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70"/>
  </p:notesMasterIdLst>
  <p:sldIdLst>
    <p:sldId id="256" r:id="rId5"/>
    <p:sldId id="296" r:id="rId6"/>
    <p:sldId id="313" r:id="rId7"/>
    <p:sldId id="616" r:id="rId8"/>
    <p:sldId id="617" r:id="rId9"/>
    <p:sldId id="312" r:id="rId10"/>
    <p:sldId id="297" r:id="rId11"/>
    <p:sldId id="618" r:id="rId12"/>
    <p:sldId id="619" r:id="rId13"/>
    <p:sldId id="620" r:id="rId14"/>
    <p:sldId id="621" r:id="rId15"/>
    <p:sldId id="622" r:id="rId16"/>
    <p:sldId id="271" r:id="rId17"/>
    <p:sldId id="281" r:id="rId18"/>
    <p:sldId id="282" r:id="rId19"/>
    <p:sldId id="284" r:id="rId20"/>
    <p:sldId id="285" r:id="rId21"/>
    <p:sldId id="286" r:id="rId22"/>
    <p:sldId id="293" r:id="rId23"/>
    <p:sldId id="287" r:id="rId24"/>
    <p:sldId id="288" r:id="rId25"/>
    <p:sldId id="290" r:id="rId26"/>
    <p:sldId id="306" r:id="rId27"/>
    <p:sldId id="291" r:id="rId28"/>
    <p:sldId id="336" r:id="rId29"/>
    <p:sldId id="315" r:id="rId30"/>
    <p:sldId id="332" r:id="rId31"/>
    <p:sldId id="335" r:id="rId32"/>
    <p:sldId id="334" r:id="rId33"/>
    <p:sldId id="318" r:id="rId34"/>
    <p:sldId id="319" r:id="rId35"/>
    <p:sldId id="316" r:id="rId36"/>
    <p:sldId id="322" r:id="rId37"/>
    <p:sldId id="323" r:id="rId38"/>
    <p:sldId id="324" r:id="rId39"/>
    <p:sldId id="257" r:id="rId40"/>
    <p:sldId id="258" r:id="rId41"/>
    <p:sldId id="259" r:id="rId42"/>
    <p:sldId id="260" r:id="rId43"/>
    <p:sldId id="325" r:id="rId44"/>
    <p:sldId id="337" r:id="rId45"/>
    <p:sldId id="326" r:id="rId46"/>
    <p:sldId id="338" r:id="rId47"/>
    <p:sldId id="604" r:id="rId48"/>
    <p:sldId id="606" r:id="rId49"/>
    <p:sldId id="597" r:id="rId50"/>
    <p:sldId id="596" r:id="rId51"/>
    <p:sldId id="611" r:id="rId52"/>
    <p:sldId id="430" r:id="rId53"/>
    <p:sldId id="608" r:id="rId54"/>
    <p:sldId id="599" r:id="rId55"/>
    <p:sldId id="603" r:id="rId56"/>
    <p:sldId id="327" r:id="rId57"/>
    <p:sldId id="614" r:id="rId58"/>
    <p:sldId id="308" r:id="rId59"/>
    <p:sldId id="309" r:id="rId60"/>
    <p:sldId id="311" r:id="rId61"/>
    <p:sldId id="310" r:id="rId62"/>
    <p:sldId id="300" r:id="rId63"/>
    <p:sldId id="303" r:id="rId64"/>
    <p:sldId id="304" r:id="rId65"/>
    <p:sldId id="305" r:id="rId66"/>
    <p:sldId id="613" r:id="rId67"/>
    <p:sldId id="331" r:id="rId68"/>
    <p:sldId id="615" r:id="rId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33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0" d="100"/>
          <a:sy n="80" d="100"/>
        </p:scale>
        <p:origin x="10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2-11-04T10:34:14.985" idx="1">
    <p:pos x="10" y="10"/>
    <p:text>Changed this around</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F50CB951-182F-4C09-833F-77274651E850}" type="pres">
      <dgm:prSet presAssocID="{319F336B-76B7-431F-9F5E-75CE23B83157}" presName="Name0" presStyleCnt="0">
        <dgm:presLayoutVars>
          <dgm:chMax/>
          <dgm:chPref/>
          <dgm:animLvl val="lvl"/>
        </dgm:presLayoutVars>
      </dgm:prSet>
      <dgm:spPr/>
    </dgm:pt>
  </dgm:ptLst>
  <dgm:cxnLst>
    <dgm:cxn modelId="{B3417D35-E4B2-433C-8142-F4400431E9F3}" type="presOf" srcId="{319F336B-76B7-431F-9F5E-75CE23B83157}" destId="{F50CB951-182F-4C09-833F-77274651E850}" srcOrd="0"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66E302-901B-4EC5-8063-F4475DEAA8C8}" type="datetimeFigureOut">
              <a:rPr lang="en-US" smtClean="0"/>
              <a:t>11/4/2022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6B3765-1535-41FB-A927-AAD2D1E85382}" type="slidenum">
              <a:rPr lang="en-US" smtClean="0"/>
              <a:t>‹#›</a:t>
            </a:fld>
            <a:endParaRPr lang="en-US" dirty="0"/>
          </a:p>
        </p:txBody>
      </p:sp>
    </p:spTree>
    <p:extLst>
      <p:ext uri="{BB962C8B-B14F-4D97-AF65-F5344CB8AC3E}">
        <p14:creationId xmlns:p14="http://schemas.microsoft.com/office/powerpoint/2010/main" val="3170152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r>
              <a:rPr lang="en-US" sz="1200" b="0" i="0" u="none" kern="1200" dirty="0">
                <a:solidFill>
                  <a:schemeClr val="tx1"/>
                </a:solidFill>
                <a:effectLst/>
                <a:latin typeface="+mn-lt"/>
                <a:ea typeface="+mn-ea"/>
                <a:cs typeface="+mn-cs"/>
              </a:rPr>
              <a:t>Treatment-refractory</a:t>
            </a:r>
            <a:r>
              <a:rPr lang="en-US" sz="1200" b="0" i="0" u="none" kern="1200" baseline="0" dirty="0">
                <a:solidFill>
                  <a:schemeClr val="tx1"/>
                </a:solidFill>
                <a:effectLst/>
                <a:latin typeface="+mn-lt"/>
                <a:ea typeface="+mn-ea"/>
                <a:cs typeface="+mn-cs"/>
              </a:rPr>
              <a:t> depression is a term used in clinical psychiatry to describe cases of major depressive disorder (MDD) that do not respond adequately to appropriate courses of at least two antidepressants</a:t>
            </a:r>
            <a:endParaRPr lang="en-US" sz="1200" b="0" i="0" u="none" kern="1200" dirty="0">
              <a:solidFill>
                <a:schemeClr val="tx1"/>
              </a:solidFill>
              <a:effectLst/>
              <a:latin typeface="+mn-lt"/>
              <a:ea typeface="+mn-ea"/>
              <a:cs typeface="+mn-cs"/>
            </a:endParaRPr>
          </a:p>
          <a:p>
            <a:endParaRPr lang="en-US" sz="1200" b="0" i="0" u="non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numCol="1"/>
          <a:lstStyle/>
          <a:p>
            <a:fld id="{ACFE2386-5778-4B8A-833A-B8B742CB10EF}" type="slidenum">
              <a:rPr lang="en-US" smtClean="0"/>
              <a:pPr/>
              <a:t>13</a:t>
            </a:fld>
            <a:endParaRPr lang="en-US"/>
          </a:p>
        </p:txBody>
      </p:sp>
    </p:spTree>
    <p:extLst>
      <p:ext uri="{BB962C8B-B14F-4D97-AF65-F5344CB8AC3E}">
        <p14:creationId xmlns:p14="http://schemas.microsoft.com/office/powerpoint/2010/main" val="4037982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pPr marL="0" marR="0" indent="0" algn="l" defTabSz="914400" rtl="0" eaLnBrk="1" latinLnBrk="0" hangingPunct="1">
              <a:lnSpc>
                <a:spcPct val="100000"/>
              </a:lnSpc>
              <a:spcBef>
                <a:spcPts val="0"/>
              </a:spcBef>
              <a:spcAft>
                <a:spcPts val="0"/>
              </a:spcAft>
              <a:buClrTx/>
              <a:buSzTx/>
              <a:buFontTx/>
              <a:buNone/>
              <a:tabLst/>
              <a:defRPr/>
            </a:pPr>
            <a:r>
              <a:rPr lang="en-US" dirty="0"/>
              <a:t>Robins LN, </a:t>
            </a:r>
            <a:r>
              <a:rPr lang="en-US" dirty="0" err="1"/>
              <a:t>Helzer</a:t>
            </a:r>
            <a:r>
              <a:rPr lang="en-US" dirty="0"/>
              <a:t> JE, Davis DH. Arch Gen Psychiatry 1975 Aug;32(8):955-61 Narcotic use in southeast Asia and afterward. An interview study of 898 Vietnam returnees.</a:t>
            </a:r>
          </a:p>
          <a:p>
            <a:endParaRPr lang="en-US" dirty="0"/>
          </a:p>
          <a:p>
            <a:endParaRPr lang="en-US" dirty="0"/>
          </a:p>
        </p:txBody>
      </p:sp>
      <p:sp>
        <p:nvSpPr>
          <p:cNvPr id="4" name="Slide Number Placeholder 3"/>
          <p:cNvSpPr>
            <a:spLocks noGrp="1"/>
          </p:cNvSpPr>
          <p:nvPr>
            <p:ph type="sldNum" sz="quarter" idx="10"/>
          </p:nvPr>
        </p:nvSpPr>
        <p:spPr/>
        <p:txBody>
          <a:bodyPr numCol="1"/>
          <a:lstStyle/>
          <a:p>
            <a:fld id="{ACFE2386-5778-4B8A-833A-B8B742CB10EF}" type="slidenum">
              <a:rPr lang="en-US" smtClean="0"/>
              <a:pPr/>
              <a:t>20</a:t>
            </a:fld>
            <a:endParaRPr lang="en-US"/>
          </a:p>
        </p:txBody>
      </p:sp>
    </p:spTree>
    <p:extLst>
      <p:ext uri="{BB962C8B-B14F-4D97-AF65-F5344CB8AC3E}">
        <p14:creationId xmlns:p14="http://schemas.microsoft.com/office/powerpoint/2010/main" val="439203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dirty="0"/>
          </a:p>
        </p:txBody>
      </p:sp>
      <p:sp>
        <p:nvSpPr>
          <p:cNvPr id="4" name="Slide Number Placeholder 3"/>
          <p:cNvSpPr>
            <a:spLocks noGrp="1"/>
          </p:cNvSpPr>
          <p:nvPr>
            <p:ph type="sldNum" sz="quarter" idx="10"/>
          </p:nvPr>
        </p:nvSpPr>
        <p:spPr/>
        <p:txBody>
          <a:bodyPr numCol="1"/>
          <a:lstStyle/>
          <a:p>
            <a:fld id="{ACFE2386-5778-4B8A-833A-B8B742CB10EF}" type="slidenum">
              <a:rPr lang="en-US" smtClean="0"/>
              <a:pPr/>
              <a:t>24</a:t>
            </a:fld>
            <a:endParaRPr lang="en-US"/>
          </a:p>
        </p:txBody>
      </p:sp>
    </p:spTree>
    <p:extLst>
      <p:ext uri="{BB962C8B-B14F-4D97-AF65-F5344CB8AC3E}">
        <p14:creationId xmlns:p14="http://schemas.microsoft.com/office/powerpoint/2010/main" val="1769197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b="1" dirty="0"/>
              <a:t>Speaker Notes:</a:t>
            </a:r>
          </a:p>
          <a:p>
            <a:pPr marL="171450" indent="-171450" eaLnBrk="1" hangingPunct="1">
              <a:buFont typeface="Wingdings" panose="05000000000000000000" pitchFamily="2" charset="2"/>
              <a:buChar char="§"/>
            </a:pPr>
            <a:r>
              <a:rPr lang="en-US" sz="1200" dirty="0"/>
              <a:t>Management of pain in patients maintained on buprenorphine can be complicated and often has different approaches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b="0" dirty="0"/>
              <a:t>The patient’s acute pain will not be treated by their once daily maintenance dose of buprenorphine – other management of pain will be required  </a:t>
            </a:r>
          </a:p>
          <a:p>
            <a:pPr marL="171450" indent="-171450" eaLnBrk="1" hangingPunct="1">
              <a:buFont typeface="Wingdings" panose="05000000000000000000" pitchFamily="2" charset="2"/>
              <a:buChar char="§"/>
            </a:pPr>
            <a:r>
              <a:rPr lang="en-US" sz="1200" dirty="0"/>
              <a:t>In the US, only the injectable form of buprenorphine is approved for the treatment of pain.  </a:t>
            </a:r>
          </a:p>
          <a:p>
            <a:pPr marL="171450" indent="-171450" eaLnBrk="1" hangingPunct="1">
              <a:buFont typeface="Wingdings" panose="05000000000000000000" pitchFamily="2" charset="2"/>
              <a:buChar char="§"/>
            </a:pPr>
            <a:r>
              <a:rPr lang="en-US" sz="1200" dirty="0"/>
              <a:t>If sublingual buprenorphine were used for the treatment of pain, then the dosing frequency would need to be increased.  Buprenorphine’s analgesic duration is only a few hours.  </a:t>
            </a:r>
          </a:p>
          <a:p>
            <a:endParaRPr lang="en-US" dirty="0"/>
          </a:p>
        </p:txBody>
      </p:sp>
      <p:sp>
        <p:nvSpPr>
          <p:cNvPr id="4" name="Slide Number Placeholder 3"/>
          <p:cNvSpPr>
            <a:spLocks noGrp="1"/>
          </p:cNvSpPr>
          <p:nvPr>
            <p:ph type="sldNum" idx="10"/>
          </p:nvPr>
        </p:nvSpPr>
        <p:spPr/>
        <p:txBody>
          <a:bodyPr/>
          <a:lstStyle/>
          <a:p>
            <a:endParaRPr lang="en-US"/>
          </a:p>
        </p:txBody>
      </p:sp>
    </p:spTree>
    <p:extLst>
      <p:ext uri="{BB962C8B-B14F-4D97-AF65-F5344CB8AC3E}">
        <p14:creationId xmlns:p14="http://schemas.microsoft.com/office/powerpoint/2010/main" val="2076163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a:t>
            </a:r>
          </a:p>
          <a:p>
            <a:pPr marL="171450" indent="-171450">
              <a:buFont typeface="Arial" panose="020B0604020202020204" pitchFamily="34" charset="0"/>
              <a:buChar char="•"/>
            </a:pPr>
            <a:r>
              <a:rPr lang="en-US" dirty="0"/>
              <a:t>There</a:t>
            </a:r>
            <a:r>
              <a:rPr lang="en-US" baseline="0" dirty="0"/>
              <a:t> is a lack of consensus in the field</a:t>
            </a:r>
            <a:endParaRPr lang="en-US" dirty="0"/>
          </a:p>
          <a:p>
            <a:pPr marL="171450" indent="-171450">
              <a:buFont typeface="Arial" panose="020B0604020202020204" pitchFamily="34" charset="0"/>
              <a:buChar char="•"/>
            </a:pPr>
            <a:r>
              <a:rPr lang="en-US" dirty="0"/>
              <a:t>Discuss</a:t>
            </a:r>
            <a:r>
              <a:rPr lang="en-US" baseline="0" dirty="0"/>
              <a:t> with Surgery and Anesthesia services before procedure</a:t>
            </a:r>
          </a:p>
          <a:p>
            <a:pPr marL="171450" marR="0" lvl="0" indent="-171450" algn="l" defTabSz="771525"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In the Merrill Study, the key</a:t>
            </a:r>
            <a:r>
              <a:rPr lang="en-US" baseline="0" dirty="0"/>
              <a:t> themes that emerged were that (1) P</a:t>
            </a:r>
            <a:r>
              <a:rPr lang="en-US" dirty="0"/>
              <a:t>roviders (a) feared deception, (b) had an inconsistent</a:t>
            </a:r>
            <a:r>
              <a:rPr lang="en-US" baseline="0" dirty="0"/>
              <a:t> approach; (2) Patients felt that (a) their pain concerns were avoided and</a:t>
            </a:r>
            <a:r>
              <a:rPr lang="en-US" dirty="0"/>
              <a:t> (b)</a:t>
            </a:r>
            <a:r>
              <a:rPr lang="en-US" baseline="0" dirty="0"/>
              <a:t> </a:t>
            </a:r>
            <a:r>
              <a:rPr lang="en-US" dirty="0"/>
              <a:t>that they were mistreated and stigmatized.</a:t>
            </a:r>
          </a:p>
          <a:p>
            <a:pPr marL="171450" indent="-171450">
              <a:buFont typeface="Wingdings" panose="05000000000000000000" pitchFamily="2" charset="2"/>
              <a:buChar char="§"/>
            </a:pPr>
            <a:endParaRPr lang="en-US" dirty="0"/>
          </a:p>
        </p:txBody>
      </p:sp>
      <p:sp>
        <p:nvSpPr>
          <p:cNvPr id="4" name="Slide Number Placeholder 3"/>
          <p:cNvSpPr>
            <a:spLocks noGrp="1"/>
          </p:cNvSpPr>
          <p:nvPr>
            <p:ph type="sldNum" idx="10"/>
          </p:nvPr>
        </p:nvSpPr>
        <p:spPr/>
        <p:txBody>
          <a:bodyPr/>
          <a:lstStyle/>
          <a:p>
            <a:pPr>
              <a:defRPr/>
            </a:pPr>
            <a:endParaRPr lang="en-US" dirty="0"/>
          </a:p>
        </p:txBody>
      </p:sp>
    </p:spTree>
    <p:extLst>
      <p:ext uri="{BB962C8B-B14F-4D97-AF65-F5344CB8AC3E}">
        <p14:creationId xmlns:p14="http://schemas.microsoft.com/office/powerpoint/2010/main" val="1009021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a:t>
            </a:r>
          </a:p>
          <a:p>
            <a:pPr marL="171450" indent="-171450">
              <a:buFont typeface="Arial" panose="020B0604020202020204" pitchFamily="34" charset="0"/>
              <a:buChar char="•"/>
            </a:pPr>
            <a:r>
              <a:rPr lang="en-US" dirty="0"/>
              <a:t>Discuss</a:t>
            </a:r>
            <a:r>
              <a:rPr lang="en-US" baseline="0" dirty="0"/>
              <a:t> with Surgery and Anesthesia services before procedure</a:t>
            </a:r>
            <a:endParaRPr lang="en-US" dirty="0"/>
          </a:p>
          <a:p>
            <a:endParaRPr lang="en-US" dirty="0"/>
          </a:p>
        </p:txBody>
      </p:sp>
      <p:sp>
        <p:nvSpPr>
          <p:cNvPr id="4" name="Slide Number Placeholder 3"/>
          <p:cNvSpPr>
            <a:spLocks noGrp="1"/>
          </p:cNvSpPr>
          <p:nvPr>
            <p:ph type="sldNum" idx="10"/>
          </p:nvPr>
        </p:nvSpPr>
        <p:spPr/>
        <p:txBody>
          <a:bodyPr/>
          <a:lstStyle/>
          <a:p>
            <a:pPr>
              <a:defRPr/>
            </a:pPr>
            <a:endParaRPr lang="en-US" dirty="0"/>
          </a:p>
        </p:txBody>
      </p:sp>
    </p:spTree>
    <p:extLst>
      <p:ext uri="{BB962C8B-B14F-4D97-AF65-F5344CB8AC3E}">
        <p14:creationId xmlns:p14="http://schemas.microsoft.com/office/powerpoint/2010/main" val="944404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p:txBody>
          <a:bodyPr/>
          <a:lstStyle/>
          <a:p>
            <a:fld id="{1CAFE9EF-BFD3-43EA-A868-783EE64D3026}" type="datetime1">
              <a:rPr lang="en-US" smtClean="0"/>
              <a:t>11/4/2022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466FB9-D28B-49B1-96AA-2DC4A0B82672}" type="datetime1">
              <a:rPr lang="en-US" smtClean="0"/>
              <a:t>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6763742-95DB-4727-9E2D-E67133874C57}" type="datetime1">
              <a:rPr lang="en-US" smtClean="0"/>
              <a:t>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20000" y="1825625"/>
            <a:ext cx="502521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19840" y="1825625"/>
            <a:ext cx="503396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8F4C757-AC18-4BD4-B58D-C09C7F56266E}" type="datetime1">
              <a:rPr lang="en-US" smtClean="0"/>
              <a:t>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A06CBA-D419-41FA-8B3E-D17E24A5F335}" type="datetime1">
              <a:rPr lang="en-US" smtClean="0"/>
              <a:t>11/4/2022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624B8EF-695A-4D91-86E6-BD3ABF986DC6}" type="datetime1">
              <a:rPr lang="en-US" smtClean="0"/>
              <a:t>11/4/2022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49A1DA-1075-4AB6-9AFC-9045E23C9F15}" type="datetime1">
              <a:rPr lang="en-US" smtClean="0"/>
              <a:t>11/4/2022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0423360-0F07-4AD4-AAF8-61579BDE5A02}" type="datetime1">
              <a:rPr lang="en-US" smtClean="0"/>
              <a:t>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135D3E4-AEF6-4C0D-955F-4975ADE12833}" type="datetime1">
              <a:rPr lang="en-US" smtClean="0"/>
              <a:t>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F715DF4-6503-424C-B89D-B31483AF0BFD}" type="datetime1">
              <a:rPr lang="en-US" smtClean="0"/>
              <a:t>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BEE408-CEE3-4069-B613-CB32C19D6587}" type="datetime1">
              <a:rPr lang="en-US" smtClean="0"/>
              <a:t>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4680C5-3949-48B3-AAD0-C6AC4D6634A8}" type="datetime1">
              <a:rPr lang="en-US" smtClean="0"/>
              <a:t>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5451F9A-4BC0-4BDC-9C0A-439930D3F628}" type="datetime1">
              <a:rPr lang="en-US" smtClean="0"/>
              <a:t>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C190EB-8738-400A-AFF7-6D1DEC6B76AF}" type="datetime1">
              <a:rPr lang="en-US" smtClean="0"/>
              <a:t>11/4/2022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4A0F0B9-B198-4467-8481-337D4552AC07}" type="datetime1">
              <a:rPr lang="en-US" smtClean="0"/>
              <a:t>11/4/2022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A7E8C0-DCD6-4618-824E-E5B47E37F774}" type="datetime1">
              <a:rPr lang="en-US" smtClean="0"/>
              <a:t>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C6133B-A04A-40C7-999B-6B964B69F57E}" type="datetime1">
              <a:rPr lang="en-US" smtClean="0"/>
              <a:t>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0"/>
        <p:cNvGrpSpPr/>
        <p:nvPr/>
      </p:nvGrpSpPr>
      <p:grpSpPr>
        <a:xfrm>
          <a:off x="0" y="0"/>
          <a:ext cx="0" cy="0"/>
          <a:chOff x="0" y="0"/>
          <a:chExt cx="0" cy="0"/>
        </a:xfrm>
      </p:grpSpPr>
      <p:sp>
        <p:nvSpPr>
          <p:cNvPr id="31" name="Google Shape;31;p5"/>
          <p:cNvSpPr/>
          <p:nvPr/>
        </p:nvSpPr>
        <p:spPr>
          <a:xfrm>
            <a:off x="0" y="5850533"/>
            <a:ext cx="12192000" cy="10076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32" name="Google Shape;32;p5"/>
          <p:cNvPicPr preferRelativeResize="0"/>
          <p:nvPr/>
        </p:nvPicPr>
        <p:blipFill rotWithShape="1">
          <a:blip r:embed="rId2">
            <a:alphaModFix amt="70000"/>
          </a:blip>
          <a:srcRect t="38079" b="47230"/>
          <a:stretch/>
        </p:blipFill>
        <p:spPr>
          <a:xfrm>
            <a:off x="0" y="5850470"/>
            <a:ext cx="12192000" cy="1007500"/>
          </a:xfrm>
          <a:prstGeom prst="rect">
            <a:avLst/>
          </a:prstGeom>
          <a:noFill/>
          <a:ln>
            <a:noFill/>
          </a:ln>
        </p:spPr>
      </p:pic>
      <p:sp>
        <p:nvSpPr>
          <p:cNvPr id="33" name="Google Shape;33;p5"/>
          <p:cNvSpPr txBox="1">
            <a:spLocks noGrp="1"/>
          </p:cNvSpPr>
          <p:nvPr>
            <p:ph type="title"/>
          </p:nvPr>
        </p:nvSpPr>
        <p:spPr>
          <a:xfrm>
            <a:off x="1140400" y="0"/>
            <a:ext cx="9911200" cy="1356000"/>
          </a:xfrm>
          <a:prstGeom prst="rect">
            <a:avLst/>
          </a:prstGeom>
        </p:spPr>
        <p:txBody>
          <a:bodyPr spcFirstLastPara="1" wrap="square" lIns="0" tIns="0" rIns="0" bIns="0"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34" name="Google Shape;34;p5"/>
          <p:cNvSpPr txBox="1">
            <a:spLocks noGrp="1"/>
          </p:cNvSpPr>
          <p:nvPr>
            <p:ph type="body" idx="1"/>
          </p:nvPr>
        </p:nvSpPr>
        <p:spPr>
          <a:xfrm>
            <a:off x="1140400" y="1906863"/>
            <a:ext cx="9911200" cy="4045200"/>
          </a:xfrm>
          <a:prstGeom prst="rect">
            <a:avLst/>
          </a:prstGeom>
        </p:spPr>
        <p:txBody>
          <a:bodyPr spcFirstLastPara="1" wrap="square" lIns="0" tIns="0" rIns="0" bIns="0" anchor="t" anchorCtr="0">
            <a:noAutofit/>
          </a:bodyPr>
          <a:lstStyle>
            <a:lvl1pPr marL="609585" lvl="0" indent="-474121" rtl="0">
              <a:spcBef>
                <a:spcPts val="0"/>
              </a:spcBef>
              <a:spcAft>
                <a:spcPts val="0"/>
              </a:spcAft>
              <a:buSzPts val="2000"/>
              <a:buChar char="●"/>
              <a:defRPr/>
            </a:lvl1pPr>
            <a:lvl2pPr marL="1219170" lvl="1" indent="-474121" rtl="0">
              <a:spcBef>
                <a:spcPts val="1067"/>
              </a:spcBef>
              <a:spcAft>
                <a:spcPts val="0"/>
              </a:spcAft>
              <a:buSzPts val="2000"/>
              <a:buChar char="○"/>
              <a:defRPr/>
            </a:lvl2pPr>
            <a:lvl3pPr marL="1828754" lvl="2" indent="-474121" rtl="0">
              <a:spcBef>
                <a:spcPts val="1067"/>
              </a:spcBef>
              <a:spcAft>
                <a:spcPts val="0"/>
              </a:spcAft>
              <a:buSzPts val="2000"/>
              <a:buChar char="■"/>
              <a:defRPr/>
            </a:lvl3pPr>
            <a:lvl4pPr marL="2438339" lvl="3" indent="-474121" rtl="0">
              <a:spcBef>
                <a:spcPts val="1067"/>
              </a:spcBef>
              <a:spcAft>
                <a:spcPts val="0"/>
              </a:spcAft>
              <a:buSzPts val="2000"/>
              <a:buChar char="●"/>
              <a:defRPr/>
            </a:lvl4pPr>
            <a:lvl5pPr marL="3047924" lvl="4" indent="-474121" rtl="0">
              <a:spcBef>
                <a:spcPts val="1067"/>
              </a:spcBef>
              <a:spcAft>
                <a:spcPts val="0"/>
              </a:spcAft>
              <a:buSzPts val="2000"/>
              <a:buChar char="○"/>
              <a:defRPr/>
            </a:lvl5pPr>
            <a:lvl6pPr marL="3657509" lvl="5" indent="-474121" rtl="0">
              <a:spcBef>
                <a:spcPts val="1067"/>
              </a:spcBef>
              <a:spcAft>
                <a:spcPts val="0"/>
              </a:spcAft>
              <a:buSzPts val="2000"/>
              <a:buChar char="■"/>
              <a:defRPr/>
            </a:lvl6pPr>
            <a:lvl7pPr marL="4267093" lvl="6" indent="-474121" rtl="0">
              <a:spcBef>
                <a:spcPts val="1067"/>
              </a:spcBef>
              <a:spcAft>
                <a:spcPts val="0"/>
              </a:spcAft>
              <a:buSzPts val="2000"/>
              <a:buChar char="●"/>
              <a:defRPr/>
            </a:lvl7pPr>
            <a:lvl8pPr marL="4876678" lvl="7" indent="-474121" rtl="0">
              <a:spcBef>
                <a:spcPts val="1067"/>
              </a:spcBef>
              <a:spcAft>
                <a:spcPts val="0"/>
              </a:spcAft>
              <a:buSzPts val="2000"/>
              <a:buChar char="○"/>
              <a:defRPr/>
            </a:lvl8pPr>
            <a:lvl9pPr marL="5486263" lvl="8" indent="-474121" rtl="0">
              <a:spcBef>
                <a:spcPts val="1067"/>
              </a:spcBef>
              <a:spcAft>
                <a:spcPts val="1067"/>
              </a:spcAft>
              <a:buSzPts val="2000"/>
              <a:buChar char="■"/>
              <a:defRPr/>
            </a:lvl9pPr>
          </a:lstStyle>
          <a:p>
            <a:endParaRPr/>
          </a:p>
        </p:txBody>
      </p:sp>
      <p:sp>
        <p:nvSpPr>
          <p:cNvPr id="35" name="Google Shape;35;p5"/>
          <p:cNvSpPr txBox="1">
            <a:spLocks noGrp="1"/>
          </p:cNvSpPr>
          <p:nvPr>
            <p:ph type="sldNum" idx="12"/>
          </p:nvPr>
        </p:nvSpPr>
        <p:spPr>
          <a:xfrm>
            <a:off x="5231733" y="6012667"/>
            <a:ext cx="1728400" cy="682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 smtClean="0"/>
              <a:pPr algn="ctr"/>
              <a:t>‹#›</a:t>
            </a:fld>
            <a:endParaRPr lang="en"/>
          </a:p>
        </p:txBody>
      </p:sp>
      <p:grpSp>
        <p:nvGrpSpPr>
          <p:cNvPr id="36" name="Google Shape;36;p5"/>
          <p:cNvGrpSpPr/>
          <p:nvPr/>
        </p:nvGrpSpPr>
        <p:grpSpPr>
          <a:xfrm>
            <a:off x="5297067" y="1286167"/>
            <a:ext cx="1598000" cy="164800"/>
            <a:chOff x="3972800" y="855475"/>
            <a:chExt cx="1198500" cy="123600"/>
          </a:xfrm>
        </p:grpSpPr>
        <p:cxnSp>
          <p:nvCxnSpPr>
            <p:cNvPr id="37" name="Google Shape;37;p5"/>
            <p:cNvCxnSpPr/>
            <p:nvPr/>
          </p:nvCxnSpPr>
          <p:spPr>
            <a:xfrm>
              <a:off x="3972800" y="914834"/>
              <a:ext cx="1198500" cy="0"/>
            </a:xfrm>
            <a:prstGeom prst="straightConnector1">
              <a:avLst/>
            </a:prstGeom>
            <a:noFill/>
            <a:ln w="9525" cap="flat" cmpd="sng">
              <a:solidFill>
                <a:schemeClr val="accent3"/>
              </a:solidFill>
              <a:prstDash val="solid"/>
              <a:round/>
              <a:headEnd type="oval" w="med" len="med"/>
              <a:tailEnd type="oval" w="med" len="med"/>
            </a:ln>
          </p:spPr>
        </p:cxnSp>
        <p:sp>
          <p:nvSpPr>
            <p:cNvPr id="38" name="Google Shape;38;p5"/>
            <p:cNvSpPr/>
            <p:nvPr/>
          </p:nvSpPr>
          <p:spPr>
            <a:xfrm>
              <a:off x="4510248" y="855475"/>
              <a:ext cx="123600" cy="123600"/>
            </a:xfrm>
            <a:prstGeom prst="ellipse">
              <a:avLst/>
            </a:prstGeom>
            <a:solidFill>
              <a:schemeClr val="accent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4143697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39"/>
        <p:cNvGrpSpPr/>
        <p:nvPr/>
      </p:nvGrpSpPr>
      <p:grpSpPr>
        <a:xfrm>
          <a:off x="0" y="0"/>
          <a:ext cx="0" cy="0"/>
          <a:chOff x="0" y="0"/>
          <a:chExt cx="0" cy="0"/>
        </a:xfrm>
      </p:grpSpPr>
      <p:sp>
        <p:nvSpPr>
          <p:cNvPr id="40" name="Google Shape;40;p6"/>
          <p:cNvSpPr/>
          <p:nvPr/>
        </p:nvSpPr>
        <p:spPr>
          <a:xfrm>
            <a:off x="0" y="5850533"/>
            <a:ext cx="12192000" cy="10076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41" name="Google Shape;41;p6"/>
          <p:cNvPicPr preferRelativeResize="0"/>
          <p:nvPr/>
        </p:nvPicPr>
        <p:blipFill rotWithShape="1">
          <a:blip r:embed="rId2">
            <a:alphaModFix amt="70000"/>
          </a:blip>
          <a:srcRect t="38079" b="47230"/>
          <a:stretch/>
        </p:blipFill>
        <p:spPr>
          <a:xfrm>
            <a:off x="0" y="5850470"/>
            <a:ext cx="12192000" cy="1007500"/>
          </a:xfrm>
          <a:prstGeom prst="rect">
            <a:avLst/>
          </a:prstGeom>
          <a:noFill/>
          <a:ln>
            <a:noFill/>
          </a:ln>
        </p:spPr>
      </p:pic>
      <p:sp>
        <p:nvSpPr>
          <p:cNvPr id="42" name="Google Shape;42;p6"/>
          <p:cNvSpPr txBox="1">
            <a:spLocks noGrp="1"/>
          </p:cNvSpPr>
          <p:nvPr>
            <p:ph type="title"/>
          </p:nvPr>
        </p:nvSpPr>
        <p:spPr>
          <a:xfrm>
            <a:off x="1140400" y="0"/>
            <a:ext cx="9911200" cy="1356000"/>
          </a:xfrm>
          <a:prstGeom prst="rect">
            <a:avLst/>
          </a:prstGeom>
        </p:spPr>
        <p:txBody>
          <a:bodyPr spcFirstLastPara="1" wrap="square" lIns="0" tIns="0" rIns="0" bIns="0"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43" name="Google Shape;43;p6"/>
          <p:cNvSpPr txBox="1">
            <a:spLocks noGrp="1"/>
          </p:cNvSpPr>
          <p:nvPr>
            <p:ph type="body" idx="1"/>
          </p:nvPr>
        </p:nvSpPr>
        <p:spPr>
          <a:xfrm>
            <a:off x="1140367" y="1906867"/>
            <a:ext cx="4630800" cy="3590800"/>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1067"/>
              </a:spcBef>
              <a:spcAft>
                <a:spcPts val="0"/>
              </a:spcAft>
              <a:buSzPts val="1800"/>
              <a:buChar char="○"/>
              <a:defRPr sz="2400"/>
            </a:lvl2pPr>
            <a:lvl3pPr marL="1828754" lvl="2" indent="-457189" rtl="0">
              <a:spcBef>
                <a:spcPts val="1067"/>
              </a:spcBef>
              <a:spcAft>
                <a:spcPts val="0"/>
              </a:spcAft>
              <a:buSzPts val="1800"/>
              <a:buChar char="■"/>
              <a:defRPr sz="2400"/>
            </a:lvl3pPr>
            <a:lvl4pPr marL="2438339" lvl="3" indent="-457189" rtl="0">
              <a:spcBef>
                <a:spcPts val="1067"/>
              </a:spcBef>
              <a:spcAft>
                <a:spcPts val="0"/>
              </a:spcAft>
              <a:buSzPts val="1800"/>
              <a:buChar char="●"/>
              <a:defRPr sz="2400"/>
            </a:lvl4pPr>
            <a:lvl5pPr marL="3047924" lvl="4" indent="-457189" rtl="0">
              <a:spcBef>
                <a:spcPts val="1067"/>
              </a:spcBef>
              <a:spcAft>
                <a:spcPts val="0"/>
              </a:spcAft>
              <a:buSzPts val="1800"/>
              <a:buChar char="○"/>
              <a:defRPr sz="2400"/>
            </a:lvl5pPr>
            <a:lvl6pPr marL="3657509" lvl="5" indent="-457189" rtl="0">
              <a:spcBef>
                <a:spcPts val="1067"/>
              </a:spcBef>
              <a:spcAft>
                <a:spcPts val="0"/>
              </a:spcAft>
              <a:buSzPts val="1800"/>
              <a:buChar char="■"/>
              <a:defRPr sz="2400"/>
            </a:lvl6pPr>
            <a:lvl7pPr marL="4267093" lvl="6" indent="-457189" rtl="0">
              <a:spcBef>
                <a:spcPts val="1067"/>
              </a:spcBef>
              <a:spcAft>
                <a:spcPts val="0"/>
              </a:spcAft>
              <a:buSzPts val="1800"/>
              <a:buChar char="●"/>
              <a:defRPr sz="2400"/>
            </a:lvl7pPr>
            <a:lvl8pPr marL="4876678" lvl="7" indent="-457189" rtl="0">
              <a:spcBef>
                <a:spcPts val="1067"/>
              </a:spcBef>
              <a:spcAft>
                <a:spcPts val="0"/>
              </a:spcAft>
              <a:buSzPts val="1800"/>
              <a:buChar char="○"/>
              <a:defRPr sz="2400"/>
            </a:lvl8pPr>
            <a:lvl9pPr marL="5486263" lvl="8" indent="-457189" rtl="0">
              <a:spcBef>
                <a:spcPts val="1067"/>
              </a:spcBef>
              <a:spcAft>
                <a:spcPts val="1067"/>
              </a:spcAft>
              <a:buSzPts val="1800"/>
              <a:buChar char="■"/>
              <a:defRPr sz="2400"/>
            </a:lvl9pPr>
          </a:lstStyle>
          <a:p>
            <a:endParaRPr/>
          </a:p>
        </p:txBody>
      </p:sp>
      <p:sp>
        <p:nvSpPr>
          <p:cNvPr id="44" name="Google Shape;44;p6"/>
          <p:cNvSpPr txBox="1">
            <a:spLocks noGrp="1"/>
          </p:cNvSpPr>
          <p:nvPr>
            <p:ph type="body" idx="2"/>
          </p:nvPr>
        </p:nvSpPr>
        <p:spPr>
          <a:xfrm>
            <a:off x="6420799" y="1906867"/>
            <a:ext cx="4630800" cy="3590800"/>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1067"/>
              </a:spcBef>
              <a:spcAft>
                <a:spcPts val="0"/>
              </a:spcAft>
              <a:buSzPts val="1800"/>
              <a:buChar char="○"/>
              <a:defRPr sz="2400"/>
            </a:lvl2pPr>
            <a:lvl3pPr marL="1828754" lvl="2" indent="-457189" rtl="0">
              <a:spcBef>
                <a:spcPts val="1067"/>
              </a:spcBef>
              <a:spcAft>
                <a:spcPts val="0"/>
              </a:spcAft>
              <a:buSzPts val="1800"/>
              <a:buChar char="■"/>
              <a:defRPr sz="2400"/>
            </a:lvl3pPr>
            <a:lvl4pPr marL="2438339" lvl="3" indent="-457189" rtl="0">
              <a:spcBef>
                <a:spcPts val="1067"/>
              </a:spcBef>
              <a:spcAft>
                <a:spcPts val="0"/>
              </a:spcAft>
              <a:buSzPts val="1800"/>
              <a:buChar char="●"/>
              <a:defRPr sz="2400"/>
            </a:lvl4pPr>
            <a:lvl5pPr marL="3047924" lvl="4" indent="-457189" rtl="0">
              <a:spcBef>
                <a:spcPts val="1067"/>
              </a:spcBef>
              <a:spcAft>
                <a:spcPts val="0"/>
              </a:spcAft>
              <a:buSzPts val="1800"/>
              <a:buChar char="○"/>
              <a:defRPr sz="2400"/>
            </a:lvl5pPr>
            <a:lvl6pPr marL="3657509" lvl="5" indent="-457189" rtl="0">
              <a:spcBef>
                <a:spcPts val="1067"/>
              </a:spcBef>
              <a:spcAft>
                <a:spcPts val="0"/>
              </a:spcAft>
              <a:buSzPts val="1800"/>
              <a:buChar char="■"/>
              <a:defRPr sz="2400"/>
            </a:lvl6pPr>
            <a:lvl7pPr marL="4267093" lvl="6" indent="-457189" rtl="0">
              <a:spcBef>
                <a:spcPts val="1067"/>
              </a:spcBef>
              <a:spcAft>
                <a:spcPts val="0"/>
              </a:spcAft>
              <a:buSzPts val="1800"/>
              <a:buChar char="●"/>
              <a:defRPr sz="2400"/>
            </a:lvl7pPr>
            <a:lvl8pPr marL="4876678" lvl="7" indent="-457189" rtl="0">
              <a:spcBef>
                <a:spcPts val="1067"/>
              </a:spcBef>
              <a:spcAft>
                <a:spcPts val="0"/>
              </a:spcAft>
              <a:buSzPts val="1800"/>
              <a:buChar char="○"/>
              <a:defRPr sz="2400"/>
            </a:lvl8pPr>
            <a:lvl9pPr marL="5486263" lvl="8" indent="-457189" rtl="0">
              <a:spcBef>
                <a:spcPts val="1067"/>
              </a:spcBef>
              <a:spcAft>
                <a:spcPts val="1067"/>
              </a:spcAft>
              <a:buSzPts val="1800"/>
              <a:buChar char="■"/>
              <a:defRPr sz="2400"/>
            </a:lvl9pPr>
          </a:lstStyle>
          <a:p>
            <a:endParaRPr/>
          </a:p>
        </p:txBody>
      </p:sp>
      <p:sp>
        <p:nvSpPr>
          <p:cNvPr id="45" name="Google Shape;45;p6"/>
          <p:cNvSpPr txBox="1">
            <a:spLocks noGrp="1"/>
          </p:cNvSpPr>
          <p:nvPr>
            <p:ph type="sldNum" idx="12"/>
          </p:nvPr>
        </p:nvSpPr>
        <p:spPr>
          <a:xfrm>
            <a:off x="5231733" y="6012667"/>
            <a:ext cx="1728400" cy="682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 smtClean="0"/>
              <a:pPr algn="ctr"/>
              <a:t>‹#›</a:t>
            </a:fld>
            <a:endParaRPr lang="en"/>
          </a:p>
        </p:txBody>
      </p:sp>
      <p:grpSp>
        <p:nvGrpSpPr>
          <p:cNvPr id="46" name="Google Shape;46;p6"/>
          <p:cNvGrpSpPr/>
          <p:nvPr/>
        </p:nvGrpSpPr>
        <p:grpSpPr>
          <a:xfrm>
            <a:off x="5297067" y="1286167"/>
            <a:ext cx="1598000" cy="164800"/>
            <a:chOff x="3972800" y="855475"/>
            <a:chExt cx="1198500" cy="123600"/>
          </a:xfrm>
        </p:grpSpPr>
        <p:cxnSp>
          <p:nvCxnSpPr>
            <p:cNvPr id="47" name="Google Shape;47;p6"/>
            <p:cNvCxnSpPr/>
            <p:nvPr/>
          </p:nvCxnSpPr>
          <p:spPr>
            <a:xfrm>
              <a:off x="3972800" y="914834"/>
              <a:ext cx="1198500" cy="0"/>
            </a:xfrm>
            <a:prstGeom prst="straightConnector1">
              <a:avLst/>
            </a:prstGeom>
            <a:noFill/>
            <a:ln w="9525" cap="flat" cmpd="sng">
              <a:solidFill>
                <a:schemeClr val="accent3"/>
              </a:solidFill>
              <a:prstDash val="solid"/>
              <a:round/>
              <a:headEnd type="oval" w="med" len="med"/>
              <a:tailEnd type="oval" w="med" len="med"/>
            </a:ln>
          </p:spPr>
        </p:cxnSp>
        <p:sp>
          <p:nvSpPr>
            <p:cNvPr id="48" name="Google Shape;48;p6"/>
            <p:cNvSpPr/>
            <p:nvPr/>
          </p:nvSpPr>
          <p:spPr>
            <a:xfrm>
              <a:off x="4510248" y="855475"/>
              <a:ext cx="123600" cy="123600"/>
            </a:xfrm>
            <a:prstGeom prst="ellipse">
              <a:avLst/>
            </a:prstGeom>
            <a:solidFill>
              <a:schemeClr val="accent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24842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F096B060-2D6F-430E-A017-FCCC5AF2AC19}" type="datetime1">
              <a:rPr lang="en-US" smtClean="0"/>
              <a:t>11/4/2022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 id="2147483670" r:id="rId19"/>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nytimes.com/2007/05/10/business/11drug-web.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samhsa.gov/medication-assisted-treatment" TargetMode="External"/><Relationship Id="rId2" Type="http://schemas.openxmlformats.org/officeDocument/2006/relationships/hyperlink" Target="http://www.suboxonerems.com/documents/Prescriber_Brochure.pdf" TargetMode="External"/><Relationship Id="rId1" Type="http://schemas.openxmlformats.org/officeDocument/2006/relationships/slideLayout" Target="../slideLayouts/slideLayout2.xml"/><Relationship Id="rId5" Type="http://schemas.openxmlformats.org/officeDocument/2006/relationships/hyperlink" Target="https://pcssnow.org/education-training/mat-training/" TargetMode="External"/><Relationship Id="rId4" Type="http://schemas.openxmlformats.org/officeDocument/2006/relationships/hyperlink" Target="https://elearning.asam.org/products/treatment-of-opioid-use-disorder-waiver-qualifying-8-hours-online#tab-product_tab_overview"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ncbi.nlm.nih.gov/pubmed/26468683"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8" Type="http://schemas.openxmlformats.org/officeDocument/2006/relationships/hyperlink" Target="samhsa.gov"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8" Type="http://schemas.openxmlformats.org/officeDocument/2006/relationships/hyperlink" Target="https://buprenorphine.samhsa.gov/forms/select-practitioner-type.php"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2.xml.rels><?xml version="1.0" encoding="UTF-8" standalone="yes"?>
<Relationships xmlns="http://schemas.openxmlformats.org/package/2006/relationships"><Relationship Id="rId8" Type="http://schemas.openxmlformats.org/officeDocument/2006/relationships/hyperlink" Target="https://www.ecfr.gov/current/title-21/chapter-II/part-1306/subject-group-ECFR1eb5bb3a23fddd0/section-1306.07" TargetMode="External"/><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3.xml.rels><?xml version="1.0" encoding="UTF-8" standalone="yes"?>
<Relationships xmlns="http://schemas.openxmlformats.org/package/2006/relationships"><Relationship Id="rId8" Type="http://schemas.openxmlformats.org/officeDocument/2006/relationships/hyperlink" Target="https://www.asam.org/" TargetMode="External"/><Relationship Id="rId13" Type="http://schemas.openxmlformats.org/officeDocument/2006/relationships/hyperlink" Target="https://www.aanp.org/" TargetMode="External"/><Relationship Id="rId3" Type="http://schemas.openxmlformats.org/officeDocument/2006/relationships/diagramData" Target="../diagrams/data9.xml"/><Relationship Id="rId7" Type="http://schemas.microsoft.com/office/2007/relationships/diagramDrawing" Target="../diagrams/drawing9.xml"/><Relationship Id="rId12" Type="http://schemas.openxmlformats.org/officeDocument/2006/relationships/hyperlink" Target="https://www.psychiatry.org/"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9.xml"/><Relationship Id="rId11" Type="http://schemas.openxmlformats.org/officeDocument/2006/relationships/hyperlink" Target="https://www.nursingworld.org/ancc" TargetMode="External"/><Relationship Id="rId5" Type="http://schemas.openxmlformats.org/officeDocument/2006/relationships/diagramQuickStyle" Target="../diagrams/quickStyle9.xml"/><Relationship Id="rId10" Type="http://schemas.openxmlformats.org/officeDocument/2006/relationships/hyperlink" Target="https://osteopathic.org/" TargetMode="External"/><Relationship Id="rId4" Type="http://schemas.openxmlformats.org/officeDocument/2006/relationships/diagramLayout" Target="../diagrams/layout9.xml"/><Relationship Id="rId9" Type="http://schemas.openxmlformats.org/officeDocument/2006/relationships/hyperlink" Target="https://www.aaap.org/" TargetMode="External"/><Relationship Id="rId14" Type="http://schemas.openxmlformats.org/officeDocument/2006/relationships/hyperlink" Target="https://www.aapa.org/"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3.jpeg"/><Relationship Id="rId1" Type="http://schemas.openxmlformats.org/officeDocument/2006/relationships/slideLayout" Target="../slideLayouts/slideLayout10.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10" Type="http://schemas.openxmlformats.org/officeDocument/2006/relationships/image" Target="../media/image13.png"/><Relationship Id="rId4" Type="http://schemas.openxmlformats.org/officeDocument/2006/relationships/diagramLayout" Target="../diagrams/layout13.xml"/><Relationship Id="rId9" Type="http://schemas.openxmlformats.org/officeDocument/2006/relationships/image" Target="../media/image12.png"/></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3.jpeg"/><Relationship Id="rId1" Type="http://schemas.openxmlformats.org/officeDocument/2006/relationships/slideLayout" Target="../slideLayouts/slideLayout10.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4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ncbi.nlm.nih.gov/pubmed/?term=Pillarisetti%20S%5bAuthor%5d&amp;cauthor=true&amp;cauthor_uid=26672499" TargetMode="External"/><Relationship Id="rId2" Type="http://schemas.openxmlformats.org/officeDocument/2006/relationships/hyperlink" Target="https://www.ncbi.nlm.nih.gov/pubmed/?term=Khanna%20IK%5bAuthor%5d&amp;cauthor=true&amp;cauthor_uid=26672499" TargetMode="External"/><Relationship Id="rId1" Type="http://schemas.openxmlformats.org/officeDocument/2006/relationships/slideLayout" Target="../slideLayouts/slideLayout2.xml"/><Relationship Id="rId5" Type="http://schemas.openxmlformats.org/officeDocument/2006/relationships/hyperlink" Target="https://dx.doi.org/10.2147/JPR.S85951" TargetMode="External"/><Relationship Id="rId4" Type="http://schemas.openxmlformats.org/officeDocument/2006/relationships/hyperlink" Target="https://www.ncbi.nlm.nih.gov/pmc/articles/PMC4675640/" TargetMode="Externa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29.png"/></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image" Target="../media/image3.jpeg"/><Relationship Id="rId1" Type="http://schemas.openxmlformats.org/officeDocument/2006/relationships/slideLayout" Target="../slideLayouts/slideLayout10.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2" Type="http://schemas.openxmlformats.org/officeDocument/2006/relationships/hyperlink" Target="https://www.samhsa.gov/medication-assisted-treatment/become-buprenorphine-waivered-practitioner/buprenorphine-waiver-faqs"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store.samhsa.gov/sites/default/files/d7/priv/sma18-5054.pdf" TargetMode="External"/><Relationship Id="rId2" Type="http://schemas.openxmlformats.org/officeDocument/2006/relationships/hyperlink" Target="https://www.acog.org/clinical/clinical-guidance/committee-opinion/articles/2017/08/opioid-use-and-opioid-use-disorder-in-pregnanc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up close image of waves">
            <a:extLst>
              <a:ext uri="{FF2B5EF4-FFF2-40B4-BE49-F238E27FC236}">
                <a16:creationId xmlns:a16="http://schemas.microsoft.com/office/drawing/2014/main" id="{9648A932-5E17-4859-9FE3-70EB96EA5C70}"/>
              </a:ext>
            </a:extLst>
          </p:cNvPr>
          <p:cNvPicPr>
            <a:picLocks noChangeAspect="1"/>
          </p:cNvPicPr>
          <p:nvPr/>
        </p:nvPicPr>
        <p:blipFill rotWithShape="1">
          <a:blip r:embed="rId3">
            <a:alphaModFix amt="41000"/>
          </a:blip>
          <a:srcRect l="9091" t="3462" b="19929"/>
          <a:stretch/>
        </p:blipFill>
        <p:spPr>
          <a:xfrm>
            <a:off x="20" y="1"/>
            <a:ext cx="12191980" cy="6858000"/>
          </a:xfrm>
          <a:prstGeom prst="rect">
            <a:avLst/>
          </a:prstGeom>
        </p:spPr>
      </p:pic>
      <p:sp>
        <p:nvSpPr>
          <p:cNvPr id="3" name="Subtitle 2">
            <a:extLst>
              <a:ext uri="{FF2B5EF4-FFF2-40B4-BE49-F238E27FC236}">
                <a16:creationId xmlns:a16="http://schemas.microsoft.com/office/drawing/2014/main" id="{516A0C15-5BB2-41A2-BD46-E18F635D59B0}"/>
              </a:ext>
            </a:extLst>
          </p:cNvPr>
          <p:cNvSpPr>
            <a:spLocks noGrp="1"/>
          </p:cNvSpPr>
          <p:nvPr>
            <p:ph type="subTitle" idx="1"/>
          </p:nvPr>
        </p:nvSpPr>
        <p:spPr>
          <a:xfrm>
            <a:off x="2209799" y="3694375"/>
            <a:ext cx="9144000" cy="754025"/>
          </a:xfrm>
        </p:spPr>
        <p:txBody>
          <a:bodyPr>
            <a:normAutofit/>
          </a:bodyPr>
          <a:lstStyle/>
          <a:p>
            <a:r>
              <a:rPr lang="en-US" dirty="0"/>
              <a:t>ETSU Family Medicine</a:t>
            </a:r>
          </a:p>
        </p:txBody>
      </p:sp>
      <p:sp>
        <p:nvSpPr>
          <p:cNvPr id="2" name="Title 1">
            <a:extLst>
              <a:ext uri="{FF2B5EF4-FFF2-40B4-BE49-F238E27FC236}">
                <a16:creationId xmlns:a16="http://schemas.microsoft.com/office/drawing/2014/main" id="{AF6636B6-A233-459A-95E5-DFBD46F360BC}"/>
              </a:ext>
            </a:extLst>
          </p:cNvPr>
          <p:cNvSpPr>
            <a:spLocks noGrp="1"/>
          </p:cNvSpPr>
          <p:nvPr>
            <p:ph type="ctrTitle"/>
          </p:nvPr>
        </p:nvSpPr>
        <p:spPr>
          <a:xfrm>
            <a:off x="2209800" y="4464028"/>
            <a:ext cx="9144000" cy="1641490"/>
          </a:xfrm>
        </p:spPr>
        <p:txBody>
          <a:bodyPr>
            <a:normAutofit/>
          </a:bodyPr>
          <a:lstStyle/>
          <a:p>
            <a:r>
              <a:rPr lang="en-US" dirty="0"/>
              <a:t>Opioids</a:t>
            </a:r>
          </a:p>
        </p:txBody>
      </p:sp>
      <p:sp>
        <p:nvSpPr>
          <p:cNvPr id="4" name="TextBox 3">
            <a:extLst>
              <a:ext uri="{FF2B5EF4-FFF2-40B4-BE49-F238E27FC236}">
                <a16:creationId xmlns:a16="http://schemas.microsoft.com/office/drawing/2014/main" id="{A6C2A2D7-0EF7-4455-BD62-B5682AF321FF}"/>
              </a:ext>
            </a:extLst>
          </p:cNvPr>
          <p:cNvSpPr txBox="1"/>
          <p:nvPr/>
        </p:nvSpPr>
        <p:spPr>
          <a:xfrm>
            <a:off x="723569" y="5434655"/>
            <a:ext cx="4468633" cy="954107"/>
          </a:xfrm>
          <a:prstGeom prst="rect">
            <a:avLst/>
          </a:prstGeom>
          <a:noFill/>
        </p:spPr>
        <p:txBody>
          <a:bodyPr wrap="square" rtlCol="0">
            <a:spAutoFit/>
          </a:bodyPr>
          <a:lstStyle/>
          <a:p>
            <a:r>
              <a:rPr lang="en-US" sz="2800" b="1" dirty="0"/>
              <a:t>Pete Bockhorst, DO</a:t>
            </a:r>
          </a:p>
          <a:p>
            <a:r>
              <a:rPr lang="en-US" sz="2800" b="1" dirty="0"/>
              <a:t>Joyce Troxler, MD</a:t>
            </a:r>
          </a:p>
        </p:txBody>
      </p:sp>
    </p:spTree>
    <p:extLst>
      <p:ext uri="{BB962C8B-B14F-4D97-AF65-F5344CB8AC3E}">
        <p14:creationId xmlns:p14="http://schemas.microsoft.com/office/powerpoint/2010/main" val="3549750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Conflicts</a:t>
            </a:r>
          </a:p>
        </p:txBody>
      </p:sp>
      <p:sp>
        <p:nvSpPr>
          <p:cNvPr id="3" name="Content Placeholder 2"/>
          <p:cNvSpPr>
            <a:spLocks noGrp="1"/>
          </p:cNvSpPr>
          <p:nvPr>
            <p:ph sz="half" idx="1"/>
          </p:nvPr>
        </p:nvSpPr>
        <p:spPr/>
        <p:txBody>
          <a:bodyPr/>
          <a:lstStyle/>
          <a:p>
            <a:r>
              <a:rPr lang="en-US" dirty="0"/>
              <a:t>Pete Bockhorst, DO</a:t>
            </a:r>
          </a:p>
          <a:p>
            <a:pPr lvl="1"/>
            <a:r>
              <a:rPr lang="en-US" dirty="0"/>
              <a:t>None</a:t>
            </a:r>
          </a:p>
        </p:txBody>
      </p:sp>
      <p:sp>
        <p:nvSpPr>
          <p:cNvPr id="4" name="Content Placeholder 3">
            <a:extLst>
              <a:ext uri="{FF2B5EF4-FFF2-40B4-BE49-F238E27FC236}">
                <a16:creationId xmlns:a16="http://schemas.microsoft.com/office/drawing/2014/main" id="{B762A246-6052-494E-B128-DA7C1736B53C}"/>
              </a:ext>
            </a:extLst>
          </p:cNvPr>
          <p:cNvSpPr>
            <a:spLocks noGrp="1"/>
          </p:cNvSpPr>
          <p:nvPr>
            <p:ph sz="half" idx="2"/>
          </p:nvPr>
        </p:nvSpPr>
        <p:spPr/>
        <p:txBody>
          <a:bodyPr/>
          <a:lstStyle/>
          <a:p>
            <a:r>
              <a:rPr lang="en-US" dirty="0"/>
              <a:t>Joyce Troxler, MD</a:t>
            </a:r>
          </a:p>
          <a:p>
            <a:pPr lvl="1"/>
            <a:r>
              <a:rPr lang="en-US" dirty="0"/>
              <a:t>None</a:t>
            </a:r>
          </a:p>
        </p:txBody>
      </p:sp>
    </p:spTree>
    <p:extLst>
      <p:ext uri="{BB962C8B-B14F-4D97-AF65-F5344CB8AC3E}">
        <p14:creationId xmlns:p14="http://schemas.microsoft.com/office/powerpoint/2010/main" val="31115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92ECC-9DF9-4DB0-8BF6-87463F70CA3D}"/>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FFF3A334-499B-4EDB-ADB1-C6FBF1CA051C}"/>
              </a:ext>
            </a:extLst>
          </p:cNvPr>
          <p:cNvSpPr>
            <a:spLocks noGrp="1"/>
          </p:cNvSpPr>
          <p:nvPr>
            <p:ph idx="1"/>
          </p:nvPr>
        </p:nvSpPr>
        <p:spPr/>
        <p:txBody>
          <a:bodyPr>
            <a:normAutofit fontScale="92500"/>
          </a:bodyPr>
          <a:lstStyle/>
          <a:p>
            <a:pPr>
              <a:buFont typeface="Courier New" panose="02070309020205020404" pitchFamily="49" charset="0"/>
              <a:buChar char="o"/>
            </a:pPr>
            <a:r>
              <a:rPr lang="en-US" dirty="0"/>
              <a:t>Recognize association between adverse childhood experiences and addiction</a:t>
            </a:r>
          </a:p>
          <a:p>
            <a:pPr>
              <a:buFont typeface="Courier New" panose="02070309020205020404" pitchFamily="49" charset="0"/>
              <a:buChar char="o"/>
            </a:pPr>
            <a:r>
              <a:rPr lang="en-US" dirty="0"/>
              <a:t>Recognize a very specific type of opiate addiction</a:t>
            </a:r>
          </a:p>
          <a:p>
            <a:pPr>
              <a:buFont typeface="Courier New" panose="02070309020205020404" pitchFamily="49" charset="0"/>
              <a:buChar char="o"/>
            </a:pPr>
            <a:r>
              <a:rPr lang="en-US" dirty="0"/>
              <a:t>Increase comfort in identifying, potential appropriate patients for MAT</a:t>
            </a:r>
          </a:p>
          <a:p>
            <a:r>
              <a:rPr lang="en-US" dirty="0"/>
              <a:t>Improve your understanding of how to obtain a DATA 2000 waiver and how it has changed in the last 2 years</a:t>
            </a:r>
          </a:p>
          <a:p>
            <a:r>
              <a:rPr lang="en-US" dirty="0"/>
              <a:t>Understand the difference between chronic pain management and SUD </a:t>
            </a:r>
          </a:p>
          <a:p>
            <a:r>
              <a:rPr lang="en-US" dirty="0"/>
              <a:t>Improve your risk assessment for patients utilizing long-term opioids</a:t>
            </a:r>
          </a:p>
          <a:p>
            <a:r>
              <a:rPr lang="en-US" dirty="0"/>
              <a:t>Improve understanding of SUD care in the setting of pregnancy</a:t>
            </a:r>
          </a:p>
          <a:p>
            <a:endParaRPr lang="en-US" dirty="0"/>
          </a:p>
        </p:txBody>
      </p:sp>
    </p:spTree>
    <p:extLst>
      <p:ext uri="{BB962C8B-B14F-4D97-AF65-F5344CB8AC3E}">
        <p14:creationId xmlns:p14="http://schemas.microsoft.com/office/powerpoint/2010/main" val="1049763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23162" y="1534332"/>
            <a:ext cx="5684519" cy="2516504"/>
          </a:xfrm>
        </p:spPr>
        <p:txBody>
          <a:bodyPr numCol="1">
            <a:normAutofit fontScale="90000"/>
          </a:bodyPr>
          <a:lstStyle/>
          <a:p>
            <a:pPr algn="ctr"/>
            <a:br>
              <a:rPr lang="en-US" b="1" dirty="0"/>
            </a:br>
            <a:br>
              <a:rPr lang="en-US" sz="4400" b="1" dirty="0"/>
            </a:br>
            <a:r>
              <a:rPr lang="en-US" b="1" dirty="0">
                <a:latin typeface="Chiller" panose="04020404031007020602" pitchFamily="82" charset="0"/>
                <a:ea typeface="KaiTi" panose="02010609060101010101" pitchFamily="49" charset="-122"/>
              </a:rPr>
              <a:t>Why Am I Like This?</a:t>
            </a:r>
            <a:endParaRPr lang="en-US" dirty="0">
              <a:solidFill>
                <a:srgbClr val="FF0000"/>
              </a:solidFill>
              <a:latin typeface="Chiller" panose="04020404031007020602" pitchFamily="82" charset="0"/>
            </a:endParaRPr>
          </a:p>
        </p:txBody>
      </p:sp>
      <p:sp>
        <p:nvSpPr>
          <p:cNvPr id="3" name="Subtitle 2"/>
          <p:cNvSpPr>
            <a:spLocks noGrp="1"/>
          </p:cNvSpPr>
          <p:nvPr>
            <p:ph type="subTitle" idx="1"/>
          </p:nvPr>
        </p:nvSpPr>
        <p:spPr>
          <a:xfrm>
            <a:off x="1320800" y="4838700"/>
            <a:ext cx="4607560" cy="1684020"/>
          </a:xfrm>
        </p:spPr>
        <p:txBody>
          <a:bodyPr numCol="1"/>
          <a:lstStyle/>
          <a:p>
            <a:pPr algn="ctr"/>
            <a:endParaRPr lang="en-US" dirty="0"/>
          </a:p>
          <a:p>
            <a:pPr algn="ctr"/>
            <a:endParaRPr lang="en-US" dirty="0"/>
          </a:p>
          <a:p>
            <a:pPr algn="l"/>
            <a:r>
              <a:rPr lang="en-US" dirty="0"/>
              <a:t>        </a:t>
            </a:r>
            <a:r>
              <a:rPr lang="en-US" sz="1400" b="1" dirty="0">
                <a:latin typeface="Britannic Bold" panose="020B0903060703020204" pitchFamily="34" charset="0"/>
              </a:rPr>
              <a:t>Pete </a:t>
            </a:r>
            <a:r>
              <a:rPr lang="en-US" sz="1400" b="1" dirty="0" err="1">
                <a:latin typeface="Britannic Bold" panose="020B0903060703020204" pitchFamily="34" charset="0"/>
              </a:rPr>
              <a:t>Bockhorst</a:t>
            </a:r>
            <a:r>
              <a:rPr lang="en-US" sz="1400" b="1" dirty="0">
                <a:latin typeface="Britannic Bold" panose="020B0903060703020204" pitchFamily="34" charset="0"/>
              </a:rPr>
              <a:t> DO</a:t>
            </a:r>
          </a:p>
        </p:txBody>
      </p:sp>
    </p:spTree>
    <p:extLst>
      <p:ext uri="{BB962C8B-B14F-4D97-AF65-F5344CB8AC3E}">
        <p14:creationId xmlns:p14="http://schemas.microsoft.com/office/powerpoint/2010/main" val="1970236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2086" y="263697"/>
            <a:ext cx="4702579" cy="6270105"/>
          </a:xfrm>
          <a:prstGeom prst="rect">
            <a:avLst/>
          </a:prstGeom>
        </p:spPr>
      </p:pic>
    </p:spTree>
    <p:extLst>
      <p:ext uri="{BB962C8B-B14F-4D97-AF65-F5344CB8AC3E}">
        <p14:creationId xmlns:p14="http://schemas.microsoft.com/office/powerpoint/2010/main" val="2508104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33156" y="561709"/>
            <a:ext cx="4435883" cy="5914512"/>
          </a:xfrm>
        </p:spPr>
      </p:pic>
    </p:spTree>
    <p:extLst>
      <p:ext uri="{BB962C8B-B14F-4D97-AF65-F5344CB8AC3E}">
        <p14:creationId xmlns:p14="http://schemas.microsoft.com/office/powerpoint/2010/main" val="3815835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Opioids</a:t>
            </a:r>
          </a:p>
        </p:txBody>
      </p:sp>
      <p:sp>
        <p:nvSpPr>
          <p:cNvPr id="3" name="Content Placeholder 2"/>
          <p:cNvSpPr>
            <a:spLocks noGrp="1"/>
          </p:cNvSpPr>
          <p:nvPr>
            <p:ph idx="1"/>
          </p:nvPr>
        </p:nvSpPr>
        <p:spPr/>
        <p:txBody>
          <a:bodyPr>
            <a:normAutofit fontScale="85000" lnSpcReduction="20000"/>
          </a:bodyPr>
          <a:lstStyle/>
          <a:p>
            <a:pPr>
              <a:buFont typeface="Courier New" panose="02070309020205020404" pitchFamily="49" charset="0"/>
              <a:buChar char="o"/>
            </a:pPr>
            <a:r>
              <a:rPr lang="en-US" dirty="0" err="1"/>
              <a:t>Oxycontin</a:t>
            </a:r>
            <a:r>
              <a:rPr lang="en-US" dirty="0"/>
              <a:t> released to general market in 1996</a:t>
            </a:r>
          </a:p>
          <a:p>
            <a:pPr>
              <a:buFont typeface="Courier New" panose="02070309020205020404" pitchFamily="49" charset="0"/>
              <a:buChar char="o"/>
            </a:pPr>
            <a:r>
              <a:rPr lang="en-US" dirty="0"/>
              <a:t>Pain as the “fifth vital sign” adopted by VA in late 1990s</a:t>
            </a:r>
          </a:p>
          <a:p>
            <a:pPr>
              <a:buFont typeface="Courier New" panose="02070309020205020404" pitchFamily="49" charset="0"/>
              <a:buChar char="o"/>
            </a:pPr>
            <a:r>
              <a:rPr lang="en-US" dirty="0"/>
              <a:t>JCAHO mandated inpatient pain scales shortly thereafter</a:t>
            </a:r>
          </a:p>
          <a:p>
            <a:pPr>
              <a:buFont typeface="Courier New" panose="02070309020205020404" pitchFamily="49" charset="0"/>
              <a:buChar char="o"/>
            </a:pPr>
            <a:r>
              <a:rPr lang="en-US" dirty="0"/>
              <a:t>Since 2000, opiate-related rates of death up 200% (CDC MMWR)</a:t>
            </a:r>
          </a:p>
          <a:p>
            <a:pPr>
              <a:buFont typeface="Courier New" panose="02070309020205020404" pitchFamily="49" charset="0"/>
              <a:buChar char="o"/>
            </a:pPr>
            <a:r>
              <a:rPr lang="en-US" dirty="0"/>
              <a:t>1,776 Tennesseans died from overdoses 2017, the most since reporting began</a:t>
            </a:r>
          </a:p>
          <a:p>
            <a:pPr lvl="1">
              <a:buFont typeface="Courier New" panose="02070309020205020404" pitchFamily="49" charset="0"/>
              <a:buChar char="o"/>
            </a:pPr>
            <a:r>
              <a:rPr lang="en-US" dirty="0"/>
              <a:t>up from 1,631 in 2016, also a record and a 12 percent increase from 1,451 in 2015.</a:t>
            </a:r>
          </a:p>
          <a:p>
            <a:pPr>
              <a:buFont typeface="Courier New" panose="02070309020205020404" pitchFamily="49" charset="0"/>
              <a:buChar char="o"/>
            </a:pPr>
            <a:r>
              <a:rPr lang="en-US" dirty="0"/>
              <a:t>In 2016 there were 40,000 deaths from MVA, 60,000 from drug overdose</a:t>
            </a:r>
          </a:p>
          <a:p>
            <a:pPr>
              <a:buFont typeface="Courier New" panose="02070309020205020404" pitchFamily="49" charset="0"/>
              <a:buChar char="o"/>
            </a:pPr>
            <a:r>
              <a:rPr lang="en-US" dirty="0"/>
              <a:t>TN and Hawaii both crossed the ‘MVA’ threshold in 2010</a:t>
            </a:r>
          </a:p>
          <a:p>
            <a:pPr>
              <a:buFont typeface="Courier New" panose="02070309020205020404" pitchFamily="49" charset="0"/>
              <a:buChar char="o"/>
            </a:pPr>
            <a:r>
              <a:rPr lang="en-US" dirty="0"/>
              <a:t>In 2015, deaths in the U.S. from drug overdose surpassed deaths from gun homicides and motor vehicles combined.</a:t>
            </a:r>
          </a:p>
          <a:p>
            <a:pPr>
              <a:buFont typeface="Courier New" panose="02070309020205020404" pitchFamily="49" charset="0"/>
              <a:buChar char="o"/>
            </a:pPr>
            <a:r>
              <a:rPr lang="en-US" dirty="0"/>
              <a:t>In 2007, </a:t>
            </a:r>
            <a:r>
              <a:rPr lang="en-US" u="sng" dirty="0">
                <a:hlinkClick r:id="rId2" tooltip="NYT article about 2007 pleas"/>
              </a:rPr>
              <a:t>Purdue Pharma pleaded guilty</a:t>
            </a:r>
            <a:r>
              <a:rPr lang="en-US" dirty="0"/>
              <a:t> to a felony charge of “misbranding” OxyContin</a:t>
            </a:r>
          </a:p>
          <a:p>
            <a:pPr>
              <a:buFont typeface="Courier New" panose="02070309020205020404" pitchFamily="49" charset="0"/>
              <a:buChar char="o"/>
            </a:pPr>
            <a:endParaRPr lang="en-US" dirty="0"/>
          </a:p>
          <a:p>
            <a:endParaRPr lang="en-US" dirty="0"/>
          </a:p>
        </p:txBody>
      </p:sp>
    </p:spTree>
    <p:extLst>
      <p:ext uri="{BB962C8B-B14F-4D97-AF65-F5344CB8AC3E}">
        <p14:creationId xmlns:p14="http://schemas.microsoft.com/office/powerpoint/2010/main" val="39369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b="1" dirty="0"/>
              <a:t>So What Did TN Do?</a:t>
            </a:r>
          </a:p>
        </p:txBody>
      </p:sp>
      <p:sp>
        <p:nvSpPr>
          <p:cNvPr id="5" name="Content Placeholder 4"/>
          <p:cNvSpPr>
            <a:spLocks noGrp="1"/>
          </p:cNvSpPr>
          <p:nvPr>
            <p:ph idx="1"/>
          </p:nvPr>
        </p:nvSpPr>
        <p:spPr/>
        <p:txBody>
          <a:bodyPr>
            <a:normAutofit/>
          </a:bodyPr>
          <a:lstStyle/>
          <a:p>
            <a:pPr lvl="1">
              <a:buFont typeface="Courier New" panose="02070309020205020404" pitchFamily="49" charset="0"/>
              <a:buChar char="o"/>
            </a:pPr>
            <a:r>
              <a:rPr lang="en-US" dirty="0"/>
              <a:t>Medicaid stopped paying for most popular opiates</a:t>
            </a:r>
          </a:p>
          <a:p>
            <a:pPr lvl="1">
              <a:buFont typeface="Courier New" panose="02070309020205020404" pitchFamily="49" charset="0"/>
              <a:buChar char="o"/>
            </a:pPr>
            <a:r>
              <a:rPr lang="en-US" dirty="0"/>
              <a:t>October 2014, Lortab/Vicodin schedule II</a:t>
            </a:r>
          </a:p>
          <a:p>
            <a:pPr lvl="1">
              <a:buFont typeface="Courier New" panose="02070309020205020404" pitchFamily="49" charset="0"/>
              <a:buChar char="o"/>
            </a:pPr>
            <a:r>
              <a:rPr lang="en-US" dirty="0"/>
              <a:t>7/1/2018 TN mandated strictest controls in US on pharmacies and prescribers, </a:t>
            </a:r>
            <a:r>
              <a:rPr lang="en-US" dirty="0" err="1"/>
              <a:t>csmd</a:t>
            </a:r>
            <a:r>
              <a:rPr lang="en-US" dirty="0"/>
              <a:t>, strict quantity limits. Informed consent. Michigan and FL also passed strict laws at same time. </a:t>
            </a:r>
          </a:p>
          <a:p>
            <a:pPr lvl="1">
              <a:buFont typeface="Courier New" panose="02070309020205020404" pitchFamily="49" charset="0"/>
              <a:buChar char="o"/>
            </a:pPr>
            <a:r>
              <a:rPr lang="en-US" dirty="0"/>
              <a:t>Prescriptions are limited to a 10-day supply (and no more than 500 cumulative morphine milligram equivalents). </a:t>
            </a:r>
          </a:p>
          <a:p>
            <a:pPr lvl="1">
              <a:buFont typeface="Courier New" panose="02070309020205020404" pitchFamily="49" charset="0"/>
              <a:buChar char="o"/>
            </a:pPr>
            <a:r>
              <a:rPr lang="en-US" dirty="0"/>
              <a:t>Post-op Rx  are limited to a 20-day</a:t>
            </a:r>
          </a:p>
          <a:p>
            <a:pPr lvl="1">
              <a:buFont typeface="Courier New" panose="02070309020205020404" pitchFamily="49" charset="0"/>
              <a:buChar char="o"/>
            </a:pPr>
            <a:r>
              <a:rPr lang="en-US" dirty="0"/>
              <a:t>Large percentage  of “pain clinics” have shuttered due to increased scrutiny and fear of prosecution</a:t>
            </a:r>
          </a:p>
          <a:p>
            <a:pPr lvl="1">
              <a:buFont typeface="Arial" panose="020B0604020202020204" pitchFamily="34" charset="0"/>
              <a:buChar char="•"/>
            </a:pP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3594668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happened?</a:t>
            </a:r>
          </a:p>
        </p:txBody>
      </p:sp>
      <p:sp>
        <p:nvSpPr>
          <p:cNvPr id="3" name="Content Placeholder 2"/>
          <p:cNvSpPr>
            <a:spLocks noGrp="1"/>
          </p:cNvSpPr>
          <p:nvPr>
            <p:ph idx="1"/>
          </p:nvPr>
        </p:nvSpPr>
        <p:spPr/>
        <p:txBody>
          <a:bodyPr/>
          <a:lstStyle/>
          <a:p>
            <a:pPr>
              <a:buFont typeface="Courier New" panose="02070309020205020404" pitchFamily="49" charset="0"/>
              <a:buChar char="o"/>
            </a:pPr>
            <a:r>
              <a:rPr lang="en-US" dirty="0"/>
              <a:t>Increased admissions for heroin overdose 200% in 2 years</a:t>
            </a:r>
          </a:p>
          <a:p>
            <a:pPr>
              <a:buFont typeface="Courier New" panose="02070309020205020404" pitchFamily="49" charset="0"/>
              <a:buChar char="o"/>
            </a:pPr>
            <a:r>
              <a:rPr lang="en-US" dirty="0"/>
              <a:t>Everyone's least favorite drug now favored</a:t>
            </a:r>
          </a:p>
        </p:txBody>
      </p:sp>
    </p:spTree>
    <p:extLst>
      <p:ext uri="{BB962C8B-B14F-4D97-AF65-F5344CB8AC3E}">
        <p14:creationId xmlns:p14="http://schemas.microsoft.com/office/powerpoint/2010/main" val="3120481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Buprenorphine</a:t>
            </a:r>
          </a:p>
        </p:txBody>
      </p:sp>
      <p:sp>
        <p:nvSpPr>
          <p:cNvPr id="3" name="Content Placeholder 2"/>
          <p:cNvSpPr>
            <a:spLocks noGrp="1"/>
          </p:cNvSpPr>
          <p:nvPr>
            <p:ph idx="1"/>
          </p:nvPr>
        </p:nvSpPr>
        <p:spPr/>
        <p:txBody>
          <a:bodyPr>
            <a:normAutofit fontScale="85000" lnSpcReduction="20000"/>
          </a:bodyPr>
          <a:lstStyle/>
          <a:p>
            <a:pPr>
              <a:buFont typeface="Courier New" panose="02070309020205020404" pitchFamily="49" charset="0"/>
              <a:buChar char="o"/>
            </a:pPr>
            <a:r>
              <a:rPr lang="en-US" dirty="0"/>
              <a:t> France de-regulated buprenorphine in 1996, open to all prescribers</a:t>
            </a:r>
          </a:p>
          <a:p>
            <a:pPr>
              <a:buFont typeface="Courier New" panose="02070309020205020404" pitchFamily="49" charset="0"/>
              <a:buChar char="o"/>
            </a:pPr>
            <a:r>
              <a:rPr lang="en-US" dirty="0"/>
              <a:t>Decreased overdose deaths by 80% in 4 years</a:t>
            </a:r>
          </a:p>
          <a:p>
            <a:pPr>
              <a:buFont typeface="Courier New" panose="02070309020205020404" pitchFamily="49" charset="0"/>
              <a:buChar char="o"/>
            </a:pPr>
            <a:r>
              <a:rPr lang="en-US" dirty="0"/>
              <a:t>At least 6X safer than methadone</a:t>
            </a:r>
          </a:p>
          <a:p>
            <a:pPr>
              <a:buFont typeface="Courier New" panose="02070309020205020404" pitchFamily="49" charset="0"/>
              <a:buChar char="o"/>
            </a:pPr>
            <a:r>
              <a:rPr lang="en-US" dirty="0"/>
              <a:t>Ceiling effect after 24mg</a:t>
            </a:r>
          </a:p>
          <a:p>
            <a:pPr>
              <a:buFont typeface="Courier New" panose="02070309020205020404" pitchFamily="49" charset="0"/>
              <a:buChar char="o"/>
            </a:pPr>
            <a:r>
              <a:rPr lang="en-US" dirty="0"/>
              <a:t>Drug Addiction Treatment Act of 2000 (DATA2000) increased access to and availability of opiate addiction treatment with schedule III-V drugs in an outpatient, office-based setting.</a:t>
            </a:r>
          </a:p>
          <a:p>
            <a:pPr>
              <a:buFont typeface="Courier New" panose="02070309020205020404" pitchFamily="49" charset="0"/>
              <a:buChar char="o"/>
            </a:pPr>
            <a:r>
              <a:rPr lang="en-US" dirty="0"/>
              <a:t>Vast majority of regionally waived physicians are cash only.</a:t>
            </a:r>
          </a:p>
          <a:p>
            <a:pPr>
              <a:buFont typeface="Courier New" panose="02070309020205020404" pitchFamily="49" charset="0"/>
              <a:buChar char="o"/>
            </a:pPr>
            <a:r>
              <a:rPr lang="en-US" dirty="0"/>
              <a:t>So why aren’t you on the buprenorphine provider registry?</a:t>
            </a:r>
          </a:p>
          <a:p>
            <a:pPr>
              <a:buFont typeface="Courier New" panose="02070309020205020404" pitchFamily="49" charset="0"/>
              <a:buChar char="o"/>
            </a:pPr>
            <a:r>
              <a:rPr lang="en-US" dirty="0"/>
              <a:t>Residencies catching up. DATA2000 does not preclude residents with a license and DEA number from holding a waiver</a:t>
            </a:r>
          </a:p>
          <a:p>
            <a:pPr>
              <a:buFont typeface="Courier New" panose="02070309020205020404" pitchFamily="49" charset="0"/>
              <a:buChar char="o"/>
            </a:pPr>
            <a:r>
              <a:rPr lang="en-US" dirty="0"/>
              <a:t>Evidence of use for substances other than opioids e.g. Methamphetamine </a:t>
            </a:r>
          </a:p>
          <a:p>
            <a:pPr marL="0" indent="0">
              <a:buNone/>
            </a:pP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4244763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a:bodyPr>
          <a:lstStyle/>
          <a:p>
            <a:r>
              <a:rPr lang="en-US" sz="3200" b="1" dirty="0"/>
              <a:t>Prevalent theories of opiate addiction –misleading</a:t>
            </a:r>
          </a:p>
        </p:txBody>
      </p:sp>
      <p:sp>
        <p:nvSpPr>
          <p:cNvPr id="3" name="Content Placeholder 2"/>
          <p:cNvSpPr>
            <a:spLocks noGrp="1"/>
          </p:cNvSpPr>
          <p:nvPr>
            <p:ph idx="1"/>
          </p:nvPr>
        </p:nvSpPr>
        <p:spPr/>
        <p:txBody>
          <a:bodyPr numCol="1">
            <a:normAutofit/>
          </a:bodyPr>
          <a:lstStyle/>
          <a:p>
            <a:pPr>
              <a:buFont typeface="Courier New" panose="02070309020205020404" pitchFamily="49" charset="0"/>
              <a:buChar char="o"/>
            </a:pPr>
            <a:r>
              <a:rPr dirty="0"/>
              <a:t>Opiates are intrinsically addictive, and anyone who takes them long enough will become addicted.      </a:t>
            </a:r>
          </a:p>
          <a:p>
            <a:pPr>
              <a:buFont typeface="Courier New" panose="02070309020205020404" pitchFamily="49" charset="0"/>
              <a:buChar char="o"/>
            </a:pPr>
            <a:r>
              <a:rPr dirty="0"/>
              <a:t>Some people just have an "addictive personality",   and that explains why they become addicts</a:t>
            </a:r>
          </a:p>
          <a:p>
            <a:pPr>
              <a:buFont typeface="Courier New" panose="02070309020205020404" pitchFamily="49" charset="0"/>
              <a:buChar char="o"/>
            </a:pPr>
            <a:r>
              <a:rPr dirty="0"/>
              <a:t>People with poor will power are unable to quit using drugs once they start, and that's why they are addicts.</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1919947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a:bodyPr>
          <a:lstStyle/>
          <a:p>
            <a:r>
              <a:rPr sz="3200" b="1" dirty="0"/>
              <a:t>So, what actually causes addiction?</a:t>
            </a:r>
            <a:endParaRPr lang="en-US" sz="3200" b="1" dirty="0"/>
          </a:p>
        </p:txBody>
      </p:sp>
      <p:sp>
        <p:nvSpPr>
          <p:cNvPr id="3" name="Content Placeholder 2"/>
          <p:cNvSpPr>
            <a:spLocks noGrp="1"/>
          </p:cNvSpPr>
          <p:nvPr>
            <p:ph idx="1"/>
          </p:nvPr>
        </p:nvSpPr>
        <p:spPr/>
        <p:txBody>
          <a:bodyPr numCol="1"/>
          <a:lstStyle/>
          <a:p>
            <a:pPr>
              <a:buFont typeface="Courier New" panose="02070309020205020404" pitchFamily="49" charset="0"/>
              <a:buChar char="o"/>
            </a:pPr>
            <a:r>
              <a:rPr dirty="0"/>
              <a:t>Like diabetes, there are two distinct types of opiate addiction.</a:t>
            </a:r>
            <a:endParaRPr lang="en-US" dirty="0"/>
          </a:p>
          <a:p>
            <a:pPr>
              <a:buFont typeface="Courier New" panose="02070309020205020404" pitchFamily="49" charset="0"/>
              <a:buChar char="o"/>
            </a:pPr>
            <a:r>
              <a:rPr dirty="0"/>
              <a:t>The first is due to genetic influences, and is referred to as </a:t>
            </a:r>
            <a:r>
              <a:rPr b="1" dirty="0">
                <a:solidFill>
                  <a:srgbClr val="FF0000"/>
                </a:solidFill>
              </a:rPr>
              <a:t>endogenous opiate </a:t>
            </a:r>
            <a:r>
              <a:rPr lang="en-US" b="1" dirty="0">
                <a:solidFill>
                  <a:srgbClr val="FF0000"/>
                </a:solidFill>
              </a:rPr>
              <a:t>dependence</a:t>
            </a:r>
            <a:r>
              <a:rPr b="1" dirty="0">
                <a:solidFill>
                  <a:srgbClr val="FF0000"/>
                </a:solidFill>
              </a:rPr>
              <a:t>.</a:t>
            </a:r>
          </a:p>
          <a:p>
            <a:pPr>
              <a:buFont typeface="Courier New" panose="02070309020205020404" pitchFamily="49" charset="0"/>
              <a:buChar char="o"/>
            </a:pPr>
            <a:r>
              <a:rPr b="0" dirty="0"/>
              <a:t> The second type is due to external influences, such as emotional trauma, and is called </a:t>
            </a:r>
            <a:r>
              <a:rPr b="1" dirty="0">
                <a:solidFill>
                  <a:srgbClr val="FF0000"/>
                </a:solidFill>
              </a:rPr>
              <a:t>exogenous opiate </a:t>
            </a:r>
            <a:r>
              <a:rPr lang="en-US" b="1" dirty="0">
                <a:solidFill>
                  <a:srgbClr val="FF0000"/>
                </a:solidFill>
              </a:rPr>
              <a:t>dependence.</a:t>
            </a:r>
            <a:endParaRPr b="1"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6960" y="1"/>
            <a:ext cx="7543800" cy="1450757"/>
          </a:xfrm>
        </p:spPr>
        <p:txBody>
          <a:bodyPr numCol="1">
            <a:normAutofit/>
          </a:bodyPr>
          <a:lstStyle/>
          <a:p>
            <a:r>
              <a:rPr lang="en-US" sz="3200" b="1" dirty="0"/>
              <a:t>The use of opioids to treat depression</a:t>
            </a:r>
          </a:p>
        </p:txBody>
      </p:sp>
      <p:sp>
        <p:nvSpPr>
          <p:cNvPr id="3" name="Content Placeholder 2"/>
          <p:cNvSpPr>
            <a:spLocks noGrp="1"/>
          </p:cNvSpPr>
          <p:nvPr>
            <p:ph idx="1"/>
          </p:nvPr>
        </p:nvSpPr>
        <p:spPr>
          <a:xfrm>
            <a:off x="1974003" y="1295593"/>
            <a:ext cx="7028971" cy="4887621"/>
          </a:xfrm>
        </p:spPr>
        <p:txBody>
          <a:bodyPr numCol="1">
            <a:normAutofit fontScale="92500" lnSpcReduction="10000"/>
          </a:bodyPr>
          <a:lstStyle/>
          <a:p>
            <a:endParaRPr lang="en-US" dirty="0"/>
          </a:p>
          <a:p>
            <a:endParaRPr lang="en-US" dirty="0"/>
          </a:p>
          <a:p>
            <a:pPr>
              <a:buFont typeface="Courier New" panose="02070309020205020404" pitchFamily="49" charset="0"/>
              <a:buChar char="o"/>
            </a:pPr>
            <a:r>
              <a:rPr lang="en-US" dirty="0"/>
              <a:t>In the US before the 1950’s opioids were used to treat depression </a:t>
            </a:r>
          </a:p>
          <a:p>
            <a:pPr>
              <a:buFont typeface="Courier New" panose="02070309020205020404" pitchFamily="49" charset="0"/>
              <a:buChar char="o"/>
            </a:pPr>
            <a:r>
              <a:rPr dirty="0">
                <a:solidFill>
                  <a:schemeClr val="tx1"/>
                </a:solidFill>
              </a:rPr>
              <a:t>If a person responds to </a:t>
            </a:r>
            <a:r>
              <a:rPr lang="en-US" dirty="0">
                <a:solidFill>
                  <a:schemeClr val="tx1"/>
                </a:solidFill>
              </a:rPr>
              <a:t>nortriptyline</a:t>
            </a:r>
            <a:r>
              <a:rPr dirty="0">
                <a:solidFill>
                  <a:schemeClr val="tx1"/>
                </a:solidFill>
              </a:rPr>
              <a:t> and you give them an opioid blocker, the anti-depressant effect goes away </a:t>
            </a:r>
          </a:p>
          <a:p>
            <a:pPr>
              <a:buFont typeface="Courier New" panose="02070309020205020404" pitchFamily="49" charset="0"/>
              <a:buChar char="o"/>
            </a:pPr>
            <a:r>
              <a:rPr dirty="0"/>
              <a:t> Studies using opiates in patients with </a:t>
            </a:r>
            <a:r>
              <a:rPr dirty="0">
                <a:solidFill>
                  <a:schemeClr val="tx1"/>
                </a:solidFill>
              </a:rPr>
              <a:t>refractory depression</a:t>
            </a:r>
            <a:r>
              <a:rPr dirty="0"/>
              <a:t>, some of whom with a history of substance abuse, showed robust improvement in their symptoms without concomitant abuse.</a:t>
            </a:r>
          </a:p>
          <a:p>
            <a:pPr>
              <a:buFont typeface="Courier New" panose="02070309020205020404" pitchFamily="49" charset="0"/>
              <a:buChar char="o"/>
            </a:pPr>
            <a:r>
              <a:rPr dirty="0"/>
              <a:t> </a:t>
            </a:r>
            <a:r>
              <a:rPr lang="en-US" dirty="0"/>
              <a:t>T</a:t>
            </a:r>
            <a:r>
              <a:rPr dirty="0"/>
              <a:t>ramadol i</a:t>
            </a:r>
            <a:r>
              <a:rPr lang="en-US" dirty="0"/>
              <a:t>s</a:t>
            </a:r>
            <a:r>
              <a:rPr dirty="0"/>
              <a:t> </a:t>
            </a:r>
            <a:r>
              <a:rPr lang="en-US" dirty="0"/>
              <a:t>largely used in </a:t>
            </a:r>
            <a:r>
              <a:rPr dirty="0"/>
              <a:t>Europe as an antidepressant.</a:t>
            </a:r>
          </a:p>
          <a:p>
            <a:pPr>
              <a:buFont typeface="Courier New" panose="02070309020205020404" pitchFamily="49" charset="0"/>
              <a:buChar char="o"/>
            </a:pPr>
            <a:endParaRPr lang="en-US" dirty="0"/>
          </a:p>
        </p:txBody>
      </p:sp>
    </p:spTree>
    <p:extLst>
      <p:ext uri="{BB962C8B-B14F-4D97-AF65-F5344CB8AC3E}">
        <p14:creationId xmlns:p14="http://schemas.microsoft.com/office/powerpoint/2010/main" val="2509009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a:bodyPr>
          <a:lstStyle/>
          <a:p>
            <a:r>
              <a:rPr sz="3200" b="1" u="sng" dirty="0"/>
              <a:t>Exogenous</a:t>
            </a:r>
            <a:r>
              <a:rPr sz="3200" b="1" dirty="0"/>
              <a:t> </a:t>
            </a:r>
            <a:r>
              <a:rPr lang="en-US" sz="3200" b="1" dirty="0"/>
              <a:t>Opiate Dependence</a:t>
            </a:r>
            <a:r>
              <a:rPr sz="3200" b="1" dirty="0"/>
              <a:t>:</a:t>
            </a:r>
            <a:endParaRPr lang="en-US" sz="3200" b="1" dirty="0">
              <a:solidFill>
                <a:srgbClr val="FF0000"/>
              </a:solidFill>
            </a:endParaRPr>
          </a:p>
        </p:txBody>
      </p:sp>
      <p:sp>
        <p:nvSpPr>
          <p:cNvPr id="3" name="Content Placeholder 2"/>
          <p:cNvSpPr>
            <a:spLocks noGrp="1"/>
          </p:cNvSpPr>
          <p:nvPr>
            <p:ph idx="1"/>
          </p:nvPr>
        </p:nvSpPr>
        <p:spPr>
          <a:xfrm>
            <a:off x="2346960" y="2217694"/>
            <a:ext cx="7543801" cy="4023360"/>
          </a:xfrm>
        </p:spPr>
        <p:txBody>
          <a:bodyPr numCol="1"/>
          <a:lstStyle/>
          <a:p>
            <a:pPr>
              <a:buFont typeface="Courier New" panose="02070309020205020404" pitchFamily="49" charset="0"/>
              <a:buChar char="o"/>
            </a:pPr>
            <a:r>
              <a:rPr lang="en-US" dirty="0"/>
              <a:t>Emotional trauma is another cause of addiction </a:t>
            </a:r>
          </a:p>
          <a:p>
            <a:pPr>
              <a:buFont typeface="Courier New" panose="02070309020205020404" pitchFamily="49" charset="0"/>
              <a:buChar char="o"/>
            </a:pPr>
            <a:r>
              <a:rPr lang="en-US" dirty="0"/>
              <a:t>Up to 30% of all soldiers with PTSD will become opiate addicts </a:t>
            </a:r>
          </a:p>
          <a:p>
            <a:pPr>
              <a:buFont typeface="Courier New" panose="02070309020205020404" pitchFamily="49" charset="0"/>
              <a:buChar char="o"/>
            </a:pPr>
            <a:r>
              <a:rPr lang="en-US" dirty="0"/>
              <a:t>For the vast majority of people, the real cause is emotional trauma in childhood </a:t>
            </a:r>
          </a:p>
          <a:p>
            <a:pPr lvl="1">
              <a:buFont typeface="Courier New" panose="02070309020205020404" pitchFamily="49" charset="0"/>
              <a:buChar char="o"/>
            </a:pPr>
            <a:r>
              <a:rPr lang="en-US" dirty="0"/>
              <a:t>Linked to ACE study </a:t>
            </a:r>
          </a:p>
        </p:txBody>
      </p:sp>
    </p:spTree>
    <p:extLst>
      <p:ext uri="{BB962C8B-B14F-4D97-AF65-F5344CB8AC3E}">
        <p14:creationId xmlns:p14="http://schemas.microsoft.com/office/powerpoint/2010/main" val="2046795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599" y="377125"/>
            <a:ext cx="6629401" cy="1320800"/>
          </a:xfrm>
        </p:spPr>
        <p:txBody>
          <a:bodyPr numCol="1">
            <a:normAutofit/>
          </a:bodyPr>
          <a:lstStyle/>
          <a:p>
            <a:pPr algn="ctr"/>
            <a:r>
              <a:rPr lang="en-US" sz="3200" b="1" dirty="0"/>
              <a:t>Adverse Childhood Experiences Study (ACE)</a:t>
            </a:r>
          </a:p>
        </p:txBody>
      </p:sp>
      <p:sp>
        <p:nvSpPr>
          <p:cNvPr id="3" name="Content Placeholder 2"/>
          <p:cNvSpPr>
            <a:spLocks noGrp="1"/>
          </p:cNvSpPr>
          <p:nvPr>
            <p:ph idx="1"/>
          </p:nvPr>
        </p:nvSpPr>
        <p:spPr/>
        <p:txBody>
          <a:bodyPr numCol="1">
            <a:normAutofit/>
          </a:bodyPr>
          <a:lstStyle/>
          <a:p>
            <a:pPr>
              <a:buFont typeface="Courier New" panose="02070309020205020404" pitchFamily="49" charset="0"/>
              <a:buChar char="o"/>
            </a:pPr>
            <a:r>
              <a:rPr lang="en-US" dirty="0"/>
              <a:t>1990’s Kaiser Permanente and CDC partnered to do a study</a:t>
            </a:r>
          </a:p>
          <a:p>
            <a:pPr>
              <a:buFont typeface="Courier New" panose="02070309020205020404" pitchFamily="49" charset="0"/>
              <a:buChar char="o"/>
            </a:pPr>
            <a:r>
              <a:rPr lang="en-US" dirty="0"/>
              <a:t>Results were that individuals with dysfunctional childhoods experienced an increase risk of addiction</a:t>
            </a:r>
          </a:p>
          <a:p>
            <a:pPr>
              <a:buFont typeface="Courier New" panose="02070309020205020404" pitchFamily="49" charset="0"/>
              <a:buChar char="o"/>
            </a:pPr>
            <a:r>
              <a:rPr lang="en-US" dirty="0"/>
              <a:t>Ace study produced a 10 point questionnaire which covered various causes of emotional trauma in childhood and gave an individual score anywhere from  0 – 10 </a:t>
            </a:r>
          </a:p>
          <a:p>
            <a:pPr>
              <a:buFont typeface="Courier New" panose="02070309020205020404" pitchFamily="49" charset="0"/>
              <a:buChar char="o"/>
            </a:pPr>
            <a:r>
              <a:rPr lang="en-US" dirty="0"/>
              <a:t>17,337 participants,  all had jobs and good health care (Kaiser members)</a:t>
            </a:r>
          </a:p>
        </p:txBody>
      </p:sp>
    </p:spTree>
    <p:extLst>
      <p:ext uri="{BB962C8B-B14F-4D97-AF65-F5344CB8AC3E}">
        <p14:creationId xmlns:p14="http://schemas.microsoft.com/office/powerpoint/2010/main" val="2345998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6960" y="286605"/>
            <a:ext cx="7543800" cy="782779"/>
          </a:xfrm>
        </p:spPr>
        <p:txBody>
          <a:bodyPr numCol="1">
            <a:normAutofit/>
          </a:bodyPr>
          <a:lstStyle/>
          <a:p>
            <a:r>
              <a:rPr lang="en-US" sz="3200" b="1" dirty="0"/>
              <a:t>Finding Your ACE Score</a:t>
            </a:r>
          </a:p>
        </p:txBody>
      </p:sp>
      <p:pic>
        <p:nvPicPr>
          <p:cNvPr id="8" name="Content Placeholder 7"/>
          <p:cNvPicPr>
            <a:picLocks noGrp="1" noChangeAspect="1"/>
          </p:cNvPicPr>
          <p:nvPr>
            <p:ph idx="1"/>
          </p:nvPr>
        </p:nvPicPr>
        <p:blipFill>
          <a:blip r:embed="rId2"/>
          <a:stretch>
            <a:fillRect/>
          </a:stretch>
        </p:blipFill>
        <p:spPr>
          <a:xfrm>
            <a:off x="2133600" y="1450726"/>
            <a:ext cx="6347713" cy="4444749"/>
          </a:xfrm>
          <a:prstGeom prst="rect">
            <a:avLst/>
          </a:prstGeom>
        </p:spPr>
      </p:pic>
    </p:spTree>
    <p:extLst>
      <p:ext uri="{BB962C8B-B14F-4D97-AF65-F5344CB8AC3E}">
        <p14:creationId xmlns:p14="http://schemas.microsoft.com/office/powerpoint/2010/main" val="1252965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6960" y="286605"/>
            <a:ext cx="7543800" cy="984257"/>
          </a:xfrm>
        </p:spPr>
        <p:txBody>
          <a:bodyPr numCol="1">
            <a:normAutofit/>
          </a:bodyPr>
          <a:lstStyle/>
          <a:p>
            <a:r>
              <a:rPr lang="en-US" sz="3200" b="1" dirty="0"/>
              <a:t>Finding Your Ace Score Cont’d</a:t>
            </a:r>
          </a:p>
        </p:txBody>
      </p:sp>
      <p:pic>
        <p:nvPicPr>
          <p:cNvPr id="8" name="Content Placeholder 7"/>
          <p:cNvPicPr>
            <a:picLocks noGrp="1" noChangeAspect="1"/>
          </p:cNvPicPr>
          <p:nvPr>
            <p:ph idx="1"/>
          </p:nvPr>
        </p:nvPicPr>
        <p:blipFill>
          <a:blip r:embed="rId2"/>
          <a:stretch>
            <a:fillRect/>
          </a:stretch>
        </p:blipFill>
        <p:spPr>
          <a:xfrm>
            <a:off x="2133599" y="1462757"/>
            <a:ext cx="6347713" cy="4516939"/>
          </a:xfrm>
          <a:prstGeom prst="rect">
            <a:avLst/>
          </a:prstGeom>
        </p:spPr>
      </p:pic>
    </p:spTree>
    <p:extLst>
      <p:ext uri="{BB962C8B-B14F-4D97-AF65-F5344CB8AC3E}">
        <p14:creationId xmlns:p14="http://schemas.microsoft.com/office/powerpoint/2010/main" val="514744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6960" y="286605"/>
            <a:ext cx="7543800" cy="999755"/>
          </a:xfrm>
        </p:spPr>
        <p:txBody>
          <a:bodyPr numCol="1">
            <a:normAutofit/>
          </a:bodyPr>
          <a:lstStyle/>
          <a:p>
            <a:r>
              <a:rPr lang="en-US" sz="3200" b="1" dirty="0"/>
              <a:t>Relationship of ACE Score  </a:t>
            </a:r>
          </a:p>
        </p:txBody>
      </p:sp>
      <p:sp>
        <p:nvSpPr>
          <p:cNvPr id="3" name="Content Placeholder 2"/>
          <p:cNvSpPr>
            <a:spLocks noGrp="1"/>
          </p:cNvSpPr>
          <p:nvPr>
            <p:ph idx="1"/>
          </p:nvPr>
        </p:nvSpPr>
        <p:spPr>
          <a:xfrm>
            <a:off x="1928883" y="1560089"/>
            <a:ext cx="6787487" cy="4581404"/>
          </a:xfrm>
        </p:spPr>
        <p:txBody>
          <a:bodyPr numCol="1">
            <a:normAutofit fontScale="77500" lnSpcReduction="20000"/>
          </a:bodyPr>
          <a:lstStyle/>
          <a:p>
            <a:endParaRPr lang="en-US" dirty="0"/>
          </a:p>
          <a:p>
            <a:r>
              <a:rPr lang="en-US" dirty="0"/>
              <a:t>“The relationship of ACE score to IV drug use is particularly striking, given that male children with ACE score </a:t>
            </a:r>
            <a:r>
              <a:rPr lang="en-US" dirty="0">
                <a:solidFill>
                  <a:srgbClr val="FF0000"/>
                </a:solidFill>
              </a:rPr>
              <a:t>6 or more </a:t>
            </a:r>
            <a:r>
              <a:rPr lang="en-US" dirty="0"/>
              <a:t>have a </a:t>
            </a:r>
            <a:r>
              <a:rPr lang="en-US" dirty="0">
                <a:solidFill>
                  <a:srgbClr val="FF0000"/>
                </a:solidFill>
              </a:rPr>
              <a:t>4600%</a:t>
            </a:r>
            <a:r>
              <a:rPr lang="en-US" dirty="0"/>
              <a:t> increased likelihood of later becoming an injection drug user, compared to an ACE Score 0 male child; this </a:t>
            </a:r>
            <a:r>
              <a:rPr lang="en-US" dirty="0">
                <a:solidFill>
                  <a:srgbClr val="FF0000"/>
                </a:solidFill>
              </a:rPr>
              <a:t>moves the probability from an arithmetic to an exponential progression</a:t>
            </a:r>
            <a:r>
              <a:rPr lang="en-US" dirty="0"/>
              <a:t>. </a:t>
            </a:r>
          </a:p>
          <a:p>
            <a:r>
              <a:rPr lang="en-US" dirty="0"/>
              <a:t>Relationships of this magnitude are rare in epidemiology. This, coupled with related information, suggests that the basic cause of addiction is predominantly experience-dependent during childhood and not substance-dependent. This challenge to the usual concept of the cause of addiction has significant implications for medical practice and for treatment programs. “</a:t>
            </a:r>
          </a:p>
          <a:p>
            <a:r>
              <a:rPr lang="en-US" dirty="0"/>
              <a:t>“The Hidden Epidemic: The Impact of Early Life Trauma on Health and Disease” </a:t>
            </a:r>
            <a:r>
              <a:rPr lang="en-US" dirty="0" err="1"/>
              <a:t>Felitti</a:t>
            </a:r>
            <a:r>
              <a:rPr lang="en-US" dirty="0"/>
              <a:t> /</a:t>
            </a:r>
            <a:r>
              <a:rPr lang="en-US" dirty="0" err="1"/>
              <a:t>Anda</a:t>
            </a:r>
            <a:r>
              <a:rPr lang="en-US" dirty="0"/>
              <a:t>  ACE study chapter</a:t>
            </a:r>
          </a:p>
        </p:txBody>
      </p:sp>
    </p:spTree>
    <p:extLst>
      <p:ext uri="{BB962C8B-B14F-4D97-AF65-F5344CB8AC3E}">
        <p14:creationId xmlns:p14="http://schemas.microsoft.com/office/powerpoint/2010/main" val="1546269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Women, ACE and Addiction</a:t>
            </a:r>
          </a:p>
        </p:txBody>
      </p:sp>
      <p:sp>
        <p:nvSpPr>
          <p:cNvPr id="3" name="Content Placeholder 2"/>
          <p:cNvSpPr>
            <a:spLocks noGrp="1"/>
          </p:cNvSpPr>
          <p:nvPr>
            <p:ph idx="1"/>
          </p:nvPr>
        </p:nvSpPr>
        <p:spPr/>
        <p:txBody>
          <a:bodyPr/>
          <a:lstStyle/>
          <a:p>
            <a:r>
              <a:rPr lang="en-US" dirty="0"/>
              <a:t>“Analysis  of our Study data for injected drug use shows a powerful relation to ACEs.  Population Attributable Risk analysis shows that 78% of drug injection by women can be attributed to adverse childhood experiences.”   </a:t>
            </a:r>
            <a:r>
              <a:rPr lang="en-US" sz="1200" dirty="0"/>
              <a:t>“The Origins of Addiction: Evidence from the Adverse Childhood Experiences Study”  Vincent </a:t>
            </a:r>
            <a:r>
              <a:rPr lang="en-US" sz="1200" dirty="0" err="1"/>
              <a:t>Felitti,MD</a:t>
            </a:r>
            <a:endParaRPr lang="en-US" sz="1200" dirty="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a:bodyPr>
          <a:lstStyle/>
          <a:p>
            <a:r>
              <a:rPr lang="en-US" sz="3200" b="1" dirty="0"/>
              <a:t>Extrapolations From Ace Study</a:t>
            </a:r>
          </a:p>
        </p:txBody>
      </p:sp>
      <p:sp>
        <p:nvSpPr>
          <p:cNvPr id="3" name="Content Placeholder 2"/>
          <p:cNvSpPr>
            <a:spLocks noGrp="1"/>
          </p:cNvSpPr>
          <p:nvPr>
            <p:ph idx="1"/>
          </p:nvPr>
        </p:nvSpPr>
        <p:spPr>
          <a:xfrm>
            <a:off x="1956177" y="1937289"/>
            <a:ext cx="6869375" cy="3579877"/>
          </a:xfrm>
        </p:spPr>
        <p:txBody>
          <a:bodyPr numCol="1">
            <a:normAutofit/>
          </a:bodyPr>
          <a:lstStyle/>
          <a:p>
            <a:pPr>
              <a:buFont typeface="Courier New" panose="02070309020205020404" pitchFamily="49" charset="0"/>
              <a:buChar char="o"/>
            </a:pPr>
            <a:r>
              <a:rPr lang="en-US" dirty="0"/>
              <a:t>Of American soldiers returning from Vietnam, only 5% of those considered addicted were still using 10 months after their return to the US. </a:t>
            </a:r>
          </a:p>
          <a:p>
            <a:pPr>
              <a:buFont typeface="Courier New" panose="02070309020205020404" pitchFamily="49" charset="0"/>
              <a:buChar char="o"/>
            </a:pPr>
            <a:r>
              <a:rPr lang="en-US" dirty="0"/>
              <a:t>So what are these patients trying to do via opiates? </a:t>
            </a:r>
          </a:p>
        </p:txBody>
      </p:sp>
    </p:spTree>
    <p:extLst>
      <p:ext uri="{BB962C8B-B14F-4D97-AF65-F5344CB8AC3E}">
        <p14:creationId xmlns:p14="http://schemas.microsoft.com/office/powerpoint/2010/main" val="1176240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a:bodyPr>
          <a:lstStyle/>
          <a:p>
            <a:r>
              <a:rPr lang="en-US" sz="3200" b="1" dirty="0"/>
              <a:t>Prevalent but largely incorrect theories of opiate addiction </a:t>
            </a:r>
          </a:p>
        </p:txBody>
      </p:sp>
      <p:sp>
        <p:nvSpPr>
          <p:cNvPr id="3" name="Content Placeholder 2"/>
          <p:cNvSpPr>
            <a:spLocks noGrp="1"/>
          </p:cNvSpPr>
          <p:nvPr>
            <p:ph idx="1"/>
          </p:nvPr>
        </p:nvSpPr>
        <p:spPr/>
        <p:txBody>
          <a:bodyPr numCol="1">
            <a:normAutofit/>
          </a:bodyPr>
          <a:lstStyle/>
          <a:p>
            <a:r>
              <a:rPr lang="en-US" dirty="0"/>
              <a:t>Opiates are intrinsically addictive, and anyone who takes them long enough will become addicted.      </a:t>
            </a:r>
          </a:p>
          <a:p>
            <a:r>
              <a:rPr lang="en-US" dirty="0"/>
              <a:t>Some people just have an "addictive personality",  and that explains why they become addicts</a:t>
            </a:r>
          </a:p>
          <a:p>
            <a:r>
              <a:rPr lang="en-US" dirty="0"/>
              <a:t>People with poor will power are unable to quit using drugs once they start, and that's why they are addicts.</a:t>
            </a:r>
          </a:p>
          <a:p>
            <a:pPr marL="0" indent="0">
              <a:buNone/>
            </a:pPr>
            <a:endParaRPr lang="en-US" dirty="0"/>
          </a:p>
        </p:txBody>
      </p:sp>
    </p:spTree>
    <p:extLst>
      <p:ext uri="{BB962C8B-B14F-4D97-AF65-F5344CB8AC3E}">
        <p14:creationId xmlns:p14="http://schemas.microsoft.com/office/powerpoint/2010/main" val="3430489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a:bodyPr>
          <a:lstStyle/>
          <a:p>
            <a:r>
              <a:rPr lang="en-US" sz="3200" b="1" dirty="0"/>
              <a:t>Find your patients</a:t>
            </a:r>
          </a:p>
        </p:txBody>
      </p:sp>
      <p:sp>
        <p:nvSpPr>
          <p:cNvPr id="3" name="Content Placeholder 2"/>
          <p:cNvSpPr>
            <a:spLocks noGrp="1"/>
          </p:cNvSpPr>
          <p:nvPr>
            <p:ph idx="1"/>
          </p:nvPr>
        </p:nvSpPr>
        <p:spPr/>
        <p:txBody>
          <a:bodyPr numCol="1">
            <a:normAutofit lnSpcReduction="10000"/>
          </a:bodyPr>
          <a:lstStyle/>
          <a:p>
            <a:pPr marL="0" indent="0">
              <a:buNone/>
            </a:pPr>
            <a:endParaRPr lang="en-US" dirty="0"/>
          </a:p>
          <a:p>
            <a:r>
              <a:rPr lang="en-US" dirty="0"/>
              <a:t>3 Question Study</a:t>
            </a:r>
          </a:p>
          <a:p>
            <a:pPr lvl="1"/>
            <a:r>
              <a:rPr lang="en-US" dirty="0"/>
              <a:t>Do you remember the 1</a:t>
            </a:r>
            <a:r>
              <a:rPr lang="en-US" baseline="30000" dirty="0"/>
              <a:t>st</a:t>
            </a:r>
            <a:r>
              <a:rPr lang="en-US" dirty="0"/>
              <a:t> pain pill you took </a:t>
            </a:r>
          </a:p>
          <a:p>
            <a:pPr lvl="1"/>
            <a:r>
              <a:rPr lang="en-US" dirty="0"/>
              <a:t>Did it give you energy </a:t>
            </a:r>
          </a:p>
          <a:p>
            <a:pPr lvl="1"/>
            <a:r>
              <a:rPr lang="en-US" dirty="0"/>
              <a:t>Were you sexually or physically abused before the age of 18</a:t>
            </a:r>
          </a:p>
          <a:p>
            <a:pPr lvl="1"/>
            <a:endParaRPr lang="en-US" dirty="0"/>
          </a:p>
          <a:p>
            <a:pPr lvl="1"/>
            <a:endParaRPr lang="en-US" dirty="0"/>
          </a:p>
          <a:p>
            <a:pPr marL="201168" lvl="1" indent="0">
              <a:buNone/>
            </a:pPr>
            <a:r>
              <a:rPr lang="en-US" dirty="0"/>
              <a:t>Y </a:t>
            </a:r>
            <a:r>
              <a:rPr lang="en-US" dirty="0" err="1"/>
              <a:t>Y</a:t>
            </a:r>
            <a:r>
              <a:rPr lang="en-US" dirty="0"/>
              <a:t> N = likely endogenous opiate addiction and has low likelihood of failing UDS with maintenance therapy. </a:t>
            </a:r>
          </a:p>
          <a:p>
            <a:pPr marL="201168" lvl="1" indent="0">
              <a:buNone/>
            </a:pPr>
            <a:endParaRPr lang="en-US" dirty="0"/>
          </a:p>
          <a:p>
            <a:pPr marL="201168" lvl="1" indent="0">
              <a:buNone/>
            </a:pPr>
            <a:r>
              <a:rPr lang="en-US" dirty="0"/>
              <a:t>ACE score &lt; 4 likely endogenous and has low likelihood of failing UDS</a:t>
            </a:r>
          </a:p>
        </p:txBody>
      </p:sp>
    </p:spTree>
    <p:extLst>
      <p:ext uri="{BB962C8B-B14F-4D97-AF65-F5344CB8AC3E}">
        <p14:creationId xmlns:p14="http://schemas.microsoft.com/office/powerpoint/2010/main" val="2181976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Get Involved</a:t>
            </a:r>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q"/>
            </a:pPr>
            <a:r>
              <a:rPr lang="en-US" dirty="0">
                <a:hlinkClick r:id="rId2"/>
              </a:rPr>
              <a:t>https://www.aafp.org/afp/2018/0301/p313.html</a:t>
            </a:r>
          </a:p>
          <a:p>
            <a:pPr>
              <a:buFont typeface="Wingdings" panose="05000000000000000000" pitchFamily="2" charset="2"/>
              <a:buChar char="q"/>
            </a:pPr>
            <a:r>
              <a:rPr lang="en-US" dirty="0">
                <a:hlinkClick r:id="rId2"/>
              </a:rPr>
              <a:t>http://www.suboxonerems.com/documents/Prescriber_Brochure.pdf</a:t>
            </a:r>
            <a:endParaRPr lang="en-US" dirty="0"/>
          </a:p>
          <a:p>
            <a:pPr>
              <a:buFont typeface="Wingdings" panose="05000000000000000000" pitchFamily="2" charset="2"/>
              <a:buChar char="q"/>
            </a:pPr>
            <a:r>
              <a:rPr lang="en-US" dirty="0"/>
              <a:t>http://www.suboxonerems.com/documents/App_Use_Checklist.pdf</a:t>
            </a:r>
          </a:p>
          <a:p>
            <a:pPr>
              <a:buFont typeface="Wingdings" panose="05000000000000000000" pitchFamily="2" charset="2"/>
              <a:buChar char="q"/>
            </a:pPr>
            <a:endParaRPr lang="en-US" dirty="0"/>
          </a:p>
          <a:p>
            <a:pPr marL="0" indent="0">
              <a:buNone/>
            </a:pPr>
            <a:r>
              <a:rPr lang="en-US" sz="3200" b="1" dirty="0"/>
              <a:t>Get Your DATA2000 Waiver</a:t>
            </a:r>
          </a:p>
          <a:p>
            <a:pPr lvl="0">
              <a:buFont typeface="Wingdings" panose="05000000000000000000" pitchFamily="2" charset="2"/>
              <a:buChar char="q"/>
            </a:pPr>
            <a:r>
              <a:rPr lang="en-US" u="sng" dirty="0">
                <a:hlinkClick r:id="rId3"/>
              </a:rPr>
              <a:t>https://www.samhsa.gov/medication-assisted-treatment</a:t>
            </a:r>
            <a:endParaRPr lang="en-US" dirty="0"/>
          </a:p>
          <a:p>
            <a:pPr lvl="0">
              <a:buFont typeface="Wingdings" panose="05000000000000000000" pitchFamily="2" charset="2"/>
              <a:buChar char="q"/>
            </a:pPr>
            <a:r>
              <a:rPr lang="en-US" u="sng" dirty="0">
                <a:hlinkClick r:id="rId4"/>
              </a:rPr>
              <a:t>https://elearning.asam.org/products/treatment-of-opioid-use-disorder-waiver-qualifying-8-hours-online#tab-product_tab_overview</a:t>
            </a:r>
            <a:endParaRPr lang="en-US" dirty="0"/>
          </a:p>
          <a:p>
            <a:pPr lvl="0">
              <a:buFont typeface="Wingdings" panose="05000000000000000000" pitchFamily="2" charset="2"/>
              <a:buChar char="q"/>
            </a:pPr>
            <a:r>
              <a:rPr lang="en-US" u="sng" dirty="0">
                <a:hlinkClick r:id="rId5"/>
              </a:rPr>
              <a:t>https://pcssnow.org/education-training/mat-training/</a:t>
            </a:r>
            <a:endParaRPr lang="en-US" dirty="0"/>
          </a:p>
          <a:p>
            <a:pPr>
              <a:buFont typeface="Wingdings" panose="05000000000000000000" pitchFamily="2" charset="2"/>
              <a:buChar char="q"/>
            </a:pPr>
            <a:endParaRPr lang="en-US" dirty="0"/>
          </a:p>
        </p:txBody>
      </p:sp>
    </p:spTree>
    <p:extLst>
      <p:ext uri="{BB962C8B-B14F-4D97-AF65-F5344CB8AC3E}">
        <p14:creationId xmlns:p14="http://schemas.microsoft.com/office/powerpoint/2010/main" val="2845350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514066"/>
            <a:ext cx="6347713" cy="1320800"/>
          </a:xfrm>
        </p:spPr>
        <p:txBody>
          <a:bodyPr numCol="1"/>
          <a:lstStyle/>
          <a:p>
            <a:r>
              <a:rPr lang="en-US" dirty="0"/>
              <a:t>References</a:t>
            </a:r>
          </a:p>
        </p:txBody>
      </p:sp>
      <p:sp>
        <p:nvSpPr>
          <p:cNvPr id="3" name="Content Placeholder 2"/>
          <p:cNvSpPr>
            <a:spLocks noGrp="1"/>
          </p:cNvSpPr>
          <p:nvPr>
            <p:ph idx="1"/>
          </p:nvPr>
        </p:nvSpPr>
        <p:spPr>
          <a:xfrm>
            <a:off x="1941007" y="1834866"/>
            <a:ext cx="6732896" cy="4458574"/>
          </a:xfrm>
        </p:spPr>
        <p:txBody>
          <a:bodyPr numCol="1">
            <a:normAutofit fontScale="40000" lnSpcReduction="20000"/>
          </a:bodyPr>
          <a:lstStyle/>
          <a:p>
            <a:r>
              <a:rPr lang="en-US" dirty="0"/>
              <a:t>1. Kennedy SE, </a:t>
            </a:r>
            <a:r>
              <a:rPr lang="en-US" dirty="0" err="1"/>
              <a:t>Koeppe</a:t>
            </a:r>
            <a:r>
              <a:rPr lang="en-US" dirty="0"/>
              <a:t> RA, Young EA, and </a:t>
            </a:r>
            <a:r>
              <a:rPr lang="en-US" dirty="0" err="1"/>
              <a:t>Zubieta</a:t>
            </a:r>
            <a:r>
              <a:rPr lang="en-US" dirty="0"/>
              <a:t> JK. Dysregulation of endogenous opioid emotion regulation circuitry in major depression in women. Arch Gen Psychiatry. November 2006. 63(11): 1199-1208.</a:t>
            </a:r>
          </a:p>
          <a:p>
            <a:r>
              <a:rPr lang="en-US" dirty="0"/>
              <a:t>2. Way BM, Taylor SE, and </a:t>
            </a:r>
            <a:r>
              <a:rPr lang="en-US" dirty="0" err="1"/>
              <a:t>Eisenberger</a:t>
            </a:r>
            <a:r>
              <a:rPr lang="en-US" dirty="0"/>
              <a:t> NI. Variation in the mu-opioid receptor gene (OPRM1) is associated with dispositional and neural sensitivity to social rejection. </a:t>
            </a:r>
            <a:r>
              <a:rPr lang="en-US" dirty="0" err="1"/>
              <a:t>Proc</a:t>
            </a:r>
            <a:r>
              <a:rPr lang="en-US" dirty="0"/>
              <a:t> Natl </a:t>
            </a:r>
            <a:r>
              <a:rPr lang="en-US" dirty="0" err="1"/>
              <a:t>Acad</a:t>
            </a:r>
            <a:r>
              <a:rPr lang="en-US" dirty="0"/>
              <a:t> </a:t>
            </a:r>
            <a:r>
              <a:rPr lang="en-US" dirty="0" err="1"/>
              <a:t>Sci</a:t>
            </a:r>
            <a:r>
              <a:rPr lang="en-US" dirty="0"/>
              <a:t> USA. September 2009. 106(35): 15079-15084.</a:t>
            </a:r>
          </a:p>
          <a:p>
            <a:r>
              <a:rPr lang="en-US" dirty="0"/>
              <a:t>3. Harris RE, </a:t>
            </a:r>
            <a:r>
              <a:rPr lang="en-US" dirty="0" err="1"/>
              <a:t>Clauw</a:t>
            </a:r>
            <a:r>
              <a:rPr lang="en-US" dirty="0"/>
              <a:t> DJ, Scott DJ, McLean SA, </a:t>
            </a:r>
            <a:r>
              <a:rPr lang="en-US" dirty="0" err="1"/>
              <a:t>Gracely</a:t>
            </a:r>
            <a:r>
              <a:rPr lang="en-US" dirty="0"/>
              <a:t> RH, and </a:t>
            </a:r>
            <a:r>
              <a:rPr lang="en-US" dirty="0" err="1"/>
              <a:t>Zubieta</a:t>
            </a:r>
            <a:r>
              <a:rPr lang="en-US" dirty="0"/>
              <a:t> JK. Decreased central mu-opioid receptor availability in fibromyalgia. J </a:t>
            </a:r>
            <a:r>
              <a:rPr lang="en-US" dirty="0" err="1"/>
              <a:t>Neurosci</a:t>
            </a:r>
            <a:r>
              <a:rPr lang="en-US" dirty="0"/>
              <a:t>. September 2007. 27(37): 10000-10006. </a:t>
            </a:r>
          </a:p>
          <a:p>
            <a:r>
              <a:rPr lang="en-US" dirty="0"/>
              <a:t>4. Robins LN, </a:t>
            </a:r>
            <a:r>
              <a:rPr lang="en-US" dirty="0" err="1"/>
              <a:t>Helzer</a:t>
            </a:r>
            <a:r>
              <a:rPr lang="en-US" dirty="0"/>
              <a:t> JE, Davis DH. Arch Gen Psychiatry 1975 Aug;32(8):955-61 Narcotic use in southeast Asia and afterward. An interview study of 898 Vietnam returnees.</a:t>
            </a:r>
          </a:p>
          <a:p>
            <a:r>
              <a:rPr lang="en-US" dirty="0"/>
              <a:t>5. Robins LN. Vietnam Veterans’ rapid recovery from heroin addiction: a fluke or normal expectation? Addiction 1993; 88:1041-1054.</a:t>
            </a:r>
          </a:p>
          <a:p>
            <a:r>
              <a:rPr lang="en-US" dirty="0"/>
              <a:t>6. Marteau D, McDonald R, Patel </a:t>
            </a:r>
            <a:r>
              <a:rPr lang="en-US" dirty="0" err="1"/>
              <a:t>K.The</a:t>
            </a:r>
            <a:r>
              <a:rPr lang="en-US" dirty="0"/>
              <a:t> relative risk of fatal poisoning by methadone or buprenorphine within the wider population of England and </a:t>
            </a:r>
            <a:r>
              <a:rPr lang="en-US" dirty="0" err="1"/>
              <a:t>Wales.</a:t>
            </a:r>
            <a:r>
              <a:rPr lang="en-US" i="1" dirty="0" err="1"/>
              <a:t>BMJ</a:t>
            </a:r>
            <a:r>
              <a:rPr lang="en-US" i="1" dirty="0"/>
              <a:t> Open </a:t>
            </a:r>
            <a:r>
              <a:rPr lang="en-US" dirty="0"/>
              <a:t>2015;</a:t>
            </a:r>
            <a:r>
              <a:rPr lang="en-US" b="1" dirty="0"/>
              <a:t>5:</a:t>
            </a:r>
            <a:r>
              <a:rPr lang="en-US" dirty="0"/>
              <a:t>e007629. </a:t>
            </a:r>
            <a:r>
              <a:rPr lang="en-US" dirty="0" err="1"/>
              <a:t>doi</a:t>
            </a:r>
            <a:r>
              <a:rPr lang="en-US" dirty="0"/>
              <a:t>: 10.1136/bmjopen-2015-007629</a:t>
            </a:r>
          </a:p>
          <a:p>
            <a:r>
              <a:rPr lang="en-US" dirty="0"/>
              <a:t>7. References: Cochrane DOI: 10.1002/14651858.CD002207.pub4 </a:t>
            </a:r>
          </a:p>
          <a:p>
            <a:r>
              <a:rPr lang="en-US" dirty="0"/>
              <a:t>8. Cochrane DOI: 10.1002/14651858.CD011117.pub2 </a:t>
            </a:r>
          </a:p>
          <a:p>
            <a:r>
              <a:rPr lang="en-US" dirty="0"/>
              <a:t>9. Adverse childhood experiences reported by adults-Five states 2009. MMWR Dec17, 2010 59(49);1609-1613 </a:t>
            </a:r>
            <a:r>
              <a:rPr lang="en-US" dirty="0" err="1"/>
              <a:t>Felitti</a:t>
            </a:r>
            <a:r>
              <a:rPr lang="en-US" dirty="0"/>
              <a:t>, et al., </a:t>
            </a:r>
          </a:p>
          <a:p>
            <a:r>
              <a:rPr lang="en-US" dirty="0"/>
              <a:t>10. "Relationship of childhood abuse and household dysfunction to many of the leading causes of death in adults: The adverse childhood experiences (ACE) study," American Journal of Preventive Medicine, 1998, Vol. 14, Issue 4, pp. 245-258. </a:t>
            </a:r>
          </a:p>
          <a:p>
            <a:pPr lvl="0"/>
            <a:r>
              <a:rPr lang="en-US" dirty="0"/>
              <a:t>11. DB  </a:t>
            </a:r>
            <a:r>
              <a:rPr lang="en-US" dirty="0" err="1"/>
              <a:t>Fudala</a:t>
            </a:r>
            <a:r>
              <a:rPr lang="en-US" dirty="0"/>
              <a:t> PJ, Bridge TP, Herbert S, et </a:t>
            </a:r>
            <a:r>
              <a:rPr lang="en-US" dirty="0" err="1"/>
              <a:t>al.Office</a:t>
            </a:r>
            <a:r>
              <a:rPr lang="en-US" dirty="0"/>
              <a:t>-based treatment of opiate addiction with a sublingual-tablet </a:t>
            </a:r>
            <a:r>
              <a:rPr lang="en-US" dirty="0" err="1"/>
              <a:t>formulationof</a:t>
            </a:r>
            <a:r>
              <a:rPr lang="en-US" dirty="0"/>
              <a:t> buprenorphine and naloxone. N </a:t>
            </a:r>
            <a:r>
              <a:rPr lang="en-US" dirty="0" err="1"/>
              <a:t>Engl</a:t>
            </a:r>
            <a:r>
              <a:rPr lang="en-US" dirty="0"/>
              <a:t> J Med 2003; 349(10):949–58</a:t>
            </a:r>
          </a:p>
          <a:p>
            <a:r>
              <a:rPr lang="en-US" dirty="0"/>
              <a:t>12.   </a:t>
            </a:r>
            <a:r>
              <a:rPr lang="en-US" dirty="0" err="1"/>
              <a:t>Mehrdad</a:t>
            </a:r>
            <a:r>
              <a:rPr lang="en-US" dirty="0"/>
              <a:t> </a:t>
            </a:r>
            <a:r>
              <a:rPr lang="en-US" dirty="0" err="1"/>
              <a:t>Salehi</a:t>
            </a:r>
            <a:r>
              <a:rPr lang="en-US" dirty="0"/>
              <a:t>; </a:t>
            </a:r>
            <a:r>
              <a:rPr lang="en-US" dirty="0" err="1"/>
              <a:t>Alireza</a:t>
            </a:r>
            <a:r>
              <a:rPr lang="en-US" dirty="0"/>
              <a:t> </a:t>
            </a:r>
            <a:r>
              <a:rPr lang="en-US" dirty="0" err="1"/>
              <a:t>Emadossadat</a:t>
            </a:r>
            <a:r>
              <a:rPr lang="en-US" dirty="0"/>
              <a:t>; </a:t>
            </a:r>
            <a:r>
              <a:rPr lang="en-US" dirty="0" err="1"/>
              <a:t>Gholam</a:t>
            </a:r>
            <a:r>
              <a:rPr lang="en-US" dirty="0"/>
              <a:t> Reza </a:t>
            </a:r>
            <a:r>
              <a:rPr lang="en-US" dirty="0" err="1"/>
              <a:t>Kheirabadi</a:t>
            </a:r>
            <a:r>
              <a:rPr lang="en-US" dirty="0"/>
              <a:t>; Mohammad Reza </a:t>
            </a:r>
            <a:r>
              <a:rPr lang="en-US" dirty="0" err="1"/>
              <a:t>Maracy</a:t>
            </a:r>
            <a:r>
              <a:rPr lang="en-US" dirty="0"/>
              <a:t>; Mohammad Reza </a:t>
            </a:r>
            <a:r>
              <a:rPr lang="en-US" dirty="0" err="1"/>
              <a:t>Sharbafchi</a:t>
            </a:r>
            <a:r>
              <a:rPr lang="en-US" dirty="0"/>
              <a:t>. </a:t>
            </a:r>
            <a:r>
              <a:rPr lang="en-US" b="1" dirty="0"/>
              <a:t>The Effect of Buprenorphine on Methamphetamine Cravings.  </a:t>
            </a:r>
            <a:r>
              <a:rPr lang="fr-FR" u="sng" dirty="0">
                <a:hlinkClick r:id="rId3" tooltip="Journal of clinical psychopharmacology."/>
              </a:rPr>
              <a:t>J Clin </a:t>
            </a:r>
            <a:r>
              <a:rPr lang="fr-FR" u="sng" dirty="0" err="1">
                <a:hlinkClick r:id="rId3" tooltip="Journal of clinical psychopharmacology."/>
              </a:rPr>
              <a:t>Psychopharmacol</a:t>
            </a:r>
            <a:r>
              <a:rPr lang="fr-FR" u="sng" dirty="0">
                <a:hlinkClick r:id="rId3" tooltip="Journal of clinical psychopharmacology."/>
              </a:rPr>
              <a:t>.</a:t>
            </a:r>
            <a:r>
              <a:rPr lang="fr-FR" dirty="0"/>
              <a:t> 2015 Dec;35(6):724-7.</a:t>
            </a:r>
            <a:endParaRPr lang="en-US" dirty="0"/>
          </a:p>
          <a:p>
            <a:endParaRPr lang="en-US" dirty="0"/>
          </a:p>
        </p:txBody>
      </p:sp>
    </p:spTree>
    <p:extLst>
      <p:ext uri="{BB962C8B-B14F-4D97-AF65-F5344CB8AC3E}">
        <p14:creationId xmlns:p14="http://schemas.microsoft.com/office/powerpoint/2010/main" val="8868493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p:txBody>
          <a:bodyPr/>
          <a:lstStyle/>
          <a:p>
            <a:r>
              <a:rPr lang="en-US" dirty="0"/>
              <a:t>Getting a Waiver</a:t>
            </a:r>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type="pic" idx="1"/>
            <p:extLst/>
          </p:nvPr>
        </p:nvGraphicFramePr>
        <p:xfrm>
          <a:off x="839788" y="987425"/>
          <a:ext cx="10515600" cy="33797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 Placeholder 1">
            <a:extLst>
              <a:ext uri="{FF2B5EF4-FFF2-40B4-BE49-F238E27FC236}">
                <a16:creationId xmlns:a16="http://schemas.microsoft.com/office/drawing/2014/main" id="{E1D7E67D-A330-4FB8-86F1-CD88AE76C0B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929579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p:txBody>
          <a:bodyPr/>
          <a:lstStyle/>
          <a:p>
            <a:r>
              <a:rPr lang="en-US" dirty="0"/>
              <a:t>Getting a Waiver</a:t>
            </a:r>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idx="1"/>
            <p:extLst>
              <p:ext uri="{D42A27DB-BD31-4B8C-83A1-F6EECF244321}">
                <p14:modId xmlns:p14="http://schemas.microsoft.com/office/powerpoint/2010/main" val="3740117712"/>
              </p:ext>
            </p:extLst>
          </p:nvPr>
        </p:nvGraphicFramePr>
        <p:xfrm>
          <a:off x="1120775" y="1825625"/>
          <a:ext cx="102330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93C0DC29-0AC8-4EA9-BC95-576C6E62D0A4}"/>
              </a:ext>
            </a:extLst>
          </p:cNvPr>
          <p:cNvSpPr txBox="1"/>
          <p:nvPr/>
        </p:nvSpPr>
        <p:spPr>
          <a:xfrm>
            <a:off x="979487" y="2055812"/>
            <a:ext cx="10233025" cy="1323439"/>
          </a:xfrm>
          <a:prstGeom prst="rect">
            <a:avLst/>
          </a:prstGeom>
          <a:noFill/>
        </p:spPr>
        <p:txBody>
          <a:bodyPr wrap="square" rtlCol="0">
            <a:spAutoFit/>
          </a:bodyPr>
          <a:lstStyle/>
          <a:p>
            <a:pPr marL="285750" indent="-285750">
              <a:buFont typeface="Courier New" panose="02070309020205020404" pitchFamily="49" charset="0"/>
              <a:buChar char="o"/>
            </a:pPr>
            <a:r>
              <a:rPr lang="en-US" sz="2400" dirty="0"/>
              <a:t>To become a Buprenorphine waivered practitioner, submit an NOI (notice of intent) buprenorphine waiver application.</a:t>
            </a:r>
          </a:p>
          <a:p>
            <a:pPr marL="285750" indent="-285750">
              <a:buFont typeface="Courier New" panose="02070309020205020404" pitchFamily="49" charset="0"/>
              <a:buChar char="o"/>
            </a:pPr>
            <a:r>
              <a:rPr lang="en-US" sz="2400" dirty="0"/>
              <a:t>Search </a:t>
            </a:r>
            <a:r>
              <a:rPr lang="en-US" sz="3200" dirty="0">
                <a:hlinkClick r:id="rId8"/>
              </a:rPr>
              <a:t>samhsa.gov</a:t>
            </a:r>
            <a:endParaRPr lang="en-US" sz="3200" dirty="0"/>
          </a:p>
        </p:txBody>
      </p:sp>
    </p:spTree>
    <p:extLst>
      <p:ext uri="{BB962C8B-B14F-4D97-AF65-F5344CB8AC3E}">
        <p14:creationId xmlns:p14="http://schemas.microsoft.com/office/powerpoint/2010/main" val="15426486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a:xfrm>
            <a:off x="838200" y="1144587"/>
            <a:ext cx="10515600" cy="546101"/>
          </a:xfrm>
        </p:spPr>
        <p:txBody>
          <a:bodyPr>
            <a:noAutofit/>
          </a:bodyPr>
          <a:lstStyle/>
          <a:p>
            <a:r>
              <a:rPr lang="en-US" sz="4000" b="1" dirty="0"/>
              <a:t>What is the difference between a 30-level waiver and a 30E-level waiver? </a:t>
            </a:r>
            <a:br>
              <a:rPr lang="en-US" sz="4000" dirty="0"/>
            </a:br>
            <a:endParaRPr lang="en-US" sz="4000" dirty="0"/>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idx="1"/>
            <p:extLst>
              <p:ext uri="{D42A27DB-BD31-4B8C-83A1-F6EECF244321}">
                <p14:modId xmlns:p14="http://schemas.microsoft.com/office/powerpoint/2010/main" val="2936266628"/>
              </p:ext>
            </p:extLst>
          </p:nvPr>
        </p:nvGraphicFramePr>
        <p:xfrm>
          <a:off x="1120775" y="1825625"/>
          <a:ext cx="102330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395B5B9F-2288-416B-976C-53A02DA9FB7B}"/>
              </a:ext>
            </a:extLst>
          </p:cNvPr>
          <p:cNvSpPr txBox="1"/>
          <p:nvPr/>
        </p:nvSpPr>
        <p:spPr>
          <a:xfrm>
            <a:off x="838200" y="2293134"/>
            <a:ext cx="10595776" cy="3539430"/>
          </a:xfrm>
          <a:prstGeom prst="rect">
            <a:avLst/>
          </a:prstGeom>
          <a:noFill/>
        </p:spPr>
        <p:txBody>
          <a:bodyPr wrap="square" rtlCol="0">
            <a:spAutoFit/>
          </a:bodyPr>
          <a:lstStyle/>
          <a:p>
            <a:r>
              <a:rPr lang="en-US" sz="2800" dirty="0"/>
              <a:t>A 30-level waiver allows providers who wish to treat up to 30 patients to prescribe Buprenorphine.  For this level waiver, physicians need 8 hours of training and APRNs or PAs need 24 hours of training.</a:t>
            </a:r>
          </a:p>
          <a:p>
            <a:endParaRPr lang="en-US" sz="2800" dirty="0"/>
          </a:p>
          <a:p>
            <a:r>
              <a:rPr lang="en-US" sz="2800" dirty="0"/>
              <a:t>The 30E (E for “exempt”) is an alternative that does not require training or attestation to provide counseling and other ancillary services (i.e., psychosocial services).  Time spent practicing under this exemption will not qualify the practitioner for a higher patient level.</a:t>
            </a:r>
          </a:p>
        </p:txBody>
      </p:sp>
    </p:spTree>
    <p:extLst>
      <p:ext uri="{BB962C8B-B14F-4D97-AF65-F5344CB8AC3E}">
        <p14:creationId xmlns:p14="http://schemas.microsoft.com/office/powerpoint/2010/main" val="684494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p:txBody>
          <a:bodyPr/>
          <a:lstStyle/>
          <a:p>
            <a:r>
              <a:rPr lang="en-US" sz="6600" dirty="0"/>
              <a:t>100</a:t>
            </a:r>
            <a:r>
              <a:rPr lang="en-US" dirty="0"/>
              <a:t> </a:t>
            </a:r>
            <a:r>
              <a:rPr lang="en-US" sz="4000" i="1" dirty="0"/>
              <a:t>increase</a:t>
            </a:r>
            <a:endParaRPr lang="en-US" sz="4000" dirty="0"/>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idx="1"/>
            <p:extLst/>
          </p:nvPr>
        </p:nvGraphicFramePr>
        <p:xfrm>
          <a:off x="8627165" y="4659463"/>
          <a:ext cx="2726635" cy="15174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8C6F7DEF-D966-48D5-A19F-69539CC99B39}"/>
              </a:ext>
            </a:extLst>
          </p:cNvPr>
          <p:cNvSpPr txBox="1"/>
          <p:nvPr/>
        </p:nvSpPr>
        <p:spPr>
          <a:xfrm>
            <a:off x="838201" y="2504661"/>
            <a:ext cx="9452955" cy="1477328"/>
          </a:xfrm>
          <a:prstGeom prst="rect">
            <a:avLst/>
          </a:prstGeom>
          <a:noFill/>
        </p:spPr>
        <p:txBody>
          <a:bodyPr wrap="square" rtlCol="0">
            <a:spAutoFit/>
          </a:bodyPr>
          <a:lstStyle/>
          <a:p>
            <a:r>
              <a:rPr lang="en-US" sz="2400" b="1" dirty="0"/>
              <a:t>How do I apply for an increase to a 100- or 275-level waiver? </a:t>
            </a:r>
            <a:endParaRPr lang="en-US" sz="2400" dirty="0"/>
          </a:p>
          <a:p>
            <a:r>
              <a:rPr lang="en-US" sz="2400" dirty="0"/>
              <a:t>Apply for an increase in patient waiver limits with the </a:t>
            </a:r>
            <a:r>
              <a:rPr lang="en-US" sz="2400" u="sng" dirty="0">
                <a:hlinkClick r:id="rId8"/>
              </a:rPr>
              <a:t>NOI buprenorphine waiver application</a:t>
            </a:r>
            <a:r>
              <a:rPr lang="en-US" sz="2400" dirty="0"/>
              <a:t>.</a:t>
            </a:r>
          </a:p>
          <a:p>
            <a:endParaRPr lang="en-US" dirty="0"/>
          </a:p>
        </p:txBody>
      </p:sp>
    </p:spTree>
    <p:extLst>
      <p:ext uri="{BB962C8B-B14F-4D97-AF65-F5344CB8AC3E}">
        <p14:creationId xmlns:p14="http://schemas.microsoft.com/office/powerpoint/2010/main" val="2789251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p:txBody>
          <a:bodyPr/>
          <a:lstStyle/>
          <a:p>
            <a:r>
              <a:rPr lang="en-US" dirty="0"/>
              <a:t>100 </a:t>
            </a:r>
            <a:r>
              <a:rPr lang="en-US" sz="4000" i="1" dirty="0"/>
              <a:t>direct request</a:t>
            </a:r>
            <a:endParaRPr lang="en-US" i="1" dirty="0"/>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idx="1"/>
            <p:extLst>
              <p:ext uri="{D42A27DB-BD31-4B8C-83A1-F6EECF244321}">
                <p14:modId xmlns:p14="http://schemas.microsoft.com/office/powerpoint/2010/main" val="270044983"/>
              </p:ext>
            </p:extLst>
          </p:nvPr>
        </p:nvGraphicFramePr>
        <p:xfrm>
          <a:off x="8627165" y="4659463"/>
          <a:ext cx="2726635" cy="15174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8C6F7DEF-D966-48D5-A19F-69539CC99B39}"/>
              </a:ext>
            </a:extLst>
          </p:cNvPr>
          <p:cNvSpPr txBox="1"/>
          <p:nvPr/>
        </p:nvSpPr>
        <p:spPr>
          <a:xfrm>
            <a:off x="838201" y="2504661"/>
            <a:ext cx="9452955" cy="3385542"/>
          </a:xfrm>
          <a:prstGeom prst="rect">
            <a:avLst/>
          </a:prstGeom>
          <a:noFill/>
        </p:spPr>
        <p:txBody>
          <a:bodyPr wrap="square" rtlCol="0">
            <a:spAutoFit/>
          </a:bodyPr>
          <a:lstStyle/>
          <a:p>
            <a:r>
              <a:rPr lang="en-US" sz="2000" dirty="0"/>
              <a:t>Physicians must either possess additional credentialing in addiction psychiatry or addiction medicine as specified in 42 CFR 8.610(a) from the American Board of Addiction Medicine, the American Board of Medical Specialties, or the American Osteopathic Association or certification by the American Board of Addiction Medicine, or the American Society of Addiction Medicine.</a:t>
            </a:r>
          </a:p>
          <a:p>
            <a:endParaRPr lang="en-US" sz="2000" dirty="0"/>
          </a:p>
          <a:p>
            <a:r>
              <a:rPr lang="en-US" b="1" u="sng" dirty="0">
                <a:solidFill>
                  <a:srgbClr val="FF0000"/>
                </a:solidFill>
              </a:rPr>
              <a:t>OR</a:t>
            </a:r>
          </a:p>
          <a:p>
            <a:endParaRPr lang="en-US" b="1" u="sng" dirty="0">
              <a:solidFill>
                <a:srgbClr val="FF0000"/>
              </a:solidFill>
            </a:endParaRPr>
          </a:p>
          <a:p>
            <a:r>
              <a:rPr lang="en-US" sz="2000" dirty="0"/>
              <a:t>Physicians, APNAs or PAs must provide medication-assisted treatment (MAT) in a "qualified practice setting."</a:t>
            </a:r>
          </a:p>
          <a:p>
            <a:endParaRPr lang="en-US" dirty="0"/>
          </a:p>
        </p:txBody>
      </p:sp>
    </p:spTree>
    <p:extLst>
      <p:ext uri="{BB962C8B-B14F-4D97-AF65-F5344CB8AC3E}">
        <p14:creationId xmlns:p14="http://schemas.microsoft.com/office/powerpoint/2010/main" val="42143017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p:txBody>
          <a:bodyPr/>
          <a:lstStyle/>
          <a:p>
            <a:r>
              <a:rPr lang="en-US" dirty="0"/>
              <a:t>275 Waiver</a:t>
            </a:r>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idx="1"/>
            <p:extLst/>
          </p:nvPr>
        </p:nvGraphicFramePr>
        <p:xfrm>
          <a:off x="1120775" y="1825625"/>
          <a:ext cx="102330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A0DBDF28-2CF4-4C40-BB3C-285EC12BC409}"/>
              </a:ext>
            </a:extLst>
          </p:cNvPr>
          <p:cNvSpPr/>
          <p:nvPr/>
        </p:nvSpPr>
        <p:spPr>
          <a:xfrm>
            <a:off x="2428612" y="2339300"/>
            <a:ext cx="7617350" cy="3323987"/>
          </a:xfrm>
          <a:prstGeom prst="rect">
            <a:avLst/>
          </a:prstGeom>
        </p:spPr>
        <p:txBody>
          <a:bodyPr wrap="square">
            <a:spAutoFit/>
          </a:bodyPr>
          <a:lstStyle/>
          <a:p>
            <a:pPr lvl="0"/>
            <a:r>
              <a:rPr lang="en-US" sz="2400" dirty="0"/>
              <a:t>Practitioners who are at the 275-patient limit need to renew their patient limit every 3 years and submit a yearly report annually. </a:t>
            </a:r>
          </a:p>
          <a:p>
            <a:pPr lvl="0"/>
            <a:endParaRPr lang="en-US" sz="2400" dirty="0"/>
          </a:p>
          <a:p>
            <a:r>
              <a:rPr lang="en-US" sz="2400" dirty="0"/>
              <a:t>Emergency 275E increases need to be renewed at 6 months; only one renewal is allowed. During the second 6 months, an application for a full 275-waiver should be submitted if you meet the criteria for a 275 waiver. </a:t>
            </a:r>
          </a:p>
          <a:p>
            <a:pPr lvl="0"/>
            <a:endParaRPr lang="en-US" dirty="0"/>
          </a:p>
        </p:txBody>
      </p:sp>
    </p:spTree>
    <p:extLst>
      <p:ext uri="{BB962C8B-B14F-4D97-AF65-F5344CB8AC3E}">
        <p14:creationId xmlns:p14="http://schemas.microsoft.com/office/powerpoint/2010/main" val="28368204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p:txBody>
          <a:bodyPr/>
          <a:lstStyle/>
          <a:p>
            <a:r>
              <a:rPr lang="en-US" dirty="0"/>
              <a:t>Immediate ability to prescribe</a:t>
            </a:r>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idx="1"/>
            <p:extLst/>
          </p:nvPr>
        </p:nvGraphicFramePr>
        <p:xfrm>
          <a:off x="1120775" y="1825625"/>
          <a:ext cx="102330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7B8B4A8D-B124-4FFE-B7F3-A33F9A4DDBFC}"/>
              </a:ext>
            </a:extLst>
          </p:cNvPr>
          <p:cNvSpPr/>
          <p:nvPr/>
        </p:nvSpPr>
        <p:spPr>
          <a:xfrm>
            <a:off x="838200" y="2133246"/>
            <a:ext cx="10633364" cy="2769989"/>
          </a:xfrm>
          <a:prstGeom prst="rect">
            <a:avLst/>
          </a:prstGeom>
        </p:spPr>
        <p:txBody>
          <a:bodyPr wrap="square">
            <a:spAutoFit/>
          </a:bodyPr>
          <a:lstStyle/>
          <a:p>
            <a:r>
              <a:rPr lang="en-US" sz="2400" b="1" dirty="0"/>
              <a:t>Can physicians begin immediately treating patients if they have checked "Immediate" on the waiver notification form?</a:t>
            </a:r>
          </a:p>
          <a:p>
            <a:endParaRPr lang="en-US" dirty="0"/>
          </a:p>
          <a:p>
            <a:r>
              <a:rPr lang="en-US" sz="2400" dirty="0"/>
              <a:t>The "Immediate" check box is included on the form to address a provision in DATA that permits treatment while a notification is under review. Treatment in this case is limited to </a:t>
            </a:r>
            <a:r>
              <a:rPr lang="en-US" sz="2400" dirty="0">
                <a:solidFill>
                  <a:srgbClr val="FF0000"/>
                </a:solidFill>
              </a:rPr>
              <a:t>ONE</a:t>
            </a:r>
            <a:r>
              <a:rPr lang="en-US" sz="2400" dirty="0"/>
              <a:t> patient </a:t>
            </a:r>
            <a:r>
              <a:rPr lang="en-US" sz="2400" u="sng" dirty="0"/>
              <a:t>per form </a:t>
            </a:r>
            <a:r>
              <a:rPr lang="en-US" sz="2400" dirty="0"/>
              <a:t>submitted. </a:t>
            </a:r>
          </a:p>
          <a:p>
            <a:endParaRPr lang="en-US" dirty="0"/>
          </a:p>
          <a:p>
            <a:r>
              <a:rPr lang="en-US" dirty="0"/>
              <a:t> </a:t>
            </a:r>
          </a:p>
        </p:txBody>
      </p:sp>
    </p:spTree>
    <p:extLst>
      <p:ext uri="{BB962C8B-B14F-4D97-AF65-F5344CB8AC3E}">
        <p14:creationId xmlns:p14="http://schemas.microsoft.com/office/powerpoint/2010/main" val="30086402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p:txBody>
          <a:bodyPr/>
          <a:lstStyle/>
          <a:p>
            <a:r>
              <a:rPr lang="en-US" dirty="0"/>
              <a:t>No waiver?</a:t>
            </a:r>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idx="1"/>
            <p:extLst>
              <p:ext uri="{D42A27DB-BD31-4B8C-83A1-F6EECF244321}">
                <p14:modId xmlns:p14="http://schemas.microsoft.com/office/powerpoint/2010/main" val="3562357370"/>
              </p:ext>
            </p:extLst>
          </p:nvPr>
        </p:nvGraphicFramePr>
        <p:xfrm>
          <a:off x="1120775" y="1825625"/>
          <a:ext cx="102330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CE162DF0-469E-4B1E-AD08-9E593DB36168}"/>
              </a:ext>
            </a:extLst>
          </p:cNvPr>
          <p:cNvSpPr txBox="1"/>
          <p:nvPr/>
        </p:nvSpPr>
        <p:spPr>
          <a:xfrm>
            <a:off x="838201" y="2250219"/>
            <a:ext cx="10515600" cy="2585323"/>
          </a:xfrm>
          <a:prstGeom prst="rect">
            <a:avLst/>
          </a:prstGeom>
          <a:noFill/>
        </p:spPr>
        <p:txBody>
          <a:bodyPr wrap="square" rtlCol="0">
            <a:spAutoFit/>
          </a:bodyPr>
          <a:lstStyle/>
          <a:p>
            <a:r>
              <a:rPr lang="en-US" dirty="0"/>
              <a:t>The Drug Enforcement Administration (DEA) allows prescribing without a waiver under what is known as the "three-day rule" (Title 21, Code of Federal Regulations, </a:t>
            </a:r>
            <a:r>
              <a:rPr lang="en-US" u="sng" dirty="0">
                <a:hlinkClick r:id="rId8"/>
              </a:rPr>
              <a:t>Part 1306.07(b))</a:t>
            </a:r>
            <a:r>
              <a:rPr lang="en-US" u="sng" dirty="0"/>
              <a:t>.</a:t>
            </a:r>
          </a:p>
          <a:p>
            <a:endParaRPr lang="en-US" u="sng" dirty="0"/>
          </a:p>
          <a:p>
            <a:r>
              <a:rPr lang="en-US" dirty="0"/>
              <a:t>This allows a practitioner </a:t>
            </a:r>
            <a:r>
              <a:rPr lang="en-US" u="sng" dirty="0"/>
              <a:t>to administer </a:t>
            </a:r>
            <a:r>
              <a:rPr lang="en-US" dirty="0"/>
              <a:t>(but not prescribe) narcotic drugs to a patient for the purpose of relieving acute withdrawal symptoms while arranging for the patient’s referral for treatment, under the following conditions: </a:t>
            </a:r>
          </a:p>
          <a:p>
            <a:r>
              <a:rPr lang="en-US" dirty="0"/>
              <a:t>	1) not more than one day’s medication may be administered or given to a patient at one time; </a:t>
            </a:r>
          </a:p>
          <a:p>
            <a:r>
              <a:rPr lang="en-US" dirty="0"/>
              <a:t>	2) this treatment may not be carried out for more than 72 hours; and </a:t>
            </a:r>
          </a:p>
          <a:p>
            <a:r>
              <a:rPr lang="en-US" dirty="0"/>
              <a:t>	3) this 72-hour period cannot be renewed or extended. </a:t>
            </a:r>
          </a:p>
        </p:txBody>
      </p:sp>
    </p:spTree>
    <p:extLst>
      <p:ext uri="{BB962C8B-B14F-4D97-AF65-F5344CB8AC3E}">
        <p14:creationId xmlns:p14="http://schemas.microsoft.com/office/powerpoint/2010/main" val="25133756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p:txBody>
          <a:bodyPr/>
          <a:lstStyle/>
          <a:p>
            <a:r>
              <a:rPr lang="en-US" dirty="0"/>
              <a:t>Waiver Training</a:t>
            </a:r>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idx="1"/>
            <p:extLst/>
          </p:nvPr>
        </p:nvGraphicFramePr>
        <p:xfrm>
          <a:off x="1120775" y="1825625"/>
          <a:ext cx="102330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46611F7F-23D7-429F-9A89-D0E950A74807}"/>
              </a:ext>
            </a:extLst>
          </p:cNvPr>
          <p:cNvSpPr txBox="1"/>
          <p:nvPr/>
        </p:nvSpPr>
        <p:spPr>
          <a:xfrm>
            <a:off x="2153927" y="2401294"/>
            <a:ext cx="7884146" cy="3385542"/>
          </a:xfrm>
          <a:prstGeom prst="rect">
            <a:avLst/>
          </a:prstGeom>
          <a:noFill/>
        </p:spPr>
        <p:txBody>
          <a:bodyPr wrap="none" rtlCol="0">
            <a:spAutoFit/>
          </a:bodyPr>
          <a:lstStyle/>
          <a:p>
            <a:r>
              <a:rPr lang="en-US" sz="2800" u="sng" dirty="0">
                <a:hlinkClick r:id="rId8"/>
              </a:rPr>
              <a:t>American Society of Addition Medicine (ASAM)</a:t>
            </a:r>
            <a:endParaRPr lang="en-US" sz="2800" dirty="0"/>
          </a:p>
          <a:p>
            <a:r>
              <a:rPr lang="en-US" sz="2800" u="sng" dirty="0">
                <a:hlinkClick r:id="rId9"/>
              </a:rPr>
              <a:t>American Academy of Addition Psychiatry (AAAP)</a:t>
            </a:r>
            <a:endParaRPr lang="en-US" sz="2800" dirty="0"/>
          </a:p>
          <a:p>
            <a:r>
              <a:rPr lang="en-US" sz="2800" u="sng" dirty="0">
                <a:hlinkClick r:id="rId10"/>
              </a:rPr>
              <a:t>American Osteopathic Association (AOA)</a:t>
            </a:r>
            <a:endParaRPr lang="en-US" sz="2800" dirty="0"/>
          </a:p>
          <a:p>
            <a:r>
              <a:rPr lang="en-US" sz="2800" u="sng" dirty="0">
                <a:hlinkClick r:id="rId11"/>
              </a:rPr>
              <a:t>American Nurses Credentialing Center (ANCC)</a:t>
            </a:r>
            <a:endParaRPr lang="en-US" sz="2800" dirty="0"/>
          </a:p>
          <a:p>
            <a:r>
              <a:rPr lang="en-US" sz="2800" u="sng" dirty="0">
                <a:hlinkClick r:id="rId12"/>
              </a:rPr>
              <a:t>American Psychiatric Association (APA)</a:t>
            </a:r>
            <a:endParaRPr lang="en-US" sz="2800" dirty="0"/>
          </a:p>
          <a:p>
            <a:r>
              <a:rPr lang="en-US" sz="2800" u="sng" dirty="0">
                <a:hlinkClick r:id="rId13"/>
              </a:rPr>
              <a:t>American Association of Nurse Practitioners (AANP)</a:t>
            </a:r>
            <a:endParaRPr lang="en-US" sz="2800" dirty="0"/>
          </a:p>
          <a:p>
            <a:r>
              <a:rPr lang="en-US" sz="2800" u="sng" dirty="0">
                <a:hlinkClick r:id="rId14"/>
              </a:rPr>
              <a:t>American Academy of Physician Assistants (AAPA)</a:t>
            </a:r>
            <a:endParaRPr lang="en-US" sz="2800" dirty="0"/>
          </a:p>
          <a:p>
            <a:endParaRPr lang="en-US" dirty="0"/>
          </a:p>
        </p:txBody>
      </p:sp>
    </p:spTree>
    <p:extLst>
      <p:ext uri="{BB962C8B-B14F-4D97-AF65-F5344CB8AC3E}">
        <p14:creationId xmlns:p14="http://schemas.microsoft.com/office/powerpoint/2010/main" val="2020227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p:txBody>
          <a:bodyPr/>
          <a:lstStyle/>
          <a:p>
            <a:endParaRPr lang="en-US"/>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idx="1"/>
            <p:extLst/>
          </p:nvPr>
        </p:nvGraphicFramePr>
        <p:xfrm>
          <a:off x="1120775" y="1825625"/>
          <a:ext cx="102330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a:extLst>
              <a:ext uri="{FF2B5EF4-FFF2-40B4-BE49-F238E27FC236}">
                <a16:creationId xmlns:a16="http://schemas.microsoft.com/office/drawing/2014/main" id="{5A7B8A08-6E9B-4B70-AF86-47B43E4FE4F7}"/>
              </a:ext>
            </a:extLst>
          </p:cNvPr>
          <p:cNvPicPr>
            <a:picLocks noChangeAspect="1"/>
          </p:cNvPicPr>
          <p:nvPr/>
        </p:nvPicPr>
        <p:blipFill rotWithShape="1">
          <a:blip r:embed="rId8"/>
          <a:srcRect l="445" t="14467" r="3250" b="16889"/>
          <a:stretch/>
        </p:blipFill>
        <p:spPr>
          <a:xfrm>
            <a:off x="225287" y="1075213"/>
            <a:ext cx="11741426" cy="4707573"/>
          </a:xfrm>
          <a:prstGeom prst="rect">
            <a:avLst/>
          </a:prstGeom>
        </p:spPr>
      </p:pic>
    </p:spTree>
    <p:extLst>
      <p:ext uri="{BB962C8B-B14F-4D97-AF65-F5344CB8AC3E}">
        <p14:creationId xmlns:p14="http://schemas.microsoft.com/office/powerpoint/2010/main" val="741174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p:txBody>
          <a:bodyPr/>
          <a:lstStyle/>
          <a:p>
            <a:r>
              <a:rPr lang="en-US" dirty="0"/>
              <a:t>Pain and Opioid Use Disorder</a:t>
            </a:r>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type="pic" idx="1"/>
            <p:extLst/>
          </p:nvPr>
        </p:nvGraphicFramePr>
        <p:xfrm>
          <a:off x="839788" y="987425"/>
          <a:ext cx="10515600" cy="33797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 Placeholder 1">
            <a:extLst>
              <a:ext uri="{FF2B5EF4-FFF2-40B4-BE49-F238E27FC236}">
                <a16:creationId xmlns:a16="http://schemas.microsoft.com/office/drawing/2014/main" id="{E1D7E67D-A330-4FB8-86F1-CD88AE76C0B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331908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F164E5A-ABC0-4A97-86CA-5F7C26615F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384" y="0"/>
            <a:ext cx="8116488" cy="6858000"/>
          </a:xfrm>
          <a:prstGeom prst="rect">
            <a:avLst/>
          </a:prstGeom>
          <a:solidFill>
            <a:schemeClr val="bg1">
              <a:alpha val="20000"/>
            </a:schemeClr>
          </a:solidFill>
          <a:ln>
            <a:noFill/>
          </a:ln>
          <a:effectLst>
            <a:innerShdw blurRad="139700" dist="50800" dir="54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C2393E8D-D10F-4FE1-AC21-8B44BEB50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1"/>
            <a:ext cx="4062127" cy="6857996"/>
          </a:xfrm>
          <a:prstGeom prst="rect">
            <a:avLst/>
          </a:prstGeom>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5CB92E-B97D-4BC5-AF50-B65624966000}"/>
              </a:ext>
            </a:extLst>
          </p:cNvPr>
          <p:cNvSpPr>
            <a:spLocks noGrp="1"/>
          </p:cNvSpPr>
          <p:nvPr>
            <p:ph type="title"/>
          </p:nvPr>
        </p:nvSpPr>
        <p:spPr>
          <a:xfrm>
            <a:off x="921688" y="711348"/>
            <a:ext cx="2944152" cy="636692"/>
          </a:xfrm>
        </p:spPr>
        <p:txBody>
          <a:bodyPr anchor="b">
            <a:normAutofit/>
          </a:bodyPr>
          <a:lstStyle/>
          <a:p>
            <a:r>
              <a:rPr lang="en-US" sz="3600" dirty="0">
                <a:solidFill>
                  <a:schemeClr val="tx1"/>
                </a:solidFill>
              </a:rPr>
              <a:t>Prevalence</a:t>
            </a:r>
          </a:p>
        </p:txBody>
      </p:sp>
      <p:pic>
        <p:nvPicPr>
          <p:cNvPr id="5" name="Picture 4">
            <a:extLst>
              <a:ext uri="{FF2B5EF4-FFF2-40B4-BE49-F238E27FC236}">
                <a16:creationId xmlns:a16="http://schemas.microsoft.com/office/drawing/2014/main" id="{4FC30187-1496-4F39-A6AF-A994F6B43684}"/>
              </a:ext>
            </a:extLst>
          </p:cNvPr>
          <p:cNvPicPr>
            <a:picLocks noChangeAspect="1"/>
          </p:cNvPicPr>
          <p:nvPr/>
        </p:nvPicPr>
        <p:blipFill>
          <a:blip r:embed="rId3"/>
          <a:stretch>
            <a:fillRect/>
          </a:stretch>
        </p:blipFill>
        <p:spPr>
          <a:xfrm>
            <a:off x="6742706" y="1268561"/>
            <a:ext cx="4905956" cy="3843794"/>
          </a:xfrm>
          <a:prstGeom prst="rect">
            <a:avLst/>
          </a:prstGeom>
          <a:scene3d>
            <a:camera prst="orthographicFront"/>
            <a:lightRig rig="threePt" dir="t"/>
          </a:scene3d>
          <a:sp3d>
            <a:bevelT w="114300" prst="artDeco"/>
          </a:sp3d>
        </p:spPr>
      </p:pic>
      <p:sp>
        <p:nvSpPr>
          <p:cNvPr id="3" name="Content Placeholder 2">
            <a:extLst>
              <a:ext uri="{FF2B5EF4-FFF2-40B4-BE49-F238E27FC236}">
                <a16:creationId xmlns:a16="http://schemas.microsoft.com/office/drawing/2014/main" id="{79EA3E23-BFC7-477A-9A9E-17C8BA5EF340}"/>
              </a:ext>
            </a:extLst>
          </p:cNvPr>
          <p:cNvSpPr>
            <a:spLocks noGrp="1"/>
          </p:cNvSpPr>
          <p:nvPr>
            <p:ph idx="1"/>
          </p:nvPr>
        </p:nvSpPr>
        <p:spPr>
          <a:xfrm>
            <a:off x="921688" y="2059387"/>
            <a:ext cx="5502965" cy="2983403"/>
          </a:xfrm>
        </p:spPr>
        <p:txBody>
          <a:bodyPr>
            <a:noAutofit/>
          </a:bodyPr>
          <a:lstStyle/>
          <a:p>
            <a:r>
              <a:rPr lang="en-US" sz="2400" dirty="0">
                <a:gradFill>
                  <a:gsLst>
                    <a:gs pos="34000">
                      <a:schemeClr val="tx1">
                        <a:lumMod val="93000"/>
                      </a:schemeClr>
                    </a:gs>
                    <a:gs pos="0">
                      <a:schemeClr val="bg1">
                        <a:lumMod val="25000"/>
                        <a:lumOff val="75000"/>
                      </a:schemeClr>
                    </a:gs>
                    <a:gs pos="100000">
                      <a:schemeClr val="tx1"/>
                    </a:gs>
                  </a:gsLst>
                  <a:lin ang="4800000" scaled="0"/>
                </a:gradFill>
              </a:rPr>
              <a:t>Percentages of patients with OUD who also have Chronic Pain:</a:t>
            </a:r>
          </a:p>
          <a:p>
            <a:pPr lvl="1"/>
            <a:r>
              <a:rPr lang="en-US" dirty="0">
                <a:gradFill>
                  <a:gsLst>
                    <a:gs pos="34000">
                      <a:schemeClr val="tx1">
                        <a:lumMod val="93000"/>
                      </a:schemeClr>
                    </a:gs>
                    <a:gs pos="0">
                      <a:schemeClr val="bg1">
                        <a:lumMod val="25000"/>
                        <a:lumOff val="75000"/>
                      </a:schemeClr>
                    </a:gs>
                    <a:gs pos="100000">
                      <a:schemeClr val="tx1"/>
                    </a:gs>
                  </a:gsLst>
                  <a:lin ang="4800000" scaled="0"/>
                </a:gradFill>
              </a:rPr>
              <a:t>55% (</a:t>
            </a:r>
            <a:r>
              <a:rPr lang="en-US" dirty="0" err="1">
                <a:gradFill>
                  <a:gsLst>
                    <a:gs pos="34000">
                      <a:schemeClr val="tx1">
                        <a:lumMod val="93000"/>
                      </a:schemeClr>
                    </a:gs>
                    <a:gs pos="0">
                      <a:schemeClr val="bg1">
                        <a:lumMod val="25000"/>
                        <a:lumOff val="75000"/>
                      </a:schemeClr>
                    </a:gs>
                    <a:gs pos="100000">
                      <a:schemeClr val="tx1"/>
                    </a:gs>
                  </a:gsLst>
                  <a:lin ang="4800000" scaled="0"/>
                </a:gradFill>
              </a:rPr>
              <a:t>Peles</a:t>
            </a:r>
            <a:r>
              <a:rPr lang="en-US" dirty="0">
                <a:gradFill>
                  <a:gsLst>
                    <a:gs pos="34000">
                      <a:schemeClr val="tx1">
                        <a:lumMod val="93000"/>
                      </a:schemeClr>
                    </a:gs>
                    <a:gs pos="0">
                      <a:schemeClr val="bg1">
                        <a:lumMod val="25000"/>
                        <a:lumOff val="75000"/>
                      </a:schemeClr>
                    </a:gs>
                    <a:gs pos="100000">
                      <a:schemeClr val="tx1"/>
                    </a:gs>
                  </a:gsLst>
                  <a:lin ang="4800000" scaled="0"/>
                </a:gradFill>
              </a:rPr>
              <a:t> et al. 2005)</a:t>
            </a:r>
          </a:p>
          <a:p>
            <a:pPr lvl="1"/>
            <a:r>
              <a:rPr lang="en-US" dirty="0">
                <a:gradFill>
                  <a:gsLst>
                    <a:gs pos="34000">
                      <a:schemeClr val="tx1">
                        <a:lumMod val="93000"/>
                      </a:schemeClr>
                    </a:gs>
                    <a:gs pos="0">
                      <a:schemeClr val="bg1">
                        <a:lumMod val="25000"/>
                        <a:lumOff val="75000"/>
                      </a:schemeClr>
                    </a:gs>
                    <a:gs pos="100000">
                      <a:schemeClr val="tx1"/>
                    </a:gs>
                  </a:gsLst>
                  <a:lin ang="4800000" scaled="0"/>
                </a:gradFill>
              </a:rPr>
              <a:t>54% (Yang et al 2017)</a:t>
            </a:r>
          </a:p>
          <a:p>
            <a:pPr lvl="1"/>
            <a:r>
              <a:rPr lang="en-US" dirty="0">
                <a:gradFill>
                  <a:gsLst>
                    <a:gs pos="34000">
                      <a:schemeClr val="tx1">
                        <a:lumMod val="93000"/>
                      </a:schemeClr>
                    </a:gs>
                    <a:gs pos="0">
                      <a:schemeClr val="bg1">
                        <a:lumMod val="25000"/>
                        <a:lumOff val="75000"/>
                      </a:schemeClr>
                    </a:gs>
                    <a:gs pos="100000">
                      <a:schemeClr val="tx1"/>
                    </a:gs>
                  </a:gsLst>
                  <a:lin ang="4800000" scaled="0"/>
                </a:gradFill>
              </a:rPr>
              <a:t>64% (</a:t>
            </a:r>
            <a:r>
              <a:rPr lang="en-US" dirty="0" err="1">
                <a:gradFill>
                  <a:gsLst>
                    <a:gs pos="34000">
                      <a:schemeClr val="tx1">
                        <a:lumMod val="93000"/>
                      </a:schemeClr>
                    </a:gs>
                    <a:gs pos="0">
                      <a:schemeClr val="bg1">
                        <a:lumMod val="25000"/>
                        <a:lumOff val="75000"/>
                      </a:schemeClr>
                    </a:gs>
                    <a:gs pos="100000">
                      <a:schemeClr val="tx1"/>
                    </a:gs>
                  </a:gsLst>
                  <a:lin ang="4800000" scaled="0"/>
                </a:gradFill>
              </a:rPr>
              <a:t>Hser</a:t>
            </a:r>
            <a:r>
              <a:rPr lang="en-US" dirty="0">
                <a:gradFill>
                  <a:gsLst>
                    <a:gs pos="34000">
                      <a:schemeClr val="tx1">
                        <a:lumMod val="93000"/>
                      </a:schemeClr>
                    </a:gs>
                    <a:gs pos="0">
                      <a:schemeClr val="bg1">
                        <a:lumMod val="25000"/>
                        <a:lumOff val="75000"/>
                      </a:schemeClr>
                    </a:gs>
                    <a:gs pos="100000">
                      <a:schemeClr val="tx1"/>
                    </a:gs>
                  </a:gsLst>
                  <a:lin ang="4800000" scaled="0"/>
                </a:gradFill>
              </a:rPr>
              <a:t> et al 2017)</a:t>
            </a:r>
          </a:p>
        </p:txBody>
      </p:sp>
    </p:spTree>
    <p:extLst>
      <p:ext uri="{BB962C8B-B14F-4D97-AF65-F5344CB8AC3E}">
        <p14:creationId xmlns:p14="http://schemas.microsoft.com/office/powerpoint/2010/main" val="93698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5342-3107-4C17-B5A3-B42EE9FF69DF}"/>
              </a:ext>
            </a:extLst>
          </p:cNvPr>
          <p:cNvSpPr>
            <a:spLocks noGrp="1"/>
          </p:cNvSpPr>
          <p:nvPr>
            <p:ph type="title"/>
          </p:nvPr>
        </p:nvSpPr>
        <p:spPr/>
        <p:txBody>
          <a:bodyPr/>
          <a:lstStyle/>
          <a:p>
            <a:r>
              <a:rPr lang="en-US" dirty="0"/>
              <a:t>Bidirectionality of pain &amp; OUD</a:t>
            </a:r>
          </a:p>
        </p:txBody>
      </p:sp>
      <p:sp>
        <p:nvSpPr>
          <p:cNvPr id="3" name="Content Placeholder 2">
            <a:extLst>
              <a:ext uri="{FF2B5EF4-FFF2-40B4-BE49-F238E27FC236}">
                <a16:creationId xmlns:a16="http://schemas.microsoft.com/office/drawing/2014/main" id="{D9867AFE-CB37-487E-9AB3-3AAAAE64BA34}"/>
              </a:ext>
            </a:extLst>
          </p:cNvPr>
          <p:cNvSpPr>
            <a:spLocks noGrp="1"/>
          </p:cNvSpPr>
          <p:nvPr>
            <p:ph idx="1"/>
          </p:nvPr>
        </p:nvSpPr>
        <p:spPr/>
        <p:txBody>
          <a:bodyPr/>
          <a:lstStyle/>
          <a:p>
            <a:r>
              <a:rPr lang="en-US" dirty="0"/>
              <a:t>Pain often comes first</a:t>
            </a:r>
          </a:p>
          <a:p>
            <a:r>
              <a:rPr lang="en-US" dirty="0"/>
              <a:t>N = 5307 adults with OUD from 2006-2015</a:t>
            </a:r>
          </a:p>
          <a:p>
            <a:r>
              <a:rPr lang="en-US" dirty="0"/>
              <a:t>~35% had no pain</a:t>
            </a:r>
          </a:p>
          <a:p>
            <a:r>
              <a:rPr lang="en-US" dirty="0"/>
              <a:t>~10% had OUD first and then pain</a:t>
            </a:r>
          </a:p>
          <a:p>
            <a:r>
              <a:rPr lang="en-US" dirty="0"/>
              <a:t>~15% had concurrent pain and OUD at presentation</a:t>
            </a:r>
          </a:p>
          <a:p>
            <a:r>
              <a:rPr lang="en-US" dirty="0"/>
              <a:t>Almost 40% had pain first and then developed OUD</a:t>
            </a:r>
          </a:p>
        </p:txBody>
      </p:sp>
    </p:spTree>
    <p:extLst>
      <p:ext uri="{BB962C8B-B14F-4D97-AF65-F5344CB8AC3E}">
        <p14:creationId xmlns:p14="http://schemas.microsoft.com/office/powerpoint/2010/main" val="18410164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9D58F-D484-4A31-A82A-9BF0A4486CA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ED0A802-ED5D-4DF7-BFEB-40D189CB5DC1}"/>
              </a:ext>
            </a:extLst>
          </p:cNvPr>
          <p:cNvSpPr>
            <a:spLocks noGrp="1"/>
          </p:cNvSpPr>
          <p:nvPr>
            <p:ph idx="1"/>
          </p:nvPr>
        </p:nvSpPr>
        <p:spPr>
          <a:xfrm>
            <a:off x="838200" y="2878371"/>
            <a:ext cx="10515600" cy="3298591"/>
          </a:xfrm>
        </p:spPr>
        <p:txBody>
          <a:bodyPr/>
          <a:lstStyle/>
          <a:p>
            <a:r>
              <a:rPr lang="en-US" dirty="0"/>
              <a:t>Patients who had pain before onset of opioid use disorder had high rates of mental health disorders and other co-morbidities</a:t>
            </a:r>
          </a:p>
          <a:p>
            <a:r>
              <a:rPr lang="en-US" dirty="0"/>
              <a:t>Patients who had OUD before onset of pain are likely to have other SUD, HIV and Hep C. </a:t>
            </a:r>
          </a:p>
        </p:txBody>
      </p:sp>
    </p:spTree>
    <p:extLst>
      <p:ext uri="{BB962C8B-B14F-4D97-AF65-F5344CB8AC3E}">
        <p14:creationId xmlns:p14="http://schemas.microsoft.com/office/powerpoint/2010/main" val="40881649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F6ED6-5FCD-4CE4-88DE-DA33296DCF49}"/>
              </a:ext>
            </a:extLst>
          </p:cNvPr>
          <p:cNvSpPr>
            <a:spLocks noGrp="1"/>
          </p:cNvSpPr>
          <p:nvPr>
            <p:ph type="title"/>
          </p:nvPr>
        </p:nvSpPr>
        <p:spPr/>
        <p:txBody>
          <a:bodyPr>
            <a:normAutofit fontScale="90000"/>
          </a:bodyPr>
          <a:lstStyle/>
          <a:p>
            <a:r>
              <a:rPr lang="en-US" dirty="0"/>
              <a:t>Management of Chronic Pain and OUD</a:t>
            </a:r>
          </a:p>
        </p:txBody>
      </p:sp>
      <p:sp>
        <p:nvSpPr>
          <p:cNvPr id="3" name="Content Placeholder 2">
            <a:extLst>
              <a:ext uri="{FF2B5EF4-FFF2-40B4-BE49-F238E27FC236}">
                <a16:creationId xmlns:a16="http://schemas.microsoft.com/office/drawing/2014/main" id="{D9D00BF0-5086-453A-974D-CDEE062BF158}"/>
              </a:ext>
            </a:extLst>
          </p:cNvPr>
          <p:cNvSpPr>
            <a:spLocks noGrp="1"/>
          </p:cNvSpPr>
          <p:nvPr>
            <p:ph idx="1"/>
          </p:nvPr>
        </p:nvSpPr>
        <p:spPr/>
        <p:txBody>
          <a:bodyPr/>
          <a:lstStyle/>
          <a:p>
            <a:r>
              <a:rPr lang="en-US" dirty="0"/>
              <a:t>Pain should be addressed in setting of OUD</a:t>
            </a:r>
          </a:p>
          <a:p>
            <a:r>
              <a:rPr lang="en-US" dirty="0"/>
              <a:t>Pain is often a trigger for return to use</a:t>
            </a:r>
          </a:p>
          <a:p>
            <a:r>
              <a:rPr lang="en-US" dirty="0"/>
              <a:t>Comprehensive pain management is best strategy (include BH in this plan)</a:t>
            </a:r>
          </a:p>
          <a:p>
            <a:r>
              <a:rPr lang="en-US" dirty="0"/>
              <a:t>Can use methadone and buprenorphine to treat both</a:t>
            </a:r>
          </a:p>
          <a:p>
            <a:pPr lvl="1"/>
            <a:r>
              <a:rPr lang="en-US" u="sng" dirty="0"/>
              <a:t>Do not </a:t>
            </a:r>
            <a:r>
              <a:rPr lang="en-US" dirty="0"/>
              <a:t>diagnose OUD to meet the ends of using </a:t>
            </a:r>
            <a:r>
              <a:rPr lang="en-US" dirty="0" err="1"/>
              <a:t>bup</a:t>
            </a:r>
            <a:r>
              <a:rPr lang="en-US" dirty="0"/>
              <a:t> or methadone to treat pain</a:t>
            </a:r>
          </a:p>
        </p:txBody>
      </p:sp>
    </p:spTree>
    <p:extLst>
      <p:ext uri="{BB962C8B-B14F-4D97-AF65-F5344CB8AC3E}">
        <p14:creationId xmlns:p14="http://schemas.microsoft.com/office/powerpoint/2010/main" val="34550052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a:xfrm>
            <a:off x="838200" y="969424"/>
            <a:ext cx="10515600" cy="1325563"/>
          </a:xfrm>
        </p:spPr>
        <p:txBody>
          <a:bodyPr>
            <a:normAutofit/>
          </a:bodyPr>
          <a:lstStyle/>
          <a:p>
            <a:r>
              <a:rPr lang="en-US" sz="4400" i="1" dirty="0"/>
              <a:t>Pain, OUD – How do I know what I am treating?</a:t>
            </a:r>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idx="1"/>
            <p:extLst>
              <p:ext uri="{D42A27DB-BD31-4B8C-83A1-F6EECF244321}">
                <p14:modId xmlns:p14="http://schemas.microsoft.com/office/powerpoint/2010/main" val="4049936601"/>
              </p:ext>
            </p:extLst>
          </p:nvPr>
        </p:nvGraphicFramePr>
        <p:xfrm>
          <a:off x="1120775" y="1825625"/>
          <a:ext cx="102330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92C17A10-3ECB-421A-8942-2F9FDE7FDEB7}"/>
              </a:ext>
            </a:extLst>
          </p:cNvPr>
          <p:cNvSpPr txBox="1"/>
          <p:nvPr/>
        </p:nvSpPr>
        <p:spPr>
          <a:xfrm>
            <a:off x="838200" y="2905497"/>
            <a:ext cx="9156590" cy="3046988"/>
          </a:xfrm>
          <a:prstGeom prst="rect">
            <a:avLst/>
          </a:prstGeom>
          <a:noFill/>
        </p:spPr>
        <p:txBody>
          <a:bodyPr wrap="square" rtlCol="0">
            <a:spAutoFit/>
          </a:bodyPr>
          <a:lstStyle/>
          <a:p>
            <a:r>
              <a:rPr lang="en-US" sz="3200" dirty="0">
                <a:solidFill>
                  <a:schemeClr val="accent5">
                    <a:lumMod val="75000"/>
                  </a:schemeClr>
                </a:solidFill>
              </a:rPr>
              <a:t>Sometimes, treating both</a:t>
            </a:r>
          </a:p>
          <a:p>
            <a:endParaRPr lang="en-US" sz="3200" dirty="0">
              <a:solidFill>
                <a:schemeClr val="accent5">
                  <a:lumMod val="75000"/>
                </a:schemeClr>
              </a:solidFill>
            </a:endParaRPr>
          </a:p>
          <a:p>
            <a:r>
              <a:rPr lang="en-US" sz="3200" dirty="0">
                <a:solidFill>
                  <a:schemeClr val="accent5">
                    <a:lumMod val="75000"/>
                  </a:schemeClr>
                </a:solidFill>
              </a:rPr>
              <a:t>Need to confirm diagnoses</a:t>
            </a:r>
          </a:p>
          <a:p>
            <a:r>
              <a:rPr lang="en-US" sz="3200" dirty="0">
                <a:solidFill>
                  <a:schemeClr val="accent5">
                    <a:lumMod val="75000"/>
                  </a:schemeClr>
                </a:solidFill>
              </a:rPr>
              <a:t>	Physical Exam</a:t>
            </a:r>
          </a:p>
          <a:p>
            <a:r>
              <a:rPr lang="en-US" sz="3200" dirty="0">
                <a:solidFill>
                  <a:schemeClr val="accent5">
                    <a:lumMod val="75000"/>
                  </a:schemeClr>
                </a:solidFill>
              </a:rPr>
              <a:t>	Records review</a:t>
            </a:r>
          </a:p>
          <a:p>
            <a:r>
              <a:rPr lang="en-US" sz="3200" dirty="0">
                <a:solidFill>
                  <a:schemeClr val="accent5">
                    <a:lumMod val="75000"/>
                  </a:schemeClr>
                </a:solidFill>
              </a:rPr>
              <a:t>	Assessing for Substance Use Disorder</a:t>
            </a:r>
          </a:p>
        </p:txBody>
      </p:sp>
    </p:spTree>
    <p:extLst>
      <p:ext uri="{BB962C8B-B14F-4D97-AF65-F5344CB8AC3E}">
        <p14:creationId xmlns:p14="http://schemas.microsoft.com/office/powerpoint/2010/main" val="2660868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57F3E9-C952-48C7-8AE8-D974DAC9EC3D}"/>
              </a:ext>
            </a:extLst>
          </p:cNvPr>
          <p:cNvPicPr>
            <a:picLocks noChangeAspect="1"/>
          </p:cNvPicPr>
          <p:nvPr/>
        </p:nvPicPr>
        <p:blipFill rotWithShape="1">
          <a:blip r:embed="rId2"/>
          <a:srcRect l="37176" t="32348" r="15250" b="17334"/>
          <a:stretch/>
        </p:blipFill>
        <p:spPr>
          <a:xfrm>
            <a:off x="1168841" y="636104"/>
            <a:ext cx="9382539" cy="5629524"/>
          </a:xfrm>
          <a:prstGeom prst="rect">
            <a:avLst/>
          </a:prstGeom>
        </p:spPr>
      </p:pic>
      <p:sp>
        <p:nvSpPr>
          <p:cNvPr id="3" name="TextBox 2">
            <a:extLst>
              <a:ext uri="{FF2B5EF4-FFF2-40B4-BE49-F238E27FC236}">
                <a16:creationId xmlns:a16="http://schemas.microsoft.com/office/drawing/2014/main" id="{2189A2A5-D86E-46AA-A739-EB25F4114D2F}"/>
              </a:ext>
            </a:extLst>
          </p:cNvPr>
          <p:cNvSpPr txBox="1"/>
          <p:nvPr/>
        </p:nvSpPr>
        <p:spPr>
          <a:xfrm>
            <a:off x="9128097" y="6456459"/>
            <a:ext cx="1821589" cy="369332"/>
          </a:xfrm>
          <a:prstGeom prst="rect">
            <a:avLst/>
          </a:prstGeom>
          <a:noFill/>
        </p:spPr>
        <p:txBody>
          <a:bodyPr wrap="none" rtlCol="0">
            <a:spAutoFit/>
          </a:bodyPr>
          <a:lstStyle/>
          <a:p>
            <a:r>
              <a:rPr lang="en-US" dirty="0"/>
              <a:t>SAMHSA TIPS 54</a:t>
            </a:r>
          </a:p>
        </p:txBody>
      </p:sp>
    </p:spTree>
    <p:extLst>
      <p:ext uri="{BB962C8B-B14F-4D97-AF65-F5344CB8AC3E}">
        <p14:creationId xmlns:p14="http://schemas.microsoft.com/office/powerpoint/2010/main" val="39010553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a:xfrm>
            <a:off x="126337" y="365125"/>
            <a:ext cx="11227463" cy="1325563"/>
          </a:xfrm>
        </p:spPr>
        <p:txBody>
          <a:bodyPr/>
          <a:lstStyle/>
          <a:p>
            <a:r>
              <a:rPr lang="en-US" dirty="0">
                <a:solidFill>
                  <a:schemeClr val="accent6">
                    <a:lumMod val="75000"/>
                  </a:schemeClr>
                </a:solidFill>
              </a:rPr>
              <a:t>Assessment Tools</a:t>
            </a:r>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idx="1"/>
            <p:extLst/>
          </p:nvPr>
        </p:nvGraphicFramePr>
        <p:xfrm>
          <a:off x="1120775" y="1825625"/>
          <a:ext cx="102330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31CB9B63-7A0B-4B9B-A272-7A05AFA5CD4A}"/>
              </a:ext>
            </a:extLst>
          </p:cNvPr>
          <p:cNvPicPr>
            <a:picLocks noChangeAspect="1"/>
          </p:cNvPicPr>
          <p:nvPr/>
        </p:nvPicPr>
        <p:blipFill rotWithShape="1">
          <a:blip r:embed="rId8"/>
          <a:srcRect l="36706" t="29082" r="14902" b="21526"/>
          <a:stretch/>
        </p:blipFill>
        <p:spPr>
          <a:xfrm>
            <a:off x="5873031" y="365123"/>
            <a:ext cx="5899869" cy="3387256"/>
          </a:xfrm>
          <a:prstGeom prst="rect">
            <a:avLst/>
          </a:prstGeom>
        </p:spPr>
      </p:pic>
      <p:pic>
        <p:nvPicPr>
          <p:cNvPr id="6" name="Picture 5">
            <a:extLst>
              <a:ext uri="{FF2B5EF4-FFF2-40B4-BE49-F238E27FC236}">
                <a16:creationId xmlns:a16="http://schemas.microsoft.com/office/drawing/2014/main" id="{29B7E821-D004-41EA-9D28-5272C30F4DED}"/>
              </a:ext>
            </a:extLst>
          </p:cNvPr>
          <p:cNvPicPr>
            <a:picLocks noChangeAspect="1"/>
          </p:cNvPicPr>
          <p:nvPr/>
        </p:nvPicPr>
        <p:blipFill rotWithShape="1">
          <a:blip r:embed="rId9"/>
          <a:srcRect l="41917" t="25482" r="19793" b="6569"/>
          <a:stretch/>
        </p:blipFill>
        <p:spPr>
          <a:xfrm>
            <a:off x="126337" y="1406940"/>
            <a:ext cx="4668299" cy="4659906"/>
          </a:xfrm>
          <a:prstGeom prst="rect">
            <a:avLst/>
          </a:prstGeom>
        </p:spPr>
      </p:pic>
      <p:pic>
        <p:nvPicPr>
          <p:cNvPr id="7" name="Picture 6">
            <a:extLst>
              <a:ext uri="{FF2B5EF4-FFF2-40B4-BE49-F238E27FC236}">
                <a16:creationId xmlns:a16="http://schemas.microsoft.com/office/drawing/2014/main" id="{355C083A-5DC2-45D2-B7D4-08D63406743D}"/>
              </a:ext>
            </a:extLst>
          </p:cNvPr>
          <p:cNvPicPr>
            <a:picLocks noChangeAspect="1"/>
          </p:cNvPicPr>
          <p:nvPr/>
        </p:nvPicPr>
        <p:blipFill rotWithShape="1">
          <a:blip r:embed="rId10"/>
          <a:srcRect l="42000" t="34223" r="19710" b="33005"/>
          <a:stretch/>
        </p:blipFill>
        <p:spPr>
          <a:xfrm>
            <a:off x="5399102" y="4064331"/>
            <a:ext cx="4668299" cy="2247569"/>
          </a:xfrm>
          <a:prstGeom prst="rect">
            <a:avLst/>
          </a:prstGeom>
        </p:spPr>
      </p:pic>
      <p:sp>
        <p:nvSpPr>
          <p:cNvPr id="8" name="Rectangle 7">
            <a:extLst>
              <a:ext uri="{FF2B5EF4-FFF2-40B4-BE49-F238E27FC236}">
                <a16:creationId xmlns:a16="http://schemas.microsoft.com/office/drawing/2014/main" id="{A53E14E1-2953-440A-A7B0-BF39026B7D0C}"/>
              </a:ext>
            </a:extLst>
          </p:cNvPr>
          <p:cNvSpPr/>
          <p:nvPr/>
        </p:nvSpPr>
        <p:spPr>
          <a:xfrm>
            <a:off x="10146819" y="6332816"/>
            <a:ext cx="1821589" cy="369332"/>
          </a:xfrm>
          <a:prstGeom prst="rect">
            <a:avLst/>
          </a:prstGeom>
        </p:spPr>
        <p:txBody>
          <a:bodyPr wrap="none">
            <a:spAutoFit/>
          </a:bodyPr>
          <a:lstStyle/>
          <a:p>
            <a:pPr lvl="0"/>
            <a:r>
              <a:rPr lang="en-US" dirty="0">
                <a:solidFill>
                  <a:prstClr val="white"/>
                </a:solidFill>
              </a:rPr>
              <a:t>SAMHSA TIPS 54</a:t>
            </a:r>
          </a:p>
        </p:txBody>
      </p:sp>
    </p:spTree>
    <p:extLst>
      <p:ext uri="{BB962C8B-B14F-4D97-AF65-F5344CB8AC3E}">
        <p14:creationId xmlns:p14="http://schemas.microsoft.com/office/powerpoint/2010/main" val="27798028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p:txBody>
          <a:bodyPr/>
          <a:lstStyle/>
          <a:p>
            <a:r>
              <a:rPr lang="en-US" dirty="0">
                <a:solidFill>
                  <a:schemeClr val="accent1">
                    <a:lumMod val="40000"/>
                    <a:lumOff val="60000"/>
                  </a:schemeClr>
                </a:solidFill>
              </a:rPr>
              <a:t>Treating Pain</a:t>
            </a:r>
            <a:endParaRPr lang="en-US" dirty="0"/>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type="pic" idx="1"/>
            <p:extLst/>
          </p:nvPr>
        </p:nvGraphicFramePr>
        <p:xfrm>
          <a:off x="839788" y="987425"/>
          <a:ext cx="10515600" cy="33797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 Placeholder 1">
            <a:extLst>
              <a:ext uri="{FF2B5EF4-FFF2-40B4-BE49-F238E27FC236}">
                <a16:creationId xmlns:a16="http://schemas.microsoft.com/office/drawing/2014/main" id="{E1D7E67D-A330-4FB8-86F1-CD88AE76C0B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9300129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793B96-34F7-4EBA-A5DA-52C5BC5D1068}"/>
              </a:ext>
            </a:extLst>
          </p:cNvPr>
          <p:cNvSpPr>
            <a:spLocks noGrp="1"/>
          </p:cNvSpPr>
          <p:nvPr>
            <p:ph type="title"/>
          </p:nvPr>
        </p:nvSpPr>
        <p:spPr/>
        <p:txBody>
          <a:bodyPr/>
          <a:lstStyle/>
          <a:p>
            <a:r>
              <a:rPr lang="en-US" dirty="0"/>
              <a:t>Non-Pharm Pain Management</a:t>
            </a:r>
          </a:p>
        </p:txBody>
      </p:sp>
      <p:sp>
        <p:nvSpPr>
          <p:cNvPr id="6" name="Content Placeholder 5">
            <a:extLst>
              <a:ext uri="{FF2B5EF4-FFF2-40B4-BE49-F238E27FC236}">
                <a16:creationId xmlns:a16="http://schemas.microsoft.com/office/drawing/2014/main" id="{467116E2-3D9C-45B2-A09B-78271D4A14A0}"/>
              </a:ext>
            </a:extLst>
          </p:cNvPr>
          <p:cNvSpPr>
            <a:spLocks noGrp="1"/>
          </p:cNvSpPr>
          <p:nvPr>
            <p:ph idx="1"/>
          </p:nvPr>
        </p:nvSpPr>
        <p:spPr/>
        <p:txBody>
          <a:bodyPr>
            <a:normAutofit fontScale="92500" lnSpcReduction="10000"/>
          </a:bodyPr>
          <a:lstStyle/>
          <a:p>
            <a:pPr lvl="1"/>
            <a:r>
              <a:rPr lang="en-US" sz="2400" dirty="0">
                <a:solidFill>
                  <a:schemeClr val="accent2">
                    <a:lumMod val="60000"/>
                    <a:lumOff val="40000"/>
                  </a:schemeClr>
                </a:solidFill>
              </a:rPr>
              <a:t>Ice</a:t>
            </a:r>
          </a:p>
          <a:p>
            <a:pPr lvl="1"/>
            <a:r>
              <a:rPr lang="en-US" sz="2400" dirty="0">
                <a:solidFill>
                  <a:schemeClr val="accent2">
                    <a:lumMod val="60000"/>
                    <a:lumOff val="40000"/>
                  </a:schemeClr>
                </a:solidFill>
              </a:rPr>
              <a:t>Rest</a:t>
            </a:r>
          </a:p>
          <a:p>
            <a:pPr lvl="1"/>
            <a:r>
              <a:rPr lang="en-US" sz="2400" dirty="0">
                <a:solidFill>
                  <a:schemeClr val="accent2">
                    <a:lumMod val="60000"/>
                    <a:lumOff val="40000"/>
                  </a:schemeClr>
                </a:solidFill>
              </a:rPr>
              <a:t>Elevate</a:t>
            </a:r>
          </a:p>
          <a:p>
            <a:pPr lvl="1"/>
            <a:r>
              <a:rPr lang="en-US" sz="2400" dirty="0">
                <a:solidFill>
                  <a:schemeClr val="accent2">
                    <a:lumMod val="60000"/>
                    <a:lumOff val="40000"/>
                  </a:schemeClr>
                </a:solidFill>
              </a:rPr>
              <a:t>Soak</a:t>
            </a:r>
          </a:p>
          <a:p>
            <a:pPr lvl="1"/>
            <a:r>
              <a:rPr lang="en-US" sz="2400" dirty="0">
                <a:solidFill>
                  <a:schemeClr val="accent2">
                    <a:lumMod val="60000"/>
                    <a:lumOff val="40000"/>
                  </a:schemeClr>
                </a:solidFill>
              </a:rPr>
              <a:t>Compression</a:t>
            </a:r>
          </a:p>
          <a:p>
            <a:pPr lvl="1"/>
            <a:r>
              <a:rPr lang="en-US" sz="2400" dirty="0">
                <a:solidFill>
                  <a:schemeClr val="accent2">
                    <a:lumMod val="60000"/>
                    <a:lumOff val="40000"/>
                  </a:schemeClr>
                </a:solidFill>
              </a:rPr>
              <a:t>Brace</a:t>
            </a:r>
          </a:p>
          <a:p>
            <a:pPr lvl="1"/>
            <a:r>
              <a:rPr lang="en-US" sz="2400" dirty="0">
                <a:solidFill>
                  <a:schemeClr val="accent2">
                    <a:lumMod val="60000"/>
                    <a:lumOff val="40000"/>
                  </a:schemeClr>
                </a:solidFill>
              </a:rPr>
              <a:t>Physical Therapy</a:t>
            </a:r>
          </a:p>
          <a:p>
            <a:pPr lvl="1"/>
            <a:r>
              <a:rPr lang="en-US" sz="2400" dirty="0">
                <a:solidFill>
                  <a:schemeClr val="accent2">
                    <a:lumMod val="60000"/>
                    <a:lumOff val="40000"/>
                  </a:schemeClr>
                </a:solidFill>
              </a:rPr>
              <a:t>Massage Therapy</a:t>
            </a:r>
          </a:p>
          <a:p>
            <a:pPr lvl="1"/>
            <a:r>
              <a:rPr lang="en-US" sz="2400" dirty="0">
                <a:solidFill>
                  <a:schemeClr val="accent2">
                    <a:lumMod val="60000"/>
                    <a:lumOff val="40000"/>
                  </a:schemeClr>
                </a:solidFill>
              </a:rPr>
              <a:t>Mindfulness/Meditation/Counseling</a:t>
            </a:r>
          </a:p>
          <a:p>
            <a:pPr lvl="1"/>
            <a:r>
              <a:rPr lang="en-US" sz="2400" dirty="0">
                <a:solidFill>
                  <a:schemeClr val="accent2">
                    <a:lumMod val="60000"/>
                    <a:lumOff val="40000"/>
                  </a:schemeClr>
                </a:solidFill>
              </a:rPr>
              <a:t>Exercise</a:t>
            </a:r>
          </a:p>
          <a:p>
            <a:pPr lvl="1"/>
            <a:r>
              <a:rPr lang="en-US" sz="2400" dirty="0">
                <a:solidFill>
                  <a:schemeClr val="accent2">
                    <a:lumMod val="60000"/>
                    <a:lumOff val="40000"/>
                  </a:schemeClr>
                </a:solidFill>
              </a:rPr>
              <a:t>Fix (suture, repair, set, remove)</a:t>
            </a:r>
          </a:p>
          <a:p>
            <a:pPr lvl="1"/>
            <a:r>
              <a:rPr lang="en-US" sz="2400" dirty="0">
                <a:solidFill>
                  <a:schemeClr val="accent2">
                    <a:lumMod val="60000"/>
                    <a:lumOff val="40000"/>
                  </a:schemeClr>
                </a:solidFill>
              </a:rPr>
              <a:t>Acupuncture</a:t>
            </a:r>
          </a:p>
          <a:p>
            <a:pPr lvl="1"/>
            <a:endParaRPr lang="en-US" dirty="0"/>
          </a:p>
        </p:txBody>
      </p:sp>
      <p:pic>
        <p:nvPicPr>
          <p:cNvPr id="7" name="Picture 6">
            <a:extLst>
              <a:ext uri="{FF2B5EF4-FFF2-40B4-BE49-F238E27FC236}">
                <a16:creationId xmlns:a16="http://schemas.microsoft.com/office/drawing/2014/main" id="{EF3AE2BE-594D-4F9B-B862-BBA283D3063E}"/>
              </a:ext>
            </a:extLst>
          </p:cNvPr>
          <p:cNvPicPr>
            <a:picLocks noChangeAspect="1"/>
          </p:cNvPicPr>
          <p:nvPr/>
        </p:nvPicPr>
        <p:blipFill>
          <a:blip r:embed="rId2"/>
          <a:stretch>
            <a:fillRect/>
          </a:stretch>
        </p:blipFill>
        <p:spPr>
          <a:xfrm>
            <a:off x="5462380" y="2257214"/>
            <a:ext cx="2857500" cy="1600200"/>
          </a:xfrm>
          <a:prstGeom prst="rect">
            <a:avLst/>
          </a:prstGeom>
        </p:spPr>
      </p:pic>
      <p:pic>
        <p:nvPicPr>
          <p:cNvPr id="8" name="Picture 7">
            <a:extLst>
              <a:ext uri="{FF2B5EF4-FFF2-40B4-BE49-F238E27FC236}">
                <a16:creationId xmlns:a16="http://schemas.microsoft.com/office/drawing/2014/main" id="{E18D909E-141E-46FD-8815-C47EE58262FC}"/>
              </a:ext>
            </a:extLst>
          </p:cNvPr>
          <p:cNvPicPr>
            <a:picLocks noChangeAspect="1"/>
          </p:cNvPicPr>
          <p:nvPr/>
        </p:nvPicPr>
        <p:blipFill>
          <a:blip r:embed="rId3"/>
          <a:stretch>
            <a:fillRect/>
          </a:stretch>
        </p:blipFill>
        <p:spPr>
          <a:xfrm>
            <a:off x="9093267" y="3929656"/>
            <a:ext cx="2619375" cy="1743075"/>
          </a:xfrm>
          <a:prstGeom prst="rect">
            <a:avLst/>
          </a:prstGeom>
        </p:spPr>
      </p:pic>
      <p:pic>
        <p:nvPicPr>
          <p:cNvPr id="9" name="Picture 8">
            <a:extLst>
              <a:ext uri="{FF2B5EF4-FFF2-40B4-BE49-F238E27FC236}">
                <a16:creationId xmlns:a16="http://schemas.microsoft.com/office/drawing/2014/main" id="{B031C516-8BD4-4FFE-9817-0B9387757A2B}"/>
              </a:ext>
            </a:extLst>
          </p:cNvPr>
          <p:cNvPicPr>
            <a:picLocks noChangeAspect="1"/>
          </p:cNvPicPr>
          <p:nvPr/>
        </p:nvPicPr>
        <p:blipFill>
          <a:blip r:embed="rId4"/>
          <a:stretch>
            <a:fillRect/>
          </a:stretch>
        </p:blipFill>
        <p:spPr>
          <a:xfrm>
            <a:off x="5658430" y="4915493"/>
            <a:ext cx="3028950" cy="1514475"/>
          </a:xfrm>
          <a:prstGeom prst="rect">
            <a:avLst/>
          </a:prstGeom>
        </p:spPr>
      </p:pic>
      <p:pic>
        <p:nvPicPr>
          <p:cNvPr id="10" name="Picture 9">
            <a:extLst>
              <a:ext uri="{FF2B5EF4-FFF2-40B4-BE49-F238E27FC236}">
                <a16:creationId xmlns:a16="http://schemas.microsoft.com/office/drawing/2014/main" id="{E320AC27-D1E5-45F7-9287-48830150F775}"/>
              </a:ext>
            </a:extLst>
          </p:cNvPr>
          <p:cNvPicPr>
            <a:picLocks noChangeAspect="1"/>
          </p:cNvPicPr>
          <p:nvPr/>
        </p:nvPicPr>
        <p:blipFill>
          <a:blip r:embed="rId5"/>
          <a:stretch>
            <a:fillRect/>
          </a:stretch>
        </p:blipFill>
        <p:spPr>
          <a:xfrm>
            <a:off x="8687380" y="1662836"/>
            <a:ext cx="2590800" cy="1762125"/>
          </a:xfrm>
          <a:prstGeom prst="rect">
            <a:avLst/>
          </a:prstGeom>
        </p:spPr>
      </p:pic>
    </p:spTree>
    <p:extLst>
      <p:ext uri="{BB962C8B-B14F-4D97-AF65-F5344CB8AC3E}">
        <p14:creationId xmlns:p14="http://schemas.microsoft.com/office/powerpoint/2010/main" val="7350391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2ED1CB7-2932-43E8-A911-A31EF055EDE8}"/>
              </a:ext>
            </a:extLst>
          </p:cNvPr>
          <p:cNvPicPr>
            <a:picLocks noChangeAspect="1"/>
          </p:cNvPicPr>
          <p:nvPr/>
        </p:nvPicPr>
        <p:blipFill>
          <a:blip r:embed="rId2"/>
          <a:stretch>
            <a:fillRect/>
          </a:stretch>
        </p:blipFill>
        <p:spPr>
          <a:xfrm>
            <a:off x="3468759" y="3032596"/>
            <a:ext cx="2000250" cy="2286000"/>
          </a:xfrm>
          <a:prstGeom prst="rect">
            <a:avLst/>
          </a:prstGeom>
        </p:spPr>
      </p:pic>
      <p:pic>
        <p:nvPicPr>
          <p:cNvPr id="12" name="Picture 11">
            <a:extLst>
              <a:ext uri="{FF2B5EF4-FFF2-40B4-BE49-F238E27FC236}">
                <a16:creationId xmlns:a16="http://schemas.microsoft.com/office/drawing/2014/main" id="{44CDB344-B95F-479E-9FC8-BE4C32FFA62E}"/>
              </a:ext>
            </a:extLst>
          </p:cNvPr>
          <p:cNvPicPr>
            <a:picLocks noChangeAspect="1"/>
          </p:cNvPicPr>
          <p:nvPr/>
        </p:nvPicPr>
        <p:blipFill>
          <a:blip r:embed="rId3"/>
          <a:stretch>
            <a:fillRect/>
          </a:stretch>
        </p:blipFill>
        <p:spPr>
          <a:xfrm>
            <a:off x="9173792" y="4026861"/>
            <a:ext cx="2143125" cy="2143125"/>
          </a:xfrm>
          <a:prstGeom prst="rect">
            <a:avLst/>
          </a:prstGeom>
        </p:spPr>
      </p:pic>
      <p:sp>
        <p:nvSpPr>
          <p:cNvPr id="2" name="Title 1">
            <a:extLst>
              <a:ext uri="{FF2B5EF4-FFF2-40B4-BE49-F238E27FC236}">
                <a16:creationId xmlns:a16="http://schemas.microsoft.com/office/drawing/2014/main" id="{FD89A71F-B0DA-401A-932B-80EFB1592877}"/>
              </a:ext>
            </a:extLst>
          </p:cNvPr>
          <p:cNvSpPr>
            <a:spLocks noGrp="1"/>
          </p:cNvSpPr>
          <p:nvPr>
            <p:ph type="title"/>
          </p:nvPr>
        </p:nvSpPr>
        <p:spPr/>
        <p:txBody>
          <a:bodyPr>
            <a:normAutofit fontScale="90000"/>
          </a:bodyPr>
          <a:lstStyle/>
          <a:p>
            <a:r>
              <a:rPr lang="en-US" dirty="0"/>
              <a:t>Pharm, Non-Opioid Pain Management</a:t>
            </a:r>
          </a:p>
        </p:txBody>
      </p:sp>
      <p:pic>
        <p:nvPicPr>
          <p:cNvPr id="6" name="Picture 5">
            <a:extLst>
              <a:ext uri="{FF2B5EF4-FFF2-40B4-BE49-F238E27FC236}">
                <a16:creationId xmlns:a16="http://schemas.microsoft.com/office/drawing/2014/main" id="{BA22E656-2C26-4F56-B9B0-7D06EE339F7A}"/>
              </a:ext>
            </a:extLst>
          </p:cNvPr>
          <p:cNvPicPr>
            <a:picLocks noChangeAspect="1"/>
          </p:cNvPicPr>
          <p:nvPr/>
        </p:nvPicPr>
        <p:blipFill>
          <a:blip r:embed="rId4"/>
          <a:stretch>
            <a:fillRect/>
          </a:stretch>
        </p:blipFill>
        <p:spPr>
          <a:xfrm>
            <a:off x="492617" y="4589975"/>
            <a:ext cx="3314700" cy="1381125"/>
          </a:xfrm>
          <a:prstGeom prst="rect">
            <a:avLst/>
          </a:prstGeom>
        </p:spPr>
      </p:pic>
      <p:pic>
        <p:nvPicPr>
          <p:cNvPr id="4" name="Content Placeholder 3">
            <a:extLst>
              <a:ext uri="{FF2B5EF4-FFF2-40B4-BE49-F238E27FC236}">
                <a16:creationId xmlns:a16="http://schemas.microsoft.com/office/drawing/2014/main" id="{BE652D65-122A-4463-91FD-D4D96D6533DD}"/>
              </a:ext>
            </a:extLst>
          </p:cNvPr>
          <p:cNvPicPr>
            <a:picLocks noGrp="1" noChangeAspect="1"/>
          </p:cNvPicPr>
          <p:nvPr>
            <p:ph idx="1"/>
          </p:nvPr>
        </p:nvPicPr>
        <p:blipFill>
          <a:blip r:embed="rId5"/>
          <a:stretch>
            <a:fillRect/>
          </a:stretch>
        </p:blipFill>
        <p:spPr>
          <a:xfrm>
            <a:off x="1415429" y="2080178"/>
            <a:ext cx="2609850" cy="1752600"/>
          </a:xfrm>
          <a:prstGeom prst="rect">
            <a:avLst/>
          </a:prstGeom>
        </p:spPr>
      </p:pic>
      <p:pic>
        <p:nvPicPr>
          <p:cNvPr id="11" name="Picture 10">
            <a:extLst>
              <a:ext uri="{FF2B5EF4-FFF2-40B4-BE49-F238E27FC236}">
                <a16:creationId xmlns:a16="http://schemas.microsoft.com/office/drawing/2014/main" id="{1D1B10E8-C9E9-407A-8E3D-D5EDD189212E}"/>
              </a:ext>
            </a:extLst>
          </p:cNvPr>
          <p:cNvPicPr>
            <a:picLocks noChangeAspect="1"/>
          </p:cNvPicPr>
          <p:nvPr/>
        </p:nvPicPr>
        <p:blipFill>
          <a:blip r:embed="rId6"/>
          <a:stretch>
            <a:fillRect/>
          </a:stretch>
        </p:blipFill>
        <p:spPr>
          <a:xfrm>
            <a:off x="4894697" y="2060342"/>
            <a:ext cx="2857500" cy="1600200"/>
          </a:xfrm>
          <a:prstGeom prst="rect">
            <a:avLst/>
          </a:prstGeom>
        </p:spPr>
      </p:pic>
      <p:pic>
        <p:nvPicPr>
          <p:cNvPr id="14" name="Picture 13">
            <a:extLst>
              <a:ext uri="{FF2B5EF4-FFF2-40B4-BE49-F238E27FC236}">
                <a16:creationId xmlns:a16="http://schemas.microsoft.com/office/drawing/2014/main" id="{64EA7F5A-45EE-4C52-9AD9-E156E41F18EF}"/>
              </a:ext>
            </a:extLst>
          </p:cNvPr>
          <p:cNvPicPr>
            <a:picLocks noChangeAspect="1"/>
          </p:cNvPicPr>
          <p:nvPr/>
        </p:nvPicPr>
        <p:blipFill>
          <a:blip r:embed="rId7"/>
          <a:stretch>
            <a:fillRect/>
          </a:stretch>
        </p:blipFill>
        <p:spPr>
          <a:xfrm>
            <a:off x="7000543" y="3292068"/>
            <a:ext cx="2667000" cy="1524000"/>
          </a:xfrm>
          <a:prstGeom prst="rect">
            <a:avLst/>
          </a:prstGeom>
        </p:spPr>
      </p:pic>
      <p:pic>
        <p:nvPicPr>
          <p:cNvPr id="10" name="Picture 9">
            <a:extLst>
              <a:ext uri="{FF2B5EF4-FFF2-40B4-BE49-F238E27FC236}">
                <a16:creationId xmlns:a16="http://schemas.microsoft.com/office/drawing/2014/main" id="{0AE19466-0204-4B07-9747-A3004A311C49}"/>
              </a:ext>
            </a:extLst>
          </p:cNvPr>
          <p:cNvPicPr>
            <a:picLocks noChangeAspect="1"/>
          </p:cNvPicPr>
          <p:nvPr/>
        </p:nvPicPr>
        <p:blipFill>
          <a:blip r:embed="rId8"/>
          <a:stretch>
            <a:fillRect/>
          </a:stretch>
        </p:blipFill>
        <p:spPr>
          <a:xfrm>
            <a:off x="5383683" y="4340503"/>
            <a:ext cx="2466975" cy="1847850"/>
          </a:xfrm>
          <a:prstGeom prst="rect">
            <a:avLst/>
          </a:prstGeom>
        </p:spPr>
      </p:pic>
      <p:pic>
        <p:nvPicPr>
          <p:cNvPr id="7" name="Picture 6">
            <a:extLst>
              <a:ext uri="{FF2B5EF4-FFF2-40B4-BE49-F238E27FC236}">
                <a16:creationId xmlns:a16="http://schemas.microsoft.com/office/drawing/2014/main" id="{D6DE3D1D-1426-48D5-A835-1961141E4DFD}"/>
              </a:ext>
            </a:extLst>
          </p:cNvPr>
          <p:cNvPicPr>
            <a:picLocks noChangeAspect="1"/>
          </p:cNvPicPr>
          <p:nvPr/>
        </p:nvPicPr>
        <p:blipFill>
          <a:blip r:embed="rId9"/>
          <a:stretch>
            <a:fillRect/>
          </a:stretch>
        </p:blipFill>
        <p:spPr>
          <a:xfrm>
            <a:off x="8399877" y="1898417"/>
            <a:ext cx="2590800" cy="1762125"/>
          </a:xfrm>
          <a:prstGeom prst="rect">
            <a:avLst/>
          </a:prstGeom>
        </p:spPr>
      </p:pic>
    </p:spTree>
    <p:extLst>
      <p:ext uri="{BB962C8B-B14F-4D97-AF65-F5344CB8AC3E}">
        <p14:creationId xmlns:p14="http://schemas.microsoft.com/office/powerpoint/2010/main" val="441660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49B85-68D5-4203-B34A-AC0EEEE3421D}"/>
              </a:ext>
            </a:extLst>
          </p:cNvPr>
          <p:cNvSpPr>
            <a:spLocks noGrp="1"/>
          </p:cNvSpPr>
          <p:nvPr>
            <p:ph type="title"/>
          </p:nvPr>
        </p:nvSpPr>
        <p:spPr/>
        <p:txBody>
          <a:bodyPr/>
          <a:lstStyle/>
          <a:p>
            <a:r>
              <a:rPr lang="en-US" dirty="0"/>
              <a:t>Strategies and other options</a:t>
            </a:r>
          </a:p>
        </p:txBody>
      </p:sp>
      <p:sp>
        <p:nvSpPr>
          <p:cNvPr id="3" name="Content Placeholder 2">
            <a:extLst>
              <a:ext uri="{FF2B5EF4-FFF2-40B4-BE49-F238E27FC236}">
                <a16:creationId xmlns:a16="http://schemas.microsoft.com/office/drawing/2014/main" id="{57E40B71-FB46-4950-A48F-9B3D81392203}"/>
              </a:ext>
            </a:extLst>
          </p:cNvPr>
          <p:cNvSpPr>
            <a:spLocks noGrp="1"/>
          </p:cNvSpPr>
          <p:nvPr>
            <p:ph sz="half" idx="1"/>
          </p:nvPr>
        </p:nvSpPr>
        <p:spPr/>
        <p:txBody>
          <a:bodyPr>
            <a:normAutofit/>
          </a:bodyPr>
          <a:lstStyle/>
          <a:p>
            <a:r>
              <a:rPr lang="en-US" sz="2400" u="sng" dirty="0"/>
              <a:t>Scheduled dosing of</a:t>
            </a:r>
          </a:p>
          <a:p>
            <a:pPr lvl="1"/>
            <a:r>
              <a:rPr lang="en-US" sz="2400" dirty="0"/>
              <a:t>Acetaminophen</a:t>
            </a:r>
          </a:p>
          <a:p>
            <a:pPr lvl="2"/>
            <a:r>
              <a:rPr lang="en-US" sz="2000" dirty="0"/>
              <a:t>While avoiding combo </a:t>
            </a:r>
            <a:r>
              <a:rPr lang="en-US" sz="2000" dirty="0" err="1"/>
              <a:t>opi</a:t>
            </a:r>
            <a:r>
              <a:rPr lang="en-US" sz="2000" dirty="0"/>
              <a:t>/APAP meds</a:t>
            </a:r>
          </a:p>
          <a:p>
            <a:pPr lvl="1"/>
            <a:r>
              <a:rPr lang="en-US" sz="2400" dirty="0"/>
              <a:t>Systemic NSAIDs</a:t>
            </a:r>
          </a:p>
          <a:p>
            <a:pPr lvl="1"/>
            <a:r>
              <a:rPr lang="en-US" sz="2400" dirty="0"/>
              <a:t>Gabapentin</a:t>
            </a:r>
          </a:p>
          <a:p>
            <a:pPr lvl="1"/>
            <a:r>
              <a:rPr lang="en-US" sz="2400" dirty="0"/>
              <a:t>Local/topicals</a:t>
            </a:r>
          </a:p>
          <a:p>
            <a:pPr lvl="2"/>
            <a:r>
              <a:rPr lang="en-US" sz="2400" dirty="0"/>
              <a:t>Lidocaine</a:t>
            </a:r>
          </a:p>
          <a:p>
            <a:pPr lvl="2"/>
            <a:r>
              <a:rPr lang="en-US" sz="2400" dirty="0"/>
              <a:t>Diclofenac</a:t>
            </a:r>
          </a:p>
          <a:p>
            <a:pPr lvl="2"/>
            <a:r>
              <a:rPr lang="en-US" sz="2400" dirty="0"/>
              <a:t>Compounded creams</a:t>
            </a:r>
            <a:br>
              <a:rPr lang="en-US" sz="2400" dirty="0"/>
            </a:br>
            <a:endParaRPr lang="en-US" sz="2400" dirty="0"/>
          </a:p>
          <a:p>
            <a:pPr lvl="2"/>
            <a:endParaRPr lang="en-US" dirty="0"/>
          </a:p>
        </p:txBody>
      </p:sp>
      <p:sp>
        <p:nvSpPr>
          <p:cNvPr id="6" name="Content Placeholder 5">
            <a:extLst>
              <a:ext uri="{FF2B5EF4-FFF2-40B4-BE49-F238E27FC236}">
                <a16:creationId xmlns:a16="http://schemas.microsoft.com/office/drawing/2014/main" id="{57678EB1-5BB6-45B9-8422-47AA4AA5F063}"/>
              </a:ext>
            </a:extLst>
          </p:cNvPr>
          <p:cNvSpPr>
            <a:spLocks noGrp="1"/>
          </p:cNvSpPr>
          <p:nvPr>
            <p:ph sz="half" idx="2"/>
          </p:nvPr>
        </p:nvSpPr>
        <p:spPr/>
        <p:txBody>
          <a:bodyPr/>
          <a:lstStyle/>
          <a:p>
            <a:r>
              <a:rPr lang="en-US" sz="2400" u="sng" dirty="0"/>
              <a:t>Other considerations</a:t>
            </a:r>
          </a:p>
          <a:p>
            <a:pPr lvl="1"/>
            <a:r>
              <a:rPr lang="en-US" sz="2400" dirty="0"/>
              <a:t>Ketamine</a:t>
            </a:r>
          </a:p>
          <a:p>
            <a:pPr lvl="1"/>
            <a:r>
              <a:rPr lang="en-US" sz="2400" dirty="0"/>
              <a:t>Propofol</a:t>
            </a:r>
          </a:p>
          <a:p>
            <a:pPr lvl="1"/>
            <a:r>
              <a:rPr lang="en-US" sz="2400" dirty="0"/>
              <a:t>Nerve Blocks/Regional Anesthetics</a:t>
            </a:r>
          </a:p>
          <a:p>
            <a:pPr lvl="1"/>
            <a:r>
              <a:rPr lang="en-US" sz="2400" dirty="0"/>
              <a:t>SNRIs, TCAs</a:t>
            </a:r>
          </a:p>
          <a:p>
            <a:pPr lvl="1"/>
            <a:r>
              <a:rPr lang="en-US" sz="2400" dirty="0"/>
              <a:t>Short acting opioids</a:t>
            </a:r>
          </a:p>
          <a:p>
            <a:endParaRPr lang="en-US" dirty="0"/>
          </a:p>
        </p:txBody>
      </p:sp>
    </p:spTree>
    <p:extLst>
      <p:ext uri="{BB962C8B-B14F-4D97-AF65-F5344CB8AC3E}">
        <p14:creationId xmlns:p14="http://schemas.microsoft.com/office/powerpoint/2010/main" val="6634809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72C0C-E05C-4413-ACDD-5D4B3D9C967E}"/>
              </a:ext>
            </a:extLst>
          </p:cNvPr>
          <p:cNvSpPr>
            <a:spLocks noGrp="1"/>
          </p:cNvSpPr>
          <p:nvPr>
            <p:ph type="title"/>
          </p:nvPr>
        </p:nvSpPr>
        <p:spPr/>
        <p:txBody>
          <a:bodyPr>
            <a:normAutofit fontScale="90000"/>
          </a:bodyPr>
          <a:lstStyle/>
          <a:p>
            <a:r>
              <a:rPr lang="en-US" dirty="0"/>
              <a:t>Acute Pain Management in Buprenorphine Maintained Patients</a:t>
            </a:r>
          </a:p>
        </p:txBody>
      </p:sp>
      <p:sp>
        <p:nvSpPr>
          <p:cNvPr id="3" name="Content Placeholder 2">
            <a:extLst>
              <a:ext uri="{FF2B5EF4-FFF2-40B4-BE49-F238E27FC236}">
                <a16:creationId xmlns:a16="http://schemas.microsoft.com/office/drawing/2014/main" id="{2887DAFC-CADC-467F-9AF9-E22D76858064}"/>
              </a:ext>
            </a:extLst>
          </p:cNvPr>
          <p:cNvSpPr>
            <a:spLocks noGrp="1"/>
          </p:cNvSpPr>
          <p:nvPr>
            <p:ph idx="1"/>
          </p:nvPr>
        </p:nvSpPr>
        <p:spPr>
          <a:xfrm>
            <a:off x="1097280" y="1881809"/>
            <a:ext cx="10058400" cy="4458295"/>
          </a:xfrm>
        </p:spPr>
        <p:txBody>
          <a:bodyPr>
            <a:normAutofit/>
          </a:bodyPr>
          <a:lstStyle/>
          <a:p>
            <a:pPr lvl="1">
              <a:buFont typeface="Arial" panose="020B0604020202020204" pitchFamily="34" charset="0"/>
              <a:buChar char="•"/>
            </a:pPr>
            <a:r>
              <a:rPr lang="en-US" sz="2400" dirty="0"/>
              <a:t>Initially try non-opioid </a:t>
            </a:r>
            <a:br>
              <a:rPr lang="en-US" sz="2400" dirty="0"/>
            </a:br>
            <a:r>
              <a:rPr lang="en-US" sz="2400" dirty="0"/>
              <a:t>analgesics</a:t>
            </a:r>
          </a:p>
          <a:p>
            <a:pPr lvl="1">
              <a:buFont typeface="Arial" panose="020B0604020202020204" pitchFamily="34" charset="0"/>
              <a:buChar char="•"/>
            </a:pPr>
            <a:endParaRPr lang="en-US" sz="2400" dirty="0"/>
          </a:p>
          <a:p>
            <a:pPr lvl="1">
              <a:buFont typeface="Arial" panose="020B0604020202020204" pitchFamily="34" charset="0"/>
              <a:buChar char="•"/>
            </a:pPr>
            <a:r>
              <a:rPr lang="en-US" sz="2400" dirty="0"/>
              <a:t>Continue </a:t>
            </a:r>
            <a:r>
              <a:rPr lang="en-US" sz="2400" u="sng" dirty="0"/>
              <a:t>Same</a:t>
            </a:r>
            <a:r>
              <a:rPr lang="en-US" sz="2400" dirty="0"/>
              <a:t> buprenorphine maintenance dose but add non-opioid analgesics</a:t>
            </a:r>
          </a:p>
          <a:p>
            <a:pPr lvl="1">
              <a:buFont typeface="Arial" panose="020B0604020202020204" pitchFamily="34" charset="0"/>
              <a:buChar char="•"/>
            </a:pPr>
            <a:endParaRPr lang="en-US" sz="2400" u="sng" dirty="0"/>
          </a:p>
          <a:p>
            <a:pPr lvl="1">
              <a:buFont typeface="Arial" panose="020B0604020202020204" pitchFamily="34" charset="0"/>
              <a:buChar char="•"/>
            </a:pPr>
            <a:r>
              <a:rPr lang="en-US" sz="2400" dirty="0"/>
              <a:t>Use </a:t>
            </a:r>
            <a:r>
              <a:rPr lang="en-US" sz="2400" u="sng" dirty="0"/>
              <a:t>split dose</a:t>
            </a:r>
            <a:r>
              <a:rPr lang="en-US" sz="2400" dirty="0"/>
              <a:t> for concurrent pain and dependence</a:t>
            </a:r>
          </a:p>
          <a:p>
            <a:pPr lvl="2">
              <a:buFont typeface="Arial" panose="020B0604020202020204" pitchFamily="34" charset="0"/>
              <a:buChar char="•"/>
            </a:pPr>
            <a:r>
              <a:rPr lang="en-US" sz="2400" dirty="0"/>
              <a:t>Buprenorphine’s analgesic duration is about 4 hours</a:t>
            </a:r>
          </a:p>
          <a:p>
            <a:pPr lvl="1">
              <a:buFont typeface="Arial" panose="020B0604020202020204" pitchFamily="34" charset="0"/>
              <a:buChar char="•"/>
            </a:pPr>
            <a:endParaRPr lang="en-US" sz="2400" dirty="0"/>
          </a:p>
          <a:p>
            <a:pPr lvl="1">
              <a:buFont typeface="Arial" panose="020B0604020202020204" pitchFamily="34" charset="0"/>
              <a:buChar char="•"/>
            </a:pPr>
            <a:r>
              <a:rPr lang="en-US" sz="2400" dirty="0"/>
              <a:t>Stop buprenorphine and initiate full agonist therapy (</a:t>
            </a:r>
            <a:r>
              <a:rPr lang="en-US" sz="2400" b="1" i="1" dirty="0">
                <a:solidFill>
                  <a:schemeClr val="accent5">
                    <a:lumMod val="75000"/>
                  </a:schemeClr>
                </a:solidFill>
              </a:rPr>
              <a:t>not my go to choice</a:t>
            </a:r>
            <a:r>
              <a:rPr lang="en-US" sz="2400" dirty="0"/>
              <a:t>)</a:t>
            </a:r>
          </a:p>
        </p:txBody>
      </p:sp>
      <p:pic>
        <p:nvPicPr>
          <p:cNvPr id="4" name="Picture 3"/>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294783" y="1737360"/>
            <a:ext cx="5204791" cy="1241066"/>
          </a:xfrm>
          <a:prstGeom prst="rect">
            <a:avLst/>
          </a:prstGeom>
        </p:spPr>
      </p:pic>
      <p:sp>
        <p:nvSpPr>
          <p:cNvPr id="5" name="TextBox 4">
            <a:extLst>
              <a:ext uri="{FF2B5EF4-FFF2-40B4-BE49-F238E27FC236}">
                <a16:creationId xmlns:a16="http://schemas.microsoft.com/office/drawing/2014/main" id="{A29AF85B-24B2-44DF-B449-B1382729CBF0}"/>
              </a:ext>
            </a:extLst>
          </p:cNvPr>
          <p:cNvSpPr txBox="1"/>
          <p:nvPr/>
        </p:nvSpPr>
        <p:spPr>
          <a:xfrm>
            <a:off x="7593895" y="6488668"/>
            <a:ext cx="3702873" cy="369332"/>
          </a:xfrm>
          <a:prstGeom prst="rect">
            <a:avLst/>
          </a:prstGeom>
          <a:noFill/>
        </p:spPr>
        <p:txBody>
          <a:bodyPr wrap="none" rtlCol="0">
            <a:spAutoFit/>
          </a:bodyPr>
          <a:lstStyle/>
          <a:p>
            <a:r>
              <a:rPr lang="en-US" dirty="0"/>
              <a:t>Slide courtesy of PCSS Waiver Course </a:t>
            </a:r>
          </a:p>
        </p:txBody>
      </p:sp>
    </p:spTree>
    <p:extLst>
      <p:ext uri="{BB962C8B-B14F-4D97-AF65-F5344CB8AC3E}">
        <p14:creationId xmlns:p14="http://schemas.microsoft.com/office/powerpoint/2010/main" val="31905914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40214-7DED-4654-9299-723786DF2421}"/>
              </a:ext>
            </a:extLst>
          </p:cNvPr>
          <p:cNvSpPr>
            <a:spLocks noGrp="1"/>
          </p:cNvSpPr>
          <p:nvPr>
            <p:ph type="title"/>
          </p:nvPr>
        </p:nvSpPr>
        <p:spPr/>
        <p:txBody>
          <a:bodyPr/>
          <a:lstStyle/>
          <a:p>
            <a:r>
              <a:rPr lang="en-US" dirty="0"/>
              <a:t>Specifically,</a:t>
            </a:r>
          </a:p>
        </p:txBody>
      </p:sp>
      <p:sp>
        <p:nvSpPr>
          <p:cNvPr id="3" name="Content Placeholder 2">
            <a:extLst>
              <a:ext uri="{FF2B5EF4-FFF2-40B4-BE49-F238E27FC236}">
                <a16:creationId xmlns:a16="http://schemas.microsoft.com/office/drawing/2014/main" id="{9948C7C5-DA0F-490C-8A98-3602A5D69AF1}"/>
              </a:ext>
            </a:extLst>
          </p:cNvPr>
          <p:cNvSpPr>
            <a:spLocks noGrp="1"/>
          </p:cNvSpPr>
          <p:nvPr>
            <p:ph idx="1"/>
          </p:nvPr>
        </p:nvSpPr>
        <p:spPr/>
        <p:txBody>
          <a:bodyPr>
            <a:normAutofit/>
          </a:bodyPr>
          <a:lstStyle/>
          <a:p>
            <a:r>
              <a:rPr lang="en-US" sz="4000" i="1" dirty="0">
                <a:solidFill>
                  <a:schemeClr val="accent2">
                    <a:lumMod val="60000"/>
                    <a:lumOff val="40000"/>
                  </a:schemeClr>
                </a:solidFill>
              </a:rPr>
              <a:t>With a sublingual formulation, buprenorphine shows onset of effects at 30–60 minutes postdosing and the peak clinical effects are observed at 1–4 hours. The duration of effect may last for 6–12 hours at low dose (&lt;4 mg) and 24–72 hours at higher dose (&gt;16 mg).</a:t>
            </a:r>
          </a:p>
        </p:txBody>
      </p:sp>
      <p:sp>
        <p:nvSpPr>
          <p:cNvPr id="4" name="TextBox 3">
            <a:extLst>
              <a:ext uri="{FF2B5EF4-FFF2-40B4-BE49-F238E27FC236}">
                <a16:creationId xmlns:a16="http://schemas.microsoft.com/office/drawing/2014/main" id="{F344187D-0B7F-4666-A4DC-23DA56449483}"/>
              </a:ext>
            </a:extLst>
          </p:cNvPr>
          <p:cNvSpPr txBox="1"/>
          <p:nvPr/>
        </p:nvSpPr>
        <p:spPr>
          <a:xfrm>
            <a:off x="4002157" y="5377303"/>
            <a:ext cx="8189843" cy="1107996"/>
          </a:xfrm>
          <a:prstGeom prst="rect">
            <a:avLst/>
          </a:prstGeom>
          <a:noFill/>
        </p:spPr>
        <p:txBody>
          <a:bodyPr wrap="square" rtlCol="0">
            <a:spAutoFit/>
          </a:bodyPr>
          <a:lstStyle/>
          <a:p>
            <a:r>
              <a:rPr lang="en-US" sz="1600" i="1" dirty="0">
                <a:solidFill>
                  <a:schemeClr val="tx2">
                    <a:lumMod val="60000"/>
                    <a:lumOff val="40000"/>
                  </a:schemeClr>
                </a:solidFill>
              </a:rPr>
              <a:t>Buprenorphine – an attractive opioid with underutilized potential in treatment of chronic pain. </a:t>
            </a:r>
            <a:r>
              <a:rPr lang="sv-SE" sz="1600" i="1" dirty="0">
                <a:solidFill>
                  <a:schemeClr val="tx2">
                    <a:lumMod val="60000"/>
                    <a:lumOff val="40000"/>
                  </a:schemeClr>
                </a:solidFill>
                <a:hlinkClick r:id="rId2">
                  <a:extLst>
                    <a:ext uri="{A12FA001-AC4F-418D-AE19-62706E023703}">
                      <ahyp:hlinkClr xmlns:ahyp="http://schemas.microsoft.com/office/drawing/2018/hyperlinkcolor" val="tx"/>
                    </a:ext>
                  </a:extLst>
                </a:hlinkClick>
              </a:rPr>
              <a:t>Ish K Khanna</a:t>
            </a:r>
            <a:r>
              <a:rPr lang="sv-SE" sz="1600" i="1" dirty="0">
                <a:solidFill>
                  <a:schemeClr val="tx2">
                    <a:lumMod val="60000"/>
                    <a:lumOff val="40000"/>
                  </a:schemeClr>
                </a:solidFill>
              </a:rPr>
              <a:t> and </a:t>
            </a:r>
            <a:r>
              <a:rPr lang="sv-SE" sz="1600" i="1" dirty="0">
                <a:solidFill>
                  <a:schemeClr val="tx2">
                    <a:lumMod val="60000"/>
                    <a:lumOff val="40000"/>
                  </a:schemeClr>
                </a:solidFill>
                <a:hlinkClick r:id="rId3">
                  <a:extLst>
                    <a:ext uri="{A12FA001-AC4F-418D-AE19-62706E023703}">
                      <ahyp:hlinkClr xmlns:ahyp="http://schemas.microsoft.com/office/drawing/2018/hyperlinkcolor" val="tx"/>
                    </a:ext>
                  </a:extLst>
                </a:hlinkClick>
              </a:rPr>
              <a:t>Sivaram Pillarisetti</a:t>
            </a:r>
            <a:r>
              <a:rPr lang="sv-SE" sz="1600" i="1" dirty="0">
                <a:solidFill>
                  <a:schemeClr val="tx2">
                    <a:lumMod val="60000"/>
                    <a:lumOff val="40000"/>
                  </a:schemeClr>
                </a:solidFill>
              </a:rPr>
              <a:t>. </a:t>
            </a:r>
            <a:r>
              <a:rPr lang="en-US" sz="1600" i="1" dirty="0">
                <a:solidFill>
                  <a:schemeClr val="tx2">
                    <a:lumMod val="60000"/>
                    <a:lumOff val="40000"/>
                  </a:schemeClr>
                </a:solidFill>
                <a:hlinkClick r:id="rId4">
                  <a:extLst>
                    <a:ext uri="{A12FA001-AC4F-418D-AE19-62706E023703}">
                      <ahyp:hlinkClr xmlns:ahyp="http://schemas.microsoft.com/office/drawing/2018/hyperlinkcolor" val="tx"/>
                    </a:ext>
                  </a:extLst>
                </a:hlinkClick>
              </a:rPr>
              <a:t>J Pain Res</a:t>
            </a:r>
            <a:r>
              <a:rPr lang="en-US" sz="1600" i="1" dirty="0">
                <a:solidFill>
                  <a:schemeClr val="tx2">
                    <a:lumMod val="60000"/>
                    <a:lumOff val="40000"/>
                  </a:schemeClr>
                </a:solidFill>
              </a:rPr>
              <a:t>. 2015; 8: 859–870.</a:t>
            </a:r>
          </a:p>
          <a:p>
            <a:r>
              <a:rPr lang="en-US" sz="1600" i="1" dirty="0">
                <a:solidFill>
                  <a:schemeClr val="tx2">
                    <a:lumMod val="60000"/>
                    <a:lumOff val="40000"/>
                  </a:schemeClr>
                </a:solidFill>
              </a:rPr>
              <a:t>Published online 2015 Dec 4. </a:t>
            </a:r>
            <a:r>
              <a:rPr lang="en-US" sz="1600" i="1" dirty="0" err="1">
                <a:solidFill>
                  <a:schemeClr val="tx2">
                    <a:lumMod val="60000"/>
                    <a:lumOff val="40000"/>
                  </a:schemeClr>
                </a:solidFill>
              </a:rPr>
              <a:t>doi</a:t>
            </a:r>
            <a:r>
              <a:rPr lang="en-US" sz="1600" i="1" dirty="0">
                <a:solidFill>
                  <a:schemeClr val="tx2">
                    <a:lumMod val="60000"/>
                    <a:lumOff val="40000"/>
                  </a:schemeClr>
                </a:solidFill>
              </a:rPr>
              <a:t>: </a:t>
            </a:r>
            <a:r>
              <a:rPr lang="en-US" sz="1600" i="1" dirty="0">
                <a:solidFill>
                  <a:schemeClr val="tx2">
                    <a:lumMod val="60000"/>
                    <a:lumOff val="40000"/>
                  </a:schemeClr>
                </a:solidFill>
                <a:hlinkClick r:id="rId5">
                  <a:extLst>
                    <a:ext uri="{A12FA001-AC4F-418D-AE19-62706E023703}">
                      <ahyp:hlinkClr xmlns:ahyp="http://schemas.microsoft.com/office/drawing/2018/hyperlinkcolor" val="tx"/>
                    </a:ext>
                  </a:extLst>
                </a:hlinkClick>
              </a:rPr>
              <a:t>10.2147/JPR.S85951</a:t>
            </a:r>
            <a:endParaRPr lang="en-US" sz="1600" i="1" dirty="0">
              <a:solidFill>
                <a:schemeClr val="tx2">
                  <a:lumMod val="60000"/>
                  <a:lumOff val="40000"/>
                </a:schemeClr>
              </a:solidFill>
            </a:endParaRPr>
          </a:p>
          <a:p>
            <a:endParaRPr lang="en-US" dirty="0"/>
          </a:p>
        </p:txBody>
      </p:sp>
    </p:spTree>
    <p:extLst>
      <p:ext uri="{BB962C8B-B14F-4D97-AF65-F5344CB8AC3E}">
        <p14:creationId xmlns:p14="http://schemas.microsoft.com/office/powerpoint/2010/main" val="32958489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p:txBody>
          <a:bodyPr>
            <a:normAutofit/>
          </a:bodyPr>
          <a:lstStyle/>
          <a:p>
            <a:r>
              <a:rPr lang="en-US" altLang="en-US" dirty="0">
                <a:solidFill>
                  <a:schemeClr val="accent1"/>
                </a:solidFill>
              </a:rPr>
              <a:t>Perioperative Management</a:t>
            </a:r>
          </a:p>
        </p:txBody>
      </p:sp>
      <p:sp>
        <p:nvSpPr>
          <p:cNvPr id="4" name="Content Placeholder 3">
            <a:extLst>
              <a:ext uri="{FF2B5EF4-FFF2-40B4-BE49-F238E27FC236}">
                <a16:creationId xmlns:a16="http://schemas.microsoft.com/office/drawing/2014/main" id="{4A96DA50-52DB-45BB-80E8-852057101112}"/>
              </a:ext>
            </a:extLst>
          </p:cNvPr>
          <p:cNvSpPr>
            <a:spLocks noGrp="1"/>
          </p:cNvSpPr>
          <p:nvPr>
            <p:ph idx="1"/>
          </p:nvPr>
        </p:nvSpPr>
        <p:spPr/>
        <p:txBody>
          <a:bodyPr/>
          <a:lstStyle/>
          <a:p>
            <a:pPr>
              <a:spcAft>
                <a:spcPts val="0"/>
              </a:spcAft>
              <a:buFont typeface="Wingdings" panose="05000000000000000000" pitchFamily="2" charset="2"/>
              <a:buChar char="§"/>
            </a:pPr>
            <a:r>
              <a:rPr lang="en-US" altLang="en-US" sz="3200" u="sng" dirty="0">
                <a:solidFill>
                  <a:schemeClr val="tx2">
                    <a:lumMod val="60000"/>
                    <a:lumOff val="40000"/>
                  </a:schemeClr>
                </a:solidFill>
              </a:rPr>
              <a:t>Pre-Op</a:t>
            </a:r>
            <a:r>
              <a:rPr lang="en-US" altLang="en-US" sz="3200" dirty="0">
                <a:solidFill>
                  <a:schemeClr val="tx2">
                    <a:lumMod val="60000"/>
                    <a:lumOff val="40000"/>
                  </a:schemeClr>
                </a:solidFill>
              </a:rPr>
              <a:t>:</a:t>
            </a:r>
          </a:p>
          <a:p>
            <a:pPr lvl="1">
              <a:spcBef>
                <a:spcPts val="600"/>
              </a:spcBef>
              <a:spcAft>
                <a:spcPts val="0"/>
              </a:spcAft>
              <a:buFont typeface="Arial" panose="020B0604020202020204" pitchFamily="34" charset="0"/>
              <a:buChar char="•"/>
            </a:pPr>
            <a:r>
              <a:rPr lang="en-US" altLang="en-US" sz="3200" dirty="0">
                <a:solidFill>
                  <a:schemeClr val="tx2">
                    <a:lumMod val="60000"/>
                    <a:lumOff val="40000"/>
                  </a:schemeClr>
                </a:solidFill>
              </a:rPr>
              <a:t>Confirm Multi-Party Consent and Coordination of care with providers</a:t>
            </a:r>
          </a:p>
          <a:p>
            <a:pPr lvl="1">
              <a:spcBef>
                <a:spcPts val="600"/>
              </a:spcBef>
              <a:spcAft>
                <a:spcPts val="0"/>
              </a:spcAft>
              <a:buFont typeface="Arial" panose="020B0604020202020204" pitchFamily="34" charset="0"/>
              <a:buChar char="•"/>
            </a:pPr>
            <a:r>
              <a:rPr lang="en-US" altLang="en-US" sz="3200" dirty="0">
                <a:solidFill>
                  <a:schemeClr val="tx2">
                    <a:lumMod val="60000"/>
                    <a:lumOff val="40000"/>
                  </a:schemeClr>
                </a:solidFill>
              </a:rPr>
              <a:t>Encourage patients to tell surgeon that they are prescribed MOUD/MAT </a:t>
            </a:r>
          </a:p>
          <a:p>
            <a:pPr lvl="1">
              <a:spcBef>
                <a:spcPts val="600"/>
              </a:spcBef>
              <a:spcAft>
                <a:spcPts val="0"/>
              </a:spcAft>
              <a:buFont typeface="Arial" panose="020B0604020202020204" pitchFamily="34" charset="0"/>
              <a:buChar char="•"/>
            </a:pPr>
            <a:r>
              <a:rPr lang="en-US" altLang="en-US" sz="3200" dirty="0">
                <a:solidFill>
                  <a:schemeClr val="tx2">
                    <a:lumMod val="60000"/>
                    <a:lumOff val="40000"/>
                  </a:schemeClr>
                </a:solidFill>
              </a:rPr>
              <a:t>Be available to talk with surgeon about post-op pain management</a:t>
            </a:r>
          </a:p>
          <a:p>
            <a:endParaRPr lang="en-US" dirty="0"/>
          </a:p>
        </p:txBody>
      </p:sp>
    </p:spTree>
    <p:extLst>
      <p:ext uri="{BB962C8B-B14F-4D97-AF65-F5344CB8AC3E}">
        <p14:creationId xmlns:p14="http://schemas.microsoft.com/office/powerpoint/2010/main" val="33559467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B48D4-2303-44F0-A6F6-DC032DB0D32C}"/>
              </a:ext>
            </a:extLst>
          </p:cNvPr>
          <p:cNvSpPr>
            <a:spLocks noGrp="1"/>
          </p:cNvSpPr>
          <p:nvPr>
            <p:ph type="title"/>
          </p:nvPr>
        </p:nvSpPr>
        <p:spPr>
          <a:xfrm>
            <a:off x="1097280" y="397565"/>
            <a:ext cx="10058400" cy="1339795"/>
          </a:xfrm>
        </p:spPr>
        <p:txBody>
          <a:bodyPr>
            <a:noAutofit/>
          </a:bodyPr>
          <a:lstStyle/>
          <a:p>
            <a:pPr algn="ctr"/>
            <a:br>
              <a:rPr lang="en-US" sz="4000" dirty="0"/>
            </a:br>
            <a:br>
              <a:rPr lang="en-US" sz="4000" dirty="0"/>
            </a:br>
            <a:r>
              <a:rPr lang="en-US" sz="4000" dirty="0"/>
              <a:t>Ventral wall hernia repair, abdominal cerclage, </a:t>
            </a:r>
            <a:br>
              <a:rPr lang="en-US" sz="4000" dirty="0"/>
            </a:br>
            <a:r>
              <a:rPr lang="en-US" sz="4000" dirty="0"/>
              <a:t>c-section, open heart surgery, mastectomy</a:t>
            </a:r>
            <a:br>
              <a:rPr lang="en-US" sz="4000" dirty="0"/>
            </a:br>
            <a:br>
              <a:rPr lang="en-US" sz="4000" dirty="0"/>
            </a:br>
            <a:endParaRPr lang="en-US" sz="4000" dirty="0"/>
          </a:p>
        </p:txBody>
      </p:sp>
      <p:sp>
        <p:nvSpPr>
          <p:cNvPr id="3" name="Content Placeholder 2">
            <a:extLst>
              <a:ext uri="{FF2B5EF4-FFF2-40B4-BE49-F238E27FC236}">
                <a16:creationId xmlns:a16="http://schemas.microsoft.com/office/drawing/2014/main" id="{F9EB2DDE-F477-47CD-81B8-7C6F2AF4F4BF}"/>
              </a:ext>
            </a:extLst>
          </p:cNvPr>
          <p:cNvSpPr>
            <a:spLocks noGrp="1"/>
          </p:cNvSpPr>
          <p:nvPr>
            <p:ph idx="1"/>
          </p:nvPr>
        </p:nvSpPr>
        <p:spPr>
          <a:xfrm>
            <a:off x="1120000" y="2496709"/>
            <a:ext cx="10233800" cy="3680253"/>
          </a:xfrm>
        </p:spPr>
        <p:txBody>
          <a:bodyPr>
            <a:normAutofit lnSpcReduction="10000"/>
          </a:bodyPr>
          <a:lstStyle/>
          <a:p>
            <a:pPr lvl="1"/>
            <a:r>
              <a:rPr lang="en-US" sz="2400" dirty="0"/>
              <a:t>Increase Buprenorphine dose</a:t>
            </a:r>
          </a:p>
          <a:p>
            <a:pPr lvl="1"/>
            <a:r>
              <a:rPr lang="en-US" sz="2400" dirty="0"/>
              <a:t>Divide dose</a:t>
            </a:r>
          </a:p>
          <a:p>
            <a:pPr lvl="1"/>
            <a:r>
              <a:rPr lang="en-US" sz="2400" dirty="0"/>
              <a:t>Add short acting opioids</a:t>
            </a:r>
          </a:p>
          <a:p>
            <a:pPr lvl="1"/>
            <a:endParaRPr lang="en-US" sz="2400" dirty="0"/>
          </a:p>
          <a:p>
            <a:pPr lvl="1"/>
            <a:r>
              <a:rPr lang="en-US" sz="2400" dirty="0"/>
              <a:t>After a few days, short acting opioids gone</a:t>
            </a:r>
          </a:p>
          <a:p>
            <a:pPr lvl="1"/>
            <a:r>
              <a:rPr lang="en-US" sz="2400" dirty="0"/>
              <a:t>Titrate back down to original buprenorphine, pre-op dose</a:t>
            </a:r>
          </a:p>
          <a:p>
            <a:pPr lvl="1"/>
            <a:endParaRPr lang="en-US" sz="2400" dirty="0"/>
          </a:p>
          <a:p>
            <a:pPr lvl="1"/>
            <a:r>
              <a:rPr lang="en-US" sz="2400" dirty="0"/>
              <a:t>If adding opioids, talk to your patient about triggering medications – you may not want to prescribe the one that was the go to for your patient (MSO4 ok, but oxycodone is not, or…)</a:t>
            </a:r>
          </a:p>
        </p:txBody>
      </p:sp>
    </p:spTree>
    <p:extLst>
      <p:ext uri="{BB962C8B-B14F-4D97-AF65-F5344CB8AC3E}">
        <p14:creationId xmlns:p14="http://schemas.microsoft.com/office/powerpoint/2010/main" val="19880332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p:txBody>
          <a:bodyPr>
            <a:noAutofit/>
          </a:bodyPr>
          <a:lstStyle/>
          <a:p>
            <a:r>
              <a:rPr lang="en-US" altLang="en-US" dirty="0">
                <a:solidFill>
                  <a:schemeClr val="accent1"/>
                </a:solidFill>
              </a:rPr>
              <a:t>Acute Pain Management for </a:t>
            </a:r>
            <a:br>
              <a:rPr lang="en-US" altLang="en-US" dirty="0">
                <a:solidFill>
                  <a:schemeClr val="accent1"/>
                </a:solidFill>
              </a:rPr>
            </a:br>
            <a:r>
              <a:rPr lang="en-US" altLang="en-US" dirty="0">
                <a:solidFill>
                  <a:schemeClr val="accent1"/>
                </a:solidFill>
              </a:rPr>
              <a:t>Patients currently on Naltrexone</a:t>
            </a:r>
          </a:p>
        </p:txBody>
      </p:sp>
      <p:sp>
        <p:nvSpPr>
          <p:cNvPr id="5" name="TextBox 4"/>
          <p:cNvSpPr txBox="1"/>
          <p:nvPr/>
        </p:nvSpPr>
        <p:spPr>
          <a:xfrm>
            <a:off x="924339" y="5372739"/>
            <a:ext cx="1817914" cy="859868"/>
          </a:xfrm>
          <a:prstGeom prst="rect">
            <a:avLst/>
          </a:prstGeom>
          <a:noFill/>
        </p:spPr>
        <p:txBody>
          <a:bodyPr wrap="square" lIns="89553" tIns="44776" rIns="89553" bIns="44776" rtlCol="0" anchor="b">
            <a:spAutoFit/>
          </a:bodyPr>
          <a:lstStyle/>
          <a:p>
            <a:r>
              <a:rPr lang="en-US" sz="1200" dirty="0"/>
              <a:t>Alford et al., 2006</a:t>
            </a:r>
          </a:p>
          <a:p>
            <a:r>
              <a:rPr lang="en-US" sz="1200" dirty="0"/>
              <a:t>CSAT, 2004</a:t>
            </a:r>
          </a:p>
          <a:p>
            <a:r>
              <a:rPr lang="en-US" sz="1200" dirty="0"/>
              <a:t>Kampman et al., 2015 </a:t>
            </a:r>
          </a:p>
          <a:p>
            <a:r>
              <a:rPr lang="en-US" sz="1200" dirty="0"/>
              <a:t>WHO, 2009 </a:t>
            </a:r>
          </a:p>
        </p:txBody>
      </p:sp>
      <p:pic>
        <p:nvPicPr>
          <p:cNvPr id="6" name="Picture 5">
            <a:extLst>
              <a:ext uri="{FF2B5EF4-FFF2-40B4-BE49-F238E27FC236}">
                <a16:creationId xmlns:a16="http://schemas.microsoft.com/office/drawing/2014/main" id="{74D90AD8-5742-4F51-BE06-7212D2D0D69F}"/>
              </a:ext>
            </a:extLst>
          </p:cNvPr>
          <p:cNvPicPr>
            <a:picLocks noChangeAspect="1"/>
          </p:cNvPicPr>
          <p:nvPr/>
        </p:nvPicPr>
        <p:blipFill>
          <a:blip r:embed="rId3"/>
          <a:stretch>
            <a:fillRect/>
          </a:stretch>
        </p:blipFill>
        <p:spPr>
          <a:xfrm>
            <a:off x="2206487" y="1856619"/>
            <a:ext cx="8382000" cy="3946054"/>
          </a:xfrm>
          <a:prstGeom prst="rect">
            <a:avLst/>
          </a:prstGeom>
        </p:spPr>
      </p:pic>
      <p:sp>
        <p:nvSpPr>
          <p:cNvPr id="3" name="TextBox 2">
            <a:extLst>
              <a:ext uri="{FF2B5EF4-FFF2-40B4-BE49-F238E27FC236}">
                <a16:creationId xmlns:a16="http://schemas.microsoft.com/office/drawing/2014/main" id="{CD5BA790-7C82-4FDD-8779-156444E7FB3D}"/>
              </a:ext>
            </a:extLst>
          </p:cNvPr>
          <p:cNvSpPr txBox="1"/>
          <p:nvPr/>
        </p:nvSpPr>
        <p:spPr>
          <a:xfrm>
            <a:off x="7142922" y="6386731"/>
            <a:ext cx="3702873" cy="369332"/>
          </a:xfrm>
          <a:prstGeom prst="rect">
            <a:avLst/>
          </a:prstGeom>
          <a:noFill/>
        </p:spPr>
        <p:txBody>
          <a:bodyPr wrap="none" rtlCol="0">
            <a:spAutoFit/>
          </a:bodyPr>
          <a:lstStyle/>
          <a:p>
            <a:r>
              <a:rPr lang="en-US"/>
              <a:t>Slide courtesy of PCSS Waiver Course </a:t>
            </a:r>
            <a:endParaRPr lang="en-US" dirty="0"/>
          </a:p>
        </p:txBody>
      </p:sp>
    </p:spTree>
    <p:extLst>
      <p:ext uri="{BB962C8B-B14F-4D97-AF65-F5344CB8AC3E}">
        <p14:creationId xmlns:p14="http://schemas.microsoft.com/office/powerpoint/2010/main" val="37507804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BA358-A3FE-4830-B116-544C4855BE5E}"/>
              </a:ext>
            </a:extLst>
          </p:cNvPr>
          <p:cNvSpPr>
            <a:spLocks noGrp="1"/>
          </p:cNvSpPr>
          <p:nvPr>
            <p:ph type="title"/>
          </p:nvPr>
        </p:nvSpPr>
        <p:spPr/>
        <p:txBody>
          <a:bodyPr>
            <a:normAutofit fontScale="90000"/>
          </a:bodyPr>
          <a:lstStyle/>
          <a:p>
            <a:pPr algn="ctr"/>
            <a:br>
              <a:rPr lang="en-US" dirty="0"/>
            </a:br>
            <a:r>
              <a:rPr lang="en-US" dirty="0"/>
              <a:t>Opioids to Avoid in Opioid Dependent Patient</a:t>
            </a:r>
          </a:p>
        </p:txBody>
      </p:sp>
      <p:sp>
        <p:nvSpPr>
          <p:cNvPr id="3" name="Content Placeholder 2">
            <a:extLst>
              <a:ext uri="{FF2B5EF4-FFF2-40B4-BE49-F238E27FC236}">
                <a16:creationId xmlns:a16="http://schemas.microsoft.com/office/drawing/2014/main" id="{64D436D9-DD80-4FD3-B8B3-2ECF0B0F2DE4}"/>
              </a:ext>
            </a:extLst>
          </p:cNvPr>
          <p:cNvSpPr>
            <a:spLocks noGrp="1"/>
          </p:cNvSpPr>
          <p:nvPr>
            <p:ph idx="1"/>
          </p:nvPr>
        </p:nvSpPr>
        <p:spPr>
          <a:xfrm>
            <a:off x="1120000" y="2949933"/>
            <a:ext cx="10233800" cy="3227029"/>
          </a:xfrm>
        </p:spPr>
        <p:txBody>
          <a:bodyPr/>
          <a:lstStyle/>
          <a:p>
            <a:pPr algn="ctr"/>
            <a:r>
              <a:rPr lang="en-US" sz="3200" dirty="0"/>
              <a:t>Butorphanol (</a:t>
            </a:r>
            <a:r>
              <a:rPr lang="en-US" sz="3200" dirty="0" err="1"/>
              <a:t>Stadol</a:t>
            </a:r>
            <a:r>
              <a:rPr lang="en-US" sz="3200" dirty="0"/>
              <a:t>) &amp; Nalbuphine (</a:t>
            </a:r>
            <a:r>
              <a:rPr lang="en-US" sz="3200" dirty="0" err="1"/>
              <a:t>Nubain</a:t>
            </a:r>
            <a:r>
              <a:rPr lang="en-US" sz="3200" dirty="0"/>
              <a:t>)</a:t>
            </a:r>
          </a:p>
          <a:p>
            <a:endParaRPr lang="en-US" dirty="0"/>
          </a:p>
          <a:p>
            <a:pPr lvl="1"/>
            <a:r>
              <a:rPr lang="en-US" sz="2400" i="1" dirty="0"/>
              <a:t>Why?  T</a:t>
            </a:r>
            <a:r>
              <a:rPr lang="en-US" i="1" dirty="0"/>
              <a:t>hese opioids are </a:t>
            </a:r>
            <a:r>
              <a:rPr lang="en-US" i="1" u="sng" dirty="0"/>
              <a:t>agonist-antagonist</a:t>
            </a:r>
            <a:r>
              <a:rPr lang="en-US" i="1" dirty="0"/>
              <a:t> in action and can precipitate withdrawal in the opioid dependent patient. </a:t>
            </a:r>
          </a:p>
        </p:txBody>
      </p:sp>
      <p:sp>
        <p:nvSpPr>
          <p:cNvPr id="4" name="TextBox 3">
            <a:extLst>
              <a:ext uri="{FF2B5EF4-FFF2-40B4-BE49-F238E27FC236}">
                <a16:creationId xmlns:a16="http://schemas.microsoft.com/office/drawing/2014/main" id="{E4F16976-0762-418A-9A9F-960C68853AA3}"/>
              </a:ext>
            </a:extLst>
          </p:cNvPr>
          <p:cNvSpPr txBox="1"/>
          <p:nvPr/>
        </p:nvSpPr>
        <p:spPr>
          <a:xfrm>
            <a:off x="7699512" y="6488668"/>
            <a:ext cx="3225498" cy="369332"/>
          </a:xfrm>
          <a:prstGeom prst="rect">
            <a:avLst/>
          </a:prstGeom>
          <a:noFill/>
        </p:spPr>
        <p:txBody>
          <a:bodyPr wrap="none" rtlCol="0">
            <a:spAutoFit/>
          </a:bodyPr>
          <a:lstStyle/>
          <a:p>
            <a:r>
              <a:rPr lang="en-US" dirty="0" err="1"/>
              <a:t>Epocrates</a:t>
            </a:r>
            <a:r>
              <a:rPr lang="en-US" dirty="0"/>
              <a:t>, Pharmacologic action</a:t>
            </a:r>
          </a:p>
        </p:txBody>
      </p:sp>
    </p:spTree>
    <p:extLst>
      <p:ext uri="{BB962C8B-B14F-4D97-AF65-F5344CB8AC3E}">
        <p14:creationId xmlns:p14="http://schemas.microsoft.com/office/powerpoint/2010/main" val="10771003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a:xfrm>
            <a:off x="0" y="365125"/>
            <a:ext cx="11353800" cy="1325563"/>
          </a:xfrm>
        </p:spPr>
        <p:txBody>
          <a:bodyPr>
            <a:normAutofit fontScale="90000"/>
          </a:bodyPr>
          <a:lstStyle/>
          <a:p>
            <a:r>
              <a:rPr lang="en-US" dirty="0"/>
              <a:t>Risk assessment for long-term opioid use</a:t>
            </a:r>
            <a:endParaRPr lang="en-US" dirty="0">
              <a:solidFill>
                <a:schemeClr val="accent1">
                  <a:lumMod val="40000"/>
                  <a:lumOff val="60000"/>
                </a:schemeClr>
              </a:solidFill>
            </a:endParaRPr>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idx="1"/>
            <p:extLst>
              <p:ext uri="{D42A27DB-BD31-4B8C-83A1-F6EECF244321}">
                <p14:modId xmlns:p14="http://schemas.microsoft.com/office/powerpoint/2010/main" val="3715482358"/>
              </p:ext>
            </p:extLst>
          </p:nvPr>
        </p:nvGraphicFramePr>
        <p:xfrm>
          <a:off x="1120775" y="1825625"/>
          <a:ext cx="102330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83E3A49C-7F08-44FA-8DEE-A120F58FEDB9}"/>
              </a:ext>
            </a:extLst>
          </p:cNvPr>
          <p:cNvPicPr>
            <a:picLocks noChangeAspect="1"/>
          </p:cNvPicPr>
          <p:nvPr/>
        </p:nvPicPr>
        <p:blipFill rotWithShape="1">
          <a:blip r:embed="rId8"/>
          <a:srcRect l="41750" t="29198" r="20250" b="12152"/>
          <a:stretch/>
        </p:blipFill>
        <p:spPr>
          <a:xfrm>
            <a:off x="6855229" y="1784205"/>
            <a:ext cx="4632960" cy="4022160"/>
          </a:xfrm>
          <a:prstGeom prst="rect">
            <a:avLst/>
          </a:prstGeom>
        </p:spPr>
      </p:pic>
      <p:pic>
        <p:nvPicPr>
          <p:cNvPr id="6" name="Picture 5">
            <a:extLst>
              <a:ext uri="{FF2B5EF4-FFF2-40B4-BE49-F238E27FC236}">
                <a16:creationId xmlns:a16="http://schemas.microsoft.com/office/drawing/2014/main" id="{9F64331E-0CB3-40F6-B7C8-C02453642AB8}"/>
              </a:ext>
            </a:extLst>
          </p:cNvPr>
          <p:cNvPicPr>
            <a:picLocks noChangeAspect="1"/>
          </p:cNvPicPr>
          <p:nvPr/>
        </p:nvPicPr>
        <p:blipFill rotWithShape="1">
          <a:blip r:embed="rId9"/>
          <a:srcRect l="41750" t="31749" r="20706" b="30815"/>
          <a:stretch/>
        </p:blipFill>
        <p:spPr>
          <a:xfrm>
            <a:off x="838200" y="3609575"/>
            <a:ext cx="4577301" cy="2567388"/>
          </a:xfrm>
          <a:prstGeom prst="rect">
            <a:avLst/>
          </a:prstGeom>
        </p:spPr>
      </p:pic>
      <p:sp>
        <p:nvSpPr>
          <p:cNvPr id="7" name="TextBox 6">
            <a:extLst>
              <a:ext uri="{FF2B5EF4-FFF2-40B4-BE49-F238E27FC236}">
                <a16:creationId xmlns:a16="http://schemas.microsoft.com/office/drawing/2014/main" id="{9A4B1A3A-09CD-4D2C-8345-9546244F2AA0}"/>
              </a:ext>
            </a:extLst>
          </p:cNvPr>
          <p:cNvSpPr txBox="1"/>
          <p:nvPr/>
        </p:nvSpPr>
        <p:spPr>
          <a:xfrm>
            <a:off x="1354975" y="1840438"/>
            <a:ext cx="3520522" cy="769441"/>
          </a:xfrm>
          <a:prstGeom prst="rect">
            <a:avLst/>
          </a:prstGeom>
          <a:noFill/>
        </p:spPr>
        <p:txBody>
          <a:bodyPr wrap="square" rtlCol="0">
            <a:spAutoFit/>
          </a:bodyPr>
          <a:lstStyle/>
          <a:p>
            <a:r>
              <a:rPr lang="en-US" sz="4400" dirty="0">
                <a:solidFill>
                  <a:schemeClr val="accent6">
                    <a:lumMod val="75000"/>
                  </a:schemeClr>
                </a:solidFill>
              </a:rPr>
              <a:t>SOAPP-R</a:t>
            </a:r>
          </a:p>
        </p:txBody>
      </p:sp>
    </p:spTree>
    <p:extLst>
      <p:ext uri="{BB962C8B-B14F-4D97-AF65-F5344CB8AC3E}">
        <p14:creationId xmlns:p14="http://schemas.microsoft.com/office/powerpoint/2010/main" val="11810069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 close image of waves">
            <a:extLst>
              <a:ext uri="{FF2B5EF4-FFF2-40B4-BE49-F238E27FC236}">
                <a16:creationId xmlns:a16="http://schemas.microsoft.com/office/drawing/2014/main" id="{692B3DD6-F115-484E-A49B-A9F70B6E8A2E}"/>
              </a:ext>
            </a:extLst>
          </p:cNvPr>
          <p:cNvPicPr>
            <a:picLocks noChangeAspect="1"/>
          </p:cNvPicPr>
          <p:nvPr/>
        </p:nvPicPr>
        <p:blipFill rotWithShape="1">
          <a:blip r:embed="rId2">
            <a:alphaModFix amt="25000"/>
          </a:blip>
          <a:srcRect b="15730"/>
          <a:stretch/>
        </p:blipFill>
        <p:spPr>
          <a:xfrm>
            <a:off x="20" y="1"/>
            <a:ext cx="12191980" cy="6858000"/>
          </a:xfrm>
          <a:prstGeom prst="rect">
            <a:avLst/>
          </a:prstGeom>
        </p:spPr>
      </p:pic>
      <p:sp>
        <p:nvSpPr>
          <p:cNvPr id="5" name="Title 4">
            <a:extLst>
              <a:ext uri="{FF2B5EF4-FFF2-40B4-BE49-F238E27FC236}">
                <a16:creationId xmlns:a16="http://schemas.microsoft.com/office/drawing/2014/main" id="{D9A3DAB7-3AAC-4ACE-9395-AB241D5CB316}"/>
              </a:ext>
            </a:extLst>
          </p:cNvPr>
          <p:cNvSpPr>
            <a:spLocks noGrp="1"/>
          </p:cNvSpPr>
          <p:nvPr>
            <p:ph type="title"/>
          </p:nvPr>
        </p:nvSpPr>
        <p:spPr/>
        <p:txBody>
          <a:bodyPr/>
          <a:lstStyle/>
          <a:p>
            <a:r>
              <a:rPr lang="en-US" dirty="0">
                <a:solidFill>
                  <a:schemeClr val="accent1">
                    <a:lumMod val="40000"/>
                    <a:lumOff val="60000"/>
                  </a:schemeClr>
                </a:solidFill>
              </a:rPr>
              <a:t>Special State: Pregnancy</a:t>
            </a:r>
            <a:endParaRPr lang="en-US" dirty="0"/>
          </a:p>
        </p:txBody>
      </p:sp>
      <p:graphicFrame>
        <p:nvGraphicFramePr>
          <p:cNvPr id="9" name="Content Placeholder 4" descr="hexagon timeline SmartArt&#10;">
            <a:extLst>
              <a:ext uri="{FF2B5EF4-FFF2-40B4-BE49-F238E27FC236}">
                <a16:creationId xmlns:a16="http://schemas.microsoft.com/office/drawing/2014/main" id="{CDAA796B-5E0C-4784-AC0C-18E4FB5F19E6}"/>
              </a:ext>
            </a:extLst>
          </p:cNvPr>
          <p:cNvGraphicFramePr>
            <a:graphicFrameLocks noGrp="1"/>
          </p:cNvGraphicFramePr>
          <p:nvPr>
            <p:ph type="pic" idx="1"/>
            <p:extLst/>
          </p:nvPr>
        </p:nvGraphicFramePr>
        <p:xfrm>
          <a:off x="839788" y="987425"/>
          <a:ext cx="10515600" cy="33797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 Placeholder 1">
            <a:extLst>
              <a:ext uri="{FF2B5EF4-FFF2-40B4-BE49-F238E27FC236}">
                <a16:creationId xmlns:a16="http://schemas.microsoft.com/office/drawing/2014/main" id="{E1D7E67D-A330-4FB8-86F1-CD88AE76C0B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3415971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87C0B-B491-4CE9-BB0A-03380C39CBCD}"/>
              </a:ext>
            </a:extLst>
          </p:cNvPr>
          <p:cNvSpPr>
            <a:spLocks noGrp="1"/>
          </p:cNvSpPr>
          <p:nvPr>
            <p:ph type="title"/>
          </p:nvPr>
        </p:nvSpPr>
        <p:spPr/>
        <p:txBody>
          <a:bodyPr/>
          <a:lstStyle/>
          <a:p>
            <a:pPr algn="ctr"/>
            <a:r>
              <a:rPr lang="en-US" dirty="0"/>
              <a:t>For Starters…</a:t>
            </a:r>
          </a:p>
        </p:txBody>
      </p:sp>
      <p:sp>
        <p:nvSpPr>
          <p:cNvPr id="3" name="Text Placeholder 2">
            <a:extLst>
              <a:ext uri="{FF2B5EF4-FFF2-40B4-BE49-F238E27FC236}">
                <a16:creationId xmlns:a16="http://schemas.microsoft.com/office/drawing/2014/main" id="{1E1EE0E0-2405-4FA8-B0A3-C7BC015A941A}"/>
              </a:ext>
            </a:extLst>
          </p:cNvPr>
          <p:cNvSpPr>
            <a:spLocks noGrp="1"/>
          </p:cNvSpPr>
          <p:nvPr>
            <p:ph type="body" idx="1"/>
          </p:nvPr>
        </p:nvSpPr>
        <p:spPr/>
        <p:txBody>
          <a:bodyPr/>
          <a:lstStyle/>
          <a:p>
            <a:r>
              <a:rPr lang="en-US" dirty="0"/>
              <a:t>ACOG, SAMHSA discourage tapering/cessation of medication for OUD (opioid agonists) during pregnancy or after delivery </a:t>
            </a:r>
            <a:endParaRPr lang="en-US" sz="1600" dirty="0"/>
          </a:p>
          <a:p>
            <a:r>
              <a:rPr lang="en-US" dirty="0"/>
              <a:t>Attempt to avoid NAS/NOWS is not a reason to cease MAT</a:t>
            </a:r>
          </a:p>
          <a:p>
            <a:r>
              <a:rPr lang="en-US" dirty="0"/>
              <a:t>NAS, as the name implies, is abstinence from a substance on which the neonate is dependent. This could be stimulants (nicotine, caffeine, meth, cocaine), </a:t>
            </a:r>
            <a:r>
              <a:rPr lang="en-US" dirty="0" err="1"/>
              <a:t>gabapentinoids</a:t>
            </a:r>
            <a:r>
              <a:rPr lang="en-US" dirty="0"/>
              <a:t>, SSRIs, opioids, benzodiazepines, alcohol</a:t>
            </a:r>
          </a:p>
        </p:txBody>
      </p:sp>
      <p:sp>
        <p:nvSpPr>
          <p:cNvPr id="4" name="Slide Number Placeholder 3">
            <a:extLst>
              <a:ext uri="{FF2B5EF4-FFF2-40B4-BE49-F238E27FC236}">
                <a16:creationId xmlns:a16="http://schemas.microsoft.com/office/drawing/2014/main" id="{886F53E7-3668-4E84-9995-41A8465F5049}"/>
              </a:ext>
            </a:extLst>
          </p:cNvPr>
          <p:cNvSpPr>
            <a:spLocks noGrp="1"/>
          </p:cNvSpPr>
          <p:nvPr>
            <p:ph type="sldNum" idx="12"/>
          </p:nvPr>
        </p:nvSpPr>
        <p:spPr/>
        <p:txBody>
          <a:bodyPr/>
          <a:lstStyle/>
          <a:p>
            <a:pPr algn="ctr"/>
            <a:fld id="{00000000-1234-1234-1234-123412341234}" type="slidenum">
              <a:rPr lang="en" smtClean="0"/>
              <a:pPr algn="ctr"/>
              <a:t>55</a:t>
            </a:fld>
            <a:endParaRPr lang="en"/>
          </a:p>
        </p:txBody>
      </p:sp>
    </p:spTree>
    <p:extLst>
      <p:ext uri="{BB962C8B-B14F-4D97-AF65-F5344CB8AC3E}">
        <p14:creationId xmlns:p14="http://schemas.microsoft.com/office/powerpoint/2010/main" val="27823919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F8CA8-4781-4A88-A568-AA20E6BE321B}"/>
              </a:ext>
            </a:extLst>
          </p:cNvPr>
          <p:cNvSpPr>
            <a:spLocks noGrp="1"/>
          </p:cNvSpPr>
          <p:nvPr>
            <p:ph type="title"/>
          </p:nvPr>
        </p:nvSpPr>
        <p:spPr/>
        <p:txBody>
          <a:bodyPr/>
          <a:lstStyle/>
          <a:p>
            <a:pPr algn="ctr"/>
            <a:r>
              <a:rPr lang="en-US" dirty="0"/>
              <a:t>Gold Standard</a:t>
            </a:r>
          </a:p>
        </p:txBody>
      </p:sp>
      <p:sp>
        <p:nvSpPr>
          <p:cNvPr id="3" name="Text Placeholder 2">
            <a:extLst>
              <a:ext uri="{FF2B5EF4-FFF2-40B4-BE49-F238E27FC236}">
                <a16:creationId xmlns:a16="http://schemas.microsoft.com/office/drawing/2014/main" id="{A36A6AF7-A291-42F2-818A-F66A9BB32C2B}"/>
              </a:ext>
            </a:extLst>
          </p:cNvPr>
          <p:cNvSpPr>
            <a:spLocks noGrp="1"/>
          </p:cNvSpPr>
          <p:nvPr>
            <p:ph type="body" idx="1"/>
          </p:nvPr>
        </p:nvSpPr>
        <p:spPr>
          <a:xfrm>
            <a:off x="1140400" y="1906863"/>
            <a:ext cx="9911200" cy="4045200"/>
          </a:xfrm>
        </p:spPr>
        <p:txBody>
          <a:bodyPr/>
          <a:lstStyle/>
          <a:p>
            <a:r>
              <a:rPr lang="en-US" dirty="0"/>
              <a:t>As we currently understand the evidence, opioid agonists are gold standard treatment for OUD in the pregnant patient.</a:t>
            </a:r>
          </a:p>
          <a:p>
            <a:r>
              <a:rPr lang="en-US" dirty="0"/>
              <a:t>Not enough evidence to date to safely endorse naltrexone as we do not know long term impact of opioid antagonist on brain development.</a:t>
            </a:r>
          </a:p>
          <a:p>
            <a:endParaRPr lang="en-US" dirty="0"/>
          </a:p>
        </p:txBody>
      </p:sp>
      <p:sp>
        <p:nvSpPr>
          <p:cNvPr id="4" name="Slide Number Placeholder 3">
            <a:extLst>
              <a:ext uri="{FF2B5EF4-FFF2-40B4-BE49-F238E27FC236}">
                <a16:creationId xmlns:a16="http://schemas.microsoft.com/office/drawing/2014/main" id="{38129D0B-952F-4CA2-9993-2FC550E86E84}"/>
              </a:ext>
            </a:extLst>
          </p:cNvPr>
          <p:cNvSpPr>
            <a:spLocks noGrp="1"/>
          </p:cNvSpPr>
          <p:nvPr>
            <p:ph type="sldNum" idx="12"/>
          </p:nvPr>
        </p:nvSpPr>
        <p:spPr/>
        <p:txBody>
          <a:bodyPr/>
          <a:lstStyle/>
          <a:p>
            <a:pPr algn="ctr"/>
            <a:fld id="{00000000-1234-1234-1234-123412341234}" type="slidenum">
              <a:rPr lang="en" smtClean="0"/>
              <a:pPr algn="ctr"/>
              <a:t>56</a:t>
            </a:fld>
            <a:endParaRPr lang="en"/>
          </a:p>
        </p:txBody>
      </p:sp>
    </p:spTree>
    <p:extLst>
      <p:ext uri="{BB962C8B-B14F-4D97-AF65-F5344CB8AC3E}">
        <p14:creationId xmlns:p14="http://schemas.microsoft.com/office/powerpoint/2010/main" val="39288980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A40EE-9859-4396-850E-3E92DBB35B42}"/>
              </a:ext>
            </a:extLst>
          </p:cNvPr>
          <p:cNvSpPr>
            <a:spLocks noGrp="1"/>
          </p:cNvSpPr>
          <p:nvPr>
            <p:ph type="title"/>
          </p:nvPr>
        </p:nvSpPr>
        <p:spPr/>
        <p:txBody>
          <a:bodyPr/>
          <a:lstStyle/>
          <a:p>
            <a:pPr algn="ctr"/>
            <a:r>
              <a:rPr lang="en-US" dirty="0"/>
              <a:t>Neglected Substances</a:t>
            </a:r>
          </a:p>
        </p:txBody>
      </p:sp>
      <p:sp>
        <p:nvSpPr>
          <p:cNvPr id="3" name="Text Placeholder 2">
            <a:extLst>
              <a:ext uri="{FF2B5EF4-FFF2-40B4-BE49-F238E27FC236}">
                <a16:creationId xmlns:a16="http://schemas.microsoft.com/office/drawing/2014/main" id="{F4F93554-9052-42C9-97AD-B465554B4317}"/>
              </a:ext>
            </a:extLst>
          </p:cNvPr>
          <p:cNvSpPr>
            <a:spLocks noGrp="1"/>
          </p:cNvSpPr>
          <p:nvPr>
            <p:ph type="body" idx="1"/>
          </p:nvPr>
        </p:nvSpPr>
        <p:spPr/>
        <p:txBody>
          <a:bodyPr/>
          <a:lstStyle/>
          <a:p>
            <a:r>
              <a:rPr lang="en-US" dirty="0"/>
              <a:t>Tobacco/Nicotine</a:t>
            </a:r>
          </a:p>
          <a:p>
            <a:r>
              <a:rPr lang="en-US" dirty="0"/>
              <a:t>Cannabis</a:t>
            </a:r>
          </a:p>
          <a:p>
            <a:r>
              <a:rPr lang="en-US" dirty="0"/>
              <a:t>Alcohol</a:t>
            </a:r>
          </a:p>
        </p:txBody>
      </p:sp>
      <p:sp>
        <p:nvSpPr>
          <p:cNvPr id="4" name="Slide Number Placeholder 3">
            <a:extLst>
              <a:ext uri="{FF2B5EF4-FFF2-40B4-BE49-F238E27FC236}">
                <a16:creationId xmlns:a16="http://schemas.microsoft.com/office/drawing/2014/main" id="{9A0E3D43-866E-4316-B696-5A95EA69777A}"/>
              </a:ext>
            </a:extLst>
          </p:cNvPr>
          <p:cNvSpPr>
            <a:spLocks noGrp="1"/>
          </p:cNvSpPr>
          <p:nvPr>
            <p:ph type="sldNum" idx="12"/>
          </p:nvPr>
        </p:nvSpPr>
        <p:spPr/>
        <p:txBody>
          <a:bodyPr/>
          <a:lstStyle/>
          <a:p>
            <a:pPr algn="ctr"/>
            <a:fld id="{00000000-1234-1234-1234-123412341234}" type="slidenum">
              <a:rPr lang="en" smtClean="0"/>
              <a:pPr algn="ctr"/>
              <a:t>57</a:t>
            </a:fld>
            <a:endParaRPr lang="en"/>
          </a:p>
        </p:txBody>
      </p:sp>
    </p:spTree>
    <p:extLst>
      <p:ext uri="{BB962C8B-B14F-4D97-AF65-F5344CB8AC3E}">
        <p14:creationId xmlns:p14="http://schemas.microsoft.com/office/powerpoint/2010/main" val="5558319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41452-07EE-4237-8A85-C8FC8570C197}"/>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9C21BC4-AE4E-4950-8835-78F449B7EDCF}"/>
              </a:ext>
            </a:extLst>
          </p:cNvPr>
          <p:cNvSpPr>
            <a:spLocks noGrp="1"/>
          </p:cNvSpPr>
          <p:nvPr>
            <p:ph type="body" idx="1"/>
          </p:nvPr>
        </p:nvSpPr>
        <p:spPr/>
        <p:txBody>
          <a:bodyPr/>
          <a:lstStyle/>
          <a:p>
            <a:r>
              <a:rPr lang="en-US" dirty="0"/>
              <a:t>Recognizing the impact of SUD/OUD was present prior to pregnancy and will continue to be far reaching into the future lives of both the soon to be mother and her infant, we must take into account the bigger picture. </a:t>
            </a:r>
          </a:p>
          <a:p>
            <a:r>
              <a:rPr lang="en-US" dirty="0">
                <a:solidFill>
                  <a:srgbClr val="B93313"/>
                </a:solidFill>
              </a:rPr>
              <a:t>There is much more at stake than what we put on a prescription pad.</a:t>
            </a:r>
          </a:p>
          <a:p>
            <a:endParaRPr lang="en-US" dirty="0"/>
          </a:p>
        </p:txBody>
      </p:sp>
      <p:sp>
        <p:nvSpPr>
          <p:cNvPr id="4" name="Slide Number Placeholder 3">
            <a:extLst>
              <a:ext uri="{FF2B5EF4-FFF2-40B4-BE49-F238E27FC236}">
                <a16:creationId xmlns:a16="http://schemas.microsoft.com/office/drawing/2014/main" id="{4B6DF8E5-09EE-4EB9-98AA-C18E2BE4D2E3}"/>
              </a:ext>
            </a:extLst>
          </p:cNvPr>
          <p:cNvSpPr>
            <a:spLocks noGrp="1"/>
          </p:cNvSpPr>
          <p:nvPr>
            <p:ph type="sldNum" idx="12"/>
          </p:nvPr>
        </p:nvSpPr>
        <p:spPr/>
        <p:txBody>
          <a:bodyPr/>
          <a:lstStyle/>
          <a:p>
            <a:pPr algn="ctr"/>
            <a:fld id="{00000000-1234-1234-1234-123412341234}" type="slidenum">
              <a:rPr lang="en" smtClean="0"/>
              <a:pPr algn="ctr"/>
              <a:t>58</a:t>
            </a:fld>
            <a:endParaRPr lang="en"/>
          </a:p>
        </p:txBody>
      </p:sp>
    </p:spTree>
    <p:extLst>
      <p:ext uri="{BB962C8B-B14F-4D97-AF65-F5344CB8AC3E}">
        <p14:creationId xmlns:p14="http://schemas.microsoft.com/office/powerpoint/2010/main" val="21517372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3ADF2E-A567-427C-83A2-49820308F135}"/>
              </a:ext>
            </a:extLst>
          </p:cNvPr>
          <p:cNvSpPr>
            <a:spLocks noGrp="1"/>
          </p:cNvSpPr>
          <p:nvPr>
            <p:ph type="title"/>
          </p:nvPr>
        </p:nvSpPr>
        <p:spPr>
          <a:xfrm>
            <a:off x="1140400" y="389467"/>
            <a:ext cx="9911200" cy="1329267"/>
          </a:xfrm>
        </p:spPr>
        <p:txBody>
          <a:bodyPr>
            <a:normAutofit fontScale="90000"/>
          </a:bodyPr>
          <a:lstStyle/>
          <a:p>
            <a:r>
              <a:rPr lang="en-US" u="sng" dirty="0"/>
              <a:t>Social Stressors Create Vulnerability to Substance Use </a:t>
            </a:r>
            <a:endParaRPr lang="en-US" sz="2400" u="sng" dirty="0"/>
          </a:p>
        </p:txBody>
      </p:sp>
      <p:sp>
        <p:nvSpPr>
          <p:cNvPr id="6" name="Text Placeholder 5">
            <a:extLst>
              <a:ext uri="{FF2B5EF4-FFF2-40B4-BE49-F238E27FC236}">
                <a16:creationId xmlns:a16="http://schemas.microsoft.com/office/drawing/2014/main" id="{C1E2D4A0-79F6-4CFC-B58C-E4BBCB64ABC7}"/>
              </a:ext>
            </a:extLst>
          </p:cNvPr>
          <p:cNvSpPr>
            <a:spLocks noGrp="1"/>
          </p:cNvSpPr>
          <p:nvPr>
            <p:ph idx="1"/>
          </p:nvPr>
        </p:nvSpPr>
        <p:spPr/>
        <p:txBody>
          <a:bodyPr/>
          <a:lstStyle/>
          <a:p>
            <a:r>
              <a:rPr lang="en-US" dirty="0"/>
              <a:t>Multiple factors outside of one’s own control can greatly contribute to increased exposure and vulnerability to chronic stress</a:t>
            </a:r>
          </a:p>
          <a:p>
            <a:r>
              <a:rPr lang="en-US" dirty="0"/>
              <a:t>Chronic exposure to stressors lead to overactivation of the body’s stress response</a:t>
            </a:r>
          </a:p>
          <a:p>
            <a:r>
              <a:rPr lang="en-US" dirty="0"/>
              <a:t>This interferes with functions such as reward pathways in the brain</a:t>
            </a:r>
          </a:p>
          <a:p>
            <a:r>
              <a:rPr lang="en-US" dirty="0"/>
              <a:t>Social determinants of health that generate/ support chronic and prolonged stressors are predictive of SUDs</a:t>
            </a:r>
          </a:p>
          <a:p>
            <a:endParaRPr lang="en-US" dirty="0"/>
          </a:p>
          <a:p>
            <a:endParaRPr lang="en-US" dirty="0"/>
          </a:p>
        </p:txBody>
      </p:sp>
      <p:sp>
        <p:nvSpPr>
          <p:cNvPr id="4" name="Slide Number Placeholder 3">
            <a:extLst>
              <a:ext uri="{FF2B5EF4-FFF2-40B4-BE49-F238E27FC236}">
                <a16:creationId xmlns:a16="http://schemas.microsoft.com/office/drawing/2014/main" id="{4285C3A3-920F-489F-A9E3-B3F05F94617C}"/>
              </a:ext>
            </a:extLst>
          </p:cNvPr>
          <p:cNvSpPr>
            <a:spLocks noGrp="1"/>
          </p:cNvSpPr>
          <p:nvPr>
            <p:ph type="sldNum" sz="quarter" idx="12"/>
          </p:nvPr>
        </p:nvSpPr>
        <p:spPr/>
        <p:txBody>
          <a:bodyPr/>
          <a:lstStyle/>
          <a:p>
            <a:fld id="{BEB9D407-D35B-4620-B2A3-7C83792F54C5}" type="slidenum">
              <a:rPr lang="en-US" smtClean="0"/>
              <a:t>59</a:t>
            </a:fld>
            <a:endParaRPr lang="en-US"/>
          </a:p>
        </p:txBody>
      </p:sp>
    </p:spTree>
    <p:extLst>
      <p:ext uri="{BB962C8B-B14F-4D97-AF65-F5344CB8AC3E}">
        <p14:creationId xmlns:p14="http://schemas.microsoft.com/office/powerpoint/2010/main" val="26453479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42263-CCAE-4574-A608-543D6EBB267E}"/>
              </a:ext>
            </a:extLst>
          </p:cNvPr>
          <p:cNvSpPr>
            <a:spLocks noGrp="1"/>
          </p:cNvSpPr>
          <p:nvPr>
            <p:ph type="title"/>
          </p:nvPr>
        </p:nvSpPr>
        <p:spPr/>
        <p:txBody>
          <a:bodyPr/>
          <a:lstStyle/>
          <a:p>
            <a:pPr algn="ctr"/>
            <a:r>
              <a:rPr lang="en-US" dirty="0"/>
              <a:t>Chronic Stressors </a:t>
            </a:r>
            <a:endParaRPr lang="en-US" sz="2400" dirty="0"/>
          </a:p>
        </p:txBody>
      </p:sp>
      <p:sp>
        <p:nvSpPr>
          <p:cNvPr id="3" name="Text Placeholder 2">
            <a:extLst>
              <a:ext uri="{FF2B5EF4-FFF2-40B4-BE49-F238E27FC236}">
                <a16:creationId xmlns:a16="http://schemas.microsoft.com/office/drawing/2014/main" id="{DAFABF27-3E01-4A03-856D-559B71743346}"/>
              </a:ext>
            </a:extLst>
          </p:cNvPr>
          <p:cNvSpPr>
            <a:spLocks noGrp="1"/>
          </p:cNvSpPr>
          <p:nvPr>
            <p:ph type="body" idx="1"/>
          </p:nvPr>
        </p:nvSpPr>
        <p:spPr/>
        <p:txBody>
          <a:bodyPr/>
          <a:lstStyle/>
          <a:p>
            <a:r>
              <a:rPr lang="en-US" dirty="0"/>
              <a:t>Concentrated poverty</a:t>
            </a:r>
          </a:p>
          <a:p>
            <a:r>
              <a:rPr lang="en-US" dirty="0"/>
              <a:t>Systematically thwarted opportunities (read: discrimination)</a:t>
            </a:r>
          </a:p>
          <a:p>
            <a:r>
              <a:rPr lang="en-US" dirty="0"/>
              <a:t>Incarceration</a:t>
            </a:r>
          </a:p>
          <a:p>
            <a:r>
              <a:rPr lang="en-US" dirty="0"/>
              <a:t>Loss or separation from a parent at an early age</a:t>
            </a:r>
          </a:p>
          <a:p>
            <a:endParaRPr lang="en-US" dirty="0"/>
          </a:p>
          <a:p>
            <a:endParaRPr lang="en-US" dirty="0"/>
          </a:p>
        </p:txBody>
      </p:sp>
      <p:sp>
        <p:nvSpPr>
          <p:cNvPr id="4" name="Text Placeholder 3">
            <a:extLst>
              <a:ext uri="{FF2B5EF4-FFF2-40B4-BE49-F238E27FC236}">
                <a16:creationId xmlns:a16="http://schemas.microsoft.com/office/drawing/2014/main" id="{6D1EB170-F392-49B5-9686-08CDA9CFE04E}"/>
              </a:ext>
            </a:extLst>
          </p:cNvPr>
          <p:cNvSpPr>
            <a:spLocks noGrp="1"/>
          </p:cNvSpPr>
          <p:nvPr>
            <p:ph type="body" idx="2"/>
          </p:nvPr>
        </p:nvSpPr>
        <p:spPr/>
        <p:txBody>
          <a:bodyPr/>
          <a:lstStyle/>
          <a:p>
            <a:r>
              <a:rPr lang="en-US" dirty="0"/>
              <a:t>Emotional, physical or sexual trauma</a:t>
            </a:r>
          </a:p>
          <a:p>
            <a:r>
              <a:rPr lang="en-US" dirty="0"/>
              <a:t>Parental divorce/conflict</a:t>
            </a:r>
          </a:p>
          <a:p>
            <a:r>
              <a:rPr lang="en-US" dirty="0"/>
              <a:t>Neglect</a:t>
            </a:r>
          </a:p>
          <a:p>
            <a:r>
              <a:rPr lang="en-US" dirty="0"/>
              <a:t>Isolation</a:t>
            </a:r>
          </a:p>
          <a:p>
            <a:r>
              <a:rPr lang="en-US" dirty="0"/>
              <a:t>Housing insecurity</a:t>
            </a:r>
          </a:p>
          <a:p>
            <a:r>
              <a:rPr lang="en-US" dirty="0"/>
              <a:t>Food insecurity</a:t>
            </a:r>
          </a:p>
          <a:p>
            <a:endParaRPr lang="en-US" dirty="0"/>
          </a:p>
        </p:txBody>
      </p:sp>
      <p:sp>
        <p:nvSpPr>
          <p:cNvPr id="5" name="Slide Number Placeholder 4">
            <a:extLst>
              <a:ext uri="{FF2B5EF4-FFF2-40B4-BE49-F238E27FC236}">
                <a16:creationId xmlns:a16="http://schemas.microsoft.com/office/drawing/2014/main" id="{AD3AC10F-BFF7-42BA-B914-58FDB8A3E6EC}"/>
              </a:ext>
            </a:extLst>
          </p:cNvPr>
          <p:cNvSpPr>
            <a:spLocks noGrp="1"/>
          </p:cNvSpPr>
          <p:nvPr>
            <p:ph type="sldNum" idx="12"/>
          </p:nvPr>
        </p:nvSpPr>
        <p:spPr/>
        <p:txBody>
          <a:bodyPr/>
          <a:lstStyle/>
          <a:p>
            <a:pPr algn="ctr" defTabSz="1219170">
              <a:buClr>
                <a:srgbClr val="000000"/>
              </a:buClr>
              <a:defRPr/>
            </a:pPr>
            <a:fld id="{00000000-1234-1234-1234-123412341234}" type="slidenum">
              <a:rPr lang="en" sz="1733" kern="0">
                <a:solidFill>
                  <a:srgbClr val="FFFFFF"/>
                </a:solidFill>
                <a:latin typeface="Abril Fatface"/>
                <a:sym typeface="Abril Fatface"/>
              </a:rPr>
              <a:pPr algn="ctr" defTabSz="1219170">
                <a:buClr>
                  <a:srgbClr val="000000"/>
                </a:buClr>
                <a:defRPr/>
              </a:pPr>
              <a:t>60</a:t>
            </a:fld>
            <a:endParaRPr lang="en" sz="1733" kern="0">
              <a:solidFill>
                <a:srgbClr val="FFFFFF"/>
              </a:solidFill>
              <a:latin typeface="Abril Fatface"/>
              <a:sym typeface="Abril Fatface"/>
            </a:endParaRPr>
          </a:p>
        </p:txBody>
      </p:sp>
    </p:spTree>
    <p:extLst>
      <p:ext uri="{BB962C8B-B14F-4D97-AF65-F5344CB8AC3E}">
        <p14:creationId xmlns:p14="http://schemas.microsoft.com/office/powerpoint/2010/main" val="33094381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42263-CCAE-4574-A608-543D6EBB267E}"/>
              </a:ext>
            </a:extLst>
          </p:cNvPr>
          <p:cNvSpPr>
            <a:spLocks noGrp="1"/>
          </p:cNvSpPr>
          <p:nvPr>
            <p:ph type="title"/>
          </p:nvPr>
        </p:nvSpPr>
        <p:spPr/>
        <p:txBody>
          <a:bodyPr/>
          <a:lstStyle/>
          <a:p>
            <a:pPr algn="ctr"/>
            <a:r>
              <a:rPr lang="en-US" dirty="0"/>
              <a:t>Stress Response</a:t>
            </a:r>
          </a:p>
        </p:txBody>
      </p:sp>
      <p:sp>
        <p:nvSpPr>
          <p:cNvPr id="3" name="Text Placeholder 2">
            <a:extLst>
              <a:ext uri="{FF2B5EF4-FFF2-40B4-BE49-F238E27FC236}">
                <a16:creationId xmlns:a16="http://schemas.microsoft.com/office/drawing/2014/main" id="{DAFABF27-3E01-4A03-856D-559B71743346}"/>
              </a:ext>
            </a:extLst>
          </p:cNvPr>
          <p:cNvSpPr>
            <a:spLocks noGrp="1"/>
          </p:cNvSpPr>
          <p:nvPr>
            <p:ph type="body" idx="1"/>
          </p:nvPr>
        </p:nvSpPr>
        <p:spPr/>
        <p:txBody>
          <a:bodyPr/>
          <a:lstStyle/>
          <a:p>
            <a:r>
              <a:rPr lang="en-US" dirty="0"/>
              <a:t>Activation of stress response linked to craving of substances</a:t>
            </a:r>
          </a:p>
          <a:p>
            <a:r>
              <a:rPr lang="en-US" dirty="0"/>
              <a:t>Exposure to stressors and next day alcohol intake linked </a:t>
            </a:r>
            <a:endParaRPr lang="en-US" sz="1867" dirty="0"/>
          </a:p>
        </p:txBody>
      </p:sp>
      <p:sp>
        <p:nvSpPr>
          <p:cNvPr id="4" name="Text Placeholder 3">
            <a:extLst>
              <a:ext uri="{FF2B5EF4-FFF2-40B4-BE49-F238E27FC236}">
                <a16:creationId xmlns:a16="http://schemas.microsoft.com/office/drawing/2014/main" id="{6D1EB170-F392-49B5-9686-08CDA9CFE04E}"/>
              </a:ext>
            </a:extLst>
          </p:cNvPr>
          <p:cNvSpPr>
            <a:spLocks noGrp="1"/>
          </p:cNvSpPr>
          <p:nvPr>
            <p:ph type="body" idx="2"/>
          </p:nvPr>
        </p:nvSpPr>
        <p:spPr/>
        <p:txBody>
          <a:bodyPr/>
          <a:lstStyle/>
          <a:p>
            <a:r>
              <a:rPr lang="en-US" dirty="0"/>
              <a:t>Rats!</a:t>
            </a:r>
          </a:p>
          <a:p>
            <a:pPr lvl="1"/>
            <a:r>
              <a:rPr lang="en-US" dirty="0"/>
              <a:t>Substance exposed socially deprived rats chose interaction over substance </a:t>
            </a:r>
            <a:endParaRPr lang="en-US" sz="1867" dirty="0"/>
          </a:p>
        </p:txBody>
      </p:sp>
      <p:sp>
        <p:nvSpPr>
          <p:cNvPr id="5" name="Slide Number Placeholder 4">
            <a:extLst>
              <a:ext uri="{FF2B5EF4-FFF2-40B4-BE49-F238E27FC236}">
                <a16:creationId xmlns:a16="http://schemas.microsoft.com/office/drawing/2014/main" id="{AD3AC10F-BFF7-42BA-B914-58FDB8A3E6EC}"/>
              </a:ext>
            </a:extLst>
          </p:cNvPr>
          <p:cNvSpPr>
            <a:spLocks noGrp="1"/>
          </p:cNvSpPr>
          <p:nvPr>
            <p:ph type="sldNum" idx="12"/>
          </p:nvPr>
        </p:nvSpPr>
        <p:spPr/>
        <p:txBody>
          <a:bodyPr/>
          <a:lstStyle/>
          <a:p>
            <a:pPr algn="ctr"/>
            <a:fld id="{00000000-1234-1234-1234-123412341234}" type="slidenum">
              <a:rPr lang="en" smtClean="0"/>
              <a:pPr algn="ctr"/>
              <a:t>61</a:t>
            </a:fld>
            <a:endParaRPr lang="en"/>
          </a:p>
        </p:txBody>
      </p:sp>
    </p:spTree>
    <p:extLst>
      <p:ext uri="{BB962C8B-B14F-4D97-AF65-F5344CB8AC3E}">
        <p14:creationId xmlns:p14="http://schemas.microsoft.com/office/powerpoint/2010/main" val="26477363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6F093A-E8EB-4BA5-9EE9-AC5F02323C28}"/>
              </a:ext>
            </a:extLst>
          </p:cNvPr>
          <p:cNvSpPr>
            <a:spLocks noGrp="1"/>
          </p:cNvSpPr>
          <p:nvPr>
            <p:ph type="title"/>
          </p:nvPr>
        </p:nvSpPr>
        <p:spPr/>
        <p:txBody>
          <a:bodyPr/>
          <a:lstStyle/>
          <a:p>
            <a:pPr algn="ctr"/>
            <a:r>
              <a:rPr lang="en-US" dirty="0"/>
              <a:t>Resilience </a:t>
            </a:r>
            <a:endParaRPr lang="en-US" sz="2400" dirty="0"/>
          </a:p>
        </p:txBody>
      </p:sp>
      <p:sp>
        <p:nvSpPr>
          <p:cNvPr id="6" name="Text Placeholder 5">
            <a:extLst>
              <a:ext uri="{FF2B5EF4-FFF2-40B4-BE49-F238E27FC236}">
                <a16:creationId xmlns:a16="http://schemas.microsoft.com/office/drawing/2014/main" id="{7A3B3887-CE15-454E-B363-074E2F49C827}"/>
              </a:ext>
            </a:extLst>
          </p:cNvPr>
          <p:cNvSpPr>
            <a:spLocks noGrp="1"/>
          </p:cNvSpPr>
          <p:nvPr>
            <p:ph type="body" idx="1"/>
          </p:nvPr>
        </p:nvSpPr>
        <p:spPr/>
        <p:txBody>
          <a:bodyPr/>
          <a:lstStyle/>
          <a:p>
            <a:r>
              <a:rPr lang="en-US" dirty="0"/>
              <a:t>Children confronted with childhood adversity and who have a safe, stable, nurturing relationship with at least one adult fosters positive outcomes.</a:t>
            </a:r>
          </a:p>
          <a:p>
            <a:r>
              <a:rPr lang="en-US" dirty="0"/>
              <a:t>Supportive relationships buffer stress response allowing the children to more successfully confront stressful situations.</a:t>
            </a:r>
          </a:p>
        </p:txBody>
      </p:sp>
      <p:sp>
        <p:nvSpPr>
          <p:cNvPr id="4" name="Slide Number Placeholder 3">
            <a:extLst>
              <a:ext uri="{FF2B5EF4-FFF2-40B4-BE49-F238E27FC236}">
                <a16:creationId xmlns:a16="http://schemas.microsoft.com/office/drawing/2014/main" id="{81C611E3-E77D-43AC-AE34-1670C092EEA4}"/>
              </a:ext>
            </a:extLst>
          </p:cNvPr>
          <p:cNvSpPr>
            <a:spLocks noGrp="1"/>
          </p:cNvSpPr>
          <p:nvPr>
            <p:ph type="sldNum" idx="12"/>
          </p:nvPr>
        </p:nvSpPr>
        <p:spPr/>
        <p:txBody>
          <a:bodyPr/>
          <a:lstStyle/>
          <a:p>
            <a:fld id="{BEB9D407-D35B-4620-B2A3-7C83792F54C5}" type="slidenum">
              <a:rPr lang="en-US" smtClean="0"/>
              <a:t>62</a:t>
            </a:fld>
            <a:endParaRPr lang="en-US"/>
          </a:p>
        </p:txBody>
      </p:sp>
    </p:spTree>
    <p:extLst>
      <p:ext uri="{BB962C8B-B14F-4D97-AF65-F5344CB8AC3E}">
        <p14:creationId xmlns:p14="http://schemas.microsoft.com/office/powerpoint/2010/main" val="10671239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296143-E937-46B9-9824-2F646D58A2DF}"/>
              </a:ext>
            </a:extLst>
          </p:cNvPr>
          <p:cNvSpPr>
            <a:spLocks noGrp="1"/>
          </p:cNvSpPr>
          <p:nvPr>
            <p:ph type="title"/>
          </p:nvPr>
        </p:nvSpPr>
        <p:spPr>
          <a:xfrm>
            <a:off x="2209800" y="4826442"/>
            <a:ext cx="9144000" cy="1279076"/>
          </a:xfrm>
        </p:spPr>
        <p:txBody>
          <a:bodyPr vert="horz" wrap="none" lIns="91440" tIns="45720" rIns="91440" bIns="45720" rtlCol="0" anchor="t">
            <a:normAutofit fontScale="90000"/>
          </a:bodyPr>
          <a:lstStyle/>
          <a:p>
            <a:pPr algn="r"/>
            <a:r>
              <a:rPr lang="en-US" sz="9600" spc="-300" dirty="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rPr>
              <a:t>Questions?</a:t>
            </a:r>
          </a:p>
        </p:txBody>
      </p:sp>
      <p:sp>
        <p:nvSpPr>
          <p:cNvPr id="6" name="Text Placeholder 5">
            <a:extLst>
              <a:ext uri="{FF2B5EF4-FFF2-40B4-BE49-F238E27FC236}">
                <a16:creationId xmlns:a16="http://schemas.microsoft.com/office/drawing/2014/main" id="{C2FFBCA4-BD14-43E1-BFEC-2CF9472B4592}"/>
              </a:ext>
            </a:extLst>
          </p:cNvPr>
          <p:cNvSpPr>
            <a:spLocks noGrp="1"/>
          </p:cNvSpPr>
          <p:nvPr>
            <p:ph type="body" sz="half" idx="2"/>
          </p:nvPr>
        </p:nvSpPr>
        <p:spPr>
          <a:xfrm>
            <a:off x="2209799" y="3694375"/>
            <a:ext cx="9144000" cy="754025"/>
          </a:xfrm>
        </p:spPr>
        <p:txBody>
          <a:bodyPr vert="horz" lIns="91440" tIns="45720" rIns="91440" bIns="45720" rtlCol="0" anchor="b">
            <a:normAutofit/>
          </a:bodyPr>
          <a:lstStyle/>
          <a:p>
            <a:pPr algn="r"/>
            <a:r>
              <a:rPr lang="en-US" sz="3200" i="1" dirty="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rPr>
              <a:t>. </a:t>
            </a:r>
          </a:p>
        </p:txBody>
      </p:sp>
      <p:pic>
        <p:nvPicPr>
          <p:cNvPr id="3" name="Picture 2">
            <a:extLst>
              <a:ext uri="{FF2B5EF4-FFF2-40B4-BE49-F238E27FC236}">
                <a16:creationId xmlns:a16="http://schemas.microsoft.com/office/drawing/2014/main" id="{6A5D6A95-EAEF-4F9A-B1FC-9E4ADACBF6CA}"/>
              </a:ext>
            </a:extLst>
          </p:cNvPr>
          <p:cNvPicPr>
            <a:picLocks noChangeAspect="1"/>
          </p:cNvPicPr>
          <p:nvPr/>
        </p:nvPicPr>
        <p:blipFill rotWithShape="1">
          <a:blip r:embed="rId3"/>
          <a:srcRect t="41737" b="22398"/>
          <a:stretch/>
        </p:blipFill>
        <p:spPr>
          <a:xfrm>
            <a:off x="20" y="10"/>
            <a:ext cx="12191980" cy="4365256"/>
          </a:xfrm>
          <a:prstGeom prst="rect">
            <a:avLst/>
          </a:prstGeom>
        </p:spPr>
      </p:pic>
    </p:spTree>
    <p:extLst>
      <p:ext uri="{BB962C8B-B14F-4D97-AF65-F5344CB8AC3E}">
        <p14:creationId xmlns:p14="http://schemas.microsoft.com/office/powerpoint/2010/main" val="19318050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DDF2C-6E5A-412E-81BD-172C79966859}"/>
              </a:ext>
            </a:extLst>
          </p:cNvPr>
          <p:cNvSpPr>
            <a:spLocks noGrp="1"/>
          </p:cNvSpPr>
          <p:nvPr>
            <p:ph type="title"/>
          </p:nvPr>
        </p:nvSpPr>
        <p:spPr/>
        <p:txBody>
          <a:bodyPr>
            <a:normAutofit/>
          </a:bodyPr>
          <a:lstStyle/>
          <a:p>
            <a:r>
              <a:rPr lang="en-US" dirty="0"/>
              <a:t>References </a:t>
            </a:r>
            <a:r>
              <a:rPr lang="en-US" sz="2200" dirty="0"/>
              <a:t>(not noted on individual slides)</a:t>
            </a:r>
          </a:p>
        </p:txBody>
      </p:sp>
      <p:sp>
        <p:nvSpPr>
          <p:cNvPr id="3" name="Content Placeholder 2">
            <a:extLst>
              <a:ext uri="{FF2B5EF4-FFF2-40B4-BE49-F238E27FC236}">
                <a16:creationId xmlns:a16="http://schemas.microsoft.com/office/drawing/2014/main" id="{E893E65C-C598-46CF-99E5-7382F3945E37}"/>
              </a:ext>
            </a:extLst>
          </p:cNvPr>
          <p:cNvSpPr>
            <a:spLocks noGrp="1"/>
          </p:cNvSpPr>
          <p:nvPr>
            <p:ph idx="1"/>
          </p:nvPr>
        </p:nvSpPr>
        <p:spPr/>
        <p:txBody>
          <a:bodyPr>
            <a:normAutofit fontScale="77500" lnSpcReduction="20000"/>
          </a:bodyPr>
          <a:lstStyle/>
          <a:p>
            <a:r>
              <a:rPr lang="en-US" dirty="0"/>
              <a:t>Getting a Waiver: </a:t>
            </a:r>
          </a:p>
          <a:p>
            <a:pPr lvl="1"/>
            <a:r>
              <a:rPr lang="en-US" dirty="0">
                <a:hlinkClick r:id="rId2"/>
              </a:rPr>
              <a:t>https://www.samhsa.gov/medication-assisted-treatment/become-buprenorphine-waivered-practitioner/buprenorphine-waiver-faqs</a:t>
            </a:r>
            <a:endParaRPr lang="en-US" dirty="0"/>
          </a:p>
          <a:p>
            <a:r>
              <a:rPr lang="en-US" dirty="0"/>
              <a:t>Pain and OUD: </a:t>
            </a:r>
          </a:p>
          <a:p>
            <a:pPr lvl="1"/>
            <a:r>
              <a:rPr lang="en-US" dirty="0" err="1"/>
              <a:t>Hser</a:t>
            </a:r>
            <a:r>
              <a:rPr lang="en-US" dirty="0"/>
              <a:t> YI, Mooney LJ, Saxon AJ, </a:t>
            </a:r>
            <a:r>
              <a:rPr lang="en-US" dirty="0" err="1"/>
              <a:t>Miotto</a:t>
            </a:r>
            <a:r>
              <a:rPr lang="en-US" dirty="0"/>
              <a:t> K, Bell DS, Huang D. Chronic pain among patients with opioid use disorder: Results from electronic health records data. </a:t>
            </a:r>
            <a:r>
              <a:rPr lang="en-US" i="1" dirty="0"/>
              <a:t>J </a:t>
            </a:r>
            <a:r>
              <a:rPr lang="en-US" i="1" dirty="0" err="1"/>
              <a:t>Subst</a:t>
            </a:r>
            <a:r>
              <a:rPr lang="en-US" i="1" dirty="0"/>
              <a:t> Abuse Treat</a:t>
            </a:r>
            <a:r>
              <a:rPr lang="en-US" dirty="0"/>
              <a:t>. 2017;77:26-30. doi:10.1016/j.jsat.2017.03.006</a:t>
            </a:r>
          </a:p>
          <a:p>
            <a:pPr lvl="1"/>
            <a:r>
              <a:rPr lang="en-US" dirty="0"/>
              <a:t>National Academies of Sciences, Engineering, and Medicine; Health and Medicine Division; Board on Health Sciences Policy; Committee on Pain Management and Regulatory Strategies to Address Prescription Opioid Abuse; Phillips JK, Ford MA, Bonnie RJ, editors. Pain Management and the Opioid Epidemic: Balancing Societal and Individual Benefits and Risks of Prescription Opioid Use. Washington (DC): National Academies Press (US); 2017 Jul 13. 2, Pain Management and the Intersection of Pain and Opioid Use Disorder.</a:t>
            </a:r>
          </a:p>
          <a:p>
            <a:pPr lvl="1"/>
            <a:r>
              <a:rPr lang="en-US" dirty="0" err="1"/>
              <a:t>Einat</a:t>
            </a:r>
            <a:r>
              <a:rPr lang="en-US" dirty="0"/>
              <a:t> </a:t>
            </a:r>
            <a:r>
              <a:rPr lang="en-US" dirty="0" err="1"/>
              <a:t>Peles</a:t>
            </a:r>
            <a:r>
              <a:rPr lang="en-US" dirty="0"/>
              <a:t>, </a:t>
            </a:r>
            <a:r>
              <a:rPr lang="en-US" dirty="0" err="1"/>
              <a:t>Shaul</a:t>
            </a:r>
            <a:r>
              <a:rPr lang="en-US" dirty="0"/>
              <a:t> Schreiber, Jacob Gordon, Miriam Adelson, Significantly higher methadone dose for methadone maintenance treatment (MMT) patients with chronic pain, Pain, Volume 113, Issue 3, 2005, Pages 340-346, ISSN 0304-3959.</a:t>
            </a:r>
          </a:p>
          <a:p>
            <a:pPr lvl="1"/>
            <a:r>
              <a:rPr lang="en-US" dirty="0"/>
              <a:t>https://store.samhsa.gov/sites/default/files/d7/priv/sma13-4671.pdf</a:t>
            </a:r>
          </a:p>
        </p:txBody>
      </p:sp>
    </p:spTree>
    <p:extLst>
      <p:ext uri="{BB962C8B-B14F-4D97-AF65-F5344CB8AC3E}">
        <p14:creationId xmlns:p14="http://schemas.microsoft.com/office/powerpoint/2010/main" val="10395190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941E0-8DD4-49DD-85C4-B722B557BC62}"/>
              </a:ext>
            </a:extLst>
          </p:cNvPr>
          <p:cNvSpPr>
            <a:spLocks noGrp="1"/>
          </p:cNvSpPr>
          <p:nvPr>
            <p:ph type="title"/>
          </p:nvPr>
        </p:nvSpPr>
        <p:spPr/>
        <p:txBody>
          <a:bodyPr>
            <a:normAutofit/>
          </a:bodyPr>
          <a:lstStyle/>
          <a:p>
            <a:r>
              <a:rPr lang="en-US" dirty="0"/>
              <a:t>References </a:t>
            </a:r>
            <a:r>
              <a:rPr lang="en-US" sz="2200" dirty="0"/>
              <a:t>(not noted on individual slides)</a:t>
            </a:r>
          </a:p>
        </p:txBody>
      </p:sp>
      <p:sp>
        <p:nvSpPr>
          <p:cNvPr id="3" name="Content Placeholder 2">
            <a:extLst>
              <a:ext uri="{FF2B5EF4-FFF2-40B4-BE49-F238E27FC236}">
                <a16:creationId xmlns:a16="http://schemas.microsoft.com/office/drawing/2014/main" id="{C92E6E81-9930-47B4-B8E9-FBE97993B381}"/>
              </a:ext>
            </a:extLst>
          </p:cNvPr>
          <p:cNvSpPr>
            <a:spLocks noGrp="1"/>
          </p:cNvSpPr>
          <p:nvPr>
            <p:ph idx="1"/>
          </p:nvPr>
        </p:nvSpPr>
        <p:spPr/>
        <p:txBody>
          <a:bodyPr>
            <a:normAutofit fontScale="77500" lnSpcReduction="20000"/>
          </a:bodyPr>
          <a:lstStyle/>
          <a:p>
            <a:pPr marL="0" indent="0">
              <a:buNone/>
            </a:pPr>
            <a:r>
              <a:rPr lang="en-US" dirty="0"/>
              <a:t>Special State:</a:t>
            </a:r>
          </a:p>
          <a:p>
            <a:pPr marL="0" indent="0">
              <a:buNone/>
            </a:pPr>
            <a:r>
              <a:rPr lang="en-US" dirty="0"/>
              <a:t>	Hortensia Amaro, Mariana Sanchez, Tara Bautista, </a:t>
            </a:r>
            <a:r>
              <a:rPr lang="en-US" dirty="0" err="1"/>
              <a:t>Robynn</a:t>
            </a:r>
            <a:r>
              <a:rPr lang="en-US" dirty="0"/>
              <a:t> Cox. Social 	vulnerabilities 	for substance use: Stressors, socially toxic environments, 	and discrimination and 	racism. Neuropharmacology, Volume 188, 2021, 	108518, ISSN 0028-3908, 	https://doi.org/10.1016/j.neuropharm.2021.108518.</a:t>
            </a:r>
          </a:p>
          <a:p>
            <a:pPr marL="0" indent="0">
              <a:buNone/>
            </a:pPr>
            <a:r>
              <a:rPr lang="en-US" dirty="0"/>
              <a:t>	</a:t>
            </a:r>
            <a:r>
              <a:rPr lang="en-US" dirty="0" err="1"/>
              <a:t>Wemm</a:t>
            </a:r>
            <a:r>
              <a:rPr lang="en-US" dirty="0"/>
              <a:t> SE, Sinha R. Drug-induced stress responses and addiction risk and 	relapse. </a:t>
            </a:r>
            <a:r>
              <a:rPr lang="en-US" dirty="0" err="1"/>
              <a:t>Neurobiol</a:t>
            </a:r>
            <a:r>
              <a:rPr lang="en-US" dirty="0"/>
              <a:t> Stress. 2019 Feb 1;10:100148. </a:t>
            </a:r>
            <a:r>
              <a:rPr lang="en-US" dirty="0" err="1"/>
              <a:t>doi</a:t>
            </a:r>
            <a:r>
              <a:rPr lang="en-US" dirty="0"/>
              <a:t>: 	10.1016/j.ynstr.2019.100148. PMID: 30937354; PMCID: PMC6430516.</a:t>
            </a:r>
          </a:p>
          <a:p>
            <a:pPr marL="0" indent="0">
              <a:buNone/>
            </a:pPr>
            <a:r>
              <a:rPr lang="en-US" dirty="0"/>
              <a:t>	</a:t>
            </a:r>
            <a:r>
              <a:rPr lang="en-US" dirty="0" err="1"/>
              <a:t>Venniro</a:t>
            </a:r>
            <a:r>
              <a:rPr lang="en-US" dirty="0"/>
              <a:t>, M., Zhang, M., </a:t>
            </a:r>
            <a:r>
              <a:rPr lang="en-US" dirty="0" err="1"/>
              <a:t>Caprioli</a:t>
            </a:r>
            <a:r>
              <a:rPr lang="en-US" dirty="0"/>
              <a:t>, D. </a:t>
            </a:r>
            <a:r>
              <a:rPr lang="en-US" i="1" dirty="0"/>
              <a:t>et al.</a:t>
            </a:r>
            <a:r>
              <a:rPr lang="en-US" dirty="0"/>
              <a:t> Volitional social interaction prevents 	drug addiction in rat models. </a:t>
            </a:r>
            <a:r>
              <a:rPr lang="en-US" i="1" dirty="0"/>
              <a:t>Nat </a:t>
            </a:r>
            <a:r>
              <a:rPr lang="en-US" i="1" dirty="0" err="1"/>
              <a:t>Neurosci</a:t>
            </a:r>
            <a:r>
              <a:rPr lang="en-US" dirty="0"/>
              <a:t> </a:t>
            </a:r>
            <a:r>
              <a:rPr lang="en-US" b="1" dirty="0"/>
              <a:t>21</a:t>
            </a:r>
            <a:r>
              <a:rPr lang="en-US" dirty="0"/>
              <a:t>, 1520–1529 (2018). 	https://doi.org/10.1038/s41593-018-0246-6</a:t>
            </a:r>
          </a:p>
          <a:p>
            <a:pPr marL="0" indent="0">
              <a:buNone/>
            </a:pPr>
            <a:r>
              <a:rPr lang="en-US" dirty="0"/>
              <a:t>	 </a:t>
            </a:r>
            <a:r>
              <a:rPr lang="en-US" dirty="0">
                <a:hlinkClick r:id="rId2"/>
              </a:rPr>
              <a:t>https://www.acog.org/clinical/clinical-guidance/committee-	opinion/articles/2017/08/opioid-use-and-opioid-use-disorder-in-pregnancy</a:t>
            </a:r>
            <a:endParaRPr lang="en-US" dirty="0"/>
          </a:p>
          <a:p>
            <a:pPr marL="0" indent="0">
              <a:buNone/>
            </a:pPr>
            <a:r>
              <a:rPr lang="en-US" dirty="0">
                <a:hlinkClick r:id="rId3"/>
              </a:rPr>
              <a:t>	https://store.samhsa.gov/sites/default/files/d7/priv/sma18-5054.pdf</a:t>
            </a:r>
            <a:endParaRPr lang="en-US" dirty="0"/>
          </a:p>
          <a:p>
            <a:endParaRPr lang="en-US" dirty="0"/>
          </a:p>
        </p:txBody>
      </p:sp>
    </p:spTree>
    <p:extLst>
      <p:ext uri="{BB962C8B-B14F-4D97-AF65-F5344CB8AC3E}">
        <p14:creationId xmlns:p14="http://schemas.microsoft.com/office/powerpoint/2010/main" val="2301371608"/>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083022-B7D0-4DE3-9976-6A91422D94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AF23494-F630-4E01-81EA-AA2F2975971E}">
  <ds:schemaRefs>
    <ds:schemaRef ds:uri="16c05727-aa75-4e4a-9b5f-8a80a1165891"/>
    <ds:schemaRef ds:uri="http://purl.org/dc/dcmitype/"/>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71af3243-3dd4-4a8d-8c0d-dd76da1f02a5"/>
    <ds:schemaRef ds:uri="http://www.w3.org/XML/1998/namespace"/>
  </ds:schemaRefs>
</ds:datastoreItem>
</file>

<file path=customXml/itemProps3.xml><?xml version="1.0" encoding="utf-8"?>
<ds:datastoreItem xmlns:ds="http://schemas.openxmlformats.org/officeDocument/2006/customXml" ds:itemID="{E76CE1C2-24FF-4125-B61C-AD39973FCD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2890</Words>
  <Application>Microsoft Office PowerPoint</Application>
  <PresentationFormat>Widescreen</PresentationFormat>
  <Paragraphs>350</Paragraphs>
  <Slides>65</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65</vt:i4>
      </vt:variant>
    </vt:vector>
  </HeadingPairs>
  <TitlesOfParts>
    <vt:vector size="75" baseType="lpstr">
      <vt:lpstr>KaiTi</vt:lpstr>
      <vt:lpstr>Abril Fatface</vt:lpstr>
      <vt:lpstr>Arial</vt:lpstr>
      <vt:lpstr>Britannic Bold</vt:lpstr>
      <vt:lpstr>Calibri</vt:lpstr>
      <vt:lpstr>Chiller</vt:lpstr>
      <vt:lpstr>Corbel</vt:lpstr>
      <vt:lpstr>Courier New</vt:lpstr>
      <vt:lpstr>Wingdings</vt:lpstr>
      <vt:lpstr>Depth</vt:lpstr>
      <vt:lpstr>Opioids</vt:lpstr>
      <vt:lpstr>Conflicts</vt:lpstr>
      <vt:lpstr>Objectives</vt:lpstr>
      <vt:lpstr>  Why Am I Like This?</vt:lpstr>
      <vt:lpstr>PowerPoint Presentation</vt:lpstr>
      <vt:lpstr>PowerPoint Presentation</vt:lpstr>
      <vt:lpstr>Opioids</vt:lpstr>
      <vt:lpstr>So What Did TN Do?</vt:lpstr>
      <vt:lpstr>What happened?</vt:lpstr>
      <vt:lpstr>Buprenorphine</vt:lpstr>
      <vt:lpstr>Prevalent theories of opiate addiction –misleading</vt:lpstr>
      <vt:lpstr>So, what actually causes addiction?</vt:lpstr>
      <vt:lpstr>The use of opioids to treat depression</vt:lpstr>
      <vt:lpstr>Exogenous Opiate Dependence:</vt:lpstr>
      <vt:lpstr>Adverse Childhood Experiences Study (ACE)</vt:lpstr>
      <vt:lpstr>Finding Your ACE Score</vt:lpstr>
      <vt:lpstr>Finding Your Ace Score Cont’d</vt:lpstr>
      <vt:lpstr>Relationship of ACE Score  </vt:lpstr>
      <vt:lpstr>Women, ACE and Addiction</vt:lpstr>
      <vt:lpstr>Extrapolations From Ace Study</vt:lpstr>
      <vt:lpstr>Prevalent but largely incorrect theories of opiate addiction </vt:lpstr>
      <vt:lpstr>Find your patients</vt:lpstr>
      <vt:lpstr>Get Involved</vt:lpstr>
      <vt:lpstr>References</vt:lpstr>
      <vt:lpstr>Getting a Waiver</vt:lpstr>
      <vt:lpstr>Getting a Waiver</vt:lpstr>
      <vt:lpstr>What is the difference between a 30-level waiver and a 30E-level waiver?  </vt:lpstr>
      <vt:lpstr>100 increase</vt:lpstr>
      <vt:lpstr>100 direct request</vt:lpstr>
      <vt:lpstr>275 Waiver</vt:lpstr>
      <vt:lpstr>Immediate ability to prescribe</vt:lpstr>
      <vt:lpstr>No waiver?</vt:lpstr>
      <vt:lpstr>Waiver Training</vt:lpstr>
      <vt:lpstr>PowerPoint Presentation</vt:lpstr>
      <vt:lpstr>Pain and Opioid Use Disorder</vt:lpstr>
      <vt:lpstr>Prevalence</vt:lpstr>
      <vt:lpstr>Bidirectionality of pain &amp; OUD</vt:lpstr>
      <vt:lpstr>PowerPoint Presentation</vt:lpstr>
      <vt:lpstr>Management of Chronic Pain and OUD</vt:lpstr>
      <vt:lpstr>Pain, OUD – How do I know what I am treating?</vt:lpstr>
      <vt:lpstr>PowerPoint Presentation</vt:lpstr>
      <vt:lpstr>Assessment Tools</vt:lpstr>
      <vt:lpstr>Treating Pain</vt:lpstr>
      <vt:lpstr>Non-Pharm Pain Management</vt:lpstr>
      <vt:lpstr>Pharm, Non-Opioid Pain Management</vt:lpstr>
      <vt:lpstr>Strategies and other options</vt:lpstr>
      <vt:lpstr>Acute Pain Management in Buprenorphine Maintained Patients</vt:lpstr>
      <vt:lpstr>Specifically,</vt:lpstr>
      <vt:lpstr>Perioperative Management</vt:lpstr>
      <vt:lpstr>  Ventral wall hernia repair, abdominal cerclage,  c-section, open heart surgery, mastectomy  </vt:lpstr>
      <vt:lpstr>Acute Pain Management for  Patients currently on Naltrexone</vt:lpstr>
      <vt:lpstr> Opioids to Avoid in Opioid Dependent Patient</vt:lpstr>
      <vt:lpstr>Risk assessment for long-term opioid use</vt:lpstr>
      <vt:lpstr>Special State: Pregnancy</vt:lpstr>
      <vt:lpstr>For Starters…</vt:lpstr>
      <vt:lpstr>Gold Standard</vt:lpstr>
      <vt:lpstr>Neglected Substances</vt:lpstr>
      <vt:lpstr>PowerPoint Presentation</vt:lpstr>
      <vt:lpstr>Social Stressors Create Vulnerability to Substance Use </vt:lpstr>
      <vt:lpstr>Chronic Stressors </vt:lpstr>
      <vt:lpstr>Stress Response</vt:lpstr>
      <vt:lpstr>Resilience </vt:lpstr>
      <vt:lpstr>Questions?</vt:lpstr>
      <vt:lpstr>References (not noted on individual slides)</vt:lpstr>
      <vt:lpstr>References (not noted on individual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2022-10-28T20:29:47Z</dcterms:created>
  <dcterms:modified xsi:type="dcterms:W3CDTF">2022-11-04T20:21:22Z</dcterms:modified>
</cp:coreProperties>
</file>