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8" r:id="rId3"/>
    <p:sldId id="257" r:id="rId4"/>
    <p:sldId id="271" r:id="rId5"/>
    <p:sldId id="272" r:id="rId6"/>
    <p:sldId id="273" r:id="rId7"/>
    <p:sldId id="259" r:id="rId8"/>
    <p:sldId id="262" r:id="rId9"/>
    <p:sldId id="260" r:id="rId10"/>
    <p:sldId id="261" r:id="rId11"/>
    <p:sldId id="275" r:id="rId12"/>
    <p:sldId id="276" r:id="rId13"/>
    <p:sldId id="277" r:id="rId14"/>
    <p:sldId id="263" r:id="rId15"/>
    <p:sldId id="264" r:id="rId16"/>
    <p:sldId id="287" r:id="rId17"/>
    <p:sldId id="283" r:id="rId18"/>
    <p:sldId id="288" r:id="rId19"/>
    <p:sldId id="311" r:id="rId20"/>
    <p:sldId id="269" r:id="rId21"/>
    <p:sldId id="268" r:id="rId22"/>
    <p:sldId id="290" r:id="rId23"/>
    <p:sldId id="296" r:id="rId24"/>
    <p:sldId id="297" r:id="rId25"/>
    <p:sldId id="306" r:id="rId26"/>
    <p:sldId id="299" r:id="rId27"/>
    <p:sldId id="298" r:id="rId28"/>
    <p:sldId id="307" r:id="rId29"/>
    <p:sldId id="308" r:id="rId30"/>
    <p:sldId id="302" r:id="rId31"/>
    <p:sldId id="303" r:id="rId32"/>
    <p:sldId id="305" r:id="rId33"/>
    <p:sldId id="291" r:id="rId34"/>
    <p:sldId id="265" r:id="rId35"/>
    <p:sldId id="309" r:id="rId36"/>
    <p:sldId id="292" r:id="rId37"/>
    <p:sldId id="267" r:id="rId38"/>
    <p:sldId id="300" r:id="rId39"/>
    <p:sldId id="294" r:id="rId40"/>
    <p:sldId id="310" r:id="rId41"/>
    <p:sldId id="29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085"/>
  </p:normalViewPr>
  <p:slideViewPr>
    <p:cSldViewPr snapToGrid="0" snapToObjects="1">
      <p:cViewPr varScale="1">
        <p:scale>
          <a:sx n="71" d="100"/>
          <a:sy n="71" d="100"/>
        </p:scale>
        <p:origin x="158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F902E4-1004-5C43-9177-DAB092367CFA}" type="datetimeFigureOut">
              <a:rPr lang="en-US" smtClean="0"/>
              <a:t>11/4/22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CB01BB-C7F7-9647-99C9-F5A9E60254C4}" type="slidenum">
              <a:rPr lang="en-US" smtClean="0"/>
              <a:t>‹#›</a:t>
            </a:fld>
            <a:endParaRPr lang="en-US"/>
          </a:p>
        </p:txBody>
      </p:sp>
    </p:spTree>
    <p:extLst>
      <p:ext uri="{BB962C8B-B14F-4D97-AF65-F5344CB8AC3E}">
        <p14:creationId xmlns:p14="http://schemas.microsoft.com/office/powerpoint/2010/main" val="203026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ciencedirect.com/book/9780124158474/mucosal-immunology"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oi.org/10.1111/j.1834-7819.2009.01141.x"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(Newman, 072014, p. 10)</a:t>
            </a:r>
          </a:p>
          <a:p>
            <a:endParaRPr lang="en-US" dirty="0"/>
          </a:p>
          <a:p>
            <a:r>
              <a:rPr lang="en-US" dirty="0"/>
              <a:t>Newman, M., Takei, H., </a:t>
            </a:r>
            <a:r>
              <a:rPr lang="en-US" dirty="0" err="1"/>
              <a:t>Klokkevold</a:t>
            </a:r>
            <a:r>
              <a:rPr lang="en-US" dirty="0"/>
              <a:t>, P., Carranza, F.  (072014). Carranza's Clinical Periodontology, 12th Edition [VitalSource Bookshelf version].  Retrieved from </a:t>
            </a:r>
            <a:r>
              <a:rPr lang="en-US" dirty="0" err="1"/>
              <a:t>vbk</a:t>
            </a:r>
            <a:r>
              <a:rPr lang="en-US" dirty="0"/>
              <a:t>://9780323188241</a:t>
            </a:r>
          </a:p>
          <a:p>
            <a:endParaRPr lang="en-US" dirty="0"/>
          </a:p>
          <a:p>
            <a:endParaRPr lang="en-US" dirty="0"/>
          </a:p>
          <a:p>
            <a:r>
              <a:rPr lang="en-US" dirty="0"/>
              <a:t>pink in appearance, not swollen, not inflamed, and firmly attached to the underlying tooth and bone, with minimal bleeding on probing. </a:t>
            </a:r>
          </a:p>
        </p:txBody>
      </p:sp>
      <p:sp>
        <p:nvSpPr>
          <p:cNvPr id="4" name="Slide Number Placeholder 3"/>
          <p:cNvSpPr>
            <a:spLocks noGrp="1"/>
          </p:cNvSpPr>
          <p:nvPr>
            <p:ph type="sldNum" sz="quarter" idx="5"/>
          </p:nvPr>
        </p:nvSpPr>
        <p:spPr/>
        <p:txBody>
          <a:bodyPr/>
          <a:lstStyle/>
          <a:p>
            <a:fld id="{99CB01BB-C7F7-9647-99C9-F5A9E60254C4}" type="slidenum">
              <a:rPr lang="en-US" smtClean="0"/>
              <a:t>4</a:t>
            </a:fld>
            <a:endParaRPr lang="en-US"/>
          </a:p>
        </p:txBody>
      </p:sp>
    </p:spTree>
    <p:extLst>
      <p:ext uri="{BB962C8B-B14F-4D97-AF65-F5344CB8AC3E}">
        <p14:creationId xmlns:p14="http://schemas.microsoft.com/office/powerpoint/2010/main" val="3516841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(Newman 10)</a:t>
            </a:r>
          </a:p>
          <a:p>
            <a:endParaRPr lang="en-US" dirty="0"/>
          </a:p>
          <a:p>
            <a:r>
              <a:rPr lang="en-US" dirty="0"/>
              <a:t>Newman, Michael, Henry Takei, Perry </a:t>
            </a:r>
            <a:r>
              <a:rPr lang="en-US" dirty="0" err="1"/>
              <a:t>Klokkevold</a:t>
            </a:r>
            <a:r>
              <a:rPr lang="en-US" dirty="0"/>
              <a:t>, Fermin Carranza. Carranza's Clinical Periodontology, 12th Edition. W.B. Saunders Company, 072014. </a:t>
            </a:r>
            <a:r>
              <a:rPr lang="en-US" dirty="0" err="1"/>
              <a:t>VitalBook</a:t>
            </a:r>
            <a:r>
              <a:rPr lang="en-US" dirty="0"/>
              <a:t> file.</a:t>
            </a:r>
          </a:p>
          <a:p>
            <a:endParaRPr lang="en-US" dirty="0"/>
          </a:p>
          <a:p>
            <a:r>
              <a:rPr lang="en-US" dirty="0"/>
              <a:t>1 oral gingival epithelium – stratified squamous epithelium composed of keratinocytes, Langerhans, </a:t>
            </a:r>
            <a:r>
              <a:rPr lang="en-US" dirty="0" err="1"/>
              <a:t>melanoycytes</a:t>
            </a:r>
            <a:r>
              <a:rPr lang="en-US" dirty="0"/>
              <a:t>, </a:t>
            </a:r>
            <a:r>
              <a:rPr lang="en-US" dirty="0" err="1"/>
              <a:t>merkle</a:t>
            </a:r>
            <a:r>
              <a:rPr lang="en-US" dirty="0"/>
              <a:t> cells </a:t>
            </a:r>
          </a:p>
          <a:p>
            <a:r>
              <a:rPr lang="en-US" dirty="0"/>
              <a:t>2 sulcular epithelium – nonkeratinized squamous without rete pegs </a:t>
            </a:r>
          </a:p>
          <a:p>
            <a:r>
              <a:rPr lang="en-US" dirty="0"/>
              <a:t>3 junctional epithelium – nonkeratinized stratified squamous epithelium, loose cellular connections to allow immune / inflammatory response </a:t>
            </a:r>
          </a:p>
        </p:txBody>
      </p:sp>
      <p:sp>
        <p:nvSpPr>
          <p:cNvPr id="4" name="Slide Number Placeholder 3"/>
          <p:cNvSpPr>
            <a:spLocks noGrp="1"/>
          </p:cNvSpPr>
          <p:nvPr>
            <p:ph type="sldNum" sz="quarter" idx="5"/>
          </p:nvPr>
        </p:nvSpPr>
        <p:spPr/>
        <p:txBody>
          <a:bodyPr/>
          <a:lstStyle/>
          <a:p>
            <a:fld id="{99CB01BB-C7F7-9647-99C9-F5A9E60254C4}" type="slidenum">
              <a:rPr lang="en-US" smtClean="0"/>
              <a:t>5</a:t>
            </a:fld>
            <a:endParaRPr lang="en-US"/>
          </a:p>
        </p:txBody>
      </p:sp>
    </p:spTree>
    <p:extLst>
      <p:ext uri="{BB962C8B-B14F-4D97-AF65-F5344CB8AC3E}">
        <p14:creationId xmlns:p14="http://schemas.microsoft.com/office/powerpoint/2010/main" val="1892222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E2E2E"/>
                </a:solidFill>
                <a:effectLst/>
                <a:latin typeface="NexusSans"/>
              </a:rPr>
              <a:t>Stephen J. </a:t>
            </a:r>
            <a:r>
              <a:rPr lang="en-US" b="0" i="0" dirty="0" err="1">
                <a:solidFill>
                  <a:srgbClr val="2E2E2E"/>
                </a:solidFill>
                <a:effectLst/>
                <a:latin typeface="NexusSans"/>
              </a:rPr>
              <a:t>Challacombe</a:t>
            </a:r>
            <a:r>
              <a:rPr lang="en-US" b="0" i="0" dirty="0">
                <a:solidFill>
                  <a:srgbClr val="2E2E2E"/>
                </a:solidFill>
                <a:effectLst/>
                <a:latin typeface="NexusSans"/>
              </a:rPr>
              <a:t>, ... Martin H. Thornhill, in </a:t>
            </a:r>
            <a:r>
              <a:rPr lang="en-US" b="0" i="0" u="none" strike="noStrike" dirty="0">
                <a:solidFill>
                  <a:srgbClr val="0C7DBB"/>
                </a:solidFill>
                <a:effectLst/>
                <a:latin typeface="NexusSans"/>
                <a:hlinkClick r:id="rId3"/>
              </a:rPr>
              <a:t>Mucosal Immunology (Fourth Edition)</a:t>
            </a:r>
            <a:r>
              <a:rPr lang="en-US" b="0" i="0" dirty="0">
                <a:solidFill>
                  <a:srgbClr val="2E2E2E"/>
                </a:solidFill>
                <a:effectLst/>
                <a:latin typeface="NexusSans"/>
              </a:rPr>
              <a:t>, 2015</a:t>
            </a:r>
          </a:p>
          <a:p>
            <a:endParaRPr lang="en-US" b="0" i="0" dirty="0">
              <a:solidFill>
                <a:srgbClr val="2E2E2E"/>
              </a:solidFill>
              <a:effectLst/>
              <a:latin typeface="NexusSans"/>
            </a:endParaRPr>
          </a:p>
          <a:p>
            <a:r>
              <a:rPr lang="en-US" b="0" i="0" dirty="0">
                <a:solidFill>
                  <a:srgbClr val="2E2E2E"/>
                </a:solidFill>
                <a:effectLst/>
                <a:latin typeface="NexusSans"/>
              </a:rPr>
              <a:t>Constant low state of inflammation with neutrophils progresses to macrophages, lymphocytes, </a:t>
            </a:r>
            <a:endParaRPr lang="en-US" dirty="0"/>
          </a:p>
        </p:txBody>
      </p:sp>
      <p:sp>
        <p:nvSpPr>
          <p:cNvPr id="4" name="Slide Number Placeholder 3"/>
          <p:cNvSpPr>
            <a:spLocks noGrp="1"/>
          </p:cNvSpPr>
          <p:nvPr>
            <p:ph type="sldNum" sz="quarter" idx="5"/>
          </p:nvPr>
        </p:nvSpPr>
        <p:spPr/>
        <p:txBody>
          <a:bodyPr/>
          <a:lstStyle/>
          <a:p>
            <a:fld id="{99CB01BB-C7F7-9647-99C9-F5A9E60254C4}" type="slidenum">
              <a:rPr lang="en-US" smtClean="0"/>
              <a:t>6</a:t>
            </a:fld>
            <a:endParaRPr lang="en-US"/>
          </a:p>
        </p:txBody>
      </p:sp>
    </p:spTree>
    <p:extLst>
      <p:ext uri="{BB962C8B-B14F-4D97-AF65-F5344CB8AC3E}">
        <p14:creationId xmlns:p14="http://schemas.microsoft.com/office/powerpoint/2010/main" val="968249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Xu, Xin-Yue &amp; Li, Xuan &amp; Wang, Jia &amp; He, Xiao-Tao &amp; Sun, Hai-Hua. (2018). Concise Review: Periodontal Tissue Regeneration Using Stem Cells: Strategies and Translational Considerations: Periodontal Regeneration Using Stem Cells. STEM CELLS TRANSLATIONAL MEDICINE. 8. 392-403. 10.1002/sctm.18-0181. </a:t>
            </a:r>
          </a:p>
          <a:p>
            <a:endParaRPr lang="en-US" dirty="0"/>
          </a:p>
          <a:p>
            <a:r>
              <a:rPr lang="en-US" dirty="0"/>
              <a:t>What is periodontal disease </a:t>
            </a:r>
          </a:p>
        </p:txBody>
      </p:sp>
      <p:sp>
        <p:nvSpPr>
          <p:cNvPr id="4" name="Slide Number Placeholder 3"/>
          <p:cNvSpPr>
            <a:spLocks noGrp="1"/>
          </p:cNvSpPr>
          <p:nvPr>
            <p:ph type="sldNum" sz="quarter" idx="5"/>
          </p:nvPr>
        </p:nvSpPr>
        <p:spPr/>
        <p:txBody>
          <a:bodyPr/>
          <a:lstStyle/>
          <a:p>
            <a:fld id="{99CB01BB-C7F7-9647-99C9-F5A9E60254C4}" type="slidenum">
              <a:rPr lang="en-US" smtClean="0"/>
              <a:t>7</a:t>
            </a:fld>
            <a:endParaRPr lang="en-US"/>
          </a:p>
        </p:txBody>
      </p:sp>
    </p:spTree>
    <p:extLst>
      <p:ext uri="{BB962C8B-B14F-4D97-AF65-F5344CB8AC3E}">
        <p14:creationId xmlns:p14="http://schemas.microsoft.com/office/powerpoint/2010/main" val="290840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Saliva Diagnostics for Oral Diseases - Scientific Figure on ResearchGate. Available from: https://</a:t>
            </a:r>
            <a:r>
              <a:rPr lang="en-US" dirty="0" err="1"/>
              <a:t>www.researchgate.net</a:t>
            </a:r>
            <a:r>
              <a:rPr lang="en-US" dirty="0"/>
              <a:t>/figure/The-clinical-evaluation-of-periodontal-disease-by-probing-a-Healthy-gum-and-b_fig4_283676711 [accessed 12 Sep, 2022]</a:t>
            </a:r>
          </a:p>
          <a:p>
            <a:endParaRPr lang="en-US" dirty="0"/>
          </a:p>
          <a:p>
            <a:r>
              <a:rPr lang="en-US" dirty="0"/>
              <a:t>How is it diagnosed </a:t>
            </a:r>
          </a:p>
        </p:txBody>
      </p:sp>
      <p:sp>
        <p:nvSpPr>
          <p:cNvPr id="4" name="Slide Number Placeholder 3"/>
          <p:cNvSpPr>
            <a:spLocks noGrp="1"/>
          </p:cNvSpPr>
          <p:nvPr>
            <p:ph type="sldNum" sz="quarter" idx="5"/>
          </p:nvPr>
        </p:nvSpPr>
        <p:spPr/>
        <p:txBody>
          <a:bodyPr/>
          <a:lstStyle/>
          <a:p>
            <a:fld id="{99CB01BB-C7F7-9647-99C9-F5A9E60254C4}" type="slidenum">
              <a:rPr lang="en-US" smtClean="0"/>
              <a:t>8</a:t>
            </a:fld>
            <a:endParaRPr lang="en-US"/>
          </a:p>
        </p:txBody>
      </p:sp>
    </p:spTree>
    <p:extLst>
      <p:ext uri="{BB962C8B-B14F-4D97-AF65-F5344CB8AC3E}">
        <p14:creationId xmlns:p14="http://schemas.microsoft.com/office/powerpoint/2010/main" val="2700356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pocketdentistry.com</a:t>
            </a:r>
            <a:r>
              <a:rPr lang="en-US" dirty="0"/>
              <a:t>/19-the-periodontal-tissues-and-periodontal-disease/</a:t>
            </a:r>
          </a:p>
          <a:p>
            <a:endParaRPr lang="en-US" dirty="0"/>
          </a:p>
          <a:p>
            <a:r>
              <a:rPr lang="en-US" dirty="0"/>
              <a:t>Considered physiologic </a:t>
            </a:r>
          </a:p>
        </p:txBody>
      </p:sp>
      <p:sp>
        <p:nvSpPr>
          <p:cNvPr id="4" name="Slide Number Placeholder 3"/>
          <p:cNvSpPr>
            <a:spLocks noGrp="1"/>
          </p:cNvSpPr>
          <p:nvPr>
            <p:ph type="sldNum" sz="quarter" idx="5"/>
          </p:nvPr>
        </p:nvSpPr>
        <p:spPr/>
        <p:txBody>
          <a:bodyPr/>
          <a:lstStyle/>
          <a:p>
            <a:fld id="{99CB01BB-C7F7-9647-99C9-F5A9E60254C4}" type="slidenum">
              <a:rPr lang="en-US" smtClean="0"/>
              <a:t>9</a:t>
            </a:fld>
            <a:endParaRPr lang="en-US"/>
          </a:p>
        </p:txBody>
      </p:sp>
    </p:spTree>
    <p:extLst>
      <p:ext uri="{BB962C8B-B14F-4D97-AF65-F5344CB8AC3E}">
        <p14:creationId xmlns:p14="http://schemas.microsoft.com/office/powerpoint/2010/main" val="324643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Corbet, E., Ho, D. and Lai, S. (2009), Radiographs in periodontal disease diagnosis and management. Australian Dental Journal, 54: S27-S43. </a:t>
            </a:r>
            <a:r>
              <a:rPr lang="en-US" sz="1200" b="0" i="0" u="none" strike="noStrike" kern="1200" dirty="0">
                <a:solidFill>
                  <a:schemeClr val="tx1"/>
                </a:solidFill>
                <a:effectLst/>
                <a:latin typeface="+mn-lt"/>
                <a:ea typeface="+mn-ea"/>
                <a:cs typeface="+mn-cs"/>
                <a:hlinkClick r:id="rId3"/>
              </a:rPr>
              <a:t>https://doi.org/10.1111/j.1834-7819.2009.01141.x</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Advanced periodontal disease </a:t>
            </a:r>
            <a:endParaRPr lang="en-US" dirty="0"/>
          </a:p>
        </p:txBody>
      </p:sp>
      <p:sp>
        <p:nvSpPr>
          <p:cNvPr id="4" name="Slide Number Placeholder 3"/>
          <p:cNvSpPr>
            <a:spLocks noGrp="1"/>
          </p:cNvSpPr>
          <p:nvPr>
            <p:ph type="sldNum" sz="quarter" idx="5"/>
          </p:nvPr>
        </p:nvSpPr>
        <p:spPr/>
        <p:txBody>
          <a:bodyPr/>
          <a:lstStyle/>
          <a:p>
            <a:fld id="{99CB01BB-C7F7-9647-99C9-F5A9E60254C4}" type="slidenum">
              <a:rPr lang="en-US" smtClean="0"/>
              <a:t>10</a:t>
            </a:fld>
            <a:endParaRPr lang="en-US"/>
          </a:p>
        </p:txBody>
      </p:sp>
    </p:spTree>
    <p:extLst>
      <p:ext uri="{BB962C8B-B14F-4D97-AF65-F5344CB8AC3E}">
        <p14:creationId xmlns:p14="http://schemas.microsoft.com/office/powerpoint/2010/main" val="2379238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pellicle formation</a:t>
            </a:r>
          </a:p>
          <a:p>
            <a:endParaRPr lang="en-US" dirty="0"/>
          </a:p>
          <a:p>
            <a:r>
              <a:rPr lang="en-US" dirty="0"/>
              <a:t>2 proliferation of bacteria – </a:t>
            </a:r>
            <a:r>
              <a:rPr lang="en-US" dirty="0" err="1"/>
              <a:t>anaerboes</a:t>
            </a:r>
            <a:r>
              <a:rPr lang="en-US" dirty="0"/>
              <a:t> </a:t>
            </a:r>
          </a:p>
          <a:p>
            <a:endParaRPr lang="en-US" dirty="0"/>
          </a:p>
          <a:p>
            <a:r>
              <a:rPr lang="en-US" dirty="0"/>
              <a:t>3 biofilm</a:t>
            </a:r>
          </a:p>
          <a:p>
            <a:endParaRPr lang="en-US" dirty="0"/>
          </a:p>
          <a:p>
            <a:r>
              <a:rPr lang="en-US" dirty="0"/>
              <a:t>4 immune response </a:t>
            </a:r>
          </a:p>
          <a:p>
            <a:endParaRPr lang="en-US" dirty="0"/>
          </a:p>
          <a:p>
            <a:r>
              <a:rPr lang="en-US" dirty="0"/>
              <a:t>5 inflammation leads to tissue destruction </a:t>
            </a:r>
          </a:p>
        </p:txBody>
      </p:sp>
      <p:sp>
        <p:nvSpPr>
          <p:cNvPr id="4" name="Slide Number Placeholder 3"/>
          <p:cNvSpPr>
            <a:spLocks noGrp="1"/>
          </p:cNvSpPr>
          <p:nvPr>
            <p:ph type="sldNum" sz="quarter" idx="5"/>
          </p:nvPr>
        </p:nvSpPr>
        <p:spPr/>
        <p:txBody>
          <a:bodyPr/>
          <a:lstStyle/>
          <a:p>
            <a:fld id="{99CB01BB-C7F7-9647-99C9-F5A9E60254C4}" type="slidenum">
              <a:rPr lang="en-US" smtClean="0"/>
              <a:t>14</a:t>
            </a:fld>
            <a:endParaRPr lang="en-US"/>
          </a:p>
        </p:txBody>
      </p:sp>
    </p:spTree>
    <p:extLst>
      <p:ext uri="{BB962C8B-B14F-4D97-AF65-F5344CB8AC3E}">
        <p14:creationId xmlns:p14="http://schemas.microsoft.com/office/powerpoint/2010/main" val="3380829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Bacterial virulence factors initiate and perpetuate but the host response is most destructive – LPS from gram – </a:t>
            </a:r>
          </a:p>
          <a:p>
            <a:r>
              <a:rPr lang="en-US" dirty="0"/>
              <a:t>	produce metabolic products that damage cells such as ammonia and hydrogen sulfide giving malodor </a:t>
            </a:r>
          </a:p>
          <a:p>
            <a:r>
              <a:rPr lang="en-US" dirty="0"/>
              <a:t>                    produce proteases </a:t>
            </a:r>
          </a:p>
          <a:p>
            <a:endParaRPr lang="en-US" dirty="0"/>
          </a:p>
          <a:p>
            <a:r>
              <a:rPr lang="en-US" dirty="0"/>
              <a:t>Elevated release of matrix metalloproteinases and lysosomal contents from neutrophils</a:t>
            </a:r>
          </a:p>
          <a:p>
            <a:endParaRPr lang="en-US" dirty="0"/>
          </a:p>
          <a:p>
            <a:r>
              <a:rPr lang="en-US" dirty="0"/>
              <a:t>Predominance of plasma cells in dense inflammatory cell infiltrate of connective tissues </a:t>
            </a:r>
          </a:p>
          <a:p>
            <a:endParaRPr lang="en-US" dirty="0"/>
          </a:p>
          <a:p>
            <a:r>
              <a:rPr lang="en-US" dirty="0"/>
              <a:t>JE migrate apically </a:t>
            </a:r>
          </a:p>
          <a:p>
            <a:endParaRPr lang="en-US" dirty="0"/>
          </a:p>
          <a:p>
            <a:r>
              <a:rPr lang="en-US" dirty="0"/>
              <a:t>Pocket deepens </a:t>
            </a:r>
          </a:p>
          <a:p>
            <a:endParaRPr lang="en-US" dirty="0"/>
          </a:p>
          <a:p>
            <a:r>
              <a:rPr lang="en-US" dirty="0"/>
              <a:t>Better environment for anaerobic bacteria that contribute to periodontitis </a:t>
            </a:r>
          </a:p>
        </p:txBody>
      </p:sp>
      <p:sp>
        <p:nvSpPr>
          <p:cNvPr id="4" name="Slide Number Placeholder 3"/>
          <p:cNvSpPr>
            <a:spLocks noGrp="1"/>
          </p:cNvSpPr>
          <p:nvPr>
            <p:ph type="sldNum" sz="quarter" idx="5"/>
          </p:nvPr>
        </p:nvSpPr>
        <p:spPr/>
        <p:txBody>
          <a:bodyPr/>
          <a:lstStyle/>
          <a:p>
            <a:fld id="{99CB01BB-C7F7-9647-99C9-F5A9E60254C4}" type="slidenum">
              <a:rPr lang="en-US" smtClean="0"/>
              <a:t>15</a:t>
            </a:fld>
            <a:endParaRPr lang="en-US"/>
          </a:p>
        </p:txBody>
      </p:sp>
    </p:spTree>
    <p:extLst>
      <p:ext uri="{BB962C8B-B14F-4D97-AF65-F5344CB8AC3E}">
        <p14:creationId xmlns:p14="http://schemas.microsoft.com/office/powerpoint/2010/main" val="1744665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(Newman 174)</a:t>
            </a:r>
          </a:p>
          <a:p>
            <a:endParaRPr lang="en-US" dirty="0"/>
          </a:p>
          <a:p>
            <a:r>
              <a:rPr lang="en-US" dirty="0"/>
              <a:t>Newman, Michael, Henry Takei, Perry </a:t>
            </a:r>
            <a:r>
              <a:rPr lang="en-US" dirty="0" err="1"/>
              <a:t>Klokkevold</a:t>
            </a:r>
            <a:r>
              <a:rPr lang="en-US" dirty="0"/>
              <a:t>, Fermin Carranza. Carranza's Clinical Periodontology, 12th Edition. W.B. Saunders Company, 072014. </a:t>
            </a:r>
            <a:r>
              <a:rPr lang="en-US" dirty="0" err="1"/>
              <a:t>VitalBook</a:t>
            </a:r>
            <a:r>
              <a:rPr lang="en-US" dirty="0"/>
              <a:t> file.</a:t>
            </a:r>
          </a:p>
          <a:p>
            <a:endParaRPr lang="en-US" dirty="0"/>
          </a:p>
          <a:p>
            <a:r>
              <a:rPr lang="en-US" dirty="0"/>
              <a:t>COX-2 is upregulated by IL-1</a:t>
            </a:r>
            <a:r>
              <a:rPr lang="el-GR" dirty="0"/>
              <a:t>β, </a:t>
            </a:r>
            <a:r>
              <a:rPr lang="en-US" dirty="0"/>
              <a:t>TNF-</a:t>
            </a:r>
            <a:r>
              <a:rPr lang="el-GR" dirty="0"/>
              <a:t>α, </a:t>
            </a:r>
            <a:r>
              <a:rPr lang="en-US" dirty="0"/>
              <a:t>and bacterial LPS, resulting in increased production of PGE2 in inflamed tissues. PGE2 is produced by various types of cells and most significantly in the periodontium by macrophages and fibroblasts. PGE2 results in the induction of MMPs and osteoclastic bone resorption, and it has a major role in contributing to the tissue damage that characterizes periodontitis.</a:t>
            </a:r>
          </a:p>
          <a:p>
            <a:endParaRPr lang="en-US" dirty="0"/>
          </a:p>
          <a:p>
            <a:r>
              <a:rPr lang="en-US" dirty="0"/>
              <a:t>cytokines mediate connective tissue and alveolar bone destruction through the induction of fibroblasts and osteoclasts to produce proteolytic enzymes (i.e., MMPs) that break down structural components of these connective tissues.12</a:t>
            </a:r>
          </a:p>
          <a:p>
            <a:endParaRPr lang="en-US" dirty="0"/>
          </a:p>
          <a:p>
            <a:r>
              <a:rPr lang="en-US" dirty="0"/>
              <a:t>proinflammatory cytokines IL-1</a:t>
            </a:r>
            <a:r>
              <a:rPr lang="el-GR" dirty="0"/>
              <a:t>β </a:t>
            </a:r>
            <a:r>
              <a:rPr lang="en-US" dirty="0"/>
              <a:t>and TNF-</a:t>
            </a:r>
            <a:r>
              <a:rPr lang="el-GR" dirty="0"/>
              <a:t>α</a:t>
            </a:r>
            <a:endParaRPr lang="en-US" dirty="0"/>
          </a:p>
          <a:p>
            <a:endParaRPr lang="en-US" dirty="0"/>
          </a:p>
        </p:txBody>
      </p:sp>
      <p:sp>
        <p:nvSpPr>
          <p:cNvPr id="4" name="Slide Number Placeholder 3"/>
          <p:cNvSpPr>
            <a:spLocks noGrp="1"/>
          </p:cNvSpPr>
          <p:nvPr>
            <p:ph type="sldNum" sz="quarter" idx="5"/>
          </p:nvPr>
        </p:nvSpPr>
        <p:spPr/>
        <p:txBody>
          <a:bodyPr/>
          <a:lstStyle/>
          <a:p>
            <a:fld id="{99CB01BB-C7F7-9647-99C9-F5A9E60254C4}" type="slidenum">
              <a:rPr lang="en-US" smtClean="0"/>
              <a:t>16</a:t>
            </a:fld>
            <a:endParaRPr lang="en-US"/>
          </a:p>
        </p:txBody>
      </p:sp>
    </p:spTree>
    <p:extLst>
      <p:ext uri="{BB962C8B-B14F-4D97-AF65-F5344CB8AC3E}">
        <p14:creationId xmlns:p14="http://schemas.microsoft.com/office/powerpoint/2010/main" val="3029038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(Newman 98)</a:t>
            </a:r>
          </a:p>
          <a:p>
            <a:endParaRPr lang="en-US" dirty="0"/>
          </a:p>
          <a:p>
            <a:r>
              <a:rPr lang="en-US" dirty="0"/>
              <a:t>Newman, Michael, Henry Takei, Perry </a:t>
            </a:r>
            <a:r>
              <a:rPr lang="en-US" dirty="0" err="1"/>
              <a:t>Klokkevold</a:t>
            </a:r>
            <a:r>
              <a:rPr lang="en-US" dirty="0"/>
              <a:t>, Fermin Carranza. Carranza's Clinical Periodontology, 12th Edition. W.B. Saunders Company, 072014. </a:t>
            </a:r>
            <a:r>
              <a:rPr lang="en-US" dirty="0" err="1"/>
              <a:t>VitalBook</a:t>
            </a:r>
            <a:r>
              <a:rPr lang="en-US" dirty="0"/>
              <a:t> file.</a:t>
            </a:r>
          </a:p>
          <a:p>
            <a:endParaRPr lang="en-US" dirty="0"/>
          </a:p>
        </p:txBody>
      </p:sp>
      <p:sp>
        <p:nvSpPr>
          <p:cNvPr id="4" name="Slide Number Placeholder 3"/>
          <p:cNvSpPr>
            <a:spLocks noGrp="1"/>
          </p:cNvSpPr>
          <p:nvPr>
            <p:ph type="sldNum" sz="quarter" idx="5"/>
          </p:nvPr>
        </p:nvSpPr>
        <p:spPr/>
        <p:txBody>
          <a:bodyPr/>
          <a:lstStyle/>
          <a:p>
            <a:fld id="{99CB01BB-C7F7-9647-99C9-F5A9E60254C4}" type="slidenum">
              <a:rPr lang="en-US" smtClean="0"/>
              <a:t>17</a:t>
            </a:fld>
            <a:endParaRPr lang="en-US"/>
          </a:p>
        </p:txBody>
      </p:sp>
    </p:spTree>
    <p:extLst>
      <p:ext uri="{BB962C8B-B14F-4D97-AF65-F5344CB8AC3E}">
        <p14:creationId xmlns:p14="http://schemas.microsoft.com/office/powerpoint/2010/main" val="3831975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CB01BB-C7F7-9647-99C9-F5A9E60254C4}" type="slidenum">
              <a:rPr lang="en-US" smtClean="0"/>
              <a:t>18</a:t>
            </a:fld>
            <a:endParaRPr lang="en-US"/>
          </a:p>
        </p:txBody>
      </p:sp>
    </p:spTree>
    <p:extLst>
      <p:ext uri="{BB962C8B-B14F-4D97-AF65-F5344CB8AC3E}">
        <p14:creationId xmlns:p14="http://schemas.microsoft.com/office/powerpoint/2010/main" val="3241441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CB01BB-C7F7-9647-99C9-F5A9E60254C4}" type="slidenum">
              <a:rPr lang="en-US" smtClean="0"/>
              <a:t>21</a:t>
            </a:fld>
            <a:endParaRPr lang="en-US"/>
          </a:p>
        </p:txBody>
      </p:sp>
    </p:spTree>
    <p:extLst>
      <p:ext uri="{BB962C8B-B14F-4D97-AF65-F5344CB8AC3E}">
        <p14:creationId xmlns:p14="http://schemas.microsoft.com/office/powerpoint/2010/main" val="2777890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1 - decreased salivary flow allows bacteria to linger, acidic</a:t>
            </a:r>
          </a:p>
          <a:p>
            <a:r>
              <a:rPr lang="en-US" dirty="0"/>
              <a:t>2 – increased glucose of saliva and blood </a:t>
            </a:r>
          </a:p>
          <a:p>
            <a:r>
              <a:rPr lang="en-US" dirty="0"/>
              <a:t>3 – altered function of PMNs, monocytes, macrophages </a:t>
            </a:r>
          </a:p>
          <a:p>
            <a:r>
              <a:rPr lang="en-US" dirty="0"/>
              <a:t>4 – impaired collagen structure, formation of AGEs (accumulated </a:t>
            </a:r>
            <a:r>
              <a:rPr lang="en-US" dirty="0" err="1"/>
              <a:t>glycolation</a:t>
            </a:r>
            <a:r>
              <a:rPr lang="en-US" dirty="0"/>
              <a:t> end products) </a:t>
            </a:r>
          </a:p>
        </p:txBody>
      </p:sp>
      <p:sp>
        <p:nvSpPr>
          <p:cNvPr id="4" name="Slide Number Placeholder 3"/>
          <p:cNvSpPr>
            <a:spLocks noGrp="1"/>
          </p:cNvSpPr>
          <p:nvPr>
            <p:ph type="sldNum" sz="quarter" idx="5"/>
          </p:nvPr>
        </p:nvSpPr>
        <p:spPr/>
        <p:txBody>
          <a:bodyPr/>
          <a:lstStyle/>
          <a:p>
            <a:fld id="{99CB01BB-C7F7-9647-99C9-F5A9E60254C4}" type="slidenum">
              <a:rPr lang="en-US" smtClean="0"/>
              <a:t>22</a:t>
            </a:fld>
            <a:endParaRPr lang="en-US"/>
          </a:p>
        </p:txBody>
      </p:sp>
    </p:spTree>
    <p:extLst>
      <p:ext uri="{BB962C8B-B14F-4D97-AF65-F5344CB8AC3E}">
        <p14:creationId xmlns:p14="http://schemas.microsoft.com/office/powerpoint/2010/main" val="2465976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9384 studies were initially </a:t>
            </a:r>
            <a:r>
              <a:rPr lang="en-US" dirty="0" err="1"/>
              <a:t>identifed</a:t>
            </a:r>
            <a:r>
              <a:rPr lang="en-US" dirty="0"/>
              <a:t>, and </a:t>
            </a:r>
            <a:r>
              <a:rPr lang="en-US" dirty="0" err="1"/>
              <a:t>afer</a:t>
            </a:r>
            <a:r>
              <a:rPr lang="en-US" dirty="0"/>
              <a:t> removing 2427 duplicates and excluding 6411 articles by title and abstract, 546 were investigated in a full-text analysis (Figure S1). Finally, 15 cohort studies</a:t>
            </a:r>
          </a:p>
          <a:p>
            <a:endParaRPr lang="en-US" dirty="0"/>
          </a:p>
          <a:p>
            <a:r>
              <a:rPr lang="en-US" dirty="0"/>
              <a:t>427,620 participants and 114,361 </a:t>
            </a:r>
            <a:r>
              <a:rPr lang="en-US" dirty="0" err="1"/>
              <a:t>identifed</a:t>
            </a:r>
            <a:r>
              <a:rPr lang="en-US" dirty="0"/>
              <a:t> cases of diabetes mellitus over a mean follow-up period of 9.9  years (range</a:t>
            </a:r>
          </a:p>
        </p:txBody>
      </p:sp>
      <p:sp>
        <p:nvSpPr>
          <p:cNvPr id="4" name="Slide Number Placeholder 3"/>
          <p:cNvSpPr>
            <a:spLocks noGrp="1"/>
          </p:cNvSpPr>
          <p:nvPr>
            <p:ph type="sldNum" sz="quarter" idx="5"/>
          </p:nvPr>
        </p:nvSpPr>
        <p:spPr/>
        <p:txBody>
          <a:bodyPr/>
          <a:lstStyle/>
          <a:p>
            <a:fld id="{99CB01BB-C7F7-9647-99C9-F5A9E60254C4}" type="slidenum">
              <a:rPr lang="en-US" smtClean="0"/>
              <a:t>30</a:t>
            </a:fld>
            <a:endParaRPr lang="en-US"/>
          </a:p>
        </p:txBody>
      </p:sp>
    </p:spTree>
    <p:extLst>
      <p:ext uri="{BB962C8B-B14F-4D97-AF65-F5344CB8AC3E}">
        <p14:creationId xmlns:p14="http://schemas.microsoft.com/office/powerpoint/2010/main" val="2504043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427,620 participants and 114,361 </a:t>
            </a:r>
            <a:r>
              <a:rPr lang="en-US" dirty="0" err="1"/>
              <a:t>identifed</a:t>
            </a:r>
            <a:r>
              <a:rPr lang="en-US" dirty="0"/>
              <a:t> cases of diabetes mellitus over a mean follow-up period of 9.9  years (range</a:t>
            </a:r>
          </a:p>
          <a:p>
            <a:endParaRPr lang="en-US" dirty="0"/>
          </a:p>
          <a:p>
            <a:r>
              <a:rPr lang="en-US" dirty="0"/>
              <a:t>n increase in the incidence of diabetes was observed </a:t>
            </a:r>
            <a:r>
              <a:rPr lang="en-US" dirty="0" err="1"/>
              <a:t>afer</a:t>
            </a:r>
            <a:r>
              <a:rPr lang="en-US" dirty="0"/>
              <a:t> a CPI score≥3 (score 3: SRR (95% CI): 1.38 (1.02, 1.87); score 4: SRR (95% CI): 2.33 (1.11, 4.87); p for non-linearity:0.090; n=2) (</a:t>
            </a:r>
          </a:p>
        </p:txBody>
      </p:sp>
      <p:sp>
        <p:nvSpPr>
          <p:cNvPr id="4" name="Slide Number Placeholder 3"/>
          <p:cNvSpPr>
            <a:spLocks noGrp="1"/>
          </p:cNvSpPr>
          <p:nvPr>
            <p:ph type="sldNum" sz="quarter" idx="5"/>
          </p:nvPr>
        </p:nvSpPr>
        <p:spPr/>
        <p:txBody>
          <a:bodyPr/>
          <a:lstStyle/>
          <a:p>
            <a:fld id="{99CB01BB-C7F7-9647-99C9-F5A9E60254C4}" type="slidenum">
              <a:rPr lang="en-US" smtClean="0"/>
              <a:t>31</a:t>
            </a:fld>
            <a:endParaRPr lang="en-US"/>
          </a:p>
        </p:txBody>
      </p:sp>
    </p:spTree>
    <p:extLst>
      <p:ext uri="{BB962C8B-B14F-4D97-AF65-F5344CB8AC3E}">
        <p14:creationId xmlns:p14="http://schemas.microsoft.com/office/powerpoint/2010/main" val="35402399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295,804 participants and&gt;22,500 diagnosed cases of periodontal disease (missing information on cases for Lee et al. 36) 33,36–41. </a:t>
            </a:r>
            <a:r>
              <a:rPr lang="en-US" dirty="0" err="1"/>
              <a:t>Te</a:t>
            </a:r>
            <a:r>
              <a:rPr lang="en-US" dirty="0"/>
              <a:t> mean follow-up period was 11.1 years (range</a:t>
            </a:r>
          </a:p>
          <a:p>
            <a:endParaRPr lang="en-US" dirty="0"/>
          </a:p>
          <a:p>
            <a:endParaRPr lang="en-US" dirty="0"/>
          </a:p>
          <a:p>
            <a:r>
              <a:rPr lang="en-US" dirty="0"/>
              <a:t>For patients with diabetes, the data indicated a 24% (95% CI 13%, 37%) increase in the incidence of periodontal disease. For patients with periodontitis, the relative risk of developing diabetes mellitus was elevated by 26% (95% CI 12%, 41%).</a:t>
            </a:r>
          </a:p>
        </p:txBody>
      </p:sp>
      <p:sp>
        <p:nvSpPr>
          <p:cNvPr id="4" name="Slide Number Placeholder 3"/>
          <p:cNvSpPr>
            <a:spLocks noGrp="1"/>
          </p:cNvSpPr>
          <p:nvPr>
            <p:ph type="sldNum" sz="quarter" idx="5"/>
          </p:nvPr>
        </p:nvSpPr>
        <p:spPr/>
        <p:txBody>
          <a:bodyPr/>
          <a:lstStyle/>
          <a:p>
            <a:fld id="{99CB01BB-C7F7-9647-99C9-F5A9E60254C4}" type="slidenum">
              <a:rPr lang="en-US" smtClean="0"/>
              <a:t>32</a:t>
            </a:fld>
            <a:endParaRPr lang="en-US"/>
          </a:p>
        </p:txBody>
      </p:sp>
    </p:spTree>
    <p:extLst>
      <p:ext uri="{BB962C8B-B14F-4D97-AF65-F5344CB8AC3E}">
        <p14:creationId xmlns:p14="http://schemas.microsoft.com/office/powerpoint/2010/main" val="2616576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www.ncbi.nlm.nih.gov</a:t>
            </a:r>
            <a:r>
              <a:rPr lang="en-US" dirty="0"/>
              <a:t>/</a:t>
            </a:r>
            <a:r>
              <a:rPr lang="en-US" dirty="0" err="1"/>
              <a:t>pmc</a:t>
            </a:r>
            <a:r>
              <a:rPr lang="en-US" dirty="0"/>
              <a:t>/articles/PMC3228943/pdf/125_2011_Article_2342.pdf</a:t>
            </a:r>
          </a:p>
        </p:txBody>
      </p:sp>
      <p:sp>
        <p:nvSpPr>
          <p:cNvPr id="4" name="Slide Number Placeholder 3"/>
          <p:cNvSpPr>
            <a:spLocks noGrp="1"/>
          </p:cNvSpPr>
          <p:nvPr>
            <p:ph type="sldNum" sz="quarter" idx="5"/>
          </p:nvPr>
        </p:nvSpPr>
        <p:spPr/>
        <p:txBody>
          <a:bodyPr/>
          <a:lstStyle/>
          <a:p>
            <a:fld id="{99CB01BB-C7F7-9647-99C9-F5A9E60254C4}" type="slidenum">
              <a:rPr lang="en-US" smtClean="0"/>
              <a:t>34</a:t>
            </a:fld>
            <a:endParaRPr lang="en-US"/>
          </a:p>
        </p:txBody>
      </p:sp>
    </p:spTree>
    <p:extLst>
      <p:ext uri="{BB962C8B-B14F-4D97-AF65-F5344CB8AC3E}">
        <p14:creationId xmlns:p14="http://schemas.microsoft.com/office/powerpoint/2010/main" val="2457887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studies included </a:t>
            </a:r>
          </a:p>
        </p:txBody>
      </p:sp>
      <p:sp>
        <p:nvSpPr>
          <p:cNvPr id="4" name="Slide Number Placeholder 3"/>
          <p:cNvSpPr>
            <a:spLocks noGrp="1"/>
          </p:cNvSpPr>
          <p:nvPr>
            <p:ph type="sldNum" sz="quarter" idx="5"/>
          </p:nvPr>
        </p:nvSpPr>
        <p:spPr/>
        <p:txBody>
          <a:bodyPr/>
          <a:lstStyle/>
          <a:p>
            <a:fld id="{99CB01BB-C7F7-9647-99C9-F5A9E60254C4}" type="slidenum">
              <a:rPr lang="en-US" smtClean="0"/>
              <a:t>36</a:t>
            </a:fld>
            <a:endParaRPr lang="en-US"/>
          </a:p>
        </p:txBody>
      </p:sp>
    </p:spTree>
    <p:extLst>
      <p:ext uri="{BB962C8B-B14F-4D97-AF65-F5344CB8AC3E}">
        <p14:creationId xmlns:p14="http://schemas.microsoft.com/office/powerpoint/2010/main" val="2550756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SRP has an impact on metabolic control and reduction of systemic inflammation of patients with T2D. Periodontal treatment could constitute an innovative therapeutic approach as a public health measure to reduce complications and improve the cardiovascular health of patients with T2D. Intervention and cost-effectiveness studies in the context of public health systems in different countries are necessary to evaluate the possible design of public policies in this area</a:t>
            </a:r>
            <a:endParaRPr lang="en-US" dirty="0"/>
          </a:p>
        </p:txBody>
      </p:sp>
      <p:sp>
        <p:nvSpPr>
          <p:cNvPr id="4" name="Slide Number Placeholder 3"/>
          <p:cNvSpPr>
            <a:spLocks noGrp="1"/>
          </p:cNvSpPr>
          <p:nvPr>
            <p:ph type="sldNum" sz="quarter" idx="5"/>
          </p:nvPr>
        </p:nvSpPr>
        <p:spPr/>
        <p:txBody>
          <a:bodyPr/>
          <a:lstStyle/>
          <a:p>
            <a:fld id="{99CB01BB-C7F7-9647-99C9-F5A9E60254C4}" type="slidenum">
              <a:rPr lang="en-US" smtClean="0"/>
              <a:t>37</a:t>
            </a:fld>
            <a:endParaRPr lang="en-US"/>
          </a:p>
        </p:txBody>
      </p:sp>
    </p:spTree>
    <p:extLst>
      <p:ext uri="{BB962C8B-B14F-4D97-AF65-F5344CB8AC3E}">
        <p14:creationId xmlns:p14="http://schemas.microsoft.com/office/powerpoint/2010/main" val="587524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CB01BB-C7F7-9647-99C9-F5A9E60254C4}" type="slidenum">
              <a:rPr lang="en-US" smtClean="0"/>
              <a:t>38</a:t>
            </a:fld>
            <a:endParaRPr lang="en-US"/>
          </a:p>
        </p:txBody>
      </p:sp>
    </p:spTree>
    <p:extLst>
      <p:ext uri="{BB962C8B-B14F-4D97-AF65-F5344CB8AC3E}">
        <p14:creationId xmlns:p14="http://schemas.microsoft.com/office/powerpoint/2010/main" val="2381686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dimensionsofdentalhygiene.com</a:t>
            </a:r>
            <a:r>
              <a:rPr lang="en-US" dirty="0"/>
              <a:t>/article/assess-periodontal-risk/</a:t>
            </a:r>
            <a:r>
              <a:rPr lang="en-US" dirty="0" err="1"/>
              <a:t>bjn</a:t>
            </a:r>
            <a:endParaRPr lang="en-US" dirty="0"/>
          </a:p>
          <a:p>
            <a:endParaRPr lang="en-US" dirty="0"/>
          </a:p>
        </p:txBody>
      </p:sp>
      <p:sp>
        <p:nvSpPr>
          <p:cNvPr id="4" name="Slide Number Placeholder 3"/>
          <p:cNvSpPr>
            <a:spLocks noGrp="1"/>
          </p:cNvSpPr>
          <p:nvPr>
            <p:ph type="sldNum" sz="quarter" idx="5"/>
          </p:nvPr>
        </p:nvSpPr>
        <p:spPr/>
        <p:txBody>
          <a:bodyPr/>
          <a:lstStyle/>
          <a:p>
            <a:fld id="{99CB01BB-C7F7-9647-99C9-F5A9E60254C4}" type="slidenum">
              <a:rPr lang="en-US" smtClean="0"/>
              <a:t>39</a:t>
            </a:fld>
            <a:endParaRPr lang="en-US"/>
          </a:p>
        </p:txBody>
      </p:sp>
    </p:spTree>
    <p:extLst>
      <p:ext uri="{BB962C8B-B14F-4D97-AF65-F5344CB8AC3E}">
        <p14:creationId xmlns:p14="http://schemas.microsoft.com/office/powerpoint/2010/main" val="1338209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BD33D-2F52-8E40-AB23-CA12914EAD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C8EB85-773F-0D46-A8C9-AE0A382F65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92FDF3C-1210-B94A-AF7D-309010209562}"/>
              </a:ext>
            </a:extLst>
          </p:cNvPr>
          <p:cNvSpPr>
            <a:spLocks noGrp="1"/>
          </p:cNvSpPr>
          <p:nvPr>
            <p:ph type="dt" sz="half" idx="10"/>
          </p:nvPr>
        </p:nvSpPr>
        <p:spPr/>
        <p:txBody>
          <a:bodyPr/>
          <a:lstStyle/>
          <a:p>
            <a:fld id="{65879B88-956B-064A-9367-7051CC7DA823}" type="datetime1">
              <a:rPr lang="en-US" smtClean="0"/>
              <a:t>11/4/22</a:t>
            </a:fld>
            <a:endParaRPr lang="en-US"/>
          </a:p>
        </p:txBody>
      </p:sp>
      <p:sp>
        <p:nvSpPr>
          <p:cNvPr id="5" name="Footer Placeholder 4">
            <a:extLst>
              <a:ext uri="{FF2B5EF4-FFF2-40B4-BE49-F238E27FC236}">
                <a16:creationId xmlns:a16="http://schemas.microsoft.com/office/drawing/2014/main" id="{61950F4E-BABE-5247-9F1E-12964E85C6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67C534-0330-894A-A2FA-499F34FF0B23}"/>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2479848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83C08-BDCC-7B4B-B847-6C75854EC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E55C1A-70DC-8E4B-9D3F-0EF6869BD8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3401A9-A69B-1745-827B-E59B2053C42E}"/>
              </a:ext>
            </a:extLst>
          </p:cNvPr>
          <p:cNvSpPr>
            <a:spLocks noGrp="1"/>
          </p:cNvSpPr>
          <p:nvPr>
            <p:ph type="dt" sz="half" idx="10"/>
          </p:nvPr>
        </p:nvSpPr>
        <p:spPr/>
        <p:txBody>
          <a:bodyPr/>
          <a:lstStyle/>
          <a:p>
            <a:fld id="{CB1157FE-2CE2-7947-8A93-5BE17A251884}" type="datetime1">
              <a:rPr lang="en-US" smtClean="0"/>
              <a:t>11/4/22</a:t>
            </a:fld>
            <a:endParaRPr lang="en-US"/>
          </a:p>
        </p:txBody>
      </p:sp>
      <p:sp>
        <p:nvSpPr>
          <p:cNvPr id="5" name="Footer Placeholder 4">
            <a:extLst>
              <a:ext uri="{FF2B5EF4-FFF2-40B4-BE49-F238E27FC236}">
                <a16:creationId xmlns:a16="http://schemas.microsoft.com/office/drawing/2014/main" id="{9B8E61D3-825F-4246-A7F9-0F67DA58BE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4A6CE-3170-1647-A0AD-0B215659C847}"/>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2013483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B3D80-D87C-3A45-A4E6-DAF5DBDFC8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73AE6B-9394-5346-8D0B-4348380ED3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D41FBC-050E-5746-883C-8AAB80018464}"/>
              </a:ext>
            </a:extLst>
          </p:cNvPr>
          <p:cNvSpPr>
            <a:spLocks noGrp="1"/>
          </p:cNvSpPr>
          <p:nvPr>
            <p:ph type="dt" sz="half" idx="10"/>
          </p:nvPr>
        </p:nvSpPr>
        <p:spPr/>
        <p:txBody>
          <a:bodyPr/>
          <a:lstStyle/>
          <a:p>
            <a:fld id="{9D3774C5-75FD-6D4E-B491-CD6628067EF3}" type="datetime1">
              <a:rPr lang="en-US" smtClean="0"/>
              <a:t>11/4/22</a:t>
            </a:fld>
            <a:endParaRPr lang="en-US"/>
          </a:p>
        </p:txBody>
      </p:sp>
      <p:sp>
        <p:nvSpPr>
          <p:cNvPr id="5" name="Footer Placeholder 4">
            <a:extLst>
              <a:ext uri="{FF2B5EF4-FFF2-40B4-BE49-F238E27FC236}">
                <a16:creationId xmlns:a16="http://schemas.microsoft.com/office/drawing/2014/main" id="{6E192CA8-AE86-2E46-BB48-298972F177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8A00AD-C0A4-904F-AE6F-B397908752B3}"/>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403108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B7376-615D-4549-B80B-ED2E486068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E1BEE8-6B8E-C742-8A1B-D213C9E952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BBE168-90ED-FB48-899A-EEAD24434E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4F39E2-0FF7-2F42-B8D3-851A72FE98A6}"/>
              </a:ext>
            </a:extLst>
          </p:cNvPr>
          <p:cNvSpPr>
            <a:spLocks noGrp="1"/>
          </p:cNvSpPr>
          <p:nvPr>
            <p:ph type="dt" sz="half" idx="10"/>
          </p:nvPr>
        </p:nvSpPr>
        <p:spPr/>
        <p:txBody>
          <a:bodyPr/>
          <a:lstStyle/>
          <a:p>
            <a:fld id="{96286D14-1D85-204D-B38C-3C51D61DC22A}" type="datetime1">
              <a:rPr lang="en-US" smtClean="0"/>
              <a:t>11/4/22</a:t>
            </a:fld>
            <a:endParaRPr lang="en-US"/>
          </a:p>
        </p:txBody>
      </p:sp>
      <p:sp>
        <p:nvSpPr>
          <p:cNvPr id="6" name="Footer Placeholder 5">
            <a:extLst>
              <a:ext uri="{FF2B5EF4-FFF2-40B4-BE49-F238E27FC236}">
                <a16:creationId xmlns:a16="http://schemas.microsoft.com/office/drawing/2014/main" id="{7CE9BE76-0825-F044-ADD8-0FE774B387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EAAB93-9AB8-F046-AC17-D06CE163BB6E}"/>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2642310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681E-5773-2D44-9A7E-2A727B9DEB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12588D-A0F6-6E46-8323-3B7A3909C2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D23F25-777D-644D-B196-73ADAA382E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DBBCA0-8903-894A-B7DE-0C8B838758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2920F8-5FC6-CB42-91C4-3E6454C43E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5B40A8-1408-9D4F-AD59-13DECE38D63E}"/>
              </a:ext>
            </a:extLst>
          </p:cNvPr>
          <p:cNvSpPr>
            <a:spLocks noGrp="1"/>
          </p:cNvSpPr>
          <p:nvPr>
            <p:ph type="dt" sz="half" idx="10"/>
          </p:nvPr>
        </p:nvSpPr>
        <p:spPr/>
        <p:txBody>
          <a:bodyPr/>
          <a:lstStyle/>
          <a:p>
            <a:fld id="{89EFB8D2-2D8C-8749-B82E-0FEFD1B5069F}" type="datetime1">
              <a:rPr lang="en-US" smtClean="0"/>
              <a:t>11/4/22</a:t>
            </a:fld>
            <a:endParaRPr lang="en-US"/>
          </a:p>
        </p:txBody>
      </p:sp>
      <p:sp>
        <p:nvSpPr>
          <p:cNvPr id="8" name="Footer Placeholder 7">
            <a:extLst>
              <a:ext uri="{FF2B5EF4-FFF2-40B4-BE49-F238E27FC236}">
                <a16:creationId xmlns:a16="http://schemas.microsoft.com/office/drawing/2014/main" id="{916316C8-C3D5-AC49-85CA-0D179C556A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112B8B-07E6-624D-8399-9252AA6B495F}"/>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1985325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DE09A-9944-3043-9619-C519C26F6F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1A117B-7495-3A4D-821E-C19DB2B0D7F4}"/>
              </a:ext>
            </a:extLst>
          </p:cNvPr>
          <p:cNvSpPr>
            <a:spLocks noGrp="1"/>
          </p:cNvSpPr>
          <p:nvPr>
            <p:ph type="dt" sz="half" idx="10"/>
          </p:nvPr>
        </p:nvSpPr>
        <p:spPr/>
        <p:txBody>
          <a:bodyPr/>
          <a:lstStyle/>
          <a:p>
            <a:fld id="{A5CCB415-710B-924B-B93C-420DC7B51ACD}" type="datetime1">
              <a:rPr lang="en-US" smtClean="0"/>
              <a:t>11/4/22</a:t>
            </a:fld>
            <a:endParaRPr lang="en-US"/>
          </a:p>
        </p:txBody>
      </p:sp>
      <p:sp>
        <p:nvSpPr>
          <p:cNvPr id="4" name="Footer Placeholder 3">
            <a:extLst>
              <a:ext uri="{FF2B5EF4-FFF2-40B4-BE49-F238E27FC236}">
                <a16:creationId xmlns:a16="http://schemas.microsoft.com/office/drawing/2014/main" id="{650DEB17-17AA-5D4F-B5DA-27CFB63E29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C3B87F-D5B9-DC4B-874B-49DD2D3199D9}"/>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3332385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2C9B78-6A5C-0048-926F-32EF2A501471}"/>
              </a:ext>
            </a:extLst>
          </p:cNvPr>
          <p:cNvSpPr>
            <a:spLocks noGrp="1"/>
          </p:cNvSpPr>
          <p:nvPr>
            <p:ph type="dt" sz="half" idx="10"/>
          </p:nvPr>
        </p:nvSpPr>
        <p:spPr/>
        <p:txBody>
          <a:bodyPr/>
          <a:lstStyle/>
          <a:p>
            <a:fld id="{770EB2E8-1C82-C346-B8CD-81D734945630}" type="datetime1">
              <a:rPr lang="en-US" smtClean="0"/>
              <a:t>11/4/22</a:t>
            </a:fld>
            <a:endParaRPr lang="en-US"/>
          </a:p>
        </p:txBody>
      </p:sp>
      <p:sp>
        <p:nvSpPr>
          <p:cNvPr id="3" name="Footer Placeholder 2">
            <a:extLst>
              <a:ext uri="{FF2B5EF4-FFF2-40B4-BE49-F238E27FC236}">
                <a16:creationId xmlns:a16="http://schemas.microsoft.com/office/drawing/2014/main" id="{24FA1ABC-90B1-3349-B2DA-547AA1DF56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563241-487E-7442-AE53-1B4E0BCF98BC}"/>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2928547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A6BF9-6ABE-0C46-A4BE-FADA72E1C4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806806-3E4F-8F40-BF0A-F02DBCE314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919F14-A661-BE48-A144-EF29AEBFDA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54B6A5-75CD-3946-9077-C8AD380AA091}"/>
              </a:ext>
            </a:extLst>
          </p:cNvPr>
          <p:cNvSpPr>
            <a:spLocks noGrp="1"/>
          </p:cNvSpPr>
          <p:nvPr>
            <p:ph type="dt" sz="half" idx="10"/>
          </p:nvPr>
        </p:nvSpPr>
        <p:spPr/>
        <p:txBody>
          <a:bodyPr/>
          <a:lstStyle/>
          <a:p>
            <a:fld id="{0B9FB5FD-F722-D341-A084-E88919E8A0CA}" type="datetime1">
              <a:rPr lang="en-US" smtClean="0"/>
              <a:t>11/4/22</a:t>
            </a:fld>
            <a:endParaRPr lang="en-US"/>
          </a:p>
        </p:txBody>
      </p:sp>
      <p:sp>
        <p:nvSpPr>
          <p:cNvPr id="6" name="Footer Placeholder 5">
            <a:extLst>
              <a:ext uri="{FF2B5EF4-FFF2-40B4-BE49-F238E27FC236}">
                <a16:creationId xmlns:a16="http://schemas.microsoft.com/office/drawing/2014/main" id="{43AC6126-8DD1-E14A-AEAB-F88C572258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51673C-E745-3B46-94C7-38C0C203DA15}"/>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2128834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803A-C2F2-B74A-8EFC-C08E8D29AA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7C8E3C-8A49-2646-8C55-08CE461073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40873E-EF7C-EC41-8763-000EFE232A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35F4D2-E37F-7840-AA25-87DE76162907}"/>
              </a:ext>
            </a:extLst>
          </p:cNvPr>
          <p:cNvSpPr>
            <a:spLocks noGrp="1"/>
          </p:cNvSpPr>
          <p:nvPr>
            <p:ph type="dt" sz="half" idx="10"/>
          </p:nvPr>
        </p:nvSpPr>
        <p:spPr/>
        <p:txBody>
          <a:bodyPr/>
          <a:lstStyle/>
          <a:p>
            <a:fld id="{4A6973E6-61A6-3043-A633-A613345AA8BD}" type="datetime1">
              <a:rPr lang="en-US" smtClean="0"/>
              <a:t>11/4/22</a:t>
            </a:fld>
            <a:endParaRPr lang="en-US"/>
          </a:p>
        </p:txBody>
      </p:sp>
      <p:sp>
        <p:nvSpPr>
          <p:cNvPr id="6" name="Footer Placeholder 5">
            <a:extLst>
              <a:ext uri="{FF2B5EF4-FFF2-40B4-BE49-F238E27FC236}">
                <a16:creationId xmlns:a16="http://schemas.microsoft.com/office/drawing/2014/main" id="{5FF7557A-BAF0-1A45-B3E9-579FA24C3B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55D4F4-3D88-F045-B5EE-0D980B2A380C}"/>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3123023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6F038-48E9-0642-9E53-B1674A6E6B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A9211C-B781-5B4E-931D-500E0C5831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7C1944-1D4E-5345-8AC5-399F91F2FFFE}"/>
              </a:ext>
            </a:extLst>
          </p:cNvPr>
          <p:cNvSpPr>
            <a:spLocks noGrp="1"/>
          </p:cNvSpPr>
          <p:nvPr>
            <p:ph type="dt" sz="half" idx="10"/>
          </p:nvPr>
        </p:nvSpPr>
        <p:spPr/>
        <p:txBody>
          <a:bodyPr/>
          <a:lstStyle/>
          <a:p>
            <a:fld id="{5B1E8947-2076-6046-969A-58A0FEC573A4}" type="datetime1">
              <a:rPr lang="en-US" smtClean="0"/>
              <a:t>11/4/22</a:t>
            </a:fld>
            <a:endParaRPr lang="en-US"/>
          </a:p>
        </p:txBody>
      </p:sp>
      <p:sp>
        <p:nvSpPr>
          <p:cNvPr id="5" name="Footer Placeholder 4">
            <a:extLst>
              <a:ext uri="{FF2B5EF4-FFF2-40B4-BE49-F238E27FC236}">
                <a16:creationId xmlns:a16="http://schemas.microsoft.com/office/drawing/2014/main" id="{C1A512C9-097A-FA4E-B536-5C19875EF2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1C0EE7-B3EE-2642-8718-5DE15775DDE4}"/>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692682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5117B9-CA86-AB4C-AE06-F1FB5DC527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0BA87A-2B24-2448-9522-994F713705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FAF974-D475-4246-9699-A9AD9A8603C8}"/>
              </a:ext>
            </a:extLst>
          </p:cNvPr>
          <p:cNvSpPr>
            <a:spLocks noGrp="1"/>
          </p:cNvSpPr>
          <p:nvPr>
            <p:ph type="dt" sz="half" idx="10"/>
          </p:nvPr>
        </p:nvSpPr>
        <p:spPr/>
        <p:txBody>
          <a:bodyPr/>
          <a:lstStyle/>
          <a:p>
            <a:fld id="{B9E58AC6-57EA-C54D-B46C-C2D5E9D40B8D}" type="datetime1">
              <a:rPr lang="en-US" smtClean="0"/>
              <a:t>11/4/22</a:t>
            </a:fld>
            <a:endParaRPr lang="en-US"/>
          </a:p>
        </p:txBody>
      </p:sp>
      <p:sp>
        <p:nvSpPr>
          <p:cNvPr id="5" name="Footer Placeholder 4">
            <a:extLst>
              <a:ext uri="{FF2B5EF4-FFF2-40B4-BE49-F238E27FC236}">
                <a16:creationId xmlns:a16="http://schemas.microsoft.com/office/drawing/2014/main" id="{D6852B42-F8BC-C545-91E0-FF9F48DDD2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7445BD-9B0E-A341-BD43-7B531EB16709}"/>
              </a:ext>
            </a:extLst>
          </p:cNvPr>
          <p:cNvSpPr>
            <a:spLocks noGrp="1"/>
          </p:cNvSpPr>
          <p:nvPr>
            <p:ph type="sldNum" sz="quarter" idx="12"/>
          </p:nvPr>
        </p:nvSpPr>
        <p:spPr/>
        <p:txBody>
          <a:bodyPr/>
          <a:lstStyle/>
          <a:p>
            <a:fld id="{66448C08-ED8E-9E47-BD9C-AFE0193C4BE0}" type="slidenum">
              <a:rPr lang="en-US" smtClean="0"/>
              <a:t>‹#›</a:t>
            </a:fld>
            <a:endParaRPr lang="en-US"/>
          </a:p>
        </p:txBody>
      </p:sp>
    </p:spTree>
    <p:extLst>
      <p:ext uri="{BB962C8B-B14F-4D97-AF65-F5344CB8AC3E}">
        <p14:creationId xmlns:p14="http://schemas.microsoft.com/office/powerpoint/2010/main" val="3287284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4BE01A-5472-EF4C-A4D0-2955A95E91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C46BB5-E01E-F443-B039-E800BD985C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62AA2A-9ACC-2946-A8E2-9721ED9D83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0A1D0-E9C0-E245-A51D-60943E4667E0}" type="datetime1">
              <a:rPr lang="en-US" smtClean="0"/>
              <a:t>11/4/22</a:t>
            </a:fld>
            <a:endParaRPr lang="en-US"/>
          </a:p>
        </p:txBody>
      </p:sp>
      <p:sp>
        <p:nvSpPr>
          <p:cNvPr id="5" name="Footer Placeholder 4">
            <a:extLst>
              <a:ext uri="{FF2B5EF4-FFF2-40B4-BE49-F238E27FC236}">
                <a16:creationId xmlns:a16="http://schemas.microsoft.com/office/drawing/2014/main" id="{9D18C96D-4FBE-734F-8747-05547A30E9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E8FE7E-F84D-4244-9A5B-A5CB842677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448C08-ED8E-9E47-BD9C-AFE0193C4BE0}" type="slidenum">
              <a:rPr lang="en-US" smtClean="0"/>
              <a:t>‹#›</a:t>
            </a:fld>
            <a:endParaRPr lang="en-US"/>
          </a:p>
        </p:txBody>
      </p:sp>
    </p:spTree>
    <p:extLst>
      <p:ext uri="{BB962C8B-B14F-4D97-AF65-F5344CB8AC3E}">
        <p14:creationId xmlns:p14="http://schemas.microsoft.com/office/powerpoint/2010/main" val="3280310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sciencedirect.com/book/9780124158474/mucosal-immunolog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doi.org/10.1111/j.1834-7819.2009.01141.x"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0D616-2C61-1343-92A6-53C3A50AABE0}"/>
              </a:ext>
            </a:extLst>
          </p:cNvPr>
          <p:cNvSpPr>
            <a:spLocks noGrp="1"/>
          </p:cNvSpPr>
          <p:nvPr>
            <p:ph type="ctrTitle"/>
          </p:nvPr>
        </p:nvSpPr>
        <p:spPr>
          <a:xfrm>
            <a:off x="1524000" y="0"/>
            <a:ext cx="9144000" cy="2387600"/>
          </a:xfrm>
        </p:spPr>
        <p:txBody>
          <a:bodyPr/>
          <a:lstStyle/>
          <a:p>
            <a:r>
              <a:rPr lang="en-US" dirty="0"/>
              <a:t>Diabetes and Dentition </a:t>
            </a:r>
          </a:p>
        </p:txBody>
      </p:sp>
      <p:sp>
        <p:nvSpPr>
          <p:cNvPr id="3" name="Subtitle 2">
            <a:extLst>
              <a:ext uri="{FF2B5EF4-FFF2-40B4-BE49-F238E27FC236}">
                <a16:creationId xmlns:a16="http://schemas.microsoft.com/office/drawing/2014/main" id="{CE1E0549-0B53-1343-9DAE-6F929552D573}"/>
              </a:ext>
            </a:extLst>
          </p:cNvPr>
          <p:cNvSpPr>
            <a:spLocks noGrp="1"/>
          </p:cNvSpPr>
          <p:nvPr>
            <p:ph type="subTitle" idx="1"/>
          </p:nvPr>
        </p:nvSpPr>
        <p:spPr>
          <a:xfrm>
            <a:off x="1524000" y="3079524"/>
            <a:ext cx="9144000" cy="3255962"/>
          </a:xfrm>
        </p:spPr>
        <p:txBody>
          <a:bodyPr>
            <a:normAutofit/>
          </a:bodyPr>
          <a:lstStyle/>
          <a:p>
            <a:r>
              <a:rPr lang="en-US" dirty="0"/>
              <a:t>E Jackson </a:t>
            </a:r>
            <a:r>
              <a:rPr lang="en-US" dirty="0" err="1"/>
              <a:t>Threet</a:t>
            </a:r>
            <a:r>
              <a:rPr lang="en-US" dirty="0"/>
              <a:t>, DMD </a:t>
            </a:r>
          </a:p>
          <a:p>
            <a:r>
              <a:rPr lang="en-US" dirty="0"/>
              <a:t>Board Eligible, American Board of Oral Medicine</a:t>
            </a:r>
          </a:p>
          <a:p>
            <a:endParaRPr lang="en-US" dirty="0"/>
          </a:p>
          <a:p>
            <a:r>
              <a:rPr lang="en-US" dirty="0"/>
              <a:t>Head for the Hills </a:t>
            </a:r>
          </a:p>
          <a:p>
            <a:r>
              <a:rPr lang="en-US" dirty="0"/>
              <a:t>November 2022</a:t>
            </a:r>
          </a:p>
          <a:p>
            <a:r>
              <a:rPr lang="en-US" dirty="0"/>
              <a:t> Martha Washington Inn</a:t>
            </a:r>
          </a:p>
          <a:p>
            <a:r>
              <a:rPr lang="en-US" dirty="0"/>
              <a:t>Abingdon, VA  </a:t>
            </a:r>
          </a:p>
        </p:txBody>
      </p:sp>
      <p:sp>
        <p:nvSpPr>
          <p:cNvPr id="5" name="Slide Number Placeholder 4">
            <a:extLst>
              <a:ext uri="{FF2B5EF4-FFF2-40B4-BE49-F238E27FC236}">
                <a16:creationId xmlns:a16="http://schemas.microsoft.com/office/drawing/2014/main" id="{22CAC7E1-908C-58AC-0ED6-9C597C9FDCCB}"/>
              </a:ext>
            </a:extLst>
          </p:cNvPr>
          <p:cNvSpPr>
            <a:spLocks noGrp="1"/>
          </p:cNvSpPr>
          <p:nvPr>
            <p:ph type="sldNum" sz="quarter" idx="12"/>
          </p:nvPr>
        </p:nvSpPr>
        <p:spPr/>
        <p:txBody>
          <a:bodyPr/>
          <a:lstStyle/>
          <a:p>
            <a:fld id="{66448C08-ED8E-9E47-BD9C-AFE0193C4BE0}" type="slidenum">
              <a:rPr lang="en-US" smtClean="0"/>
              <a:t>1</a:t>
            </a:fld>
            <a:endParaRPr lang="en-US"/>
          </a:p>
        </p:txBody>
      </p:sp>
    </p:spTree>
    <p:extLst>
      <p:ext uri="{BB962C8B-B14F-4D97-AF65-F5344CB8AC3E}">
        <p14:creationId xmlns:p14="http://schemas.microsoft.com/office/powerpoint/2010/main" val="2375060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43918-68FB-5E4E-822C-6DFFFABCA423}"/>
              </a:ext>
            </a:extLst>
          </p:cNvPr>
          <p:cNvSpPr>
            <a:spLocks noGrp="1"/>
          </p:cNvSpPr>
          <p:nvPr>
            <p:ph type="title"/>
          </p:nvPr>
        </p:nvSpPr>
        <p:spPr/>
        <p:txBody>
          <a:bodyPr/>
          <a:lstStyle/>
          <a:p>
            <a:r>
              <a:rPr lang="en-US" dirty="0"/>
              <a:t>Conflicts of Interest </a:t>
            </a:r>
          </a:p>
        </p:txBody>
      </p:sp>
      <p:sp>
        <p:nvSpPr>
          <p:cNvPr id="3" name="Content Placeholder 2">
            <a:extLst>
              <a:ext uri="{FF2B5EF4-FFF2-40B4-BE49-F238E27FC236}">
                <a16:creationId xmlns:a16="http://schemas.microsoft.com/office/drawing/2014/main" id="{D8BE9B02-8D7E-7C45-804C-C348226F8CE3}"/>
              </a:ext>
            </a:extLst>
          </p:cNvPr>
          <p:cNvSpPr>
            <a:spLocks noGrp="1"/>
          </p:cNvSpPr>
          <p:nvPr>
            <p:ph idx="1"/>
          </p:nvPr>
        </p:nvSpPr>
        <p:spPr/>
        <p:txBody>
          <a:bodyPr/>
          <a:lstStyle/>
          <a:p>
            <a:r>
              <a:rPr lang="en-US" dirty="0"/>
              <a:t>I have no conflicts of interest to declare </a:t>
            </a:r>
          </a:p>
        </p:txBody>
      </p:sp>
      <p:sp>
        <p:nvSpPr>
          <p:cNvPr id="4" name="Slide Number Placeholder 3">
            <a:extLst>
              <a:ext uri="{FF2B5EF4-FFF2-40B4-BE49-F238E27FC236}">
                <a16:creationId xmlns:a16="http://schemas.microsoft.com/office/drawing/2014/main" id="{7A02A556-0A87-38AF-F365-D501B02DD0BE}"/>
              </a:ext>
            </a:extLst>
          </p:cNvPr>
          <p:cNvSpPr>
            <a:spLocks noGrp="1"/>
          </p:cNvSpPr>
          <p:nvPr>
            <p:ph type="sldNum" sz="quarter" idx="12"/>
          </p:nvPr>
        </p:nvSpPr>
        <p:spPr/>
        <p:txBody>
          <a:bodyPr/>
          <a:lstStyle/>
          <a:p>
            <a:fld id="{66448C08-ED8E-9E47-BD9C-AFE0193C4BE0}" type="slidenum">
              <a:rPr lang="en-US" smtClean="0"/>
              <a:t>2</a:t>
            </a:fld>
            <a:endParaRPr lang="en-US"/>
          </a:p>
        </p:txBody>
      </p:sp>
    </p:spTree>
    <p:extLst>
      <p:ext uri="{BB962C8B-B14F-4D97-AF65-F5344CB8AC3E}">
        <p14:creationId xmlns:p14="http://schemas.microsoft.com/office/powerpoint/2010/main" val="3981334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316A-7D63-CB40-B98D-69A27E402BD8}"/>
              </a:ext>
            </a:extLst>
          </p:cNvPr>
          <p:cNvSpPr>
            <a:spLocks noGrp="1"/>
          </p:cNvSpPr>
          <p:nvPr>
            <p:ph type="title"/>
          </p:nvPr>
        </p:nvSpPr>
        <p:spPr/>
        <p:txBody>
          <a:bodyPr/>
          <a:lstStyle/>
          <a:p>
            <a:r>
              <a:rPr lang="en-US" dirty="0"/>
              <a:t>Objectives </a:t>
            </a:r>
          </a:p>
        </p:txBody>
      </p:sp>
      <p:sp>
        <p:nvSpPr>
          <p:cNvPr id="3" name="Content Placeholder 2">
            <a:extLst>
              <a:ext uri="{FF2B5EF4-FFF2-40B4-BE49-F238E27FC236}">
                <a16:creationId xmlns:a16="http://schemas.microsoft.com/office/drawing/2014/main" id="{A94E6791-E838-6740-BC5F-694139A6E6DB}"/>
              </a:ext>
            </a:extLst>
          </p:cNvPr>
          <p:cNvSpPr>
            <a:spLocks noGrp="1"/>
          </p:cNvSpPr>
          <p:nvPr>
            <p:ph idx="1"/>
          </p:nvPr>
        </p:nvSpPr>
        <p:spPr/>
        <p:txBody>
          <a:bodyPr/>
          <a:lstStyle/>
          <a:p>
            <a:r>
              <a:rPr lang="en-US" dirty="0"/>
              <a:t>A. Understand the etiology, pathogenesis of periodontal disease</a:t>
            </a:r>
          </a:p>
          <a:p>
            <a:pPr marL="0" indent="0">
              <a:buNone/>
            </a:pPr>
            <a:endParaRPr lang="en-US" dirty="0"/>
          </a:p>
          <a:p>
            <a:r>
              <a:rPr lang="en-US" dirty="0"/>
              <a:t>B. Understand effects of poorly controlled diabetes on periodontium</a:t>
            </a:r>
          </a:p>
          <a:p>
            <a:endParaRPr lang="en-US" dirty="0"/>
          </a:p>
          <a:p>
            <a:r>
              <a:rPr lang="en-US" dirty="0"/>
              <a:t>C. Identify patients at risk of periodontal disease</a:t>
            </a:r>
          </a:p>
        </p:txBody>
      </p:sp>
      <p:sp>
        <p:nvSpPr>
          <p:cNvPr id="4" name="Slide Number Placeholder 3">
            <a:extLst>
              <a:ext uri="{FF2B5EF4-FFF2-40B4-BE49-F238E27FC236}">
                <a16:creationId xmlns:a16="http://schemas.microsoft.com/office/drawing/2014/main" id="{ED87156B-4AA1-463A-03D5-695CA3B1052F}"/>
              </a:ext>
            </a:extLst>
          </p:cNvPr>
          <p:cNvSpPr>
            <a:spLocks noGrp="1"/>
          </p:cNvSpPr>
          <p:nvPr>
            <p:ph type="sldNum" sz="quarter" idx="12"/>
          </p:nvPr>
        </p:nvSpPr>
        <p:spPr/>
        <p:txBody>
          <a:bodyPr/>
          <a:lstStyle/>
          <a:p>
            <a:fld id="{66448C08-ED8E-9E47-BD9C-AFE0193C4BE0}" type="slidenum">
              <a:rPr lang="en-US" smtClean="0"/>
              <a:t>3</a:t>
            </a:fld>
            <a:endParaRPr lang="en-US"/>
          </a:p>
        </p:txBody>
      </p:sp>
    </p:spTree>
    <p:extLst>
      <p:ext uri="{BB962C8B-B14F-4D97-AF65-F5344CB8AC3E}">
        <p14:creationId xmlns:p14="http://schemas.microsoft.com/office/powerpoint/2010/main" val="1271537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2D52D-4A8C-1F44-BCA1-A8B8838168A5}"/>
              </a:ext>
            </a:extLst>
          </p:cNvPr>
          <p:cNvSpPr>
            <a:spLocks noGrp="1"/>
          </p:cNvSpPr>
          <p:nvPr>
            <p:ph type="title"/>
          </p:nvPr>
        </p:nvSpPr>
        <p:spPr/>
        <p:txBody>
          <a:bodyPr/>
          <a:lstStyle/>
          <a:p>
            <a:r>
              <a:rPr lang="en-US" dirty="0"/>
              <a:t>Periodontium </a:t>
            </a:r>
          </a:p>
        </p:txBody>
      </p:sp>
      <p:pic>
        <p:nvPicPr>
          <p:cNvPr id="1026" name="Picture 2">
            <a:extLst>
              <a:ext uri="{FF2B5EF4-FFF2-40B4-BE49-F238E27FC236}">
                <a16:creationId xmlns:a16="http://schemas.microsoft.com/office/drawing/2014/main" id="{44AAD2CF-39BF-9E4A-BC7E-361F15FFB2A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02828" y="1825625"/>
            <a:ext cx="6586343" cy="435133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57214AAC-BB63-6696-60F8-E6911FDD9ED1}"/>
              </a:ext>
            </a:extLst>
          </p:cNvPr>
          <p:cNvSpPr>
            <a:spLocks noGrp="1"/>
          </p:cNvSpPr>
          <p:nvPr>
            <p:ph type="sldNum" sz="quarter" idx="12"/>
          </p:nvPr>
        </p:nvSpPr>
        <p:spPr/>
        <p:txBody>
          <a:bodyPr/>
          <a:lstStyle/>
          <a:p>
            <a:fld id="{66448C08-ED8E-9E47-BD9C-AFE0193C4BE0}" type="slidenum">
              <a:rPr lang="en-US" smtClean="0"/>
              <a:t>4</a:t>
            </a:fld>
            <a:endParaRPr lang="en-US"/>
          </a:p>
        </p:txBody>
      </p:sp>
    </p:spTree>
    <p:extLst>
      <p:ext uri="{BB962C8B-B14F-4D97-AF65-F5344CB8AC3E}">
        <p14:creationId xmlns:p14="http://schemas.microsoft.com/office/powerpoint/2010/main" val="4276507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64C9-6156-EE42-BEF9-0B8D0769B071}"/>
              </a:ext>
            </a:extLst>
          </p:cNvPr>
          <p:cNvSpPr>
            <a:spLocks noGrp="1"/>
          </p:cNvSpPr>
          <p:nvPr>
            <p:ph type="title"/>
          </p:nvPr>
        </p:nvSpPr>
        <p:spPr/>
        <p:txBody>
          <a:bodyPr/>
          <a:lstStyle/>
          <a:p>
            <a:endParaRPr lang="en-US" dirty="0"/>
          </a:p>
        </p:txBody>
      </p:sp>
      <p:pic>
        <p:nvPicPr>
          <p:cNvPr id="2050" name="Picture 2">
            <a:extLst>
              <a:ext uri="{FF2B5EF4-FFF2-40B4-BE49-F238E27FC236}">
                <a16:creationId xmlns:a16="http://schemas.microsoft.com/office/drawing/2014/main" id="{28DF3170-1ED5-F44C-B128-A3E2CD77EDE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6032" y="365125"/>
            <a:ext cx="6062791" cy="585523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DE617C93-0AC7-870D-2452-797154C48BFF}"/>
              </a:ext>
            </a:extLst>
          </p:cNvPr>
          <p:cNvSpPr>
            <a:spLocks noGrp="1"/>
          </p:cNvSpPr>
          <p:nvPr>
            <p:ph type="sldNum" sz="quarter" idx="12"/>
          </p:nvPr>
        </p:nvSpPr>
        <p:spPr/>
        <p:txBody>
          <a:bodyPr/>
          <a:lstStyle/>
          <a:p>
            <a:fld id="{66448C08-ED8E-9E47-BD9C-AFE0193C4BE0}" type="slidenum">
              <a:rPr lang="en-US" smtClean="0"/>
              <a:t>5</a:t>
            </a:fld>
            <a:endParaRPr lang="en-US"/>
          </a:p>
        </p:txBody>
      </p:sp>
      <p:pic>
        <p:nvPicPr>
          <p:cNvPr id="4" name="Picture 2">
            <a:extLst>
              <a:ext uri="{FF2B5EF4-FFF2-40B4-BE49-F238E27FC236}">
                <a16:creationId xmlns:a16="http://schemas.microsoft.com/office/drawing/2014/main" id="{6033A8A6-6C3C-48D9-6840-9BADEB577A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0087" y="423396"/>
            <a:ext cx="2745901" cy="6031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398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9DD71-252D-3E4C-B817-F9CEDF381D4B}"/>
              </a:ext>
            </a:extLst>
          </p:cNvPr>
          <p:cNvSpPr>
            <a:spLocks noGrp="1"/>
          </p:cNvSpPr>
          <p:nvPr>
            <p:ph type="title"/>
          </p:nvPr>
        </p:nvSpPr>
        <p:spPr/>
        <p:txBody>
          <a:bodyPr/>
          <a:lstStyle/>
          <a:p>
            <a:endParaRPr lang="en-US"/>
          </a:p>
        </p:txBody>
      </p:sp>
      <p:pic>
        <p:nvPicPr>
          <p:cNvPr id="3076" name="Picture 4">
            <a:extLst>
              <a:ext uri="{FF2B5EF4-FFF2-40B4-BE49-F238E27FC236}">
                <a16:creationId xmlns:a16="http://schemas.microsoft.com/office/drawing/2014/main" id="{0033AD5E-DA17-7742-8493-4671A7716C1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21467" y="1281833"/>
            <a:ext cx="6993466" cy="52375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4B1EB55-5041-DB88-B634-1C2B98BAB2CE}"/>
              </a:ext>
            </a:extLst>
          </p:cNvPr>
          <p:cNvSpPr txBox="1"/>
          <p:nvPr/>
        </p:nvSpPr>
        <p:spPr>
          <a:xfrm>
            <a:off x="0" y="6561283"/>
            <a:ext cx="6096000" cy="253916"/>
          </a:xfrm>
          <a:prstGeom prst="rect">
            <a:avLst/>
          </a:prstGeom>
          <a:noFill/>
        </p:spPr>
        <p:txBody>
          <a:bodyPr wrap="square">
            <a:spAutoFit/>
          </a:bodyPr>
          <a:lstStyle/>
          <a:p>
            <a:r>
              <a:rPr lang="en-US" sz="1050" b="0" i="0" dirty="0">
                <a:solidFill>
                  <a:srgbClr val="2E2E2E"/>
                </a:solidFill>
                <a:effectLst/>
                <a:latin typeface="NexusSans"/>
              </a:rPr>
              <a:t>Stephen J. </a:t>
            </a:r>
            <a:r>
              <a:rPr lang="en-US" sz="1050" b="0" i="0" dirty="0" err="1">
                <a:solidFill>
                  <a:srgbClr val="2E2E2E"/>
                </a:solidFill>
                <a:effectLst/>
                <a:latin typeface="NexusSans"/>
              </a:rPr>
              <a:t>Challacombe</a:t>
            </a:r>
            <a:r>
              <a:rPr lang="en-US" sz="1050" b="0" i="0" dirty="0">
                <a:solidFill>
                  <a:srgbClr val="2E2E2E"/>
                </a:solidFill>
                <a:effectLst/>
                <a:latin typeface="NexusSans"/>
              </a:rPr>
              <a:t>, ... Martin H. Thornhill, in </a:t>
            </a:r>
            <a:r>
              <a:rPr lang="en-US" sz="1050" b="0" i="0" u="none" strike="noStrike" dirty="0">
                <a:solidFill>
                  <a:srgbClr val="0C7DBB"/>
                </a:solidFill>
                <a:effectLst/>
                <a:latin typeface="NexusSans"/>
                <a:hlinkClick r:id="rId4"/>
              </a:rPr>
              <a:t>Mucosal Immunology (Fourth Edition)</a:t>
            </a:r>
            <a:r>
              <a:rPr lang="en-US" sz="1050" b="0" i="0" dirty="0">
                <a:solidFill>
                  <a:srgbClr val="2E2E2E"/>
                </a:solidFill>
                <a:effectLst/>
                <a:latin typeface="NexusSans"/>
              </a:rPr>
              <a:t>, 2015</a:t>
            </a:r>
          </a:p>
        </p:txBody>
      </p:sp>
      <p:sp>
        <p:nvSpPr>
          <p:cNvPr id="5" name="Slide Number Placeholder 4">
            <a:extLst>
              <a:ext uri="{FF2B5EF4-FFF2-40B4-BE49-F238E27FC236}">
                <a16:creationId xmlns:a16="http://schemas.microsoft.com/office/drawing/2014/main" id="{E6BE1768-D8D2-5831-D264-30D87D28520B}"/>
              </a:ext>
            </a:extLst>
          </p:cNvPr>
          <p:cNvSpPr>
            <a:spLocks noGrp="1"/>
          </p:cNvSpPr>
          <p:nvPr>
            <p:ph type="sldNum" sz="quarter" idx="12"/>
          </p:nvPr>
        </p:nvSpPr>
        <p:spPr/>
        <p:txBody>
          <a:bodyPr/>
          <a:lstStyle/>
          <a:p>
            <a:fld id="{66448C08-ED8E-9E47-BD9C-AFE0193C4BE0}" type="slidenum">
              <a:rPr lang="en-US" smtClean="0"/>
              <a:t>6</a:t>
            </a:fld>
            <a:endParaRPr lang="en-US"/>
          </a:p>
        </p:txBody>
      </p:sp>
    </p:spTree>
    <p:extLst>
      <p:ext uri="{BB962C8B-B14F-4D97-AF65-F5344CB8AC3E}">
        <p14:creationId xmlns:p14="http://schemas.microsoft.com/office/powerpoint/2010/main" val="1154766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5F031-E9B9-6449-BEBF-E50B59B5EEA8}"/>
              </a:ext>
            </a:extLst>
          </p:cNvPr>
          <p:cNvSpPr>
            <a:spLocks noGrp="1"/>
          </p:cNvSpPr>
          <p:nvPr>
            <p:ph type="title"/>
          </p:nvPr>
        </p:nvSpPr>
        <p:spPr>
          <a:xfrm>
            <a:off x="0" y="-252727"/>
            <a:ext cx="10515600" cy="1325563"/>
          </a:xfrm>
        </p:spPr>
        <p:txBody>
          <a:bodyPr/>
          <a:lstStyle/>
          <a:p>
            <a:r>
              <a:rPr lang="en-US" dirty="0"/>
              <a:t>Periodontium </a:t>
            </a:r>
          </a:p>
        </p:txBody>
      </p:sp>
      <p:sp>
        <p:nvSpPr>
          <p:cNvPr id="3" name="Content Placeholder 2">
            <a:extLst>
              <a:ext uri="{FF2B5EF4-FFF2-40B4-BE49-F238E27FC236}">
                <a16:creationId xmlns:a16="http://schemas.microsoft.com/office/drawing/2014/main" id="{D603CFA9-64B2-2B47-AF2A-0AB91D718399}"/>
              </a:ext>
            </a:extLst>
          </p:cNvPr>
          <p:cNvSpPr>
            <a:spLocks noGrp="1"/>
          </p:cNvSpPr>
          <p:nvPr>
            <p:ph idx="1"/>
          </p:nvPr>
        </p:nvSpPr>
        <p:spPr>
          <a:xfrm>
            <a:off x="311974" y="1253331"/>
            <a:ext cx="10515600" cy="4351338"/>
          </a:xfrm>
        </p:spPr>
        <p:txBody>
          <a:bodyPr/>
          <a:lstStyle/>
          <a:p>
            <a:endParaRPr lang="en-US" dirty="0"/>
          </a:p>
          <a:p>
            <a:endParaRPr lang="en-US" dirty="0"/>
          </a:p>
          <a:p>
            <a:endParaRPr lang="en-US" dirty="0"/>
          </a:p>
          <a:p>
            <a:endParaRPr lang="en-US" dirty="0"/>
          </a:p>
        </p:txBody>
      </p:sp>
      <p:pic>
        <p:nvPicPr>
          <p:cNvPr id="5" name="Picture 4" descr="Diagram&#10;&#10;Description automatically generated">
            <a:extLst>
              <a:ext uri="{FF2B5EF4-FFF2-40B4-BE49-F238E27FC236}">
                <a16:creationId xmlns:a16="http://schemas.microsoft.com/office/drawing/2014/main" id="{073888E7-4CDA-E044-8A0A-8452CB214E98}"/>
              </a:ext>
            </a:extLst>
          </p:cNvPr>
          <p:cNvPicPr>
            <a:picLocks noChangeAspect="1"/>
          </p:cNvPicPr>
          <p:nvPr/>
        </p:nvPicPr>
        <p:blipFill>
          <a:blip r:embed="rId3"/>
          <a:stretch>
            <a:fillRect/>
          </a:stretch>
        </p:blipFill>
        <p:spPr>
          <a:xfrm>
            <a:off x="2844801" y="1072836"/>
            <a:ext cx="7982774" cy="5785164"/>
          </a:xfrm>
          <a:prstGeom prst="rect">
            <a:avLst/>
          </a:prstGeom>
        </p:spPr>
      </p:pic>
      <p:sp>
        <p:nvSpPr>
          <p:cNvPr id="6" name="TextBox 5">
            <a:extLst>
              <a:ext uri="{FF2B5EF4-FFF2-40B4-BE49-F238E27FC236}">
                <a16:creationId xmlns:a16="http://schemas.microsoft.com/office/drawing/2014/main" id="{F5D61A09-08EB-F1C3-4912-EEE8225EE8AB}"/>
              </a:ext>
            </a:extLst>
          </p:cNvPr>
          <p:cNvSpPr txBox="1"/>
          <p:nvPr/>
        </p:nvSpPr>
        <p:spPr>
          <a:xfrm>
            <a:off x="0" y="6144394"/>
            <a:ext cx="6221506" cy="577081"/>
          </a:xfrm>
          <a:prstGeom prst="rect">
            <a:avLst/>
          </a:prstGeom>
          <a:noFill/>
        </p:spPr>
        <p:txBody>
          <a:bodyPr wrap="square">
            <a:spAutoFit/>
          </a:bodyPr>
          <a:lstStyle/>
          <a:p>
            <a:r>
              <a:rPr lang="en-US" sz="1050" dirty="0"/>
              <a:t>Xu, Xin-Yue &amp; Li, Xuan &amp; Wang, Jia &amp; He, Xiao-Tao &amp; Sun, Hai-Hua. (2018). Concise Review: Periodontal Tissue Regeneration Using Stem Cells: Strategies and Translational Considerations: Periodontal Regeneration Using Stem Cells. STEM CELLS TRANSLATIONAL MEDICINE. 8. 392-403. 10.1002/sctm.18-0181. </a:t>
            </a:r>
          </a:p>
        </p:txBody>
      </p:sp>
      <p:sp>
        <p:nvSpPr>
          <p:cNvPr id="7" name="Slide Number Placeholder 6">
            <a:extLst>
              <a:ext uri="{FF2B5EF4-FFF2-40B4-BE49-F238E27FC236}">
                <a16:creationId xmlns:a16="http://schemas.microsoft.com/office/drawing/2014/main" id="{1DB5B60C-6710-F186-AD6D-9FBFAC163541}"/>
              </a:ext>
            </a:extLst>
          </p:cNvPr>
          <p:cNvSpPr>
            <a:spLocks noGrp="1"/>
          </p:cNvSpPr>
          <p:nvPr>
            <p:ph type="sldNum" sz="quarter" idx="12"/>
          </p:nvPr>
        </p:nvSpPr>
        <p:spPr/>
        <p:txBody>
          <a:bodyPr/>
          <a:lstStyle/>
          <a:p>
            <a:fld id="{66448C08-ED8E-9E47-BD9C-AFE0193C4BE0}" type="slidenum">
              <a:rPr lang="en-US" smtClean="0"/>
              <a:t>7</a:t>
            </a:fld>
            <a:endParaRPr lang="en-US"/>
          </a:p>
        </p:txBody>
      </p:sp>
    </p:spTree>
    <p:extLst>
      <p:ext uri="{BB962C8B-B14F-4D97-AF65-F5344CB8AC3E}">
        <p14:creationId xmlns:p14="http://schemas.microsoft.com/office/powerpoint/2010/main" val="3654230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40FD-DB72-DD41-8BFD-755BCA288F55}"/>
              </a:ext>
            </a:extLst>
          </p:cNvPr>
          <p:cNvSpPr>
            <a:spLocks noGrp="1"/>
          </p:cNvSpPr>
          <p:nvPr>
            <p:ph type="title"/>
          </p:nvPr>
        </p:nvSpPr>
        <p:spPr>
          <a:xfrm>
            <a:off x="0" y="0"/>
            <a:ext cx="10515600" cy="1325563"/>
          </a:xfrm>
        </p:spPr>
        <p:txBody>
          <a:bodyPr/>
          <a:lstStyle/>
          <a:p>
            <a:r>
              <a:rPr lang="en-US" dirty="0"/>
              <a:t>Diagnosis</a:t>
            </a:r>
          </a:p>
        </p:txBody>
      </p:sp>
      <p:pic>
        <p:nvPicPr>
          <p:cNvPr id="3074" name="Picture 2" descr="5 The clinical evaluation of periodontal disease by probing. (a) Healthy gum and (b) diseased gum, bleeding upon probing (Reprinted with permission from the Journal of the California Dental Association, 2013 February; 41(2):119-24)">
            <a:extLst>
              <a:ext uri="{FF2B5EF4-FFF2-40B4-BE49-F238E27FC236}">
                <a16:creationId xmlns:a16="http://schemas.microsoft.com/office/drawing/2014/main" id="{52CD1871-A3EF-3C48-928C-3F4D290EDE3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393274"/>
            <a:ext cx="7083936" cy="43503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AF51698-03AB-73A8-5D1E-4DE4C107FC53}"/>
              </a:ext>
            </a:extLst>
          </p:cNvPr>
          <p:cNvSpPr txBox="1"/>
          <p:nvPr/>
        </p:nvSpPr>
        <p:spPr>
          <a:xfrm>
            <a:off x="0" y="5630211"/>
            <a:ext cx="6221506" cy="577081"/>
          </a:xfrm>
          <a:prstGeom prst="rect">
            <a:avLst/>
          </a:prstGeom>
          <a:noFill/>
        </p:spPr>
        <p:txBody>
          <a:bodyPr wrap="square">
            <a:spAutoFit/>
          </a:bodyPr>
          <a:lstStyle/>
          <a:p>
            <a:r>
              <a:rPr lang="en-US" sz="1050" dirty="0"/>
              <a:t>Saliva Diagnostics for Oral Diseases - Scientific Figure on ResearchGate. Available from: https://</a:t>
            </a:r>
            <a:r>
              <a:rPr lang="en-US" sz="1050" dirty="0" err="1"/>
              <a:t>www.researchgate.net</a:t>
            </a:r>
            <a:r>
              <a:rPr lang="en-US" sz="1050" dirty="0"/>
              <a:t>/figure/The-clinical-evaluation-of-periodontal-disease-by-probing-a-Healthy-gum-and-b_fig4_283676711 [accessed 12 Sep, 2022]</a:t>
            </a:r>
          </a:p>
        </p:txBody>
      </p:sp>
      <p:sp>
        <p:nvSpPr>
          <p:cNvPr id="5" name="Slide Number Placeholder 4">
            <a:extLst>
              <a:ext uri="{FF2B5EF4-FFF2-40B4-BE49-F238E27FC236}">
                <a16:creationId xmlns:a16="http://schemas.microsoft.com/office/drawing/2014/main" id="{59D85208-A2E9-20BC-EFC8-2BCC8FDE79A4}"/>
              </a:ext>
            </a:extLst>
          </p:cNvPr>
          <p:cNvSpPr>
            <a:spLocks noGrp="1"/>
          </p:cNvSpPr>
          <p:nvPr>
            <p:ph type="sldNum" sz="quarter" idx="12"/>
          </p:nvPr>
        </p:nvSpPr>
        <p:spPr/>
        <p:txBody>
          <a:bodyPr/>
          <a:lstStyle/>
          <a:p>
            <a:fld id="{66448C08-ED8E-9E47-BD9C-AFE0193C4BE0}" type="slidenum">
              <a:rPr lang="en-US" smtClean="0"/>
              <a:t>8</a:t>
            </a:fld>
            <a:endParaRPr lang="en-US"/>
          </a:p>
        </p:txBody>
      </p:sp>
      <p:pic>
        <p:nvPicPr>
          <p:cNvPr id="1028" name="Picture 4" descr="PPD, CAL and REC measurements. PPD (blue line) is the distance from the gingival margin to the bottom of the gingival sulcus/pocket. CAL (green line) is assessed by means of a graduated probe and expressed as the distance in millimetres from the CEJ to the bottom of the periodontal pocket. REC (orange line) is defined as the apical migration of the gingival margin. It is measured from the cement-enamel junction (curved yellow green line) to the gingival margin.">
            <a:extLst>
              <a:ext uri="{FF2B5EF4-FFF2-40B4-BE49-F238E27FC236}">
                <a16:creationId xmlns:a16="http://schemas.microsoft.com/office/drawing/2014/main" id="{70D2344A-66A4-129F-7D36-DDADC261A7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3936" y="568950"/>
            <a:ext cx="5108064" cy="56364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FE5D66A-2E0A-0119-BA9E-C048FE797501}"/>
              </a:ext>
            </a:extLst>
          </p:cNvPr>
          <p:cNvSpPr txBox="1"/>
          <p:nvPr/>
        </p:nvSpPr>
        <p:spPr>
          <a:xfrm>
            <a:off x="0" y="6513726"/>
            <a:ext cx="6221506" cy="415498"/>
          </a:xfrm>
          <a:prstGeom prst="rect">
            <a:avLst/>
          </a:prstGeom>
          <a:noFill/>
        </p:spPr>
        <p:txBody>
          <a:bodyPr wrap="square">
            <a:spAutoFit/>
          </a:bodyPr>
          <a:lstStyle/>
          <a:p>
            <a:r>
              <a:rPr lang="en-US" sz="1050" dirty="0"/>
              <a:t>https://</a:t>
            </a:r>
            <a:r>
              <a:rPr lang="en-US" sz="1050" dirty="0" err="1"/>
              <a:t>www.researchgate.net</a:t>
            </a:r>
            <a:r>
              <a:rPr lang="en-US" sz="1050" dirty="0"/>
              <a:t>/figure/PPD-CAL-and-REC-measurements-PPD-blue-line-is-the-distance-from-the-gingival-margin_fig26_237819432</a:t>
            </a:r>
          </a:p>
        </p:txBody>
      </p:sp>
    </p:spTree>
    <p:extLst>
      <p:ext uri="{BB962C8B-B14F-4D97-AF65-F5344CB8AC3E}">
        <p14:creationId xmlns:p14="http://schemas.microsoft.com/office/powerpoint/2010/main" val="2726774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AFB32-254E-6940-AAC4-5362CE28BFF9}"/>
              </a:ext>
            </a:extLst>
          </p:cNvPr>
          <p:cNvSpPr>
            <a:spLocks noGrp="1"/>
          </p:cNvSpPr>
          <p:nvPr>
            <p:ph type="title"/>
          </p:nvPr>
        </p:nvSpPr>
        <p:spPr>
          <a:xfrm>
            <a:off x="0" y="-297656"/>
            <a:ext cx="10515600" cy="1325563"/>
          </a:xfrm>
        </p:spPr>
        <p:txBody>
          <a:bodyPr/>
          <a:lstStyle/>
          <a:p>
            <a:r>
              <a:rPr lang="en-US" dirty="0"/>
              <a:t>Diagnosis  </a:t>
            </a:r>
          </a:p>
        </p:txBody>
      </p:sp>
      <p:pic>
        <p:nvPicPr>
          <p:cNvPr id="1026" name="Picture 2" descr="image">
            <a:extLst>
              <a:ext uri="{FF2B5EF4-FFF2-40B4-BE49-F238E27FC236}">
                <a16:creationId xmlns:a16="http://schemas.microsoft.com/office/drawing/2014/main" id="{B2DECDEB-0CFC-9F4B-839B-71D6DA391A7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09760" y="1690687"/>
            <a:ext cx="10570852" cy="48021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712956D-03C2-28CD-8AF6-A679F18A79EA}"/>
              </a:ext>
            </a:extLst>
          </p:cNvPr>
          <p:cNvSpPr txBox="1"/>
          <p:nvPr/>
        </p:nvSpPr>
        <p:spPr>
          <a:xfrm>
            <a:off x="0" y="6577198"/>
            <a:ext cx="6221506" cy="253916"/>
          </a:xfrm>
          <a:prstGeom prst="rect">
            <a:avLst/>
          </a:prstGeom>
          <a:noFill/>
        </p:spPr>
        <p:txBody>
          <a:bodyPr wrap="square">
            <a:spAutoFit/>
          </a:bodyPr>
          <a:lstStyle/>
          <a:p>
            <a:r>
              <a:rPr lang="en-US" sz="1050" dirty="0"/>
              <a:t>https://</a:t>
            </a:r>
            <a:r>
              <a:rPr lang="en-US" sz="1050" dirty="0" err="1"/>
              <a:t>pocketdentistry.com</a:t>
            </a:r>
            <a:r>
              <a:rPr lang="en-US" sz="1050" dirty="0"/>
              <a:t>/19-the-periodontal-tissues-and-periodontal-disease/</a:t>
            </a:r>
          </a:p>
        </p:txBody>
      </p:sp>
      <p:sp>
        <p:nvSpPr>
          <p:cNvPr id="5" name="Slide Number Placeholder 4">
            <a:extLst>
              <a:ext uri="{FF2B5EF4-FFF2-40B4-BE49-F238E27FC236}">
                <a16:creationId xmlns:a16="http://schemas.microsoft.com/office/drawing/2014/main" id="{9860E388-69E4-7CCD-892B-9504512C6F19}"/>
              </a:ext>
            </a:extLst>
          </p:cNvPr>
          <p:cNvSpPr>
            <a:spLocks noGrp="1"/>
          </p:cNvSpPr>
          <p:nvPr>
            <p:ph type="sldNum" sz="quarter" idx="12"/>
          </p:nvPr>
        </p:nvSpPr>
        <p:spPr/>
        <p:txBody>
          <a:bodyPr/>
          <a:lstStyle/>
          <a:p>
            <a:fld id="{66448C08-ED8E-9E47-BD9C-AFE0193C4BE0}" type="slidenum">
              <a:rPr lang="en-US" smtClean="0"/>
              <a:t>9</a:t>
            </a:fld>
            <a:endParaRPr lang="en-US"/>
          </a:p>
        </p:txBody>
      </p:sp>
    </p:spTree>
    <p:extLst>
      <p:ext uri="{BB962C8B-B14F-4D97-AF65-F5344CB8AC3E}">
        <p14:creationId xmlns:p14="http://schemas.microsoft.com/office/powerpoint/2010/main" val="3710379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E7D9A-6EB0-A14D-9061-9CB1A9AD9F9D}"/>
              </a:ext>
            </a:extLst>
          </p:cNvPr>
          <p:cNvSpPr>
            <a:spLocks noGrp="1"/>
          </p:cNvSpPr>
          <p:nvPr>
            <p:ph type="title"/>
          </p:nvPr>
        </p:nvSpPr>
        <p:spPr>
          <a:xfrm>
            <a:off x="0" y="0"/>
            <a:ext cx="10515600" cy="1325563"/>
          </a:xfrm>
        </p:spPr>
        <p:txBody>
          <a:bodyPr/>
          <a:lstStyle/>
          <a:p>
            <a:r>
              <a:rPr lang="en-US" dirty="0"/>
              <a:t>Diagnosis </a:t>
            </a:r>
          </a:p>
        </p:txBody>
      </p:sp>
      <p:pic>
        <p:nvPicPr>
          <p:cNvPr id="2050" name="Picture 2" descr="Details are in the caption following the image">
            <a:extLst>
              <a:ext uri="{FF2B5EF4-FFF2-40B4-BE49-F238E27FC236}">
                <a16:creationId xmlns:a16="http://schemas.microsoft.com/office/drawing/2014/main" id="{14474942-D08C-1149-94D1-9C89CBBCF91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12658" y="965838"/>
            <a:ext cx="4366683" cy="58921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438641-7950-0DE3-DEB0-1776102AC343}"/>
              </a:ext>
            </a:extLst>
          </p:cNvPr>
          <p:cNvSpPr txBox="1"/>
          <p:nvPr/>
        </p:nvSpPr>
        <p:spPr>
          <a:xfrm>
            <a:off x="25306" y="6433911"/>
            <a:ext cx="6221506" cy="415498"/>
          </a:xfrm>
          <a:prstGeom prst="rect">
            <a:avLst/>
          </a:prstGeom>
          <a:noFill/>
        </p:spPr>
        <p:txBody>
          <a:bodyPr wrap="square">
            <a:spAutoFit/>
          </a:bodyPr>
          <a:lstStyle/>
          <a:p>
            <a:r>
              <a:rPr lang="en-US" sz="1050" b="0" i="0" kern="1200" dirty="0">
                <a:solidFill>
                  <a:schemeClr val="tx1"/>
                </a:solidFill>
                <a:effectLst/>
                <a:latin typeface="+mn-lt"/>
                <a:ea typeface="+mn-ea"/>
                <a:cs typeface="+mn-cs"/>
              </a:rPr>
              <a:t>Corbet, E., Ho, D. and Lai, S. (2009), Radiographs in periodontal disease diagnosis and management. Australian Dental Journal, 54: S27-S43. </a:t>
            </a:r>
            <a:r>
              <a:rPr lang="en-US" sz="1050" b="0" i="0" u="none" strike="noStrike" kern="1200" dirty="0">
                <a:solidFill>
                  <a:schemeClr val="tx1"/>
                </a:solidFill>
                <a:effectLst/>
                <a:latin typeface="+mn-lt"/>
                <a:ea typeface="+mn-ea"/>
                <a:cs typeface="+mn-cs"/>
                <a:hlinkClick r:id="rId4"/>
              </a:rPr>
              <a:t>https://doi.org/10.1111/j.1834-7819.2009.01141.x</a:t>
            </a:r>
            <a:endParaRPr lang="en-US" sz="1050" b="0" i="0" u="none" strike="noStrike" kern="1200" dirty="0">
              <a:solidFill>
                <a:schemeClr val="tx1"/>
              </a:solidFill>
              <a:effectLst/>
              <a:latin typeface="+mn-lt"/>
              <a:ea typeface="+mn-ea"/>
              <a:cs typeface="+mn-cs"/>
            </a:endParaRPr>
          </a:p>
        </p:txBody>
      </p:sp>
      <p:sp>
        <p:nvSpPr>
          <p:cNvPr id="5" name="Slide Number Placeholder 4">
            <a:extLst>
              <a:ext uri="{FF2B5EF4-FFF2-40B4-BE49-F238E27FC236}">
                <a16:creationId xmlns:a16="http://schemas.microsoft.com/office/drawing/2014/main" id="{DF289063-1623-9B84-969F-15258B9D7FA7}"/>
              </a:ext>
            </a:extLst>
          </p:cNvPr>
          <p:cNvSpPr>
            <a:spLocks noGrp="1"/>
          </p:cNvSpPr>
          <p:nvPr>
            <p:ph type="sldNum" sz="quarter" idx="12"/>
          </p:nvPr>
        </p:nvSpPr>
        <p:spPr/>
        <p:txBody>
          <a:bodyPr/>
          <a:lstStyle/>
          <a:p>
            <a:fld id="{66448C08-ED8E-9E47-BD9C-AFE0193C4BE0}" type="slidenum">
              <a:rPr lang="en-US" smtClean="0"/>
              <a:t>10</a:t>
            </a:fld>
            <a:endParaRPr lang="en-US"/>
          </a:p>
        </p:txBody>
      </p:sp>
    </p:spTree>
    <p:extLst>
      <p:ext uri="{BB962C8B-B14F-4D97-AF65-F5344CB8AC3E}">
        <p14:creationId xmlns:p14="http://schemas.microsoft.com/office/powerpoint/2010/main" val="601471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EF756-782D-184D-91C0-60F634F940BE}"/>
              </a:ext>
            </a:extLst>
          </p:cNvPr>
          <p:cNvSpPr>
            <a:spLocks noGrp="1"/>
          </p:cNvSpPr>
          <p:nvPr>
            <p:ph type="title"/>
          </p:nvPr>
        </p:nvSpPr>
        <p:spPr/>
        <p:txBody>
          <a:bodyPr/>
          <a:lstStyle/>
          <a:p>
            <a:r>
              <a:rPr lang="en-US" dirty="0"/>
              <a:t>Etiology  </a:t>
            </a:r>
          </a:p>
        </p:txBody>
      </p:sp>
      <p:sp>
        <p:nvSpPr>
          <p:cNvPr id="3" name="Content Placeholder 2">
            <a:extLst>
              <a:ext uri="{FF2B5EF4-FFF2-40B4-BE49-F238E27FC236}">
                <a16:creationId xmlns:a16="http://schemas.microsoft.com/office/drawing/2014/main" id="{A1861EFB-C645-B844-B18F-C619F5CFA4CE}"/>
              </a:ext>
            </a:extLst>
          </p:cNvPr>
          <p:cNvSpPr>
            <a:spLocks noGrp="1"/>
          </p:cNvSpPr>
          <p:nvPr>
            <p:ph idx="1"/>
          </p:nvPr>
        </p:nvSpPr>
        <p:spPr/>
        <p:txBody>
          <a:bodyPr>
            <a:normAutofit/>
          </a:bodyPr>
          <a:lstStyle/>
          <a:p>
            <a:r>
              <a:rPr lang="en-US" dirty="0"/>
              <a:t>Local – </a:t>
            </a:r>
          </a:p>
          <a:p>
            <a:pPr lvl="1"/>
            <a:r>
              <a:rPr lang="en-US" b="1" dirty="0"/>
              <a:t>Overwhelmingly plaque (mixed bacteria) </a:t>
            </a:r>
          </a:p>
          <a:p>
            <a:pPr lvl="1"/>
            <a:r>
              <a:rPr lang="en-US" dirty="0"/>
              <a:t>Defective dental restoration or prostheses</a:t>
            </a:r>
          </a:p>
          <a:p>
            <a:pPr lvl="1"/>
            <a:r>
              <a:rPr lang="en-US" dirty="0"/>
              <a:t>Trauma </a:t>
            </a:r>
          </a:p>
          <a:p>
            <a:pPr lvl="1"/>
            <a:r>
              <a:rPr lang="en-US" dirty="0"/>
              <a:t>Foreign body reaction</a:t>
            </a:r>
          </a:p>
        </p:txBody>
      </p:sp>
      <p:sp>
        <p:nvSpPr>
          <p:cNvPr id="4" name="Slide Number Placeholder 3">
            <a:extLst>
              <a:ext uri="{FF2B5EF4-FFF2-40B4-BE49-F238E27FC236}">
                <a16:creationId xmlns:a16="http://schemas.microsoft.com/office/drawing/2014/main" id="{8682CBFA-C888-1CCD-5C33-2A6DF969C5FD}"/>
              </a:ext>
            </a:extLst>
          </p:cNvPr>
          <p:cNvSpPr>
            <a:spLocks noGrp="1"/>
          </p:cNvSpPr>
          <p:nvPr>
            <p:ph type="sldNum" sz="quarter" idx="12"/>
          </p:nvPr>
        </p:nvSpPr>
        <p:spPr/>
        <p:txBody>
          <a:bodyPr/>
          <a:lstStyle/>
          <a:p>
            <a:fld id="{66448C08-ED8E-9E47-BD9C-AFE0193C4BE0}" type="slidenum">
              <a:rPr lang="en-US" smtClean="0"/>
              <a:t>11</a:t>
            </a:fld>
            <a:endParaRPr lang="en-US"/>
          </a:p>
        </p:txBody>
      </p:sp>
    </p:spTree>
    <p:extLst>
      <p:ext uri="{BB962C8B-B14F-4D97-AF65-F5344CB8AC3E}">
        <p14:creationId xmlns:p14="http://schemas.microsoft.com/office/powerpoint/2010/main" val="538735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0BBA0-00FF-9440-B5F3-61FE81884B21}"/>
              </a:ext>
            </a:extLst>
          </p:cNvPr>
          <p:cNvSpPr>
            <a:spLocks noGrp="1"/>
          </p:cNvSpPr>
          <p:nvPr>
            <p:ph type="title"/>
          </p:nvPr>
        </p:nvSpPr>
        <p:spPr/>
        <p:txBody>
          <a:bodyPr/>
          <a:lstStyle/>
          <a:p>
            <a:r>
              <a:rPr lang="en-US" dirty="0"/>
              <a:t>Etiology  </a:t>
            </a:r>
          </a:p>
        </p:txBody>
      </p:sp>
      <p:sp>
        <p:nvSpPr>
          <p:cNvPr id="3" name="Content Placeholder 2">
            <a:extLst>
              <a:ext uri="{FF2B5EF4-FFF2-40B4-BE49-F238E27FC236}">
                <a16:creationId xmlns:a16="http://schemas.microsoft.com/office/drawing/2014/main" id="{6CC1DE41-595F-1D4E-8B21-6E2196392E80}"/>
              </a:ext>
            </a:extLst>
          </p:cNvPr>
          <p:cNvSpPr>
            <a:spLocks noGrp="1"/>
          </p:cNvSpPr>
          <p:nvPr>
            <p:ph idx="1"/>
          </p:nvPr>
        </p:nvSpPr>
        <p:spPr/>
        <p:txBody>
          <a:bodyPr/>
          <a:lstStyle/>
          <a:p>
            <a:r>
              <a:rPr lang="en-US" dirty="0"/>
              <a:t>Systemic – </a:t>
            </a:r>
          </a:p>
          <a:p>
            <a:pPr lvl="1"/>
            <a:r>
              <a:rPr lang="en-US" dirty="0"/>
              <a:t>Immune mediated </a:t>
            </a:r>
          </a:p>
          <a:p>
            <a:pPr lvl="1"/>
            <a:r>
              <a:rPr lang="en-US" dirty="0"/>
              <a:t>Hereditary </a:t>
            </a:r>
          </a:p>
          <a:p>
            <a:pPr lvl="1"/>
            <a:r>
              <a:rPr lang="en-US" dirty="0"/>
              <a:t>Specific bacteria, fungi, virus </a:t>
            </a:r>
          </a:p>
          <a:p>
            <a:pPr lvl="1"/>
            <a:r>
              <a:rPr lang="en-US" dirty="0"/>
              <a:t>Blood dyscrasias </a:t>
            </a:r>
          </a:p>
          <a:p>
            <a:pPr lvl="1"/>
            <a:r>
              <a:rPr lang="en-US" dirty="0"/>
              <a:t>Langerhans Cell Histiocytosis</a:t>
            </a:r>
          </a:p>
          <a:p>
            <a:pPr marL="0" indent="0">
              <a:buNone/>
            </a:pPr>
            <a:endParaRPr lang="en-US" dirty="0"/>
          </a:p>
        </p:txBody>
      </p:sp>
      <p:sp>
        <p:nvSpPr>
          <p:cNvPr id="4" name="Slide Number Placeholder 3">
            <a:extLst>
              <a:ext uri="{FF2B5EF4-FFF2-40B4-BE49-F238E27FC236}">
                <a16:creationId xmlns:a16="http://schemas.microsoft.com/office/drawing/2014/main" id="{011568CD-87EB-CB37-72C3-A7CF9F97E16B}"/>
              </a:ext>
            </a:extLst>
          </p:cNvPr>
          <p:cNvSpPr>
            <a:spLocks noGrp="1"/>
          </p:cNvSpPr>
          <p:nvPr>
            <p:ph type="sldNum" sz="quarter" idx="12"/>
          </p:nvPr>
        </p:nvSpPr>
        <p:spPr/>
        <p:txBody>
          <a:bodyPr/>
          <a:lstStyle/>
          <a:p>
            <a:fld id="{66448C08-ED8E-9E47-BD9C-AFE0193C4BE0}" type="slidenum">
              <a:rPr lang="en-US" smtClean="0"/>
              <a:t>12</a:t>
            </a:fld>
            <a:endParaRPr lang="en-US"/>
          </a:p>
        </p:txBody>
      </p:sp>
    </p:spTree>
    <p:extLst>
      <p:ext uri="{BB962C8B-B14F-4D97-AF65-F5344CB8AC3E}">
        <p14:creationId xmlns:p14="http://schemas.microsoft.com/office/powerpoint/2010/main" val="951006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61A67-6131-714C-A7D8-56BD0F1A53E7}"/>
              </a:ext>
            </a:extLst>
          </p:cNvPr>
          <p:cNvSpPr>
            <a:spLocks noGrp="1"/>
          </p:cNvSpPr>
          <p:nvPr>
            <p:ph type="title"/>
          </p:nvPr>
        </p:nvSpPr>
        <p:spPr>
          <a:xfrm>
            <a:off x="93819" y="133084"/>
            <a:ext cx="10515600" cy="1325563"/>
          </a:xfrm>
        </p:spPr>
        <p:txBody>
          <a:bodyPr/>
          <a:lstStyle/>
          <a:p>
            <a:r>
              <a:rPr lang="en-US" dirty="0"/>
              <a:t>Etiology – bacterial  </a:t>
            </a:r>
          </a:p>
        </p:txBody>
      </p:sp>
      <p:pic>
        <p:nvPicPr>
          <p:cNvPr id="5122" name="Picture 2" descr="Sequence of pathogenic oral biofilm development. (1) Initially, a salivary pellicle is formed, derived from salivary glycoproteins attached to the tooth surface. (2) Then, initial adhesion starts, as early colonizer bacteria in saliva recognize the binding proteins in acquired pellicle and attach to them. (3) As the biofilm grows, different bacterial species attach, and the biofilm matures. (4) Finally, bacteria disperse from the biofilm and spread to colonize new surfaces. (Created with BioRender.com accessed on 27 April 2021).">
            <a:extLst>
              <a:ext uri="{FF2B5EF4-FFF2-40B4-BE49-F238E27FC236}">
                <a16:creationId xmlns:a16="http://schemas.microsoft.com/office/drawing/2014/main" id="{FE71B5D7-34E0-D64D-949F-5779FA44019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3819" y="1458649"/>
            <a:ext cx="12098181" cy="52662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B7F876B-0C99-CB2D-6A5D-6D1D0AE39A04}"/>
              </a:ext>
            </a:extLst>
          </p:cNvPr>
          <p:cNvSpPr txBox="1"/>
          <p:nvPr/>
        </p:nvSpPr>
        <p:spPr>
          <a:xfrm>
            <a:off x="0" y="6542353"/>
            <a:ext cx="6176682" cy="253916"/>
          </a:xfrm>
          <a:prstGeom prst="rect">
            <a:avLst/>
          </a:prstGeom>
          <a:noFill/>
        </p:spPr>
        <p:txBody>
          <a:bodyPr wrap="square">
            <a:spAutoFit/>
          </a:bodyPr>
          <a:lstStyle/>
          <a:p>
            <a:r>
              <a:rPr lang="en-US" sz="1050" dirty="0"/>
              <a:t>https://</a:t>
            </a:r>
            <a:r>
              <a:rPr lang="en-US" sz="1050" dirty="0" err="1"/>
              <a:t>www.mdpi.com</a:t>
            </a:r>
            <a:r>
              <a:rPr lang="en-US" sz="1050" dirty="0"/>
              <a:t>/2076-3417/11/9/4020/</a:t>
            </a:r>
            <a:r>
              <a:rPr lang="en-US" sz="1050" dirty="0" err="1"/>
              <a:t>htm</a:t>
            </a:r>
            <a:endParaRPr lang="en-US" sz="1050" dirty="0"/>
          </a:p>
        </p:txBody>
      </p:sp>
      <p:sp>
        <p:nvSpPr>
          <p:cNvPr id="5" name="Slide Number Placeholder 4">
            <a:extLst>
              <a:ext uri="{FF2B5EF4-FFF2-40B4-BE49-F238E27FC236}">
                <a16:creationId xmlns:a16="http://schemas.microsoft.com/office/drawing/2014/main" id="{0C84539D-4C17-B096-7647-C455FB3C8A18}"/>
              </a:ext>
            </a:extLst>
          </p:cNvPr>
          <p:cNvSpPr>
            <a:spLocks noGrp="1"/>
          </p:cNvSpPr>
          <p:nvPr>
            <p:ph type="sldNum" sz="quarter" idx="12"/>
          </p:nvPr>
        </p:nvSpPr>
        <p:spPr>
          <a:xfrm>
            <a:off x="9448800" y="6542353"/>
            <a:ext cx="2743200" cy="365125"/>
          </a:xfrm>
        </p:spPr>
        <p:txBody>
          <a:bodyPr/>
          <a:lstStyle/>
          <a:p>
            <a:fld id="{66448C08-ED8E-9E47-BD9C-AFE0193C4BE0}" type="slidenum">
              <a:rPr lang="en-US" smtClean="0"/>
              <a:t>13</a:t>
            </a:fld>
            <a:endParaRPr lang="en-US" dirty="0"/>
          </a:p>
        </p:txBody>
      </p:sp>
    </p:spTree>
    <p:extLst>
      <p:ext uri="{BB962C8B-B14F-4D97-AF65-F5344CB8AC3E}">
        <p14:creationId xmlns:p14="http://schemas.microsoft.com/office/powerpoint/2010/main" val="131422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5C549-EEAC-C440-88BB-3A447F0940E7}"/>
              </a:ext>
            </a:extLst>
          </p:cNvPr>
          <p:cNvSpPr>
            <a:spLocks noGrp="1"/>
          </p:cNvSpPr>
          <p:nvPr>
            <p:ph type="title"/>
          </p:nvPr>
        </p:nvSpPr>
        <p:spPr>
          <a:xfrm>
            <a:off x="0" y="97968"/>
            <a:ext cx="10515600" cy="1325563"/>
          </a:xfrm>
        </p:spPr>
        <p:txBody>
          <a:bodyPr/>
          <a:lstStyle/>
          <a:p>
            <a:endParaRPr lang="en-US" dirty="0"/>
          </a:p>
        </p:txBody>
      </p:sp>
      <p:pic>
        <p:nvPicPr>
          <p:cNvPr id="4098" name="Picture 2">
            <a:extLst>
              <a:ext uri="{FF2B5EF4-FFF2-40B4-BE49-F238E27FC236}">
                <a16:creationId xmlns:a16="http://schemas.microsoft.com/office/drawing/2014/main" id="{A6DAA4B3-1147-B14C-ACDE-89C0F80F86B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00899" y="120836"/>
            <a:ext cx="7390201" cy="673716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59562005-BDAB-0DA0-49E9-C2E949E9403D}"/>
              </a:ext>
            </a:extLst>
          </p:cNvPr>
          <p:cNvSpPr>
            <a:spLocks noGrp="1"/>
          </p:cNvSpPr>
          <p:nvPr>
            <p:ph type="sldNum" sz="quarter" idx="12"/>
          </p:nvPr>
        </p:nvSpPr>
        <p:spPr/>
        <p:txBody>
          <a:bodyPr/>
          <a:lstStyle/>
          <a:p>
            <a:fld id="{66448C08-ED8E-9E47-BD9C-AFE0193C4BE0}" type="slidenum">
              <a:rPr lang="en-US" smtClean="0"/>
              <a:t>14</a:t>
            </a:fld>
            <a:endParaRPr lang="en-US"/>
          </a:p>
        </p:txBody>
      </p:sp>
      <p:sp>
        <p:nvSpPr>
          <p:cNvPr id="5" name="TextBox 4">
            <a:extLst>
              <a:ext uri="{FF2B5EF4-FFF2-40B4-BE49-F238E27FC236}">
                <a16:creationId xmlns:a16="http://schemas.microsoft.com/office/drawing/2014/main" id="{77D432CB-9EE6-3526-BC96-A81FEC58E318}"/>
              </a:ext>
            </a:extLst>
          </p:cNvPr>
          <p:cNvSpPr txBox="1"/>
          <p:nvPr/>
        </p:nvSpPr>
        <p:spPr>
          <a:xfrm>
            <a:off x="0" y="6356350"/>
            <a:ext cx="6221506" cy="415498"/>
          </a:xfrm>
          <a:prstGeom prst="rect">
            <a:avLst/>
          </a:prstGeom>
          <a:noFill/>
        </p:spPr>
        <p:txBody>
          <a:bodyPr wrap="square">
            <a:spAutoFit/>
          </a:bodyPr>
          <a:lstStyle/>
          <a:p>
            <a:r>
              <a:rPr lang="en-US" sz="1050" dirty="0"/>
              <a:t>https://</a:t>
            </a:r>
            <a:r>
              <a:rPr lang="en-US" sz="1050" dirty="0" err="1"/>
              <a:t>www.semanticscholar.org</a:t>
            </a:r>
            <a:r>
              <a:rPr lang="en-US" sz="1050" dirty="0"/>
              <a:t>/paper/Oral-Biofilms%3A-Pathogens%2C-Matrix%2C-and-Polymicrobial-Bowen-Burne/5c38851f2ab70143f9b3ea8bc8bfb989ff7a134e/figure/2</a:t>
            </a:r>
          </a:p>
        </p:txBody>
      </p:sp>
    </p:spTree>
    <p:extLst>
      <p:ext uri="{BB962C8B-B14F-4D97-AF65-F5344CB8AC3E}">
        <p14:creationId xmlns:p14="http://schemas.microsoft.com/office/powerpoint/2010/main" val="3893159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6758-5556-6B48-8694-14C614DFCE94}"/>
              </a:ext>
            </a:extLst>
          </p:cNvPr>
          <p:cNvSpPr>
            <a:spLocks noGrp="1"/>
          </p:cNvSpPr>
          <p:nvPr>
            <p:ph type="title"/>
          </p:nvPr>
        </p:nvSpPr>
        <p:spPr>
          <a:xfrm>
            <a:off x="0" y="-341710"/>
            <a:ext cx="10515600" cy="1325563"/>
          </a:xfrm>
        </p:spPr>
        <p:txBody>
          <a:bodyPr/>
          <a:lstStyle/>
          <a:p>
            <a:r>
              <a:rPr lang="en-US" dirty="0"/>
              <a:t>Pathogenesis </a:t>
            </a:r>
          </a:p>
        </p:txBody>
      </p:sp>
      <p:sp>
        <p:nvSpPr>
          <p:cNvPr id="3" name="Content Placeholder 2">
            <a:extLst>
              <a:ext uri="{FF2B5EF4-FFF2-40B4-BE49-F238E27FC236}">
                <a16:creationId xmlns:a16="http://schemas.microsoft.com/office/drawing/2014/main" id="{B00E3AB4-15DB-8F4C-B651-3D4F008FB9AA}"/>
              </a:ext>
            </a:extLst>
          </p:cNvPr>
          <p:cNvSpPr>
            <a:spLocks noGrp="1"/>
          </p:cNvSpPr>
          <p:nvPr>
            <p:ph idx="1"/>
          </p:nvPr>
        </p:nvSpPr>
        <p:spPr/>
        <p:txBody>
          <a:bodyPr/>
          <a:lstStyle/>
          <a:p>
            <a:r>
              <a:rPr lang="en-US" dirty="0"/>
              <a:t>Host immune response </a:t>
            </a:r>
          </a:p>
          <a:p>
            <a:endParaRPr lang="en-US" dirty="0"/>
          </a:p>
          <a:p>
            <a:endParaRPr lang="en-US" dirty="0"/>
          </a:p>
        </p:txBody>
      </p:sp>
      <p:pic>
        <p:nvPicPr>
          <p:cNvPr id="5122" name="Picture 2" descr="| Development of gingivitis and periodontitis. Following dental plaque accumulation, neutrophils dominate the host immune response, accompanied by progression of an early or stable gingivitis lesion, along with increased infiltration of macrophages and T cells. The gingivitis lesion develops into a periodontitis lesion, which is characterized by formation of a pathogenic periodontal pocket and destruction of periodontal tissues. Infiltrated lymphocytes are dominated by B and plasma cells. ">
            <a:extLst>
              <a:ext uri="{FF2B5EF4-FFF2-40B4-BE49-F238E27FC236}">
                <a16:creationId xmlns:a16="http://schemas.microsoft.com/office/drawing/2014/main" id="{ACE90FDE-F7F5-7E41-8DBE-B96D7052DD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 y="1264444"/>
            <a:ext cx="10795000" cy="54737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F4CE96C-05B6-4806-102A-DAA61323290F}"/>
              </a:ext>
            </a:extLst>
          </p:cNvPr>
          <p:cNvSpPr>
            <a:spLocks noGrp="1"/>
          </p:cNvSpPr>
          <p:nvPr>
            <p:ph type="sldNum" sz="quarter" idx="12"/>
          </p:nvPr>
        </p:nvSpPr>
        <p:spPr/>
        <p:txBody>
          <a:bodyPr/>
          <a:lstStyle/>
          <a:p>
            <a:fld id="{66448C08-ED8E-9E47-BD9C-AFE0193C4BE0}" type="slidenum">
              <a:rPr lang="en-US" smtClean="0"/>
              <a:t>15</a:t>
            </a:fld>
            <a:endParaRPr lang="en-US"/>
          </a:p>
        </p:txBody>
      </p:sp>
    </p:spTree>
    <p:extLst>
      <p:ext uri="{BB962C8B-B14F-4D97-AF65-F5344CB8AC3E}">
        <p14:creationId xmlns:p14="http://schemas.microsoft.com/office/powerpoint/2010/main" val="396505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3184B-9B22-BC43-9F4A-795362796C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926F17-32AA-6348-B5EF-6629E9AD247F}"/>
              </a:ext>
            </a:extLst>
          </p:cNvPr>
          <p:cNvSpPr>
            <a:spLocks noGrp="1"/>
          </p:cNvSpPr>
          <p:nvPr>
            <p:ph idx="1"/>
          </p:nvPr>
        </p:nvSpPr>
        <p:spPr/>
        <p:txBody>
          <a:bodyPr/>
          <a:lstStyle/>
          <a:p>
            <a:endParaRPr lang="en-US" dirty="0"/>
          </a:p>
        </p:txBody>
      </p:sp>
      <p:pic>
        <p:nvPicPr>
          <p:cNvPr id="1026" name="Picture 2" descr="Point-of-Care Periodontitis Testing: Biomarkers, Current Technologies, and  Perspectives: Trends in Biotechnology">
            <a:extLst>
              <a:ext uri="{FF2B5EF4-FFF2-40B4-BE49-F238E27FC236}">
                <a16:creationId xmlns:a16="http://schemas.microsoft.com/office/drawing/2014/main" id="{558DE6C3-8F92-044E-B638-66505825A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935" y="365125"/>
            <a:ext cx="11546130" cy="612775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0AA94FD-A854-36D6-F805-B355FE6C6E08}"/>
              </a:ext>
            </a:extLst>
          </p:cNvPr>
          <p:cNvSpPr>
            <a:spLocks noGrp="1"/>
          </p:cNvSpPr>
          <p:nvPr>
            <p:ph type="sldNum" sz="quarter" idx="12"/>
          </p:nvPr>
        </p:nvSpPr>
        <p:spPr/>
        <p:txBody>
          <a:bodyPr/>
          <a:lstStyle/>
          <a:p>
            <a:fld id="{66448C08-ED8E-9E47-BD9C-AFE0193C4BE0}" type="slidenum">
              <a:rPr lang="en-US" smtClean="0"/>
              <a:t>16</a:t>
            </a:fld>
            <a:endParaRPr lang="en-US"/>
          </a:p>
        </p:txBody>
      </p:sp>
    </p:spTree>
    <p:extLst>
      <p:ext uri="{BB962C8B-B14F-4D97-AF65-F5344CB8AC3E}">
        <p14:creationId xmlns:p14="http://schemas.microsoft.com/office/powerpoint/2010/main" val="1339884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B4F61-66C3-3543-9CC7-7255ACEBBBF3}"/>
              </a:ext>
            </a:extLst>
          </p:cNvPr>
          <p:cNvSpPr>
            <a:spLocks noGrp="1"/>
          </p:cNvSpPr>
          <p:nvPr>
            <p:ph type="title"/>
          </p:nvPr>
        </p:nvSpPr>
        <p:spPr/>
        <p:txBody>
          <a:bodyPr/>
          <a:lstStyle/>
          <a:p>
            <a:endParaRPr lang="en-US"/>
          </a:p>
        </p:txBody>
      </p:sp>
      <p:pic>
        <p:nvPicPr>
          <p:cNvPr id="6146" name="Picture 2">
            <a:extLst>
              <a:ext uri="{FF2B5EF4-FFF2-40B4-BE49-F238E27FC236}">
                <a16:creationId xmlns:a16="http://schemas.microsoft.com/office/drawing/2014/main" id="{A68ED0CE-DEC7-754D-A5A0-790F9465AE0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31602" y="125354"/>
            <a:ext cx="9328796" cy="660729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AF26B422-FFB5-C3F1-B99F-7C46BD270EF6}"/>
              </a:ext>
            </a:extLst>
          </p:cNvPr>
          <p:cNvSpPr>
            <a:spLocks noGrp="1"/>
          </p:cNvSpPr>
          <p:nvPr>
            <p:ph type="sldNum" sz="quarter" idx="12"/>
          </p:nvPr>
        </p:nvSpPr>
        <p:spPr/>
        <p:txBody>
          <a:bodyPr/>
          <a:lstStyle/>
          <a:p>
            <a:fld id="{66448C08-ED8E-9E47-BD9C-AFE0193C4BE0}" type="slidenum">
              <a:rPr lang="en-US" smtClean="0"/>
              <a:t>17</a:t>
            </a:fld>
            <a:endParaRPr lang="en-US"/>
          </a:p>
        </p:txBody>
      </p:sp>
    </p:spTree>
    <p:extLst>
      <p:ext uri="{BB962C8B-B14F-4D97-AF65-F5344CB8AC3E}">
        <p14:creationId xmlns:p14="http://schemas.microsoft.com/office/powerpoint/2010/main" val="4082464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6210A-571A-EB49-B7A7-5BFEB9CA9E6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155F2A3-9E07-6643-8C62-FD4D74DF2FD9}"/>
              </a:ext>
            </a:extLst>
          </p:cNvPr>
          <p:cNvSpPr>
            <a:spLocks noGrp="1"/>
          </p:cNvSpPr>
          <p:nvPr>
            <p:ph idx="1"/>
          </p:nvPr>
        </p:nvSpPr>
        <p:spPr/>
        <p:txBody>
          <a:bodyPr/>
          <a:lstStyle/>
          <a:p>
            <a:endParaRPr lang="en-US" dirty="0"/>
          </a:p>
        </p:txBody>
      </p:sp>
      <p:pic>
        <p:nvPicPr>
          <p:cNvPr id="2050" name="Picture 2">
            <a:extLst>
              <a:ext uri="{FF2B5EF4-FFF2-40B4-BE49-F238E27FC236}">
                <a16:creationId xmlns:a16="http://schemas.microsoft.com/office/drawing/2014/main" id="{2964E676-3D74-A44F-A08E-D4EF246EF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2583" y="288639"/>
            <a:ext cx="8106834" cy="628072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2DCE1F95-E3C6-EDFD-385A-447DCBD29D4D}"/>
              </a:ext>
            </a:extLst>
          </p:cNvPr>
          <p:cNvSpPr>
            <a:spLocks noGrp="1"/>
          </p:cNvSpPr>
          <p:nvPr>
            <p:ph type="sldNum" sz="quarter" idx="12"/>
          </p:nvPr>
        </p:nvSpPr>
        <p:spPr/>
        <p:txBody>
          <a:bodyPr/>
          <a:lstStyle/>
          <a:p>
            <a:fld id="{66448C08-ED8E-9E47-BD9C-AFE0193C4BE0}" type="slidenum">
              <a:rPr lang="en-US" smtClean="0"/>
              <a:t>18</a:t>
            </a:fld>
            <a:endParaRPr lang="en-US"/>
          </a:p>
        </p:txBody>
      </p:sp>
    </p:spTree>
    <p:extLst>
      <p:ext uri="{BB962C8B-B14F-4D97-AF65-F5344CB8AC3E}">
        <p14:creationId xmlns:p14="http://schemas.microsoft.com/office/powerpoint/2010/main" val="318665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3768F-E25A-8085-CBA2-ABE82C7ACE46}"/>
              </a:ext>
            </a:extLst>
          </p:cNvPr>
          <p:cNvSpPr>
            <a:spLocks noGrp="1"/>
          </p:cNvSpPr>
          <p:nvPr>
            <p:ph type="title"/>
          </p:nvPr>
        </p:nvSpPr>
        <p:spPr/>
        <p:txBody>
          <a:bodyPr/>
          <a:lstStyle/>
          <a:p>
            <a:r>
              <a:rPr lang="en-US" dirty="0"/>
              <a:t>Similarities between periodontitis and Diabetes</a:t>
            </a:r>
          </a:p>
        </p:txBody>
      </p:sp>
      <p:sp>
        <p:nvSpPr>
          <p:cNvPr id="3" name="Content Placeholder 2">
            <a:extLst>
              <a:ext uri="{FF2B5EF4-FFF2-40B4-BE49-F238E27FC236}">
                <a16:creationId xmlns:a16="http://schemas.microsoft.com/office/drawing/2014/main" id="{B52043D2-057F-67AB-B0A9-094C483F7747}"/>
              </a:ext>
            </a:extLst>
          </p:cNvPr>
          <p:cNvSpPr>
            <a:spLocks noGrp="1"/>
          </p:cNvSpPr>
          <p:nvPr>
            <p:ph idx="1"/>
          </p:nvPr>
        </p:nvSpPr>
        <p:spPr/>
        <p:txBody>
          <a:bodyPr/>
          <a:lstStyle/>
          <a:p>
            <a:r>
              <a:rPr lang="en-US" dirty="0"/>
              <a:t>Chronic -&gt; more frequent surveillance </a:t>
            </a:r>
          </a:p>
          <a:p>
            <a:pPr marL="0" indent="0">
              <a:buNone/>
            </a:pPr>
            <a:endParaRPr lang="en-US" dirty="0"/>
          </a:p>
          <a:p>
            <a:r>
              <a:rPr lang="en-US" dirty="0"/>
              <a:t>Improved by -&gt; modification of habits (increased oral hygiene, altered diet, exercise) </a:t>
            </a:r>
          </a:p>
          <a:p>
            <a:endParaRPr lang="en-US" dirty="0"/>
          </a:p>
          <a:p>
            <a:r>
              <a:rPr lang="en-US" dirty="0"/>
              <a:t>Inflammation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2BE1600-E73B-EFC0-3933-C07A6F7CAFA1}"/>
              </a:ext>
            </a:extLst>
          </p:cNvPr>
          <p:cNvSpPr>
            <a:spLocks noGrp="1"/>
          </p:cNvSpPr>
          <p:nvPr>
            <p:ph type="sldNum" sz="quarter" idx="12"/>
          </p:nvPr>
        </p:nvSpPr>
        <p:spPr/>
        <p:txBody>
          <a:bodyPr/>
          <a:lstStyle/>
          <a:p>
            <a:fld id="{66448C08-ED8E-9E47-BD9C-AFE0193C4BE0}" type="slidenum">
              <a:rPr lang="en-US" smtClean="0"/>
              <a:t>19</a:t>
            </a:fld>
            <a:endParaRPr lang="en-US"/>
          </a:p>
        </p:txBody>
      </p:sp>
    </p:spTree>
    <p:extLst>
      <p:ext uri="{BB962C8B-B14F-4D97-AF65-F5344CB8AC3E}">
        <p14:creationId xmlns:p14="http://schemas.microsoft.com/office/powerpoint/2010/main" val="2095426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481C5-B8E2-0946-AB67-A7A82FD624FE}"/>
              </a:ext>
            </a:extLst>
          </p:cNvPr>
          <p:cNvSpPr>
            <a:spLocks noGrp="1"/>
          </p:cNvSpPr>
          <p:nvPr>
            <p:ph type="title"/>
          </p:nvPr>
        </p:nvSpPr>
        <p:spPr/>
        <p:txBody>
          <a:bodyPr/>
          <a:lstStyle/>
          <a:p>
            <a:endParaRPr lang="en-US" dirty="0"/>
          </a:p>
        </p:txBody>
      </p:sp>
      <p:pic>
        <p:nvPicPr>
          <p:cNvPr id="4098" name="Picture 2">
            <a:extLst>
              <a:ext uri="{FF2B5EF4-FFF2-40B4-BE49-F238E27FC236}">
                <a16:creationId xmlns:a16="http://schemas.microsoft.com/office/drawing/2014/main" id="{5DC1A214-E40A-1A47-9ED6-A666080455C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4433" y="0"/>
            <a:ext cx="8983133" cy="672762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92FE177D-DD02-6C30-0B62-38759D715294}"/>
              </a:ext>
            </a:extLst>
          </p:cNvPr>
          <p:cNvSpPr>
            <a:spLocks noGrp="1"/>
          </p:cNvSpPr>
          <p:nvPr>
            <p:ph type="sldNum" sz="quarter" idx="12"/>
          </p:nvPr>
        </p:nvSpPr>
        <p:spPr/>
        <p:txBody>
          <a:bodyPr/>
          <a:lstStyle/>
          <a:p>
            <a:fld id="{66448C08-ED8E-9E47-BD9C-AFE0193C4BE0}" type="slidenum">
              <a:rPr lang="en-US" smtClean="0"/>
              <a:t>20</a:t>
            </a:fld>
            <a:endParaRPr lang="en-US"/>
          </a:p>
        </p:txBody>
      </p:sp>
    </p:spTree>
    <p:extLst>
      <p:ext uri="{BB962C8B-B14F-4D97-AF65-F5344CB8AC3E}">
        <p14:creationId xmlns:p14="http://schemas.microsoft.com/office/powerpoint/2010/main" val="2708108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31A53-3008-6542-B3B8-6379CB486D5E}"/>
              </a:ext>
            </a:extLst>
          </p:cNvPr>
          <p:cNvSpPr>
            <a:spLocks noGrp="1"/>
          </p:cNvSpPr>
          <p:nvPr>
            <p:ph type="title"/>
          </p:nvPr>
        </p:nvSpPr>
        <p:spPr/>
        <p:txBody>
          <a:bodyPr/>
          <a:lstStyle/>
          <a:p>
            <a:r>
              <a:rPr lang="en-US" dirty="0"/>
              <a:t>Sixth Complication of Diabetes?</a:t>
            </a:r>
          </a:p>
        </p:txBody>
      </p:sp>
      <p:pic>
        <p:nvPicPr>
          <p:cNvPr id="8" name="Content Placeholder 7" descr="Text&#10;&#10;Description automatically generated">
            <a:extLst>
              <a:ext uri="{FF2B5EF4-FFF2-40B4-BE49-F238E27FC236}">
                <a16:creationId xmlns:a16="http://schemas.microsoft.com/office/drawing/2014/main" id="{B6D6E4D1-364E-63CE-FD0C-DA01FBA29497}"/>
              </a:ext>
            </a:extLst>
          </p:cNvPr>
          <p:cNvPicPr>
            <a:picLocks noGrp="1" noChangeAspect="1"/>
          </p:cNvPicPr>
          <p:nvPr>
            <p:ph idx="1"/>
          </p:nvPr>
        </p:nvPicPr>
        <p:blipFill>
          <a:blip r:embed="rId3"/>
          <a:stretch>
            <a:fillRect/>
          </a:stretch>
        </p:blipFill>
        <p:spPr>
          <a:xfrm>
            <a:off x="3505743" y="1825625"/>
            <a:ext cx="5180513" cy="4351338"/>
          </a:xfrm>
        </p:spPr>
      </p:pic>
      <p:sp>
        <p:nvSpPr>
          <p:cNvPr id="4" name="Slide Number Placeholder 3">
            <a:extLst>
              <a:ext uri="{FF2B5EF4-FFF2-40B4-BE49-F238E27FC236}">
                <a16:creationId xmlns:a16="http://schemas.microsoft.com/office/drawing/2014/main" id="{07465A5F-A0FF-0184-16D1-43EF4511EDF4}"/>
              </a:ext>
            </a:extLst>
          </p:cNvPr>
          <p:cNvSpPr>
            <a:spLocks noGrp="1"/>
          </p:cNvSpPr>
          <p:nvPr>
            <p:ph type="sldNum" sz="quarter" idx="12"/>
          </p:nvPr>
        </p:nvSpPr>
        <p:spPr/>
        <p:txBody>
          <a:bodyPr/>
          <a:lstStyle/>
          <a:p>
            <a:fld id="{66448C08-ED8E-9E47-BD9C-AFE0193C4BE0}" type="slidenum">
              <a:rPr lang="en-US" smtClean="0"/>
              <a:t>21</a:t>
            </a:fld>
            <a:endParaRPr lang="en-US"/>
          </a:p>
        </p:txBody>
      </p:sp>
    </p:spTree>
    <p:extLst>
      <p:ext uri="{BB962C8B-B14F-4D97-AF65-F5344CB8AC3E}">
        <p14:creationId xmlns:p14="http://schemas.microsoft.com/office/powerpoint/2010/main" val="1895303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3374C-75FE-094B-AD11-BCEF38135BEB}"/>
              </a:ext>
            </a:extLst>
          </p:cNvPr>
          <p:cNvSpPr>
            <a:spLocks noGrp="1"/>
          </p:cNvSpPr>
          <p:nvPr>
            <p:ph type="title"/>
          </p:nvPr>
        </p:nvSpPr>
        <p:spPr/>
        <p:txBody>
          <a:bodyPr/>
          <a:lstStyle/>
          <a:p>
            <a:endParaRPr lang="en-US" dirty="0"/>
          </a:p>
        </p:txBody>
      </p:sp>
      <p:sp>
        <p:nvSpPr>
          <p:cNvPr id="4" name="Content Placeholder 3">
            <a:extLst>
              <a:ext uri="{FF2B5EF4-FFF2-40B4-BE49-F238E27FC236}">
                <a16:creationId xmlns:a16="http://schemas.microsoft.com/office/drawing/2014/main" id="{01C5B7C0-06D6-4FAC-B0D4-643AB203FB9A}"/>
              </a:ext>
            </a:extLst>
          </p:cNvPr>
          <p:cNvSpPr>
            <a:spLocks noGrp="1"/>
          </p:cNvSpPr>
          <p:nvPr>
            <p:ph idx="1"/>
          </p:nvPr>
        </p:nvSpPr>
        <p:spPr/>
        <p:txBody>
          <a:bodyPr/>
          <a:lstStyle/>
          <a:p>
            <a:endParaRPr lang="en-US"/>
          </a:p>
        </p:txBody>
      </p:sp>
      <p:pic>
        <p:nvPicPr>
          <p:cNvPr id="1028" name="Picture 4">
            <a:extLst>
              <a:ext uri="{FF2B5EF4-FFF2-40B4-BE49-F238E27FC236}">
                <a16:creationId xmlns:a16="http://schemas.microsoft.com/office/drawing/2014/main" id="{0E0BF0A5-7643-005C-F86E-A0EC41630D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0208" y="119856"/>
            <a:ext cx="7991583" cy="66182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80D0D15-BF54-BB74-D664-DB28C9A4319E}"/>
              </a:ext>
            </a:extLst>
          </p:cNvPr>
          <p:cNvSpPr txBox="1"/>
          <p:nvPr/>
        </p:nvSpPr>
        <p:spPr>
          <a:xfrm>
            <a:off x="0" y="6458506"/>
            <a:ext cx="6096000" cy="369332"/>
          </a:xfrm>
          <a:prstGeom prst="rect">
            <a:avLst/>
          </a:prstGeom>
          <a:noFill/>
        </p:spPr>
        <p:txBody>
          <a:bodyPr wrap="square">
            <a:spAutoFit/>
          </a:bodyPr>
          <a:lstStyle/>
          <a:p>
            <a:r>
              <a:rPr lang="en-US" dirty="0"/>
              <a:t>https://</a:t>
            </a:r>
            <a:r>
              <a:rPr lang="en-US" dirty="0" err="1"/>
              <a:t>slideplayer.com</a:t>
            </a:r>
            <a:r>
              <a:rPr lang="en-US" dirty="0"/>
              <a:t>/slide/7703767/</a:t>
            </a:r>
          </a:p>
        </p:txBody>
      </p:sp>
      <p:sp>
        <p:nvSpPr>
          <p:cNvPr id="6" name="Slide Number Placeholder 5">
            <a:extLst>
              <a:ext uri="{FF2B5EF4-FFF2-40B4-BE49-F238E27FC236}">
                <a16:creationId xmlns:a16="http://schemas.microsoft.com/office/drawing/2014/main" id="{CB2C6C8B-9AA5-F036-C1C6-EB9FBB539BA1}"/>
              </a:ext>
            </a:extLst>
          </p:cNvPr>
          <p:cNvSpPr>
            <a:spLocks noGrp="1"/>
          </p:cNvSpPr>
          <p:nvPr>
            <p:ph type="sldNum" sz="quarter" idx="12"/>
          </p:nvPr>
        </p:nvSpPr>
        <p:spPr/>
        <p:txBody>
          <a:bodyPr/>
          <a:lstStyle/>
          <a:p>
            <a:fld id="{66448C08-ED8E-9E47-BD9C-AFE0193C4BE0}" type="slidenum">
              <a:rPr lang="en-US" smtClean="0"/>
              <a:t>22</a:t>
            </a:fld>
            <a:endParaRPr lang="en-US"/>
          </a:p>
        </p:txBody>
      </p:sp>
    </p:spTree>
    <p:extLst>
      <p:ext uri="{BB962C8B-B14F-4D97-AF65-F5344CB8AC3E}">
        <p14:creationId xmlns:p14="http://schemas.microsoft.com/office/powerpoint/2010/main" val="1426638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66A88-485D-D016-B1D5-84A8101B9DA6}"/>
              </a:ext>
            </a:extLst>
          </p:cNvPr>
          <p:cNvSpPr>
            <a:spLocks noGrp="1"/>
          </p:cNvSpPr>
          <p:nvPr>
            <p:ph type="title"/>
          </p:nvPr>
        </p:nvSpPr>
        <p:spPr/>
        <p:txBody>
          <a:bodyPr/>
          <a:lstStyle/>
          <a:p>
            <a:r>
              <a:rPr lang="en-US" dirty="0"/>
              <a:t>Evidence </a:t>
            </a:r>
          </a:p>
        </p:txBody>
      </p:sp>
      <p:sp>
        <p:nvSpPr>
          <p:cNvPr id="3" name="Content Placeholder 2">
            <a:extLst>
              <a:ext uri="{FF2B5EF4-FFF2-40B4-BE49-F238E27FC236}">
                <a16:creationId xmlns:a16="http://schemas.microsoft.com/office/drawing/2014/main" id="{F7ECC81B-3D62-7C7D-0F8D-DD09593C1219}"/>
              </a:ext>
            </a:extLst>
          </p:cNvPr>
          <p:cNvSpPr>
            <a:spLocks noGrp="1"/>
          </p:cNvSpPr>
          <p:nvPr>
            <p:ph idx="1"/>
          </p:nvPr>
        </p:nvSpPr>
        <p:spPr>
          <a:xfrm>
            <a:off x="838200" y="1825625"/>
            <a:ext cx="10515600" cy="4895850"/>
          </a:xfrm>
        </p:spPr>
        <p:txBody>
          <a:bodyPr/>
          <a:lstStyle/>
          <a:p>
            <a:pPr marL="0" indent="0">
              <a:buNone/>
            </a:pPr>
            <a:endParaRPr lang="en-US" dirty="0">
              <a:solidFill>
                <a:srgbClr val="333333"/>
              </a:solidFill>
            </a:endParaRPr>
          </a:p>
          <a:p>
            <a:r>
              <a:rPr lang="en-US" b="0" i="0" u="none" strike="noStrike" dirty="0">
                <a:solidFill>
                  <a:srgbClr val="333333"/>
                </a:solidFill>
                <a:effectLst/>
              </a:rPr>
              <a:t> Most well controlled studies show increased incidence and prevalence of periodontal disease. </a:t>
            </a:r>
          </a:p>
          <a:p>
            <a:pPr marL="0" indent="0">
              <a:buNone/>
            </a:pPr>
            <a:endParaRPr lang="en-US" b="0" i="0" u="none" strike="noStrike" dirty="0">
              <a:solidFill>
                <a:srgbClr val="333333"/>
              </a:solidFill>
              <a:effectLst/>
            </a:endParaRPr>
          </a:p>
          <a:p>
            <a:r>
              <a:rPr lang="en-US" b="0" i="0" u="none" strike="noStrike" dirty="0">
                <a:solidFill>
                  <a:srgbClr val="333333"/>
                </a:solidFill>
                <a:effectLst/>
              </a:rPr>
              <a:t> More severe periodontitis. </a:t>
            </a:r>
          </a:p>
          <a:p>
            <a:pPr marL="0" indent="0">
              <a:buNone/>
            </a:pPr>
            <a:endParaRPr lang="en-US" dirty="0">
              <a:solidFill>
                <a:srgbClr val="333333"/>
              </a:solidFill>
            </a:endParaRPr>
          </a:p>
          <a:p>
            <a:r>
              <a:rPr lang="en-US" dirty="0">
                <a:solidFill>
                  <a:srgbClr val="333333"/>
                </a:solidFill>
              </a:rPr>
              <a:t>Lack of consistency in studies.  </a:t>
            </a:r>
          </a:p>
          <a:p>
            <a:pPr marL="0" indent="0">
              <a:buNone/>
            </a:pPr>
            <a:endParaRPr lang="en-US" b="1" i="0" u="none" strike="noStrike" dirty="0">
              <a:solidFill>
                <a:srgbClr val="333333"/>
              </a:solidFill>
              <a:effectLst/>
            </a:endParaRPr>
          </a:p>
        </p:txBody>
      </p:sp>
      <p:sp>
        <p:nvSpPr>
          <p:cNvPr id="4" name="Slide Number Placeholder 3">
            <a:extLst>
              <a:ext uri="{FF2B5EF4-FFF2-40B4-BE49-F238E27FC236}">
                <a16:creationId xmlns:a16="http://schemas.microsoft.com/office/drawing/2014/main" id="{21019D56-6213-2197-C261-3020CF56488F}"/>
              </a:ext>
            </a:extLst>
          </p:cNvPr>
          <p:cNvSpPr>
            <a:spLocks noGrp="1"/>
          </p:cNvSpPr>
          <p:nvPr>
            <p:ph type="sldNum" sz="quarter" idx="12"/>
          </p:nvPr>
        </p:nvSpPr>
        <p:spPr/>
        <p:txBody>
          <a:bodyPr/>
          <a:lstStyle/>
          <a:p>
            <a:fld id="{66448C08-ED8E-9E47-BD9C-AFE0193C4BE0}" type="slidenum">
              <a:rPr lang="en-US" smtClean="0"/>
              <a:t>23</a:t>
            </a:fld>
            <a:endParaRPr lang="en-US"/>
          </a:p>
        </p:txBody>
      </p:sp>
    </p:spTree>
    <p:extLst>
      <p:ext uri="{BB962C8B-B14F-4D97-AF65-F5344CB8AC3E}">
        <p14:creationId xmlns:p14="http://schemas.microsoft.com/office/powerpoint/2010/main" val="16112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8DDAE-621E-55C8-592B-C79C1AFE0BAE}"/>
              </a:ext>
            </a:extLst>
          </p:cNvPr>
          <p:cNvSpPr>
            <a:spLocks noGrp="1"/>
          </p:cNvSpPr>
          <p:nvPr>
            <p:ph type="title"/>
          </p:nvPr>
        </p:nvSpPr>
        <p:spPr/>
        <p:txBody>
          <a:bodyPr/>
          <a:lstStyle/>
          <a:p>
            <a:endParaRPr lang="en-US"/>
          </a:p>
        </p:txBody>
      </p:sp>
      <p:pic>
        <p:nvPicPr>
          <p:cNvPr id="6" name="Content Placeholder 5" descr="Graphical user interface, text, application&#10;&#10;Description automatically generated">
            <a:extLst>
              <a:ext uri="{FF2B5EF4-FFF2-40B4-BE49-F238E27FC236}">
                <a16:creationId xmlns:a16="http://schemas.microsoft.com/office/drawing/2014/main" id="{6E1B6687-B9FE-44F4-B949-EBE71E9726D9}"/>
              </a:ext>
            </a:extLst>
          </p:cNvPr>
          <p:cNvPicPr>
            <a:picLocks noGrp="1" noChangeAspect="1"/>
          </p:cNvPicPr>
          <p:nvPr>
            <p:ph idx="1"/>
          </p:nvPr>
        </p:nvPicPr>
        <p:blipFill>
          <a:blip r:embed="rId2"/>
          <a:stretch>
            <a:fillRect/>
          </a:stretch>
        </p:blipFill>
        <p:spPr>
          <a:xfrm>
            <a:off x="1716185" y="1253331"/>
            <a:ext cx="8759630" cy="4351338"/>
          </a:xfrm>
        </p:spPr>
      </p:pic>
      <p:sp>
        <p:nvSpPr>
          <p:cNvPr id="4" name="Slide Number Placeholder 3">
            <a:extLst>
              <a:ext uri="{FF2B5EF4-FFF2-40B4-BE49-F238E27FC236}">
                <a16:creationId xmlns:a16="http://schemas.microsoft.com/office/drawing/2014/main" id="{8F0A73CD-FA50-67D4-EB0A-C40ED7A737D2}"/>
              </a:ext>
            </a:extLst>
          </p:cNvPr>
          <p:cNvSpPr>
            <a:spLocks noGrp="1"/>
          </p:cNvSpPr>
          <p:nvPr>
            <p:ph type="sldNum" sz="quarter" idx="12"/>
          </p:nvPr>
        </p:nvSpPr>
        <p:spPr/>
        <p:txBody>
          <a:bodyPr/>
          <a:lstStyle/>
          <a:p>
            <a:fld id="{66448C08-ED8E-9E47-BD9C-AFE0193C4BE0}" type="slidenum">
              <a:rPr lang="en-US" smtClean="0"/>
              <a:t>24</a:t>
            </a:fld>
            <a:endParaRPr lang="en-US"/>
          </a:p>
        </p:txBody>
      </p:sp>
    </p:spTree>
    <p:extLst>
      <p:ext uri="{BB962C8B-B14F-4D97-AF65-F5344CB8AC3E}">
        <p14:creationId xmlns:p14="http://schemas.microsoft.com/office/powerpoint/2010/main" val="3524402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2841C-9631-960F-1118-0B361C73073E}"/>
              </a:ext>
            </a:extLst>
          </p:cNvPr>
          <p:cNvSpPr>
            <a:spLocks noGrp="1"/>
          </p:cNvSpPr>
          <p:nvPr>
            <p:ph type="title"/>
          </p:nvPr>
        </p:nvSpPr>
        <p:spPr/>
        <p:txBody>
          <a:bodyPr/>
          <a:lstStyle/>
          <a:p>
            <a:endParaRPr lang="en-US"/>
          </a:p>
        </p:txBody>
      </p:sp>
      <p:pic>
        <p:nvPicPr>
          <p:cNvPr id="6" name="Content Placeholder 5" descr="Graphical user interface, application&#10;&#10;Description automatically generated">
            <a:extLst>
              <a:ext uri="{FF2B5EF4-FFF2-40B4-BE49-F238E27FC236}">
                <a16:creationId xmlns:a16="http://schemas.microsoft.com/office/drawing/2014/main" id="{6F34798D-1F59-0622-2E66-0EA112708669}"/>
              </a:ext>
            </a:extLst>
          </p:cNvPr>
          <p:cNvPicPr>
            <a:picLocks noGrp="1" noChangeAspect="1"/>
          </p:cNvPicPr>
          <p:nvPr>
            <p:ph idx="1"/>
          </p:nvPr>
        </p:nvPicPr>
        <p:blipFill>
          <a:blip r:embed="rId2"/>
          <a:stretch>
            <a:fillRect/>
          </a:stretch>
        </p:blipFill>
        <p:spPr>
          <a:xfrm>
            <a:off x="975436" y="1786988"/>
            <a:ext cx="10614435" cy="3284024"/>
          </a:xfrm>
        </p:spPr>
      </p:pic>
      <p:sp>
        <p:nvSpPr>
          <p:cNvPr id="4" name="Slide Number Placeholder 3">
            <a:extLst>
              <a:ext uri="{FF2B5EF4-FFF2-40B4-BE49-F238E27FC236}">
                <a16:creationId xmlns:a16="http://schemas.microsoft.com/office/drawing/2014/main" id="{64AAD147-FD39-DD6A-B9BA-90C3F381199F}"/>
              </a:ext>
            </a:extLst>
          </p:cNvPr>
          <p:cNvSpPr>
            <a:spLocks noGrp="1"/>
          </p:cNvSpPr>
          <p:nvPr>
            <p:ph type="sldNum" sz="quarter" idx="12"/>
          </p:nvPr>
        </p:nvSpPr>
        <p:spPr/>
        <p:txBody>
          <a:bodyPr/>
          <a:lstStyle/>
          <a:p>
            <a:fld id="{66448C08-ED8E-9E47-BD9C-AFE0193C4BE0}" type="slidenum">
              <a:rPr lang="en-US" smtClean="0"/>
              <a:t>25</a:t>
            </a:fld>
            <a:endParaRPr lang="en-US"/>
          </a:p>
        </p:txBody>
      </p:sp>
    </p:spTree>
    <p:extLst>
      <p:ext uri="{BB962C8B-B14F-4D97-AF65-F5344CB8AC3E}">
        <p14:creationId xmlns:p14="http://schemas.microsoft.com/office/powerpoint/2010/main" val="3988336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19B6E-A367-2401-F94D-5D485D3D3F63}"/>
              </a:ext>
            </a:extLst>
          </p:cNvPr>
          <p:cNvSpPr>
            <a:spLocks noGrp="1"/>
          </p:cNvSpPr>
          <p:nvPr>
            <p:ph type="title"/>
          </p:nvPr>
        </p:nvSpPr>
        <p:spPr/>
        <p:txBody>
          <a:bodyPr/>
          <a:lstStyle/>
          <a:p>
            <a:endParaRPr lang="en-US"/>
          </a:p>
        </p:txBody>
      </p:sp>
      <p:pic>
        <p:nvPicPr>
          <p:cNvPr id="6" name="Content Placeholder 5" descr="Table&#10;&#10;Description automatically generated">
            <a:extLst>
              <a:ext uri="{FF2B5EF4-FFF2-40B4-BE49-F238E27FC236}">
                <a16:creationId xmlns:a16="http://schemas.microsoft.com/office/drawing/2014/main" id="{89D6E162-F1F5-D7B4-2A60-815EC1B3EBB8}"/>
              </a:ext>
            </a:extLst>
          </p:cNvPr>
          <p:cNvPicPr>
            <a:picLocks noGrp="1" noChangeAspect="1"/>
          </p:cNvPicPr>
          <p:nvPr>
            <p:ph idx="1"/>
          </p:nvPr>
        </p:nvPicPr>
        <p:blipFill>
          <a:blip r:embed="rId2"/>
          <a:stretch>
            <a:fillRect/>
          </a:stretch>
        </p:blipFill>
        <p:spPr>
          <a:xfrm>
            <a:off x="908267" y="1027906"/>
            <a:ext cx="10445533" cy="4530959"/>
          </a:xfrm>
        </p:spPr>
      </p:pic>
      <p:sp>
        <p:nvSpPr>
          <p:cNvPr id="4" name="Slide Number Placeholder 3">
            <a:extLst>
              <a:ext uri="{FF2B5EF4-FFF2-40B4-BE49-F238E27FC236}">
                <a16:creationId xmlns:a16="http://schemas.microsoft.com/office/drawing/2014/main" id="{7EF95691-18CD-AD62-4C10-7DDAF0B608F1}"/>
              </a:ext>
            </a:extLst>
          </p:cNvPr>
          <p:cNvSpPr>
            <a:spLocks noGrp="1"/>
          </p:cNvSpPr>
          <p:nvPr>
            <p:ph type="sldNum" sz="quarter" idx="12"/>
          </p:nvPr>
        </p:nvSpPr>
        <p:spPr/>
        <p:txBody>
          <a:bodyPr/>
          <a:lstStyle/>
          <a:p>
            <a:fld id="{66448C08-ED8E-9E47-BD9C-AFE0193C4BE0}" type="slidenum">
              <a:rPr lang="en-US" smtClean="0"/>
              <a:t>26</a:t>
            </a:fld>
            <a:endParaRPr lang="en-US"/>
          </a:p>
        </p:txBody>
      </p:sp>
    </p:spTree>
    <p:extLst>
      <p:ext uri="{BB962C8B-B14F-4D97-AF65-F5344CB8AC3E}">
        <p14:creationId xmlns:p14="http://schemas.microsoft.com/office/powerpoint/2010/main" val="2198384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48711-444E-CB68-0926-A572ED423443}"/>
              </a:ext>
            </a:extLst>
          </p:cNvPr>
          <p:cNvSpPr>
            <a:spLocks noGrp="1"/>
          </p:cNvSpPr>
          <p:nvPr>
            <p:ph type="title"/>
          </p:nvPr>
        </p:nvSpPr>
        <p:spPr/>
        <p:txBody>
          <a:bodyPr/>
          <a:lstStyle/>
          <a:p>
            <a:endParaRPr lang="en-US"/>
          </a:p>
        </p:txBody>
      </p:sp>
      <p:pic>
        <p:nvPicPr>
          <p:cNvPr id="6" name="Content Placeholder 5" descr="Chart, line chart&#10;&#10;Description automatically generated">
            <a:extLst>
              <a:ext uri="{FF2B5EF4-FFF2-40B4-BE49-F238E27FC236}">
                <a16:creationId xmlns:a16="http://schemas.microsoft.com/office/drawing/2014/main" id="{AB7E54C6-5210-BFD6-F75E-E36E5F78E826}"/>
              </a:ext>
            </a:extLst>
          </p:cNvPr>
          <p:cNvPicPr>
            <a:picLocks noGrp="1" noChangeAspect="1"/>
          </p:cNvPicPr>
          <p:nvPr>
            <p:ph idx="1"/>
          </p:nvPr>
        </p:nvPicPr>
        <p:blipFill>
          <a:blip r:embed="rId2"/>
          <a:stretch>
            <a:fillRect/>
          </a:stretch>
        </p:blipFill>
        <p:spPr>
          <a:xfrm>
            <a:off x="3245225" y="533151"/>
            <a:ext cx="4566012" cy="5791697"/>
          </a:xfrm>
        </p:spPr>
      </p:pic>
      <p:sp>
        <p:nvSpPr>
          <p:cNvPr id="4" name="Slide Number Placeholder 3">
            <a:extLst>
              <a:ext uri="{FF2B5EF4-FFF2-40B4-BE49-F238E27FC236}">
                <a16:creationId xmlns:a16="http://schemas.microsoft.com/office/drawing/2014/main" id="{D8AD6F46-7DFC-DBC0-6A2D-CF19A50F66D3}"/>
              </a:ext>
            </a:extLst>
          </p:cNvPr>
          <p:cNvSpPr>
            <a:spLocks noGrp="1"/>
          </p:cNvSpPr>
          <p:nvPr>
            <p:ph type="sldNum" sz="quarter" idx="12"/>
          </p:nvPr>
        </p:nvSpPr>
        <p:spPr/>
        <p:txBody>
          <a:bodyPr/>
          <a:lstStyle/>
          <a:p>
            <a:fld id="{66448C08-ED8E-9E47-BD9C-AFE0193C4BE0}" type="slidenum">
              <a:rPr lang="en-US" smtClean="0"/>
              <a:t>27</a:t>
            </a:fld>
            <a:endParaRPr lang="en-US"/>
          </a:p>
        </p:txBody>
      </p:sp>
    </p:spTree>
    <p:extLst>
      <p:ext uri="{BB962C8B-B14F-4D97-AF65-F5344CB8AC3E}">
        <p14:creationId xmlns:p14="http://schemas.microsoft.com/office/powerpoint/2010/main" val="1409134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977E1-383C-DE4D-7343-A4F45852B1E5}"/>
              </a:ext>
            </a:extLst>
          </p:cNvPr>
          <p:cNvSpPr>
            <a:spLocks noGrp="1"/>
          </p:cNvSpPr>
          <p:nvPr>
            <p:ph type="title"/>
          </p:nvPr>
        </p:nvSpPr>
        <p:spPr/>
        <p:txBody>
          <a:bodyPr/>
          <a:lstStyle/>
          <a:p>
            <a:endParaRPr lang="en-US"/>
          </a:p>
        </p:txBody>
      </p:sp>
      <p:pic>
        <p:nvPicPr>
          <p:cNvPr id="6" name="Content Placeholder 5" descr="Table&#10;&#10;Description automatically generated">
            <a:extLst>
              <a:ext uri="{FF2B5EF4-FFF2-40B4-BE49-F238E27FC236}">
                <a16:creationId xmlns:a16="http://schemas.microsoft.com/office/drawing/2014/main" id="{4B8354DA-7F45-08A2-F2D7-89E648BCE878}"/>
              </a:ext>
            </a:extLst>
          </p:cNvPr>
          <p:cNvPicPr>
            <a:picLocks noGrp="1" noChangeAspect="1"/>
          </p:cNvPicPr>
          <p:nvPr>
            <p:ph idx="1"/>
          </p:nvPr>
        </p:nvPicPr>
        <p:blipFill>
          <a:blip r:embed="rId2"/>
          <a:stretch>
            <a:fillRect/>
          </a:stretch>
        </p:blipFill>
        <p:spPr>
          <a:xfrm>
            <a:off x="2149043" y="275603"/>
            <a:ext cx="7893914" cy="6080747"/>
          </a:xfrm>
        </p:spPr>
      </p:pic>
      <p:sp>
        <p:nvSpPr>
          <p:cNvPr id="4" name="Slide Number Placeholder 3">
            <a:extLst>
              <a:ext uri="{FF2B5EF4-FFF2-40B4-BE49-F238E27FC236}">
                <a16:creationId xmlns:a16="http://schemas.microsoft.com/office/drawing/2014/main" id="{3DCF73C0-8469-8983-4F31-6D93BF20339B}"/>
              </a:ext>
            </a:extLst>
          </p:cNvPr>
          <p:cNvSpPr>
            <a:spLocks noGrp="1"/>
          </p:cNvSpPr>
          <p:nvPr>
            <p:ph type="sldNum" sz="quarter" idx="12"/>
          </p:nvPr>
        </p:nvSpPr>
        <p:spPr/>
        <p:txBody>
          <a:bodyPr/>
          <a:lstStyle/>
          <a:p>
            <a:fld id="{66448C08-ED8E-9E47-BD9C-AFE0193C4BE0}" type="slidenum">
              <a:rPr lang="en-US" smtClean="0"/>
              <a:t>28</a:t>
            </a:fld>
            <a:endParaRPr lang="en-US"/>
          </a:p>
        </p:txBody>
      </p:sp>
    </p:spTree>
    <p:extLst>
      <p:ext uri="{BB962C8B-B14F-4D97-AF65-F5344CB8AC3E}">
        <p14:creationId xmlns:p14="http://schemas.microsoft.com/office/powerpoint/2010/main" val="2287576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97B92-FBD3-24AA-B567-387050D9FBB8}"/>
              </a:ext>
            </a:extLst>
          </p:cNvPr>
          <p:cNvSpPr>
            <a:spLocks noGrp="1"/>
          </p:cNvSpPr>
          <p:nvPr>
            <p:ph type="title"/>
          </p:nvPr>
        </p:nvSpPr>
        <p:spPr/>
        <p:txBody>
          <a:bodyPr/>
          <a:lstStyle/>
          <a:p>
            <a:endParaRPr lang="en-US"/>
          </a:p>
        </p:txBody>
      </p:sp>
      <p:pic>
        <p:nvPicPr>
          <p:cNvPr id="6" name="Content Placeholder 5" descr="Chart, bar chart&#10;&#10;Description automatically generated">
            <a:extLst>
              <a:ext uri="{FF2B5EF4-FFF2-40B4-BE49-F238E27FC236}">
                <a16:creationId xmlns:a16="http://schemas.microsoft.com/office/drawing/2014/main" id="{9E3F2726-8D4A-D056-F5B8-6F331D2613E9}"/>
              </a:ext>
            </a:extLst>
          </p:cNvPr>
          <p:cNvPicPr>
            <a:picLocks noGrp="1" noChangeAspect="1"/>
          </p:cNvPicPr>
          <p:nvPr>
            <p:ph idx="1"/>
          </p:nvPr>
        </p:nvPicPr>
        <p:blipFill>
          <a:blip r:embed="rId2"/>
          <a:stretch>
            <a:fillRect/>
          </a:stretch>
        </p:blipFill>
        <p:spPr>
          <a:xfrm>
            <a:off x="1769527" y="1027906"/>
            <a:ext cx="8652946" cy="4351338"/>
          </a:xfrm>
        </p:spPr>
      </p:pic>
      <p:sp>
        <p:nvSpPr>
          <p:cNvPr id="4" name="Slide Number Placeholder 3">
            <a:extLst>
              <a:ext uri="{FF2B5EF4-FFF2-40B4-BE49-F238E27FC236}">
                <a16:creationId xmlns:a16="http://schemas.microsoft.com/office/drawing/2014/main" id="{F360D48E-4E16-9BB1-B668-049147387ECE}"/>
              </a:ext>
            </a:extLst>
          </p:cNvPr>
          <p:cNvSpPr>
            <a:spLocks noGrp="1"/>
          </p:cNvSpPr>
          <p:nvPr>
            <p:ph type="sldNum" sz="quarter" idx="12"/>
          </p:nvPr>
        </p:nvSpPr>
        <p:spPr/>
        <p:txBody>
          <a:bodyPr/>
          <a:lstStyle/>
          <a:p>
            <a:fld id="{66448C08-ED8E-9E47-BD9C-AFE0193C4BE0}" type="slidenum">
              <a:rPr lang="en-US" smtClean="0"/>
              <a:t>29</a:t>
            </a:fld>
            <a:endParaRPr lang="en-US"/>
          </a:p>
        </p:txBody>
      </p:sp>
    </p:spTree>
    <p:extLst>
      <p:ext uri="{BB962C8B-B14F-4D97-AF65-F5344CB8AC3E}">
        <p14:creationId xmlns:p14="http://schemas.microsoft.com/office/powerpoint/2010/main" val="1124568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D44F1-E4B8-1DD4-E023-E357B4EDBA0F}"/>
              </a:ext>
            </a:extLst>
          </p:cNvPr>
          <p:cNvSpPr>
            <a:spLocks noGrp="1"/>
          </p:cNvSpPr>
          <p:nvPr>
            <p:ph type="title"/>
          </p:nvPr>
        </p:nvSpPr>
        <p:spPr/>
        <p:txBody>
          <a:bodyPr/>
          <a:lstStyle/>
          <a:p>
            <a:endParaRPr lang="en-US"/>
          </a:p>
        </p:txBody>
      </p:sp>
      <p:pic>
        <p:nvPicPr>
          <p:cNvPr id="8" name="Content Placeholder 7" descr="Graphical user interface, text, application&#10;&#10;Description automatically generated">
            <a:extLst>
              <a:ext uri="{FF2B5EF4-FFF2-40B4-BE49-F238E27FC236}">
                <a16:creationId xmlns:a16="http://schemas.microsoft.com/office/drawing/2014/main" id="{02935A50-62BE-338B-244A-927D189B0D0C}"/>
              </a:ext>
            </a:extLst>
          </p:cNvPr>
          <p:cNvPicPr>
            <a:picLocks noGrp="1" noChangeAspect="1"/>
          </p:cNvPicPr>
          <p:nvPr>
            <p:ph idx="1"/>
          </p:nvPr>
        </p:nvPicPr>
        <p:blipFill>
          <a:blip r:embed="rId3"/>
          <a:stretch>
            <a:fillRect/>
          </a:stretch>
        </p:blipFill>
        <p:spPr>
          <a:xfrm>
            <a:off x="1337780" y="0"/>
            <a:ext cx="9516440" cy="4861792"/>
          </a:xfrm>
        </p:spPr>
      </p:pic>
      <p:sp>
        <p:nvSpPr>
          <p:cNvPr id="4" name="Slide Number Placeholder 3">
            <a:extLst>
              <a:ext uri="{FF2B5EF4-FFF2-40B4-BE49-F238E27FC236}">
                <a16:creationId xmlns:a16="http://schemas.microsoft.com/office/drawing/2014/main" id="{6D98BF46-D0E5-B342-A2BC-05C7E926D90B}"/>
              </a:ext>
            </a:extLst>
          </p:cNvPr>
          <p:cNvSpPr>
            <a:spLocks noGrp="1"/>
          </p:cNvSpPr>
          <p:nvPr>
            <p:ph type="sldNum" sz="quarter" idx="12"/>
          </p:nvPr>
        </p:nvSpPr>
        <p:spPr/>
        <p:txBody>
          <a:bodyPr/>
          <a:lstStyle/>
          <a:p>
            <a:fld id="{66448C08-ED8E-9E47-BD9C-AFE0193C4BE0}" type="slidenum">
              <a:rPr lang="en-US" smtClean="0"/>
              <a:t>30</a:t>
            </a:fld>
            <a:endParaRPr lang="en-US"/>
          </a:p>
        </p:txBody>
      </p:sp>
    </p:spTree>
    <p:extLst>
      <p:ext uri="{BB962C8B-B14F-4D97-AF65-F5344CB8AC3E}">
        <p14:creationId xmlns:p14="http://schemas.microsoft.com/office/powerpoint/2010/main" val="3237847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73073-A8D1-80BE-9612-3EFCA4AF6EC6}"/>
              </a:ext>
            </a:extLst>
          </p:cNvPr>
          <p:cNvSpPr>
            <a:spLocks noGrp="1"/>
          </p:cNvSpPr>
          <p:nvPr>
            <p:ph type="title"/>
          </p:nvPr>
        </p:nvSpPr>
        <p:spPr/>
        <p:txBody>
          <a:bodyPr/>
          <a:lstStyle/>
          <a:p>
            <a:endParaRPr lang="en-US"/>
          </a:p>
        </p:txBody>
      </p:sp>
      <p:pic>
        <p:nvPicPr>
          <p:cNvPr id="8" name="Content Placeholder 7" descr="Table&#10;&#10;Description automatically generated">
            <a:extLst>
              <a:ext uri="{FF2B5EF4-FFF2-40B4-BE49-F238E27FC236}">
                <a16:creationId xmlns:a16="http://schemas.microsoft.com/office/drawing/2014/main" id="{BD421AA0-9F23-3444-CF8D-72C8BA762C12}"/>
              </a:ext>
            </a:extLst>
          </p:cNvPr>
          <p:cNvPicPr>
            <a:picLocks noGrp="1" noChangeAspect="1"/>
          </p:cNvPicPr>
          <p:nvPr>
            <p:ph idx="1"/>
          </p:nvPr>
        </p:nvPicPr>
        <p:blipFill>
          <a:blip r:embed="rId3"/>
          <a:stretch>
            <a:fillRect/>
          </a:stretch>
        </p:blipFill>
        <p:spPr>
          <a:xfrm>
            <a:off x="0" y="706997"/>
            <a:ext cx="6505123" cy="5444004"/>
          </a:xfrm>
        </p:spPr>
      </p:pic>
      <p:sp>
        <p:nvSpPr>
          <p:cNvPr id="4" name="Slide Number Placeholder 3">
            <a:extLst>
              <a:ext uri="{FF2B5EF4-FFF2-40B4-BE49-F238E27FC236}">
                <a16:creationId xmlns:a16="http://schemas.microsoft.com/office/drawing/2014/main" id="{B2CF7C7F-22CC-96CF-CF43-A109CF8D7032}"/>
              </a:ext>
            </a:extLst>
          </p:cNvPr>
          <p:cNvSpPr>
            <a:spLocks noGrp="1"/>
          </p:cNvSpPr>
          <p:nvPr>
            <p:ph type="sldNum" sz="quarter" idx="12"/>
          </p:nvPr>
        </p:nvSpPr>
        <p:spPr/>
        <p:txBody>
          <a:bodyPr/>
          <a:lstStyle/>
          <a:p>
            <a:fld id="{66448C08-ED8E-9E47-BD9C-AFE0193C4BE0}" type="slidenum">
              <a:rPr lang="en-US" smtClean="0"/>
              <a:t>31</a:t>
            </a:fld>
            <a:endParaRPr lang="en-US"/>
          </a:p>
        </p:txBody>
      </p:sp>
      <p:pic>
        <p:nvPicPr>
          <p:cNvPr id="9" name="Content Placeholder 5" descr="Diagram&#10;&#10;Description automatically generated">
            <a:extLst>
              <a:ext uri="{FF2B5EF4-FFF2-40B4-BE49-F238E27FC236}">
                <a16:creationId xmlns:a16="http://schemas.microsoft.com/office/drawing/2014/main" id="{62896680-3A41-5931-1296-51A4151E1FE9}"/>
              </a:ext>
            </a:extLst>
          </p:cNvPr>
          <p:cNvPicPr>
            <a:picLocks noChangeAspect="1"/>
          </p:cNvPicPr>
          <p:nvPr/>
        </p:nvPicPr>
        <p:blipFill>
          <a:blip r:embed="rId4"/>
          <a:stretch>
            <a:fillRect/>
          </a:stretch>
        </p:blipFill>
        <p:spPr>
          <a:xfrm>
            <a:off x="6096000" y="242804"/>
            <a:ext cx="5989111" cy="5794925"/>
          </a:xfrm>
          <a:prstGeom prst="rect">
            <a:avLst/>
          </a:prstGeom>
        </p:spPr>
      </p:pic>
    </p:spTree>
    <p:extLst>
      <p:ext uri="{BB962C8B-B14F-4D97-AF65-F5344CB8AC3E}">
        <p14:creationId xmlns:p14="http://schemas.microsoft.com/office/powerpoint/2010/main" val="1566296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6BC9A-1C17-3A4C-E0AF-145115DA43B4}"/>
              </a:ext>
            </a:extLst>
          </p:cNvPr>
          <p:cNvSpPr>
            <a:spLocks noGrp="1"/>
          </p:cNvSpPr>
          <p:nvPr>
            <p:ph type="title"/>
          </p:nvPr>
        </p:nvSpPr>
        <p:spPr/>
        <p:txBody>
          <a:bodyPr/>
          <a:lstStyle/>
          <a:p>
            <a:endParaRPr lang="en-US"/>
          </a:p>
        </p:txBody>
      </p:sp>
      <p:pic>
        <p:nvPicPr>
          <p:cNvPr id="6" name="Content Placeholder 5" descr="Table&#10;&#10;Description automatically generated">
            <a:extLst>
              <a:ext uri="{FF2B5EF4-FFF2-40B4-BE49-F238E27FC236}">
                <a16:creationId xmlns:a16="http://schemas.microsoft.com/office/drawing/2014/main" id="{A07A6307-39D1-0395-3097-876809EE22A1}"/>
              </a:ext>
            </a:extLst>
          </p:cNvPr>
          <p:cNvPicPr>
            <a:picLocks noGrp="1" noChangeAspect="1"/>
          </p:cNvPicPr>
          <p:nvPr>
            <p:ph idx="1"/>
          </p:nvPr>
        </p:nvPicPr>
        <p:blipFill>
          <a:blip r:embed="rId3"/>
          <a:stretch>
            <a:fillRect/>
          </a:stretch>
        </p:blipFill>
        <p:spPr>
          <a:xfrm>
            <a:off x="1862676" y="433387"/>
            <a:ext cx="8119524" cy="5991225"/>
          </a:xfrm>
        </p:spPr>
      </p:pic>
      <p:sp>
        <p:nvSpPr>
          <p:cNvPr id="4" name="Slide Number Placeholder 3">
            <a:extLst>
              <a:ext uri="{FF2B5EF4-FFF2-40B4-BE49-F238E27FC236}">
                <a16:creationId xmlns:a16="http://schemas.microsoft.com/office/drawing/2014/main" id="{E2AF7394-D560-78E6-F535-75AA2E625BA5}"/>
              </a:ext>
            </a:extLst>
          </p:cNvPr>
          <p:cNvSpPr>
            <a:spLocks noGrp="1"/>
          </p:cNvSpPr>
          <p:nvPr>
            <p:ph type="sldNum" sz="quarter" idx="12"/>
          </p:nvPr>
        </p:nvSpPr>
        <p:spPr/>
        <p:txBody>
          <a:bodyPr/>
          <a:lstStyle/>
          <a:p>
            <a:fld id="{66448C08-ED8E-9E47-BD9C-AFE0193C4BE0}" type="slidenum">
              <a:rPr lang="en-US" smtClean="0"/>
              <a:t>32</a:t>
            </a:fld>
            <a:endParaRPr lang="en-US"/>
          </a:p>
        </p:txBody>
      </p:sp>
    </p:spTree>
    <p:extLst>
      <p:ext uri="{BB962C8B-B14F-4D97-AF65-F5344CB8AC3E}">
        <p14:creationId xmlns:p14="http://schemas.microsoft.com/office/powerpoint/2010/main" val="478351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3A4D-0027-67A5-90D7-02B2BB5B6A01}"/>
              </a:ext>
            </a:extLst>
          </p:cNvPr>
          <p:cNvSpPr>
            <a:spLocks noGrp="1"/>
          </p:cNvSpPr>
          <p:nvPr>
            <p:ph type="title"/>
          </p:nvPr>
        </p:nvSpPr>
        <p:spPr>
          <a:xfrm>
            <a:off x="0" y="1474"/>
            <a:ext cx="10515600" cy="1325563"/>
          </a:xfrm>
        </p:spPr>
        <p:txBody>
          <a:bodyPr/>
          <a:lstStyle/>
          <a:p>
            <a:r>
              <a:rPr lang="en-US" dirty="0"/>
              <a:t>Periodontal - Diabetes Possible Mechanisms</a:t>
            </a:r>
          </a:p>
        </p:txBody>
      </p:sp>
      <p:pic>
        <p:nvPicPr>
          <p:cNvPr id="5" name="Content Placeholder 4" descr="Diagram&#10;&#10;Description automatically generated">
            <a:extLst>
              <a:ext uri="{FF2B5EF4-FFF2-40B4-BE49-F238E27FC236}">
                <a16:creationId xmlns:a16="http://schemas.microsoft.com/office/drawing/2014/main" id="{A99E9DCC-0300-29A2-BA2D-425E24991069}"/>
              </a:ext>
            </a:extLst>
          </p:cNvPr>
          <p:cNvPicPr>
            <a:picLocks noGrp="1" noChangeAspect="1"/>
          </p:cNvPicPr>
          <p:nvPr>
            <p:ph idx="1"/>
          </p:nvPr>
        </p:nvPicPr>
        <p:blipFill>
          <a:blip r:embed="rId2"/>
          <a:stretch>
            <a:fillRect/>
          </a:stretch>
        </p:blipFill>
        <p:spPr>
          <a:xfrm>
            <a:off x="2895600" y="1009425"/>
            <a:ext cx="6400800" cy="5529487"/>
          </a:xfrm>
        </p:spPr>
      </p:pic>
      <p:sp>
        <p:nvSpPr>
          <p:cNvPr id="4" name="TextBox 3">
            <a:extLst>
              <a:ext uri="{FF2B5EF4-FFF2-40B4-BE49-F238E27FC236}">
                <a16:creationId xmlns:a16="http://schemas.microsoft.com/office/drawing/2014/main" id="{48A2B8D1-DB10-8C61-B50A-0E60B73E2D48}"/>
              </a:ext>
            </a:extLst>
          </p:cNvPr>
          <p:cNvSpPr txBox="1"/>
          <p:nvPr/>
        </p:nvSpPr>
        <p:spPr>
          <a:xfrm>
            <a:off x="0" y="6538912"/>
            <a:ext cx="6096000" cy="253916"/>
          </a:xfrm>
          <a:prstGeom prst="rect">
            <a:avLst/>
          </a:prstGeom>
          <a:noFill/>
        </p:spPr>
        <p:txBody>
          <a:bodyPr wrap="square">
            <a:spAutoFit/>
          </a:bodyPr>
          <a:lstStyle/>
          <a:p>
            <a:r>
              <a:rPr lang="en-US" sz="1050" dirty="0"/>
              <a:t>https://</a:t>
            </a:r>
            <a:r>
              <a:rPr lang="en-US" sz="1050" dirty="0" err="1"/>
              <a:t>deepblue.lib.umich.edu</a:t>
            </a:r>
            <a:r>
              <a:rPr lang="en-US" sz="1050" dirty="0"/>
              <a:t>/bitstream/handle/2027.42/146293/prd12235.pdf?sequence=1</a:t>
            </a:r>
          </a:p>
        </p:txBody>
      </p:sp>
      <p:sp>
        <p:nvSpPr>
          <p:cNvPr id="6" name="Slide Number Placeholder 5">
            <a:extLst>
              <a:ext uri="{FF2B5EF4-FFF2-40B4-BE49-F238E27FC236}">
                <a16:creationId xmlns:a16="http://schemas.microsoft.com/office/drawing/2014/main" id="{B7395713-5759-29B3-1F62-C6D49E921826}"/>
              </a:ext>
            </a:extLst>
          </p:cNvPr>
          <p:cNvSpPr>
            <a:spLocks noGrp="1"/>
          </p:cNvSpPr>
          <p:nvPr>
            <p:ph type="sldNum" sz="quarter" idx="12"/>
          </p:nvPr>
        </p:nvSpPr>
        <p:spPr/>
        <p:txBody>
          <a:bodyPr/>
          <a:lstStyle/>
          <a:p>
            <a:fld id="{66448C08-ED8E-9E47-BD9C-AFE0193C4BE0}" type="slidenum">
              <a:rPr lang="en-US" smtClean="0"/>
              <a:t>33</a:t>
            </a:fld>
            <a:endParaRPr lang="en-US"/>
          </a:p>
        </p:txBody>
      </p:sp>
    </p:spTree>
    <p:extLst>
      <p:ext uri="{BB962C8B-B14F-4D97-AF65-F5344CB8AC3E}">
        <p14:creationId xmlns:p14="http://schemas.microsoft.com/office/powerpoint/2010/main" val="3207582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3009C-0096-9F43-A80D-A8A7CC99753A}"/>
              </a:ext>
            </a:extLst>
          </p:cNvPr>
          <p:cNvSpPr>
            <a:spLocks noGrp="1"/>
          </p:cNvSpPr>
          <p:nvPr>
            <p:ph type="title"/>
          </p:nvPr>
        </p:nvSpPr>
        <p:spPr/>
        <p:txBody>
          <a:bodyPr/>
          <a:lstStyle/>
          <a:p>
            <a:r>
              <a:rPr lang="en-US" dirty="0"/>
              <a:t>Periodontal Treatment Implications</a:t>
            </a:r>
          </a:p>
        </p:txBody>
      </p:sp>
      <p:sp>
        <p:nvSpPr>
          <p:cNvPr id="3" name="Content Placeholder 2">
            <a:extLst>
              <a:ext uri="{FF2B5EF4-FFF2-40B4-BE49-F238E27FC236}">
                <a16:creationId xmlns:a16="http://schemas.microsoft.com/office/drawing/2014/main" id="{45F48642-C810-204B-8ED9-B0651296923C}"/>
              </a:ext>
            </a:extLst>
          </p:cNvPr>
          <p:cNvSpPr>
            <a:spLocks noGrp="1"/>
          </p:cNvSpPr>
          <p:nvPr>
            <p:ph idx="1"/>
          </p:nvPr>
        </p:nvSpPr>
        <p:spPr/>
        <p:txBody>
          <a:bodyPr>
            <a:normAutofit/>
          </a:bodyPr>
          <a:lstStyle/>
          <a:p>
            <a:pPr marL="0" indent="0">
              <a:buNone/>
            </a:pPr>
            <a:endParaRPr lang="en-US" dirty="0"/>
          </a:p>
          <a:p>
            <a:endParaRPr lang="en-US" dirty="0"/>
          </a:p>
          <a:p>
            <a:r>
              <a:rPr lang="en-US" dirty="0"/>
              <a:t>If the bidirectional model is correct, will periodontal treatment help with diabetes? </a:t>
            </a:r>
          </a:p>
        </p:txBody>
      </p:sp>
      <p:sp>
        <p:nvSpPr>
          <p:cNvPr id="4" name="Slide Number Placeholder 3">
            <a:extLst>
              <a:ext uri="{FF2B5EF4-FFF2-40B4-BE49-F238E27FC236}">
                <a16:creationId xmlns:a16="http://schemas.microsoft.com/office/drawing/2014/main" id="{5017AA3E-401F-690A-50EC-1CDEEB4E4193}"/>
              </a:ext>
            </a:extLst>
          </p:cNvPr>
          <p:cNvSpPr>
            <a:spLocks noGrp="1"/>
          </p:cNvSpPr>
          <p:nvPr>
            <p:ph type="sldNum" sz="quarter" idx="12"/>
          </p:nvPr>
        </p:nvSpPr>
        <p:spPr/>
        <p:txBody>
          <a:bodyPr/>
          <a:lstStyle/>
          <a:p>
            <a:fld id="{66448C08-ED8E-9E47-BD9C-AFE0193C4BE0}" type="slidenum">
              <a:rPr lang="en-US" smtClean="0"/>
              <a:t>34</a:t>
            </a:fld>
            <a:endParaRPr lang="en-US"/>
          </a:p>
        </p:txBody>
      </p:sp>
      <p:pic>
        <p:nvPicPr>
          <p:cNvPr id="2050" name="Picture 2" descr="Periodontitis and diabetes | British Dental Journal">
            <a:extLst>
              <a:ext uri="{FF2B5EF4-FFF2-40B4-BE49-F238E27FC236}">
                <a16:creationId xmlns:a16="http://schemas.microsoft.com/office/drawing/2014/main" id="{D5D5A308-E86D-9E75-413B-83C8FB9440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928"/>
            <a:ext cx="12192000" cy="5005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709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8C719-3DA0-30BA-9755-16F10489691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32201B-5031-0A55-C496-01FC5A84870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C177235-7A48-DFBD-E10E-D092DB719D82}"/>
              </a:ext>
            </a:extLst>
          </p:cNvPr>
          <p:cNvSpPr>
            <a:spLocks noGrp="1"/>
          </p:cNvSpPr>
          <p:nvPr>
            <p:ph type="sldNum" sz="quarter" idx="12"/>
          </p:nvPr>
        </p:nvSpPr>
        <p:spPr/>
        <p:txBody>
          <a:bodyPr/>
          <a:lstStyle/>
          <a:p>
            <a:fld id="{66448C08-ED8E-9E47-BD9C-AFE0193C4BE0}" type="slidenum">
              <a:rPr lang="en-US" smtClean="0"/>
              <a:t>35</a:t>
            </a:fld>
            <a:endParaRPr lang="en-US"/>
          </a:p>
        </p:txBody>
      </p:sp>
      <p:pic>
        <p:nvPicPr>
          <p:cNvPr id="1028" name="Picture 4" descr="Scaling and Root Planing Midland Park, Wyckoff NJ | Midland Park Family  Dentistry">
            <a:extLst>
              <a:ext uri="{FF2B5EF4-FFF2-40B4-BE49-F238E27FC236}">
                <a16:creationId xmlns:a16="http://schemas.microsoft.com/office/drawing/2014/main" id="{5DAF97A1-13CC-7E7C-DE06-434CC2DD0C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95375"/>
            <a:ext cx="12192000" cy="46672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526290E-B95F-CFBE-F80A-624913B6AA6C}"/>
              </a:ext>
            </a:extLst>
          </p:cNvPr>
          <p:cNvSpPr txBox="1"/>
          <p:nvPr/>
        </p:nvSpPr>
        <p:spPr>
          <a:xfrm>
            <a:off x="143435" y="6467559"/>
            <a:ext cx="6096000" cy="253916"/>
          </a:xfrm>
          <a:prstGeom prst="rect">
            <a:avLst/>
          </a:prstGeom>
          <a:noFill/>
        </p:spPr>
        <p:txBody>
          <a:bodyPr wrap="square">
            <a:spAutoFit/>
          </a:bodyPr>
          <a:lstStyle/>
          <a:p>
            <a:r>
              <a:rPr lang="en-US" sz="1050" dirty="0"/>
              <a:t>https://</a:t>
            </a:r>
            <a:r>
              <a:rPr lang="en-US" sz="1050" dirty="0" err="1"/>
              <a:t>www.midlandparkfamilydentistry.com</a:t>
            </a:r>
            <a:r>
              <a:rPr lang="en-US" sz="1050" dirty="0"/>
              <a:t>/scaling-and-root-</a:t>
            </a:r>
            <a:r>
              <a:rPr lang="en-US" sz="1050" dirty="0" err="1"/>
              <a:t>planing</a:t>
            </a:r>
            <a:r>
              <a:rPr lang="en-US" sz="1050" dirty="0"/>
              <a:t>/</a:t>
            </a:r>
          </a:p>
        </p:txBody>
      </p:sp>
    </p:spTree>
    <p:extLst>
      <p:ext uri="{BB962C8B-B14F-4D97-AF65-F5344CB8AC3E}">
        <p14:creationId xmlns:p14="http://schemas.microsoft.com/office/powerpoint/2010/main" val="21965637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80F7A-56FC-6ECC-3DA8-3C1CF05186F5}"/>
              </a:ext>
            </a:extLst>
          </p:cNvPr>
          <p:cNvSpPr>
            <a:spLocks noGrp="1"/>
          </p:cNvSpPr>
          <p:nvPr>
            <p:ph type="title"/>
          </p:nvPr>
        </p:nvSpPr>
        <p:spPr/>
        <p:txBody>
          <a:bodyPr/>
          <a:lstStyle/>
          <a:p>
            <a:endParaRPr lang="en-US"/>
          </a:p>
        </p:txBody>
      </p:sp>
      <p:pic>
        <p:nvPicPr>
          <p:cNvPr id="5" name="Content Placeholder 4" descr="Text&#10;&#10;Description automatically generated">
            <a:extLst>
              <a:ext uri="{FF2B5EF4-FFF2-40B4-BE49-F238E27FC236}">
                <a16:creationId xmlns:a16="http://schemas.microsoft.com/office/drawing/2014/main" id="{2C9E6647-CEF3-D3AF-9B66-92081C546A1B}"/>
              </a:ext>
            </a:extLst>
          </p:cNvPr>
          <p:cNvPicPr>
            <a:picLocks noGrp="1" noChangeAspect="1"/>
          </p:cNvPicPr>
          <p:nvPr>
            <p:ph idx="1"/>
          </p:nvPr>
        </p:nvPicPr>
        <p:blipFill>
          <a:blip r:embed="rId3"/>
          <a:stretch>
            <a:fillRect/>
          </a:stretch>
        </p:blipFill>
        <p:spPr>
          <a:xfrm>
            <a:off x="419100" y="524422"/>
            <a:ext cx="11353800" cy="5809156"/>
          </a:xfrm>
        </p:spPr>
      </p:pic>
      <p:sp>
        <p:nvSpPr>
          <p:cNvPr id="3" name="Slide Number Placeholder 2">
            <a:extLst>
              <a:ext uri="{FF2B5EF4-FFF2-40B4-BE49-F238E27FC236}">
                <a16:creationId xmlns:a16="http://schemas.microsoft.com/office/drawing/2014/main" id="{62315C45-F86B-AD62-04D4-9F56DA43656F}"/>
              </a:ext>
            </a:extLst>
          </p:cNvPr>
          <p:cNvSpPr>
            <a:spLocks noGrp="1"/>
          </p:cNvSpPr>
          <p:nvPr>
            <p:ph type="sldNum" sz="quarter" idx="12"/>
          </p:nvPr>
        </p:nvSpPr>
        <p:spPr/>
        <p:txBody>
          <a:bodyPr/>
          <a:lstStyle/>
          <a:p>
            <a:fld id="{66448C08-ED8E-9E47-BD9C-AFE0193C4BE0}" type="slidenum">
              <a:rPr lang="en-US" smtClean="0"/>
              <a:t>36</a:t>
            </a:fld>
            <a:endParaRPr lang="en-US"/>
          </a:p>
        </p:txBody>
      </p:sp>
    </p:spTree>
    <p:extLst>
      <p:ext uri="{BB962C8B-B14F-4D97-AF65-F5344CB8AC3E}">
        <p14:creationId xmlns:p14="http://schemas.microsoft.com/office/powerpoint/2010/main" val="7502239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B956D-DBA1-B145-BFE0-7250891A529A}"/>
              </a:ext>
            </a:extLst>
          </p:cNvPr>
          <p:cNvSpPr>
            <a:spLocks noGrp="1"/>
          </p:cNvSpPr>
          <p:nvPr>
            <p:ph type="title"/>
          </p:nvPr>
        </p:nvSpPr>
        <p:spPr/>
        <p:txBody>
          <a:bodyPr/>
          <a:lstStyle/>
          <a:p>
            <a:endParaRPr lang="en-US"/>
          </a:p>
        </p:txBody>
      </p:sp>
      <p:pic>
        <p:nvPicPr>
          <p:cNvPr id="9" name="Content Placeholder 8" descr="Table&#10;&#10;Description automatically generated">
            <a:extLst>
              <a:ext uri="{FF2B5EF4-FFF2-40B4-BE49-F238E27FC236}">
                <a16:creationId xmlns:a16="http://schemas.microsoft.com/office/drawing/2014/main" id="{F5C0B9A3-8F1C-434F-E3CB-EA995DEAD5F8}"/>
              </a:ext>
            </a:extLst>
          </p:cNvPr>
          <p:cNvPicPr>
            <a:picLocks noGrp="1" noChangeAspect="1"/>
          </p:cNvPicPr>
          <p:nvPr>
            <p:ph idx="1"/>
          </p:nvPr>
        </p:nvPicPr>
        <p:blipFill>
          <a:blip r:embed="rId3"/>
          <a:stretch>
            <a:fillRect/>
          </a:stretch>
        </p:blipFill>
        <p:spPr>
          <a:xfrm>
            <a:off x="421996" y="419431"/>
            <a:ext cx="11348007" cy="6019138"/>
          </a:xfrm>
        </p:spPr>
      </p:pic>
      <p:sp>
        <p:nvSpPr>
          <p:cNvPr id="3" name="Slide Number Placeholder 2">
            <a:extLst>
              <a:ext uri="{FF2B5EF4-FFF2-40B4-BE49-F238E27FC236}">
                <a16:creationId xmlns:a16="http://schemas.microsoft.com/office/drawing/2014/main" id="{3EAE6BA4-2187-4FA0-A559-BC9904EAEC1E}"/>
              </a:ext>
            </a:extLst>
          </p:cNvPr>
          <p:cNvSpPr>
            <a:spLocks noGrp="1"/>
          </p:cNvSpPr>
          <p:nvPr>
            <p:ph type="sldNum" sz="quarter" idx="12"/>
          </p:nvPr>
        </p:nvSpPr>
        <p:spPr/>
        <p:txBody>
          <a:bodyPr/>
          <a:lstStyle/>
          <a:p>
            <a:fld id="{66448C08-ED8E-9E47-BD9C-AFE0193C4BE0}" type="slidenum">
              <a:rPr lang="en-US" smtClean="0"/>
              <a:t>37</a:t>
            </a:fld>
            <a:endParaRPr lang="en-US"/>
          </a:p>
        </p:txBody>
      </p:sp>
    </p:spTree>
    <p:extLst>
      <p:ext uri="{BB962C8B-B14F-4D97-AF65-F5344CB8AC3E}">
        <p14:creationId xmlns:p14="http://schemas.microsoft.com/office/powerpoint/2010/main" val="2831398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56F3-F024-8143-AA2B-11DEB13DE60B}"/>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E939B1C7-4B4A-7EB7-1E70-58E508D73855}"/>
              </a:ext>
            </a:extLst>
          </p:cNvPr>
          <p:cNvSpPr>
            <a:spLocks noGrp="1"/>
          </p:cNvSpPr>
          <p:nvPr>
            <p:ph type="sldNum" sz="quarter" idx="12"/>
          </p:nvPr>
        </p:nvSpPr>
        <p:spPr/>
        <p:txBody>
          <a:bodyPr/>
          <a:lstStyle/>
          <a:p>
            <a:fld id="{66448C08-ED8E-9E47-BD9C-AFE0193C4BE0}" type="slidenum">
              <a:rPr lang="en-US" smtClean="0"/>
              <a:t>38</a:t>
            </a:fld>
            <a:endParaRPr lang="en-US"/>
          </a:p>
        </p:txBody>
      </p:sp>
      <p:pic>
        <p:nvPicPr>
          <p:cNvPr id="13" name="Content Placeholder 5" descr="Chart, bar chart&#10;&#10;Description automatically generated">
            <a:extLst>
              <a:ext uri="{FF2B5EF4-FFF2-40B4-BE49-F238E27FC236}">
                <a16:creationId xmlns:a16="http://schemas.microsoft.com/office/drawing/2014/main" id="{228F9381-976D-2C37-F1E9-0B3A34006008}"/>
              </a:ext>
            </a:extLst>
          </p:cNvPr>
          <p:cNvPicPr>
            <a:picLocks noGrp="1" noChangeAspect="1"/>
          </p:cNvPicPr>
          <p:nvPr>
            <p:ph idx="1"/>
          </p:nvPr>
        </p:nvPicPr>
        <p:blipFill>
          <a:blip r:embed="rId3"/>
          <a:stretch>
            <a:fillRect/>
          </a:stretch>
        </p:blipFill>
        <p:spPr>
          <a:xfrm>
            <a:off x="422819" y="57836"/>
            <a:ext cx="10316899" cy="6363558"/>
          </a:xfrm>
        </p:spPr>
      </p:pic>
    </p:spTree>
    <p:extLst>
      <p:ext uri="{BB962C8B-B14F-4D97-AF65-F5344CB8AC3E}">
        <p14:creationId xmlns:p14="http://schemas.microsoft.com/office/powerpoint/2010/main" val="17539156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D6F74-41D6-89C6-BB71-6CB0B1DD8580}"/>
              </a:ext>
            </a:extLst>
          </p:cNvPr>
          <p:cNvSpPr>
            <a:spLocks noGrp="1"/>
          </p:cNvSpPr>
          <p:nvPr>
            <p:ph type="title"/>
          </p:nvPr>
        </p:nvSpPr>
        <p:spPr/>
        <p:txBody>
          <a:bodyPr/>
          <a:lstStyle/>
          <a:p>
            <a:endParaRPr lang="en-US" dirty="0"/>
          </a:p>
        </p:txBody>
      </p:sp>
      <p:pic>
        <p:nvPicPr>
          <p:cNvPr id="7" name="Content Placeholder 6" descr="Graphical user interface, text, application, email&#10;&#10;Description automatically generated">
            <a:extLst>
              <a:ext uri="{FF2B5EF4-FFF2-40B4-BE49-F238E27FC236}">
                <a16:creationId xmlns:a16="http://schemas.microsoft.com/office/drawing/2014/main" id="{5D0AB6C7-75DF-B41E-134F-F9FAACAC4D2C}"/>
              </a:ext>
            </a:extLst>
          </p:cNvPr>
          <p:cNvPicPr>
            <a:picLocks noGrp="1" noChangeAspect="1"/>
          </p:cNvPicPr>
          <p:nvPr>
            <p:ph idx="1"/>
          </p:nvPr>
        </p:nvPicPr>
        <p:blipFill>
          <a:blip r:embed="rId3"/>
          <a:stretch>
            <a:fillRect/>
          </a:stretch>
        </p:blipFill>
        <p:spPr>
          <a:xfrm>
            <a:off x="1792699" y="523081"/>
            <a:ext cx="8606601" cy="5811838"/>
          </a:xfrm>
        </p:spPr>
      </p:pic>
      <p:sp>
        <p:nvSpPr>
          <p:cNvPr id="5" name="TextBox 4">
            <a:extLst>
              <a:ext uri="{FF2B5EF4-FFF2-40B4-BE49-F238E27FC236}">
                <a16:creationId xmlns:a16="http://schemas.microsoft.com/office/drawing/2014/main" id="{A75029B0-673F-10D0-910E-AFB49FB95CA3}"/>
              </a:ext>
            </a:extLst>
          </p:cNvPr>
          <p:cNvSpPr txBox="1"/>
          <p:nvPr/>
        </p:nvSpPr>
        <p:spPr>
          <a:xfrm>
            <a:off x="0" y="6528823"/>
            <a:ext cx="6096000" cy="253916"/>
          </a:xfrm>
          <a:prstGeom prst="rect">
            <a:avLst/>
          </a:prstGeom>
          <a:noFill/>
        </p:spPr>
        <p:txBody>
          <a:bodyPr wrap="square">
            <a:spAutoFit/>
          </a:bodyPr>
          <a:lstStyle/>
          <a:p>
            <a:r>
              <a:rPr lang="en-US" sz="1050" dirty="0"/>
              <a:t>https://</a:t>
            </a:r>
            <a:r>
              <a:rPr lang="en-US" sz="1050" dirty="0" err="1"/>
              <a:t>dimensionsofdentalhygiene.com</a:t>
            </a:r>
            <a:r>
              <a:rPr lang="en-US" sz="1050" dirty="0"/>
              <a:t>/article/assess-periodontal-risk/</a:t>
            </a:r>
            <a:r>
              <a:rPr lang="en-US" sz="1050" dirty="0" err="1"/>
              <a:t>bjn</a:t>
            </a:r>
            <a:endParaRPr lang="en-US" sz="1050" dirty="0"/>
          </a:p>
        </p:txBody>
      </p:sp>
      <p:sp>
        <p:nvSpPr>
          <p:cNvPr id="6" name="Slide Number Placeholder 5">
            <a:extLst>
              <a:ext uri="{FF2B5EF4-FFF2-40B4-BE49-F238E27FC236}">
                <a16:creationId xmlns:a16="http://schemas.microsoft.com/office/drawing/2014/main" id="{F8604A61-972E-C216-F714-C70E5A3653B2}"/>
              </a:ext>
            </a:extLst>
          </p:cNvPr>
          <p:cNvSpPr>
            <a:spLocks noGrp="1"/>
          </p:cNvSpPr>
          <p:nvPr>
            <p:ph type="sldNum" sz="quarter" idx="12"/>
          </p:nvPr>
        </p:nvSpPr>
        <p:spPr/>
        <p:txBody>
          <a:bodyPr/>
          <a:lstStyle/>
          <a:p>
            <a:fld id="{66448C08-ED8E-9E47-BD9C-AFE0193C4BE0}" type="slidenum">
              <a:rPr lang="en-US" smtClean="0"/>
              <a:t>39</a:t>
            </a:fld>
            <a:endParaRPr lang="en-US" dirty="0"/>
          </a:p>
        </p:txBody>
      </p:sp>
    </p:spTree>
    <p:extLst>
      <p:ext uri="{BB962C8B-B14F-4D97-AF65-F5344CB8AC3E}">
        <p14:creationId xmlns:p14="http://schemas.microsoft.com/office/powerpoint/2010/main" val="675575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7B3C-84CA-6FCD-857D-9265279567A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C0D30ED-6759-479F-DDBC-4C2BB9F97C1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423F9E8-1ECE-689E-2E81-8D8F97168385}"/>
              </a:ext>
            </a:extLst>
          </p:cNvPr>
          <p:cNvSpPr>
            <a:spLocks noGrp="1"/>
          </p:cNvSpPr>
          <p:nvPr>
            <p:ph type="sldNum" sz="quarter" idx="12"/>
          </p:nvPr>
        </p:nvSpPr>
        <p:spPr/>
        <p:txBody>
          <a:bodyPr/>
          <a:lstStyle/>
          <a:p>
            <a:fld id="{66448C08-ED8E-9E47-BD9C-AFE0193C4BE0}" type="slidenum">
              <a:rPr lang="en-US" smtClean="0"/>
              <a:t>40</a:t>
            </a:fld>
            <a:endParaRPr lang="en-US"/>
          </a:p>
        </p:txBody>
      </p:sp>
      <p:pic>
        <p:nvPicPr>
          <p:cNvPr id="3074" name="Picture 2" descr="Bidirectional relationship between diabetes mellitus and periodontitis....  | Download Scientific Diagram">
            <a:extLst>
              <a:ext uri="{FF2B5EF4-FFF2-40B4-BE49-F238E27FC236}">
                <a16:creationId xmlns:a16="http://schemas.microsoft.com/office/drawing/2014/main" id="{0E665A9A-EC36-5063-B723-1228725F7E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794" y="988157"/>
            <a:ext cx="5586411" cy="52784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1576C02-C54F-0807-0880-CD931C3D6FC2}"/>
              </a:ext>
            </a:extLst>
          </p:cNvPr>
          <p:cNvSpPr txBox="1"/>
          <p:nvPr/>
        </p:nvSpPr>
        <p:spPr>
          <a:xfrm>
            <a:off x="0" y="6407142"/>
            <a:ext cx="6096000" cy="415498"/>
          </a:xfrm>
          <a:prstGeom prst="rect">
            <a:avLst/>
          </a:prstGeom>
          <a:noFill/>
        </p:spPr>
        <p:txBody>
          <a:bodyPr wrap="square">
            <a:spAutoFit/>
          </a:bodyPr>
          <a:lstStyle/>
          <a:p>
            <a:r>
              <a:rPr lang="en-US" sz="1050" dirty="0"/>
              <a:t>https://</a:t>
            </a:r>
            <a:r>
              <a:rPr lang="en-US" sz="1050" dirty="0" err="1"/>
              <a:t>www.researchgate.net</a:t>
            </a:r>
            <a:r>
              <a:rPr lang="en-US" sz="1050" dirty="0"/>
              <a:t>/figure/Bidirectional-relationship-between-diabetes-mellitus-and-periodontitis-AGEs-advanced_fig1_234012539</a:t>
            </a:r>
          </a:p>
        </p:txBody>
      </p:sp>
    </p:spTree>
    <p:extLst>
      <p:ext uri="{BB962C8B-B14F-4D97-AF65-F5344CB8AC3E}">
        <p14:creationId xmlns:p14="http://schemas.microsoft.com/office/powerpoint/2010/main" val="32762991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E3D5-2C46-CBB4-165D-8A8757221D07}"/>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0F3C6D91-1A6E-8587-38BA-42A4341E893A}"/>
              </a:ext>
            </a:extLst>
          </p:cNvPr>
          <p:cNvSpPr>
            <a:spLocks noGrp="1"/>
          </p:cNvSpPr>
          <p:nvPr>
            <p:ph idx="1"/>
          </p:nvPr>
        </p:nvSpPr>
        <p:spPr>
          <a:xfrm>
            <a:off x="609600" y="1825625"/>
            <a:ext cx="10744200" cy="4667250"/>
          </a:xfrm>
        </p:spPr>
        <p:txBody>
          <a:bodyPr>
            <a:normAutofit fontScale="62500" lnSpcReduction="20000"/>
          </a:bodyPr>
          <a:lstStyle/>
          <a:p>
            <a:r>
              <a:rPr lang="en-US" dirty="0"/>
              <a:t>Carranza's Clinical Periodontology, 12th Edition. W.B. Saunders Company, 072014. </a:t>
            </a:r>
          </a:p>
          <a:p>
            <a:r>
              <a:rPr lang="en-US" dirty="0"/>
              <a:t>Silverman, Sol. Essentials of Oral Medicine. B.C. Decker, 012002. </a:t>
            </a:r>
            <a:r>
              <a:rPr lang="en-US" dirty="0" err="1"/>
              <a:t>VitalBook</a:t>
            </a:r>
            <a:r>
              <a:rPr lang="en-US" dirty="0"/>
              <a:t> file.</a:t>
            </a:r>
          </a:p>
          <a:p>
            <a:r>
              <a:rPr lang="en-US" b="0" i="0" dirty="0" err="1">
                <a:solidFill>
                  <a:srgbClr val="212121"/>
                </a:solidFill>
                <a:effectLst/>
                <a:latin typeface="system-ui"/>
              </a:rPr>
              <a:t>Stöhr</a:t>
            </a:r>
            <a:r>
              <a:rPr lang="en-US" b="0" i="0" dirty="0">
                <a:solidFill>
                  <a:srgbClr val="212121"/>
                </a:solidFill>
                <a:effectLst/>
                <a:latin typeface="system-ui"/>
              </a:rPr>
              <a:t> J, </a:t>
            </a:r>
            <a:r>
              <a:rPr lang="en-US" b="0" i="0" dirty="0" err="1">
                <a:solidFill>
                  <a:srgbClr val="212121"/>
                </a:solidFill>
                <a:effectLst/>
                <a:latin typeface="system-ui"/>
              </a:rPr>
              <a:t>Barbaresko</a:t>
            </a:r>
            <a:r>
              <a:rPr lang="en-US" b="0" i="0" dirty="0">
                <a:solidFill>
                  <a:srgbClr val="212121"/>
                </a:solidFill>
                <a:effectLst/>
                <a:latin typeface="system-ui"/>
              </a:rPr>
              <a:t> J, Neuenschwander M, Schlesinger S. Bidirectional association between periodontal disease and diabetes mellitus: a systematic review and meta-analysis of cohort studies. Sci Rep. 2021 Jul 1;11(1):13686. </a:t>
            </a:r>
            <a:r>
              <a:rPr lang="en-US" b="0" i="0" dirty="0" err="1">
                <a:solidFill>
                  <a:srgbClr val="212121"/>
                </a:solidFill>
                <a:effectLst/>
                <a:latin typeface="system-ui"/>
              </a:rPr>
              <a:t>doi</a:t>
            </a:r>
            <a:r>
              <a:rPr lang="en-US" b="0" i="0" dirty="0">
                <a:solidFill>
                  <a:srgbClr val="212121"/>
                </a:solidFill>
                <a:effectLst/>
                <a:latin typeface="system-ui"/>
              </a:rPr>
              <a:t>: 10.1038/s41598-021-93062-6. PMID: 34211029; PMCID: PMC8249442.</a:t>
            </a:r>
          </a:p>
          <a:p>
            <a:r>
              <a:rPr lang="en-US" b="0" i="0" dirty="0" err="1">
                <a:solidFill>
                  <a:srgbClr val="212121"/>
                </a:solidFill>
                <a:effectLst/>
                <a:latin typeface="system-ui"/>
              </a:rPr>
              <a:t>Baeza</a:t>
            </a:r>
            <a:r>
              <a:rPr lang="en-US" b="0" i="0" dirty="0">
                <a:solidFill>
                  <a:srgbClr val="212121"/>
                </a:solidFill>
                <a:effectLst/>
                <a:latin typeface="system-ui"/>
              </a:rPr>
              <a:t> M, Morales A, Cisterna C, Cavalla F, </a:t>
            </a:r>
            <a:r>
              <a:rPr lang="en-US" b="0" i="0" dirty="0" err="1">
                <a:solidFill>
                  <a:srgbClr val="212121"/>
                </a:solidFill>
                <a:effectLst/>
                <a:latin typeface="system-ui"/>
              </a:rPr>
              <a:t>Jara</a:t>
            </a:r>
            <a:r>
              <a:rPr lang="en-US" b="0" i="0" dirty="0">
                <a:solidFill>
                  <a:srgbClr val="212121"/>
                </a:solidFill>
                <a:effectLst/>
                <a:latin typeface="system-ui"/>
              </a:rPr>
              <a:t> G, </a:t>
            </a:r>
            <a:r>
              <a:rPr lang="en-US" b="0" i="0" dirty="0" err="1">
                <a:solidFill>
                  <a:srgbClr val="212121"/>
                </a:solidFill>
                <a:effectLst/>
                <a:latin typeface="system-ui"/>
              </a:rPr>
              <a:t>Isamitt</a:t>
            </a:r>
            <a:r>
              <a:rPr lang="en-US" b="0" i="0" dirty="0">
                <a:solidFill>
                  <a:srgbClr val="212121"/>
                </a:solidFill>
                <a:effectLst/>
                <a:latin typeface="system-ui"/>
              </a:rPr>
              <a:t> Y, Pino P, </a:t>
            </a:r>
            <a:r>
              <a:rPr lang="en-US" b="0" i="0" dirty="0" err="1">
                <a:solidFill>
                  <a:srgbClr val="212121"/>
                </a:solidFill>
                <a:effectLst/>
                <a:latin typeface="system-ui"/>
              </a:rPr>
              <a:t>Gamonal</a:t>
            </a:r>
            <a:r>
              <a:rPr lang="en-US" b="0" i="0" dirty="0">
                <a:solidFill>
                  <a:srgbClr val="212121"/>
                </a:solidFill>
                <a:effectLst/>
                <a:latin typeface="system-ui"/>
              </a:rPr>
              <a:t> J. Effect of periodontal treatment in patients with periodontitis and diabetes: systematic review and meta-analysis. J Appl Oral Sci. 2020 Jan 10;28:e20190248. </a:t>
            </a:r>
            <a:r>
              <a:rPr lang="en-US" b="0" i="0" dirty="0" err="1">
                <a:solidFill>
                  <a:srgbClr val="212121"/>
                </a:solidFill>
                <a:effectLst/>
                <a:latin typeface="system-ui"/>
              </a:rPr>
              <a:t>doi</a:t>
            </a:r>
            <a:r>
              <a:rPr lang="en-US" b="0" i="0" dirty="0">
                <a:solidFill>
                  <a:srgbClr val="212121"/>
                </a:solidFill>
                <a:effectLst/>
                <a:latin typeface="system-ui"/>
              </a:rPr>
              <a:t>: 10.1590/1678-7757-2019-0248. PMID: 31939522; PMCID: PMC6919200.</a:t>
            </a:r>
          </a:p>
          <a:p>
            <a:r>
              <a:rPr lang="en-US" b="0" i="0" dirty="0">
                <a:solidFill>
                  <a:srgbClr val="212121"/>
                </a:solidFill>
                <a:effectLst/>
                <a:latin typeface="system-ui"/>
              </a:rPr>
              <a:t>Kocher T, König J, </a:t>
            </a:r>
            <a:r>
              <a:rPr lang="en-US" b="0" i="0" dirty="0" err="1">
                <a:solidFill>
                  <a:srgbClr val="212121"/>
                </a:solidFill>
                <a:effectLst/>
                <a:latin typeface="system-ui"/>
              </a:rPr>
              <a:t>Borgnakke</a:t>
            </a:r>
            <a:r>
              <a:rPr lang="en-US" b="0" i="0" dirty="0">
                <a:solidFill>
                  <a:srgbClr val="212121"/>
                </a:solidFill>
                <a:effectLst/>
                <a:latin typeface="system-ui"/>
              </a:rPr>
              <a:t> WS, Pink C, Meisel P. Periodontal complications of hyperglycemia/diabetes mellitus: Epidemiologic complexity and clinical challenge. </a:t>
            </a:r>
            <a:r>
              <a:rPr lang="en-US" b="0" i="0" dirty="0" err="1">
                <a:solidFill>
                  <a:srgbClr val="212121"/>
                </a:solidFill>
                <a:effectLst/>
                <a:latin typeface="system-ui"/>
              </a:rPr>
              <a:t>Periodontol</a:t>
            </a:r>
            <a:r>
              <a:rPr lang="en-US" b="0" i="0" dirty="0">
                <a:solidFill>
                  <a:srgbClr val="212121"/>
                </a:solidFill>
                <a:effectLst/>
                <a:latin typeface="system-ui"/>
              </a:rPr>
              <a:t> 2000. 2018 Oct;78(1):59-97. </a:t>
            </a:r>
            <a:r>
              <a:rPr lang="en-US" b="0" i="0" dirty="0" err="1">
                <a:solidFill>
                  <a:srgbClr val="212121"/>
                </a:solidFill>
                <a:effectLst/>
                <a:latin typeface="system-ui"/>
              </a:rPr>
              <a:t>doi</a:t>
            </a:r>
            <a:r>
              <a:rPr lang="en-US" b="0" i="0" dirty="0">
                <a:solidFill>
                  <a:srgbClr val="212121"/>
                </a:solidFill>
                <a:effectLst/>
                <a:latin typeface="system-ui"/>
              </a:rPr>
              <a:t>: 10.1111/prd.12235. PMID: 30198134.</a:t>
            </a:r>
          </a:p>
          <a:p>
            <a:r>
              <a:rPr lang="en-US" b="0" i="0" dirty="0">
                <a:solidFill>
                  <a:srgbClr val="212121"/>
                </a:solidFill>
                <a:effectLst/>
                <a:latin typeface="system-ui"/>
              </a:rPr>
              <a:t>Poudel P, Griffiths R, Wong VW, Arora A, Flack JR, Khoo CL, George A. Oral health knowledge, attitudes and care practices of people with diabetes: a systematic review. BMC Public Health. 2018 May 2;18(1):577. </a:t>
            </a:r>
            <a:r>
              <a:rPr lang="en-US" b="0" i="0" dirty="0" err="1">
                <a:solidFill>
                  <a:srgbClr val="212121"/>
                </a:solidFill>
                <a:effectLst/>
                <a:latin typeface="system-ui"/>
              </a:rPr>
              <a:t>doi</a:t>
            </a:r>
            <a:r>
              <a:rPr lang="en-US" b="0" i="0" dirty="0">
                <a:solidFill>
                  <a:srgbClr val="212121"/>
                </a:solidFill>
                <a:effectLst/>
                <a:latin typeface="system-ui"/>
              </a:rPr>
              <a:t>: 10.1186/s12889-018-5485-7. PMID: 29716561; PMCID: PMC5930945.</a:t>
            </a:r>
          </a:p>
          <a:p>
            <a:r>
              <a:rPr lang="en-US" b="0" i="0" dirty="0" err="1">
                <a:solidFill>
                  <a:srgbClr val="212121"/>
                </a:solidFill>
                <a:effectLst/>
                <a:latin typeface="system-ui"/>
              </a:rPr>
              <a:t>Preshaw</a:t>
            </a:r>
            <a:r>
              <a:rPr lang="en-US" b="0" i="0" dirty="0">
                <a:solidFill>
                  <a:srgbClr val="212121"/>
                </a:solidFill>
                <a:effectLst/>
                <a:latin typeface="system-ui"/>
              </a:rPr>
              <a:t> PM, Alba AL, Herrera D, Jepsen S, Konstantinidis A, </a:t>
            </a:r>
            <a:r>
              <a:rPr lang="en-US" b="0" i="0" dirty="0" err="1">
                <a:solidFill>
                  <a:srgbClr val="212121"/>
                </a:solidFill>
                <a:effectLst/>
                <a:latin typeface="system-ui"/>
              </a:rPr>
              <a:t>Makrilakis</a:t>
            </a:r>
            <a:r>
              <a:rPr lang="en-US" b="0" i="0" dirty="0">
                <a:solidFill>
                  <a:srgbClr val="212121"/>
                </a:solidFill>
                <a:effectLst/>
                <a:latin typeface="system-ui"/>
              </a:rPr>
              <a:t> K, Taylor R. Periodontitis and diabetes: a two-way relationship. </a:t>
            </a:r>
            <a:r>
              <a:rPr lang="en-US" b="0" i="0" dirty="0" err="1">
                <a:solidFill>
                  <a:srgbClr val="212121"/>
                </a:solidFill>
                <a:effectLst/>
                <a:latin typeface="system-ui"/>
              </a:rPr>
              <a:t>Diabetologia</a:t>
            </a:r>
            <a:r>
              <a:rPr lang="en-US" b="0" i="0" dirty="0">
                <a:solidFill>
                  <a:srgbClr val="212121"/>
                </a:solidFill>
                <a:effectLst/>
                <a:latin typeface="system-ui"/>
              </a:rPr>
              <a:t>. 2012 Jan;55(1):21-31. </a:t>
            </a:r>
            <a:r>
              <a:rPr lang="en-US" b="0" i="0" dirty="0" err="1">
                <a:solidFill>
                  <a:srgbClr val="212121"/>
                </a:solidFill>
                <a:effectLst/>
                <a:latin typeface="system-ui"/>
              </a:rPr>
              <a:t>doi</a:t>
            </a:r>
            <a:r>
              <a:rPr lang="en-US" b="0" i="0" dirty="0">
                <a:solidFill>
                  <a:srgbClr val="212121"/>
                </a:solidFill>
                <a:effectLst/>
                <a:latin typeface="system-ui"/>
              </a:rPr>
              <a:t>: 10.1007/s00125-011-2342-y. </a:t>
            </a:r>
            <a:r>
              <a:rPr lang="en-US" b="0" i="0" dirty="0" err="1">
                <a:solidFill>
                  <a:srgbClr val="212121"/>
                </a:solidFill>
                <a:effectLst/>
                <a:latin typeface="system-ui"/>
              </a:rPr>
              <a:t>Epub</a:t>
            </a:r>
            <a:r>
              <a:rPr lang="en-US" b="0" i="0" dirty="0">
                <a:solidFill>
                  <a:srgbClr val="212121"/>
                </a:solidFill>
                <a:effectLst/>
                <a:latin typeface="system-ui"/>
              </a:rPr>
              <a:t> 2011 Nov 6. PMID: 22057194; PMCID: PMC3228943.</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90A76C2-BB25-BA84-C209-82782BEBA479}"/>
              </a:ext>
            </a:extLst>
          </p:cNvPr>
          <p:cNvSpPr>
            <a:spLocks noGrp="1"/>
          </p:cNvSpPr>
          <p:nvPr>
            <p:ph type="sldNum" sz="quarter" idx="12"/>
          </p:nvPr>
        </p:nvSpPr>
        <p:spPr/>
        <p:txBody>
          <a:bodyPr/>
          <a:lstStyle/>
          <a:p>
            <a:fld id="{66448C08-ED8E-9E47-BD9C-AFE0193C4BE0}" type="slidenum">
              <a:rPr lang="en-US" smtClean="0"/>
              <a:t>41</a:t>
            </a:fld>
            <a:endParaRPr lang="en-US"/>
          </a:p>
        </p:txBody>
      </p:sp>
    </p:spTree>
    <p:extLst>
      <p:ext uri="{BB962C8B-B14F-4D97-AF65-F5344CB8AC3E}">
        <p14:creationId xmlns:p14="http://schemas.microsoft.com/office/powerpoint/2010/main" val="40701118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6892</TotalTime>
  <Words>1859</Words>
  <Application>Microsoft Macintosh PowerPoint</Application>
  <PresentationFormat>Widescreen</PresentationFormat>
  <Paragraphs>225</Paragraphs>
  <Slides>41</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Calibri Light</vt:lpstr>
      <vt:lpstr>NexusSans</vt:lpstr>
      <vt:lpstr>system-ui</vt:lpstr>
      <vt:lpstr>Office Theme</vt:lpstr>
      <vt:lpstr>Diabetes and Dentition </vt:lpstr>
      <vt:lpstr>Conflicts of Interest </vt:lpstr>
      <vt:lpstr>Objectives </vt:lpstr>
      <vt:lpstr>Periodontium </vt:lpstr>
      <vt:lpstr>PowerPoint Presentation</vt:lpstr>
      <vt:lpstr>PowerPoint Presentation</vt:lpstr>
      <vt:lpstr>Periodontium </vt:lpstr>
      <vt:lpstr>Diagnosis</vt:lpstr>
      <vt:lpstr>Diagnosis  </vt:lpstr>
      <vt:lpstr>Diagnosis </vt:lpstr>
      <vt:lpstr>Etiology  </vt:lpstr>
      <vt:lpstr>Etiology  </vt:lpstr>
      <vt:lpstr>Etiology – bacterial  </vt:lpstr>
      <vt:lpstr>PowerPoint Presentation</vt:lpstr>
      <vt:lpstr>Pathogenesis </vt:lpstr>
      <vt:lpstr>PowerPoint Presentation</vt:lpstr>
      <vt:lpstr>PowerPoint Presentation</vt:lpstr>
      <vt:lpstr>PowerPoint Presentation</vt:lpstr>
      <vt:lpstr>Similarities between periodontitis and Diabetes</vt:lpstr>
      <vt:lpstr>PowerPoint Presentation</vt:lpstr>
      <vt:lpstr>Sixth Complication of Diabetes?</vt:lpstr>
      <vt:lpstr>PowerPoint Presentation</vt:lpstr>
      <vt:lpstr>Evidence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Periodontal - Diabetes Possible Mechanisms</vt:lpstr>
      <vt:lpstr>Periodontal Treatment Implications</vt:lpstr>
      <vt:lpstr>PowerPoint Presentation</vt:lpstr>
      <vt:lpstr>PowerPoint Presentation</vt:lpstr>
      <vt:lpstr>PowerPoint Presentation</vt:lpstr>
      <vt:lpstr>PowerPoint Presentation</vt:lpstr>
      <vt:lpstr>PowerPoint Presentation</vt:lpstr>
      <vt:lpstr>Summary</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Diabetes and Dentition </dc:title>
  <dc:creator>Ewing Threet</dc:creator>
  <cp:lastModifiedBy>Ewing Threet</cp:lastModifiedBy>
  <cp:revision>13</cp:revision>
  <dcterms:created xsi:type="dcterms:W3CDTF">2022-09-05T14:26:59Z</dcterms:created>
  <dcterms:modified xsi:type="dcterms:W3CDTF">2022-11-04T14:03:27Z</dcterms:modified>
</cp:coreProperties>
</file>