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drawings/drawing1.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Lst>
  <p:notesMasterIdLst>
    <p:notesMasterId r:id="rId74"/>
  </p:notesMasterIdLst>
  <p:sldIdLst>
    <p:sldId id="622" r:id="rId2"/>
    <p:sldId id="623" r:id="rId3"/>
    <p:sldId id="624" r:id="rId4"/>
    <p:sldId id="625" r:id="rId5"/>
    <p:sldId id="626" r:id="rId6"/>
    <p:sldId id="627" r:id="rId7"/>
    <p:sldId id="628" r:id="rId8"/>
    <p:sldId id="629" r:id="rId9"/>
    <p:sldId id="630" r:id="rId10"/>
    <p:sldId id="631" r:id="rId11"/>
    <p:sldId id="632" r:id="rId12"/>
    <p:sldId id="633" r:id="rId13"/>
    <p:sldId id="634" r:id="rId14"/>
    <p:sldId id="635" r:id="rId15"/>
    <p:sldId id="636" r:id="rId16"/>
    <p:sldId id="637" r:id="rId17"/>
    <p:sldId id="638" r:id="rId18"/>
    <p:sldId id="639" r:id="rId19"/>
    <p:sldId id="640" r:id="rId20"/>
    <p:sldId id="641" r:id="rId21"/>
    <p:sldId id="642" r:id="rId22"/>
    <p:sldId id="643" r:id="rId23"/>
    <p:sldId id="644" r:id="rId24"/>
    <p:sldId id="645" r:id="rId25"/>
    <p:sldId id="646" r:id="rId26"/>
    <p:sldId id="647" r:id="rId27"/>
    <p:sldId id="648" r:id="rId28"/>
    <p:sldId id="649" r:id="rId29"/>
    <p:sldId id="650" r:id="rId30"/>
    <p:sldId id="651" r:id="rId31"/>
    <p:sldId id="652" r:id="rId32"/>
    <p:sldId id="653" r:id="rId33"/>
    <p:sldId id="654" r:id="rId34"/>
    <p:sldId id="655" r:id="rId35"/>
    <p:sldId id="656" r:id="rId36"/>
    <p:sldId id="657" r:id="rId37"/>
    <p:sldId id="658" r:id="rId38"/>
    <p:sldId id="659" r:id="rId39"/>
    <p:sldId id="660" r:id="rId40"/>
    <p:sldId id="661" r:id="rId41"/>
    <p:sldId id="662" r:id="rId42"/>
    <p:sldId id="663" r:id="rId43"/>
    <p:sldId id="664" r:id="rId44"/>
    <p:sldId id="665" r:id="rId45"/>
    <p:sldId id="666" r:id="rId46"/>
    <p:sldId id="667" r:id="rId47"/>
    <p:sldId id="668" r:id="rId48"/>
    <p:sldId id="669" r:id="rId49"/>
    <p:sldId id="670" r:id="rId50"/>
    <p:sldId id="672" r:id="rId51"/>
    <p:sldId id="673" r:id="rId52"/>
    <p:sldId id="674" r:id="rId53"/>
    <p:sldId id="675" r:id="rId54"/>
    <p:sldId id="676" r:id="rId55"/>
    <p:sldId id="677" r:id="rId56"/>
    <p:sldId id="678" r:id="rId57"/>
    <p:sldId id="679" r:id="rId58"/>
    <p:sldId id="680" r:id="rId59"/>
    <p:sldId id="681" r:id="rId60"/>
    <p:sldId id="682" r:id="rId61"/>
    <p:sldId id="683" r:id="rId62"/>
    <p:sldId id="684" r:id="rId63"/>
    <p:sldId id="685" r:id="rId64"/>
    <p:sldId id="686" r:id="rId65"/>
    <p:sldId id="687" r:id="rId66"/>
    <p:sldId id="688" r:id="rId67"/>
    <p:sldId id="689" r:id="rId68"/>
    <p:sldId id="690" r:id="rId69"/>
    <p:sldId id="691" r:id="rId70"/>
    <p:sldId id="692" r:id="rId71"/>
    <p:sldId id="693" r:id="rId72"/>
    <p:sldId id="694" r:id="rId7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7" autoAdjust="0"/>
    <p:restoredTop sz="68152" autoAdjust="0"/>
  </p:normalViewPr>
  <p:slideViewPr>
    <p:cSldViewPr snapToGrid="0">
      <p:cViewPr varScale="1">
        <p:scale>
          <a:sx n="55" d="100"/>
          <a:sy n="55" d="100"/>
        </p:scale>
        <p:origin x="12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5"/>
              </a:solidFill>
              <a:ln w="19050">
                <a:solidFill>
                  <a:schemeClr val="lt1"/>
                </a:solidFill>
              </a:ln>
              <a:effectLst/>
            </c:spPr>
            <c:extLst>
              <c:ext xmlns:c16="http://schemas.microsoft.com/office/drawing/2014/chart" uri="{C3380CC4-5D6E-409C-BE32-E72D297353CC}">
                <c16:uniqueId val="{00000002-3685-4654-A11F-8E3F55EB64F5}"/>
              </c:ext>
            </c:extLst>
          </c:dPt>
          <c:dPt>
            <c:idx val="1"/>
            <c:bubble3D val="0"/>
            <c:spPr>
              <a:solidFill>
                <a:schemeClr val="accent6"/>
              </a:solidFill>
              <a:ln w="19050">
                <a:solidFill>
                  <a:schemeClr val="lt1"/>
                </a:solidFill>
              </a:ln>
              <a:effectLst/>
            </c:spPr>
            <c:extLst>
              <c:ext xmlns:c16="http://schemas.microsoft.com/office/drawing/2014/chart" uri="{C3380CC4-5D6E-409C-BE32-E72D297353CC}">
                <c16:uniqueId val="{00000001-3685-4654-A11F-8E3F55EB64F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78F-4BF9-B639-73C74C11090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78F-4BF9-B639-73C74C11090B}"/>
              </c:ext>
            </c:extLst>
          </c:dPt>
          <c:cat>
            <c:strRef>
              <c:f>Sheet1!$A$2:$A$5</c:f>
              <c:strCache>
                <c:ptCount val="3"/>
                <c:pt idx="0">
                  <c:v>1st Qtr</c:v>
                </c:pt>
                <c:pt idx="1">
                  <c:v>2nd Qtr</c:v>
                </c:pt>
                <c:pt idx="2">
                  <c:v>3rd Qtr</c:v>
                </c:pt>
              </c:strCache>
            </c:strRef>
          </c:cat>
          <c:val>
            <c:numRef>
              <c:f>Sheet1!$B$2:$B$5</c:f>
              <c:numCache>
                <c:formatCode>General</c:formatCode>
                <c:ptCount val="4"/>
                <c:pt idx="0">
                  <c:v>57</c:v>
                </c:pt>
                <c:pt idx="1">
                  <c:v>10</c:v>
                </c:pt>
                <c:pt idx="2">
                  <c:v>33</c:v>
                </c:pt>
              </c:numCache>
            </c:numRef>
          </c:val>
          <c:extLst>
            <c:ext xmlns:c16="http://schemas.microsoft.com/office/drawing/2014/chart" uri="{C3380CC4-5D6E-409C-BE32-E72D297353CC}">
              <c16:uniqueId val="{00000000-3685-4654-A11F-8E3F55EB64F5}"/>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72616037125794053"/>
          <c:y val="0.27839368028868366"/>
          <c:w val="6.8525619080223671E-2"/>
          <c:h val="0.4519685669097642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7F1EAE-E102-4F57-AF10-AE54FB57E6B6}" type="doc">
      <dgm:prSet loTypeId="urn:microsoft.com/office/officeart/2005/8/layout/pyramid3" loCatId="pyramid" qsTypeId="urn:microsoft.com/office/officeart/2005/8/quickstyle/simple1" qsCatId="simple" csTypeId="urn:microsoft.com/office/officeart/2005/8/colors/accent1_2" csCatId="accent1" phldr="1"/>
      <dgm:spPr/>
    </dgm:pt>
    <dgm:pt modelId="{8A48F53A-B148-4127-BB02-322F3D0A960D}">
      <dgm:prSet phldrT="[Text]" custT="1"/>
      <dgm:spPr>
        <a:solidFill>
          <a:schemeClr val="accent1">
            <a:lumMod val="60000"/>
            <a:lumOff val="40000"/>
          </a:schemeClr>
        </a:solidFill>
      </dgm:spPr>
      <dgm:t>
        <a:bodyPr/>
        <a:lstStyle/>
        <a:p>
          <a:r>
            <a:rPr lang="en-US" sz="4400" dirty="0">
              <a:latin typeface="+mn-lt"/>
              <a:cs typeface="Leelawadee UI" panose="020B0502040204020203" pitchFamily="34" charset="-34"/>
            </a:rPr>
            <a:t>Primary Prevention</a:t>
          </a:r>
        </a:p>
      </dgm:t>
    </dgm:pt>
    <dgm:pt modelId="{C6AA47C2-6588-4BC9-A1FD-A7432D03BA3E}" type="parTrans" cxnId="{ED11E2AA-0F51-45D8-90C2-7A86FA2F1F43}">
      <dgm:prSet/>
      <dgm:spPr/>
      <dgm:t>
        <a:bodyPr/>
        <a:lstStyle/>
        <a:p>
          <a:endParaRPr lang="en-US">
            <a:latin typeface="Leelawadee UI" panose="020B0502040204020203" pitchFamily="34" charset="-34"/>
            <a:cs typeface="Leelawadee UI" panose="020B0502040204020203" pitchFamily="34" charset="-34"/>
          </a:endParaRPr>
        </a:p>
      </dgm:t>
    </dgm:pt>
    <dgm:pt modelId="{7F980F27-8D3D-4269-A1C0-23CDEF5D9649}" type="sibTrans" cxnId="{ED11E2AA-0F51-45D8-90C2-7A86FA2F1F43}">
      <dgm:prSet/>
      <dgm:spPr/>
      <dgm:t>
        <a:bodyPr/>
        <a:lstStyle/>
        <a:p>
          <a:endParaRPr lang="en-US">
            <a:latin typeface="Leelawadee UI" panose="020B0502040204020203" pitchFamily="34" charset="-34"/>
            <a:cs typeface="Leelawadee UI" panose="020B0502040204020203" pitchFamily="34" charset="-34"/>
          </a:endParaRPr>
        </a:p>
      </dgm:t>
    </dgm:pt>
    <dgm:pt modelId="{68E82441-0914-4C1E-8122-D31D8983468C}">
      <dgm:prSet phldrT="[Text]" custT="1"/>
      <dgm:spPr>
        <a:solidFill>
          <a:srgbClr val="92D050"/>
        </a:solidFill>
      </dgm:spPr>
      <dgm:t>
        <a:bodyPr/>
        <a:lstStyle/>
        <a:p>
          <a:r>
            <a:rPr lang="en-US" sz="4400" dirty="0">
              <a:latin typeface="+mn-lt"/>
              <a:cs typeface="Leelawadee UI" panose="020B0502040204020203" pitchFamily="34" charset="-34"/>
            </a:rPr>
            <a:t>Brief Intervention</a:t>
          </a:r>
        </a:p>
      </dgm:t>
    </dgm:pt>
    <dgm:pt modelId="{F72D1090-241A-40BA-ABA0-928B2AE314AB}" type="parTrans" cxnId="{A5FE4CA1-DA63-4E46-92F0-DC807E8C5DBC}">
      <dgm:prSet/>
      <dgm:spPr/>
      <dgm:t>
        <a:bodyPr/>
        <a:lstStyle/>
        <a:p>
          <a:endParaRPr lang="en-US">
            <a:latin typeface="Leelawadee UI" panose="020B0502040204020203" pitchFamily="34" charset="-34"/>
            <a:cs typeface="Leelawadee UI" panose="020B0502040204020203" pitchFamily="34" charset="-34"/>
          </a:endParaRPr>
        </a:p>
      </dgm:t>
    </dgm:pt>
    <dgm:pt modelId="{15A4C1D4-67CD-427A-BDC4-08D9526638D0}" type="sibTrans" cxnId="{A5FE4CA1-DA63-4E46-92F0-DC807E8C5DBC}">
      <dgm:prSet/>
      <dgm:spPr/>
      <dgm:t>
        <a:bodyPr/>
        <a:lstStyle/>
        <a:p>
          <a:endParaRPr lang="en-US">
            <a:latin typeface="Leelawadee UI" panose="020B0502040204020203" pitchFamily="34" charset="-34"/>
            <a:cs typeface="Leelawadee UI" panose="020B0502040204020203" pitchFamily="34" charset="-34"/>
          </a:endParaRPr>
        </a:p>
      </dgm:t>
    </dgm:pt>
    <dgm:pt modelId="{D7FB0295-0EFA-4986-9609-5A19830B3D89}">
      <dgm:prSet phldrT="[Text]" custT="1"/>
      <dgm:spPr>
        <a:solidFill>
          <a:schemeClr val="bg1">
            <a:lumMod val="65000"/>
          </a:schemeClr>
        </a:solidFill>
      </dgm:spPr>
      <dgm:t>
        <a:bodyPr/>
        <a:lstStyle/>
        <a:p>
          <a:endParaRPr lang="en-US" sz="4400" dirty="0">
            <a:latin typeface="Leelawadee UI" panose="020B0502040204020203" pitchFamily="34" charset="-34"/>
            <a:cs typeface="Leelawadee UI" panose="020B0502040204020203" pitchFamily="34" charset="-34"/>
          </a:endParaRPr>
        </a:p>
      </dgm:t>
    </dgm:pt>
    <dgm:pt modelId="{77CE8F6F-94FF-432C-B6A8-FA94C98CECF9}" type="parTrans" cxnId="{7AB1C292-5913-4A74-8D02-D8E09DEFC261}">
      <dgm:prSet/>
      <dgm:spPr/>
      <dgm:t>
        <a:bodyPr/>
        <a:lstStyle/>
        <a:p>
          <a:endParaRPr lang="en-US">
            <a:latin typeface="Leelawadee UI" panose="020B0502040204020203" pitchFamily="34" charset="-34"/>
            <a:cs typeface="Leelawadee UI" panose="020B0502040204020203" pitchFamily="34" charset="-34"/>
          </a:endParaRPr>
        </a:p>
      </dgm:t>
    </dgm:pt>
    <dgm:pt modelId="{554FF46F-4D80-4479-A644-731D27CD1DE7}" type="sibTrans" cxnId="{7AB1C292-5913-4A74-8D02-D8E09DEFC261}">
      <dgm:prSet/>
      <dgm:spPr/>
      <dgm:t>
        <a:bodyPr/>
        <a:lstStyle/>
        <a:p>
          <a:endParaRPr lang="en-US">
            <a:latin typeface="Leelawadee UI" panose="020B0502040204020203" pitchFamily="34" charset="-34"/>
            <a:cs typeface="Leelawadee UI" panose="020B0502040204020203" pitchFamily="34" charset="-34"/>
          </a:endParaRPr>
        </a:p>
      </dgm:t>
    </dgm:pt>
    <dgm:pt modelId="{D032A4E0-0721-49AE-88F3-5A154D9A7DBF}" type="pres">
      <dgm:prSet presAssocID="{ED7F1EAE-E102-4F57-AF10-AE54FB57E6B6}" presName="Name0" presStyleCnt="0">
        <dgm:presLayoutVars>
          <dgm:dir/>
          <dgm:animLvl val="lvl"/>
          <dgm:resizeHandles val="exact"/>
        </dgm:presLayoutVars>
      </dgm:prSet>
      <dgm:spPr/>
    </dgm:pt>
    <dgm:pt modelId="{30B1E6D9-3A16-4BD9-BAF7-EAC536D85A72}" type="pres">
      <dgm:prSet presAssocID="{8A48F53A-B148-4127-BB02-322F3D0A960D}" presName="Name8" presStyleCnt="0"/>
      <dgm:spPr/>
    </dgm:pt>
    <dgm:pt modelId="{0AA57F5E-DFAD-4073-8A7C-9863D20DA051}" type="pres">
      <dgm:prSet presAssocID="{8A48F53A-B148-4127-BB02-322F3D0A960D}" presName="level" presStyleLbl="node1" presStyleIdx="0" presStyleCnt="3">
        <dgm:presLayoutVars>
          <dgm:chMax val="1"/>
          <dgm:bulletEnabled val="1"/>
        </dgm:presLayoutVars>
      </dgm:prSet>
      <dgm:spPr/>
    </dgm:pt>
    <dgm:pt modelId="{930F0B7B-3895-4699-9224-6F21C2B7725C}" type="pres">
      <dgm:prSet presAssocID="{8A48F53A-B148-4127-BB02-322F3D0A960D}" presName="levelTx" presStyleLbl="revTx" presStyleIdx="0" presStyleCnt="0">
        <dgm:presLayoutVars>
          <dgm:chMax val="1"/>
          <dgm:bulletEnabled val="1"/>
        </dgm:presLayoutVars>
      </dgm:prSet>
      <dgm:spPr/>
    </dgm:pt>
    <dgm:pt modelId="{64A479E0-828A-4541-B4A3-CC2BEFA43C30}" type="pres">
      <dgm:prSet presAssocID="{68E82441-0914-4C1E-8122-D31D8983468C}" presName="Name8" presStyleCnt="0"/>
      <dgm:spPr/>
    </dgm:pt>
    <dgm:pt modelId="{0B222FE3-7BB6-470F-9AC2-84CDA80B1D36}" type="pres">
      <dgm:prSet presAssocID="{68E82441-0914-4C1E-8122-D31D8983468C}" presName="level" presStyleLbl="node1" presStyleIdx="1" presStyleCnt="3">
        <dgm:presLayoutVars>
          <dgm:chMax val="1"/>
          <dgm:bulletEnabled val="1"/>
        </dgm:presLayoutVars>
      </dgm:prSet>
      <dgm:spPr/>
    </dgm:pt>
    <dgm:pt modelId="{8996C7C9-03FB-4771-9687-A2D5B3BAA5DF}" type="pres">
      <dgm:prSet presAssocID="{68E82441-0914-4C1E-8122-D31D8983468C}" presName="levelTx" presStyleLbl="revTx" presStyleIdx="0" presStyleCnt="0">
        <dgm:presLayoutVars>
          <dgm:chMax val="1"/>
          <dgm:bulletEnabled val="1"/>
        </dgm:presLayoutVars>
      </dgm:prSet>
      <dgm:spPr/>
    </dgm:pt>
    <dgm:pt modelId="{D05C1248-F188-46D3-9188-652A4F666A80}" type="pres">
      <dgm:prSet presAssocID="{D7FB0295-0EFA-4986-9609-5A19830B3D89}" presName="Name8" presStyleCnt="0"/>
      <dgm:spPr/>
    </dgm:pt>
    <dgm:pt modelId="{7BADCA1F-E976-4F15-8FED-D22890E97DB1}" type="pres">
      <dgm:prSet presAssocID="{D7FB0295-0EFA-4986-9609-5A19830B3D89}" presName="level" presStyleLbl="node1" presStyleIdx="2" presStyleCnt="3">
        <dgm:presLayoutVars>
          <dgm:chMax val="1"/>
          <dgm:bulletEnabled val="1"/>
        </dgm:presLayoutVars>
      </dgm:prSet>
      <dgm:spPr/>
    </dgm:pt>
    <dgm:pt modelId="{1A0F1A45-50A1-46D9-A6F5-FF728886D53C}" type="pres">
      <dgm:prSet presAssocID="{D7FB0295-0EFA-4986-9609-5A19830B3D89}" presName="levelTx" presStyleLbl="revTx" presStyleIdx="0" presStyleCnt="0">
        <dgm:presLayoutVars>
          <dgm:chMax val="1"/>
          <dgm:bulletEnabled val="1"/>
        </dgm:presLayoutVars>
      </dgm:prSet>
      <dgm:spPr/>
    </dgm:pt>
  </dgm:ptLst>
  <dgm:cxnLst>
    <dgm:cxn modelId="{28117905-EA13-4778-A738-23B4A82A2004}" type="presOf" srcId="{D7FB0295-0EFA-4986-9609-5A19830B3D89}" destId="{7BADCA1F-E976-4F15-8FED-D22890E97DB1}" srcOrd="0" destOrd="0" presId="urn:microsoft.com/office/officeart/2005/8/layout/pyramid3"/>
    <dgm:cxn modelId="{251EA00C-C54F-4782-A9B1-F42EBF15760D}" type="presOf" srcId="{68E82441-0914-4C1E-8122-D31D8983468C}" destId="{0B222FE3-7BB6-470F-9AC2-84CDA80B1D36}" srcOrd="0" destOrd="0" presId="urn:microsoft.com/office/officeart/2005/8/layout/pyramid3"/>
    <dgm:cxn modelId="{2B73E829-0490-4D2F-9783-664DE71C70C4}" type="presOf" srcId="{8A48F53A-B148-4127-BB02-322F3D0A960D}" destId="{930F0B7B-3895-4699-9224-6F21C2B7725C}" srcOrd="1" destOrd="0" presId="urn:microsoft.com/office/officeart/2005/8/layout/pyramid3"/>
    <dgm:cxn modelId="{2B0A9A70-3989-434D-A2BE-1C5043DB88A3}" type="presOf" srcId="{8A48F53A-B148-4127-BB02-322F3D0A960D}" destId="{0AA57F5E-DFAD-4073-8A7C-9863D20DA051}" srcOrd="0" destOrd="0" presId="urn:microsoft.com/office/officeart/2005/8/layout/pyramid3"/>
    <dgm:cxn modelId="{7AB1C292-5913-4A74-8D02-D8E09DEFC261}" srcId="{ED7F1EAE-E102-4F57-AF10-AE54FB57E6B6}" destId="{D7FB0295-0EFA-4986-9609-5A19830B3D89}" srcOrd="2" destOrd="0" parTransId="{77CE8F6F-94FF-432C-B6A8-FA94C98CECF9}" sibTransId="{554FF46F-4D80-4479-A644-731D27CD1DE7}"/>
    <dgm:cxn modelId="{A5FE4CA1-DA63-4E46-92F0-DC807E8C5DBC}" srcId="{ED7F1EAE-E102-4F57-AF10-AE54FB57E6B6}" destId="{68E82441-0914-4C1E-8122-D31D8983468C}" srcOrd="1" destOrd="0" parTransId="{F72D1090-241A-40BA-ABA0-928B2AE314AB}" sibTransId="{15A4C1D4-67CD-427A-BDC4-08D9526638D0}"/>
    <dgm:cxn modelId="{ED11E2AA-0F51-45D8-90C2-7A86FA2F1F43}" srcId="{ED7F1EAE-E102-4F57-AF10-AE54FB57E6B6}" destId="{8A48F53A-B148-4127-BB02-322F3D0A960D}" srcOrd="0" destOrd="0" parTransId="{C6AA47C2-6588-4BC9-A1FD-A7432D03BA3E}" sibTransId="{7F980F27-8D3D-4269-A1C0-23CDEF5D9649}"/>
    <dgm:cxn modelId="{958A93BE-489C-40E6-9C22-DC483434BF8E}" type="presOf" srcId="{68E82441-0914-4C1E-8122-D31D8983468C}" destId="{8996C7C9-03FB-4771-9687-A2D5B3BAA5DF}" srcOrd="1" destOrd="0" presId="urn:microsoft.com/office/officeart/2005/8/layout/pyramid3"/>
    <dgm:cxn modelId="{FFB7C2C3-E629-4FA7-91AF-09CD1EF008AD}" type="presOf" srcId="{ED7F1EAE-E102-4F57-AF10-AE54FB57E6B6}" destId="{D032A4E0-0721-49AE-88F3-5A154D9A7DBF}" srcOrd="0" destOrd="0" presId="urn:microsoft.com/office/officeart/2005/8/layout/pyramid3"/>
    <dgm:cxn modelId="{E770A7DA-9CC3-4B0C-871C-53946B2B59C8}" type="presOf" srcId="{D7FB0295-0EFA-4986-9609-5A19830B3D89}" destId="{1A0F1A45-50A1-46D9-A6F5-FF728886D53C}" srcOrd="1" destOrd="0" presId="urn:microsoft.com/office/officeart/2005/8/layout/pyramid3"/>
    <dgm:cxn modelId="{9B3C0DBA-C982-44F8-855C-2A342C2DD9A0}" type="presParOf" srcId="{D032A4E0-0721-49AE-88F3-5A154D9A7DBF}" destId="{30B1E6D9-3A16-4BD9-BAF7-EAC536D85A72}" srcOrd="0" destOrd="0" presId="urn:microsoft.com/office/officeart/2005/8/layout/pyramid3"/>
    <dgm:cxn modelId="{FB0000F2-016E-49C1-BADC-3A349295C73E}" type="presParOf" srcId="{30B1E6D9-3A16-4BD9-BAF7-EAC536D85A72}" destId="{0AA57F5E-DFAD-4073-8A7C-9863D20DA051}" srcOrd="0" destOrd="0" presId="urn:microsoft.com/office/officeart/2005/8/layout/pyramid3"/>
    <dgm:cxn modelId="{F1965EDF-7E7C-4282-9C19-77A9EBBE51E9}" type="presParOf" srcId="{30B1E6D9-3A16-4BD9-BAF7-EAC536D85A72}" destId="{930F0B7B-3895-4699-9224-6F21C2B7725C}" srcOrd="1" destOrd="0" presId="urn:microsoft.com/office/officeart/2005/8/layout/pyramid3"/>
    <dgm:cxn modelId="{A62F7E0C-22F5-4D0E-A88C-6F16B8DA0740}" type="presParOf" srcId="{D032A4E0-0721-49AE-88F3-5A154D9A7DBF}" destId="{64A479E0-828A-4541-B4A3-CC2BEFA43C30}" srcOrd="1" destOrd="0" presId="urn:microsoft.com/office/officeart/2005/8/layout/pyramid3"/>
    <dgm:cxn modelId="{308F9A7C-CC45-4F7A-AC71-8B8108F934AB}" type="presParOf" srcId="{64A479E0-828A-4541-B4A3-CC2BEFA43C30}" destId="{0B222FE3-7BB6-470F-9AC2-84CDA80B1D36}" srcOrd="0" destOrd="0" presId="urn:microsoft.com/office/officeart/2005/8/layout/pyramid3"/>
    <dgm:cxn modelId="{3EFF2ACA-B937-44AC-AFA2-C0EAABF14C0C}" type="presParOf" srcId="{64A479E0-828A-4541-B4A3-CC2BEFA43C30}" destId="{8996C7C9-03FB-4771-9687-A2D5B3BAA5DF}" srcOrd="1" destOrd="0" presId="urn:microsoft.com/office/officeart/2005/8/layout/pyramid3"/>
    <dgm:cxn modelId="{2B47845A-CD43-410E-BE73-C7323C29A9D6}" type="presParOf" srcId="{D032A4E0-0721-49AE-88F3-5A154D9A7DBF}" destId="{D05C1248-F188-46D3-9188-652A4F666A80}" srcOrd="2" destOrd="0" presId="urn:microsoft.com/office/officeart/2005/8/layout/pyramid3"/>
    <dgm:cxn modelId="{A7114FFE-C68D-463D-9B37-45D14F83EE59}" type="presParOf" srcId="{D05C1248-F188-46D3-9188-652A4F666A80}" destId="{7BADCA1F-E976-4F15-8FED-D22890E97DB1}" srcOrd="0" destOrd="0" presId="urn:microsoft.com/office/officeart/2005/8/layout/pyramid3"/>
    <dgm:cxn modelId="{B2284D18-B21E-4F9F-B923-5D63EAD530C8}" type="presParOf" srcId="{D05C1248-F188-46D3-9188-652A4F666A80}" destId="{1A0F1A45-50A1-46D9-A6F5-FF728886D53C}"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AAB29E-1780-4F80-BA1B-D1AFD62CD50E}" type="doc">
      <dgm:prSet loTypeId="urn:microsoft.com/office/officeart/2005/8/layout/target3" loCatId="list" qsTypeId="urn:microsoft.com/office/officeart/2005/8/quickstyle/simple5" qsCatId="simple" csTypeId="urn:microsoft.com/office/officeart/2005/8/colors/colorful5" csCatId="colorful" phldr="1"/>
      <dgm:spPr/>
      <dgm:t>
        <a:bodyPr/>
        <a:lstStyle/>
        <a:p>
          <a:endParaRPr lang="en-US"/>
        </a:p>
      </dgm:t>
    </dgm:pt>
    <dgm:pt modelId="{5C5B9E47-0132-426F-944E-A3BCFFEB1674}">
      <dgm:prSet phldrT="[Text]"/>
      <dgm:spPr>
        <a:ln>
          <a:solidFill>
            <a:schemeClr val="accent5">
              <a:hueOff val="0"/>
              <a:satOff val="0"/>
              <a:lumOff val="0"/>
            </a:schemeClr>
          </a:solidFill>
        </a:ln>
      </dgm:spPr>
      <dgm:t>
        <a:bodyPr/>
        <a:lstStyle/>
        <a:p>
          <a:r>
            <a:rPr lang="en-US" dirty="0">
              <a:ln>
                <a:noFill/>
              </a:ln>
              <a:solidFill>
                <a:schemeClr val="tx1"/>
              </a:solidFill>
            </a:rPr>
            <a:t>Behaviorally-enhanced medical home</a:t>
          </a:r>
        </a:p>
      </dgm:t>
    </dgm:pt>
    <dgm:pt modelId="{44F8D574-A4A0-410B-AE94-B96626B44275}" type="parTrans" cxnId="{C83BE7FF-187B-4B3C-832C-CE323C4CADEA}">
      <dgm:prSet/>
      <dgm:spPr/>
      <dgm:t>
        <a:bodyPr/>
        <a:lstStyle/>
        <a:p>
          <a:endParaRPr lang="en-US">
            <a:ln>
              <a:noFill/>
            </a:ln>
            <a:solidFill>
              <a:schemeClr val="tx1"/>
            </a:solidFill>
          </a:endParaRPr>
        </a:p>
      </dgm:t>
    </dgm:pt>
    <dgm:pt modelId="{6FE6C7A4-49DA-40F8-B409-7B0A4589C324}" type="sibTrans" cxnId="{C83BE7FF-187B-4B3C-832C-CE323C4CADEA}">
      <dgm:prSet/>
      <dgm:spPr/>
      <dgm:t>
        <a:bodyPr/>
        <a:lstStyle/>
        <a:p>
          <a:endParaRPr lang="en-US">
            <a:ln>
              <a:noFill/>
            </a:ln>
            <a:solidFill>
              <a:schemeClr val="tx1"/>
            </a:solidFill>
          </a:endParaRPr>
        </a:p>
      </dgm:t>
    </dgm:pt>
    <dgm:pt modelId="{0EAE9C62-92C1-440E-994B-680BF39E7B59}">
      <dgm:prSet phldrT="[Text]"/>
      <dgm:spPr/>
      <dgm:t>
        <a:bodyPr/>
        <a:lstStyle/>
        <a:p>
          <a:r>
            <a:rPr lang="en-US" dirty="0">
              <a:ln>
                <a:noFill/>
              </a:ln>
              <a:solidFill>
                <a:schemeClr val="tx1"/>
              </a:solidFill>
            </a:rPr>
            <a:t>Primary Care</a:t>
          </a:r>
        </a:p>
      </dgm:t>
    </dgm:pt>
    <dgm:pt modelId="{1CE6A9C5-1468-49FC-ACB5-4B8176CF119A}" type="parTrans" cxnId="{2AACFA86-08B7-45EA-9EBB-35A9466961AF}">
      <dgm:prSet/>
      <dgm:spPr/>
      <dgm:t>
        <a:bodyPr/>
        <a:lstStyle/>
        <a:p>
          <a:endParaRPr lang="en-US">
            <a:ln>
              <a:noFill/>
            </a:ln>
            <a:solidFill>
              <a:schemeClr val="tx1"/>
            </a:solidFill>
          </a:endParaRPr>
        </a:p>
      </dgm:t>
    </dgm:pt>
    <dgm:pt modelId="{1CDF131A-C54A-40FC-A632-0EE41AC1A8DA}" type="sibTrans" cxnId="{2AACFA86-08B7-45EA-9EBB-35A9466961AF}">
      <dgm:prSet/>
      <dgm:spPr/>
      <dgm:t>
        <a:bodyPr/>
        <a:lstStyle/>
        <a:p>
          <a:endParaRPr lang="en-US">
            <a:ln>
              <a:noFill/>
            </a:ln>
            <a:solidFill>
              <a:schemeClr val="tx1"/>
            </a:solidFill>
          </a:endParaRPr>
        </a:p>
      </dgm:t>
    </dgm:pt>
    <dgm:pt modelId="{EF3C0224-ACA4-4450-858D-63542E017E2E}">
      <dgm:prSet phldrT="[Text]"/>
      <dgm:spPr/>
      <dgm:t>
        <a:bodyPr/>
        <a:lstStyle/>
        <a:p>
          <a:r>
            <a:rPr lang="en-US" dirty="0">
              <a:ln>
                <a:noFill/>
              </a:ln>
              <a:solidFill>
                <a:schemeClr val="tx1"/>
              </a:solidFill>
            </a:rPr>
            <a:t>BHC, Specialty Therapy</a:t>
          </a:r>
        </a:p>
      </dgm:t>
    </dgm:pt>
    <dgm:pt modelId="{E9EA24AC-B61E-4834-809C-7B1D2C016D82}" type="parTrans" cxnId="{429CE912-25BD-47B7-8640-946D9246E044}">
      <dgm:prSet/>
      <dgm:spPr/>
      <dgm:t>
        <a:bodyPr/>
        <a:lstStyle/>
        <a:p>
          <a:endParaRPr lang="en-US">
            <a:ln>
              <a:noFill/>
            </a:ln>
            <a:solidFill>
              <a:schemeClr val="tx1"/>
            </a:solidFill>
          </a:endParaRPr>
        </a:p>
      </dgm:t>
    </dgm:pt>
    <dgm:pt modelId="{1505D45A-D4E6-4D31-89BE-94BBEED8F434}" type="sibTrans" cxnId="{429CE912-25BD-47B7-8640-946D9246E044}">
      <dgm:prSet/>
      <dgm:spPr/>
      <dgm:t>
        <a:bodyPr/>
        <a:lstStyle/>
        <a:p>
          <a:endParaRPr lang="en-US">
            <a:ln>
              <a:noFill/>
            </a:ln>
            <a:solidFill>
              <a:schemeClr val="tx1"/>
            </a:solidFill>
          </a:endParaRPr>
        </a:p>
      </dgm:t>
    </dgm:pt>
    <dgm:pt modelId="{D7D1025F-D9B0-4544-BFD6-EA8C6D78FFB7}">
      <dgm:prSet phldrT="[Text]"/>
      <dgm:spPr/>
      <dgm:t>
        <a:bodyPr/>
        <a:lstStyle/>
        <a:p>
          <a:r>
            <a:rPr lang="en-US" dirty="0">
              <a:ln>
                <a:noFill/>
              </a:ln>
              <a:solidFill>
                <a:schemeClr val="tx1"/>
              </a:solidFill>
            </a:rPr>
            <a:t>Outpatient group services</a:t>
          </a:r>
        </a:p>
      </dgm:t>
    </dgm:pt>
    <dgm:pt modelId="{D24E348D-9B35-4395-BF72-701C185FCD5C}" type="parTrans" cxnId="{7CF59153-39C6-4F04-A97A-7840C996E368}">
      <dgm:prSet/>
      <dgm:spPr/>
      <dgm:t>
        <a:bodyPr/>
        <a:lstStyle/>
        <a:p>
          <a:endParaRPr lang="en-US">
            <a:ln>
              <a:noFill/>
            </a:ln>
            <a:solidFill>
              <a:schemeClr val="tx1"/>
            </a:solidFill>
          </a:endParaRPr>
        </a:p>
      </dgm:t>
    </dgm:pt>
    <dgm:pt modelId="{F6095344-E0B7-4A7C-A414-A21EB9F8705B}" type="sibTrans" cxnId="{7CF59153-39C6-4F04-A97A-7840C996E368}">
      <dgm:prSet/>
      <dgm:spPr/>
      <dgm:t>
        <a:bodyPr/>
        <a:lstStyle/>
        <a:p>
          <a:endParaRPr lang="en-US">
            <a:ln>
              <a:noFill/>
            </a:ln>
            <a:solidFill>
              <a:schemeClr val="tx1"/>
            </a:solidFill>
          </a:endParaRPr>
        </a:p>
      </dgm:t>
    </dgm:pt>
    <dgm:pt modelId="{81298531-BD8C-4238-9539-40C34FAA0011}">
      <dgm:prSet phldrT="[Text]"/>
      <dgm:spPr/>
      <dgm:t>
        <a:bodyPr/>
        <a:lstStyle/>
        <a:p>
          <a:r>
            <a:rPr lang="en-US" dirty="0">
              <a:ln>
                <a:noFill/>
              </a:ln>
              <a:solidFill>
                <a:schemeClr val="tx1"/>
              </a:solidFill>
            </a:rPr>
            <a:t>Group Psychotherapy</a:t>
          </a:r>
        </a:p>
      </dgm:t>
    </dgm:pt>
    <dgm:pt modelId="{B3FF825F-56C0-4EC8-89FD-DFBBC8C1622D}" type="parTrans" cxnId="{056DD428-2F54-4BCB-9CD5-460FDCEDCDD2}">
      <dgm:prSet/>
      <dgm:spPr/>
      <dgm:t>
        <a:bodyPr/>
        <a:lstStyle/>
        <a:p>
          <a:endParaRPr lang="en-US">
            <a:ln>
              <a:noFill/>
            </a:ln>
            <a:solidFill>
              <a:schemeClr val="tx1"/>
            </a:solidFill>
          </a:endParaRPr>
        </a:p>
      </dgm:t>
    </dgm:pt>
    <dgm:pt modelId="{7A6A00F8-05A8-49C6-B055-A2529F26B4B9}" type="sibTrans" cxnId="{056DD428-2F54-4BCB-9CD5-460FDCEDCDD2}">
      <dgm:prSet/>
      <dgm:spPr/>
      <dgm:t>
        <a:bodyPr/>
        <a:lstStyle/>
        <a:p>
          <a:endParaRPr lang="en-US">
            <a:ln>
              <a:noFill/>
            </a:ln>
            <a:solidFill>
              <a:schemeClr val="tx1"/>
            </a:solidFill>
          </a:endParaRPr>
        </a:p>
      </dgm:t>
    </dgm:pt>
    <dgm:pt modelId="{1F9C3C62-05D8-4B7D-8454-2ECAF3F0966F}">
      <dgm:prSet phldrT="[Text]"/>
      <dgm:spPr/>
      <dgm:t>
        <a:bodyPr/>
        <a:lstStyle/>
        <a:p>
          <a:r>
            <a:rPr lang="en-US" dirty="0">
              <a:ln>
                <a:noFill/>
              </a:ln>
              <a:solidFill>
                <a:schemeClr val="tx1"/>
              </a:solidFill>
            </a:rPr>
            <a:t>Referrals to higher levels of care</a:t>
          </a:r>
        </a:p>
      </dgm:t>
    </dgm:pt>
    <dgm:pt modelId="{8327186B-1268-47BE-8863-49706F014914}" type="parTrans" cxnId="{1143A815-DE69-4B2F-A0CA-2E2292D87BAA}">
      <dgm:prSet/>
      <dgm:spPr/>
      <dgm:t>
        <a:bodyPr/>
        <a:lstStyle/>
        <a:p>
          <a:endParaRPr lang="en-US">
            <a:ln>
              <a:noFill/>
            </a:ln>
            <a:solidFill>
              <a:schemeClr val="tx1"/>
            </a:solidFill>
          </a:endParaRPr>
        </a:p>
      </dgm:t>
    </dgm:pt>
    <dgm:pt modelId="{60A7BCF0-AF09-4F65-85CF-1DF972F9B530}" type="sibTrans" cxnId="{1143A815-DE69-4B2F-A0CA-2E2292D87BAA}">
      <dgm:prSet/>
      <dgm:spPr/>
      <dgm:t>
        <a:bodyPr/>
        <a:lstStyle/>
        <a:p>
          <a:endParaRPr lang="en-US">
            <a:ln>
              <a:noFill/>
            </a:ln>
            <a:solidFill>
              <a:schemeClr val="tx1"/>
            </a:solidFill>
          </a:endParaRPr>
        </a:p>
      </dgm:t>
    </dgm:pt>
    <dgm:pt modelId="{1FE04781-94A1-428A-B4D9-45E4CC0FCC7F}">
      <dgm:prSet phldrT="[Text]"/>
      <dgm:spPr/>
      <dgm:t>
        <a:bodyPr/>
        <a:lstStyle/>
        <a:p>
          <a:r>
            <a:rPr lang="en-US" dirty="0">
              <a:ln>
                <a:noFill/>
              </a:ln>
              <a:solidFill>
                <a:schemeClr val="tx1"/>
              </a:solidFill>
            </a:rPr>
            <a:t>Medical detox</a:t>
          </a:r>
        </a:p>
      </dgm:t>
    </dgm:pt>
    <dgm:pt modelId="{62920894-CAD9-4FF5-A6EC-052BFC2105C4}" type="parTrans" cxnId="{4123E90C-AC6E-4ED6-BE64-FB6840594366}">
      <dgm:prSet/>
      <dgm:spPr/>
      <dgm:t>
        <a:bodyPr/>
        <a:lstStyle/>
        <a:p>
          <a:endParaRPr lang="en-US">
            <a:ln>
              <a:noFill/>
            </a:ln>
            <a:solidFill>
              <a:schemeClr val="tx1"/>
            </a:solidFill>
          </a:endParaRPr>
        </a:p>
      </dgm:t>
    </dgm:pt>
    <dgm:pt modelId="{50745DA2-68ED-4314-A7DB-13BC20534889}" type="sibTrans" cxnId="{4123E90C-AC6E-4ED6-BE64-FB6840594366}">
      <dgm:prSet/>
      <dgm:spPr/>
      <dgm:t>
        <a:bodyPr/>
        <a:lstStyle/>
        <a:p>
          <a:endParaRPr lang="en-US">
            <a:ln>
              <a:noFill/>
            </a:ln>
            <a:solidFill>
              <a:schemeClr val="tx1"/>
            </a:solidFill>
          </a:endParaRPr>
        </a:p>
      </dgm:t>
    </dgm:pt>
    <dgm:pt modelId="{43782C78-84DC-407E-BEBA-26CA8763BCB0}">
      <dgm:prSet phldrT="[Text]"/>
      <dgm:spPr/>
      <dgm:t>
        <a:bodyPr/>
        <a:lstStyle/>
        <a:p>
          <a:r>
            <a:rPr lang="en-US" dirty="0">
              <a:ln>
                <a:noFill/>
              </a:ln>
              <a:solidFill>
                <a:schemeClr val="tx1"/>
              </a:solidFill>
            </a:rPr>
            <a:t>CHC</a:t>
          </a:r>
        </a:p>
      </dgm:t>
    </dgm:pt>
    <dgm:pt modelId="{8ED1855B-CF2E-4208-9D6D-5CDA9D9EB753}" type="parTrans" cxnId="{95D2BC14-C634-41FF-AF25-92BDFC870EDE}">
      <dgm:prSet/>
      <dgm:spPr/>
      <dgm:t>
        <a:bodyPr/>
        <a:lstStyle/>
        <a:p>
          <a:endParaRPr lang="en-US">
            <a:ln>
              <a:noFill/>
            </a:ln>
            <a:solidFill>
              <a:schemeClr val="tx1"/>
            </a:solidFill>
          </a:endParaRPr>
        </a:p>
      </dgm:t>
    </dgm:pt>
    <dgm:pt modelId="{0F258F4C-7F25-4728-8BE8-C439B9D3C822}" type="sibTrans" cxnId="{95D2BC14-C634-41FF-AF25-92BDFC870EDE}">
      <dgm:prSet/>
      <dgm:spPr/>
      <dgm:t>
        <a:bodyPr/>
        <a:lstStyle/>
        <a:p>
          <a:endParaRPr lang="en-US">
            <a:ln>
              <a:noFill/>
            </a:ln>
            <a:solidFill>
              <a:schemeClr val="tx1"/>
            </a:solidFill>
          </a:endParaRPr>
        </a:p>
      </dgm:t>
    </dgm:pt>
    <dgm:pt modelId="{B8BE2E66-7942-4F40-B971-65FF1BCCFF07}">
      <dgm:prSet phldrT="[Text]"/>
      <dgm:spPr/>
      <dgm:t>
        <a:bodyPr/>
        <a:lstStyle/>
        <a:p>
          <a:r>
            <a:rPr lang="en-US" dirty="0">
              <a:ln>
                <a:noFill/>
              </a:ln>
              <a:solidFill>
                <a:schemeClr val="tx1"/>
              </a:solidFill>
            </a:rPr>
            <a:t>Peer Support</a:t>
          </a:r>
        </a:p>
      </dgm:t>
    </dgm:pt>
    <dgm:pt modelId="{E551AC0A-0710-4363-BCA8-29D28CEF9178}" type="parTrans" cxnId="{DAEDA07A-2171-4436-A359-914B996E1ED6}">
      <dgm:prSet/>
      <dgm:spPr/>
      <dgm:t>
        <a:bodyPr/>
        <a:lstStyle/>
        <a:p>
          <a:endParaRPr lang="en-US">
            <a:ln>
              <a:noFill/>
            </a:ln>
            <a:solidFill>
              <a:schemeClr val="tx1"/>
            </a:solidFill>
          </a:endParaRPr>
        </a:p>
      </dgm:t>
    </dgm:pt>
    <dgm:pt modelId="{B09B58DC-6242-4551-9E6E-0C58CA81D328}" type="sibTrans" cxnId="{DAEDA07A-2171-4436-A359-914B996E1ED6}">
      <dgm:prSet/>
      <dgm:spPr/>
      <dgm:t>
        <a:bodyPr/>
        <a:lstStyle/>
        <a:p>
          <a:endParaRPr lang="en-US">
            <a:ln>
              <a:noFill/>
            </a:ln>
            <a:solidFill>
              <a:schemeClr val="tx1"/>
            </a:solidFill>
          </a:endParaRPr>
        </a:p>
      </dgm:t>
    </dgm:pt>
    <dgm:pt modelId="{665E3B54-F0FB-4B14-BC58-A8EB1BDB245A}">
      <dgm:prSet phldrT="[Text]"/>
      <dgm:spPr/>
      <dgm:t>
        <a:bodyPr/>
        <a:lstStyle/>
        <a:p>
          <a:r>
            <a:rPr lang="en-US" dirty="0">
              <a:ln>
                <a:noFill/>
              </a:ln>
              <a:solidFill>
                <a:schemeClr val="tx1"/>
              </a:solidFill>
            </a:rPr>
            <a:t>EOP</a:t>
          </a:r>
        </a:p>
      </dgm:t>
    </dgm:pt>
    <dgm:pt modelId="{958B06DD-3CA6-49FA-88E3-3E975135CCFA}" type="parTrans" cxnId="{884859B8-43B9-4D26-9111-86E9C4A81563}">
      <dgm:prSet/>
      <dgm:spPr/>
      <dgm:t>
        <a:bodyPr/>
        <a:lstStyle/>
        <a:p>
          <a:endParaRPr lang="en-US">
            <a:ln>
              <a:noFill/>
            </a:ln>
            <a:solidFill>
              <a:schemeClr val="tx1"/>
            </a:solidFill>
          </a:endParaRPr>
        </a:p>
      </dgm:t>
    </dgm:pt>
    <dgm:pt modelId="{5004327E-4953-4EC6-99CC-C08BE1B5F5C0}" type="sibTrans" cxnId="{884859B8-43B9-4D26-9111-86E9C4A81563}">
      <dgm:prSet/>
      <dgm:spPr/>
      <dgm:t>
        <a:bodyPr/>
        <a:lstStyle/>
        <a:p>
          <a:endParaRPr lang="en-US">
            <a:ln>
              <a:noFill/>
            </a:ln>
            <a:solidFill>
              <a:schemeClr val="tx1"/>
            </a:solidFill>
          </a:endParaRPr>
        </a:p>
      </dgm:t>
    </dgm:pt>
    <dgm:pt modelId="{AA6AA0D8-8CF5-4C7D-8740-AD165CCEDA50}">
      <dgm:prSet phldrT="[Text]"/>
      <dgm:spPr/>
      <dgm:t>
        <a:bodyPr/>
        <a:lstStyle/>
        <a:p>
          <a:r>
            <a:rPr lang="en-US" dirty="0">
              <a:ln>
                <a:noFill/>
              </a:ln>
              <a:solidFill>
                <a:schemeClr val="tx1"/>
              </a:solidFill>
            </a:rPr>
            <a:t>IOP</a:t>
          </a:r>
        </a:p>
      </dgm:t>
    </dgm:pt>
    <dgm:pt modelId="{38EC0112-590D-41CD-8C7E-2E9707722AD7}" type="parTrans" cxnId="{34230E92-E001-472A-951D-795E4FB7F62B}">
      <dgm:prSet/>
      <dgm:spPr/>
      <dgm:t>
        <a:bodyPr/>
        <a:lstStyle/>
        <a:p>
          <a:endParaRPr lang="en-US">
            <a:ln>
              <a:noFill/>
            </a:ln>
            <a:solidFill>
              <a:schemeClr val="tx1"/>
            </a:solidFill>
          </a:endParaRPr>
        </a:p>
      </dgm:t>
    </dgm:pt>
    <dgm:pt modelId="{363DA7DC-4E44-47FF-A60A-53F370397774}" type="sibTrans" cxnId="{34230E92-E001-472A-951D-795E4FB7F62B}">
      <dgm:prSet/>
      <dgm:spPr/>
      <dgm:t>
        <a:bodyPr/>
        <a:lstStyle/>
        <a:p>
          <a:endParaRPr lang="en-US">
            <a:ln>
              <a:noFill/>
            </a:ln>
            <a:solidFill>
              <a:schemeClr val="tx1"/>
            </a:solidFill>
          </a:endParaRPr>
        </a:p>
      </dgm:t>
    </dgm:pt>
    <dgm:pt modelId="{31DF5355-E7B9-40E8-9DD7-768BDFA7F43D}">
      <dgm:prSet phldrT="[Text]"/>
      <dgm:spPr/>
      <dgm:t>
        <a:bodyPr/>
        <a:lstStyle/>
        <a:p>
          <a:r>
            <a:rPr lang="en-US" dirty="0">
              <a:ln>
                <a:noFill/>
              </a:ln>
              <a:solidFill>
                <a:schemeClr val="tx1"/>
              </a:solidFill>
            </a:rPr>
            <a:t>Group Medical Visits</a:t>
          </a:r>
        </a:p>
      </dgm:t>
    </dgm:pt>
    <dgm:pt modelId="{99EA7E78-5A05-4926-9D6F-16180FA8E6EE}" type="parTrans" cxnId="{6C0804D2-E709-45AE-B9D0-70B73C33381A}">
      <dgm:prSet/>
      <dgm:spPr/>
      <dgm:t>
        <a:bodyPr/>
        <a:lstStyle/>
        <a:p>
          <a:endParaRPr lang="en-US">
            <a:ln>
              <a:noFill/>
            </a:ln>
            <a:solidFill>
              <a:schemeClr val="tx1"/>
            </a:solidFill>
          </a:endParaRPr>
        </a:p>
      </dgm:t>
    </dgm:pt>
    <dgm:pt modelId="{D8815F33-7B7E-44BF-936E-4F24B7FA4F99}" type="sibTrans" cxnId="{6C0804D2-E709-45AE-B9D0-70B73C33381A}">
      <dgm:prSet/>
      <dgm:spPr/>
      <dgm:t>
        <a:bodyPr/>
        <a:lstStyle/>
        <a:p>
          <a:endParaRPr lang="en-US">
            <a:ln>
              <a:noFill/>
            </a:ln>
            <a:solidFill>
              <a:schemeClr val="tx1"/>
            </a:solidFill>
          </a:endParaRPr>
        </a:p>
      </dgm:t>
    </dgm:pt>
    <dgm:pt modelId="{721A2268-1427-4D1E-81B9-17754A593162}">
      <dgm:prSet phldrT="[Text]"/>
      <dgm:spPr/>
      <dgm:t>
        <a:bodyPr/>
        <a:lstStyle/>
        <a:p>
          <a:r>
            <a:rPr lang="en-US" dirty="0">
              <a:ln>
                <a:noFill/>
              </a:ln>
              <a:solidFill>
                <a:schemeClr val="tx1"/>
              </a:solidFill>
            </a:rPr>
            <a:t>Inpatient A&amp;D services</a:t>
          </a:r>
        </a:p>
      </dgm:t>
    </dgm:pt>
    <dgm:pt modelId="{FB48A17F-F6A2-4EC8-88E8-DC92A611934A}" type="parTrans" cxnId="{8E056A8B-98A2-4C30-8B57-0E66D94FB250}">
      <dgm:prSet/>
      <dgm:spPr/>
      <dgm:t>
        <a:bodyPr/>
        <a:lstStyle/>
        <a:p>
          <a:endParaRPr lang="en-US">
            <a:ln>
              <a:noFill/>
            </a:ln>
            <a:solidFill>
              <a:schemeClr val="tx1"/>
            </a:solidFill>
          </a:endParaRPr>
        </a:p>
      </dgm:t>
    </dgm:pt>
    <dgm:pt modelId="{D4AE067D-0987-4356-899A-6A1205ECDBA5}" type="sibTrans" cxnId="{8E056A8B-98A2-4C30-8B57-0E66D94FB250}">
      <dgm:prSet/>
      <dgm:spPr/>
      <dgm:t>
        <a:bodyPr/>
        <a:lstStyle/>
        <a:p>
          <a:endParaRPr lang="en-US">
            <a:ln>
              <a:noFill/>
            </a:ln>
            <a:solidFill>
              <a:schemeClr val="tx1"/>
            </a:solidFill>
          </a:endParaRPr>
        </a:p>
      </dgm:t>
    </dgm:pt>
    <dgm:pt modelId="{E42079ED-2821-4511-AE59-57BC376A598A}">
      <dgm:prSet phldrT="[Text]"/>
      <dgm:spPr/>
      <dgm:t>
        <a:bodyPr/>
        <a:lstStyle/>
        <a:p>
          <a:r>
            <a:rPr lang="en-US" dirty="0">
              <a:ln>
                <a:noFill/>
              </a:ln>
              <a:solidFill>
                <a:schemeClr val="tx1"/>
              </a:solidFill>
            </a:rPr>
            <a:t>Residential/Sober Living</a:t>
          </a:r>
        </a:p>
      </dgm:t>
    </dgm:pt>
    <dgm:pt modelId="{418F9319-F1A2-4FA0-8B26-F661CA199C31}" type="parTrans" cxnId="{3901AC2A-F8A7-4E64-B17D-4EF1A421F1AE}">
      <dgm:prSet/>
      <dgm:spPr/>
      <dgm:t>
        <a:bodyPr/>
        <a:lstStyle/>
        <a:p>
          <a:endParaRPr lang="en-US">
            <a:ln>
              <a:noFill/>
            </a:ln>
            <a:solidFill>
              <a:schemeClr val="tx1"/>
            </a:solidFill>
          </a:endParaRPr>
        </a:p>
      </dgm:t>
    </dgm:pt>
    <dgm:pt modelId="{2E8DCE65-EFB7-4914-8D2E-712BD0864A6F}" type="sibTrans" cxnId="{3901AC2A-F8A7-4E64-B17D-4EF1A421F1AE}">
      <dgm:prSet/>
      <dgm:spPr/>
      <dgm:t>
        <a:bodyPr/>
        <a:lstStyle/>
        <a:p>
          <a:endParaRPr lang="en-US">
            <a:ln>
              <a:noFill/>
            </a:ln>
            <a:solidFill>
              <a:schemeClr val="tx1"/>
            </a:solidFill>
          </a:endParaRPr>
        </a:p>
      </dgm:t>
    </dgm:pt>
    <dgm:pt modelId="{5EF3D0E8-A468-4ABC-BAF4-2FC00EBD58ED}">
      <dgm:prSet phldrT="[Text]"/>
      <dgm:spPr/>
      <dgm:t>
        <a:bodyPr/>
        <a:lstStyle/>
        <a:p>
          <a:r>
            <a:rPr lang="en-US" dirty="0">
              <a:ln>
                <a:noFill/>
              </a:ln>
              <a:solidFill>
                <a:schemeClr val="tx1"/>
              </a:solidFill>
            </a:rPr>
            <a:t>Psychiatry</a:t>
          </a:r>
        </a:p>
      </dgm:t>
    </dgm:pt>
    <dgm:pt modelId="{56AF939C-C719-415E-9290-91FF80808FF8}" type="parTrans" cxnId="{164436C7-1F51-4E8B-B442-A98872A8CAC7}">
      <dgm:prSet/>
      <dgm:spPr/>
      <dgm:t>
        <a:bodyPr/>
        <a:lstStyle/>
        <a:p>
          <a:endParaRPr lang="en-US"/>
        </a:p>
      </dgm:t>
    </dgm:pt>
    <dgm:pt modelId="{542E7476-65CE-4A15-9762-F5373F66F8E5}" type="sibTrans" cxnId="{164436C7-1F51-4E8B-B442-A98872A8CAC7}">
      <dgm:prSet/>
      <dgm:spPr/>
      <dgm:t>
        <a:bodyPr/>
        <a:lstStyle/>
        <a:p>
          <a:endParaRPr lang="en-US"/>
        </a:p>
      </dgm:t>
    </dgm:pt>
    <dgm:pt modelId="{C686F8FD-0E18-4AB0-A443-7D52876A3C80}" type="pres">
      <dgm:prSet presAssocID="{B7AAB29E-1780-4F80-BA1B-D1AFD62CD50E}" presName="Name0" presStyleCnt="0">
        <dgm:presLayoutVars>
          <dgm:chMax val="7"/>
          <dgm:dir/>
          <dgm:animLvl val="lvl"/>
          <dgm:resizeHandles val="exact"/>
        </dgm:presLayoutVars>
      </dgm:prSet>
      <dgm:spPr/>
    </dgm:pt>
    <dgm:pt modelId="{D5EEC2E9-6A34-416A-81EB-3812763F5A62}" type="pres">
      <dgm:prSet presAssocID="{5C5B9E47-0132-426F-944E-A3BCFFEB1674}" presName="circle1" presStyleLbl="node1" presStyleIdx="0" presStyleCnt="3"/>
      <dgm:spPr/>
    </dgm:pt>
    <dgm:pt modelId="{7039873E-6416-47D6-94F5-F44B956C933A}" type="pres">
      <dgm:prSet presAssocID="{5C5B9E47-0132-426F-944E-A3BCFFEB1674}" presName="space" presStyleCnt="0"/>
      <dgm:spPr/>
    </dgm:pt>
    <dgm:pt modelId="{F8909A83-6901-460A-84D8-B80ABFC3FFA8}" type="pres">
      <dgm:prSet presAssocID="{5C5B9E47-0132-426F-944E-A3BCFFEB1674}" presName="rect1" presStyleLbl="alignAcc1" presStyleIdx="0" presStyleCnt="3" custScaleX="100000" custScaleY="100000"/>
      <dgm:spPr/>
    </dgm:pt>
    <dgm:pt modelId="{2ADA83BE-90F0-4A05-9AA8-55E8540931FE}" type="pres">
      <dgm:prSet presAssocID="{D7D1025F-D9B0-4544-BFD6-EA8C6D78FFB7}" presName="vertSpace2" presStyleLbl="node1" presStyleIdx="0" presStyleCnt="3"/>
      <dgm:spPr/>
    </dgm:pt>
    <dgm:pt modelId="{715980C9-38C0-46E0-BB06-440F25BF8317}" type="pres">
      <dgm:prSet presAssocID="{D7D1025F-D9B0-4544-BFD6-EA8C6D78FFB7}" presName="circle2" presStyleLbl="node1" presStyleIdx="1" presStyleCnt="3"/>
      <dgm:spPr/>
    </dgm:pt>
    <dgm:pt modelId="{4F9CC725-98E5-4796-97B2-AFF67EFFDDD5}" type="pres">
      <dgm:prSet presAssocID="{D7D1025F-D9B0-4544-BFD6-EA8C6D78FFB7}" presName="rect2" presStyleLbl="alignAcc1" presStyleIdx="1" presStyleCnt="3"/>
      <dgm:spPr/>
    </dgm:pt>
    <dgm:pt modelId="{BC553363-947D-4FB5-9A78-B8AB75BB8E31}" type="pres">
      <dgm:prSet presAssocID="{1F9C3C62-05D8-4B7D-8454-2ECAF3F0966F}" presName="vertSpace3" presStyleLbl="node1" presStyleIdx="1" presStyleCnt="3"/>
      <dgm:spPr/>
    </dgm:pt>
    <dgm:pt modelId="{B02627A1-B029-4293-AF28-B4CA9CEA334B}" type="pres">
      <dgm:prSet presAssocID="{1F9C3C62-05D8-4B7D-8454-2ECAF3F0966F}" presName="circle3" presStyleLbl="node1" presStyleIdx="2" presStyleCnt="3"/>
      <dgm:spPr/>
    </dgm:pt>
    <dgm:pt modelId="{96CC37BB-0741-4126-826C-4FDB302FB6C3}" type="pres">
      <dgm:prSet presAssocID="{1F9C3C62-05D8-4B7D-8454-2ECAF3F0966F}" presName="rect3" presStyleLbl="alignAcc1" presStyleIdx="2" presStyleCnt="3"/>
      <dgm:spPr/>
    </dgm:pt>
    <dgm:pt modelId="{7983CD3F-50E7-4A6E-898A-B9B53D6D072F}" type="pres">
      <dgm:prSet presAssocID="{5C5B9E47-0132-426F-944E-A3BCFFEB1674}" presName="rect1ParTx" presStyleLbl="alignAcc1" presStyleIdx="2" presStyleCnt="3">
        <dgm:presLayoutVars>
          <dgm:chMax val="1"/>
          <dgm:bulletEnabled val="1"/>
        </dgm:presLayoutVars>
      </dgm:prSet>
      <dgm:spPr/>
    </dgm:pt>
    <dgm:pt modelId="{45CE7FA0-944D-43A4-80D1-C33D7560713E}" type="pres">
      <dgm:prSet presAssocID="{5C5B9E47-0132-426F-944E-A3BCFFEB1674}" presName="rect1ChTx" presStyleLbl="alignAcc1" presStyleIdx="2" presStyleCnt="3" custScaleY="141463">
        <dgm:presLayoutVars>
          <dgm:bulletEnabled val="1"/>
        </dgm:presLayoutVars>
      </dgm:prSet>
      <dgm:spPr/>
    </dgm:pt>
    <dgm:pt modelId="{C0DE2830-90AB-4C7A-9095-429C6512F1D1}" type="pres">
      <dgm:prSet presAssocID="{D7D1025F-D9B0-4544-BFD6-EA8C6D78FFB7}" presName="rect2ParTx" presStyleLbl="alignAcc1" presStyleIdx="2" presStyleCnt="3">
        <dgm:presLayoutVars>
          <dgm:chMax val="1"/>
          <dgm:bulletEnabled val="1"/>
        </dgm:presLayoutVars>
      </dgm:prSet>
      <dgm:spPr/>
    </dgm:pt>
    <dgm:pt modelId="{835F86BA-EA97-4203-8F78-4D2DD5C0E130}" type="pres">
      <dgm:prSet presAssocID="{D7D1025F-D9B0-4544-BFD6-EA8C6D78FFB7}" presName="rect2ChTx" presStyleLbl="alignAcc1" presStyleIdx="2" presStyleCnt="3">
        <dgm:presLayoutVars>
          <dgm:bulletEnabled val="1"/>
        </dgm:presLayoutVars>
      </dgm:prSet>
      <dgm:spPr/>
    </dgm:pt>
    <dgm:pt modelId="{F14DA678-43A8-43CD-B10D-705D29766F1B}" type="pres">
      <dgm:prSet presAssocID="{1F9C3C62-05D8-4B7D-8454-2ECAF3F0966F}" presName="rect3ParTx" presStyleLbl="alignAcc1" presStyleIdx="2" presStyleCnt="3">
        <dgm:presLayoutVars>
          <dgm:chMax val="1"/>
          <dgm:bulletEnabled val="1"/>
        </dgm:presLayoutVars>
      </dgm:prSet>
      <dgm:spPr/>
    </dgm:pt>
    <dgm:pt modelId="{7BC705F5-2432-4C02-87EA-1A3FE541650E}" type="pres">
      <dgm:prSet presAssocID="{1F9C3C62-05D8-4B7D-8454-2ECAF3F0966F}" presName="rect3ChTx" presStyleLbl="alignAcc1" presStyleIdx="2" presStyleCnt="3">
        <dgm:presLayoutVars>
          <dgm:bulletEnabled val="1"/>
        </dgm:presLayoutVars>
      </dgm:prSet>
      <dgm:spPr/>
    </dgm:pt>
  </dgm:ptLst>
  <dgm:cxnLst>
    <dgm:cxn modelId="{4123E90C-AC6E-4ED6-BE64-FB6840594366}" srcId="{1F9C3C62-05D8-4B7D-8454-2ECAF3F0966F}" destId="{1FE04781-94A1-428A-B4D9-45E4CC0FCC7F}" srcOrd="0" destOrd="0" parTransId="{62920894-CAD9-4FF5-A6EC-052BFC2105C4}" sibTransId="{50745DA2-68ED-4314-A7DB-13BC20534889}"/>
    <dgm:cxn modelId="{429CE912-25BD-47B7-8640-946D9246E044}" srcId="{5C5B9E47-0132-426F-944E-A3BCFFEB1674}" destId="{EF3C0224-ACA4-4450-858D-63542E017E2E}" srcOrd="2" destOrd="0" parTransId="{E9EA24AC-B61E-4834-809C-7B1D2C016D82}" sibTransId="{1505D45A-D4E6-4D31-89BE-94BBEED8F434}"/>
    <dgm:cxn modelId="{95D2BC14-C634-41FF-AF25-92BDFC870EDE}" srcId="{5C5B9E47-0132-426F-944E-A3BCFFEB1674}" destId="{43782C78-84DC-407E-BEBA-26CA8763BCB0}" srcOrd="4" destOrd="0" parTransId="{8ED1855B-CF2E-4208-9D6D-5CDA9D9EB753}" sibTransId="{0F258F4C-7F25-4728-8BE8-C439B9D3C822}"/>
    <dgm:cxn modelId="{1143A815-DE69-4B2F-A0CA-2E2292D87BAA}" srcId="{B7AAB29E-1780-4F80-BA1B-D1AFD62CD50E}" destId="{1F9C3C62-05D8-4B7D-8454-2ECAF3F0966F}" srcOrd="2" destOrd="0" parTransId="{8327186B-1268-47BE-8863-49706F014914}" sibTransId="{60A7BCF0-AF09-4F65-85CF-1DF972F9B530}"/>
    <dgm:cxn modelId="{056DD428-2F54-4BCB-9CD5-460FDCEDCDD2}" srcId="{D7D1025F-D9B0-4544-BFD6-EA8C6D78FFB7}" destId="{81298531-BD8C-4238-9539-40C34FAA0011}" srcOrd="0" destOrd="0" parTransId="{B3FF825F-56C0-4EC8-89FD-DFBBC8C1622D}" sibTransId="{7A6A00F8-05A8-49C6-B055-A2529F26B4B9}"/>
    <dgm:cxn modelId="{1A67FB29-A333-4968-B91F-EEB2CBC3FDB1}" type="presOf" srcId="{1F9C3C62-05D8-4B7D-8454-2ECAF3F0966F}" destId="{F14DA678-43A8-43CD-B10D-705D29766F1B}" srcOrd="1" destOrd="0" presId="urn:microsoft.com/office/officeart/2005/8/layout/target3"/>
    <dgm:cxn modelId="{3901AC2A-F8A7-4E64-B17D-4EF1A421F1AE}" srcId="{1F9C3C62-05D8-4B7D-8454-2ECAF3F0966F}" destId="{E42079ED-2821-4511-AE59-57BC376A598A}" srcOrd="2" destOrd="0" parTransId="{418F9319-F1A2-4FA0-8B26-F661CA199C31}" sibTransId="{2E8DCE65-EFB7-4914-8D2E-712BD0864A6F}"/>
    <dgm:cxn modelId="{0688F02C-78A6-40CF-8418-B9664D5A117E}" type="presOf" srcId="{5EF3D0E8-A468-4ABC-BAF4-2FC00EBD58ED}" destId="{45CE7FA0-944D-43A4-80D1-C33D7560713E}" srcOrd="0" destOrd="1" presId="urn:microsoft.com/office/officeart/2005/8/layout/target3"/>
    <dgm:cxn modelId="{5557AB5C-7AF1-4E2B-9D0D-A25E8ABCA92A}" type="presOf" srcId="{B8BE2E66-7942-4F40-B971-65FF1BCCFF07}" destId="{45CE7FA0-944D-43A4-80D1-C33D7560713E}" srcOrd="0" destOrd="3" presId="urn:microsoft.com/office/officeart/2005/8/layout/target3"/>
    <dgm:cxn modelId="{260B3462-8D79-4060-B349-BA1C5C19C613}" type="presOf" srcId="{721A2268-1427-4D1E-81B9-17754A593162}" destId="{7BC705F5-2432-4C02-87EA-1A3FE541650E}" srcOrd="0" destOrd="1" presId="urn:microsoft.com/office/officeart/2005/8/layout/target3"/>
    <dgm:cxn modelId="{5EBD8A43-EE17-40A4-B76D-05B5D6B94030}" type="presOf" srcId="{D7D1025F-D9B0-4544-BFD6-EA8C6D78FFB7}" destId="{4F9CC725-98E5-4796-97B2-AFF67EFFDDD5}" srcOrd="0" destOrd="0" presId="urn:microsoft.com/office/officeart/2005/8/layout/target3"/>
    <dgm:cxn modelId="{8E465066-255B-4247-88BB-62C372E31E1D}" type="presOf" srcId="{EF3C0224-ACA4-4450-858D-63542E017E2E}" destId="{45CE7FA0-944D-43A4-80D1-C33D7560713E}" srcOrd="0" destOrd="2" presId="urn:microsoft.com/office/officeart/2005/8/layout/target3"/>
    <dgm:cxn modelId="{C082B066-AAB4-4E96-AA5F-AC3F03451CEB}" type="presOf" srcId="{43782C78-84DC-407E-BEBA-26CA8763BCB0}" destId="{45CE7FA0-944D-43A4-80D1-C33D7560713E}" srcOrd="0" destOrd="4" presId="urn:microsoft.com/office/officeart/2005/8/layout/target3"/>
    <dgm:cxn modelId="{5960D547-4BD7-46F0-BD0D-9E4DFB348A35}" type="presOf" srcId="{E42079ED-2821-4511-AE59-57BC376A598A}" destId="{7BC705F5-2432-4C02-87EA-1A3FE541650E}" srcOrd="0" destOrd="2" presId="urn:microsoft.com/office/officeart/2005/8/layout/target3"/>
    <dgm:cxn modelId="{28E0D06E-9A87-4D0A-B057-FB3906A9D723}" type="presOf" srcId="{B7AAB29E-1780-4F80-BA1B-D1AFD62CD50E}" destId="{C686F8FD-0E18-4AB0-A443-7D52876A3C80}" srcOrd="0" destOrd="0" presId="urn:microsoft.com/office/officeart/2005/8/layout/target3"/>
    <dgm:cxn modelId="{E3670353-CA2E-4FE5-A325-4D54D7249A24}" type="presOf" srcId="{31DF5355-E7B9-40E8-9DD7-768BDFA7F43D}" destId="{835F86BA-EA97-4203-8F78-4D2DD5C0E130}" srcOrd="0" destOrd="3" presId="urn:microsoft.com/office/officeart/2005/8/layout/target3"/>
    <dgm:cxn modelId="{7CF59153-39C6-4F04-A97A-7840C996E368}" srcId="{B7AAB29E-1780-4F80-BA1B-D1AFD62CD50E}" destId="{D7D1025F-D9B0-4544-BFD6-EA8C6D78FFB7}" srcOrd="1" destOrd="0" parTransId="{D24E348D-9B35-4395-BF72-701C185FCD5C}" sibTransId="{F6095344-E0B7-4A7C-A414-A21EB9F8705B}"/>
    <dgm:cxn modelId="{34E50D55-9DBC-4204-A693-317B228D512D}" type="presOf" srcId="{665E3B54-F0FB-4B14-BC58-A8EB1BDB245A}" destId="{835F86BA-EA97-4203-8F78-4D2DD5C0E130}" srcOrd="0" destOrd="1" presId="urn:microsoft.com/office/officeart/2005/8/layout/target3"/>
    <dgm:cxn modelId="{DAEDA07A-2171-4436-A359-914B996E1ED6}" srcId="{5C5B9E47-0132-426F-944E-A3BCFFEB1674}" destId="{B8BE2E66-7942-4F40-B971-65FF1BCCFF07}" srcOrd="3" destOrd="0" parTransId="{E551AC0A-0710-4363-BCA8-29D28CEF9178}" sibTransId="{B09B58DC-6242-4551-9E6E-0C58CA81D328}"/>
    <dgm:cxn modelId="{2AACFA86-08B7-45EA-9EBB-35A9466961AF}" srcId="{5C5B9E47-0132-426F-944E-A3BCFFEB1674}" destId="{0EAE9C62-92C1-440E-994B-680BF39E7B59}" srcOrd="0" destOrd="0" parTransId="{1CE6A9C5-1468-49FC-ACB5-4B8176CF119A}" sibTransId="{1CDF131A-C54A-40FC-A632-0EE41AC1A8DA}"/>
    <dgm:cxn modelId="{9C3B7989-EE88-451E-A948-A0D7AC46A2B0}" type="presOf" srcId="{1F9C3C62-05D8-4B7D-8454-2ECAF3F0966F}" destId="{96CC37BB-0741-4126-826C-4FDB302FB6C3}" srcOrd="0" destOrd="0" presId="urn:microsoft.com/office/officeart/2005/8/layout/target3"/>
    <dgm:cxn modelId="{8E056A8B-98A2-4C30-8B57-0E66D94FB250}" srcId="{1F9C3C62-05D8-4B7D-8454-2ECAF3F0966F}" destId="{721A2268-1427-4D1E-81B9-17754A593162}" srcOrd="1" destOrd="0" parTransId="{FB48A17F-F6A2-4EC8-88E8-DC92A611934A}" sibTransId="{D4AE067D-0987-4356-899A-6A1205ECDBA5}"/>
    <dgm:cxn modelId="{34230E92-E001-472A-951D-795E4FB7F62B}" srcId="{D7D1025F-D9B0-4544-BFD6-EA8C6D78FFB7}" destId="{AA6AA0D8-8CF5-4C7D-8740-AD165CCEDA50}" srcOrd="2" destOrd="0" parTransId="{38EC0112-590D-41CD-8C7E-2E9707722AD7}" sibTransId="{363DA7DC-4E44-47FF-A60A-53F370397774}"/>
    <dgm:cxn modelId="{176E6396-CFFA-4195-9A6A-346A1E31332D}" type="presOf" srcId="{81298531-BD8C-4238-9539-40C34FAA0011}" destId="{835F86BA-EA97-4203-8F78-4D2DD5C0E130}" srcOrd="0" destOrd="0" presId="urn:microsoft.com/office/officeart/2005/8/layout/target3"/>
    <dgm:cxn modelId="{26018F96-F20F-4DBC-A276-DCDDCE405F60}" type="presOf" srcId="{1FE04781-94A1-428A-B4D9-45E4CC0FCC7F}" destId="{7BC705F5-2432-4C02-87EA-1A3FE541650E}" srcOrd="0" destOrd="0" presId="urn:microsoft.com/office/officeart/2005/8/layout/target3"/>
    <dgm:cxn modelId="{884859B8-43B9-4D26-9111-86E9C4A81563}" srcId="{D7D1025F-D9B0-4544-BFD6-EA8C6D78FFB7}" destId="{665E3B54-F0FB-4B14-BC58-A8EB1BDB245A}" srcOrd="1" destOrd="0" parTransId="{958B06DD-3CA6-49FA-88E3-3E975135CCFA}" sibTransId="{5004327E-4953-4EC6-99CC-C08BE1B5F5C0}"/>
    <dgm:cxn modelId="{25F9ADB9-80CC-4BBA-AFF2-B1BDA200A480}" type="presOf" srcId="{5C5B9E47-0132-426F-944E-A3BCFFEB1674}" destId="{F8909A83-6901-460A-84D8-B80ABFC3FFA8}" srcOrd="0" destOrd="0" presId="urn:microsoft.com/office/officeart/2005/8/layout/target3"/>
    <dgm:cxn modelId="{164436C7-1F51-4E8B-B442-A98872A8CAC7}" srcId="{5C5B9E47-0132-426F-944E-A3BCFFEB1674}" destId="{5EF3D0E8-A468-4ABC-BAF4-2FC00EBD58ED}" srcOrd="1" destOrd="0" parTransId="{56AF939C-C719-415E-9290-91FF80808FF8}" sibTransId="{542E7476-65CE-4A15-9762-F5373F66F8E5}"/>
    <dgm:cxn modelId="{6C0804D2-E709-45AE-B9D0-70B73C33381A}" srcId="{D7D1025F-D9B0-4544-BFD6-EA8C6D78FFB7}" destId="{31DF5355-E7B9-40E8-9DD7-768BDFA7F43D}" srcOrd="3" destOrd="0" parTransId="{99EA7E78-5A05-4926-9D6F-16180FA8E6EE}" sibTransId="{D8815F33-7B7E-44BF-936E-4F24B7FA4F99}"/>
    <dgm:cxn modelId="{349B07DC-AE98-4E6A-8B82-7AC53471EA0B}" type="presOf" srcId="{AA6AA0D8-8CF5-4C7D-8740-AD165CCEDA50}" destId="{835F86BA-EA97-4203-8F78-4D2DD5C0E130}" srcOrd="0" destOrd="2" presId="urn:microsoft.com/office/officeart/2005/8/layout/target3"/>
    <dgm:cxn modelId="{44FD04EB-7AA2-4D4C-A65E-8177EE9F4623}" type="presOf" srcId="{5C5B9E47-0132-426F-944E-A3BCFFEB1674}" destId="{7983CD3F-50E7-4A6E-898A-B9B53D6D072F}" srcOrd="1" destOrd="0" presId="urn:microsoft.com/office/officeart/2005/8/layout/target3"/>
    <dgm:cxn modelId="{CF8FD9F2-1F8E-44F0-925D-FB53BF5EF32D}" type="presOf" srcId="{0EAE9C62-92C1-440E-994B-680BF39E7B59}" destId="{45CE7FA0-944D-43A4-80D1-C33D7560713E}" srcOrd="0" destOrd="0" presId="urn:microsoft.com/office/officeart/2005/8/layout/target3"/>
    <dgm:cxn modelId="{89F858F5-2ABE-4693-B9D1-279AD079AF58}" type="presOf" srcId="{D7D1025F-D9B0-4544-BFD6-EA8C6D78FFB7}" destId="{C0DE2830-90AB-4C7A-9095-429C6512F1D1}" srcOrd="1" destOrd="0" presId="urn:microsoft.com/office/officeart/2005/8/layout/target3"/>
    <dgm:cxn modelId="{C83BE7FF-187B-4B3C-832C-CE323C4CADEA}" srcId="{B7AAB29E-1780-4F80-BA1B-D1AFD62CD50E}" destId="{5C5B9E47-0132-426F-944E-A3BCFFEB1674}" srcOrd="0" destOrd="0" parTransId="{44F8D574-A4A0-410B-AE94-B96626B44275}" sibTransId="{6FE6C7A4-49DA-40F8-B409-7B0A4589C324}"/>
    <dgm:cxn modelId="{3AFE52E7-4DD7-4767-AABC-A27B9953A624}" type="presParOf" srcId="{C686F8FD-0E18-4AB0-A443-7D52876A3C80}" destId="{D5EEC2E9-6A34-416A-81EB-3812763F5A62}" srcOrd="0" destOrd="0" presId="urn:microsoft.com/office/officeart/2005/8/layout/target3"/>
    <dgm:cxn modelId="{98218CD9-311B-459A-83EF-6D1C8B4BDC0E}" type="presParOf" srcId="{C686F8FD-0E18-4AB0-A443-7D52876A3C80}" destId="{7039873E-6416-47D6-94F5-F44B956C933A}" srcOrd="1" destOrd="0" presId="urn:microsoft.com/office/officeart/2005/8/layout/target3"/>
    <dgm:cxn modelId="{7992BFB2-B55A-494B-8F7A-578A7A30F10D}" type="presParOf" srcId="{C686F8FD-0E18-4AB0-A443-7D52876A3C80}" destId="{F8909A83-6901-460A-84D8-B80ABFC3FFA8}" srcOrd="2" destOrd="0" presId="urn:microsoft.com/office/officeart/2005/8/layout/target3"/>
    <dgm:cxn modelId="{E4895D5E-58FB-4281-9FD3-FCBE2D45F382}" type="presParOf" srcId="{C686F8FD-0E18-4AB0-A443-7D52876A3C80}" destId="{2ADA83BE-90F0-4A05-9AA8-55E8540931FE}" srcOrd="3" destOrd="0" presId="urn:microsoft.com/office/officeart/2005/8/layout/target3"/>
    <dgm:cxn modelId="{1392E980-8B09-49D7-9A5B-D548C3164605}" type="presParOf" srcId="{C686F8FD-0E18-4AB0-A443-7D52876A3C80}" destId="{715980C9-38C0-46E0-BB06-440F25BF8317}" srcOrd="4" destOrd="0" presId="urn:microsoft.com/office/officeart/2005/8/layout/target3"/>
    <dgm:cxn modelId="{E2FDDA26-BD83-47C4-A2D1-7A04E9E1ED3B}" type="presParOf" srcId="{C686F8FD-0E18-4AB0-A443-7D52876A3C80}" destId="{4F9CC725-98E5-4796-97B2-AFF67EFFDDD5}" srcOrd="5" destOrd="0" presId="urn:microsoft.com/office/officeart/2005/8/layout/target3"/>
    <dgm:cxn modelId="{1FE792BB-A8C9-46F4-AF9A-F985E2BB94E5}" type="presParOf" srcId="{C686F8FD-0E18-4AB0-A443-7D52876A3C80}" destId="{BC553363-947D-4FB5-9A78-B8AB75BB8E31}" srcOrd="6" destOrd="0" presId="urn:microsoft.com/office/officeart/2005/8/layout/target3"/>
    <dgm:cxn modelId="{D4EC4B85-FE35-4EC7-92AA-FCBD34A881AE}" type="presParOf" srcId="{C686F8FD-0E18-4AB0-A443-7D52876A3C80}" destId="{B02627A1-B029-4293-AF28-B4CA9CEA334B}" srcOrd="7" destOrd="0" presId="urn:microsoft.com/office/officeart/2005/8/layout/target3"/>
    <dgm:cxn modelId="{94746328-530E-42A4-A993-00FE7D52C64F}" type="presParOf" srcId="{C686F8FD-0E18-4AB0-A443-7D52876A3C80}" destId="{96CC37BB-0741-4126-826C-4FDB302FB6C3}" srcOrd="8" destOrd="0" presId="urn:microsoft.com/office/officeart/2005/8/layout/target3"/>
    <dgm:cxn modelId="{515F6E18-354E-4D70-ADC1-8EFDA58A2FEB}" type="presParOf" srcId="{C686F8FD-0E18-4AB0-A443-7D52876A3C80}" destId="{7983CD3F-50E7-4A6E-898A-B9B53D6D072F}" srcOrd="9" destOrd="0" presId="urn:microsoft.com/office/officeart/2005/8/layout/target3"/>
    <dgm:cxn modelId="{5660F3A9-20CA-4626-AD7D-7B6A406F1CB6}" type="presParOf" srcId="{C686F8FD-0E18-4AB0-A443-7D52876A3C80}" destId="{45CE7FA0-944D-43A4-80D1-C33D7560713E}" srcOrd="10" destOrd="0" presId="urn:microsoft.com/office/officeart/2005/8/layout/target3"/>
    <dgm:cxn modelId="{FCF3E33F-41F4-453A-BCC9-F3A750D66DE0}" type="presParOf" srcId="{C686F8FD-0E18-4AB0-A443-7D52876A3C80}" destId="{C0DE2830-90AB-4C7A-9095-429C6512F1D1}" srcOrd="11" destOrd="0" presId="urn:microsoft.com/office/officeart/2005/8/layout/target3"/>
    <dgm:cxn modelId="{1592AC4D-CF41-4B92-9C93-562BDE09B20A}" type="presParOf" srcId="{C686F8FD-0E18-4AB0-A443-7D52876A3C80}" destId="{835F86BA-EA97-4203-8F78-4D2DD5C0E130}" srcOrd="12" destOrd="0" presId="urn:microsoft.com/office/officeart/2005/8/layout/target3"/>
    <dgm:cxn modelId="{41138D09-922C-4D19-8907-3B319EF1125D}" type="presParOf" srcId="{C686F8FD-0E18-4AB0-A443-7D52876A3C80}" destId="{F14DA678-43A8-43CD-B10D-705D29766F1B}" srcOrd="13" destOrd="0" presId="urn:microsoft.com/office/officeart/2005/8/layout/target3"/>
    <dgm:cxn modelId="{7EE679C5-78EF-4BDE-BBDE-EFE3B302627F}" type="presParOf" srcId="{C686F8FD-0E18-4AB0-A443-7D52876A3C80}" destId="{7BC705F5-2432-4C02-87EA-1A3FE541650E}" srcOrd="14"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A57F5E-DFAD-4073-8A7C-9863D20DA051}">
      <dsp:nvSpPr>
        <dsp:cNvPr id="0" name=""/>
        <dsp:cNvSpPr/>
      </dsp:nvSpPr>
      <dsp:spPr>
        <a:xfrm rot="10800000">
          <a:off x="0" y="0"/>
          <a:ext cx="10644187" cy="1847850"/>
        </a:xfrm>
        <a:prstGeom prst="trapezoid">
          <a:avLst>
            <a:gd name="adj" fmla="val 96005"/>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1955800">
            <a:lnSpc>
              <a:spcPct val="90000"/>
            </a:lnSpc>
            <a:spcBef>
              <a:spcPct val="0"/>
            </a:spcBef>
            <a:spcAft>
              <a:spcPct val="35000"/>
            </a:spcAft>
            <a:buNone/>
          </a:pPr>
          <a:r>
            <a:rPr lang="en-US" sz="4400" kern="1200" dirty="0">
              <a:latin typeface="+mn-lt"/>
              <a:cs typeface="Leelawadee UI" panose="020B0502040204020203" pitchFamily="34" charset="-34"/>
            </a:rPr>
            <a:t>Primary Prevention</a:t>
          </a:r>
        </a:p>
      </dsp:txBody>
      <dsp:txXfrm rot="-10800000">
        <a:off x="1862732" y="0"/>
        <a:ext cx="6918721" cy="1847850"/>
      </dsp:txXfrm>
    </dsp:sp>
    <dsp:sp modelId="{0B222FE3-7BB6-470F-9AC2-84CDA80B1D36}">
      <dsp:nvSpPr>
        <dsp:cNvPr id="0" name=""/>
        <dsp:cNvSpPr/>
      </dsp:nvSpPr>
      <dsp:spPr>
        <a:xfrm rot="10800000">
          <a:off x="1774031" y="1847850"/>
          <a:ext cx="7096124" cy="1847850"/>
        </a:xfrm>
        <a:prstGeom prst="trapezoid">
          <a:avLst>
            <a:gd name="adj" fmla="val 96005"/>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1955800">
            <a:lnSpc>
              <a:spcPct val="90000"/>
            </a:lnSpc>
            <a:spcBef>
              <a:spcPct val="0"/>
            </a:spcBef>
            <a:spcAft>
              <a:spcPct val="35000"/>
            </a:spcAft>
            <a:buNone/>
          </a:pPr>
          <a:r>
            <a:rPr lang="en-US" sz="4400" kern="1200" dirty="0">
              <a:latin typeface="+mn-lt"/>
              <a:cs typeface="Leelawadee UI" panose="020B0502040204020203" pitchFamily="34" charset="-34"/>
            </a:rPr>
            <a:t>Brief Intervention</a:t>
          </a:r>
        </a:p>
      </dsp:txBody>
      <dsp:txXfrm rot="-10800000">
        <a:off x="3015852" y="1847850"/>
        <a:ext cx="4612481" cy="1847850"/>
      </dsp:txXfrm>
    </dsp:sp>
    <dsp:sp modelId="{7BADCA1F-E976-4F15-8FED-D22890E97DB1}">
      <dsp:nvSpPr>
        <dsp:cNvPr id="0" name=""/>
        <dsp:cNvSpPr/>
      </dsp:nvSpPr>
      <dsp:spPr>
        <a:xfrm rot="10800000">
          <a:off x="3548062" y="3695700"/>
          <a:ext cx="3548062" cy="1847850"/>
        </a:xfrm>
        <a:prstGeom prst="trapezoid">
          <a:avLst>
            <a:gd name="adj" fmla="val 96005"/>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1955800">
            <a:lnSpc>
              <a:spcPct val="90000"/>
            </a:lnSpc>
            <a:spcBef>
              <a:spcPct val="0"/>
            </a:spcBef>
            <a:spcAft>
              <a:spcPct val="35000"/>
            </a:spcAft>
            <a:buNone/>
          </a:pPr>
          <a:endParaRPr lang="en-US" sz="4400" kern="1200" dirty="0">
            <a:latin typeface="Leelawadee UI" panose="020B0502040204020203" pitchFamily="34" charset="-34"/>
            <a:cs typeface="Leelawadee UI" panose="020B0502040204020203" pitchFamily="34" charset="-34"/>
          </a:endParaRPr>
        </a:p>
      </dsp:txBody>
      <dsp:txXfrm rot="-10800000">
        <a:off x="3548062" y="3695700"/>
        <a:ext cx="3548062" cy="18478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EEC2E9-6A34-416A-81EB-3812763F5A62}">
      <dsp:nvSpPr>
        <dsp:cNvPr id="0" name=""/>
        <dsp:cNvSpPr/>
      </dsp:nvSpPr>
      <dsp:spPr>
        <a:xfrm>
          <a:off x="0" y="129045"/>
          <a:ext cx="4149725" cy="4149725"/>
        </a:xfrm>
        <a:prstGeom prst="pie">
          <a:avLst>
            <a:gd name="adj1" fmla="val 5400000"/>
            <a:gd name="adj2" fmla="val 1620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F8909A83-6901-460A-84D8-B80ABFC3FFA8}">
      <dsp:nvSpPr>
        <dsp:cNvPr id="0" name=""/>
        <dsp:cNvSpPr/>
      </dsp:nvSpPr>
      <dsp:spPr>
        <a:xfrm>
          <a:off x="2074862" y="129045"/>
          <a:ext cx="8440737" cy="4149725"/>
        </a:xfrm>
        <a:prstGeom prst="rect">
          <a:avLst/>
        </a:prstGeom>
        <a:solidFill>
          <a:schemeClr val="lt1">
            <a:alpha val="90000"/>
            <a:hueOff val="0"/>
            <a:satOff val="0"/>
            <a:lumOff val="0"/>
            <a:alphaOff val="0"/>
          </a:schemeClr>
        </a:solidFill>
        <a:ln w="6350" cap="flat" cmpd="sng" algn="ctr">
          <a:solidFill>
            <a:schemeClr val="accent5">
              <a:hueOff val="0"/>
              <a:satOff val="0"/>
              <a:lum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ln>
                <a:noFill/>
              </a:ln>
              <a:solidFill>
                <a:schemeClr val="tx1"/>
              </a:solidFill>
            </a:rPr>
            <a:t>Behaviorally-enhanced medical home</a:t>
          </a:r>
        </a:p>
      </dsp:txBody>
      <dsp:txXfrm>
        <a:off x="2074862" y="129045"/>
        <a:ext cx="4220368" cy="1244920"/>
      </dsp:txXfrm>
    </dsp:sp>
    <dsp:sp modelId="{715980C9-38C0-46E0-BB06-440F25BF8317}">
      <dsp:nvSpPr>
        <dsp:cNvPr id="0" name=""/>
        <dsp:cNvSpPr/>
      </dsp:nvSpPr>
      <dsp:spPr>
        <a:xfrm>
          <a:off x="726203" y="1373965"/>
          <a:ext cx="2697318" cy="2697318"/>
        </a:xfrm>
        <a:prstGeom prst="pie">
          <a:avLst>
            <a:gd name="adj1" fmla="val 5400000"/>
            <a:gd name="adj2" fmla="val 16200000"/>
          </a:avLst>
        </a:prstGeom>
        <a:gradFill rotWithShape="0">
          <a:gsLst>
            <a:gs pos="0">
              <a:schemeClr val="accent5">
                <a:hueOff val="-3676672"/>
                <a:satOff val="-5114"/>
                <a:lumOff val="-1961"/>
                <a:alphaOff val="0"/>
                <a:satMod val="103000"/>
                <a:lumMod val="102000"/>
                <a:tint val="94000"/>
              </a:schemeClr>
            </a:gs>
            <a:gs pos="50000">
              <a:schemeClr val="accent5">
                <a:hueOff val="-3676672"/>
                <a:satOff val="-5114"/>
                <a:lumOff val="-1961"/>
                <a:alphaOff val="0"/>
                <a:satMod val="110000"/>
                <a:lumMod val="100000"/>
                <a:shade val="100000"/>
              </a:schemeClr>
            </a:gs>
            <a:gs pos="100000">
              <a:schemeClr val="accent5">
                <a:hueOff val="-3676672"/>
                <a:satOff val="-5114"/>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F9CC725-98E5-4796-97B2-AFF67EFFDDD5}">
      <dsp:nvSpPr>
        <dsp:cNvPr id="0" name=""/>
        <dsp:cNvSpPr/>
      </dsp:nvSpPr>
      <dsp:spPr>
        <a:xfrm>
          <a:off x="2074862" y="1373965"/>
          <a:ext cx="8440737" cy="2697318"/>
        </a:xfrm>
        <a:prstGeom prst="rect">
          <a:avLst/>
        </a:prstGeom>
        <a:solidFill>
          <a:schemeClr val="lt1">
            <a:alpha val="90000"/>
            <a:hueOff val="0"/>
            <a:satOff val="0"/>
            <a:lumOff val="0"/>
            <a:alphaOff val="0"/>
          </a:schemeClr>
        </a:solidFill>
        <a:ln w="6350" cap="flat" cmpd="sng" algn="ctr">
          <a:solidFill>
            <a:schemeClr val="accent5">
              <a:hueOff val="-3676672"/>
              <a:satOff val="-5114"/>
              <a:lumOff val="-1961"/>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ln>
                <a:noFill/>
              </a:ln>
              <a:solidFill>
                <a:schemeClr val="tx1"/>
              </a:solidFill>
            </a:rPr>
            <a:t>Outpatient group services</a:t>
          </a:r>
        </a:p>
      </dsp:txBody>
      <dsp:txXfrm>
        <a:off x="2074862" y="1373965"/>
        <a:ext cx="4220368" cy="1244916"/>
      </dsp:txXfrm>
    </dsp:sp>
    <dsp:sp modelId="{B02627A1-B029-4293-AF28-B4CA9CEA334B}">
      <dsp:nvSpPr>
        <dsp:cNvPr id="0" name=""/>
        <dsp:cNvSpPr/>
      </dsp:nvSpPr>
      <dsp:spPr>
        <a:xfrm>
          <a:off x="1452404" y="2618881"/>
          <a:ext cx="1244916" cy="1244916"/>
        </a:xfrm>
        <a:prstGeom prst="pie">
          <a:avLst>
            <a:gd name="adj1" fmla="val 5400000"/>
            <a:gd name="adj2" fmla="val 16200000"/>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6CC37BB-0741-4126-826C-4FDB302FB6C3}">
      <dsp:nvSpPr>
        <dsp:cNvPr id="0" name=""/>
        <dsp:cNvSpPr/>
      </dsp:nvSpPr>
      <dsp:spPr>
        <a:xfrm>
          <a:off x="2074862" y="2618881"/>
          <a:ext cx="8440737" cy="1244916"/>
        </a:xfrm>
        <a:prstGeom prst="rect">
          <a:avLst/>
        </a:prstGeom>
        <a:solidFill>
          <a:schemeClr val="lt1">
            <a:alpha val="90000"/>
            <a:hueOff val="0"/>
            <a:satOff val="0"/>
            <a:lumOff val="0"/>
            <a:alphaOff val="0"/>
          </a:schemeClr>
        </a:solidFill>
        <a:ln w="6350" cap="flat" cmpd="sng" algn="ctr">
          <a:solidFill>
            <a:schemeClr val="accent5">
              <a:hueOff val="-7353344"/>
              <a:satOff val="-10228"/>
              <a:lumOff val="-3922"/>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ln>
                <a:noFill/>
              </a:ln>
              <a:solidFill>
                <a:schemeClr val="tx1"/>
              </a:solidFill>
            </a:rPr>
            <a:t>Referrals to higher levels of care</a:t>
          </a:r>
        </a:p>
      </dsp:txBody>
      <dsp:txXfrm>
        <a:off x="2074862" y="2618881"/>
        <a:ext cx="4220368" cy="1244916"/>
      </dsp:txXfrm>
    </dsp:sp>
    <dsp:sp modelId="{45CE7FA0-944D-43A4-80D1-C33D7560713E}">
      <dsp:nvSpPr>
        <dsp:cNvPr id="0" name=""/>
        <dsp:cNvSpPr/>
      </dsp:nvSpPr>
      <dsp:spPr>
        <a:xfrm>
          <a:off x="6295231" y="-129045"/>
          <a:ext cx="4220368" cy="1761101"/>
        </a:xfrm>
        <a:prstGeom prst="rect">
          <a:avLst/>
        </a:prstGeom>
        <a:noFill/>
        <a:ln w="6350" cap="flat" cmpd="sng" algn="ctr">
          <a:noFill/>
          <a:prstDash val="solid"/>
          <a:miter lim="800000"/>
        </a:ln>
        <a:effectLst/>
        <a:sp3d/>
      </dsp:spPr>
      <dsp:style>
        <a:lnRef idx="1">
          <a:scrgbClr r="0" g="0" b="0"/>
        </a:lnRef>
        <a:fillRef idx="1">
          <a:scrgbClr r="0" g="0" b="0"/>
        </a:fillRef>
        <a:effectRef idx="2">
          <a:scrgbClr r="0" g="0" b="0"/>
        </a:effectRef>
        <a:fontRef idx="minor"/>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ln>
                <a:noFill/>
              </a:ln>
              <a:solidFill>
                <a:schemeClr val="tx1"/>
              </a:solidFill>
            </a:rPr>
            <a:t>Primary Care</a:t>
          </a:r>
        </a:p>
        <a:p>
          <a:pPr marL="171450" lvl="1" indent="-171450" algn="l" defTabSz="755650">
            <a:lnSpc>
              <a:spcPct val="90000"/>
            </a:lnSpc>
            <a:spcBef>
              <a:spcPct val="0"/>
            </a:spcBef>
            <a:spcAft>
              <a:spcPct val="15000"/>
            </a:spcAft>
            <a:buChar char="•"/>
          </a:pPr>
          <a:r>
            <a:rPr lang="en-US" sz="1700" kern="1200" dirty="0">
              <a:ln>
                <a:noFill/>
              </a:ln>
              <a:solidFill>
                <a:schemeClr val="tx1"/>
              </a:solidFill>
            </a:rPr>
            <a:t>Psychiatry</a:t>
          </a:r>
        </a:p>
        <a:p>
          <a:pPr marL="171450" lvl="1" indent="-171450" algn="l" defTabSz="755650">
            <a:lnSpc>
              <a:spcPct val="90000"/>
            </a:lnSpc>
            <a:spcBef>
              <a:spcPct val="0"/>
            </a:spcBef>
            <a:spcAft>
              <a:spcPct val="15000"/>
            </a:spcAft>
            <a:buChar char="•"/>
          </a:pPr>
          <a:r>
            <a:rPr lang="en-US" sz="1700" kern="1200" dirty="0">
              <a:ln>
                <a:noFill/>
              </a:ln>
              <a:solidFill>
                <a:schemeClr val="tx1"/>
              </a:solidFill>
            </a:rPr>
            <a:t>BHC, Specialty Therapy</a:t>
          </a:r>
        </a:p>
        <a:p>
          <a:pPr marL="171450" lvl="1" indent="-171450" algn="l" defTabSz="755650">
            <a:lnSpc>
              <a:spcPct val="90000"/>
            </a:lnSpc>
            <a:spcBef>
              <a:spcPct val="0"/>
            </a:spcBef>
            <a:spcAft>
              <a:spcPct val="15000"/>
            </a:spcAft>
            <a:buChar char="•"/>
          </a:pPr>
          <a:r>
            <a:rPr lang="en-US" sz="1700" kern="1200" dirty="0">
              <a:ln>
                <a:noFill/>
              </a:ln>
              <a:solidFill>
                <a:schemeClr val="tx1"/>
              </a:solidFill>
            </a:rPr>
            <a:t>Peer Support</a:t>
          </a:r>
        </a:p>
        <a:p>
          <a:pPr marL="171450" lvl="1" indent="-171450" algn="l" defTabSz="755650">
            <a:lnSpc>
              <a:spcPct val="90000"/>
            </a:lnSpc>
            <a:spcBef>
              <a:spcPct val="0"/>
            </a:spcBef>
            <a:spcAft>
              <a:spcPct val="15000"/>
            </a:spcAft>
            <a:buChar char="•"/>
          </a:pPr>
          <a:r>
            <a:rPr lang="en-US" sz="1700" kern="1200" dirty="0">
              <a:ln>
                <a:noFill/>
              </a:ln>
              <a:solidFill>
                <a:schemeClr val="tx1"/>
              </a:solidFill>
            </a:rPr>
            <a:t>CHC</a:t>
          </a:r>
        </a:p>
      </dsp:txBody>
      <dsp:txXfrm>
        <a:off x="6295231" y="-129045"/>
        <a:ext cx="4220368" cy="1761101"/>
      </dsp:txXfrm>
    </dsp:sp>
    <dsp:sp modelId="{835F86BA-EA97-4203-8F78-4D2DD5C0E130}">
      <dsp:nvSpPr>
        <dsp:cNvPr id="0" name=""/>
        <dsp:cNvSpPr/>
      </dsp:nvSpPr>
      <dsp:spPr>
        <a:xfrm>
          <a:off x="6295231" y="1373965"/>
          <a:ext cx="4220368" cy="1244916"/>
        </a:xfrm>
        <a:prstGeom prst="rect">
          <a:avLst/>
        </a:prstGeom>
        <a:noFill/>
        <a:ln w="6350" cap="flat" cmpd="sng" algn="ctr">
          <a:noFill/>
          <a:prstDash val="solid"/>
          <a:miter lim="800000"/>
        </a:ln>
        <a:effectLst/>
        <a:sp3d/>
      </dsp:spPr>
      <dsp:style>
        <a:lnRef idx="1">
          <a:scrgbClr r="0" g="0" b="0"/>
        </a:lnRef>
        <a:fillRef idx="1">
          <a:scrgbClr r="0" g="0" b="0"/>
        </a:fillRef>
        <a:effectRef idx="2">
          <a:scrgbClr r="0" g="0" b="0"/>
        </a:effectRef>
        <a:fontRef idx="minor"/>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ln>
                <a:noFill/>
              </a:ln>
              <a:solidFill>
                <a:schemeClr val="tx1"/>
              </a:solidFill>
            </a:rPr>
            <a:t>Group Psychotherapy</a:t>
          </a:r>
        </a:p>
        <a:p>
          <a:pPr marL="171450" lvl="1" indent="-171450" algn="l" defTabSz="755650">
            <a:lnSpc>
              <a:spcPct val="90000"/>
            </a:lnSpc>
            <a:spcBef>
              <a:spcPct val="0"/>
            </a:spcBef>
            <a:spcAft>
              <a:spcPct val="15000"/>
            </a:spcAft>
            <a:buChar char="•"/>
          </a:pPr>
          <a:r>
            <a:rPr lang="en-US" sz="1700" kern="1200" dirty="0">
              <a:ln>
                <a:noFill/>
              </a:ln>
              <a:solidFill>
                <a:schemeClr val="tx1"/>
              </a:solidFill>
            </a:rPr>
            <a:t>EOP</a:t>
          </a:r>
        </a:p>
        <a:p>
          <a:pPr marL="171450" lvl="1" indent="-171450" algn="l" defTabSz="755650">
            <a:lnSpc>
              <a:spcPct val="90000"/>
            </a:lnSpc>
            <a:spcBef>
              <a:spcPct val="0"/>
            </a:spcBef>
            <a:spcAft>
              <a:spcPct val="15000"/>
            </a:spcAft>
            <a:buChar char="•"/>
          </a:pPr>
          <a:r>
            <a:rPr lang="en-US" sz="1700" kern="1200" dirty="0">
              <a:ln>
                <a:noFill/>
              </a:ln>
              <a:solidFill>
                <a:schemeClr val="tx1"/>
              </a:solidFill>
            </a:rPr>
            <a:t>IOP</a:t>
          </a:r>
        </a:p>
        <a:p>
          <a:pPr marL="171450" lvl="1" indent="-171450" algn="l" defTabSz="755650">
            <a:lnSpc>
              <a:spcPct val="90000"/>
            </a:lnSpc>
            <a:spcBef>
              <a:spcPct val="0"/>
            </a:spcBef>
            <a:spcAft>
              <a:spcPct val="15000"/>
            </a:spcAft>
            <a:buChar char="•"/>
          </a:pPr>
          <a:r>
            <a:rPr lang="en-US" sz="1700" kern="1200" dirty="0">
              <a:ln>
                <a:noFill/>
              </a:ln>
              <a:solidFill>
                <a:schemeClr val="tx1"/>
              </a:solidFill>
            </a:rPr>
            <a:t>Group Medical Visits</a:t>
          </a:r>
        </a:p>
      </dsp:txBody>
      <dsp:txXfrm>
        <a:off x="6295231" y="1373965"/>
        <a:ext cx="4220368" cy="1244916"/>
      </dsp:txXfrm>
    </dsp:sp>
    <dsp:sp modelId="{7BC705F5-2432-4C02-87EA-1A3FE541650E}">
      <dsp:nvSpPr>
        <dsp:cNvPr id="0" name=""/>
        <dsp:cNvSpPr/>
      </dsp:nvSpPr>
      <dsp:spPr>
        <a:xfrm>
          <a:off x="6295231" y="2618881"/>
          <a:ext cx="4220368" cy="1244916"/>
        </a:xfrm>
        <a:prstGeom prst="rect">
          <a:avLst/>
        </a:prstGeom>
        <a:noFill/>
        <a:ln w="6350" cap="flat" cmpd="sng" algn="ctr">
          <a:noFill/>
          <a:prstDash val="solid"/>
          <a:miter lim="800000"/>
        </a:ln>
        <a:effectLst/>
        <a:sp3d/>
      </dsp:spPr>
      <dsp:style>
        <a:lnRef idx="1">
          <a:scrgbClr r="0" g="0" b="0"/>
        </a:lnRef>
        <a:fillRef idx="1">
          <a:scrgbClr r="0" g="0" b="0"/>
        </a:fillRef>
        <a:effectRef idx="2">
          <a:scrgbClr r="0" g="0" b="0"/>
        </a:effectRef>
        <a:fontRef idx="minor"/>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ln>
                <a:noFill/>
              </a:ln>
              <a:solidFill>
                <a:schemeClr val="tx1"/>
              </a:solidFill>
            </a:rPr>
            <a:t>Medical detox</a:t>
          </a:r>
        </a:p>
        <a:p>
          <a:pPr marL="171450" lvl="1" indent="-171450" algn="l" defTabSz="755650">
            <a:lnSpc>
              <a:spcPct val="90000"/>
            </a:lnSpc>
            <a:spcBef>
              <a:spcPct val="0"/>
            </a:spcBef>
            <a:spcAft>
              <a:spcPct val="15000"/>
            </a:spcAft>
            <a:buChar char="•"/>
          </a:pPr>
          <a:r>
            <a:rPr lang="en-US" sz="1700" kern="1200" dirty="0">
              <a:ln>
                <a:noFill/>
              </a:ln>
              <a:solidFill>
                <a:schemeClr val="tx1"/>
              </a:solidFill>
            </a:rPr>
            <a:t>Inpatient A&amp;D services</a:t>
          </a:r>
        </a:p>
        <a:p>
          <a:pPr marL="171450" lvl="1" indent="-171450" algn="l" defTabSz="755650">
            <a:lnSpc>
              <a:spcPct val="90000"/>
            </a:lnSpc>
            <a:spcBef>
              <a:spcPct val="0"/>
            </a:spcBef>
            <a:spcAft>
              <a:spcPct val="15000"/>
            </a:spcAft>
            <a:buChar char="•"/>
          </a:pPr>
          <a:r>
            <a:rPr lang="en-US" sz="1700" kern="1200" dirty="0">
              <a:ln>
                <a:noFill/>
              </a:ln>
              <a:solidFill>
                <a:schemeClr val="tx1"/>
              </a:solidFill>
            </a:rPr>
            <a:t>Residential/Sober Living</a:t>
          </a:r>
        </a:p>
      </dsp:txBody>
      <dsp:txXfrm>
        <a:off x="6295231" y="2618881"/>
        <a:ext cx="4220368" cy="1244916"/>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0.31384</cdr:x>
      <cdr:y>0.67366</cdr:y>
    </cdr:from>
    <cdr:to>
      <cdr:x>0.40079</cdr:x>
      <cdr:y>0.8838</cdr:y>
    </cdr:to>
    <cdr:sp macro="" textlink="">
      <cdr:nvSpPr>
        <cdr:cNvPr id="2" name="TextBox 1"/>
        <cdr:cNvSpPr txBox="1"/>
      </cdr:nvSpPr>
      <cdr:spPr>
        <a:xfrm xmlns:a="http://schemas.openxmlformats.org/drawingml/2006/main">
          <a:off x="3300167" y="293131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3600" dirty="0"/>
            <a:t>10%</a:t>
          </a:r>
        </a:p>
        <a:p xmlns:a="http://schemas.openxmlformats.org/drawingml/2006/main">
          <a:endParaRPr lang="en-US" sz="3600" dirty="0"/>
        </a:p>
      </cdr:txBody>
    </cdr:sp>
  </cdr:relSizeAnchor>
  <cdr:relSizeAnchor xmlns:cdr="http://schemas.openxmlformats.org/drawingml/2006/chartDrawing">
    <cdr:from>
      <cdr:x>0.51678</cdr:x>
      <cdr:y>0.46219</cdr:y>
    </cdr:from>
    <cdr:to>
      <cdr:x>0.60374</cdr:x>
      <cdr:y>0.67233</cdr:y>
    </cdr:to>
    <cdr:sp macro="" textlink="">
      <cdr:nvSpPr>
        <cdr:cNvPr id="3" name="TextBox 1"/>
        <cdr:cNvSpPr txBox="1"/>
      </cdr:nvSpPr>
      <cdr:spPr>
        <a:xfrm xmlns:a="http://schemas.openxmlformats.org/drawingml/2006/main">
          <a:off x="5434291" y="2011150"/>
          <a:ext cx="914400" cy="9144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3600" dirty="0"/>
            <a:t>57%</a:t>
          </a:r>
        </a:p>
      </cdr:txBody>
    </cdr:sp>
  </cdr:relSizeAnchor>
  <cdr:relSizeAnchor xmlns:cdr="http://schemas.openxmlformats.org/drawingml/2006/chartDrawing">
    <cdr:from>
      <cdr:x>0.30519</cdr:x>
      <cdr:y>0.28986</cdr:y>
    </cdr:from>
    <cdr:to>
      <cdr:x>0.39215</cdr:x>
      <cdr:y>0.5</cdr:y>
    </cdr:to>
    <cdr:sp macro="" textlink="">
      <cdr:nvSpPr>
        <cdr:cNvPr id="4" name="TextBox 1"/>
        <cdr:cNvSpPr txBox="1"/>
      </cdr:nvSpPr>
      <cdr:spPr>
        <a:xfrm xmlns:a="http://schemas.openxmlformats.org/drawingml/2006/main">
          <a:off x="3209258" y="1261269"/>
          <a:ext cx="914400" cy="9144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3600" dirty="0"/>
            <a:t>33%</a:t>
          </a:r>
        </a:p>
      </cdr:txBody>
    </cdr:sp>
  </cdr:relSizeAnchor>
  <cdr:relSizeAnchor xmlns:cdr="http://schemas.openxmlformats.org/drawingml/2006/chartDrawing">
    <cdr:from>
      <cdr:x>0.72531</cdr:x>
      <cdr:y>0.66499</cdr:y>
    </cdr:from>
    <cdr:to>
      <cdr:x>0.81227</cdr:x>
      <cdr:y>0.74515</cdr:y>
    </cdr:to>
    <cdr:sp macro="" textlink="">
      <cdr:nvSpPr>
        <cdr:cNvPr id="5" name="TextBox 4"/>
        <cdr:cNvSpPr txBox="1"/>
      </cdr:nvSpPr>
      <cdr:spPr>
        <a:xfrm xmlns:a="http://schemas.openxmlformats.org/drawingml/2006/main">
          <a:off x="7627069" y="2893604"/>
          <a:ext cx="914400" cy="348792"/>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0.74269</cdr:x>
      <cdr:y>0.39818</cdr:y>
    </cdr:from>
    <cdr:to>
      <cdr:x>0.82965</cdr:x>
      <cdr:y>0.47834</cdr:y>
    </cdr:to>
    <cdr:sp macro="" textlink="">
      <cdr:nvSpPr>
        <cdr:cNvPr id="6" name="TextBox 1"/>
        <cdr:cNvSpPr txBox="1"/>
      </cdr:nvSpPr>
      <cdr:spPr>
        <a:xfrm xmlns:a="http://schemas.openxmlformats.org/drawingml/2006/main">
          <a:off x="7809845" y="1732609"/>
          <a:ext cx="914400" cy="348792"/>
        </a:xfrm>
        <a:prstGeom xmlns:a="http://schemas.openxmlformats.org/drawingml/2006/main" prst="rect">
          <a:avLst/>
        </a:prstGeom>
        <a:solidFill xmlns:a="http://schemas.openxmlformats.org/drawingml/2006/main">
          <a:schemeClr val="bg1"/>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400" dirty="0"/>
            <a:t>Specialty Care</a:t>
          </a:r>
        </a:p>
      </cdr:txBody>
    </cdr:sp>
  </cdr:relSizeAnchor>
  <cdr:relSizeAnchor xmlns:cdr="http://schemas.openxmlformats.org/drawingml/2006/chartDrawing">
    <cdr:from>
      <cdr:x>0.74448</cdr:x>
      <cdr:y>0.51635</cdr:y>
    </cdr:from>
    <cdr:to>
      <cdr:x>0.83144</cdr:x>
      <cdr:y>0.59651</cdr:y>
    </cdr:to>
    <cdr:sp macro="" textlink="">
      <cdr:nvSpPr>
        <cdr:cNvPr id="7" name="TextBox 1"/>
        <cdr:cNvSpPr txBox="1"/>
      </cdr:nvSpPr>
      <cdr:spPr>
        <a:xfrm xmlns:a="http://schemas.openxmlformats.org/drawingml/2006/main">
          <a:off x="7828698" y="2246820"/>
          <a:ext cx="914400" cy="348792"/>
        </a:xfrm>
        <a:prstGeom xmlns:a="http://schemas.openxmlformats.org/drawingml/2006/main" prst="rect">
          <a:avLst/>
        </a:prstGeom>
        <a:solidFill xmlns:a="http://schemas.openxmlformats.org/drawingml/2006/main">
          <a:schemeClr val="bg1"/>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400" dirty="0"/>
            <a:t>Primary Care</a:t>
          </a:r>
        </a:p>
      </cdr:txBody>
    </cdr:sp>
  </cdr:relSizeAnchor>
  <cdr:relSizeAnchor xmlns:cdr="http://schemas.openxmlformats.org/drawingml/2006/chartDrawing">
    <cdr:from>
      <cdr:x>0.74269</cdr:x>
      <cdr:y>0.29321</cdr:y>
    </cdr:from>
    <cdr:to>
      <cdr:x>0.82965</cdr:x>
      <cdr:y>0.37337</cdr:y>
    </cdr:to>
    <cdr:sp macro="" textlink="">
      <cdr:nvSpPr>
        <cdr:cNvPr id="8" name="TextBox 1"/>
        <cdr:cNvSpPr txBox="1"/>
      </cdr:nvSpPr>
      <cdr:spPr>
        <a:xfrm xmlns:a="http://schemas.openxmlformats.org/drawingml/2006/main">
          <a:off x="7809845" y="1275861"/>
          <a:ext cx="914400" cy="348792"/>
        </a:xfrm>
        <a:prstGeom xmlns:a="http://schemas.openxmlformats.org/drawingml/2006/main" prst="rect">
          <a:avLst/>
        </a:prstGeom>
        <a:solidFill xmlns:a="http://schemas.openxmlformats.org/drawingml/2006/main">
          <a:schemeClr val="bg1"/>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400" dirty="0"/>
            <a:t>Untreated</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25AE11-8E62-44DB-9C47-9CB0D114B48E}" type="datetimeFigureOut">
              <a:rPr lang="en-US" smtClean="0"/>
              <a:t>7/27/2020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031844-EB44-41DD-8520-AB74CB481FD1}" type="slidenum">
              <a:rPr lang="en-US" smtClean="0"/>
              <a:t>‹#›</a:t>
            </a:fld>
            <a:endParaRPr lang="en-US"/>
          </a:p>
        </p:txBody>
      </p:sp>
    </p:spTree>
    <p:extLst>
      <p:ext uri="{BB962C8B-B14F-4D97-AF65-F5344CB8AC3E}">
        <p14:creationId xmlns:p14="http://schemas.microsoft.com/office/powerpoint/2010/main" val="2650551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samhsa.gov/nctic/trauma-interventions"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United Stated</a:t>
            </a:r>
          </a:p>
        </p:txBody>
      </p:sp>
      <p:sp>
        <p:nvSpPr>
          <p:cNvPr id="4" name="Slide Number Placeholder 3"/>
          <p:cNvSpPr>
            <a:spLocks noGrp="1"/>
          </p:cNvSpPr>
          <p:nvPr>
            <p:ph type="sldNum" sz="quarter" idx="10"/>
          </p:nvPr>
        </p:nvSpPr>
        <p:spPr/>
        <p:txBody>
          <a:bodyPr/>
          <a:lstStyle/>
          <a:p>
            <a:fld id="{8F031844-EB44-41DD-8520-AB74CB481FD1}" type="slidenum">
              <a:rPr lang="en-US" smtClean="0"/>
              <a:t>24</a:t>
            </a:fld>
            <a:endParaRPr lang="en-US"/>
          </a:p>
        </p:txBody>
      </p:sp>
    </p:spTree>
    <p:extLst>
      <p:ext uri="{BB962C8B-B14F-4D97-AF65-F5344CB8AC3E}">
        <p14:creationId xmlns:p14="http://schemas.microsoft.com/office/powerpoint/2010/main" val="4062079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EB3E9E-AD48-4D79-9070-37542CAF081C}" type="slidenum">
              <a:rPr lang="en-US" smtClean="0"/>
              <a:t>33</a:t>
            </a:fld>
            <a:endParaRPr lang="en-US" dirty="0"/>
          </a:p>
        </p:txBody>
      </p:sp>
    </p:spTree>
    <p:extLst>
      <p:ext uri="{BB962C8B-B14F-4D97-AF65-F5344CB8AC3E}">
        <p14:creationId xmlns:p14="http://schemas.microsoft.com/office/powerpoint/2010/main" val="709805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76F37B-33D8-4371-824F-C411C354D488}" type="slidenum">
              <a:rPr lang="en-US" smtClean="0"/>
              <a:t>34</a:t>
            </a:fld>
            <a:endParaRPr lang="en-US"/>
          </a:p>
        </p:txBody>
      </p:sp>
    </p:spTree>
    <p:extLst>
      <p:ext uri="{BB962C8B-B14F-4D97-AF65-F5344CB8AC3E}">
        <p14:creationId xmlns:p14="http://schemas.microsoft.com/office/powerpoint/2010/main" val="4082128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EB3E9E-AD48-4D79-9070-37542CAF081C}" type="slidenum">
              <a:rPr lang="en-US" smtClean="0"/>
              <a:t>38</a:t>
            </a:fld>
            <a:endParaRPr lang="en-US" dirty="0"/>
          </a:p>
        </p:txBody>
      </p:sp>
    </p:spTree>
    <p:extLst>
      <p:ext uri="{BB962C8B-B14F-4D97-AF65-F5344CB8AC3E}">
        <p14:creationId xmlns:p14="http://schemas.microsoft.com/office/powerpoint/2010/main" val="1749847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EB3E9E-AD48-4D79-9070-37542CAF081C}" type="slidenum">
              <a:rPr lang="en-US" smtClean="0"/>
              <a:t>40</a:t>
            </a:fld>
            <a:endParaRPr lang="en-US" dirty="0"/>
          </a:p>
        </p:txBody>
      </p:sp>
    </p:spTree>
    <p:extLst>
      <p:ext uri="{BB962C8B-B14F-4D97-AF65-F5344CB8AC3E}">
        <p14:creationId xmlns:p14="http://schemas.microsoft.com/office/powerpoint/2010/main" val="296826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76F37B-33D8-4371-824F-C411C354D488}" type="slidenum">
              <a:rPr lang="en-US" smtClean="0"/>
              <a:t>41</a:t>
            </a:fld>
            <a:endParaRPr lang="en-US"/>
          </a:p>
        </p:txBody>
      </p:sp>
    </p:spTree>
    <p:extLst>
      <p:ext uri="{BB962C8B-B14F-4D97-AF65-F5344CB8AC3E}">
        <p14:creationId xmlns:p14="http://schemas.microsoft.com/office/powerpoint/2010/main" val="1626199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EB3E9E-AD48-4D79-9070-37542CAF081C}" type="slidenum">
              <a:rPr lang="en-US" smtClean="0"/>
              <a:t>42</a:t>
            </a:fld>
            <a:endParaRPr lang="en-US" dirty="0"/>
          </a:p>
        </p:txBody>
      </p:sp>
    </p:spTree>
    <p:extLst>
      <p:ext uri="{BB962C8B-B14F-4D97-AF65-F5344CB8AC3E}">
        <p14:creationId xmlns:p14="http://schemas.microsoft.com/office/powerpoint/2010/main" val="461588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EB3E9E-AD48-4D79-9070-37542CAF081C}" type="slidenum">
              <a:rPr lang="en-US" smtClean="0"/>
              <a:t>44</a:t>
            </a:fld>
            <a:endParaRPr lang="en-US" dirty="0"/>
          </a:p>
        </p:txBody>
      </p:sp>
    </p:spTree>
    <p:extLst>
      <p:ext uri="{BB962C8B-B14F-4D97-AF65-F5344CB8AC3E}">
        <p14:creationId xmlns:p14="http://schemas.microsoft.com/office/powerpoint/2010/main" val="3549871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76F37B-33D8-4371-824F-C411C354D488}" type="slidenum">
              <a:rPr lang="en-US" smtClean="0"/>
              <a:t>45</a:t>
            </a:fld>
            <a:endParaRPr lang="en-US"/>
          </a:p>
        </p:txBody>
      </p:sp>
    </p:spTree>
    <p:extLst>
      <p:ext uri="{BB962C8B-B14F-4D97-AF65-F5344CB8AC3E}">
        <p14:creationId xmlns:p14="http://schemas.microsoft.com/office/powerpoint/2010/main" val="326082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EB3E9E-AD48-4D79-9070-37542CAF081C}" type="slidenum">
              <a:rPr lang="en-US" smtClean="0"/>
              <a:t>46</a:t>
            </a:fld>
            <a:endParaRPr lang="en-US" dirty="0"/>
          </a:p>
        </p:txBody>
      </p:sp>
    </p:spTree>
    <p:extLst>
      <p:ext uri="{BB962C8B-B14F-4D97-AF65-F5344CB8AC3E}">
        <p14:creationId xmlns:p14="http://schemas.microsoft.com/office/powerpoint/2010/main" val="2638969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EB3E9E-AD48-4D79-9070-37542CAF081C}" type="slidenum">
              <a:rPr lang="en-US" smtClean="0"/>
              <a:t>48</a:t>
            </a:fld>
            <a:endParaRPr lang="en-US" dirty="0"/>
          </a:p>
        </p:txBody>
      </p:sp>
    </p:spTree>
    <p:extLst>
      <p:ext uri="{BB962C8B-B14F-4D97-AF65-F5344CB8AC3E}">
        <p14:creationId xmlns:p14="http://schemas.microsoft.com/office/powerpoint/2010/main" val="1344283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ED94AE4-AB6D-41FB-97E5-71E79AD97EC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843" name="Rectangle 2"/>
          <p:cNvSpPr>
            <a:spLocks noGrp="1" noRot="1" noChangeAspect="1" noChangeArrowheads="1" noTextEdit="1"/>
          </p:cNvSpPr>
          <p:nvPr>
            <p:ph type="sldImg"/>
          </p:nvPr>
        </p:nvSpPr>
        <p:spPr bwMode="auto">
          <a:xfrm>
            <a:off x="431800" y="709613"/>
            <a:ext cx="6302375" cy="3544887"/>
          </a:xfrm>
          <a:noFill/>
          <a:ln>
            <a:solidFill>
              <a:srgbClr val="000000"/>
            </a:solidFill>
            <a:miter lim="800000"/>
            <a:headEnd/>
            <a:tailEnd/>
          </a:ln>
        </p:spPr>
      </p:sp>
      <p:sp>
        <p:nvSpPr>
          <p:cNvPr id="35844" name="Rectangle 3"/>
          <p:cNvSpPr>
            <a:spLocks noGrp="1" noChangeArrowheads="1"/>
          </p:cNvSpPr>
          <p:nvPr>
            <p:ph type="body" idx="1"/>
          </p:nvPr>
        </p:nvSpPr>
        <p:spPr>
          <a:noFill/>
          <a:ln/>
        </p:spPr>
        <p:txBody>
          <a:bodyPr/>
          <a:lstStyle/>
          <a:p>
            <a:pPr eaLnBrk="1" hangingPunct="1">
              <a:spcBef>
                <a:spcPct val="0"/>
              </a:spcBef>
            </a:pPr>
            <a:endParaRPr lang="en-US" dirty="0"/>
          </a:p>
        </p:txBody>
      </p:sp>
      <p:sp>
        <p:nvSpPr>
          <p:cNvPr id="2" name="Footer Placeholder 1"/>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Copyright - Cherokee Health Systems, 2011.</a:t>
            </a:r>
          </a:p>
        </p:txBody>
      </p:sp>
    </p:spTree>
    <p:extLst>
      <p:ext uri="{BB962C8B-B14F-4D97-AF65-F5344CB8AC3E}">
        <p14:creationId xmlns:p14="http://schemas.microsoft.com/office/powerpoint/2010/main" val="2195163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 “psychosocial support” is used here to refer to a broad range of interventions at a social and psychological level. Interventions at a social level include assistance with basic needs such as food, clothing, accommodation and employment, as well as basic health-care, friendship, community and the pursuit of happiness. Interventions at a psychological level range from unstructured supportive psychotherapy and motivational interviewing techniques, to highly structured psychological techniques. </a:t>
            </a:r>
          </a:p>
          <a:p>
            <a:endParaRPr lang="en-US" dirty="0"/>
          </a:p>
          <a:p>
            <a:r>
              <a:rPr lang="en-US" dirty="0"/>
              <a:t>Need to tailor patients plan to their individual needs and values</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F37B-33D8-4371-824F-C411C354D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6874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7" name="Shape 187"/>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r>
              <a:rPr lang="en" dirty="0">
                <a:solidFill>
                  <a:schemeClr val="dk1"/>
                </a:solidFill>
              </a:rPr>
              <a:t>Ensure</a:t>
            </a:r>
            <a:r>
              <a:rPr lang="en" baseline="0" dirty="0">
                <a:solidFill>
                  <a:schemeClr val="dk1"/>
                </a:solidFill>
              </a:rPr>
              <a:t> the assessment includes a medical and psychiatric history, a substance use history, and evaluation of family and psychosocial supports.</a:t>
            </a:r>
          </a:p>
          <a:p>
            <a:endParaRPr lang="en" baseline="0" dirty="0">
              <a:solidFill>
                <a:schemeClr val="dk1"/>
              </a:solidFill>
            </a:endParaRPr>
          </a:p>
          <a:p>
            <a:r>
              <a:rPr lang="en-US" sz="1200" b="0" i="0" kern="1200" dirty="0">
                <a:solidFill>
                  <a:schemeClr val="tx1"/>
                </a:solidFill>
                <a:effectLst/>
                <a:latin typeface="+mn-lt"/>
                <a:ea typeface="+mn-ea"/>
                <a:cs typeface="+mn-cs"/>
              </a:rPr>
              <a:t>The main criterion of effectiveness is that a psychological therapy leads to either a reduction in, or abstinence from, that substance and improvements across a broad range of areas of functioning, which include physical health, psychological health, human immunodeficiency virus and hepatitis risk behaviors, interpersonal relationships, employment and criminal behavior.</a:t>
            </a:r>
            <a:endParaRPr lang="en" dirty="0">
              <a:solidFill>
                <a:schemeClr val="dk1"/>
              </a:solidFill>
            </a:endParaRPr>
          </a:p>
        </p:txBody>
      </p:sp>
    </p:spTree>
    <p:extLst>
      <p:ext uri="{BB962C8B-B14F-4D97-AF65-F5344CB8AC3E}">
        <p14:creationId xmlns:p14="http://schemas.microsoft.com/office/powerpoint/2010/main" val="4259528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Robust treatment effects of MAT but knowledge has been contained to addiction specialty</a:t>
            </a:r>
            <a:r>
              <a:rPr lang="en-US" baseline="0" dirty="0"/>
              <a:t> med field </a:t>
            </a:r>
          </a:p>
          <a:p>
            <a:endParaRPr lang="en-US" baseline="0" dirty="0"/>
          </a:p>
          <a:p>
            <a:r>
              <a:rPr lang="en-US" baseline="0" dirty="0"/>
              <a:t>Need to provide access to MAT and possibly enhance effects with provision of psychosocial interventions</a:t>
            </a:r>
          </a:p>
          <a:p>
            <a:r>
              <a:rPr lang="en-US" baseline="0" dirty="0"/>
              <a:t>Still trying to understand the safest and most effective combination of the 2 (research often has poor control groups, so hard to really know full impact, but evidence indicates psychosocial interventions improve outcomes)</a:t>
            </a:r>
          </a:p>
          <a:p>
            <a:endParaRPr lang="en-US" baseline="0" dirty="0"/>
          </a:p>
          <a:p>
            <a:r>
              <a:rPr lang="en-US" dirty="0"/>
              <a:t>Goal of psychosocial interventions: Gain control of urges &amp; remain abstinent</a:t>
            </a:r>
          </a:p>
          <a:p>
            <a:r>
              <a:rPr lang="en-US" dirty="0"/>
              <a:t>Assist in coping with emotional strife that often accompanies addiction (Dutra et al 2008)</a:t>
            </a:r>
          </a:p>
          <a:p>
            <a:endParaRPr lang="en-US" baseline="0" dirty="0"/>
          </a:p>
          <a:p>
            <a:r>
              <a:rPr lang="en-US" baseline="0" dirty="0"/>
              <a:t>More research on methadone – but less on </a:t>
            </a:r>
            <a:r>
              <a:rPr lang="en-US" baseline="0" dirty="0" err="1"/>
              <a:t>buprerenorphine</a:t>
            </a:r>
            <a:r>
              <a:rPr lang="en-US" baseline="0" dirty="0"/>
              <a:t> &amp; naltrexone (which can be delivered in PC)</a:t>
            </a:r>
          </a:p>
          <a:p>
            <a:endParaRPr lang="en-US" baseline="0" dirty="0"/>
          </a:p>
          <a:p>
            <a:r>
              <a:rPr lang="en-US" sz="1200" b="0" i="0" kern="1200" dirty="0">
                <a:solidFill>
                  <a:schemeClr val="tx1"/>
                </a:solidFill>
                <a:effectLst/>
                <a:latin typeface="+mn-lt"/>
                <a:ea typeface="+mn-ea"/>
                <a:cs typeface="+mn-cs"/>
              </a:rPr>
              <a:t>Hubbard RL, Craddock SG, Flynn PM, Anderson J, Etheridge RM. Overview of 1-year follow-up outcomes in the drug abuse treatment outcome study (DATOS) </a:t>
            </a:r>
            <a:r>
              <a:rPr lang="en-US" sz="1200" b="0" i="0" kern="1200" dirty="0" err="1">
                <a:solidFill>
                  <a:schemeClr val="tx1"/>
                </a:solidFill>
                <a:effectLst/>
                <a:latin typeface="+mn-lt"/>
                <a:ea typeface="+mn-ea"/>
                <a:cs typeface="+mn-cs"/>
              </a:rPr>
              <a:t>Psychol</a:t>
            </a:r>
            <a:r>
              <a:rPr lang="en-US" sz="1200" b="0" i="0" kern="1200" dirty="0">
                <a:solidFill>
                  <a:schemeClr val="tx1"/>
                </a:solidFill>
                <a:effectLst/>
                <a:latin typeface="+mn-lt"/>
                <a:ea typeface="+mn-ea"/>
                <a:cs typeface="+mn-cs"/>
              </a:rPr>
              <a:t> Addict </a:t>
            </a:r>
            <a:r>
              <a:rPr lang="en-US" sz="1200" b="0" i="0" kern="1200" dirty="0" err="1">
                <a:solidFill>
                  <a:schemeClr val="tx1"/>
                </a:solidFill>
                <a:effectLst/>
                <a:latin typeface="+mn-lt"/>
                <a:ea typeface="+mn-ea"/>
                <a:cs typeface="+mn-cs"/>
              </a:rPr>
              <a:t>Behav</a:t>
            </a:r>
            <a:r>
              <a:rPr lang="en-US" sz="1200" b="0" i="0" kern="1200" dirty="0">
                <a:solidFill>
                  <a:schemeClr val="tx1"/>
                </a:solidFill>
                <a:effectLst/>
                <a:latin typeface="+mn-lt"/>
                <a:ea typeface="+mn-ea"/>
                <a:cs typeface="+mn-cs"/>
              </a:rPr>
              <a:t>. 1997;11:261–78.</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F37B-33D8-4371-824F-C411C354D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70121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Study with VA looked at 7 quality of care process measures. 3 things that impacted mortality rate were quarterly physician visits, not</a:t>
            </a:r>
            <a:r>
              <a:rPr lang="en-US" baseline="0" dirty="0"/>
              <a:t> being prescribed opioids or benzodiazepines (measure indicating absence of inappropriate prescribing), receipt of ANY psychosocial intervention and quarterly physician rates</a:t>
            </a:r>
          </a:p>
          <a:p>
            <a:endParaRPr lang="en-US" baseline="0" dirty="0"/>
          </a:p>
          <a:p>
            <a:r>
              <a:rPr lang="en-US" baseline="0" dirty="0"/>
              <a:t>Process measures not associated with mortality outcome: receipt of </a:t>
            </a:r>
            <a:r>
              <a:rPr lang="en-US" baseline="0" dirty="0" err="1"/>
              <a:t>Hep</a:t>
            </a:r>
            <a:r>
              <a:rPr lang="en-US" baseline="0" dirty="0"/>
              <a:t> B, C, or HIV screening; FDA approved OUD pharmacotherapy</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F37B-33D8-4371-824F-C411C354D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878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Trauma-Informed Approach</a:t>
            </a:r>
          </a:p>
          <a:p>
            <a:r>
              <a:rPr lang="en-US" sz="1200" kern="1200" dirty="0">
                <a:solidFill>
                  <a:schemeClr val="tx1"/>
                </a:solidFill>
                <a:effectLst/>
                <a:latin typeface="+mn-lt"/>
                <a:ea typeface="+mn-ea"/>
                <a:cs typeface="+mn-cs"/>
              </a:rPr>
              <a:t>According to </a:t>
            </a:r>
            <a:r>
              <a:rPr lang="en-US" sz="1200" u="sng" strike="noStrike" kern="1200" dirty="0">
                <a:solidFill>
                  <a:schemeClr val="tx1"/>
                </a:solidFill>
                <a:effectLst/>
                <a:latin typeface="+mn-lt"/>
                <a:ea typeface="+mn-ea"/>
                <a:cs typeface="+mn-cs"/>
                <a:hlinkClick r:id="rId3"/>
              </a:rPr>
              <a:t>SAMHSA’s</a:t>
            </a:r>
            <a:r>
              <a:rPr lang="en-US" sz="1200" kern="1200" dirty="0">
                <a:solidFill>
                  <a:schemeClr val="tx1"/>
                </a:solidFill>
                <a:effectLst/>
                <a:latin typeface="+mn-lt"/>
                <a:ea typeface="+mn-ea"/>
                <a:cs typeface="+mn-cs"/>
              </a:rPr>
              <a:t> concept of a trauma-informed approach, “A program, organization, or system that is trauma-informed:</a:t>
            </a:r>
          </a:p>
          <a:p>
            <a:r>
              <a:rPr lang="en-US" sz="1200" kern="1200" dirty="0">
                <a:solidFill>
                  <a:schemeClr val="tx1"/>
                </a:solidFill>
                <a:effectLst/>
                <a:latin typeface="+mn-lt"/>
                <a:ea typeface="+mn-ea"/>
                <a:cs typeface="+mn-cs"/>
              </a:rPr>
              <a:t>Realizes the widespread impact of trauma and understands potential paths for recovery;</a:t>
            </a:r>
          </a:p>
          <a:p>
            <a:r>
              <a:rPr lang="en-US" sz="1200" kern="1200" dirty="0">
                <a:solidFill>
                  <a:schemeClr val="tx1"/>
                </a:solidFill>
                <a:effectLst/>
                <a:latin typeface="+mn-lt"/>
                <a:ea typeface="+mn-ea"/>
                <a:cs typeface="+mn-cs"/>
              </a:rPr>
              <a:t>Recognizes the signs and symptoms of trauma in clients, families, staff, and others involved with the system;</a:t>
            </a:r>
          </a:p>
          <a:p>
            <a:r>
              <a:rPr lang="en-US" sz="1200" kern="1200" dirty="0">
                <a:solidFill>
                  <a:schemeClr val="tx1"/>
                </a:solidFill>
                <a:effectLst/>
                <a:latin typeface="+mn-lt"/>
                <a:ea typeface="+mn-ea"/>
                <a:cs typeface="+mn-cs"/>
              </a:rPr>
              <a:t>Responds by fully integrating knowledge about trauma into policies, procedures, and practices; and</a:t>
            </a:r>
          </a:p>
          <a:p>
            <a:r>
              <a:rPr lang="en-US" sz="1200" kern="1200" dirty="0">
                <a:solidFill>
                  <a:schemeClr val="tx1"/>
                </a:solidFill>
                <a:effectLst/>
                <a:latin typeface="+mn-lt"/>
                <a:ea typeface="+mn-ea"/>
                <a:cs typeface="+mn-cs"/>
              </a:rPr>
              <a:t>Seeks to actively resist re-traumatization."</a:t>
            </a:r>
          </a:p>
          <a:p>
            <a:r>
              <a:rPr lang="en-US" sz="1200" kern="1200" dirty="0">
                <a:solidFill>
                  <a:schemeClr val="tx1"/>
                </a:solidFill>
                <a:effectLst/>
                <a:latin typeface="+mn-lt"/>
                <a:ea typeface="+mn-ea"/>
                <a:cs typeface="+mn-cs"/>
              </a:rPr>
              <a:t>A trauma-informed approach commits to and acts</a:t>
            </a:r>
            <a:r>
              <a:rPr lang="en-US" sz="1200" kern="1200" baseline="0" dirty="0">
                <a:solidFill>
                  <a:schemeClr val="tx1"/>
                </a:solidFill>
                <a:effectLst/>
                <a:latin typeface="+mn-lt"/>
                <a:ea typeface="+mn-ea"/>
                <a:cs typeface="+mn-cs"/>
              </a:rPr>
              <a:t> upon the </a:t>
            </a:r>
            <a:r>
              <a:rPr lang="en-US" sz="1200" kern="1200" dirty="0">
                <a:solidFill>
                  <a:schemeClr val="tx1"/>
                </a:solidFill>
                <a:effectLst/>
                <a:latin typeface="+mn-lt"/>
                <a:ea typeface="+mn-ea"/>
                <a:cs typeface="+mn-cs"/>
              </a:rPr>
              <a:t>to six key principles rather than a prescribed set of practices or procedures. These principles may be generalizable across multiple types of settings, although terminology and application may be setting- or sector-specific:</a:t>
            </a:r>
          </a:p>
          <a:p>
            <a:r>
              <a:rPr lang="en-US" sz="1200" kern="1200" dirty="0">
                <a:solidFill>
                  <a:schemeClr val="tx1"/>
                </a:solidFill>
                <a:effectLst/>
                <a:latin typeface="+mn-lt"/>
                <a:ea typeface="+mn-ea"/>
                <a:cs typeface="+mn-cs"/>
              </a:rPr>
              <a:t>Safety</a:t>
            </a:r>
          </a:p>
          <a:p>
            <a:r>
              <a:rPr lang="en-US" sz="1200" kern="1200" dirty="0">
                <a:solidFill>
                  <a:schemeClr val="tx1"/>
                </a:solidFill>
                <a:effectLst/>
                <a:latin typeface="+mn-lt"/>
                <a:ea typeface="+mn-ea"/>
                <a:cs typeface="+mn-cs"/>
              </a:rPr>
              <a:t>Trustworthiness and Transparency</a:t>
            </a:r>
          </a:p>
          <a:p>
            <a:r>
              <a:rPr lang="en-US" sz="1200" kern="1200" dirty="0">
                <a:solidFill>
                  <a:schemeClr val="tx1"/>
                </a:solidFill>
                <a:effectLst/>
                <a:latin typeface="+mn-lt"/>
                <a:ea typeface="+mn-ea"/>
                <a:cs typeface="+mn-cs"/>
              </a:rPr>
              <a:t>Peer support</a:t>
            </a:r>
          </a:p>
          <a:p>
            <a:r>
              <a:rPr lang="en-US" sz="1200" kern="1200" dirty="0">
                <a:solidFill>
                  <a:schemeClr val="tx1"/>
                </a:solidFill>
                <a:effectLst/>
                <a:latin typeface="+mn-lt"/>
                <a:ea typeface="+mn-ea"/>
                <a:cs typeface="+mn-cs"/>
              </a:rPr>
              <a:t>Collaboration and mutuality</a:t>
            </a:r>
          </a:p>
          <a:p>
            <a:r>
              <a:rPr lang="en-US" sz="1200" kern="1200" dirty="0">
                <a:solidFill>
                  <a:schemeClr val="tx1"/>
                </a:solidFill>
                <a:effectLst/>
                <a:latin typeface="+mn-lt"/>
                <a:ea typeface="+mn-ea"/>
                <a:cs typeface="+mn-cs"/>
              </a:rPr>
              <a:t>Empowerment, voice and choice</a:t>
            </a:r>
          </a:p>
          <a:p>
            <a:r>
              <a:rPr lang="en-US" sz="1200" kern="1200" dirty="0">
                <a:solidFill>
                  <a:schemeClr val="tx1"/>
                </a:solidFill>
                <a:effectLst/>
                <a:latin typeface="+mn-lt"/>
                <a:ea typeface="+mn-ea"/>
                <a:cs typeface="+mn-cs"/>
              </a:rPr>
              <a:t>Cultural, Historical, and Gender Issues</a:t>
            </a:r>
          </a:p>
          <a:p>
            <a:endParaRPr lang="en-US" dirty="0"/>
          </a:p>
          <a:p>
            <a:r>
              <a:rPr lang="en-US" dirty="0"/>
              <a:t>Trauma informed care also reconsiders and evaluates all components</a:t>
            </a:r>
            <a:r>
              <a:rPr lang="en-US" baseline="0" dirty="0"/>
              <a:t> of the system “in light of a basic understanding of the role that violence plays in the lives of people seeking mental health and addiction services”</a:t>
            </a:r>
          </a:p>
          <a:p>
            <a:r>
              <a:rPr lang="en-US" baseline="0" dirty="0"/>
              <a:t>… it applies this understanding to design services systems that accommodate the vulnerabilities of trauma survivors</a:t>
            </a:r>
          </a:p>
          <a:p>
            <a:r>
              <a:rPr lang="en-US" baseline="0" dirty="0"/>
              <a:t>… requires to the extent possible close collaborative relationships with other public sector service systems serving these clients and the local network of private practitioners with particular clinical experience in trauma</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F37B-33D8-4371-824F-C411C354D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5938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limit to the # of visits</a:t>
            </a:r>
            <a:r>
              <a:rPr lang="en-US" baseline="0" dirty="0"/>
              <a:t> a patient may see BHC in PC focusing on building motivation for engagement in A&amp;D services, reduction of use, relapse prevention and </a:t>
            </a:r>
            <a:r>
              <a:rPr lang="en-US" baseline="0" dirty="0" err="1"/>
              <a:t>tx</a:t>
            </a:r>
            <a:r>
              <a:rPr lang="en-US" baseline="0" dirty="0"/>
              <a:t> planning, maintenance of gains, etc.   A patient may be open to this service long before more intensive services like IOP or MAT and this allows us to build rapport and engage a patient ultimately leveraging this relationship to assist them in transitioning to other levels of care if/when severity/motivation increases.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F37B-33D8-4371-824F-C411C354D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34389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mentioned,</a:t>
            </a:r>
            <a:r>
              <a:rPr lang="en-US" baseline="0" dirty="0"/>
              <a:t> we’re focusing on assessing and providing appropriate treatment options for concerns underlying and/or triggering continued substance use – frequently patients benefit from group therapy options targeting these concerns – the most common types of group therapy referrals provided for addiction medicine patients have been DBT and CPT – depending on the healthcare burden and patient’s social circumstances, this could occur concurrently with engagement in other group therapies or sequentially when time/transportation/motivation is limited.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F37B-33D8-4371-824F-C411C354D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892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frequency and length of groups should be considered with a focus on finding</a:t>
            </a:r>
            <a:r>
              <a:rPr lang="en-US" baseline="0" dirty="0"/>
              <a:t> an appropriate balance between </a:t>
            </a:r>
            <a:r>
              <a:rPr lang="en-US" baseline="0" dirty="0" err="1"/>
              <a:t>pt’s</a:t>
            </a:r>
            <a:r>
              <a:rPr lang="en-US" baseline="0" dirty="0"/>
              <a:t> treatment needs and life demands – we more commonly/rigidly adhere to offering IOP programing (3 </a:t>
            </a:r>
            <a:r>
              <a:rPr lang="en-US" baseline="0" dirty="0" err="1"/>
              <a:t>hrs</a:t>
            </a:r>
            <a:r>
              <a:rPr lang="en-US" baseline="0" dirty="0"/>
              <a:t>, 3x/week) or inpatient services;  however, this time demand can be a significant barrier for those with children, FT work, or very limited transportation.   We observe benefit from these more condensed time frames and have been able to target patients with unmet needs within our system who otherwise would not have engaged in A&amp;D services.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F37B-33D8-4371-824F-C411C354D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3107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offered traditional IOP programing to</a:t>
            </a:r>
            <a:r>
              <a:rPr lang="en-US" baseline="0" dirty="0"/>
              <a:t> address substance use for years – this has traditionally been psychologist led and focusing on a variety of evidence based group interventions.  In addition to group engagement, patients attend 2 AA/NA/Celebrate Recovery Meetings per week and meet with an individual therapist to discuss progress, engagement, ongoing treatment goals, and coordination of care for next phase of treatment.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F37B-33D8-4371-824F-C411C354D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85753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our CHS team, our</a:t>
            </a:r>
            <a:r>
              <a:rPr lang="en-US" baseline="0" dirty="0"/>
              <a:t> CPRS assists in </a:t>
            </a:r>
            <a:r>
              <a:rPr lang="en-US" b="1" baseline="0" dirty="0"/>
              <a:t>facilitating engagement </a:t>
            </a:r>
            <a:r>
              <a:rPr lang="en-US" baseline="0" dirty="0"/>
              <a:t>(e.g., helping orient patient to services, answering logistical questions, outreaching no shows), </a:t>
            </a:r>
            <a:r>
              <a:rPr lang="en-US" b="1" baseline="0" dirty="0"/>
              <a:t>co-leading groups </a:t>
            </a:r>
            <a:r>
              <a:rPr lang="en-US" baseline="0" dirty="0"/>
              <a:t>(enhancing information presented in group, providing ‘real life’ examples, talking about tools they used to get better themselves), </a:t>
            </a:r>
            <a:r>
              <a:rPr lang="en-US" b="1" baseline="0" dirty="0"/>
              <a:t>assistance with accessing higher levels of care </a:t>
            </a:r>
            <a:r>
              <a:rPr lang="en-US" b="0" baseline="0" dirty="0"/>
              <a:t>(e.g., helping to make calls to medical detox, inpatient, residential)</a:t>
            </a:r>
            <a:r>
              <a:rPr lang="en-US" baseline="0" dirty="0"/>
              <a:t>, </a:t>
            </a:r>
            <a:r>
              <a:rPr lang="en-US" b="1" baseline="0" dirty="0"/>
              <a:t>technology for self-management skills </a:t>
            </a:r>
            <a:r>
              <a:rPr lang="en-US" baseline="0" dirty="0"/>
              <a:t>(teaching patients how to use agency patient portal, online tools), </a:t>
            </a:r>
            <a:r>
              <a:rPr lang="en-US" b="1" baseline="0" dirty="0"/>
              <a:t>emotional support, coaching strategies, developing action plans for coping</a:t>
            </a:r>
            <a:r>
              <a:rPr lang="en-US" baseline="0" dirty="0"/>
              <a:t> (careful not to present their way of coping in the past as the only option), </a:t>
            </a:r>
            <a:r>
              <a:rPr lang="en-US" b="1" baseline="0" dirty="0"/>
              <a:t>promotion health and wellness </a:t>
            </a:r>
            <a:r>
              <a:rPr lang="en-US" baseline="0" dirty="0"/>
              <a:t>(supportive of medical recommendations, not providing medical advice), and </a:t>
            </a:r>
            <a:r>
              <a:rPr lang="en-US" b="1" baseline="0" dirty="0"/>
              <a:t>patient advocacy </a:t>
            </a:r>
            <a:r>
              <a:rPr lang="en-US" baseline="0" dirty="0"/>
              <a:t>(teaching others appropriate person-first language, advocating for unmet patient needs with </a:t>
            </a:r>
            <a:r>
              <a:rPr lang="en-US" baseline="0" dirty="0" err="1"/>
              <a:t>tx</a:t>
            </a:r>
            <a:r>
              <a:rPr lang="en-US" baseline="0" dirty="0"/>
              <a:t> team and community, assisting patients with effective communication in appointments)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F37B-33D8-4371-824F-C411C354D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09660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F37B-33D8-4371-824F-C411C354D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578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F37B-33D8-4371-824F-C411C354D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87219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Treat psychiatric comorbidity that complicates addictive disorder or acts as trigger for relapse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F37B-33D8-4371-824F-C411C354D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73291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F37B-33D8-4371-824F-C411C354D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481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933827"/>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1" y="3498343"/>
            <a:ext cx="9144000" cy="1655762"/>
          </a:xfrm>
        </p:spPr>
        <p:txBody>
          <a:bodyPr/>
          <a:lstStyle>
            <a:lvl1pPr marL="0" indent="0" algn="ctr">
              <a:buNone/>
              <a:defRPr sz="240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318340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6742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031011"/>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1" y="3976723"/>
            <a:ext cx="10515600" cy="1500187"/>
          </a:xfrm>
        </p:spPr>
        <p:txBody>
          <a:bodyPr/>
          <a:lstStyle>
            <a:lvl1pPr marL="0" indent="0" algn="ctr">
              <a:buNone/>
              <a:defRPr sz="240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16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4596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8"/>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90" y="1681163"/>
            <a:ext cx="515778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0" y="2505075"/>
            <a:ext cx="515778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695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1417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9427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22478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8"/>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668883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9696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4660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05728546"/>
      </p:ext>
    </p:extLst>
  </p:cSld>
  <p:clrMapOvr>
    <a:masterClrMapping/>
  </p:clrMapOvr>
  <p:transition spd="slow">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20677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621699839"/>
      </p:ext>
    </p:extLst>
  </p:cSld>
  <p:clrMapOvr>
    <a:masterClrMapping/>
  </p:clrMapOvr>
  <p:transition spd="slow">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31310400"/>
      </p:ext>
    </p:extLst>
  </p:cSld>
  <p:clrMapOvr>
    <a:masterClrMapping/>
  </p:clrMapOvr>
  <p:transition spd="slow">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60114514"/>
      </p:ext>
    </p:extLst>
  </p:cSld>
  <p:clrMapOvr>
    <a:masterClrMapping/>
  </p:clrMapOvr>
  <p:transition spd="slow">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20216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Picture 2" descr="http://www.visitnc.com/contents/imgcrop/35637/800/448"/>
          <p:cNvPicPr>
            <a:picLocks noChangeAspect="1" noChangeArrowheads="1"/>
          </p:cNvPicPr>
          <p:nvPr userDrawn="1"/>
        </p:nvPicPr>
        <p:blipFill rotWithShape="1">
          <a:blip r:embed="rId19">
            <a:duotone>
              <a:schemeClr val="accent1">
                <a:shade val="45000"/>
                <a:satMod val="135000"/>
              </a:schemeClr>
              <a:prstClr val="white"/>
            </a:duotone>
            <a:extLst>
              <a:ext uri="{28A0092B-C50C-407E-A947-70E740481C1C}">
                <a14:useLocalDpi xmlns:a14="http://schemas.microsoft.com/office/drawing/2010/main" val="0"/>
              </a:ext>
            </a:extLst>
          </a:blip>
          <a:srcRect l="4565" t="21389" r="33517" b="67801"/>
          <a:stretch/>
        </p:blipFill>
        <p:spPr bwMode="auto">
          <a:xfrm>
            <a:off x="-476047" y="-390360"/>
            <a:ext cx="13144093" cy="127428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userDrawn="1"/>
        </p:nvPicPr>
        <p:blipFill rotWithShape="1">
          <a:blip r:embed="rId20">
            <a:duotone>
              <a:schemeClr val="accent1">
                <a:shade val="45000"/>
                <a:satMod val="135000"/>
              </a:schemeClr>
              <a:prstClr val="white"/>
            </a:duotone>
          </a:blip>
          <a:srcRect l="4088" r="3005"/>
          <a:stretch/>
        </p:blipFill>
        <p:spPr>
          <a:xfrm>
            <a:off x="-1" y="5486400"/>
            <a:ext cx="12192001" cy="1371600"/>
          </a:xfrm>
          <a:prstGeom prst="rect">
            <a:avLst/>
          </a:prstGeom>
        </p:spPr>
      </p:pic>
      <p:sp>
        <p:nvSpPr>
          <p:cNvPr id="2" name="Title Placeholder 1"/>
          <p:cNvSpPr>
            <a:spLocks noGrp="1"/>
          </p:cNvSpPr>
          <p:nvPr userDrawn="1">
            <p:ph type="title"/>
          </p:nvPr>
        </p:nvSpPr>
        <p:spPr>
          <a:xfrm>
            <a:off x="1614053" y="98246"/>
            <a:ext cx="896389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userDrawn="1">
            <p:ph type="body" idx="1"/>
          </p:nvPr>
        </p:nvSpPr>
        <p:spPr>
          <a:xfrm>
            <a:off x="838198" y="1564730"/>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a:xfrm>
            <a:off x="10432724" y="6694705"/>
            <a:ext cx="1707964" cy="215444"/>
          </a:xfrm>
          <a:prstGeom prst="rect">
            <a:avLst/>
          </a:prstGeom>
          <a:noFill/>
        </p:spPr>
        <p:txBody>
          <a:bodyPr wrap="none" rtlCol="0">
            <a:spAutoFit/>
          </a:bodyPr>
          <a:lstStyle/>
          <a:p>
            <a:pPr>
              <a:defRPr/>
            </a:pPr>
            <a:r>
              <a:rPr lang="en-US" sz="800" dirty="0">
                <a:solidFill>
                  <a:prstClr val="black"/>
                </a:solidFill>
                <a:latin typeface="Leelawadee" panose="020B0502040204020203" pitchFamily="34" charset="-34"/>
                <a:cs typeface="Leelawadee" panose="020B0502040204020203" pitchFamily="34" charset="-34"/>
              </a:rPr>
              <a:t>© Cherokee Health Systems 2018</a:t>
            </a:r>
          </a:p>
        </p:txBody>
      </p:sp>
      <p:grpSp>
        <p:nvGrpSpPr>
          <p:cNvPr id="15" name="Group 14"/>
          <p:cNvGrpSpPr/>
          <p:nvPr userDrawn="1"/>
        </p:nvGrpSpPr>
        <p:grpSpPr>
          <a:xfrm>
            <a:off x="9427" y="5866820"/>
            <a:ext cx="4472407" cy="996494"/>
            <a:chOff x="0" y="5932809"/>
            <a:chExt cx="4472406" cy="996494"/>
          </a:xfrm>
        </p:grpSpPr>
        <p:grpSp>
          <p:nvGrpSpPr>
            <p:cNvPr id="8" name="Group 7"/>
            <p:cNvGrpSpPr/>
            <p:nvPr userDrawn="1"/>
          </p:nvGrpSpPr>
          <p:grpSpPr>
            <a:xfrm>
              <a:off x="0" y="5932809"/>
              <a:ext cx="1023481" cy="911275"/>
              <a:chOff x="268427" y="4568447"/>
              <a:chExt cx="1614831" cy="1428877"/>
            </a:xfrm>
          </p:grpSpPr>
          <p:sp>
            <p:nvSpPr>
              <p:cNvPr id="25" name="AutoShape 3"/>
              <p:cNvSpPr>
                <a:spLocks noChangeArrowheads="1"/>
              </p:cNvSpPr>
              <p:nvPr userDrawn="1"/>
            </p:nvSpPr>
            <p:spPr bwMode="auto">
              <a:xfrm rot="3992774">
                <a:off x="733421" y="4304043"/>
                <a:ext cx="581709" cy="1110517"/>
              </a:xfrm>
              <a:prstGeom prst="moon">
                <a:avLst>
                  <a:gd name="adj" fmla="val 48286"/>
                </a:avLst>
              </a:prstGeom>
              <a:solidFill>
                <a:srgbClr val="2B8156"/>
              </a:solidFill>
              <a:ln w="12700">
                <a:noFill/>
                <a:miter lim="800000"/>
                <a:headEnd type="none" w="sm" len="sm"/>
                <a:tailEnd type="none" w="sm" len="sm"/>
              </a:ln>
              <a:effectLst/>
              <a:scene3d>
                <a:camera prst="orthographicFront"/>
                <a:lightRig rig="threePt" dir="t"/>
              </a:scene3d>
              <a:sp3d/>
            </p:spPr>
            <p:txBody>
              <a:bodyPr wrap="none" anchor="ctr"/>
              <a:lstStyle/>
              <a:p>
                <a:pPr>
                  <a:defRPr/>
                </a:pPr>
                <a:endParaRPr lang="en-US" sz="1800" dirty="0">
                  <a:solidFill>
                    <a:prstClr val="black"/>
                  </a:solidFill>
                  <a:latin typeface="Leelawadee" panose="020B0502040204020203" pitchFamily="34" charset="-34"/>
                  <a:cs typeface="Leelawadee" panose="020B0502040204020203" pitchFamily="34" charset="-34"/>
                </a:endParaRPr>
              </a:p>
            </p:txBody>
          </p:sp>
          <p:sp>
            <p:nvSpPr>
              <p:cNvPr id="26" name="AutoShape 3"/>
              <p:cNvSpPr>
                <a:spLocks noChangeArrowheads="1"/>
              </p:cNvSpPr>
              <p:nvPr userDrawn="1"/>
            </p:nvSpPr>
            <p:spPr bwMode="auto">
              <a:xfrm rot="11404821">
                <a:off x="1299138" y="4891391"/>
                <a:ext cx="584120" cy="1105933"/>
              </a:xfrm>
              <a:prstGeom prst="moon">
                <a:avLst>
                  <a:gd name="adj" fmla="val 48286"/>
                </a:avLst>
              </a:prstGeom>
              <a:solidFill>
                <a:srgbClr val="2B8156"/>
              </a:solidFill>
              <a:ln w="12700">
                <a:noFill/>
                <a:miter lim="800000"/>
                <a:headEnd type="none" w="sm" len="sm"/>
                <a:tailEnd type="none" w="sm" len="sm"/>
              </a:ln>
              <a:effectLst/>
              <a:scene3d>
                <a:camera prst="orthographicFront"/>
                <a:lightRig rig="threePt" dir="t"/>
              </a:scene3d>
              <a:sp3d/>
            </p:spPr>
            <p:txBody>
              <a:bodyPr wrap="none" anchor="ctr"/>
              <a:lstStyle/>
              <a:p>
                <a:pPr>
                  <a:defRPr/>
                </a:pPr>
                <a:endParaRPr lang="en-US" sz="1800" dirty="0">
                  <a:solidFill>
                    <a:prstClr val="black"/>
                  </a:solidFill>
                  <a:latin typeface="Leelawadee" panose="020B0502040204020203" pitchFamily="34" charset="-34"/>
                  <a:cs typeface="Leelawadee" panose="020B0502040204020203" pitchFamily="34" charset="-34"/>
                </a:endParaRPr>
              </a:p>
            </p:txBody>
          </p:sp>
          <p:sp>
            <p:nvSpPr>
              <p:cNvPr id="27" name="AutoShape 3"/>
              <p:cNvSpPr>
                <a:spLocks noChangeArrowheads="1"/>
              </p:cNvSpPr>
              <p:nvPr userDrawn="1"/>
            </p:nvSpPr>
            <p:spPr bwMode="auto">
              <a:xfrm rot="18340515">
                <a:off x="532831" y="5061612"/>
                <a:ext cx="581709" cy="1110517"/>
              </a:xfrm>
              <a:prstGeom prst="moon">
                <a:avLst>
                  <a:gd name="adj" fmla="val 48286"/>
                </a:avLst>
              </a:prstGeom>
              <a:solidFill>
                <a:srgbClr val="2B8156"/>
              </a:solidFill>
              <a:ln w="12700">
                <a:noFill/>
                <a:miter lim="800000"/>
                <a:headEnd type="none" w="sm" len="sm"/>
                <a:tailEnd type="none" w="sm" len="sm"/>
              </a:ln>
              <a:effectLst/>
              <a:scene3d>
                <a:camera prst="orthographicFront"/>
                <a:lightRig rig="threePt" dir="t"/>
              </a:scene3d>
              <a:sp3d/>
            </p:spPr>
            <p:txBody>
              <a:bodyPr wrap="none" anchor="ctr"/>
              <a:lstStyle/>
              <a:p>
                <a:pPr>
                  <a:defRPr/>
                </a:pPr>
                <a:endParaRPr lang="en-US" sz="1800" dirty="0">
                  <a:solidFill>
                    <a:prstClr val="black"/>
                  </a:solidFill>
                  <a:latin typeface="Leelawadee" panose="020B0502040204020203" pitchFamily="34" charset="-34"/>
                  <a:cs typeface="Leelawadee" panose="020B0502040204020203" pitchFamily="34" charset="-34"/>
                </a:endParaRPr>
              </a:p>
            </p:txBody>
          </p:sp>
        </p:grpSp>
        <p:grpSp>
          <p:nvGrpSpPr>
            <p:cNvPr id="10" name="Group 9"/>
            <p:cNvGrpSpPr/>
            <p:nvPr userDrawn="1"/>
          </p:nvGrpSpPr>
          <p:grpSpPr>
            <a:xfrm>
              <a:off x="162248" y="6239143"/>
              <a:ext cx="4310158" cy="690160"/>
              <a:chOff x="768417" y="6276055"/>
              <a:chExt cx="4310158" cy="690160"/>
            </a:xfrm>
          </p:grpSpPr>
          <p:sp>
            <p:nvSpPr>
              <p:cNvPr id="28" name="TextBox 27"/>
              <p:cNvSpPr txBox="1"/>
              <p:nvPr userDrawn="1"/>
            </p:nvSpPr>
            <p:spPr>
              <a:xfrm>
                <a:off x="768417" y="6527633"/>
                <a:ext cx="4310158" cy="438582"/>
              </a:xfrm>
              <a:prstGeom prst="rect">
                <a:avLst/>
              </a:prstGeom>
              <a:noFill/>
            </p:spPr>
            <p:txBody>
              <a:bodyPr wrap="square" rtlCol="0">
                <a:spAutoFit/>
              </a:bodyPr>
              <a:lstStyle/>
              <a:p>
                <a:pPr algn="ctr">
                  <a:lnSpc>
                    <a:spcPts val="2700"/>
                  </a:lnSpc>
                  <a:defRPr/>
                </a:pPr>
                <a:r>
                  <a:rPr lang="en-US" sz="1200" b="1" kern="5200" spc="600" dirty="0">
                    <a:solidFill>
                      <a:prstClr val="black">
                        <a:lumMod val="65000"/>
                        <a:lumOff val="35000"/>
                      </a:prstClr>
                    </a:solidFill>
                    <a:latin typeface="Leelawadee" panose="020B0502040204020203" pitchFamily="34" charset="-34"/>
                    <a:cs typeface="Leelawadee" panose="020B0502040204020203" pitchFamily="34" charset="-34"/>
                  </a:rPr>
                  <a:t>HEALTH SYSTEMS</a:t>
                </a:r>
              </a:p>
            </p:txBody>
          </p:sp>
          <p:sp>
            <p:nvSpPr>
              <p:cNvPr id="29" name="Rectangle 28"/>
              <p:cNvSpPr/>
              <p:nvPr userDrawn="1"/>
            </p:nvSpPr>
            <p:spPr>
              <a:xfrm>
                <a:off x="1759042" y="6623811"/>
                <a:ext cx="2274478" cy="45719"/>
              </a:xfrm>
              <a:prstGeom prst="rect">
                <a:avLst/>
              </a:prstGeom>
              <a:solidFill>
                <a:srgbClr val="2B8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800">
                  <a:solidFill>
                    <a:prstClr val="white"/>
                  </a:solidFill>
                  <a:latin typeface="Leelawadee" panose="020B0502040204020203" pitchFamily="34" charset="-34"/>
                  <a:cs typeface="Leelawadee" panose="020B0502040204020203" pitchFamily="34" charset="-34"/>
                </a:endParaRPr>
              </a:p>
            </p:txBody>
          </p:sp>
          <p:sp>
            <p:nvSpPr>
              <p:cNvPr id="30" name="TextBox 29"/>
              <p:cNvSpPr txBox="1"/>
              <p:nvPr userDrawn="1"/>
            </p:nvSpPr>
            <p:spPr>
              <a:xfrm>
                <a:off x="1514184" y="6276055"/>
                <a:ext cx="2764196" cy="438582"/>
              </a:xfrm>
              <a:prstGeom prst="rect">
                <a:avLst/>
              </a:prstGeom>
              <a:noFill/>
            </p:spPr>
            <p:txBody>
              <a:bodyPr wrap="square" rtlCol="0">
                <a:spAutoFit/>
              </a:bodyPr>
              <a:lstStyle/>
              <a:p>
                <a:pPr algn="ctr">
                  <a:lnSpc>
                    <a:spcPts val="2700"/>
                  </a:lnSpc>
                  <a:defRPr/>
                </a:pPr>
                <a:r>
                  <a:rPr lang="en-US" sz="4200" b="1" dirty="0">
                    <a:solidFill>
                      <a:prstClr val="black"/>
                    </a:solidFill>
                    <a:latin typeface="Leelawadee" panose="020B0502040204020203" pitchFamily="34" charset="-34"/>
                    <a:cs typeface="Leelawadee" panose="020B0502040204020203" pitchFamily="34" charset="-34"/>
                  </a:rPr>
                  <a:t>Cherokee</a:t>
                </a:r>
              </a:p>
            </p:txBody>
          </p:sp>
        </p:grpSp>
      </p:grpSp>
      <p:sp>
        <p:nvSpPr>
          <p:cNvPr id="13" name="Rectangle 12"/>
          <p:cNvSpPr/>
          <p:nvPr userDrawn="1"/>
        </p:nvSpPr>
        <p:spPr>
          <a:xfrm>
            <a:off x="2" y="3"/>
            <a:ext cx="12192000" cy="51367"/>
          </a:xfrm>
          <a:prstGeom prst="rect">
            <a:avLst/>
          </a:prstGeom>
          <a:solidFill>
            <a:srgbClr val="328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800">
              <a:solidFill>
                <a:prstClr val="white"/>
              </a:solidFill>
              <a:latin typeface="Leelawadee" panose="020B0502040204020203" pitchFamily="34" charset="-34"/>
              <a:cs typeface="Leelawadee" panose="020B0502040204020203" pitchFamily="34" charset="-34"/>
            </a:endParaRPr>
          </a:p>
        </p:txBody>
      </p:sp>
      <p:grpSp>
        <p:nvGrpSpPr>
          <p:cNvPr id="31" name="Group 30"/>
          <p:cNvGrpSpPr/>
          <p:nvPr userDrawn="1"/>
        </p:nvGrpSpPr>
        <p:grpSpPr>
          <a:xfrm>
            <a:off x="2796183" y="51367"/>
            <a:ext cx="10627683" cy="9518318"/>
            <a:chOff x="277888" y="4568447"/>
            <a:chExt cx="1605370" cy="1428877"/>
          </a:xfrm>
          <a:solidFill>
            <a:srgbClr val="328B5E">
              <a:alpha val="5000"/>
            </a:srgbClr>
          </a:solidFill>
        </p:grpSpPr>
        <p:sp>
          <p:nvSpPr>
            <p:cNvPr id="32" name="AutoShape 3"/>
            <p:cNvSpPr>
              <a:spLocks noChangeArrowheads="1"/>
            </p:cNvSpPr>
            <p:nvPr userDrawn="1"/>
          </p:nvSpPr>
          <p:spPr bwMode="auto">
            <a:xfrm rot="3992774">
              <a:off x="733421" y="4304043"/>
              <a:ext cx="581709" cy="1110517"/>
            </a:xfrm>
            <a:prstGeom prst="moon">
              <a:avLst>
                <a:gd name="adj" fmla="val 48286"/>
              </a:avLst>
            </a:prstGeom>
            <a:grpFill/>
            <a:ln w="12700">
              <a:noFill/>
              <a:miter lim="800000"/>
              <a:headEnd type="none" w="sm" len="sm"/>
              <a:tailEnd type="none" w="sm" len="sm"/>
            </a:ln>
            <a:effectLst/>
            <a:scene3d>
              <a:camera prst="orthographicFront"/>
              <a:lightRig rig="threePt" dir="t"/>
            </a:scene3d>
            <a:sp3d/>
          </p:spPr>
          <p:txBody>
            <a:bodyPr wrap="none" anchor="ctr"/>
            <a:lstStyle/>
            <a:p>
              <a:pPr>
                <a:defRPr/>
              </a:pPr>
              <a:endParaRPr lang="en-US" sz="1800" dirty="0">
                <a:solidFill>
                  <a:prstClr val="black"/>
                </a:solidFill>
              </a:endParaRPr>
            </a:p>
          </p:txBody>
        </p:sp>
        <p:sp>
          <p:nvSpPr>
            <p:cNvPr id="33" name="AutoShape 3"/>
            <p:cNvSpPr>
              <a:spLocks noChangeArrowheads="1"/>
            </p:cNvSpPr>
            <p:nvPr userDrawn="1"/>
          </p:nvSpPr>
          <p:spPr bwMode="auto">
            <a:xfrm rot="11404821">
              <a:off x="1299138" y="4891391"/>
              <a:ext cx="584120" cy="1105933"/>
            </a:xfrm>
            <a:prstGeom prst="moon">
              <a:avLst>
                <a:gd name="adj" fmla="val 48286"/>
              </a:avLst>
            </a:prstGeom>
            <a:grpFill/>
            <a:ln w="12700">
              <a:noFill/>
              <a:miter lim="800000"/>
              <a:headEnd type="none" w="sm" len="sm"/>
              <a:tailEnd type="none" w="sm" len="sm"/>
            </a:ln>
            <a:effectLst/>
            <a:scene3d>
              <a:camera prst="orthographicFront"/>
              <a:lightRig rig="threePt" dir="t"/>
            </a:scene3d>
            <a:sp3d/>
          </p:spPr>
          <p:txBody>
            <a:bodyPr wrap="none" anchor="ctr"/>
            <a:lstStyle/>
            <a:p>
              <a:pPr>
                <a:defRPr/>
              </a:pPr>
              <a:endParaRPr lang="en-US" sz="1800" dirty="0">
                <a:solidFill>
                  <a:prstClr val="black"/>
                </a:solidFill>
              </a:endParaRPr>
            </a:p>
          </p:txBody>
        </p:sp>
        <p:sp>
          <p:nvSpPr>
            <p:cNvPr id="34" name="AutoShape 3"/>
            <p:cNvSpPr>
              <a:spLocks noChangeArrowheads="1"/>
            </p:cNvSpPr>
            <p:nvPr userDrawn="1"/>
          </p:nvSpPr>
          <p:spPr bwMode="auto">
            <a:xfrm rot="18340515">
              <a:off x="542292" y="5049908"/>
              <a:ext cx="581709" cy="1110517"/>
            </a:xfrm>
            <a:prstGeom prst="moon">
              <a:avLst>
                <a:gd name="adj" fmla="val 48286"/>
              </a:avLst>
            </a:prstGeom>
            <a:grpFill/>
            <a:ln w="12700">
              <a:noFill/>
              <a:miter lim="800000"/>
              <a:headEnd type="none" w="sm" len="sm"/>
              <a:tailEnd type="none" w="sm" len="sm"/>
            </a:ln>
            <a:effectLst/>
            <a:scene3d>
              <a:camera prst="orthographicFront"/>
              <a:lightRig rig="threePt" dir="t"/>
            </a:scene3d>
            <a:sp3d/>
          </p:spPr>
          <p:txBody>
            <a:bodyPr wrap="none" anchor="ctr"/>
            <a:lstStyle/>
            <a:p>
              <a:pPr>
                <a:defRPr/>
              </a:pPr>
              <a:endParaRPr lang="en-US" sz="1800" dirty="0">
                <a:solidFill>
                  <a:prstClr val="black"/>
                </a:solidFill>
              </a:endParaRPr>
            </a:p>
          </p:txBody>
        </p:sp>
      </p:grpSp>
      <p:sp>
        <p:nvSpPr>
          <p:cNvPr id="5" name="TextBox 4"/>
          <p:cNvSpPr txBox="1"/>
          <p:nvPr userDrawn="1"/>
        </p:nvSpPr>
        <p:spPr>
          <a:xfrm>
            <a:off x="8403811" y="5604180"/>
            <a:ext cx="3823068" cy="1143903"/>
          </a:xfrm>
          <a:prstGeom prst="rect">
            <a:avLst/>
          </a:prstGeom>
          <a:noFill/>
        </p:spPr>
        <p:txBody>
          <a:bodyPr wrap="none" rtlCol="0">
            <a:spAutoFit/>
          </a:bodyPr>
          <a:lstStyle/>
          <a:p>
            <a:pPr>
              <a:lnSpc>
                <a:spcPts val="4400"/>
              </a:lnSpc>
              <a:defRPr/>
            </a:pPr>
            <a:r>
              <a:rPr lang="en-US" sz="1600" dirty="0">
                <a:solidFill>
                  <a:prstClr val="black"/>
                </a:solidFill>
                <a:latin typeface="Leelawadee UI" panose="020B0502040204020203" pitchFamily="34" charset="-34"/>
                <a:cs typeface="Leelawadee UI" panose="020B0502040204020203" pitchFamily="34" charset="-34"/>
              </a:rPr>
              <a:t>  </a:t>
            </a:r>
            <a:r>
              <a:rPr lang="en-US" sz="2000" dirty="0">
                <a:solidFill>
                  <a:prstClr val="black"/>
                </a:solidFill>
                <a:latin typeface="Leelawadee UI" panose="020B0502040204020203" pitchFamily="34" charset="-34"/>
                <a:cs typeface="Leelawadee UI" panose="020B0502040204020203" pitchFamily="34" charset="-34"/>
              </a:rPr>
              <a:t>Primary Behavioral Health</a:t>
            </a:r>
          </a:p>
          <a:p>
            <a:pPr>
              <a:lnSpc>
                <a:spcPts val="2100"/>
              </a:lnSpc>
              <a:defRPr/>
            </a:pPr>
            <a:r>
              <a:rPr lang="en-US" sz="3200" b="1" dirty="0">
                <a:solidFill>
                  <a:srgbClr val="328B5E"/>
                </a:solidFill>
                <a:latin typeface="Leelawadee UI" panose="020B0502040204020203" pitchFamily="34" charset="-34"/>
                <a:cs typeface="Leelawadee UI" panose="020B0502040204020203" pitchFamily="34" charset="-34"/>
              </a:rPr>
              <a:t>INTEGRATED CARE</a:t>
            </a:r>
          </a:p>
          <a:p>
            <a:pPr>
              <a:lnSpc>
                <a:spcPts val="1700"/>
              </a:lnSpc>
              <a:defRPr/>
            </a:pPr>
            <a:r>
              <a:rPr lang="en-US" sz="1600" dirty="0">
                <a:solidFill>
                  <a:prstClr val="black"/>
                </a:solidFill>
                <a:latin typeface="Leelawadee UI" panose="020B0502040204020203" pitchFamily="34" charset="-34"/>
                <a:cs typeface="Leelawadee UI" panose="020B0502040204020203" pitchFamily="34" charset="-34"/>
              </a:rPr>
              <a:t>                            </a:t>
            </a:r>
            <a:r>
              <a:rPr lang="en-US" sz="2000" dirty="0">
                <a:solidFill>
                  <a:prstClr val="black"/>
                </a:solidFill>
                <a:latin typeface="Leelawadee UI" panose="020B0502040204020203" pitchFamily="34" charset="-34"/>
                <a:cs typeface="Leelawadee UI" panose="020B0502040204020203" pitchFamily="34" charset="-34"/>
              </a:rPr>
              <a:t>Training Academy</a:t>
            </a:r>
          </a:p>
        </p:txBody>
      </p:sp>
    </p:spTree>
    <p:extLst>
      <p:ext uri="{BB962C8B-B14F-4D97-AF65-F5344CB8AC3E}">
        <p14:creationId xmlns:p14="http://schemas.microsoft.com/office/powerpoint/2010/main" val="127518044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Lst>
  <p:txStyles>
    <p:titleStyle>
      <a:lvl1pPr algn="ctr" defTabSz="914400" rtl="0" eaLnBrk="1" latinLnBrk="0" hangingPunct="1">
        <a:lnSpc>
          <a:spcPct val="90000"/>
        </a:lnSpc>
        <a:spcBef>
          <a:spcPct val="0"/>
        </a:spcBef>
        <a:buNone/>
        <a:defRPr sz="4400" b="1" kern="1200">
          <a:solidFill>
            <a:schemeClr val="tx1"/>
          </a:solidFill>
          <a:latin typeface="Leelawadee UI" panose="020B0502040204020203" pitchFamily="34" charset="-34"/>
          <a:ea typeface="+mj-ea"/>
          <a:cs typeface="Leelawadee UI" panose="020B0502040204020203" pitchFamily="34" charset="-34"/>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eelawadee UI" panose="020B0502040204020203" pitchFamily="34" charset="-34"/>
          <a:ea typeface="+mn-ea"/>
          <a:cs typeface="Leelawadee UI" panose="020B0502040204020203" pitchFamily="34" charset="-34"/>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eelawadee UI" panose="020B0502040204020203" pitchFamily="34" charset="-34"/>
          <a:ea typeface="+mn-ea"/>
          <a:cs typeface="Leelawadee UI" panose="020B0502040204020203" pitchFamily="34" charset="-34"/>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eelawadee UI" panose="020B0502040204020203" pitchFamily="34" charset="-34"/>
          <a:ea typeface="+mn-ea"/>
          <a:cs typeface="Leelawadee UI" panose="020B0502040204020203" pitchFamily="34" charset="-34"/>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eelawadee UI" panose="020B0502040204020203" pitchFamily="34" charset="-34"/>
          <a:ea typeface="+mn-ea"/>
          <a:cs typeface="Leelawadee UI" panose="020B0502040204020203" pitchFamily="34" charset="-34"/>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eelawadee UI" panose="020B0502040204020203" pitchFamily="34" charset="-34"/>
          <a:ea typeface="+mn-ea"/>
          <a:cs typeface="Leelawadee UI" panose="020B0502040204020203" pitchFamily="34" charset="-3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integrationacademy.ahrq.gov/" TargetMode="Externa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hyperlink" Target="http://www.dbhds.virginia.gov/library/recovery/certification_registration_peer_recovery_specialist_v%20_1_30_2017.pdf"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112972"/>
            <a:ext cx="10515600" cy="2852737"/>
          </a:xfrm>
        </p:spPr>
        <p:txBody>
          <a:bodyPr/>
          <a:lstStyle/>
          <a:p>
            <a:r>
              <a:rPr lang="en-US" dirty="0">
                <a:latin typeface="+mn-lt"/>
              </a:rPr>
              <a:t>Biopsychosocial Approach to Addressing Addiction in Primary Care</a:t>
            </a:r>
          </a:p>
        </p:txBody>
      </p:sp>
      <p:sp>
        <p:nvSpPr>
          <p:cNvPr id="3" name="Text Placeholder 2"/>
          <p:cNvSpPr>
            <a:spLocks noGrp="1"/>
          </p:cNvSpPr>
          <p:nvPr>
            <p:ph type="body" idx="1"/>
          </p:nvPr>
        </p:nvSpPr>
        <p:spPr/>
        <p:txBody>
          <a:bodyPr>
            <a:normAutofit/>
          </a:bodyPr>
          <a:lstStyle/>
          <a:p>
            <a:pPr algn="ctr"/>
            <a:r>
              <a:rPr lang="en-US" dirty="0">
                <a:solidFill>
                  <a:schemeClr val="tx1"/>
                </a:solidFill>
              </a:rPr>
              <a:t>Kevin Myers, </a:t>
            </a:r>
            <a:r>
              <a:rPr lang="en-US">
                <a:solidFill>
                  <a:schemeClr val="tx1"/>
                </a:solidFill>
              </a:rPr>
              <a:t>Psy.D.</a:t>
            </a:r>
            <a:endParaRPr lang="en-US" dirty="0">
              <a:solidFill>
                <a:schemeClr val="tx1"/>
              </a:solidFill>
            </a:endParaRPr>
          </a:p>
          <a:p>
            <a:pPr algn="ctr"/>
            <a:r>
              <a:rPr lang="en-US" dirty="0">
                <a:solidFill>
                  <a:schemeClr val="tx1"/>
                </a:solidFill>
              </a:rPr>
              <a:t>Licensed Clinical Psychologist</a:t>
            </a:r>
          </a:p>
          <a:p>
            <a:pPr algn="ctr"/>
            <a:r>
              <a:rPr lang="en-US" dirty="0">
                <a:solidFill>
                  <a:schemeClr val="tx1"/>
                </a:solidFill>
              </a:rPr>
              <a:t>Cherokee Health Systems</a:t>
            </a:r>
          </a:p>
        </p:txBody>
      </p:sp>
    </p:spTree>
    <p:extLst>
      <p:ext uri="{BB962C8B-B14F-4D97-AF65-F5344CB8AC3E}">
        <p14:creationId xmlns:p14="http://schemas.microsoft.com/office/powerpoint/2010/main" val="2296386122"/>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0" y="142168"/>
            <a:ext cx="8229600" cy="769441"/>
          </a:xfrm>
          <a:prstGeom prst="rect">
            <a:avLst/>
          </a:prstGeom>
          <a:noFill/>
        </p:spPr>
        <p:txBody>
          <a:bodyPr wrap="square" rtlCol="0">
            <a:spAutoFit/>
          </a:bodyPr>
          <a:lstStyle/>
          <a:p>
            <a:pPr algn="ctr"/>
            <a:r>
              <a:rPr lang="en-US" sz="4400" b="1" dirty="0">
                <a:cs typeface="Leelawadee" panose="020B0502040204020203" pitchFamily="34" charset="-34"/>
              </a:rPr>
              <a:t>SUD – By The Numbers</a:t>
            </a:r>
          </a:p>
        </p:txBody>
      </p:sp>
      <p:sp>
        <p:nvSpPr>
          <p:cNvPr id="3" name="TextBox 2"/>
          <p:cNvSpPr txBox="1"/>
          <p:nvPr/>
        </p:nvSpPr>
        <p:spPr>
          <a:xfrm>
            <a:off x="1752600" y="1115229"/>
            <a:ext cx="8610600" cy="4524315"/>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mj-lt"/>
                <a:cs typeface="Leelawadee" panose="020B0502040204020203" pitchFamily="34" charset="-34"/>
              </a:rPr>
              <a:t>30.5 million individuals 12 years and older used an illicit drug(s) in the past 30 days</a:t>
            </a:r>
          </a:p>
          <a:p>
            <a:pPr marL="285750" indent="-285750">
              <a:buFont typeface="Arial" panose="020B0604020202020204" pitchFamily="34" charset="0"/>
              <a:buChar char="•"/>
            </a:pPr>
            <a:r>
              <a:rPr lang="en-US" sz="2400" dirty="0">
                <a:latin typeface="+mj-lt"/>
                <a:cs typeface="Leelawadee" panose="020B0502040204020203" pitchFamily="34" charset="-34"/>
              </a:rPr>
              <a:t>11.1 million individuals have experienced the misuse of a prescription pain reliever in the past year</a:t>
            </a:r>
          </a:p>
          <a:p>
            <a:pPr marL="285750" indent="-285750">
              <a:buFont typeface="Arial" panose="020B0604020202020204" pitchFamily="34" charset="0"/>
              <a:buChar char="•"/>
            </a:pPr>
            <a:r>
              <a:rPr lang="en-US" sz="2400" dirty="0">
                <a:latin typeface="+mj-lt"/>
                <a:cs typeface="Leelawadee" panose="020B0502040204020203" pitchFamily="34" charset="-34"/>
              </a:rPr>
              <a:t>140.6 million individuals use alcohol, 66.6 million binge drink, and 16.7 million are heavy drinkers</a:t>
            </a:r>
          </a:p>
          <a:p>
            <a:pPr marL="285750" indent="-285750">
              <a:buFont typeface="Arial" panose="020B0604020202020204" pitchFamily="34" charset="0"/>
              <a:buChar char="•"/>
            </a:pPr>
            <a:r>
              <a:rPr lang="en-US" sz="2400" dirty="0">
                <a:latin typeface="+mj-lt"/>
                <a:cs typeface="Leelawadee" panose="020B0502040204020203" pitchFamily="34" charset="-34"/>
              </a:rPr>
              <a:t>48.7 million use cigarettes with 11.4 million using one or more packs per day</a:t>
            </a:r>
          </a:p>
          <a:p>
            <a:pPr marL="285750" indent="-285750">
              <a:buFont typeface="Arial" panose="020B0604020202020204" pitchFamily="34" charset="0"/>
              <a:buChar char="•"/>
            </a:pPr>
            <a:r>
              <a:rPr lang="en-US" sz="2400" dirty="0">
                <a:latin typeface="+mj-lt"/>
                <a:cs typeface="Leelawadee" panose="020B0502040204020203" pitchFamily="34" charset="-34"/>
              </a:rPr>
              <a:t>19.7 million individuals have a substance use disorder; only 12.7% needing care received specialty addiction treatment</a:t>
            </a:r>
          </a:p>
          <a:p>
            <a:pPr marL="285750" indent="-285750">
              <a:buFont typeface="Arial" panose="020B0604020202020204" pitchFamily="34" charset="0"/>
              <a:buChar char="•"/>
            </a:pPr>
            <a:r>
              <a:rPr lang="en-US" sz="2400" dirty="0">
                <a:latin typeface="+mj-lt"/>
                <a:cs typeface="Leelawadee" panose="020B0502040204020203" pitchFamily="34" charset="-34"/>
              </a:rPr>
              <a:t>45.6% of SUD patients 18 years and older suffer from a co-morbid mental illness; only 8.3% received care for both</a:t>
            </a:r>
            <a:endParaRPr lang="en-US" sz="2400" dirty="0">
              <a:latin typeface="Leelawadee" panose="020B0502040204020203" pitchFamily="34" charset="-34"/>
              <a:cs typeface="Leelawadee" panose="020B0502040204020203" pitchFamily="34" charset="-34"/>
            </a:endParaRPr>
          </a:p>
        </p:txBody>
      </p:sp>
      <p:sp>
        <p:nvSpPr>
          <p:cNvPr id="4" name="TextBox 3"/>
          <p:cNvSpPr txBox="1"/>
          <p:nvPr/>
        </p:nvSpPr>
        <p:spPr>
          <a:xfrm>
            <a:off x="1981200" y="6251250"/>
            <a:ext cx="7876309" cy="253916"/>
          </a:xfrm>
          <a:prstGeom prst="rect">
            <a:avLst/>
          </a:prstGeom>
          <a:noFill/>
        </p:spPr>
        <p:txBody>
          <a:bodyPr wrap="square" rtlCol="0">
            <a:spAutoFit/>
          </a:bodyPr>
          <a:lstStyle/>
          <a:p>
            <a:r>
              <a:rPr lang="en-US" sz="1050" i="1" dirty="0">
                <a:solidFill>
                  <a:prstClr val="black"/>
                </a:solidFill>
                <a:latin typeface="Leelawadee" panose="020B0502040204020203" pitchFamily="34" charset="-34"/>
                <a:cs typeface="Leelawadee" panose="020B0502040204020203" pitchFamily="34" charset="-34"/>
              </a:rPr>
              <a:t>www.samhsa.gov/data/report/2017-nsduh-annual-national-report</a:t>
            </a:r>
          </a:p>
        </p:txBody>
      </p:sp>
    </p:spTree>
    <p:extLst>
      <p:ext uri="{BB962C8B-B14F-4D97-AF65-F5344CB8AC3E}">
        <p14:creationId xmlns:p14="http://schemas.microsoft.com/office/powerpoint/2010/main" val="2619480198"/>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5838" y="98243"/>
            <a:ext cx="10115549" cy="1325563"/>
          </a:xfrm>
        </p:spPr>
        <p:txBody>
          <a:bodyPr>
            <a:normAutofit/>
          </a:bodyPr>
          <a:lstStyle/>
          <a:p>
            <a:r>
              <a:rPr lang="en-US" dirty="0"/>
              <a:t>Primary Care often Functions as the De Facto Mental Health System</a:t>
            </a:r>
          </a:p>
        </p:txBody>
      </p:sp>
      <p:sp>
        <p:nvSpPr>
          <p:cNvPr id="3" name="Content Placeholder 2"/>
          <p:cNvSpPr>
            <a:spLocks noGrp="1"/>
          </p:cNvSpPr>
          <p:nvPr>
            <p:ph idx="1"/>
          </p:nvPr>
        </p:nvSpPr>
        <p:spPr>
          <a:xfrm>
            <a:off x="728663" y="1557338"/>
            <a:ext cx="10625135" cy="4654276"/>
          </a:xfrm>
        </p:spPr>
        <p:txBody>
          <a:bodyPr>
            <a:normAutofit fontScale="92500" lnSpcReduction="10000"/>
          </a:bodyPr>
          <a:lstStyle/>
          <a:p>
            <a:r>
              <a:rPr lang="en-US" dirty="0"/>
              <a:t>In the US, 51% of all physician office visits are to primary care while 4.6% are to psychiatry </a:t>
            </a:r>
          </a:p>
          <a:p>
            <a:r>
              <a:rPr lang="en-US" dirty="0"/>
              <a:t>20% of all primary care visits are mental health related	</a:t>
            </a:r>
          </a:p>
          <a:p>
            <a:pPr marL="0" indent="0">
              <a:buNone/>
            </a:pPr>
            <a:r>
              <a:rPr lang="en-US" sz="1600" dirty="0"/>
              <a:t>					National Center for Health Statistics, 2015, CDC MMWR 2010</a:t>
            </a:r>
          </a:p>
          <a:p>
            <a:r>
              <a:rPr lang="en-US" dirty="0"/>
              <a:t>PCPs report being unable to access specialty care for 2/3 or their patients</a:t>
            </a:r>
          </a:p>
          <a:p>
            <a:pPr marL="0" indent="0">
              <a:buNone/>
            </a:pPr>
            <a:r>
              <a:rPr lang="en-US" sz="1600" dirty="0"/>
              <a:t>					Cunningham, 2009</a:t>
            </a:r>
          </a:p>
          <a:p>
            <a:r>
              <a:rPr lang="en-US" dirty="0"/>
              <a:t>20% of patients who receive a referral to specialty care “comply”</a:t>
            </a:r>
          </a:p>
          <a:p>
            <a:pPr marL="0" indent="0">
              <a:buNone/>
            </a:pPr>
            <a:r>
              <a:rPr lang="en-US" sz="1900" dirty="0"/>
              <a:t>					</a:t>
            </a:r>
            <a:r>
              <a:rPr lang="en-US" sz="1600" dirty="0"/>
              <a:t>Cummings et. al, 2003</a:t>
            </a:r>
          </a:p>
          <a:p>
            <a:r>
              <a:rPr lang="en-US" dirty="0"/>
              <a:t>Patients are most likely to seek care when in crisis and are less likely to engage when distress decreases</a:t>
            </a:r>
          </a:p>
          <a:p>
            <a:pPr marL="0" indent="0">
              <a:buNone/>
            </a:pPr>
            <a:r>
              <a:rPr lang="en-US" dirty="0"/>
              <a:t>					</a:t>
            </a:r>
            <a:r>
              <a:rPr lang="en-US" sz="1600" dirty="0"/>
              <a:t>Brown &amp; Jones, 2005</a:t>
            </a:r>
            <a:r>
              <a:rPr lang="en-US" dirty="0"/>
              <a:t>			</a:t>
            </a:r>
            <a:endParaRPr lang="en-US" sz="800" dirty="0"/>
          </a:p>
        </p:txBody>
      </p:sp>
    </p:spTree>
    <p:extLst>
      <p:ext uri="{BB962C8B-B14F-4D97-AF65-F5344CB8AC3E}">
        <p14:creationId xmlns:p14="http://schemas.microsoft.com/office/powerpoint/2010/main" val="3657788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half" idx="4294967295"/>
          </p:nvPr>
        </p:nvSpPr>
        <p:spPr>
          <a:xfrm>
            <a:off x="4174331" y="-3175"/>
            <a:ext cx="5426075" cy="1828800"/>
          </a:xfrm>
        </p:spPr>
        <p:txBody>
          <a:bodyPr>
            <a:normAutofit/>
          </a:bodyPr>
          <a:lstStyle/>
          <a:p>
            <a:pPr marL="0" indent="0">
              <a:buNone/>
            </a:pPr>
            <a:r>
              <a:rPr lang="en-US" sz="6000" b="1" dirty="0"/>
              <a:t>Is This You?</a:t>
            </a:r>
          </a:p>
        </p:txBody>
      </p:sp>
      <p:pic>
        <p:nvPicPr>
          <p:cNvPr id="7" name="Content Placeholder 6"/>
          <p:cNvPicPr>
            <a:picLocks noGrp="1" noChangeAspect="1"/>
          </p:cNvPicPr>
          <p:nvPr>
            <p:ph idx="4294967295"/>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795647"/>
            <a:ext cx="12192000" cy="5381316"/>
          </a:xfrm>
        </p:spPr>
      </p:pic>
    </p:spTree>
    <p:extLst>
      <p:ext uri="{BB962C8B-B14F-4D97-AF65-F5344CB8AC3E}">
        <p14:creationId xmlns:p14="http://schemas.microsoft.com/office/powerpoint/2010/main" val="318565496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54187"/>
          <a:stretch/>
        </p:blipFill>
        <p:spPr bwMode="auto">
          <a:xfrm>
            <a:off x="1514207" y="112509"/>
            <a:ext cx="9060872" cy="2756821"/>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46224"/>
          <a:stretch/>
        </p:blipFill>
        <p:spPr bwMode="auto">
          <a:xfrm>
            <a:off x="1514207" y="2490955"/>
            <a:ext cx="9060872" cy="3331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604811"/>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3423"/>
            <a:ext cx="10515600" cy="1325563"/>
          </a:xfrm>
        </p:spPr>
        <p:txBody>
          <a:bodyPr/>
          <a:lstStyle/>
          <a:p>
            <a:pPr algn="ctr"/>
            <a:r>
              <a:rPr lang="en-US" dirty="0">
                <a:latin typeface="+mn-lt"/>
              </a:rPr>
              <a:t>WHO Definition of Health</a:t>
            </a:r>
          </a:p>
        </p:txBody>
      </p:sp>
      <p:sp>
        <p:nvSpPr>
          <p:cNvPr id="3" name="Content Placeholder 2"/>
          <p:cNvSpPr>
            <a:spLocks noGrp="1"/>
          </p:cNvSpPr>
          <p:nvPr>
            <p:ph idx="1"/>
          </p:nvPr>
        </p:nvSpPr>
        <p:spPr/>
        <p:txBody>
          <a:bodyPr/>
          <a:lstStyle/>
          <a:p>
            <a:pPr marL="0" indent="0">
              <a:buNone/>
            </a:pPr>
            <a:endParaRPr lang="en-US" dirty="0"/>
          </a:p>
          <a:p>
            <a:pPr marL="0" indent="0" algn="ctr">
              <a:buNone/>
            </a:pPr>
            <a:r>
              <a:rPr lang="en-US" sz="3600" dirty="0"/>
              <a:t>Health is a state of complete physical, </a:t>
            </a:r>
          </a:p>
          <a:p>
            <a:pPr marL="0" indent="0" algn="ctr">
              <a:buNone/>
            </a:pPr>
            <a:r>
              <a:rPr lang="en-US" sz="3600" dirty="0"/>
              <a:t>Mental, and social well-being </a:t>
            </a:r>
          </a:p>
          <a:p>
            <a:pPr marL="0" indent="0" algn="ctr">
              <a:buNone/>
            </a:pPr>
            <a:r>
              <a:rPr lang="en-US" sz="3600" dirty="0"/>
              <a:t>and not merely the absence of disease or infirmity.</a:t>
            </a:r>
          </a:p>
          <a:p>
            <a:pPr marL="0" indent="0" algn="ctr">
              <a:buNone/>
            </a:pPr>
            <a:endParaRPr lang="en-US" dirty="0"/>
          </a:p>
          <a:p>
            <a:pPr marL="0" indent="0" algn="ctr">
              <a:buNone/>
            </a:pPr>
            <a:endParaRPr lang="en-US" dirty="0"/>
          </a:p>
        </p:txBody>
      </p:sp>
      <p:pic>
        <p:nvPicPr>
          <p:cNvPr id="4" name="Picture 3"/>
          <p:cNvPicPr>
            <a:picLocks noChangeAspect="1"/>
          </p:cNvPicPr>
          <p:nvPr/>
        </p:nvPicPr>
        <p:blipFill>
          <a:blip r:embed="rId2"/>
          <a:stretch>
            <a:fillRect/>
          </a:stretch>
        </p:blipFill>
        <p:spPr>
          <a:xfrm>
            <a:off x="2952750" y="4615543"/>
            <a:ext cx="6286500" cy="762000"/>
          </a:xfrm>
          <a:prstGeom prst="rect">
            <a:avLst/>
          </a:prstGeom>
        </p:spPr>
      </p:pic>
    </p:spTree>
    <p:extLst>
      <p:ext uri="{BB962C8B-B14F-4D97-AF65-F5344CB8AC3E}">
        <p14:creationId xmlns:p14="http://schemas.microsoft.com/office/powerpoint/2010/main" val="2481843345"/>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38200" y="1254034"/>
            <a:ext cx="10515600" cy="4922929"/>
          </a:xfrm>
        </p:spPr>
        <p:txBody>
          <a:bodyPr/>
          <a:lstStyle/>
          <a:p>
            <a:pPr marL="0" indent="0">
              <a:buNone/>
            </a:pPr>
            <a:endParaRPr lang="en-US" dirty="0"/>
          </a:p>
          <a:p>
            <a:pPr marL="0" indent="0" algn="ctr">
              <a:buNone/>
            </a:pPr>
            <a:r>
              <a:rPr lang="en-US" sz="3200" dirty="0"/>
              <a:t>“That means moving away from a system that </a:t>
            </a:r>
          </a:p>
          <a:p>
            <a:pPr marL="0" indent="0" algn="ctr">
              <a:buNone/>
            </a:pPr>
            <a:r>
              <a:rPr lang="en-US" sz="3200" dirty="0"/>
              <a:t>focuses on episodic care in response to acute </a:t>
            </a:r>
          </a:p>
          <a:p>
            <a:pPr marL="0" indent="0" algn="ctr">
              <a:buNone/>
            </a:pPr>
            <a:r>
              <a:rPr lang="en-US" sz="3200" dirty="0"/>
              <a:t>Illness and towards a system that is proactive and </a:t>
            </a:r>
          </a:p>
          <a:p>
            <a:pPr marL="0" indent="0" algn="ctr">
              <a:buNone/>
            </a:pPr>
            <a:r>
              <a:rPr lang="en-US" sz="3200" dirty="0"/>
              <a:t>emphasizes health across a lifetime.”</a:t>
            </a:r>
          </a:p>
          <a:p>
            <a:pPr marL="0" indent="0" algn="ctr">
              <a:buNone/>
            </a:pPr>
            <a:endParaRPr lang="en-US" dirty="0"/>
          </a:p>
          <a:p>
            <a:pPr marL="0" indent="0">
              <a:buNone/>
            </a:pPr>
            <a:r>
              <a:rPr lang="en-US" dirty="0"/>
              <a:t>						- World Health Organization</a:t>
            </a:r>
          </a:p>
        </p:txBody>
      </p:sp>
    </p:spTree>
    <p:extLst>
      <p:ext uri="{BB962C8B-B14F-4D97-AF65-F5344CB8AC3E}">
        <p14:creationId xmlns:p14="http://schemas.microsoft.com/office/powerpoint/2010/main" val="3513302805"/>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b="1" dirty="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Integrated Addiction Medicine</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7169044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Brief Interventions and Treatment in Primary Care</a:t>
            </a:r>
          </a:p>
        </p:txBody>
      </p:sp>
      <p:sp>
        <p:nvSpPr>
          <p:cNvPr id="3" name="Content Placeholder 2"/>
          <p:cNvSpPr>
            <a:spLocks noGrp="1"/>
          </p:cNvSpPr>
          <p:nvPr>
            <p:ph idx="1"/>
          </p:nvPr>
        </p:nvSpPr>
        <p:spPr/>
        <p:txBody>
          <a:bodyPr/>
          <a:lstStyle/>
          <a:p>
            <a:r>
              <a:rPr lang="en-US" dirty="0"/>
              <a:t>Social Determinants of Health</a:t>
            </a:r>
          </a:p>
          <a:p>
            <a:r>
              <a:rPr lang="en-US" dirty="0"/>
              <a:t>Patient Preference</a:t>
            </a:r>
          </a:p>
          <a:p>
            <a:r>
              <a:rPr lang="en-US" dirty="0"/>
              <a:t>Difficulty Accessing Specialty Care</a:t>
            </a:r>
          </a:p>
          <a:p>
            <a:r>
              <a:rPr lang="en-US" dirty="0"/>
              <a:t>Poor Physical Health</a:t>
            </a:r>
          </a:p>
          <a:p>
            <a:r>
              <a:rPr lang="en-US" dirty="0"/>
              <a:t>Limited Motivation and Engagement</a:t>
            </a:r>
          </a:p>
          <a:p>
            <a:r>
              <a:rPr lang="en-US" dirty="0"/>
              <a:t>Poor Mental Health</a:t>
            </a:r>
          </a:p>
          <a:p>
            <a:endParaRPr lang="en-US" dirty="0"/>
          </a:p>
          <a:p>
            <a:endParaRPr lang="en-US" dirty="0"/>
          </a:p>
        </p:txBody>
      </p:sp>
    </p:spTree>
    <p:extLst>
      <p:ext uri="{BB962C8B-B14F-4D97-AF65-F5344CB8AC3E}">
        <p14:creationId xmlns:p14="http://schemas.microsoft.com/office/powerpoint/2010/main" val="1567119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in Primary Care</a:t>
            </a:r>
          </a:p>
        </p:txBody>
      </p:sp>
      <p:graphicFrame>
        <p:nvGraphicFramePr>
          <p:cNvPr id="5" name="Content Placeholder 4"/>
          <p:cNvGraphicFramePr>
            <a:graphicFrameLocks noGrp="1"/>
          </p:cNvGraphicFramePr>
          <p:nvPr>
            <p:ph idx="1"/>
          </p:nvPr>
        </p:nvGraphicFramePr>
        <p:xfrm>
          <a:off x="528638" y="1343947"/>
          <a:ext cx="10644187" cy="5543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3186112" y="5132816"/>
            <a:ext cx="5329238"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ea typeface="+mn-ea"/>
                <a:cs typeface="Leelawadee UI" panose="020B0502040204020203" pitchFamily="34" charset="-34"/>
              </a:rPr>
              <a:t>Referral, Co-management &amp; Reabsorption</a:t>
            </a:r>
          </a:p>
        </p:txBody>
      </p:sp>
    </p:spTree>
    <p:extLst>
      <p:ext uri="{BB962C8B-B14F-4D97-AF65-F5344CB8AC3E}">
        <p14:creationId xmlns:p14="http://schemas.microsoft.com/office/powerpoint/2010/main" val="340439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5237"/>
          </a:xfrm>
        </p:spPr>
        <p:txBody>
          <a:bodyPr>
            <a:normAutofit fontScale="90000"/>
          </a:bodyPr>
          <a:lstStyle/>
          <a:p>
            <a:pPr algn="ctr"/>
            <a:r>
              <a:rPr lang="en-US" b="1" dirty="0">
                <a:latin typeface="+mn-lt"/>
                <a:cs typeface="Leelawadee UI" panose="020B0502040204020203" pitchFamily="34" charset="-34"/>
              </a:rPr>
              <a:t>Prevention Example: Addressing ACES</a:t>
            </a:r>
          </a:p>
        </p:txBody>
      </p:sp>
      <p:pic>
        <p:nvPicPr>
          <p:cNvPr id="7" name="Content Placeholder 6"/>
          <p:cNvPicPr>
            <a:picLocks noGrp="1" noChangeAspect="1"/>
          </p:cNvPicPr>
          <p:nvPr>
            <p:ph idx="1"/>
          </p:nvPr>
        </p:nvPicPr>
        <p:blipFill>
          <a:blip r:embed="rId2"/>
          <a:stretch>
            <a:fillRect/>
          </a:stretch>
        </p:blipFill>
        <p:spPr>
          <a:xfrm>
            <a:off x="838200" y="1204368"/>
            <a:ext cx="10515600" cy="4351337"/>
          </a:xfrm>
          <a:prstGeom prst="rect">
            <a:avLst/>
          </a:prstGeom>
        </p:spPr>
      </p:pic>
      <p:sp>
        <p:nvSpPr>
          <p:cNvPr id="5" name="TextBox 4"/>
          <p:cNvSpPr txBox="1"/>
          <p:nvPr/>
        </p:nvSpPr>
        <p:spPr>
          <a:xfrm>
            <a:off x="4598125" y="6370871"/>
            <a:ext cx="299574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Robert Wood Johnson Foundation</a:t>
            </a:r>
          </a:p>
        </p:txBody>
      </p:sp>
      <p:sp>
        <p:nvSpPr>
          <p:cNvPr id="8" name="TextBox 7"/>
          <p:cNvSpPr txBox="1"/>
          <p:nvPr/>
        </p:nvSpPr>
        <p:spPr>
          <a:xfrm>
            <a:off x="9544594" y="5555705"/>
            <a:ext cx="2525486"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Center for Healthcare Strategies, 2019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endParaRPr>
          </a:p>
        </p:txBody>
      </p:sp>
    </p:spTree>
    <p:extLst>
      <p:ext uri="{BB962C8B-B14F-4D97-AF65-F5344CB8AC3E}">
        <p14:creationId xmlns:p14="http://schemas.microsoft.com/office/powerpoint/2010/main" val="2394351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734492" y="1012627"/>
            <a:ext cx="6313714" cy="4454968"/>
          </a:xfrm>
          <a:prstGeom prst="rect">
            <a:avLst/>
          </a:prstGeom>
        </p:spPr>
      </p:pic>
      <p:sp>
        <p:nvSpPr>
          <p:cNvPr id="4" name="TextBox 3"/>
          <p:cNvSpPr txBox="1"/>
          <p:nvPr/>
        </p:nvSpPr>
        <p:spPr>
          <a:xfrm>
            <a:off x="9666514" y="5458089"/>
            <a:ext cx="252548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Shin, McDonald, &amp; Conley, 2018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7018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3697" y="1285761"/>
            <a:ext cx="10515600" cy="4351338"/>
          </a:xfrm>
        </p:spPr>
        <p:txBody>
          <a:bodyPr>
            <a:normAutofit lnSpcReduction="10000"/>
          </a:bodyPr>
          <a:lstStyle/>
          <a:p>
            <a:r>
              <a:rPr lang="en-US" dirty="0"/>
              <a:t>10.8% of pregnant women drink </a:t>
            </a:r>
            <a:r>
              <a:rPr lang="en-US" b="1" dirty="0">
                <a:solidFill>
                  <a:srgbClr val="FF0000"/>
                </a:solidFill>
              </a:rPr>
              <a:t>alcohol</a:t>
            </a:r>
          </a:p>
          <a:p>
            <a:pPr lvl="1"/>
            <a:r>
              <a:rPr lang="en-US" dirty="0"/>
              <a:t>3.7% </a:t>
            </a:r>
            <a:r>
              <a:rPr lang="en-US" b="1" dirty="0">
                <a:solidFill>
                  <a:srgbClr val="FF0000"/>
                </a:solidFill>
              </a:rPr>
              <a:t>binge drink</a:t>
            </a:r>
          </a:p>
          <a:p>
            <a:pPr marL="0" indent="0">
              <a:buNone/>
            </a:pPr>
            <a:endParaRPr lang="en-US" dirty="0"/>
          </a:p>
          <a:p>
            <a:r>
              <a:rPr lang="en-US" dirty="0"/>
              <a:t>4.4% of pregnant women use </a:t>
            </a:r>
            <a:r>
              <a:rPr lang="en-US" b="1" dirty="0">
                <a:solidFill>
                  <a:srgbClr val="FF0000"/>
                </a:solidFill>
              </a:rPr>
              <a:t>illicit drugs</a:t>
            </a:r>
          </a:p>
          <a:p>
            <a:pPr marL="0" indent="0">
              <a:buNone/>
            </a:pPr>
            <a:endParaRPr lang="en-US" dirty="0"/>
          </a:p>
          <a:p>
            <a:r>
              <a:rPr lang="en-US" dirty="0"/>
              <a:t>16.3% of pregnant women smoke some </a:t>
            </a:r>
            <a:r>
              <a:rPr lang="en-US" b="1" dirty="0">
                <a:solidFill>
                  <a:srgbClr val="FF0000"/>
                </a:solidFill>
              </a:rPr>
              <a:t>cigarettes</a:t>
            </a:r>
          </a:p>
          <a:p>
            <a:pPr marL="0" indent="0">
              <a:buNone/>
            </a:pPr>
            <a:endParaRPr lang="en-US" dirty="0"/>
          </a:p>
          <a:p>
            <a:r>
              <a:rPr lang="en-US" dirty="0"/>
              <a:t>Up to </a:t>
            </a:r>
            <a:r>
              <a:rPr lang="en-US" b="1" dirty="0">
                <a:solidFill>
                  <a:srgbClr val="FF0000"/>
                </a:solidFill>
              </a:rPr>
              <a:t>20% of infants are born exposed </a:t>
            </a:r>
            <a:r>
              <a:rPr lang="en-US" dirty="0"/>
              <a:t>to substances</a:t>
            </a:r>
          </a:p>
          <a:p>
            <a:pPr marL="0" indent="0">
              <a:buNone/>
            </a:pPr>
            <a:r>
              <a:rPr lang="en-US" dirty="0"/>
              <a:t>								(SAMHSA, 2010)</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622975">
            <a:off x="7979370" y="452526"/>
            <a:ext cx="5328379" cy="2999362"/>
          </a:xfrm>
          <a:prstGeom prst="rect">
            <a:avLst/>
          </a:prstGeom>
        </p:spPr>
      </p:pic>
    </p:spTree>
    <p:extLst>
      <p:ext uri="{BB962C8B-B14F-4D97-AF65-F5344CB8AC3E}">
        <p14:creationId xmlns:p14="http://schemas.microsoft.com/office/powerpoint/2010/main" val="2172996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Biological Impact</a:t>
            </a:r>
          </a:p>
        </p:txBody>
      </p:sp>
      <p:sp>
        <p:nvSpPr>
          <p:cNvPr id="3" name="Content Placeholder 2"/>
          <p:cNvSpPr>
            <a:spLocks noGrp="1"/>
          </p:cNvSpPr>
          <p:nvPr>
            <p:ph idx="1"/>
          </p:nvPr>
        </p:nvSpPr>
        <p:spPr/>
        <p:txBody>
          <a:bodyPr>
            <a:normAutofit lnSpcReduction="10000"/>
          </a:bodyPr>
          <a:lstStyle/>
          <a:p>
            <a:r>
              <a:rPr lang="en-US" dirty="0"/>
              <a:t>Neonatal Abstinence Syndrome (NAS)</a:t>
            </a:r>
          </a:p>
          <a:p>
            <a:pPr lvl="1"/>
            <a:r>
              <a:rPr lang="en-US" dirty="0"/>
              <a:t>Irritability</a:t>
            </a:r>
          </a:p>
          <a:p>
            <a:pPr lvl="1"/>
            <a:r>
              <a:rPr lang="en-US" dirty="0"/>
              <a:t>Continuous high pitched crying</a:t>
            </a:r>
          </a:p>
          <a:p>
            <a:pPr lvl="1"/>
            <a:r>
              <a:rPr lang="en-US" dirty="0"/>
              <a:t>Decreased sleep</a:t>
            </a:r>
          </a:p>
          <a:p>
            <a:pPr lvl="1"/>
            <a:r>
              <a:rPr lang="en-US" dirty="0"/>
              <a:t>Seizures</a:t>
            </a:r>
          </a:p>
          <a:p>
            <a:pPr marL="457200" lvl="1" indent="0">
              <a:buNone/>
            </a:pPr>
            <a:endParaRPr lang="en-US" dirty="0"/>
          </a:p>
          <a:p>
            <a:r>
              <a:rPr lang="en-US" dirty="0"/>
              <a:t>Potential Long-Term Effects</a:t>
            </a:r>
          </a:p>
          <a:p>
            <a:pPr lvl="1"/>
            <a:r>
              <a:rPr lang="en-US" dirty="0"/>
              <a:t>Developmental delays (Executive Functioning)</a:t>
            </a:r>
          </a:p>
          <a:p>
            <a:pPr lvl="1"/>
            <a:r>
              <a:rPr lang="en-US" dirty="0"/>
              <a:t>SIDs</a:t>
            </a:r>
          </a:p>
          <a:p>
            <a:pPr lvl="1"/>
            <a:r>
              <a:rPr lang="en-US" dirty="0"/>
              <a:t>Cardiac Difficulties</a:t>
            </a:r>
          </a:p>
          <a:p>
            <a:pPr marL="457200" lvl="1" indent="0">
              <a:buNone/>
            </a:pPr>
            <a:r>
              <a:rPr lang="en-US" dirty="0"/>
              <a:t>						(</a:t>
            </a:r>
            <a:r>
              <a:rPr lang="en-US" dirty="0" err="1"/>
              <a:t>McGlone</a:t>
            </a:r>
            <a:r>
              <a:rPr lang="en-US" dirty="0"/>
              <a:t> &amp; </a:t>
            </a:r>
            <a:r>
              <a:rPr lang="en-US" dirty="0" err="1"/>
              <a:t>Mactier</a:t>
            </a:r>
            <a:r>
              <a:rPr lang="en-US" dirty="0"/>
              <a:t>, 2014)</a:t>
            </a:r>
          </a:p>
        </p:txBody>
      </p:sp>
      <p:sp>
        <p:nvSpPr>
          <p:cNvPr id="4" name="Content Placeholder 2"/>
          <p:cNvSpPr txBox="1">
            <a:spLocks/>
          </p:cNvSpPr>
          <p:nvPr/>
        </p:nvSpPr>
        <p:spPr>
          <a:xfrm>
            <a:off x="6423836" y="1951046"/>
            <a:ext cx="5367672" cy="19511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eelawadee UI" panose="020B0502040204020203" pitchFamily="34" charset="-34"/>
                <a:ea typeface="+mn-ea"/>
                <a:cs typeface="Leelawadee UI" panose="020B0502040204020203" pitchFamily="34" charset="-34"/>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eelawadee UI" panose="020B0502040204020203" pitchFamily="34" charset="-34"/>
                <a:ea typeface="+mn-ea"/>
                <a:cs typeface="Leelawadee UI" panose="020B0502040204020203" pitchFamily="34" charset="-34"/>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eelawadee UI" panose="020B0502040204020203" pitchFamily="34" charset="-34"/>
                <a:ea typeface="+mn-ea"/>
                <a:cs typeface="Leelawadee UI" panose="020B0502040204020203" pitchFamily="34" charset="-34"/>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eelawadee UI" panose="020B0502040204020203" pitchFamily="34" charset="-34"/>
                <a:ea typeface="+mn-ea"/>
                <a:cs typeface="Leelawadee UI" panose="020B0502040204020203" pitchFamily="34" charset="-34"/>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eelawadee UI" panose="020B0502040204020203" pitchFamily="34" charset="-34"/>
                <a:ea typeface="+mn-ea"/>
                <a:cs typeface="Leelawadee UI" panose="020B0502040204020203" pitchFamily="34" charset="-3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Vomiting</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Diarrhea</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Poor Feeding</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              (</a:t>
            </a:r>
            <a:r>
              <a:rPr kumimoji="0" lang="en-US" sz="2400" b="0" i="0" u="none" strike="noStrike" kern="1200" cap="none" spc="0" normalizeH="0" baseline="0" noProof="0" dirty="0" err="1">
                <a:ln>
                  <a:noFill/>
                </a:ln>
                <a:solidFill>
                  <a:prstClr val="black"/>
                </a:solidFill>
                <a:effectLst/>
                <a:uLnTx/>
                <a:uFillTx/>
                <a:latin typeface="Leelawadee UI" panose="020B0502040204020203" pitchFamily="34" charset="-34"/>
                <a:ea typeface="+mn-ea"/>
                <a:cs typeface="Leelawadee UI" panose="020B0502040204020203" pitchFamily="34" charset="-34"/>
              </a:rPr>
              <a:t>Behnke</a:t>
            </a:r>
            <a:r>
              <a:rPr kumimoji="0" lang="en-US" sz="24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 &amp; Smith, 2013)</a:t>
            </a:r>
          </a:p>
        </p:txBody>
      </p:sp>
    </p:spTree>
    <p:extLst>
      <p:ext uri="{BB962C8B-B14F-4D97-AF65-F5344CB8AC3E}">
        <p14:creationId xmlns:p14="http://schemas.microsoft.com/office/powerpoint/2010/main" val="87811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Environmental Factors</a:t>
            </a:r>
            <a:br>
              <a:rPr lang="en-US" dirty="0">
                <a:latin typeface="+mn-lt"/>
              </a:rPr>
            </a:br>
            <a:r>
              <a:rPr lang="en-US" dirty="0">
                <a:latin typeface="+mn-lt"/>
              </a:rPr>
              <a:t>(Family Impact)</a:t>
            </a:r>
          </a:p>
        </p:txBody>
      </p:sp>
      <p:sp>
        <p:nvSpPr>
          <p:cNvPr id="3" name="Content Placeholder 2"/>
          <p:cNvSpPr>
            <a:spLocks noGrp="1"/>
          </p:cNvSpPr>
          <p:nvPr>
            <p:ph idx="1"/>
          </p:nvPr>
        </p:nvSpPr>
        <p:spPr/>
        <p:txBody>
          <a:bodyPr>
            <a:normAutofit/>
          </a:bodyPr>
          <a:lstStyle/>
          <a:p>
            <a:r>
              <a:rPr lang="en-US" dirty="0"/>
              <a:t>Reduced caregiver responsiveness</a:t>
            </a:r>
          </a:p>
          <a:p>
            <a:r>
              <a:rPr lang="en-US" dirty="0"/>
              <a:t>Caregiver unpredictability</a:t>
            </a:r>
          </a:p>
          <a:p>
            <a:r>
              <a:rPr lang="en-US" dirty="0"/>
              <a:t>Limited appropriate coping strategies among caregivers</a:t>
            </a:r>
          </a:p>
          <a:p>
            <a:r>
              <a:rPr lang="en-US" dirty="0"/>
              <a:t>Housing/food instability</a:t>
            </a:r>
          </a:p>
          <a:p>
            <a:r>
              <a:rPr lang="en-US" dirty="0"/>
              <a:t>Noncompliance with medical care</a:t>
            </a:r>
          </a:p>
          <a:p>
            <a:r>
              <a:rPr lang="en-US" dirty="0"/>
              <a:t>Multiple caregivers</a:t>
            </a:r>
          </a:p>
          <a:p>
            <a:r>
              <a:rPr lang="en-US" dirty="0"/>
              <a:t>Increased risk of physical/emotional/sexual abuse</a:t>
            </a:r>
          </a:p>
        </p:txBody>
      </p:sp>
    </p:spTree>
    <p:extLst>
      <p:ext uri="{BB962C8B-B14F-4D97-AF65-F5344CB8AC3E}">
        <p14:creationId xmlns:p14="http://schemas.microsoft.com/office/powerpoint/2010/main" val="4283278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Trauma</a:t>
            </a:r>
          </a:p>
        </p:txBody>
      </p:sp>
      <p:sp>
        <p:nvSpPr>
          <p:cNvPr id="4" name="Text Placeholder 3"/>
          <p:cNvSpPr>
            <a:spLocks noGrp="1"/>
          </p:cNvSpPr>
          <p:nvPr>
            <p:ph type="body" idx="1"/>
          </p:nvPr>
        </p:nvSpPr>
        <p:spPr>
          <a:xfrm>
            <a:off x="7190282" y="1027906"/>
            <a:ext cx="5157787" cy="823912"/>
          </a:xfrm>
        </p:spPr>
        <p:txBody>
          <a:bodyPr/>
          <a:lstStyle/>
          <a:p>
            <a:pPr algn="ctr"/>
            <a:r>
              <a:rPr lang="en-US" dirty="0"/>
              <a:t>Child</a:t>
            </a:r>
          </a:p>
        </p:txBody>
      </p:sp>
      <p:sp>
        <p:nvSpPr>
          <p:cNvPr id="5" name="Content Placeholder 4"/>
          <p:cNvSpPr>
            <a:spLocks noGrp="1"/>
          </p:cNvSpPr>
          <p:nvPr>
            <p:ph sz="half" idx="2"/>
          </p:nvPr>
        </p:nvSpPr>
        <p:spPr>
          <a:xfrm>
            <a:off x="7629099" y="1979478"/>
            <a:ext cx="4562901" cy="3684588"/>
          </a:xfrm>
        </p:spPr>
        <p:txBody>
          <a:bodyPr/>
          <a:lstStyle/>
          <a:p>
            <a:r>
              <a:rPr lang="en-US" dirty="0"/>
              <a:t>Heightened risk for trauma exposure</a:t>
            </a:r>
          </a:p>
          <a:p>
            <a:pPr lvl="1"/>
            <a:r>
              <a:rPr lang="en-US" dirty="0"/>
              <a:t>Emotional neglect</a:t>
            </a:r>
          </a:p>
          <a:p>
            <a:pPr lvl="1"/>
            <a:r>
              <a:rPr lang="en-US" dirty="0"/>
              <a:t>Physical neglect</a:t>
            </a:r>
          </a:p>
          <a:p>
            <a:pPr lvl="1"/>
            <a:r>
              <a:rPr lang="en-US" dirty="0"/>
              <a:t>Emotional abuse</a:t>
            </a:r>
          </a:p>
          <a:p>
            <a:pPr lvl="1"/>
            <a:r>
              <a:rPr lang="en-US" dirty="0"/>
              <a:t>Physical abuse</a:t>
            </a:r>
          </a:p>
          <a:p>
            <a:pPr lvl="1"/>
            <a:r>
              <a:rPr lang="en-US" dirty="0"/>
              <a:t>Sexual abuse</a:t>
            </a:r>
          </a:p>
          <a:p>
            <a:pPr lvl="1"/>
            <a:r>
              <a:rPr lang="en-US" dirty="0"/>
              <a:t>Domestic violence exposure</a:t>
            </a:r>
          </a:p>
        </p:txBody>
      </p:sp>
      <p:sp>
        <p:nvSpPr>
          <p:cNvPr id="6" name="Text Placeholder 5"/>
          <p:cNvSpPr>
            <a:spLocks noGrp="1"/>
          </p:cNvSpPr>
          <p:nvPr>
            <p:ph type="body" sz="quarter" idx="3"/>
          </p:nvPr>
        </p:nvSpPr>
        <p:spPr>
          <a:xfrm>
            <a:off x="595729" y="1016588"/>
            <a:ext cx="5183188" cy="823912"/>
          </a:xfrm>
        </p:spPr>
        <p:txBody>
          <a:bodyPr/>
          <a:lstStyle/>
          <a:p>
            <a:r>
              <a:rPr lang="en-US" dirty="0"/>
              <a:t>              Parent</a:t>
            </a:r>
          </a:p>
        </p:txBody>
      </p:sp>
      <p:sp>
        <p:nvSpPr>
          <p:cNvPr id="7" name="Content Placeholder 6"/>
          <p:cNvSpPr>
            <a:spLocks noGrp="1"/>
          </p:cNvSpPr>
          <p:nvPr>
            <p:ph sz="quarter" idx="4"/>
          </p:nvPr>
        </p:nvSpPr>
        <p:spPr>
          <a:xfrm>
            <a:off x="273835" y="1979478"/>
            <a:ext cx="4134392" cy="3684588"/>
          </a:xfrm>
        </p:spPr>
        <p:txBody>
          <a:bodyPr/>
          <a:lstStyle/>
          <a:p>
            <a:r>
              <a:rPr lang="en-US" dirty="0"/>
              <a:t>Impact of past trauma</a:t>
            </a:r>
          </a:p>
          <a:p>
            <a:pPr lvl="1"/>
            <a:endParaRPr lang="en-US" dirty="0"/>
          </a:p>
          <a:p>
            <a:pPr lvl="1"/>
            <a:r>
              <a:rPr lang="en-US" dirty="0"/>
              <a:t>Parenting stress as trigger</a:t>
            </a:r>
          </a:p>
          <a:p>
            <a:pPr lvl="1"/>
            <a:r>
              <a:rPr lang="en-US" dirty="0"/>
              <a:t>Lack of appropriate models</a:t>
            </a:r>
          </a:p>
          <a:p>
            <a:pPr lvl="1"/>
            <a:r>
              <a:rPr lang="en-US" dirty="0"/>
              <a:t>Minimal social support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1668" y="1851818"/>
            <a:ext cx="2831840" cy="4172285"/>
          </a:xfrm>
          <a:prstGeom prst="rect">
            <a:avLst/>
          </a:prstGeom>
        </p:spPr>
      </p:pic>
    </p:spTree>
    <p:extLst>
      <p:ext uri="{BB962C8B-B14F-4D97-AF65-F5344CB8AC3E}">
        <p14:creationId xmlns:p14="http://schemas.microsoft.com/office/powerpoint/2010/main" val="794588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1373" y="95534"/>
            <a:ext cx="4526016" cy="60164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089171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Bridging the Barriers</a:t>
            </a:r>
          </a:p>
        </p:txBody>
      </p:sp>
      <p:sp>
        <p:nvSpPr>
          <p:cNvPr id="3" name="Content Placeholder 2"/>
          <p:cNvSpPr>
            <a:spLocks noGrp="1"/>
          </p:cNvSpPr>
          <p:nvPr>
            <p:ph idx="1"/>
          </p:nvPr>
        </p:nvSpPr>
        <p:spPr>
          <a:xfrm>
            <a:off x="838198" y="1564730"/>
            <a:ext cx="8039671" cy="4351338"/>
          </a:xfrm>
        </p:spPr>
        <p:txBody>
          <a:bodyPr>
            <a:normAutofit fontScale="92500" lnSpcReduction="10000"/>
          </a:bodyPr>
          <a:lstStyle/>
          <a:p>
            <a:r>
              <a:rPr lang="en-US" dirty="0"/>
              <a:t>Connecting families to recovery resources</a:t>
            </a:r>
          </a:p>
          <a:p>
            <a:pPr lvl="1"/>
            <a:r>
              <a:rPr lang="en-US" dirty="0"/>
              <a:t>Setting up or completing an intake for the parent and submitting referral to addiction clinic</a:t>
            </a:r>
          </a:p>
          <a:p>
            <a:endParaRPr lang="en-US" dirty="0"/>
          </a:p>
          <a:p>
            <a:r>
              <a:rPr lang="en-US" dirty="0"/>
              <a:t>Connecting to assistance with immediate basic needs (case manager)</a:t>
            </a:r>
          </a:p>
          <a:p>
            <a:endParaRPr lang="en-US" dirty="0"/>
          </a:p>
          <a:p>
            <a:r>
              <a:rPr lang="en-US" dirty="0"/>
              <a:t>Consulting with DCS and other involved systems (e.g., court)</a:t>
            </a:r>
          </a:p>
          <a:p>
            <a:endParaRPr lang="en-US" dirty="0"/>
          </a:p>
          <a:p>
            <a:r>
              <a:rPr lang="en-US" dirty="0"/>
              <a:t>Creating healthcare home for the family</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8907" y="2241806"/>
            <a:ext cx="3337309" cy="2220827"/>
          </a:xfrm>
          <a:prstGeom prst="rect">
            <a:avLst/>
          </a:prstGeom>
        </p:spPr>
      </p:pic>
    </p:spTree>
    <p:extLst>
      <p:ext uri="{BB962C8B-B14F-4D97-AF65-F5344CB8AC3E}">
        <p14:creationId xmlns:p14="http://schemas.microsoft.com/office/powerpoint/2010/main" val="268680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8" y="1006791"/>
            <a:ext cx="10515600" cy="4351338"/>
          </a:xfrm>
        </p:spPr>
        <p:txBody>
          <a:bodyPr>
            <a:normAutofit fontScale="92500" lnSpcReduction="10000"/>
          </a:bodyPr>
          <a:lstStyle/>
          <a:p>
            <a:pPr marL="0" indent="0" algn="ctr">
              <a:buNone/>
            </a:pPr>
            <a:r>
              <a:rPr lang="en-US" sz="3600" dirty="0"/>
              <a:t>The likelihood of negative long term impacts can be reduced by helping families foster resilience and create an environment that is</a:t>
            </a:r>
          </a:p>
          <a:p>
            <a:pPr marL="0" indent="0" algn="ctr">
              <a:buNone/>
            </a:pPr>
            <a:endParaRPr lang="en-US" sz="3600" dirty="0"/>
          </a:p>
          <a:p>
            <a:pPr marL="0" indent="0" algn="ctr">
              <a:buNone/>
            </a:pPr>
            <a:r>
              <a:rPr lang="en-US" sz="3600" b="1" dirty="0">
                <a:solidFill>
                  <a:srgbClr val="0070C0"/>
                </a:solidFill>
              </a:rPr>
              <a:t>Positive</a:t>
            </a:r>
          </a:p>
          <a:p>
            <a:pPr marL="0" indent="0" algn="ctr">
              <a:buNone/>
            </a:pPr>
            <a:r>
              <a:rPr lang="en-US" sz="3600" b="1" dirty="0">
                <a:solidFill>
                  <a:srgbClr val="0070C0"/>
                </a:solidFill>
              </a:rPr>
              <a:t>Predictable</a:t>
            </a:r>
          </a:p>
          <a:p>
            <a:pPr marL="0" indent="0" algn="ctr">
              <a:buNone/>
            </a:pPr>
            <a:r>
              <a:rPr lang="en-US" sz="3600" b="1" dirty="0">
                <a:solidFill>
                  <a:srgbClr val="0070C0"/>
                </a:solidFill>
              </a:rPr>
              <a:t>Nurturing</a:t>
            </a:r>
          </a:p>
          <a:p>
            <a:pPr marL="0" indent="0" algn="ctr">
              <a:buNone/>
            </a:pPr>
            <a:r>
              <a:rPr lang="en-US" sz="3600" b="1" dirty="0">
                <a:solidFill>
                  <a:srgbClr val="0070C0"/>
                </a:solidFill>
              </a:rPr>
              <a:t>Substance Free</a:t>
            </a:r>
          </a:p>
          <a:p>
            <a:pPr marL="0" indent="0" algn="r">
              <a:buNone/>
            </a:pPr>
            <a:r>
              <a:rPr lang="en-US" sz="2400" dirty="0"/>
              <a:t>(Hans &amp; Jeremy, 2001)</a:t>
            </a:r>
          </a:p>
        </p:txBody>
      </p:sp>
    </p:spTree>
    <p:extLst>
      <p:ext uri="{BB962C8B-B14F-4D97-AF65-F5344CB8AC3E}">
        <p14:creationId xmlns:p14="http://schemas.microsoft.com/office/powerpoint/2010/main" val="500452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685" y="2076097"/>
            <a:ext cx="9144000" cy="2387600"/>
          </a:xfrm>
        </p:spPr>
        <p:txBody>
          <a:bodyPr>
            <a:normAutofit fontScale="90000"/>
          </a:bodyPr>
          <a:lstStyle/>
          <a:p>
            <a:br>
              <a:rPr lang="en-US" dirty="0"/>
            </a:br>
            <a:br>
              <a:rPr lang="en-US" dirty="0"/>
            </a:br>
            <a:r>
              <a:rPr lang="en-US" dirty="0"/>
              <a:t>“Addiction is a whole family problem…one person may use, but the whole family is affected.”</a:t>
            </a:r>
          </a:p>
        </p:txBody>
      </p:sp>
      <p:sp>
        <p:nvSpPr>
          <p:cNvPr id="4" name="TextBox 3"/>
          <p:cNvSpPr txBox="1"/>
          <p:nvPr/>
        </p:nvSpPr>
        <p:spPr>
          <a:xfrm>
            <a:off x="8601738" y="4880344"/>
            <a:ext cx="375329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Unknown</a:t>
            </a:r>
          </a:p>
        </p:txBody>
      </p:sp>
    </p:spTree>
    <p:extLst>
      <p:ext uri="{BB962C8B-B14F-4D97-AF65-F5344CB8AC3E}">
        <p14:creationId xmlns:p14="http://schemas.microsoft.com/office/powerpoint/2010/main" val="358345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14054" y="220747"/>
            <a:ext cx="8963891" cy="1287212"/>
          </a:xfrm>
        </p:spPr>
        <p:txBody>
          <a:bodyPr>
            <a:normAutofit/>
          </a:bodyPr>
          <a:lstStyle/>
          <a:p>
            <a:pPr algn="ctr"/>
            <a:r>
              <a:rPr lang="en-US" sz="6000" b="1" dirty="0">
                <a:latin typeface="+mn-lt"/>
              </a:rPr>
              <a:t>Identification</a:t>
            </a:r>
          </a:p>
        </p:txBody>
      </p:sp>
      <p:sp>
        <p:nvSpPr>
          <p:cNvPr id="5" name="Content Placeholder 4"/>
          <p:cNvSpPr>
            <a:spLocks noGrp="1"/>
          </p:cNvSpPr>
          <p:nvPr>
            <p:ph idx="1"/>
          </p:nvPr>
        </p:nvSpPr>
        <p:spPr>
          <a:xfrm>
            <a:off x="838199" y="1665204"/>
            <a:ext cx="10515600" cy="4351338"/>
          </a:xfrm>
          <a:solidFill>
            <a:schemeClr val="bg1"/>
          </a:solidFill>
        </p:spPr>
        <p:txBody>
          <a:bodyPr/>
          <a:lstStyle/>
          <a:p>
            <a:r>
              <a:rPr lang="en-US" dirty="0"/>
              <a:t>Foundational goal of behavioral enhanced primary care is to identify and treat substance use and behavioral health concerns</a:t>
            </a:r>
          </a:p>
          <a:p>
            <a:r>
              <a:rPr lang="en-US" dirty="0"/>
              <a:t>Most patients with substance use disorders get no substance use treatment</a:t>
            </a:r>
          </a:p>
          <a:p>
            <a:r>
              <a:rPr lang="en-US" dirty="0"/>
              <a:t>However, most patients with substance use disorders seek primary care services for something other than their substance use</a:t>
            </a:r>
          </a:p>
          <a:p>
            <a:r>
              <a:rPr lang="en-US" dirty="0"/>
              <a:t>The continuous and longitudinal nature of primary care makes it an ideal venue to screen for and address at-risk use and substance use disorders</a:t>
            </a:r>
          </a:p>
          <a:p>
            <a:endParaRPr lang="en-US" dirty="0"/>
          </a:p>
        </p:txBody>
      </p:sp>
    </p:spTree>
    <p:extLst>
      <p:ext uri="{BB962C8B-B14F-4D97-AF65-F5344CB8AC3E}">
        <p14:creationId xmlns:p14="http://schemas.microsoft.com/office/powerpoint/2010/main" val="264570886"/>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Distribution of Patients with Diagnosable Behavioral Disorder</a:t>
            </a:r>
          </a:p>
        </p:txBody>
      </p:sp>
      <p:graphicFrame>
        <p:nvGraphicFramePr>
          <p:cNvPr id="8" name="Content Placeholder 7"/>
          <p:cNvGraphicFramePr>
            <a:graphicFrameLocks noGrp="1"/>
          </p:cNvGraphicFramePr>
          <p:nvPr>
            <p:ph idx="1"/>
          </p:nvPr>
        </p:nvGraphicFramePr>
        <p:xfrm>
          <a:off x="838200" y="1565275"/>
          <a:ext cx="10515600" cy="4351338"/>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p:cNvPicPr>
            <a:picLocks noChangeAspect="1"/>
          </p:cNvPicPr>
          <p:nvPr/>
        </p:nvPicPr>
        <p:blipFill>
          <a:blip r:embed="rId3"/>
          <a:stretch>
            <a:fillRect/>
          </a:stretch>
        </p:blipFill>
        <p:spPr>
          <a:xfrm>
            <a:off x="4047458" y="6056992"/>
            <a:ext cx="3682303" cy="286537"/>
          </a:xfrm>
          <a:prstGeom prst="rect">
            <a:avLst/>
          </a:prstGeom>
        </p:spPr>
      </p:pic>
    </p:spTree>
    <p:extLst>
      <p:ext uri="{BB962C8B-B14F-4D97-AF65-F5344CB8AC3E}">
        <p14:creationId xmlns:p14="http://schemas.microsoft.com/office/powerpoint/2010/main" val="35314015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latin typeface="+mn-lt"/>
              </a:rPr>
              <a:t>Identification Strategies</a:t>
            </a:r>
          </a:p>
        </p:txBody>
      </p:sp>
      <p:sp>
        <p:nvSpPr>
          <p:cNvPr id="7" name="Content Placeholder 6"/>
          <p:cNvSpPr>
            <a:spLocks noGrp="1"/>
          </p:cNvSpPr>
          <p:nvPr>
            <p:ph sz="half" idx="2"/>
          </p:nvPr>
        </p:nvSpPr>
        <p:spPr>
          <a:xfrm>
            <a:off x="1722103" y="1899235"/>
            <a:ext cx="5157787" cy="3684588"/>
          </a:xfrm>
        </p:spPr>
        <p:txBody>
          <a:bodyPr>
            <a:normAutofit/>
          </a:bodyPr>
          <a:lstStyle/>
          <a:p>
            <a:r>
              <a:rPr lang="en-US" sz="3600" dirty="0"/>
              <a:t>Screening</a:t>
            </a:r>
          </a:p>
          <a:p>
            <a:r>
              <a:rPr lang="en-US" sz="3600" dirty="0"/>
              <a:t>Team Huddles</a:t>
            </a:r>
          </a:p>
          <a:p>
            <a:r>
              <a:rPr lang="en-US" sz="3600" dirty="0"/>
              <a:t>Schedule Review</a:t>
            </a:r>
          </a:p>
          <a:p>
            <a:r>
              <a:rPr lang="en-US" sz="3600" dirty="0"/>
              <a:t>Reporting</a:t>
            </a:r>
          </a:p>
          <a:p>
            <a:endParaRPr lang="en-US" sz="3600" dirty="0"/>
          </a:p>
        </p:txBody>
      </p:sp>
      <p:sp>
        <p:nvSpPr>
          <p:cNvPr id="9" name="Content Placeholder 8"/>
          <p:cNvSpPr>
            <a:spLocks noGrp="1"/>
          </p:cNvSpPr>
          <p:nvPr>
            <p:ph sz="quarter" idx="4"/>
          </p:nvPr>
        </p:nvSpPr>
        <p:spPr>
          <a:xfrm>
            <a:off x="6559048" y="1899235"/>
            <a:ext cx="5183188" cy="3684588"/>
          </a:xfrm>
        </p:spPr>
        <p:txBody>
          <a:bodyPr>
            <a:normAutofit/>
          </a:bodyPr>
          <a:lstStyle/>
          <a:p>
            <a:r>
              <a:rPr lang="en-US" sz="3600" dirty="0"/>
              <a:t>Chart Review</a:t>
            </a:r>
          </a:p>
          <a:p>
            <a:r>
              <a:rPr lang="en-US" sz="3600" dirty="0"/>
              <a:t>Patient Self-referral</a:t>
            </a:r>
          </a:p>
          <a:p>
            <a:r>
              <a:rPr lang="en-US" sz="3600" dirty="0"/>
              <a:t>Provider Referral</a:t>
            </a:r>
          </a:p>
          <a:p>
            <a:pPr marL="0" indent="0">
              <a:buNone/>
            </a:pPr>
            <a:endParaRPr lang="en-US" sz="3600" dirty="0"/>
          </a:p>
          <a:p>
            <a:pPr marL="0" indent="0">
              <a:buNone/>
            </a:pPr>
            <a:endParaRPr lang="en-US" sz="3600" dirty="0"/>
          </a:p>
        </p:txBody>
      </p:sp>
    </p:spTree>
    <p:extLst>
      <p:ext uri="{BB962C8B-B14F-4D97-AF65-F5344CB8AC3E}">
        <p14:creationId xmlns:p14="http://schemas.microsoft.com/office/powerpoint/2010/main" val="332463984"/>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2153" y="172619"/>
            <a:ext cx="8963891" cy="1062623"/>
          </a:xfrm>
        </p:spPr>
        <p:txBody>
          <a:bodyPr>
            <a:normAutofit/>
          </a:bodyPr>
          <a:lstStyle/>
          <a:p>
            <a:pPr algn="ctr"/>
            <a:r>
              <a:rPr lang="en-US" sz="4800" b="1" dirty="0">
                <a:latin typeface="+mn-lt"/>
              </a:rPr>
              <a:t>Screening Recommendations</a:t>
            </a:r>
          </a:p>
        </p:txBody>
      </p:sp>
      <p:sp>
        <p:nvSpPr>
          <p:cNvPr id="3" name="Content Placeholder 2"/>
          <p:cNvSpPr>
            <a:spLocks noGrp="1"/>
          </p:cNvSpPr>
          <p:nvPr>
            <p:ph idx="1"/>
          </p:nvPr>
        </p:nvSpPr>
        <p:spPr>
          <a:xfrm>
            <a:off x="838199" y="1086179"/>
            <a:ext cx="10515600" cy="4792300"/>
          </a:xfrm>
        </p:spPr>
        <p:txBody>
          <a:bodyPr/>
          <a:lstStyle/>
          <a:p>
            <a:r>
              <a:rPr lang="en-US" dirty="0"/>
              <a:t>The United States Preventative Service Task Force (USPSTF) recommends screening and brief counseling for alcohol misuse in adult patients with a grade of B. </a:t>
            </a:r>
          </a:p>
          <a:p>
            <a:r>
              <a:rPr lang="en-US" dirty="0"/>
              <a:t>Alcohol screening followed by brief counseling intervention was the third highest priority among all preventive recommendations offered by the USPSTF. </a:t>
            </a:r>
          </a:p>
        </p:txBody>
      </p:sp>
      <p:pic>
        <p:nvPicPr>
          <p:cNvPr id="4" name="Picture 3"/>
          <p:cNvPicPr>
            <a:picLocks noChangeAspect="1"/>
          </p:cNvPicPr>
          <p:nvPr/>
        </p:nvPicPr>
        <p:blipFill>
          <a:blip r:embed="rId3"/>
          <a:stretch>
            <a:fillRect/>
          </a:stretch>
        </p:blipFill>
        <p:spPr>
          <a:xfrm>
            <a:off x="838199" y="3569110"/>
            <a:ext cx="10439400" cy="2309369"/>
          </a:xfrm>
          <a:prstGeom prst="rect">
            <a:avLst/>
          </a:prstGeom>
        </p:spPr>
      </p:pic>
    </p:spTree>
    <p:extLst>
      <p:ext uri="{BB962C8B-B14F-4D97-AF65-F5344CB8AC3E}">
        <p14:creationId xmlns:p14="http://schemas.microsoft.com/office/powerpoint/2010/main" val="962007610"/>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054" y="172620"/>
            <a:ext cx="8963891" cy="1223044"/>
          </a:xfrm>
        </p:spPr>
        <p:txBody>
          <a:bodyPr>
            <a:normAutofit/>
          </a:bodyPr>
          <a:lstStyle/>
          <a:p>
            <a:pPr algn="ctr"/>
            <a:r>
              <a:rPr lang="en-US" sz="4800" b="1" dirty="0">
                <a:latin typeface="+mn-lt"/>
              </a:rPr>
              <a:t>Selecting Pre-screening Tools</a:t>
            </a:r>
          </a:p>
        </p:txBody>
      </p:sp>
      <p:sp>
        <p:nvSpPr>
          <p:cNvPr id="3" name="Content Placeholder 2"/>
          <p:cNvSpPr>
            <a:spLocks noGrp="1"/>
          </p:cNvSpPr>
          <p:nvPr>
            <p:ph idx="1"/>
          </p:nvPr>
        </p:nvSpPr>
        <p:spPr>
          <a:xfrm>
            <a:off x="838200" y="1395664"/>
            <a:ext cx="10515600" cy="4781299"/>
          </a:xfrm>
        </p:spPr>
        <p:txBody>
          <a:bodyPr>
            <a:normAutofit/>
          </a:bodyPr>
          <a:lstStyle/>
          <a:p>
            <a:r>
              <a:rPr lang="en-US" sz="3200" dirty="0"/>
              <a:t>Screening begins with a brief pre-screen </a:t>
            </a:r>
          </a:p>
          <a:p>
            <a:r>
              <a:rPr lang="en-US" sz="3200" dirty="0"/>
              <a:t>A positive pre-screen indicates distress that should be further evaluated </a:t>
            </a:r>
          </a:p>
          <a:p>
            <a:r>
              <a:rPr lang="en-US" sz="3200" dirty="0"/>
              <a:t>There are several evidence-based pre-screening tools; thus, it is possible to tailor the screening process to best meet the needs of the clinic and patient population</a:t>
            </a:r>
          </a:p>
          <a:p>
            <a:pPr lvl="1"/>
            <a:r>
              <a:rPr lang="en-US" sz="2800" dirty="0"/>
              <a:t>Alcohol Use Disorder Identification Test (AUDIT-C)</a:t>
            </a:r>
          </a:p>
          <a:p>
            <a:pPr lvl="1"/>
            <a:r>
              <a:rPr lang="en-US" sz="2800" dirty="0"/>
              <a:t>National Institute on Drug Abuse (NIDA) Quick Screen</a:t>
            </a:r>
          </a:p>
          <a:p>
            <a:pPr marL="457200" lvl="1" indent="0">
              <a:buNone/>
            </a:pPr>
            <a:endParaRPr lang="en-US" sz="2800" dirty="0"/>
          </a:p>
        </p:txBody>
      </p:sp>
    </p:spTree>
    <p:extLst>
      <p:ext uri="{BB962C8B-B14F-4D97-AF65-F5344CB8AC3E}">
        <p14:creationId xmlns:p14="http://schemas.microsoft.com/office/powerpoint/2010/main" val="311456759"/>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053" y="288017"/>
            <a:ext cx="8963891" cy="1325563"/>
          </a:xfrm>
        </p:spPr>
        <p:txBody>
          <a:bodyPr>
            <a:normAutofit/>
          </a:bodyPr>
          <a:lstStyle/>
          <a:p>
            <a:pPr algn="ctr"/>
            <a:r>
              <a:rPr lang="en-US" sz="5400" b="1" dirty="0">
                <a:latin typeface="+mn-lt"/>
              </a:rPr>
              <a:t>Pre-screening</a:t>
            </a:r>
          </a:p>
        </p:txBody>
      </p:sp>
      <p:sp>
        <p:nvSpPr>
          <p:cNvPr id="3" name="Content Placeholder 2"/>
          <p:cNvSpPr>
            <a:spLocks noGrp="1"/>
          </p:cNvSpPr>
          <p:nvPr>
            <p:ph idx="1"/>
          </p:nvPr>
        </p:nvSpPr>
        <p:spPr>
          <a:xfrm>
            <a:off x="838198" y="1459832"/>
            <a:ext cx="10515600" cy="4505086"/>
          </a:xfrm>
        </p:spPr>
        <p:txBody>
          <a:bodyPr>
            <a:normAutofit/>
          </a:bodyPr>
          <a:lstStyle/>
          <a:p>
            <a:r>
              <a:rPr lang="en-US" sz="3200" dirty="0"/>
              <a:t>National Institute on Drug Abuse (NIDA) Quick Screen</a:t>
            </a:r>
          </a:p>
          <a:p>
            <a:pPr marL="457200" lvl="1" indent="0">
              <a:buNone/>
            </a:pPr>
            <a:r>
              <a:rPr lang="en-US" sz="2800" dirty="0"/>
              <a:t>The NIDA Quick Screen assesses frequency of alcohol, tobacco, prescription and illegal drug use in the past year. If the patient answers “never” for all drugs, the screening is considered negative. Any answer other than “never” indicates a positive screen and the need for additional assessment. </a:t>
            </a:r>
          </a:p>
          <a:p>
            <a:pPr marL="457200" lvl="1" indent="0">
              <a:buNone/>
            </a:pPr>
            <a:endParaRPr lang="en-US" sz="2800" dirty="0"/>
          </a:p>
        </p:txBody>
      </p:sp>
      <p:pic>
        <p:nvPicPr>
          <p:cNvPr id="4" name="Picture 3"/>
          <p:cNvPicPr>
            <a:picLocks noChangeAspect="1"/>
          </p:cNvPicPr>
          <p:nvPr/>
        </p:nvPicPr>
        <p:blipFill>
          <a:blip r:embed="rId2"/>
          <a:stretch>
            <a:fillRect/>
          </a:stretch>
        </p:blipFill>
        <p:spPr>
          <a:xfrm>
            <a:off x="1343486" y="4274010"/>
            <a:ext cx="9505023" cy="1300843"/>
          </a:xfrm>
          <a:prstGeom prst="rect">
            <a:avLst/>
          </a:prstGeom>
        </p:spPr>
      </p:pic>
    </p:spTree>
    <p:extLst>
      <p:ext uri="{BB962C8B-B14F-4D97-AF65-F5344CB8AC3E}">
        <p14:creationId xmlns:p14="http://schemas.microsoft.com/office/powerpoint/2010/main" val="2285356618"/>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054" y="156578"/>
            <a:ext cx="8963891" cy="1325563"/>
          </a:xfrm>
        </p:spPr>
        <p:txBody>
          <a:bodyPr/>
          <a:lstStyle/>
          <a:p>
            <a:pPr algn="ctr"/>
            <a:r>
              <a:rPr lang="en-US" b="1" dirty="0">
                <a:latin typeface="+mn-lt"/>
              </a:rPr>
              <a:t>Selecting a Screening Tool</a:t>
            </a:r>
          </a:p>
        </p:txBody>
      </p:sp>
      <p:sp>
        <p:nvSpPr>
          <p:cNvPr id="3" name="Content Placeholder 2"/>
          <p:cNvSpPr>
            <a:spLocks noGrp="1"/>
          </p:cNvSpPr>
          <p:nvPr>
            <p:ph idx="1"/>
          </p:nvPr>
        </p:nvSpPr>
        <p:spPr>
          <a:xfrm>
            <a:off x="838200" y="1482141"/>
            <a:ext cx="10515600" cy="4694822"/>
          </a:xfrm>
        </p:spPr>
        <p:txBody>
          <a:bodyPr/>
          <a:lstStyle/>
          <a:p>
            <a:r>
              <a:rPr lang="en-US" dirty="0"/>
              <a:t>Most will generate negative pre-screens. Patients with a positive pre-screen need additional assessment to help guide intervention and treatment planning. </a:t>
            </a:r>
          </a:p>
          <a:p>
            <a:r>
              <a:rPr lang="en-US" dirty="0"/>
              <a:t>There are numerous evidence-based screening tools. </a:t>
            </a:r>
          </a:p>
          <a:p>
            <a:pPr lvl="1"/>
            <a:r>
              <a:rPr lang="en-US" dirty="0"/>
              <a:t>Alcohol, Smoking, and Substance Involvement Screening Test (ASSIST)</a:t>
            </a:r>
          </a:p>
          <a:p>
            <a:pPr lvl="1"/>
            <a:r>
              <a:rPr lang="en-US" dirty="0"/>
              <a:t>Alcohol Use Disorders Identification Test (AUDIT)</a:t>
            </a:r>
          </a:p>
          <a:p>
            <a:pPr lvl="1"/>
            <a:r>
              <a:rPr lang="en-US" dirty="0"/>
              <a:t>CAGE-AID</a:t>
            </a:r>
          </a:p>
          <a:p>
            <a:pPr lvl="1"/>
            <a:r>
              <a:rPr lang="en-US" dirty="0"/>
              <a:t>Drug Abuse Screening Test (DAST-10)</a:t>
            </a:r>
          </a:p>
          <a:p>
            <a:pPr lvl="1"/>
            <a:r>
              <a:rPr lang="en-US" dirty="0"/>
              <a:t>Michigan Alcoholism Screening Test (MAST)</a:t>
            </a:r>
          </a:p>
        </p:txBody>
      </p:sp>
    </p:spTree>
    <p:extLst>
      <p:ext uri="{BB962C8B-B14F-4D97-AF65-F5344CB8AC3E}">
        <p14:creationId xmlns:p14="http://schemas.microsoft.com/office/powerpoint/2010/main" val="554469953"/>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054" y="75009"/>
            <a:ext cx="8963891" cy="1325563"/>
          </a:xfrm>
        </p:spPr>
        <p:txBody>
          <a:bodyPr>
            <a:normAutofit/>
          </a:bodyPr>
          <a:lstStyle/>
          <a:p>
            <a:pPr algn="ctr"/>
            <a:r>
              <a:rPr lang="en-US" sz="5400" b="1" dirty="0">
                <a:latin typeface="+mn-lt"/>
              </a:rPr>
              <a:t>Screening</a:t>
            </a:r>
          </a:p>
        </p:txBody>
      </p:sp>
      <p:sp>
        <p:nvSpPr>
          <p:cNvPr id="3" name="Content Placeholder 2"/>
          <p:cNvSpPr>
            <a:spLocks noGrp="1"/>
          </p:cNvSpPr>
          <p:nvPr>
            <p:ph idx="1"/>
          </p:nvPr>
        </p:nvSpPr>
        <p:spPr>
          <a:xfrm>
            <a:off x="838199" y="1138989"/>
            <a:ext cx="10515600" cy="4492542"/>
          </a:xfrm>
        </p:spPr>
        <p:txBody>
          <a:bodyPr/>
          <a:lstStyle/>
          <a:p>
            <a:r>
              <a:rPr lang="en-US" dirty="0"/>
              <a:t>The CAGE-AID </a:t>
            </a:r>
          </a:p>
          <a:p>
            <a:pPr marL="457200" lvl="1" indent="0">
              <a:buNone/>
            </a:pPr>
            <a:r>
              <a:rPr lang="en-US" dirty="0"/>
              <a:t>The CAGE-AID is an expanded version of the CAGE screener that assesses both alcohol and drug misuse. CAGE is an acronym for key words in the four questions (Cut Down, Annoyed, Guilty, Eye-Opener) and AID indicates it is Adapted to Include Drugs. Each “yes” response earns one point. One point indicates a possible problem, whereas two points indicates probable substance misuse.</a:t>
            </a:r>
          </a:p>
        </p:txBody>
      </p:sp>
      <p:pic>
        <p:nvPicPr>
          <p:cNvPr id="4" name="Picture 3"/>
          <p:cNvPicPr>
            <a:picLocks noChangeAspect="1"/>
          </p:cNvPicPr>
          <p:nvPr/>
        </p:nvPicPr>
        <p:blipFill>
          <a:blip r:embed="rId2"/>
          <a:stretch>
            <a:fillRect/>
          </a:stretch>
        </p:blipFill>
        <p:spPr>
          <a:xfrm>
            <a:off x="2448667" y="3529263"/>
            <a:ext cx="7576616" cy="2263929"/>
          </a:xfrm>
          <a:prstGeom prst="rect">
            <a:avLst/>
          </a:prstGeom>
        </p:spPr>
      </p:pic>
    </p:spTree>
    <p:extLst>
      <p:ext uri="{BB962C8B-B14F-4D97-AF65-F5344CB8AC3E}">
        <p14:creationId xmlns:p14="http://schemas.microsoft.com/office/powerpoint/2010/main" val="577469713"/>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054" y="156578"/>
            <a:ext cx="8963891" cy="1325563"/>
          </a:xfrm>
        </p:spPr>
        <p:txBody>
          <a:bodyPr/>
          <a:lstStyle/>
          <a:p>
            <a:pPr algn="ctr"/>
            <a:r>
              <a:rPr lang="en-US" b="1" dirty="0">
                <a:latin typeface="+mn-lt"/>
              </a:rPr>
              <a:t>Screening Workflow</a:t>
            </a:r>
          </a:p>
        </p:txBody>
      </p:sp>
      <p:sp>
        <p:nvSpPr>
          <p:cNvPr id="3" name="Content Placeholder 2"/>
          <p:cNvSpPr>
            <a:spLocks noGrp="1"/>
          </p:cNvSpPr>
          <p:nvPr>
            <p:ph idx="1"/>
          </p:nvPr>
        </p:nvSpPr>
        <p:spPr>
          <a:xfrm>
            <a:off x="838199" y="1482141"/>
            <a:ext cx="10515600" cy="4351338"/>
          </a:xfrm>
        </p:spPr>
        <p:txBody>
          <a:bodyPr>
            <a:normAutofit/>
          </a:bodyPr>
          <a:lstStyle/>
          <a:p>
            <a:r>
              <a:rPr lang="en-US" dirty="0"/>
              <a:t>Embed  screening into the existing clinic workflow. </a:t>
            </a:r>
          </a:p>
          <a:p>
            <a:pPr lvl="1"/>
            <a:r>
              <a:rPr lang="en-US" dirty="0"/>
              <a:t>Improves acceptance</a:t>
            </a:r>
          </a:p>
          <a:p>
            <a:pPr lvl="1"/>
            <a:r>
              <a:rPr lang="en-US" dirty="0"/>
              <a:t>Sustainability of the screening process</a:t>
            </a:r>
          </a:p>
          <a:p>
            <a:pPr lvl="1"/>
            <a:r>
              <a:rPr lang="en-US" dirty="0"/>
              <a:t>Becomes a routine aspect of care </a:t>
            </a:r>
          </a:p>
          <a:p>
            <a:pPr marL="457200" lvl="1" indent="0">
              <a:buNone/>
            </a:pPr>
            <a:endParaRPr lang="en-US" dirty="0"/>
          </a:p>
        </p:txBody>
      </p:sp>
    </p:spTree>
    <p:extLst>
      <p:ext uri="{BB962C8B-B14F-4D97-AF65-F5344CB8AC3E}">
        <p14:creationId xmlns:p14="http://schemas.microsoft.com/office/powerpoint/2010/main" val="1220928009"/>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1850" y="650959"/>
            <a:ext cx="10515600" cy="2852737"/>
          </a:xfrm>
        </p:spPr>
        <p:txBody>
          <a:bodyPr/>
          <a:lstStyle/>
          <a:p>
            <a:pPr algn="ctr"/>
            <a:r>
              <a:rPr lang="en-US" b="1" dirty="0">
                <a:latin typeface="+mn-lt"/>
              </a:rPr>
              <a:t>Stage Matched Interventions</a:t>
            </a:r>
          </a:p>
        </p:txBody>
      </p:sp>
    </p:spTree>
    <p:extLst>
      <p:ext uri="{BB962C8B-B14F-4D97-AF65-F5344CB8AC3E}">
        <p14:creationId xmlns:p14="http://schemas.microsoft.com/office/powerpoint/2010/main" val="2236430239"/>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266" y="204704"/>
            <a:ext cx="8963891" cy="1325563"/>
          </a:xfrm>
        </p:spPr>
        <p:txBody>
          <a:bodyPr>
            <a:normAutofit/>
          </a:bodyPr>
          <a:lstStyle/>
          <a:p>
            <a:pPr algn="ctr"/>
            <a:r>
              <a:rPr lang="en-US" sz="4800" b="1" dirty="0">
                <a:latin typeface="+mn-lt"/>
              </a:rPr>
              <a:t>Assessment of Substance Use</a:t>
            </a:r>
          </a:p>
        </p:txBody>
      </p:sp>
      <p:sp>
        <p:nvSpPr>
          <p:cNvPr id="3" name="Content Placeholder 2"/>
          <p:cNvSpPr>
            <a:spLocks noGrp="1"/>
          </p:cNvSpPr>
          <p:nvPr>
            <p:ph idx="1"/>
          </p:nvPr>
        </p:nvSpPr>
        <p:spPr>
          <a:xfrm>
            <a:off x="1764266" y="1658604"/>
            <a:ext cx="9701463" cy="4351338"/>
          </a:xfrm>
        </p:spPr>
        <p:txBody>
          <a:bodyPr>
            <a:normAutofit/>
          </a:bodyPr>
          <a:lstStyle/>
          <a:p>
            <a:pPr marL="0" indent="0">
              <a:spcBef>
                <a:spcPts val="600"/>
              </a:spcBef>
              <a:spcAft>
                <a:spcPts val="1200"/>
              </a:spcAft>
              <a:buNone/>
            </a:pPr>
            <a:r>
              <a:rPr lang="en-US" sz="3200" dirty="0"/>
              <a:t>Ask with the assumption of use. </a:t>
            </a:r>
          </a:p>
          <a:p>
            <a:pPr lvl="1">
              <a:spcBef>
                <a:spcPts val="600"/>
              </a:spcBef>
              <a:spcAft>
                <a:spcPts val="1200"/>
              </a:spcAft>
            </a:pPr>
            <a:r>
              <a:rPr lang="en-US" sz="3200" dirty="0"/>
              <a:t>What drugs do you use?</a:t>
            </a:r>
          </a:p>
          <a:p>
            <a:pPr lvl="1">
              <a:spcBef>
                <a:spcPts val="600"/>
              </a:spcBef>
              <a:spcAft>
                <a:spcPts val="1200"/>
              </a:spcAft>
            </a:pPr>
            <a:r>
              <a:rPr lang="en-US" sz="3200" dirty="0"/>
              <a:t>When’s the last time you took a medication not prescribed to you?</a:t>
            </a:r>
          </a:p>
          <a:p>
            <a:pPr lvl="1">
              <a:spcBef>
                <a:spcPts val="600"/>
              </a:spcBef>
              <a:spcAft>
                <a:spcPts val="1200"/>
              </a:spcAft>
            </a:pPr>
            <a:r>
              <a:rPr lang="en-US" sz="3200" dirty="0"/>
              <a:t>How much alcohol do you drink a day?</a:t>
            </a:r>
          </a:p>
          <a:p>
            <a:pPr lvl="1">
              <a:spcBef>
                <a:spcPts val="600"/>
              </a:spcBef>
              <a:spcAft>
                <a:spcPts val="1200"/>
              </a:spcAft>
            </a:pPr>
            <a:r>
              <a:rPr lang="en-US" sz="3200" dirty="0"/>
              <a:t>How much marijuana do you smoke daily?</a:t>
            </a:r>
          </a:p>
          <a:p>
            <a:endParaRPr lang="en-US" sz="3200" dirty="0"/>
          </a:p>
          <a:p>
            <a:pPr lvl="1"/>
            <a:endParaRPr lang="en-US" dirty="0"/>
          </a:p>
        </p:txBody>
      </p:sp>
    </p:spTree>
    <p:extLst>
      <p:ext uri="{BB962C8B-B14F-4D97-AF65-F5344CB8AC3E}">
        <p14:creationId xmlns:p14="http://schemas.microsoft.com/office/powerpoint/2010/main" val="614912851"/>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054" y="172620"/>
            <a:ext cx="8963891" cy="1325563"/>
          </a:xfrm>
        </p:spPr>
        <p:txBody>
          <a:bodyPr>
            <a:normAutofit/>
          </a:bodyPr>
          <a:lstStyle/>
          <a:p>
            <a:pPr algn="ctr"/>
            <a:r>
              <a:rPr lang="en-US" sz="5400" b="1" dirty="0">
                <a:latin typeface="+mn-lt"/>
              </a:rPr>
              <a:t>Assessment of Motivation</a:t>
            </a:r>
          </a:p>
        </p:txBody>
      </p:sp>
      <p:sp>
        <p:nvSpPr>
          <p:cNvPr id="3" name="Content Placeholder 2"/>
          <p:cNvSpPr>
            <a:spLocks noGrp="1"/>
          </p:cNvSpPr>
          <p:nvPr>
            <p:ph idx="1"/>
          </p:nvPr>
        </p:nvSpPr>
        <p:spPr/>
        <p:txBody>
          <a:bodyPr/>
          <a:lstStyle/>
          <a:p>
            <a:pPr marL="0" indent="0" algn="ctr">
              <a:buNone/>
            </a:pPr>
            <a:r>
              <a:rPr lang="en-US" sz="3200" dirty="0"/>
              <a:t>“On a scale of 1-10, with 10 being the most, how interested are you in working to decrease your substance use?”</a:t>
            </a:r>
          </a:p>
          <a:p>
            <a:endParaRPr lang="en-US" dirty="0"/>
          </a:p>
        </p:txBody>
      </p:sp>
      <p:pic>
        <p:nvPicPr>
          <p:cNvPr id="5" name="Picture 4"/>
          <p:cNvPicPr>
            <a:picLocks noChangeAspect="1"/>
          </p:cNvPicPr>
          <p:nvPr/>
        </p:nvPicPr>
        <p:blipFill>
          <a:blip r:embed="rId2"/>
          <a:stretch>
            <a:fillRect/>
          </a:stretch>
        </p:blipFill>
        <p:spPr>
          <a:xfrm>
            <a:off x="3399938" y="3508825"/>
            <a:ext cx="5293095" cy="1512354"/>
          </a:xfrm>
          <a:prstGeom prst="rect">
            <a:avLst/>
          </a:prstGeom>
        </p:spPr>
      </p:pic>
      <p:sp>
        <p:nvSpPr>
          <p:cNvPr id="4" name="Oval 3"/>
          <p:cNvSpPr/>
          <p:nvPr/>
        </p:nvSpPr>
        <p:spPr>
          <a:xfrm>
            <a:off x="6384758" y="3572993"/>
            <a:ext cx="834189" cy="1239638"/>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89696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Arrow Connector 6"/>
          <p:cNvCxnSpPr/>
          <p:nvPr/>
        </p:nvCxnSpPr>
        <p:spPr>
          <a:xfrm flipV="1">
            <a:off x="2851551" y="433138"/>
            <a:ext cx="0" cy="4864834"/>
          </a:xfrm>
          <a:prstGeom prst="straightConnector1">
            <a:avLst/>
          </a:prstGeom>
          <a:ln w="1143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819467" y="5249846"/>
            <a:ext cx="6310859" cy="0"/>
          </a:xfrm>
          <a:prstGeom prst="straightConnector1">
            <a:avLst/>
          </a:prstGeom>
          <a:ln w="1143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rot="16200000">
            <a:off x="540865" y="2470750"/>
            <a:ext cx="3417328" cy="923330"/>
          </a:xfrm>
          <a:prstGeom prst="rect">
            <a:avLst/>
          </a:prstGeom>
          <a:noFill/>
        </p:spPr>
        <p:txBody>
          <a:bodyPr wrap="square" rtlCol="0">
            <a:spAutoFit/>
          </a:bodyPr>
          <a:lstStyle/>
          <a:p>
            <a:pPr algn="ctr"/>
            <a:r>
              <a:rPr lang="en-US" sz="5400" b="1" dirty="0">
                <a:solidFill>
                  <a:schemeClr val="accent1"/>
                </a:solidFill>
                <a:latin typeface="Footlight MT Light" panose="0204060206030A020304" pitchFamily="18" charset="0"/>
              </a:rPr>
              <a:t>Severity</a:t>
            </a:r>
          </a:p>
        </p:txBody>
      </p:sp>
      <p:sp>
        <p:nvSpPr>
          <p:cNvPr id="4" name="TextBox 3"/>
          <p:cNvSpPr txBox="1"/>
          <p:nvPr/>
        </p:nvSpPr>
        <p:spPr>
          <a:xfrm>
            <a:off x="3453574" y="2147585"/>
            <a:ext cx="5203065" cy="1569660"/>
          </a:xfrm>
          <a:prstGeom prst="rect">
            <a:avLst/>
          </a:prstGeom>
          <a:noFill/>
        </p:spPr>
        <p:txBody>
          <a:bodyPr wrap="square" rtlCol="0">
            <a:spAutoFit/>
          </a:bodyPr>
          <a:lstStyle/>
          <a:p>
            <a:pPr algn="ctr"/>
            <a:r>
              <a:rPr lang="en-US" sz="3200" dirty="0"/>
              <a:t>Severity and motivation are separate constructs that </a:t>
            </a:r>
            <a:r>
              <a:rPr lang="en-US" sz="3200" u="sng" dirty="0"/>
              <a:t>vary</a:t>
            </a:r>
            <a:r>
              <a:rPr lang="en-US" sz="3200" dirty="0"/>
              <a:t> independent of one another. </a:t>
            </a:r>
          </a:p>
        </p:txBody>
      </p:sp>
      <p:sp>
        <p:nvSpPr>
          <p:cNvPr id="18" name="TextBox 17"/>
          <p:cNvSpPr txBox="1"/>
          <p:nvPr/>
        </p:nvSpPr>
        <p:spPr>
          <a:xfrm>
            <a:off x="4135534" y="5193118"/>
            <a:ext cx="3417328" cy="923330"/>
          </a:xfrm>
          <a:prstGeom prst="rect">
            <a:avLst/>
          </a:prstGeom>
          <a:noFill/>
        </p:spPr>
        <p:txBody>
          <a:bodyPr wrap="square" rtlCol="0">
            <a:spAutoFit/>
          </a:bodyPr>
          <a:lstStyle/>
          <a:p>
            <a:pPr algn="ctr"/>
            <a:r>
              <a:rPr lang="en-US" sz="5400" b="1" dirty="0">
                <a:solidFill>
                  <a:schemeClr val="accent1"/>
                </a:solidFill>
                <a:latin typeface="Footlight MT Light" panose="0204060206030A020304" pitchFamily="18" charset="0"/>
              </a:rPr>
              <a:t>Motivation</a:t>
            </a:r>
          </a:p>
        </p:txBody>
      </p:sp>
    </p:spTree>
    <p:extLst>
      <p:ext uri="{BB962C8B-B14F-4D97-AF65-F5344CB8AC3E}">
        <p14:creationId xmlns:p14="http://schemas.microsoft.com/office/powerpoint/2010/main" val="113414407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7091679" y="5969466"/>
            <a:ext cx="2362201" cy="736134"/>
          </a:xfrm>
          <a:prstGeom prst="rect">
            <a:avLst/>
          </a:prstGeom>
        </p:spPr>
      </p:pic>
      <p:sp>
        <p:nvSpPr>
          <p:cNvPr id="2" name="Title 1"/>
          <p:cNvSpPr>
            <a:spLocks noGrp="1"/>
          </p:cNvSpPr>
          <p:nvPr>
            <p:ph type="title"/>
          </p:nvPr>
        </p:nvSpPr>
        <p:spPr>
          <a:xfrm>
            <a:off x="1867125" y="0"/>
            <a:ext cx="8963891" cy="1475874"/>
          </a:xfrm>
        </p:spPr>
        <p:txBody>
          <a:bodyPr>
            <a:normAutofit/>
          </a:bodyPr>
          <a:lstStyle/>
          <a:p>
            <a:pPr algn="ctr"/>
            <a:r>
              <a:rPr lang="en-US" sz="5400" b="1" dirty="0">
                <a:latin typeface="+mn-lt"/>
              </a:rPr>
              <a:t>Stages of Change</a:t>
            </a:r>
          </a:p>
        </p:txBody>
      </p:sp>
      <p:sp>
        <p:nvSpPr>
          <p:cNvPr id="3" name="Content Placeholder 2"/>
          <p:cNvSpPr>
            <a:spLocks noGrp="1"/>
          </p:cNvSpPr>
          <p:nvPr>
            <p:ph idx="1"/>
          </p:nvPr>
        </p:nvSpPr>
        <p:spPr>
          <a:xfrm>
            <a:off x="368981" y="1299411"/>
            <a:ext cx="11960180" cy="6055477"/>
          </a:xfrm>
        </p:spPr>
        <p:txBody>
          <a:bodyPr>
            <a:normAutofit/>
          </a:bodyPr>
          <a:lstStyle/>
          <a:p>
            <a:pPr lvl="1">
              <a:spcBef>
                <a:spcPts val="0"/>
              </a:spcBef>
              <a:spcAft>
                <a:spcPts val="1200"/>
              </a:spcAft>
              <a:buFont typeface="Arial" pitchFamily="34" charset="0"/>
              <a:buChar char="•"/>
            </a:pPr>
            <a:r>
              <a:rPr lang="en-US" sz="3200" b="1" dirty="0" err="1"/>
              <a:t>Anticontemplation</a:t>
            </a:r>
            <a:r>
              <a:rPr lang="en-US" sz="3200" dirty="0"/>
              <a:t>- “I resent your assertion that I have a problem.”</a:t>
            </a:r>
          </a:p>
          <a:p>
            <a:pPr lvl="1">
              <a:spcBef>
                <a:spcPts val="0"/>
              </a:spcBef>
              <a:spcAft>
                <a:spcPts val="1200"/>
              </a:spcAft>
              <a:buFont typeface="Arial" pitchFamily="34" charset="0"/>
              <a:buChar char="•"/>
            </a:pPr>
            <a:r>
              <a:rPr lang="en-US" sz="3200" b="1" dirty="0" err="1"/>
              <a:t>Precontemplation</a:t>
            </a:r>
            <a:r>
              <a:rPr lang="en-US" sz="3200" dirty="0"/>
              <a:t> – “I don’t have a problem.” </a:t>
            </a:r>
          </a:p>
          <a:p>
            <a:pPr lvl="1">
              <a:spcBef>
                <a:spcPts val="0"/>
              </a:spcBef>
              <a:spcAft>
                <a:spcPts val="1200"/>
              </a:spcAft>
              <a:buFont typeface="Arial" pitchFamily="34" charset="0"/>
              <a:buChar char="•"/>
            </a:pPr>
            <a:r>
              <a:rPr lang="en-US" sz="3200" b="1" dirty="0"/>
              <a:t>Contemplation</a:t>
            </a:r>
            <a:r>
              <a:rPr lang="en-US" sz="3200" dirty="0"/>
              <a:t> – “I have a problem, but I’m not sure I’ll change.”</a:t>
            </a:r>
          </a:p>
          <a:p>
            <a:pPr lvl="1">
              <a:spcBef>
                <a:spcPts val="0"/>
              </a:spcBef>
              <a:spcAft>
                <a:spcPts val="1200"/>
              </a:spcAft>
              <a:buFont typeface="Arial" pitchFamily="34" charset="0"/>
              <a:buChar char="•"/>
            </a:pPr>
            <a:r>
              <a:rPr lang="en-US" sz="3200" b="1" dirty="0"/>
              <a:t>Preparation </a:t>
            </a:r>
            <a:r>
              <a:rPr lang="en-US" sz="3200" dirty="0"/>
              <a:t>-  “I think I will change soon.”</a:t>
            </a:r>
          </a:p>
          <a:p>
            <a:pPr lvl="1">
              <a:spcBef>
                <a:spcPts val="0"/>
              </a:spcBef>
              <a:spcAft>
                <a:spcPts val="1200"/>
              </a:spcAft>
              <a:buFont typeface="Arial" pitchFamily="34" charset="0"/>
              <a:buChar char="•"/>
            </a:pPr>
            <a:r>
              <a:rPr lang="en-US" sz="3200" b="1" dirty="0"/>
              <a:t>Action</a:t>
            </a:r>
            <a:r>
              <a:rPr lang="en-US" sz="3200" dirty="0"/>
              <a:t> – “I’m working to change.”</a:t>
            </a:r>
          </a:p>
          <a:p>
            <a:pPr lvl="1">
              <a:spcBef>
                <a:spcPts val="0"/>
              </a:spcBef>
              <a:spcAft>
                <a:spcPts val="1200"/>
              </a:spcAft>
              <a:buFont typeface="Arial" pitchFamily="34" charset="0"/>
              <a:buChar char="•"/>
            </a:pPr>
            <a:r>
              <a:rPr lang="en-US" sz="3200" b="1" dirty="0"/>
              <a:t>Maintenance</a:t>
            </a:r>
            <a:r>
              <a:rPr lang="en-US" sz="3200" dirty="0"/>
              <a:t> – “I’m working to maintain the changes I’ve made.”</a:t>
            </a:r>
          </a:p>
          <a:p>
            <a:pPr marL="1219170" lvl="2" indent="0">
              <a:spcBef>
                <a:spcPts val="0"/>
              </a:spcBef>
              <a:spcAft>
                <a:spcPts val="1200"/>
              </a:spcAft>
              <a:buNone/>
            </a:pPr>
            <a:r>
              <a:rPr lang="en-US" sz="600" dirty="0"/>
              <a:t>					</a:t>
            </a:r>
          </a:p>
          <a:p>
            <a:pPr marL="1219170" lvl="2" indent="0">
              <a:spcBef>
                <a:spcPts val="0"/>
              </a:spcBef>
              <a:spcAft>
                <a:spcPts val="1200"/>
              </a:spcAft>
              <a:buNone/>
            </a:pPr>
            <a:r>
              <a:rPr lang="en-US" sz="3200" dirty="0"/>
              <a:t>			</a:t>
            </a:r>
            <a:r>
              <a:rPr lang="en-US" sz="2133" dirty="0" err="1"/>
              <a:t>Prochaska</a:t>
            </a:r>
            <a:r>
              <a:rPr lang="en-US" sz="2133" dirty="0"/>
              <a:t> and </a:t>
            </a:r>
            <a:r>
              <a:rPr lang="en-US" sz="2133" dirty="0" err="1"/>
              <a:t>DiClemente</a:t>
            </a:r>
            <a:r>
              <a:rPr lang="en-US" sz="2133" dirty="0"/>
              <a:t> (1983)</a:t>
            </a:r>
          </a:p>
        </p:txBody>
      </p:sp>
    </p:spTree>
    <p:extLst>
      <p:ext uri="{BB962C8B-B14F-4D97-AF65-F5344CB8AC3E}">
        <p14:creationId xmlns:p14="http://schemas.microsoft.com/office/powerpoint/2010/main" val="3236598101"/>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272" y="223691"/>
            <a:ext cx="10551695" cy="1027594"/>
          </a:xfrm>
        </p:spPr>
        <p:txBody>
          <a:bodyPr/>
          <a:lstStyle/>
          <a:p>
            <a:pPr algn="ctr"/>
            <a:r>
              <a:rPr lang="en-US" b="1" dirty="0">
                <a:latin typeface="+mn-lt"/>
              </a:rPr>
              <a:t>Enhancing Engagement</a:t>
            </a:r>
          </a:p>
        </p:txBody>
      </p:sp>
      <p:sp>
        <p:nvSpPr>
          <p:cNvPr id="3" name="Content Placeholder 2"/>
          <p:cNvSpPr>
            <a:spLocks noGrp="1"/>
          </p:cNvSpPr>
          <p:nvPr>
            <p:ph idx="1"/>
          </p:nvPr>
        </p:nvSpPr>
        <p:spPr>
          <a:xfrm>
            <a:off x="799699" y="1491917"/>
            <a:ext cx="10515600" cy="4649306"/>
          </a:xfrm>
        </p:spPr>
        <p:txBody>
          <a:bodyPr>
            <a:noAutofit/>
          </a:bodyPr>
          <a:lstStyle/>
          <a:p>
            <a:pPr>
              <a:spcBef>
                <a:spcPts val="0"/>
              </a:spcBef>
              <a:spcAft>
                <a:spcPts val="1200"/>
              </a:spcAft>
            </a:pPr>
            <a:r>
              <a:rPr lang="en-US" sz="3200" dirty="0"/>
              <a:t>Provider’s empathy is significant predictor of treatment outcome.</a:t>
            </a:r>
          </a:p>
          <a:p>
            <a:pPr lvl="1">
              <a:spcBef>
                <a:spcPts val="0"/>
              </a:spcBef>
              <a:spcAft>
                <a:spcPts val="1200"/>
              </a:spcAft>
            </a:pPr>
            <a:r>
              <a:rPr lang="en-US" sz="3200" dirty="0"/>
              <a:t>Treatment by provider with low empathy is less effective than self-help manuals.  (Miller et al., 1980)</a:t>
            </a:r>
          </a:p>
          <a:p>
            <a:pPr lvl="1">
              <a:spcBef>
                <a:spcPts val="0"/>
              </a:spcBef>
              <a:spcAft>
                <a:spcPts val="1200"/>
              </a:spcAft>
            </a:pPr>
            <a:r>
              <a:rPr lang="en-US" sz="3200" dirty="0"/>
              <a:t>Harsh confrontation is counterproductive.</a:t>
            </a:r>
          </a:p>
          <a:p>
            <a:pPr>
              <a:spcBef>
                <a:spcPts val="0"/>
              </a:spcBef>
              <a:spcAft>
                <a:spcPts val="1200"/>
              </a:spcAft>
            </a:pPr>
            <a:r>
              <a:rPr lang="en-US" sz="3200" dirty="0"/>
              <a:t>Fluidly adjusting the treatment plan in response to changes in the severity of symptoms and motivation is key to treating substance use disorders. </a:t>
            </a:r>
          </a:p>
        </p:txBody>
      </p:sp>
    </p:spTree>
    <p:extLst>
      <p:ext uri="{BB962C8B-B14F-4D97-AF65-F5344CB8AC3E}">
        <p14:creationId xmlns:p14="http://schemas.microsoft.com/office/powerpoint/2010/main" val="3067262974"/>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054" y="67122"/>
            <a:ext cx="8963891" cy="1325563"/>
          </a:xfrm>
        </p:spPr>
        <p:txBody>
          <a:bodyPr>
            <a:normAutofit/>
          </a:bodyPr>
          <a:lstStyle/>
          <a:p>
            <a:pPr algn="ctr"/>
            <a:r>
              <a:rPr lang="en-US" b="1" dirty="0">
                <a:latin typeface="+mn-lt"/>
              </a:rPr>
              <a:t>Enhancing Engagement</a:t>
            </a:r>
          </a:p>
        </p:txBody>
      </p:sp>
      <p:sp>
        <p:nvSpPr>
          <p:cNvPr id="3" name="Content Placeholder 2"/>
          <p:cNvSpPr>
            <a:spLocks noGrp="1"/>
          </p:cNvSpPr>
          <p:nvPr>
            <p:ph idx="1"/>
          </p:nvPr>
        </p:nvSpPr>
        <p:spPr>
          <a:xfrm>
            <a:off x="673767" y="1216223"/>
            <a:ext cx="10134601" cy="4486275"/>
          </a:xfrm>
        </p:spPr>
        <p:txBody>
          <a:bodyPr>
            <a:normAutofit/>
          </a:bodyPr>
          <a:lstStyle/>
          <a:p>
            <a:pPr>
              <a:spcBef>
                <a:spcPts val="0"/>
              </a:spcBef>
              <a:spcAft>
                <a:spcPts val="1200"/>
              </a:spcAft>
            </a:pPr>
            <a:r>
              <a:rPr lang="en-US" sz="3200" dirty="0"/>
              <a:t>Engagement is the initial target of treatment</a:t>
            </a:r>
          </a:p>
          <a:p>
            <a:pPr>
              <a:spcBef>
                <a:spcPts val="0"/>
              </a:spcBef>
              <a:spcAft>
                <a:spcPts val="1200"/>
              </a:spcAft>
            </a:pPr>
            <a:r>
              <a:rPr lang="en-US" sz="3200" dirty="0"/>
              <a:t>Develop treatment partnership</a:t>
            </a:r>
          </a:p>
          <a:p>
            <a:pPr lvl="1">
              <a:spcBef>
                <a:spcPts val="0"/>
              </a:spcBef>
              <a:spcAft>
                <a:spcPts val="1200"/>
              </a:spcAft>
            </a:pPr>
            <a:r>
              <a:rPr lang="en-US" sz="3200" dirty="0"/>
              <a:t>Use a collaborative, Socratic style</a:t>
            </a:r>
          </a:p>
          <a:p>
            <a:pPr lvl="1">
              <a:spcBef>
                <a:spcPts val="0"/>
              </a:spcBef>
              <a:spcAft>
                <a:spcPts val="1200"/>
              </a:spcAft>
            </a:pPr>
            <a:r>
              <a:rPr lang="en-US" sz="3200" dirty="0"/>
              <a:t>Apply strategic dosing principles</a:t>
            </a:r>
          </a:p>
          <a:p>
            <a:pPr>
              <a:spcBef>
                <a:spcPts val="0"/>
              </a:spcBef>
              <a:spcAft>
                <a:spcPts val="1200"/>
              </a:spcAft>
            </a:pPr>
            <a:r>
              <a:rPr lang="en-US" sz="3200" dirty="0"/>
              <a:t>Align treatment with patient’s values</a:t>
            </a:r>
          </a:p>
          <a:p>
            <a:pPr lvl="1">
              <a:spcBef>
                <a:spcPts val="0"/>
              </a:spcBef>
              <a:spcAft>
                <a:spcPts val="1200"/>
              </a:spcAft>
            </a:pPr>
            <a:r>
              <a:rPr lang="en-US" sz="3200" dirty="0"/>
              <a:t>Use patient’s language</a:t>
            </a:r>
          </a:p>
          <a:p>
            <a:pPr>
              <a:spcBef>
                <a:spcPts val="0"/>
              </a:spcBef>
              <a:spcAft>
                <a:spcPts val="1200"/>
              </a:spcAft>
            </a:pPr>
            <a:r>
              <a:rPr lang="en-US" sz="3200" dirty="0"/>
              <a:t>Convey empathy and hope</a:t>
            </a:r>
          </a:p>
          <a:p>
            <a:pPr marL="0" indent="0">
              <a:spcBef>
                <a:spcPts val="0"/>
              </a:spcBef>
              <a:spcAft>
                <a:spcPts val="1200"/>
              </a:spcAft>
              <a:buNone/>
            </a:pPr>
            <a:endParaRPr lang="en-US" sz="3200" dirty="0"/>
          </a:p>
          <a:p>
            <a:pPr marL="0" indent="0">
              <a:spcBef>
                <a:spcPts val="0"/>
              </a:spcBef>
              <a:spcAft>
                <a:spcPts val="1200"/>
              </a:spcAft>
              <a:buNone/>
            </a:pPr>
            <a:endParaRPr lang="en-US" sz="3200" dirty="0"/>
          </a:p>
          <a:p>
            <a:pPr marL="0" indent="0">
              <a:spcBef>
                <a:spcPts val="0"/>
              </a:spcBef>
              <a:spcAft>
                <a:spcPts val="1200"/>
              </a:spcAft>
              <a:buNone/>
            </a:pPr>
            <a:endParaRPr lang="en-US" dirty="0"/>
          </a:p>
        </p:txBody>
      </p:sp>
    </p:spTree>
    <p:extLst>
      <p:ext uri="{BB962C8B-B14F-4D97-AF65-F5344CB8AC3E}">
        <p14:creationId xmlns:p14="http://schemas.microsoft.com/office/powerpoint/2010/main" val="4239399852"/>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054" y="424407"/>
            <a:ext cx="8963891" cy="1325563"/>
          </a:xfrm>
        </p:spPr>
        <p:txBody>
          <a:bodyPr/>
          <a:lstStyle/>
          <a:p>
            <a:pPr algn="ctr"/>
            <a:r>
              <a:rPr lang="en-US" b="1" dirty="0">
                <a:latin typeface="+mn-lt"/>
              </a:rPr>
              <a:t>Stage Matched Interventions:</a:t>
            </a:r>
            <a:br>
              <a:rPr lang="en-US" b="1" dirty="0">
                <a:latin typeface="+mn-lt"/>
              </a:rPr>
            </a:br>
            <a:r>
              <a:rPr lang="en-US" b="1" dirty="0" err="1">
                <a:latin typeface="+mn-lt"/>
              </a:rPr>
              <a:t>Anticontemplation</a:t>
            </a:r>
            <a:endParaRPr lang="en-US" b="1" dirty="0">
              <a:latin typeface="+mn-lt"/>
            </a:endParaRPr>
          </a:p>
        </p:txBody>
      </p:sp>
      <p:sp>
        <p:nvSpPr>
          <p:cNvPr id="3" name="Content Placeholder 2"/>
          <p:cNvSpPr>
            <a:spLocks noGrp="1"/>
          </p:cNvSpPr>
          <p:nvPr>
            <p:ph idx="1"/>
          </p:nvPr>
        </p:nvSpPr>
        <p:spPr>
          <a:xfrm>
            <a:off x="609600" y="1193813"/>
            <a:ext cx="10972800" cy="5664199"/>
          </a:xfrm>
        </p:spPr>
        <p:txBody>
          <a:bodyPr>
            <a:normAutofit/>
          </a:bodyPr>
          <a:lstStyle/>
          <a:p>
            <a:pPr marL="1219170" lvl="2" indent="0">
              <a:buNone/>
            </a:pPr>
            <a:endParaRPr lang="en-US" dirty="0"/>
          </a:p>
          <a:p>
            <a:endParaRPr lang="en-US" dirty="0"/>
          </a:p>
        </p:txBody>
      </p:sp>
      <p:sp>
        <p:nvSpPr>
          <p:cNvPr id="5" name="Rectangle 1"/>
          <p:cNvSpPr>
            <a:spLocks noChangeArrowheads="1"/>
          </p:cNvSpPr>
          <p:nvPr/>
        </p:nvSpPr>
        <p:spPr bwMode="auto">
          <a:xfrm>
            <a:off x="-8234713" y="1315126"/>
            <a:ext cx="36814826" cy="450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9" name="Picture 8"/>
          <p:cNvPicPr>
            <a:picLocks noChangeAspect="1"/>
          </p:cNvPicPr>
          <p:nvPr/>
        </p:nvPicPr>
        <p:blipFill>
          <a:blip r:embed="rId2"/>
          <a:stretch>
            <a:fillRect/>
          </a:stretch>
        </p:blipFill>
        <p:spPr>
          <a:xfrm>
            <a:off x="-20746" y="2393576"/>
            <a:ext cx="12216555" cy="2212522"/>
          </a:xfrm>
          <a:prstGeom prst="rect">
            <a:avLst/>
          </a:prstGeom>
        </p:spPr>
      </p:pic>
    </p:spTree>
    <p:extLst>
      <p:ext uri="{BB962C8B-B14F-4D97-AF65-F5344CB8AC3E}">
        <p14:creationId xmlns:p14="http://schemas.microsoft.com/office/powerpoint/2010/main" val="3984704492"/>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clrChange>
              <a:clrFrom>
                <a:srgbClr val="FFFFFF"/>
              </a:clrFrom>
              <a:clrTo>
                <a:srgbClr val="FFFFFF">
                  <a:alpha val="0"/>
                </a:srgbClr>
              </a:clrTo>
            </a:clrChange>
          </a:blip>
          <a:stretch>
            <a:fillRect/>
          </a:stretch>
        </p:blipFill>
        <p:spPr>
          <a:xfrm>
            <a:off x="3092181" y="553361"/>
            <a:ext cx="1532116" cy="1915388"/>
          </a:xfrm>
          <a:prstGeom prst="rect">
            <a:avLst/>
          </a:prstGeom>
        </p:spPr>
      </p:pic>
      <p:cxnSp>
        <p:nvCxnSpPr>
          <p:cNvPr id="7" name="Straight Arrow Connector 6"/>
          <p:cNvCxnSpPr/>
          <p:nvPr/>
        </p:nvCxnSpPr>
        <p:spPr>
          <a:xfrm flipV="1">
            <a:off x="3060097" y="463402"/>
            <a:ext cx="0" cy="5075203"/>
          </a:xfrm>
          <a:prstGeom prst="straightConnector1">
            <a:avLst/>
          </a:prstGeom>
          <a:ln w="1143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028014" y="5506520"/>
            <a:ext cx="6310859" cy="0"/>
          </a:xfrm>
          <a:prstGeom prst="straightConnector1">
            <a:avLst/>
          </a:prstGeom>
          <a:ln w="1143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rot="16200000">
            <a:off x="716838" y="2844917"/>
            <a:ext cx="3417328" cy="923330"/>
          </a:xfrm>
          <a:prstGeom prst="rect">
            <a:avLst/>
          </a:prstGeom>
          <a:noFill/>
        </p:spPr>
        <p:txBody>
          <a:bodyPr wrap="square" rtlCol="0">
            <a:spAutoFit/>
          </a:bodyPr>
          <a:lstStyle/>
          <a:p>
            <a:pPr algn="ctr"/>
            <a:r>
              <a:rPr lang="en-US" sz="5400" b="1" dirty="0">
                <a:solidFill>
                  <a:schemeClr val="accent1"/>
                </a:solidFill>
                <a:latin typeface="Footlight MT Light" panose="0204060206030A020304" pitchFamily="18" charset="0"/>
              </a:rPr>
              <a:t>Severity</a:t>
            </a:r>
          </a:p>
        </p:txBody>
      </p:sp>
      <p:sp>
        <p:nvSpPr>
          <p:cNvPr id="18" name="TextBox 17"/>
          <p:cNvSpPr txBox="1"/>
          <p:nvPr/>
        </p:nvSpPr>
        <p:spPr>
          <a:xfrm>
            <a:off x="4344081" y="5433750"/>
            <a:ext cx="3417328" cy="923330"/>
          </a:xfrm>
          <a:prstGeom prst="rect">
            <a:avLst/>
          </a:prstGeom>
          <a:noFill/>
        </p:spPr>
        <p:txBody>
          <a:bodyPr wrap="square" rtlCol="0">
            <a:spAutoFit/>
          </a:bodyPr>
          <a:lstStyle/>
          <a:p>
            <a:pPr algn="ctr"/>
            <a:r>
              <a:rPr lang="en-US" sz="5400" b="1" dirty="0">
                <a:solidFill>
                  <a:schemeClr val="accent1"/>
                </a:solidFill>
                <a:latin typeface="Footlight MT Light" panose="0204060206030A020304" pitchFamily="18" charset="0"/>
              </a:rPr>
              <a:t>Motivation</a:t>
            </a:r>
          </a:p>
        </p:txBody>
      </p:sp>
    </p:spTree>
    <p:extLst>
      <p:ext uri="{BB962C8B-B14F-4D97-AF65-F5344CB8AC3E}">
        <p14:creationId xmlns:p14="http://schemas.microsoft.com/office/powerpoint/2010/main" val="2832792929"/>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2392" y="188662"/>
            <a:ext cx="8963891" cy="2110787"/>
          </a:xfrm>
        </p:spPr>
        <p:txBody>
          <a:bodyPr/>
          <a:lstStyle/>
          <a:p>
            <a:pPr algn="ctr"/>
            <a:r>
              <a:rPr lang="en-US" b="1" dirty="0">
                <a:latin typeface="+mn-lt"/>
              </a:rPr>
              <a:t>Stage Matched Interventions:</a:t>
            </a:r>
            <a:br>
              <a:rPr lang="en-US" b="1" dirty="0">
                <a:latin typeface="+mn-lt"/>
              </a:rPr>
            </a:br>
            <a:r>
              <a:rPr lang="en-US" b="1" dirty="0" err="1">
                <a:latin typeface="+mn-lt"/>
              </a:rPr>
              <a:t>Precontemplation</a:t>
            </a:r>
            <a:endParaRPr lang="en-US" b="1" dirty="0">
              <a:latin typeface="+mn-lt"/>
            </a:endParaRPr>
          </a:p>
        </p:txBody>
      </p:sp>
      <p:pic>
        <p:nvPicPr>
          <p:cNvPr id="4" name="Content Placeholder 3"/>
          <p:cNvPicPr>
            <a:picLocks noGrp="1" noChangeAspect="1"/>
          </p:cNvPicPr>
          <p:nvPr>
            <p:ph idx="1"/>
          </p:nvPr>
        </p:nvPicPr>
        <p:blipFill>
          <a:blip r:embed="rId2"/>
          <a:stretch>
            <a:fillRect/>
          </a:stretch>
        </p:blipFill>
        <p:spPr>
          <a:xfrm>
            <a:off x="-1" y="2699499"/>
            <a:ext cx="12201525" cy="2201994"/>
          </a:xfrm>
          <a:prstGeom prst="rect">
            <a:avLst/>
          </a:prstGeom>
        </p:spPr>
      </p:pic>
      <p:pic>
        <p:nvPicPr>
          <p:cNvPr id="5" name="Picture 4"/>
          <p:cNvPicPr>
            <a:picLocks noChangeAspect="1"/>
          </p:cNvPicPr>
          <p:nvPr/>
        </p:nvPicPr>
        <p:blipFill>
          <a:blip r:embed="rId3"/>
          <a:stretch>
            <a:fillRect/>
          </a:stretch>
        </p:blipFill>
        <p:spPr>
          <a:xfrm>
            <a:off x="0" y="2299449"/>
            <a:ext cx="12201525" cy="400050"/>
          </a:xfrm>
          <a:prstGeom prst="rect">
            <a:avLst/>
          </a:prstGeom>
        </p:spPr>
      </p:pic>
    </p:spTree>
    <p:extLst>
      <p:ext uri="{BB962C8B-B14F-4D97-AF65-F5344CB8AC3E}">
        <p14:creationId xmlns:p14="http://schemas.microsoft.com/office/powerpoint/2010/main" val="496230174"/>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Arrow Connector 6"/>
          <p:cNvCxnSpPr/>
          <p:nvPr/>
        </p:nvCxnSpPr>
        <p:spPr>
          <a:xfrm flipV="1">
            <a:off x="2979888" y="464959"/>
            <a:ext cx="16041" cy="4973315"/>
          </a:xfrm>
          <a:prstGeom prst="straightConnector1">
            <a:avLst/>
          </a:prstGeom>
          <a:ln w="1143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947804" y="5406190"/>
            <a:ext cx="6310859" cy="0"/>
          </a:xfrm>
          <a:prstGeom prst="straightConnector1">
            <a:avLst/>
          </a:prstGeom>
          <a:ln w="1143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rot="16200000">
            <a:off x="700796" y="2620328"/>
            <a:ext cx="3417328" cy="923330"/>
          </a:xfrm>
          <a:prstGeom prst="rect">
            <a:avLst/>
          </a:prstGeom>
          <a:noFill/>
        </p:spPr>
        <p:txBody>
          <a:bodyPr wrap="square" rtlCol="0">
            <a:spAutoFit/>
          </a:bodyPr>
          <a:lstStyle/>
          <a:p>
            <a:pPr algn="ctr"/>
            <a:r>
              <a:rPr lang="en-US" sz="5400" b="1" dirty="0">
                <a:solidFill>
                  <a:schemeClr val="accent1"/>
                </a:solidFill>
                <a:latin typeface="Footlight MT Light" panose="0204060206030A020304" pitchFamily="18" charset="0"/>
              </a:rPr>
              <a:t>Severity</a:t>
            </a:r>
          </a:p>
        </p:txBody>
      </p:sp>
      <p:sp>
        <p:nvSpPr>
          <p:cNvPr id="18" name="TextBox 17"/>
          <p:cNvSpPr txBox="1"/>
          <p:nvPr/>
        </p:nvSpPr>
        <p:spPr>
          <a:xfrm>
            <a:off x="4394569" y="5406190"/>
            <a:ext cx="3417328" cy="923330"/>
          </a:xfrm>
          <a:prstGeom prst="rect">
            <a:avLst/>
          </a:prstGeom>
          <a:noFill/>
        </p:spPr>
        <p:txBody>
          <a:bodyPr wrap="square" rtlCol="0">
            <a:spAutoFit/>
          </a:bodyPr>
          <a:lstStyle/>
          <a:p>
            <a:pPr algn="ctr"/>
            <a:r>
              <a:rPr lang="en-US" sz="5400" b="1" dirty="0">
                <a:solidFill>
                  <a:schemeClr val="accent1"/>
                </a:solidFill>
                <a:latin typeface="Footlight MT Light" panose="0204060206030A020304" pitchFamily="18" charset="0"/>
              </a:rPr>
              <a:t>Motivation</a:t>
            </a:r>
          </a:p>
        </p:txBody>
      </p:sp>
      <p:sp>
        <p:nvSpPr>
          <p:cNvPr id="4" name="AutoShape 2" descr="Image result for faces"/>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stretch>
            <a:fillRect/>
          </a:stretch>
        </p:blipFill>
        <p:spPr>
          <a:xfrm>
            <a:off x="3929499" y="978146"/>
            <a:ext cx="1847850" cy="2466975"/>
          </a:xfrm>
          <a:prstGeom prst="rect">
            <a:avLst/>
          </a:prstGeom>
        </p:spPr>
      </p:pic>
    </p:spTree>
    <p:extLst>
      <p:ext uri="{BB962C8B-B14F-4D97-AF65-F5344CB8AC3E}">
        <p14:creationId xmlns:p14="http://schemas.microsoft.com/office/powerpoint/2010/main" val="2988330599"/>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053" y="318785"/>
            <a:ext cx="8963891" cy="1325563"/>
          </a:xfrm>
        </p:spPr>
        <p:txBody>
          <a:bodyPr/>
          <a:lstStyle/>
          <a:p>
            <a:pPr algn="ctr"/>
            <a:r>
              <a:rPr lang="en-US" b="1" dirty="0">
                <a:latin typeface="+mn-lt"/>
              </a:rPr>
              <a:t>Stage Matched Interventions:</a:t>
            </a:r>
            <a:br>
              <a:rPr lang="en-US" b="1" dirty="0">
                <a:latin typeface="+mn-lt"/>
              </a:rPr>
            </a:br>
            <a:r>
              <a:rPr lang="en-US" b="1" dirty="0">
                <a:latin typeface="+mn-lt"/>
              </a:rPr>
              <a:t>Contemplation</a:t>
            </a:r>
          </a:p>
        </p:txBody>
      </p:sp>
      <p:sp>
        <p:nvSpPr>
          <p:cNvPr id="3" name="Content Placeholder 2"/>
          <p:cNvSpPr>
            <a:spLocks noGrp="1"/>
          </p:cNvSpPr>
          <p:nvPr>
            <p:ph idx="1"/>
          </p:nvPr>
        </p:nvSpPr>
        <p:spPr>
          <a:xfrm>
            <a:off x="609600" y="1193813"/>
            <a:ext cx="10972800" cy="5664199"/>
          </a:xfrm>
        </p:spPr>
        <p:txBody>
          <a:bodyPr>
            <a:normAutofit/>
          </a:bodyPr>
          <a:lstStyle/>
          <a:p>
            <a:pPr marL="1219170" lvl="2" indent="0">
              <a:buNone/>
            </a:pPr>
            <a:endParaRPr lang="en-US" dirty="0"/>
          </a:p>
          <a:p>
            <a:endParaRPr lang="en-US" dirty="0"/>
          </a:p>
        </p:txBody>
      </p:sp>
      <p:sp>
        <p:nvSpPr>
          <p:cNvPr id="5" name="Rectangle 1"/>
          <p:cNvSpPr>
            <a:spLocks noChangeArrowheads="1"/>
          </p:cNvSpPr>
          <p:nvPr/>
        </p:nvSpPr>
        <p:spPr bwMode="auto">
          <a:xfrm>
            <a:off x="-8180924" y="1193813"/>
            <a:ext cx="36814826" cy="450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6" name="Picture 5"/>
          <p:cNvPicPr>
            <a:picLocks noChangeAspect="1"/>
          </p:cNvPicPr>
          <p:nvPr/>
        </p:nvPicPr>
        <p:blipFill>
          <a:blip r:embed="rId3"/>
          <a:stretch>
            <a:fillRect/>
          </a:stretch>
        </p:blipFill>
        <p:spPr>
          <a:xfrm>
            <a:off x="-4763" y="2143125"/>
            <a:ext cx="12201525" cy="2571750"/>
          </a:xfrm>
          <a:prstGeom prst="rect">
            <a:avLst/>
          </a:prstGeom>
        </p:spPr>
      </p:pic>
    </p:spTree>
    <p:extLst>
      <p:ext uri="{BB962C8B-B14F-4D97-AF65-F5344CB8AC3E}">
        <p14:creationId xmlns:p14="http://schemas.microsoft.com/office/powerpoint/2010/main" val="1141600103"/>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Arrow Connector 6"/>
          <p:cNvCxnSpPr/>
          <p:nvPr/>
        </p:nvCxnSpPr>
        <p:spPr>
          <a:xfrm flipV="1">
            <a:off x="3028013" y="320580"/>
            <a:ext cx="0" cy="5234068"/>
          </a:xfrm>
          <a:prstGeom prst="straightConnector1">
            <a:avLst/>
          </a:prstGeom>
          <a:ln w="1143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995930" y="5522563"/>
            <a:ext cx="6310859" cy="0"/>
          </a:xfrm>
          <a:prstGeom prst="straightConnector1">
            <a:avLst/>
          </a:prstGeom>
          <a:ln w="1143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rot="16200000">
            <a:off x="732880" y="2475949"/>
            <a:ext cx="3417328" cy="923330"/>
          </a:xfrm>
          <a:prstGeom prst="rect">
            <a:avLst/>
          </a:prstGeom>
          <a:noFill/>
        </p:spPr>
        <p:txBody>
          <a:bodyPr wrap="square" rtlCol="0">
            <a:spAutoFit/>
          </a:bodyPr>
          <a:lstStyle/>
          <a:p>
            <a:pPr algn="ctr"/>
            <a:r>
              <a:rPr lang="en-US" sz="5400" b="1" dirty="0">
                <a:solidFill>
                  <a:schemeClr val="accent1"/>
                </a:solidFill>
                <a:latin typeface="Footlight MT Light" panose="0204060206030A020304" pitchFamily="18" charset="0"/>
              </a:rPr>
              <a:t>Severity</a:t>
            </a:r>
          </a:p>
        </p:txBody>
      </p:sp>
      <p:sp>
        <p:nvSpPr>
          <p:cNvPr id="18" name="TextBox 17"/>
          <p:cNvSpPr txBox="1"/>
          <p:nvPr/>
        </p:nvSpPr>
        <p:spPr>
          <a:xfrm>
            <a:off x="4311997" y="5449793"/>
            <a:ext cx="3417328" cy="923330"/>
          </a:xfrm>
          <a:prstGeom prst="rect">
            <a:avLst/>
          </a:prstGeom>
          <a:noFill/>
        </p:spPr>
        <p:txBody>
          <a:bodyPr wrap="square" rtlCol="0">
            <a:spAutoFit/>
          </a:bodyPr>
          <a:lstStyle/>
          <a:p>
            <a:pPr algn="ctr"/>
            <a:r>
              <a:rPr lang="en-US" sz="5400" b="1" dirty="0">
                <a:solidFill>
                  <a:schemeClr val="accent1"/>
                </a:solidFill>
                <a:latin typeface="Footlight MT Light" panose="0204060206030A020304" pitchFamily="18" charset="0"/>
              </a:rPr>
              <a:t>Motivation</a:t>
            </a:r>
          </a:p>
        </p:txBody>
      </p:sp>
      <p:pic>
        <p:nvPicPr>
          <p:cNvPr id="1028" name="Picture 4" descr="Image result for faces on white backgr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8311" y="906170"/>
            <a:ext cx="2890264" cy="1628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610960"/>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864" y="351619"/>
            <a:ext cx="8963891" cy="1325563"/>
          </a:xfrm>
        </p:spPr>
        <p:txBody>
          <a:bodyPr/>
          <a:lstStyle/>
          <a:p>
            <a:pPr algn="ctr"/>
            <a:r>
              <a:rPr lang="en-US" b="1" dirty="0">
                <a:latin typeface="+mn-lt"/>
              </a:rPr>
              <a:t>Stage Matched Interventions:</a:t>
            </a:r>
            <a:br>
              <a:rPr lang="en-US" b="1" dirty="0">
                <a:latin typeface="+mn-lt"/>
              </a:rPr>
            </a:br>
            <a:r>
              <a:rPr lang="en-US" b="1" dirty="0">
                <a:latin typeface="+mn-lt"/>
              </a:rPr>
              <a:t>Preparation</a:t>
            </a:r>
          </a:p>
        </p:txBody>
      </p:sp>
      <p:pic>
        <p:nvPicPr>
          <p:cNvPr id="4" name="Content Placeholder 3"/>
          <p:cNvPicPr>
            <a:picLocks noGrp="1" noChangeAspect="1"/>
          </p:cNvPicPr>
          <p:nvPr>
            <p:ph idx="1"/>
          </p:nvPr>
        </p:nvPicPr>
        <p:blipFill>
          <a:blip r:embed="rId2"/>
          <a:stretch>
            <a:fillRect/>
          </a:stretch>
        </p:blipFill>
        <p:spPr>
          <a:xfrm>
            <a:off x="2096" y="2139973"/>
            <a:ext cx="12199429" cy="399980"/>
          </a:xfrm>
          <a:prstGeom prst="rect">
            <a:avLst/>
          </a:prstGeom>
        </p:spPr>
      </p:pic>
      <p:pic>
        <p:nvPicPr>
          <p:cNvPr id="5" name="Picture 4"/>
          <p:cNvPicPr>
            <a:picLocks noChangeAspect="1"/>
          </p:cNvPicPr>
          <p:nvPr/>
        </p:nvPicPr>
        <p:blipFill>
          <a:blip r:embed="rId3"/>
          <a:stretch>
            <a:fillRect/>
          </a:stretch>
        </p:blipFill>
        <p:spPr>
          <a:xfrm>
            <a:off x="2096" y="2539953"/>
            <a:ext cx="12201525" cy="2943225"/>
          </a:xfrm>
          <a:prstGeom prst="rect">
            <a:avLst/>
          </a:prstGeom>
        </p:spPr>
      </p:pic>
    </p:spTree>
    <p:extLst>
      <p:ext uri="{BB962C8B-B14F-4D97-AF65-F5344CB8AC3E}">
        <p14:creationId xmlns:p14="http://schemas.microsoft.com/office/powerpoint/2010/main" val="543082436"/>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Arrow Connector 6"/>
          <p:cNvCxnSpPr/>
          <p:nvPr/>
        </p:nvCxnSpPr>
        <p:spPr>
          <a:xfrm flipV="1">
            <a:off x="2883634" y="368706"/>
            <a:ext cx="0" cy="5234068"/>
          </a:xfrm>
          <a:prstGeom prst="straightConnector1">
            <a:avLst/>
          </a:prstGeom>
          <a:ln w="1143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867593" y="5554647"/>
            <a:ext cx="6310859" cy="0"/>
          </a:xfrm>
          <a:prstGeom prst="straightConnector1">
            <a:avLst/>
          </a:prstGeom>
          <a:ln w="1143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rot="16200000">
            <a:off x="588501" y="2524075"/>
            <a:ext cx="3417328" cy="923330"/>
          </a:xfrm>
          <a:prstGeom prst="rect">
            <a:avLst/>
          </a:prstGeom>
          <a:noFill/>
        </p:spPr>
        <p:txBody>
          <a:bodyPr wrap="square" rtlCol="0">
            <a:spAutoFit/>
          </a:bodyPr>
          <a:lstStyle/>
          <a:p>
            <a:pPr algn="ctr"/>
            <a:r>
              <a:rPr lang="en-US" sz="5400" b="1" dirty="0">
                <a:solidFill>
                  <a:schemeClr val="accent1"/>
                </a:solidFill>
                <a:latin typeface="Footlight MT Light" panose="0204060206030A020304" pitchFamily="18" charset="0"/>
              </a:rPr>
              <a:t>Severity</a:t>
            </a:r>
          </a:p>
        </p:txBody>
      </p:sp>
      <p:sp>
        <p:nvSpPr>
          <p:cNvPr id="18" name="TextBox 17"/>
          <p:cNvSpPr txBox="1"/>
          <p:nvPr/>
        </p:nvSpPr>
        <p:spPr>
          <a:xfrm>
            <a:off x="4151576" y="5449793"/>
            <a:ext cx="3417328" cy="923330"/>
          </a:xfrm>
          <a:prstGeom prst="rect">
            <a:avLst/>
          </a:prstGeom>
          <a:noFill/>
        </p:spPr>
        <p:txBody>
          <a:bodyPr wrap="square" rtlCol="0">
            <a:spAutoFit/>
          </a:bodyPr>
          <a:lstStyle/>
          <a:p>
            <a:pPr algn="ctr"/>
            <a:r>
              <a:rPr lang="en-US" sz="5400" b="1" dirty="0">
                <a:solidFill>
                  <a:schemeClr val="accent1"/>
                </a:solidFill>
                <a:latin typeface="Footlight MT Light" panose="0204060206030A020304" pitchFamily="18" charset="0"/>
              </a:rPr>
              <a:t>Motivation</a:t>
            </a:r>
          </a:p>
        </p:txBody>
      </p:sp>
      <p:pic>
        <p:nvPicPr>
          <p:cNvPr id="5122" name="Picture 2" descr="Image result for faces on white backgr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99081" y="1472771"/>
            <a:ext cx="3107785" cy="1750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0233824"/>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053" y="440098"/>
            <a:ext cx="8963891" cy="1325563"/>
          </a:xfrm>
        </p:spPr>
        <p:txBody>
          <a:bodyPr/>
          <a:lstStyle/>
          <a:p>
            <a:pPr algn="ctr"/>
            <a:r>
              <a:rPr lang="en-US" b="1" dirty="0">
                <a:latin typeface="+mn-lt"/>
              </a:rPr>
              <a:t>Stage Matched Interventions:</a:t>
            </a:r>
            <a:br>
              <a:rPr lang="en-US" b="1" dirty="0">
                <a:latin typeface="+mn-lt"/>
              </a:rPr>
            </a:br>
            <a:r>
              <a:rPr lang="en-US" b="1" dirty="0">
                <a:latin typeface="+mn-lt"/>
              </a:rPr>
              <a:t>Action</a:t>
            </a:r>
          </a:p>
        </p:txBody>
      </p:sp>
      <p:sp>
        <p:nvSpPr>
          <p:cNvPr id="3" name="Content Placeholder 2"/>
          <p:cNvSpPr>
            <a:spLocks noGrp="1"/>
          </p:cNvSpPr>
          <p:nvPr>
            <p:ph idx="1"/>
          </p:nvPr>
        </p:nvSpPr>
        <p:spPr>
          <a:xfrm>
            <a:off x="609600" y="1193813"/>
            <a:ext cx="10972800" cy="5664199"/>
          </a:xfrm>
        </p:spPr>
        <p:txBody>
          <a:bodyPr>
            <a:normAutofit/>
          </a:bodyPr>
          <a:lstStyle/>
          <a:p>
            <a:pPr marL="1219170" lvl="2" indent="0">
              <a:buNone/>
            </a:pPr>
            <a:endParaRPr lang="en-US" dirty="0"/>
          </a:p>
          <a:p>
            <a:endParaRPr lang="en-US" dirty="0"/>
          </a:p>
        </p:txBody>
      </p:sp>
      <p:sp>
        <p:nvSpPr>
          <p:cNvPr id="5" name="Rectangle 1"/>
          <p:cNvSpPr>
            <a:spLocks noChangeArrowheads="1"/>
          </p:cNvSpPr>
          <p:nvPr/>
        </p:nvSpPr>
        <p:spPr bwMode="auto">
          <a:xfrm>
            <a:off x="-8234713" y="1315126"/>
            <a:ext cx="36814826" cy="450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7" name="Picture 6"/>
          <p:cNvPicPr>
            <a:picLocks noChangeAspect="1"/>
          </p:cNvPicPr>
          <p:nvPr/>
        </p:nvPicPr>
        <p:blipFill>
          <a:blip r:embed="rId3"/>
          <a:stretch>
            <a:fillRect/>
          </a:stretch>
        </p:blipFill>
        <p:spPr>
          <a:xfrm>
            <a:off x="-4763" y="2119312"/>
            <a:ext cx="12201525" cy="2619375"/>
          </a:xfrm>
          <a:prstGeom prst="rect">
            <a:avLst/>
          </a:prstGeom>
        </p:spPr>
      </p:pic>
    </p:spTree>
    <p:extLst>
      <p:ext uri="{BB962C8B-B14F-4D97-AF65-F5344CB8AC3E}">
        <p14:creationId xmlns:p14="http://schemas.microsoft.com/office/powerpoint/2010/main" val="463336811"/>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Arrow Connector 6"/>
          <p:cNvCxnSpPr/>
          <p:nvPr/>
        </p:nvCxnSpPr>
        <p:spPr>
          <a:xfrm flipV="1">
            <a:off x="2915718" y="368706"/>
            <a:ext cx="0" cy="5234068"/>
          </a:xfrm>
          <a:prstGeom prst="straightConnector1">
            <a:avLst/>
          </a:prstGeom>
          <a:ln w="1143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899677" y="5554647"/>
            <a:ext cx="6310859" cy="0"/>
          </a:xfrm>
          <a:prstGeom prst="straightConnector1">
            <a:avLst/>
          </a:prstGeom>
          <a:ln w="1143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rot="16200000">
            <a:off x="620585" y="2524075"/>
            <a:ext cx="3417328" cy="923330"/>
          </a:xfrm>
          <a:prstGeom prst="rect">
            <a:avLst/>
          </a:prstGeom>
          <a:noFill/>
        </p:spPr>
        <p:txBody>
          <a:bodyPr wrap="square" rtlCol="0">
            <a:spAutoFit/>
          </a:bodyPr>
          <a:lstStyle/>
          <a:p>
            <a:pPr algn="ctr"/>
            <a:r>
              <a:rPr lang="en-US" sz="5400" b="1" dirty="0">
                <a:solidFill>
                  <a:schemeClr val="accent1"/>
                </a:solidFill>
                <a:latin typeface="Footlight MT Light" panose="0204060206030A020304" pitchFamily="18" charset="0"/>
              </a:rPr>
              <a:t>Severity</a:t>
            </a:r>
          </a:p>
        </p:txBody>
      </p:sp>
      <p:sp>
        <p:nvSpPr>
          <p:cNvPr id="18" name="TextBox 17"/>
          <p:cNvSpPr txBox="1"/>
          <p:nvPr/>
        </p:nvSpPr>
        <p:spPr>
          <a:xfrm>
            <a:off x="4183660" y="5449793"/>
            <a:ext cx="3417328" cy="923330"/>
          </a:xfrm>
          <a:prstGeom prst="rect">
            <a:avLst/>
          </a:prstGeom>
          <a:noFill/>
        </p:spPr>
        <p:txBody>
          <a:bodyPr wrap="square" rtlCol="0">
            <a:spAutoFit/>
          </a:bodyPr>
          <a:lstStyle/>
          <a:p>
            <a:pPr algn="ctr"/>
            <a:r>
              <a:rPr lang="en-US" sz="5400" b="1" dirty="0">
                <a:solidFill>
                  <a:schemeClr val="accent1"/>
                </a:solidFill>
                <a:latin typeface="Footlight MT Light" panose="0204060206030A020304" pitchFamily="18" charset="0"/>
              </a:rPr>
              <a:t>Motivation</a:t>
            </a:r>
          </a:p>
        </p:txBody>
      </p:sp>
      <p:pic>
        <p:nvPicPr>
          <p:cNvPr id="11" name="Picture 10"/>
          <p:cNvPicPr>
            <a:picLocks noChangeAspect="1"/>
          </p:cNvPicPr>
          <p:nvPr/>
        </p:nvPicPr>
        <p:blipFill>
          <a:blip r:embed="rId3"/>
          <a:stretch>
            <a:fillRect/>
          </a:stretch>
        </p:blipFill>
        <p:spPr>
          <a:xfrm>
            <a:off x="7427835" y="753814"/>
            <a:ext cx="1532116" cy="1915388"/>
          </a:xfrm>
          <a:prstGeom prst="rect">
            <a:avLst/>
          </a:prstGeom>
        </p:spPr>
      </p:pic>
    </p:spTree>
    <p:extLst>
      <p:ext uri="{BB962C8B-B14F-4D97-AF65-F5344CB8AC3E}">
        <p14:creationId xmlns:p14="http://schemas.microsoft.com/office/powerpoint/2010/main" val="3857757081"/>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054" y="519581"/>
            <a:ext cx="8963891" cy="1325563"/>
          </a:xfrm>
        </p:spPr>
        <p:txBody>
          <a:bodyPr/>
          <a:lstStyle/>
          <a:p>
            <a:pPr algn="ctr"/>
            <a:r>
              <a:rPr lang="en-US" b="1" dirty="0">
                <a:latin typeface="+mn-lt"/>
              </a:rPr>
              <a:t>Stage Matched Interventions:</a:t>
            </a:r>
            <a:br>
              <a:rPr lang="en-US" b="1" dirty="0">
                <a:latin typeface="+mn-lt"/>
              </a:rPr>
            </a:br>
            <a:r>
              <a:rPr lang="en-US" b="1" dirty="0">
                <a:latin typeface="+mn-lt"/>
              </a:rPr>
              <a:t>Maintenance</a:t>
            </a:r>
          </a:p>
        </p:txBody>
      </p:sp>
      <p:pic>
        <p:nvPicPr>
          <p:cNvPr id="4" name="Content Placeholder 3"/>
          <p:cNvPicPr>
            <a:picLocks noGrp="1" noChangeAspect="1"/>
          </p:cNvPicPr>
          <p:nvPr>
            <p:ph idx="1"/>
          </p:nvPr>
        </p:nvPicPr>
        <p:blipFill>
          <a:blip r:embed="rId2"/>
          <a:stretch>
            <a:fillRect/>
          </a:stretch>
        </p:blipFill>
        <p:spPr>
          <a:xfrm>
            <a:off x="838200" y="2885755"/>
            <a:ext cx="10515600" cy="2231078"/>
          </a:xfrm>
          <a:prstGeom prst="rect">
            <a:avLst/>
          </a:prstGeom>
        </p:spPr>
      </p:pic>
      <p:pic>
        <p:nvPicPr>
          <p:cNvPr id="5" name="Content Placeholder 3"/>
          <p:cNvPicPr>
            <a:picLocks noChangeAspect="1"/>
          </p:cNvPicPr>
          <p:nvPr/>
        </p:nvPicPr>
        <p:blipFill>
          <a:blip r:embed="rId3"/>
          <a:stretch>
            <a:fillRect/>
          </a:stretch>
        </p:blipFill>
        <p:spPr>
          <a:xfrm>
            <a:off x="0" y="2307935"/>
            <a:ext cx="12199429" cy="399980"/>
          </a:xfrm>
          <a:prstGeom prst="rect">
            <a:avLst/>
          </a:prstGeom>
        </p:spPr>
      </p:pic>
    </p:spTree>
    <p:extLst>
      <p:ext uri="{BB962C8B-B14F-4D97-AF65-F5344CB8AC3E}">
        <p14:creationId xmlns:p14="http://schemas.microsoft.com/office/powerpoint/2010/main" val="3680761034"/>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faces on white backgr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56899" y="3819503"/>
            <a:ext cx="1646334" cy="1646334"/>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flipV="1">
            <a:off x="2963843" y="384750"/>
            <a:ext cx="0" cy="5234068"/>
          </a:xfrm>
          <a:prstGeom prst="straightConnector1">
            <a:avLst/>
          </a:prstGeom>
          <a:ln w="1143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947802" y="5570691"/>
            <a:ext cx="6310859" cy="0"/>
          </a:xfrm>
          <a:prstGeom prst="straightConnector1">
            <a:avLst/>
          </a:prstGeom>
          <a:ln w="1143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rot="16200000">
            <a:off x="668710" y="2540119"/>
            <a:ext cx="3417328" cy="923330"/>
          </a:xfrm>
          <a:prstGeom prst="rect">
            <a:avLst/>
          </a:prstGeom>
          <a:noFill/>
        </p:spPr>
        <p:txBody>
          <a:bodyPr wrap="square" rtlCol="0">
            <a:spAutoFit/>
          </a:bodyPr>
          <a:lstStyle/>
          <a:p>
            <a:pPr algn="ctr"/>
            <a:r>
              <a:rPr lang="en-US" sz="5400" b="1" dirty="0">
                <a:solidFill>
                  <a:schemeClr val="accent1"/>
                </a:solidFill>
                <a:latin typeface="Footlight MT Light" panose="0204060206030A020304" pitchFamily="18" charset="0"/>
              </a:rPr>
              <a:t>Severity</a:t>
            </a:r>
          </a:p>
        </p:txBody>
      </p:sp>
      <p:sp>
        <p:nvSpPr>
          <p:cNvPr id="18" name="TextBox 17"/>
          <p:cNvSpPr txBox="1"/>
          <p:nvPr/>
        </p:nvSpPr>
        <p:spPr>
          <a:xfrm>
            <a:off x="4231785" y="5465837"/>
            <a:ext cx="3417328" cy="923330"/>
          </a:xfrm>
          <a:prstGeom prst="rect">
            <a:avLst/>
          </a:prstGeom>
          <a:noFill/>
        </p:spPr>
        <p:txBody>
          <a:bodyPr wrap="square" rtlCol="0">
            <a:spAutoFit/>
          </a:bodyPr>
          <a:lstStyle/>
          <a:p>
            <a:pPr algn="ctr"/>
            <a:r>
              <a:rPr lang="en-US" sz="5400" b="1" dirty="0">
                <a:solidFill>
                  <a:schemeClr val="accent1"/>
                </a:solidFill>
                <a:latin typeface="Footlight MT Light" panose="0204060206030A020304" pitchFamily="18" charset="0"/>
              </a:rPr>
              <a:t>Motivation</a:t>
            </a:r>
          </a:p>
        </p:txBody>
      </p:sp>
    </p:spTree>
    <p:extLst>
      <p:ext uri="{BB962C8B-B14F-4D97-AF65-F5344CB8AC3E}">
        <p14:creationId xmlns:p14="http://schemas.microsoft.com/office/powerpoint/2010/main" val="2092325873"/>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4"/>
          <p:cNvSpPr>
            <a:spLocks noGrp="1"/>
          </p:cNvSpPr>
          <p:nvPr>
            <p:ph type="subTitle" idx="1"/>
          </p:nvPr>
        </p:nvSpPr>
        <p:spPr>
          <a:xfrm>
            <a:off x="1134208" y="1764686"/>
            <a:ext cx="9746704" cy="2729127"/>
          </a:xfrm>
        </p:spPr>
        <p:txBody>
          <a:bodyPr>
            <a:normAutofit/>
          </a:bodyPr>
          <a:lstStyle/>
          <a:p>
            <a:r>
              <a:rPr lang="en-US" sz="4800" b="1" dirty="0">
                <a:ea typeface="Calibri" charset="0"/>
              </a:rPr>
              <a:t>Psychosocial Supports</a:t>
            </a:r>
          </a:p>
        </p:txBody>
      </p:sp>
    </p:spTree>
    <p:extLst>
      <p:ext uri="{BB962C8B-B14F-4D97-AF65-F5344CB8AC3E}">
        <p14:creationId xmlns:p14="http://schemas.microsoft.com/office/powerpoint/2010/main" val="4173997514"/>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4853" y="0"/>
            <a:ext cx="8963891" cy="1325563"/>
          </a:xfrm>
        </p:spPr>
        <p:txBody>
          <a:bodyPr/>
          <a:lstStyle/>
          <a:p>
            <a:r>
              <a:rPr lang="en-US" dirty="0">
                <a:latin typeface="+mn-lt"/>
              </a:rPr>
              <a:t>Psychosocial Interventions</a:t>
            </a:r>
          </a:p>
        </p:txBody>
      </p:sp>
      <p:sp>
        <p:nvSpPr>
          <p:cNvPr id="3" name="Content Placeholder 2"/>
          <p:cNvSpPr>
            <a:spLocks noGrp="1"/>
          </p:cNvSpPr>
          <p:nvPr>
            <p:ph idx="1"/>
          </p:nvPr>
        </p:nvSpPr>
        <p:spPr>
          <a:xfrm>
            <a:off x="480479" y="1398059"/>
            <a:ext cx="11332637" cy="4351338"/>
          </a:xfrm>
        </p:spPr>
        <p:txBody>
          <a:bodyPr>
            <a:noAutofit/>
          </a:bodyPr>
          <a:lstStyle/>
          <a:p>
            <a:r>
              <a:rPr lang="en-US" sz="2600" u="sng" dirty="0"/>
              <a:t>Common elements </a:t>
            </a:r>
            <a:r>
              <a:rPr lang="en-US" sz="2600" dirty="0"/>
              <a:t>– Intended to 1) modify the underlying processes that maintain addictive behavior, 2) treat psychiatric comorbidity that complicates recovery or triggers relapse, and 3) encourage engagement and adherence to  pharmacotherapy when clinically indicated</a:t>
            </a:r>
          </a:p>
          <a:p>
            <a:pPr marL="0" indent="0">
              <a:buNone/>
            </a:pPr>
            <a:r>
              <a:rPr lang="en-US" sz="2600" dirty="0"/>
              <a:t>									       (</a:t>
            </a:r>
            <a:r>
              <a:rPr lang="en-US" sz="2600" dirty="0" err="1"/>
              <a:t>Dugosh</a:t>
            </a:r>
            <a:r>
              <a:rPr lang="en-US" sz="2600" dirty="0"/>
              <a:t>, 2016)</a:t>
            </a:r>
          </a:p>
          <a:p>
            <a:pPr marL="0" indent="0">
              <a:buNone/>
            </a:pPr>
            <a:endParaRPr lang="en-US" sz="2600" dirty="0"/>
          </a:p>
          <a:p>
            <a:r>
              <a:rPr lang="en-US" sz="2600" dirty="0"/>
              <a:t>Can be used in a variety of treatment settings, as stand-alone treatment, or in combination with pharmacological interventions, individually or in groups, briefly or intensive and specialized, and provided by a range of health workers                                                                        </a:t>
            </a:r>
            <a:r>
              <a:rPr lang="en" sz="2600" dirty="0"/>
              <a:t>(Jhanjee, 2014)</a:t>
            </a:r>
          </a:p>
          <a:p>
            <a:pPr marL="457200" lvl="1" indent="0">
              <a:buNone/>
            </a:pPr>
            <a:endParaRPr lang="en" sz="2000" dirty="0"/>
          </a:p>
          <a:p>
            <a:pPr marL="457200" lvl="1" indent="0">
              <a:buNone/>
            </a:pPr>
            <a:endParaRPr lang="en-US" sz="2000" dirty="0"/>
          </a:p>
          <a:p>
            <a:endParaRPr lang="en-US" sz="2000" dirty="0"/>
          </a:p>
        </p:txBody>
      </p:sp>
    </p:spTree>
    <p:extLst>
      <p:ext uri="{BB962C8B-B14F-4D97-AF65-F5344CB8AC3E}">
        <p14:creationId xmlns:p14="http://schemas.microsoft.com/office/powerpoint/2010/main" val="3484846082"/>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914400" y="736603"/>
            <a:ext cx="10972800" cy="692182"/>
          </a:xfrm>
          <a:prstGeom prst="rect">
            <a:avLst/>
          </a:prstGeom>
        </p:spPr>
        <p:txBody>
          <a:bodyPr lIns="91425" tIns="91425" rIns="91425" bIns="91425" anchor="b" anchorCtr="0">
            <a:noAutofit/>
          </a:bodyPr>
          <a:lstStyle/>
          <a:p>
            <a:pPr algn="ctr">
              <a:spcBef>
                <a:spcPts val="0"/>
              </a:spcBef>
              <a:buNone/>
            </a:pPr>
            <a:r>
              <a:rPr lang="en" b="1" dirty="0">
                <a:latin typeface="+mn-lt"/>
              </a:rPr>
              <a:t>Psychosocial Interventions </a:t>
            </a:r>
            <a:r>
              <a:rPr lang="en-US" b="1" dirty="0">
                <a:latin typeface="+mn-lt"/>
              </a:rPr>
              <a:t>in Conjunction with Medications</a:t>
            </a:r>
            <a:endParaRPr lang="en" b="1" dirty="0">
              <a:latin typeface="+mn-lt"/>
            </a:endParaRPr>
          </a:p>
        </p:txBody>
      </p:sp>
      <p:sp>
        <p:nvSpPr>
          <p:cNvPr id="184" name="Shape 184"/>
          <p:cNvSpPr txBox="1">
            <a:spLocks noGrp="1"/>
          </p:cNvSpPr>
          <p:nvPr>
            <p:ph idx="1"/>
          </p:nvPr>
        </p:nvSpPr>
        <p:spPr>
          <a:xfrm>
            <a:off x="304800" y="1564252"/>
            <a:ext cx="11582400" cy="4114800"/>
          </a:xfrm>
          <a:prstGeom prst="rect">
            <a:avLst/>
          </a:prstGeom>
        </p:spPr>
        <p:txBody>
          <a:bodyPr lIns="91425" tIns="91425" rIns="91425" bIns="91425" anchor="t" anchorCtr="0">
            <a:noAutofit/>
          </a:bodyPr>
          <a:lstStyle/>
          <a:p>
            <a:pPr marL="457200" lvl="0" indent="-228600">
              <a:spcBef>
                <a:spcPts val="0"/>
              </a:spcBef>
            </a:pPr>
            <a:r>
              <a:rPr lang="en" sz="2600" dirty="0"/>
              <a:t>Recommended with any pharmacological treatment</a:t>
            </a:r>
            <a:r>
              <a:rPr lang="en-US" sz="2600" dirty="0"/>
              <a:t> – at a </a:t>
            </a:r>
            <a:r>
              <a:rPr lang="en-US" sz="2600" i="1" u="sng" dirty="0"/>
              <a:t>minimum</a:t>
            </a:r>
            <a:r>
              <a:rPr lang="en-US" sz="2600" u="sng" dirty="0"/>
              <a:t> </a:t>
            </a:r>
            <a:r>
              <a:rPr lang="en-US" sz="2600" dirty="0"/>
              <a:t>should include assessment of:</a:t>
            </a:r>
          </a:p>
          <a:p>
            <a:pPr marL="1147572" lvl="2">
              <a:spcBef>
                <a:spcPts val="0"/>
              </a:spcBef>
            </a:pPr>
            <a:r>
              <a:rPr lang="en-US" sz="2400" dirty="0"/>
              <a:t>Psychosocial needs</a:t>
            </a:r>
          </a:p>
          <a:p>
            <a:pPr marL="1147572" lvl="2">
              <a:spcBef>
                <a:spcPts val="0"/>
              </a:spcBef>
            </a:pPr>
            <a:r>
              <a:rPr lang="en-US" sz="2400" dirty="0"/>
              <a:t>Supportive counseling</a:t>
            </a:r>
          </a:p>
          <a:p>
            <a:pPr marL="1147572" lvl="2">
              <a:spcBef>
                <a:spcPts val="0"/>
              </a:spcBef>
            </a:pPr>
            <a:r>
              <a:rPr lang="en-US" sz="2400" dirty="0"/>
              <a:t>Links to existing family and community services</a:t>
            </a:r>
          </a:p>
          <a:p>
            <a:pPr marL="1147572" lvl="2">
              <a:spcBef>
                <a:spcPts val="0"/>
              </a:spcBef>
            </a:pPr>
            <a:endParaRPr lang="en-US" sz="2400" dirty="0"/>
          </a:p>
          <a:p>
            <a:pPr marL="457200">
              <a:spcBef>
                <a:spcPts val="0"/>
              </a:spcBef>
            </a:pPr>
            <a:r>
              <a:rPr lang="en-US" sz="2600" i="1" u="sng" dirty="0"/>
              <a:t>Best practice</a:t>
            </a:r>
          </a:p>
          <a:p>
            <a:pPr marL="1150938" lvl="1">
              <a:spcBef>
                <a:spcPts val="0"/>
              </a:spcBef>
            </a:pPr>
            <a:r>
              <a:rPr lang="en-US" dirty="0"/>
              <a:t>A variety of structured psychosocial interventions available based on patient population needs</a:t>
            </a:r>
          </a:p>
          <a:p>
            <a:pPr marL="1150938" lvl="1">
              <a:spcBef>
                <a:spcPts val="0"/>
              </a:spcBef>
            </a:pPr>
            <a:r>
              <a:rPr lang="en-US" dirty="0"/>
              <a:t>May include but not limited to various forms of counseling &amp; psychotherapy, assistance with social needs (e.g., housing, employment), and on-site treatment for comorbid psychiatric concerns          (WHO, 2009)</a:t>
            </a:r>
          </a:p>
        </p:txBody>
      </p:sp>
    </p:spTree>
    <p:extLst>
      <p:ext uri="{BB962C8B-B14F-4D97-AF65-F5344CB8AC3E}">
        <p14:creationId xmlns:p14="http://schemas.microsoft.com/office/powerpoint/2010/main" val="818499146"/>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Joining Forces</a:t>
            </a:r>
          </a:p>
        </p:txBody>
      </p:sp>
      <p:sp>
        <p:nvSpPr>
          <p:cNvPr id="3" name="Content Placeholder 2"/>
          <p:cNvSpPr>
            <a:spLocks noGrp="1"/>
          </p:cNvSpPr>
          <p:nvPr>
            <p:ph idx="1"/>
          </p:nvPr>
        </p:nvSpPr>
        <p:spPr>
          <a:xfrm>
            <a:off x="838198" y="1423806"/>
            <a:ext cx="9419557" cy="4599003"/>
          </a:xfrm>
        </p:spPr>
        <p:txBody>
          <a:bodyPr>
            <a:normAutofit fontScale="85000" lnSpcReduction="20000"/>
          </a:bodyPr>
          <a:lstStyle/>
          <a:p>
            <a:r>
              <a:rPr lang="en-US" sz="2900" dirty="0"/>
              <a:t>Medication Assisted Treatment (MAT) has robust treatment effects, but traditionally limited to addiction medicine specialty field</a:t>
            </a:r>
          </a:p>
          <a:p>
            <a:r>
              <a:rPr lang="en-US" sz="2900" dirty="0"/>
              <a:t>Psychosocial Interventions are considered essential components to any comprehensive substance use disorder treatment plan</a:t>
            </a:r>
          </a:p>
          <a:p>
            <a:pPr lvl="2"/>
            <a:r>
              <a:rPr lang="en-US" sz="2600" dirty="0"/>
              <a:t>Research shows psychosocial interventions can promote behavior change for this population            (Hubbard et al.,  1997)</a:t>
            </a:r>
          </a:p>
          <a:p>
            <a:pPr lvl="2"/>
            <a:r>
              <a:rPr lang="en" sz="2600" dirty="0"/>
              <a:t>Review of the literature indicates those exposed to psychosocial interventions have signficantly better substance use outcomes (e.g., reduction in or abstinance from use, improvements in functioning across broad range of areas)                                            </a:t>
            </a:r>
            <a:endParaRPr lang="en-US" sz="2600" dirty="0"/>
          </a:p>
          <a:p>
            <a:r>
              <a:rPr lang="en-US" dirty="0"/>
              <a:t>WHO strongly recommends psychosocial support be offered routinely in association with MAT   					</a:t>
            </a:r>
          </a:p>
          <a:p>
            <a:pPr lvl="2"/>
            <a:r>
              <a:rPr lang="en-US" sz="2600" dirty="0"/>
              <a:t>MAT + Psychosocial Interventions are more effective than MAT or Psychosocial Interventions alone			</a:t>
            </a:r>
            <a:r>
              <a:rPr lang="en" sz="2600" dirty="0"/>
              <a:t>(Jhanjee, 2014)</a:t>
            </a:r>
            <a:endParaRPr lang="en-US" sz="2600" dirty="0"/>
          </a:p>
          <a:p>
            <a:pPr lvl="2"/>
            <a:endParaRPr lang="en-US" sz="2600" dirty="0"/>
          </a:p>
          <a:p>
            <a:endParaRPr lang="en-US" sz="2600" dirty="0"/>
          </a:p>
          <a:p>
            <a:pPr marL="457200" lvl="1"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57755" y="1817189"/>
            <a:ext cx="1934245" cy="3177280"/>
          </a:xfrm>
          <a:prstGeom prst="rect">
            <a:avLst/>
          </a:prstGeom>
        </p:spPr>
      </p:pic>
    </p:spTree>
    <p:extLst>
      <p:ext uri="{BB962C8B-B14F-4D97-AF65-F5344CB8AC3E}">
        <p14:creationId xmlns:p14="http://schemas.microsoft.com/office/powerpoint/2010/main" val="3796008887"/>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Life-Saving Intervention</a:t>
            </a:r>
          </a:p>
        </p:txBody>
      </p:sp>
      <p:sp>
        <p:nvSpPr>
          <p:cNvPr id="3" name="Content Placeholder 2"/>
          <p:cNvSpPr>
            <a:spLocks noGrp="1"/>
          </p:cNvSpPr>
          <p:nvPr>
            <p:ph idx="1"/>
          </p:nvPr>
        </p:nvSpPr>
        <p:spPr>
          <a:xfrm>
            <a:off x="849894" y="1538915"/>
            <a:ext cx="8947465" cy="4351338"/>
          </a:xfrm>
        </p:spPr>
        <p:txBody>
          <a:bodyPr>
            <a:normAutofit/>
          </a:bodyPr>
          <a:lstStyle/>
          <a:p>
            <a:r>
              <a:rPr lang="en-US" dirty="0"/>
              <a:t>Receipt of </a:t>
            </a:r>
            <a:r>
              <a:rPr lang="en-US" i="1" dirty="0"/>
              <a:t>any</a:t>
            </a:r>
            <a:r>
              <a:rPr lang="en-US" dirty="0"/>
              <a:t> psychosocial treatment associated with lower mortality at 12 and 24 months in individuals with Opioid Use Disorder (Watkins, et al. 2017)</a:t>
            </a:r>
          </a:p>
          <a:p>
            <a:r>
              <a:rPr lang="en-US" dirty="0"/>
              <a:t>Defined as one dx related treatment visit in observation year </a:t>
            </a:r>
          </a:p>
          <a:p>
            <a:pPr lvl="2"/>
            <a:r>
              <a:rPr lang="en-US" sz="2600" dirty="0"/>
              <a:t>Individual or group psychotherapy</a:t>
            </a:r>
          </a:p>
          <a:p>
            <a:pPr lvl="2"/>
            <a:r>
              <a:rPr lang="en-US" sz="2600" dirty="0"/>
              <a:t>Family interventions</a:t>
            </a:r>
          </a:p>
          <a:p>
            <a:pPr lvl="2"/>
            <a:r>
              <a:rPr lang="en-US" sz="2600" dirty="0"/>
              <a:t>Supported employment</a:t>
            </a:r>
          </a:p>
          <a:p>
            <a:pPr lvl="2"/>
            <a:r>
              <a:rPr lang="en-US" sz="2600" dirty="0"/>
              <a:t>Skills training</a:t>
            </a:r>
          </a:p>
          <a:p>
            <a:pPr lvl="2"/>
            <a:r>
              <a:rPr lang="en-US" sz="2600" dirty="0"/>
              <a:t>Intensive case management</a:t>
            </a:r>
          </a:p>
          <a:p>
            <a:endParaRPr lang="en-US" dirty="0"/>
          </a:p>
          <a:p>
            <a:pPr marL="457200" lvl="1"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90630">
            <a:off x="7980398" y="3282588"/>
            <a:ext cx="3633923" cy="2656398"/>
          </a:xfrm>
          <a:prstGeom prst="rect">
            <a:avLst/>
          </a:prstGeom>
        </p:spPr>
      </p:pic>
    </p:spTree>
    <p:extLst>
      <p:ext uri="{BB962C8B-B14F-4D97-AF65-F5344CB8AC3E}">
        <p14:creationId xmlns:p14="http://schemas.microsoft.com/office/powerpoint/2010/main" val="1029418168"/>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800" dirty="0">
                <a:latin typeface="+mn-lt"/>
              </a:rPr>
              <a:t>Individualized Treatment Planning</a:t>
            </a:r>
            <a:endParaRPr lang="en-US" sz="4800" b="1" dirty="0">
              <a:latin typeface="+mn-lt"/>
            </a:endParaRPr>
          </a:p>
        </p:txBody>
      </p:sp>
      <p:sp>
        <p:nvSpPr>
          <p:cNvPr id="5" name="Content Placeholder 4"/>
          <p:cNvSpPr>
            <a:spLocks noGrp="1"/>
          </p:cNvSpPr>
          <p:nvPr>
            <p:ph idx="1"/>
          </p:nvPr>
        </p:nvSpPr>
        <p:spPr>
          <a:xfrm>
            <a:off x="994954" y="1423806"/>
            <a:ext cx="10515600" cy="4583690"/>
          </a:xfrm>
        </p:spPr>
        <p:txBody>
          <a:bodyPr>
            <a:normAutofit/>
          </a:bodyPr>
          <a:lstStyle/>
          <a:p>
            <a:r>
              <a:rPr lang="en-US" dirty="0"/>
              <a:t>Behavioral Health Intake Assessment</a:t>
            </a:r>
          </a:p>
          <a:p>
            <a:r>
              <a:rPr lang="en-US" dirty="0"/>
              <a:t>Collaboration in development of </a:t>
            </a:r>
            <a:r>
              <a:rPr lang="en-US" dirty="0" err="1"/>
              <a:t>Tx</a:t>
            </a:r>
            <a:r>
              <a:rPr lang="en-US" dirty="0"/>
              <a:t> Plan tailored to meet </a:t>
            </a:r>
            <a:r>
              <a:rPr lang="en-US" dirty="0" err="1"/>
              <a:t>pt’s</a:t>
            </a:r>
            <a:r>
              <a:rPr lang="en-US" dirty="0"/>
              <a:t> unique strengths, goals, values</a:t>
            </a:r>
          </a:p>
          <a:p>
            <a:endParaRPr lang="en-US" dirty="0">
              <a:solidFill>
                <a:schemeClr val="tx2"/>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4053" y="2884233"/>
            <a:ext cx="8829405" cy="3001998"/>
          </a:xfrm>
          <a:prstGeom prst="rect">
            <a:avLst/>
          </a:prstGeom>
        </p:spPr>
      </p:pic>
    </p:spTree>
    <p:extLst>
      <p:ext uri="{BB962C8B-B14F-4D97-AF65-F5344CB8AC3E}">
        <p14:creationId xmlns:p14="http://schemas.microsoft.com/office/powerpoint/2010/main" val="371494745"/>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Trauma-Informed Care</a:t>
            </a:r>
          </a:p>
        </p:txBody>
      </p:sp>
      <p:sp>
        <p:nvSpPr>
          <p:cNvPr id="3" name="Content Placeholder 2"/>
          <p:cNvSpPr>
            <a:spLocks noGrp="1"/>
          </p:cNvSpPr>
          <p:nvPr>
            <p:ph idx="1"/>
          </p:nvPr>
        </p:nvSpPr>
        <p:spPr/>
        <p:txBody>
          <a:bodyPr/>
          <a:lstStyle/>
          <a:p>
            <a:r>
              <a:rPr lang="en-US" dirty="0"/>
              <a:t>In clinical populations (focusing on either disorder), about 25-50% have dual diagnosis of PTSD and substance use disorder in their lifetime</a:t>
            </a:r>
          </a:p>
          <a:p>
            <a:pPr lvl="2"/>
            <a:r>
              <a:rPr lang="en-US" dirty="0"/>
              <a:t>This is associated with more severe clinical profile, lower functioning, poorer well-being, and poorer outcomes                                          (Schafer &amp; </a:t>
            </a:r>
            <a:r>
              <a:rPr lang="en-US" dirty="0" err="1"/>
              <a:t>Najavits</a:t>
            </a:r>
            <a:r>
              <a:rPr lang="en-US" dirty="0"/>
              <a:t>, 2007)</a:t>
            </a:r>
          </a:p>
          <a:p>
            <a:pPr lvl="2"/>
            <a:endParaRPr lang="en-US" dirty="0"/>
          </a:p>
        </p:txBody>
      </p:sp>
      <p:pic>
        <p:nvPicPr>
          <p:cNvPr id="4" name="Content Placeholder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8414" y="3348740"/>
            <a:ext cx="2689276" cy="2567328"/>
          </a:xfrm>
          <a:prstGeom prst="rect">
            <a:avLst/>
          </a:prstGeom>
        </p:spPr>
      </p:pic>
    </p:spTree>
    <p:extLst>
      <p:ext uri="{BB962C8B-B14F-4D97-AF65-F5344CB8AC3E}">
        <p14:creationId xmlns:p14="http://schemas.microsoft.com/office/powerpoint/2010/main" val="1951507204"/>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5025" y="159247"/>
            <a:ext cx="6576671" cy="1325563"/>
          </a:xfrm>
        </p:spPr>
        <p:txBody>
          <a:bodyPr/>
          <a:lstStyle/>
          <a:p>
            <a:pPr algn="ctr"/>
            <a:r>
              <a:rPr lang="en-US" dirty="0">
                <a:latin typeface="+mn-lt"/>
              </a:rPr>
              <a:t>Individual BH Intervention</a:t>
            </a:r>
          </a:p>
        </p:txBody>
      </p:sp>
      <p:sp>
        <p:nvSpPr>
          <p:cNvPr id="3" name="Content Placeholder 2"/>
          <p:cNvSpPr>
            <a:spLocks noGrp="1"/>
          </p:cNvSpPr>
          <p:nvPr>
            <p:ph idx="1"/>
          </p:nvPr>
        </p:nvSpPr>
        <p:spPr>
          <a:xfrm>
            <a:off x="1086136" y="1473087"/>
            <a:ext cx="10014451" cy="4137057"/>
          </a:xfrm>
        </p:spPr>
        <p:txBody>
          <a:bodyPr>
            <a:noAutofit/>
          </a:bodyPr>
          <a:lstStyle/>
          <a:p>
            <a:pPr>
              <a:buFont typeface="Arial" panose="020B0604020202020204" pitchFamily="34" charset="0"/>
              <a:buChar char="•"/>
            </a:pPr>
            <a:r>
              <a:rPr lang="en-US" dirty="0"/>
              <a:t>Behavioral Health Consultation</a:t>
            </a:r>
          </a:p>
          <a:p>
            <a:pPr lvl="2"/>
            <a:r>
              <a:rPr lang="en-US" dirty="0"/>
              <a:t>Frequently first line treatment of substance use disorder </a:t>
            </a:r>
          </a:p>
          <a:p>
            <a:pPr lvl="2"/>
            <a:r>
              <a:rPr lang="en-US" dirty="0"/>
              <a:t>Can be used in primary care and specialty medical settings or as an adjunct to other services (e.g., IOP, Group Medical Visits, DBT)</a:t>
            </a:r>
          </a:p>
          <a:p>
            <a:pPr lvl="2"/>
            <a:r>
              <a:rPr lang="en-US" dirty="0"/>
              <a:t>Excellent venue for working to increase motivation for more intensive A&amp;D treatment options</a:t>
            </a:r>
          </a:p>
          <a:p>
            <a:pPr lvl="2"/>
            <a:r>
              <a:rPr lang="en-US" dirty="0"/>
              <a:t>Can be used opportunistically (e.g., in response to screeners, hospital follow ups)</a:t>
            </a:r>
          </a:p>
          <a:p>
            <a:pPr>
              <a:buFont typeface="Arial" panose="020B0604020202020204" pitchFamily="34" charset="0"/>
              <a:buChar char="•"/>
            </a:pPr>
            <a:r>
              <a:rPr lang="en-US" dirty="0"/>
              <a:t>Specialty Mental Health/Individual Psychotherapy</a:t>
            </a:r>
          </a:p>
          <a:p>
            <a:pPr lvl="2"/>
            <a:r>
              <a:rPr lang="en-US" dirty="0"/>
              <a:t>Can be used as a stand-alone service or as an adjunct to other services (e.g., IOP, Group Medical Visits, DBT)</a:t>
            </a:r>
          </a:p>
          <a:p>
            <a:pPr>
              <a:buFont typeface="Arial" panose="020B0604020202020204" pitchFamily="34" charset="0"/>
              <a:buChar char="•"/>
            </a:pPr>
            <a:endParaRPr lang="en-US" sz="2400" dirty="0"/>
          </a:p>
          <a:p>
            <a:pPr marL="3657600" lvl="8" indent="0">
              <a:buNone/>
            </a:pPr>
            <a:r>
              <a:rPr lang="en-US" sz="1400" dirty="0">
                <a:solidFill>
                  <a:schemeClr val="tx2"/>
                </a:solidFill>
              </a:rPr>
              <a:t>					</a:t>
            </a:r>
            <a:r>
              <a:rPr lang="en" sz="1400" dirty="0"/>
              <a:t>(Jhanjee, 2014)</a:t>
            </a:r>
          </a:p>
          <a:p>
            <a:pPr marL="3657600" lvl="8" indent="0">
              <a:buNone/>
            </a:pPr>
            <a:endParaRPr lang="en-US" sz="1400" dirty="0">
              <a:solidFill>
                <a:schemeClr val="tx2"/>
              </a:solidFill>
            </a:endParaRPr>
          </a:p>
        </p:txBody>
      </p:sp>
    </p:spTree>
    <p:extLst>
      <p:ext uri="{BB962C8B-B14F-4D97-AF65-F5344CB8AC3E}">
        <p14:creationId xmlns:p14="http://schemas.microsoft.com/office/powerpoint/2010/main" val="4279010753"/>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5027" y="0"/>
            <a:ext cx="6576671" cy="1325563"/>
          </a:xfrm>
        </p:spPr>
        <p:txBody>
          <a:bodyPr/>
          <a:lstStyle/>
          <a:p>
            <a:pPr algn="ctr"/>
            <a:r>
              <a:rPr lang="en-US" dirty="0">
                <a:latin typeface="+mn-lt"/>
              </a:rPr>
              <a:t>Group Psychotherapy</a:t>
            </a:r>
          </a:p>
        </p:txBody>
      </p:sp>
      <p:sp>
        <p:nvSpPr>
          <p:cNvPr id="3" name="Content Placeholder 2"/>
          <p:cNvSpPr>
            <a:spLocks noGrp="1"/>
          </p:cNvSpPr>
          <p:nvPr>
            <p:ph idx="1"/>
          </p:nvPr>
        </p:nvSpPr>
        <p:spPr>
          <a:xfrm>
            <a:off x="1358130" y="1247185"/>
            <a:ext cx="5486807" cy="5081451"/>
          </a:xfrm>
        </p:spPr>
        <p:txBody>
          <a:bodyPr>
            <a:noAutofit/>
          </a:bodyPr>
          <a:lstStyle/>
          <a:p>
            <a:pPr>
              <a:buFont typeface="Arial" panose="020B0604020202020204" pitchFamily="34" charset="0"/>
              <a:buChar char="•"/>
            </a:pPr>
            <a:r>
              <a:rPr lang="en-US" sz="2400" dirty="0"/>
              <a:t>Cognitive Processing Therapy </a:t>
            </a:r>
          </a:p>
          <a:p>
            <a:pPr>
              <a:buFont typeface="Arial" panose="020B0604020202020204" pitchFamily="34" charset="0"/>
              <a:buChar char="•"/>
            </a:pPr>
            <a:r>
              <a:rPr lang="en-US" sz="2400" dirty="0"/>
              <a:t>Dialectical Behavior Therapy (DBT)</a:t>
            </a:r>
          </a:p>
          <a:p>
            <a:r>
              <a:rPr lang="en-US" sz="2400" dirty="0"/>
              <a:t>Anger Management</a:t>
            </a:r>
          </a:p>
          <a:p>
            <a:pPr>
              <a:buFont typeface="Arial" panose="020B0604020202020204" pitchFamily="34" charset="0"/>
              <a:buChar char="•"/>
            </a:pPr>
            <a:endParaRPr lang="en-US" sz="2400" dirty="0">
              <a:solidFill>
                <a:schemeClr val="tx2"/>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3308" y="3198703"/>
            <a:ext cx="5277815" cy="2784090"/>
          </a:xfrm>
          <a:prstGeom prst="rect">
            <a:avLst/>
          </a:prstGeom>
        </p:spPr>
      </p:pic>
      <p:sp>
        <p:nvSpPr>
          <p:cNvPr id="6" name="Content Placeholder 2"/>
          <p:cNvSpPr txBox="1">
            <a:spLocks/>
          </p:cNvSpPr>
          <p:nvPr/>
        </p:nvSpPr>
        <p:spPr>
          <a:xfrm>
            <a:off x="6578959" y="1214210"/>
            <a:ext cx="5655703" cy="49576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eelawadee UI" panose="020B0502040204020203" pitchFamily="34" charset="-34"/>
                <a:ea typeface="+mn-ea"/>
                <a:cs typeface="Leelawadee UI" panose="020B0502040204020203" pitchFamily="34" charset="-34"/>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eelawadee UI" panose="020B0502040204020203" pitchFamily="34" charset="-34"/>
                <a:ea typeface="+mn-ea"/>
                <a:cs typeface="Leelawadee UI" panose="020B0502040204020203" pitchFamily="34" charset="-34"/>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eelawadee UI" panose="020B0502040204020203" pitchFamily="34" charset="-34"/>
                <a:ea typeface="+mn-ea"/>
                <a:cs typeface="Leelawadee UI" panose="020B0502040204020203" pitchFamily="34" charset="-34"/>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eelawadee UI" panose="020B0502040204020203" pitchFamily="34" charset="-34"/>
                <a:ea typeface="+mn-ea"/>
                <a:cs typeface="Leelawadee UI" panose="020B0502040204020203" pitchFamily="34" charset="-34"/>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eelawadee UI" panose="020B0502040204020203" pitchFamily="34" charset="-34"/>
                <a:ea typeface="+mn-ea"/>
                <a:cs typeface="Leelawadee UI" panose="020B0502040204020203" pitchFamily="34" charset="-3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Chronic Pain Management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Healthy Lifestyles/Weight Management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Parenting Skills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44546A"/>
              </a:solidFill>
              <a:effectLst/>
              <a:uLnTx/>
              <a:uFillTx/>
              <a:latin typeface="Leelawadee UI" panose="020B0502040204020203" pitchFamily="34" charset="-34"/>
              <a:ea typeface="+mn-ea"/>
              <a:cs typeface="Leelawadee UI" panose="020B0502040204020203" pitchFamily="34" charset="-34"/>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44546A"/>
              </a:solidFill>
              <a:effectLst/>
              <a:uLnTx/>
              <a:uFillTx/>
              <a:latin typeface="Leelawadee UI" panose="020B0502040204020203" pitchFamily="34" charset="-34"/>
              <a:ea typeface="+mn-ea"/>
              <a:cs typeface="Leelawadee UI" panose="020B0502040204020203" pitchFamily="34" charset="-34"/>
            </a:endParaRPr>
          </a:p>
        </p:txBody>
      </p:sp>
    </p:spTree>
    <p:extLst>
      <p:ext uri="{BB962C8B-B14F-4D97-AF65-F5344CB8AC3E}">
        <p14:creationId xmlns:p14="http://schemas.microsoft.com/office/powerpoint/2010/main" val="2053982176"/>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4949" y="98243"/>
            <a:ext cx="11234057" cy="1325563"/>
          </a:xfrm>
        </p:spPr>
        <p:txBody>
          <a:bodyPr>
            <a:normAutofit fontScale="90000"/>
          </a:bodyPr>
          <a:lstStyle/>
          <a:p>
            <a:r>
              <a:rPr lang="en-US" sz="4800" dirty="0">
                <a:latin typeface="+mn-lt"/>
              </a:rPr>
              <a:t>Extended Outpatient (EOP)</a:t>
            </a:r>
            <a:br>
              <a:rPr lang="en-US" sz="4800" dirty="0">
                <a:latin typeface="+mn-lt"/>
              </a:rPr>
            </a:br>
            <a:r>
              <a:rPr lang="en-US" sz="4800" dirty="0">
                <a:latin typeface="+mn-lt"/>
              </a:rPr>
              <a:t>(3 hours x 1 day per week for 6 months)</a:t>
            </a:r>
            <a:endParaRPr lang="en-US" sz="4800" b="1" dirty="0">
              <a:latin typeface="+mn-lt"/>
            </a:endParaRPr>
          </a:p>
        </p:txBody>
      </p:sp>
      <p:sp>
        <p:nvSpPr>
          <p:cNvPr id="5" name="Content Placeholder 4"/>
          <p:cNvSpPr>
            <a:spLocks noGrp="1"/>
          </p:cNvSpPr>
          <p:nvPr>
            <p:ph idx="1"/>
          </p:nvPr>
        </p:nvSpPr>
        <p:spPr>
          <a:xfrm>
            <a:off x="1123406" y="1749684"/>
            <a:ext cx="10515600" cy="4583690"/>
          </a:xfrm>
        </p:spPr>
        <p:txBody>
          <a:bodyPr>
            <a:normAutofit/>
          </a:bodyPr>
          <a:lstStyle/>
          <a:p>
            <a:r>
              <a:rPr lang="en-US" dirty="0"/>
              <a:t>24 Session Curriculum</a:t>
            </a:r>
          </a:p>
          <a:p>
            <a:pPr lvl="2"/>
            <a:r>
              <a:rPr lang="en-US" sz="2200" dirty="0"/>
              <a:t>Motivational Interviewing</a:t>
            </a:r>
          </a:p>
          <a:p>
            <a:pPr lvl="2"/>
            <a:r>
              <a:rPr lang="en-US" sz="2200" dirty="0"/>
              <a:t>CBT</a:t>
            </a:r>
          </a:p>
          <a:p>
            <a:pPr lvl="2"/>
            <a:r>
              <a:rPr lang="en-US" sz="2200" dirty="0"/>
              <a:t>Motivation Enhancement Therapy</a:t>
            </a:r>
          </a:p>
          <a:p>
            <a:pPr lvl="2"/>
            <a:r>
              <a:rPr lang="en-US" sz="2200" dirty="0"/>
              <a:t>DBT</a:t>
            </a:r>
          </a:p>
          <a:p>
            <a:pPr lvl="2"/>
            <a:r>
              <a:rPr lang="en-US" sz="2200" dirty="0"/>
              <a:t>Solution-Focused Therapy</a:t>
            </a:r>
          </a:p>
          <a:p>
            <a:pPr lvl="2"/>
            <a:r>
              <a:rPr lang="en-US" sz="2200" dirty="0"/>
              <a:t>Family Behavior Therapy</a:t>
            </a:r>
          </a:p>
          <a:p>
            <a:r>
              <a:rPr lang="en-US" dirty="0"/>
              <a:t>Relapse Prevention/Aftercare Group (1 hour weekly)</a:t>
            </a:r>
          </a:p>
          <a:p>
            <a:endParaRPr lang="en-US" dirty="0">
              <a:solidFill>
                <a:schemeClr val="tx2"/>
              </a:solidFill>
            </a:endParaRPr>
          </a:p>
          <a:p>
            <a:endParaRPr lang="en-US" dirty="0">
              <a:solidFill>
                <a:schemeClr val="tx2"/>
              </a:solidFill>
            </a:endParaRPr>
          </a:p>
        </p:txBody>
      </p:sp>
    </p:spTree>
    <p:extLst>
      <p:ext uri="{BB962C8B-B14F-4D97-AF65-F5344CB8AC3E}">
        <p14:creationId xmlns:p14="http://schemas.microsoft.com/office/powerpoint/2010/main" val="2579903524"/>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4949" y="98243"/>
            <a:ext cx="11234057" cy="1325563"/>
          </a:xfrm>
        </p:spPr>
        <p:txBody>
          <a:bodyPr>
            <a:normAutofit fontScale="90000"/>
          </a:bodyPr>
          <a:lstStyle/>
          <a:p>
            <a:r>
              <a:rPr lang="en-US" sz="4800" dirty="0">
                <a:latin typeface="+mn-lt"/>
              </a:rPr>
              <a:t>Intensive Outpatient (IOP)</a:t>
            </a:r>
            <a:br>
              <a:rPr lang="en-US" sz="4800" dirty="0">
                <a:latin typeface="+mn-lt"/>
              </a:rPr>
            </a:br>
            <a:r>
              <a:rPr lang="en-US" sz="4800" dirty="0">
                <a:latin typeface="+mn-lt"/>
              </a:rPr>
              <a:t>(3 hours x 3 days per week for 8 weeks)</a:t>
            </a:r>
            <a:endParaRPr lang="en-US" sz="4800" b="1" dirty="0">
              <a:latin typeface="+mn-lt"/>
            </a:endParaRPr>
          </a:p>
        </p:txBody>
      </p:sp>
      <p:sp>
        <p:nvSpPr>
          <p:cNvPr id="5" name="Content Placeholder 4"/>
          <p:cNvSpPr>
            <a:spLocks noGrp="1"/>
          </p:cNvSpPr>
          <p:nvPr>
            <p:ph idx="1"/>
          </p:nvPr>
        </p:nvSpPr>
        <p:spPr>
          <a:xfrm>
            <a:off x="1018674" y="1701557"/>
            <a:ext cx="10515600" cy="4583690"/>
          </a:xfrm>
        </p:spPr>
        <p:txBody>
          <a:bodyPr>
            <a:normAutofit/>
          </a:bodyPr>
          <a:lstStyle/>
          <a:p>
            <a:r>
              <a:rPr lang="en-US" dirty="0"/>
              <a:t>24 session Curriculum</a:t>
            </a:r>
          </a:p>
          <a:p>
            <a:pPr lvl="1"/>
            <a:r>
              <a:rPr lang="en-US" dirty="0"/>
              <a:t>Motivational Interviewing</a:t>
            </a:r>
          </a:p>
          <a:p>
            <a:pPr lvl="1"/>
            <a:r>
              <a:rPr lang="en-US" dirty="0"/>
              <a:t>CBT</a:t>
            </a:r>
          </a:p>
          <a:p>
            <a:pPr lvl="1"/>
            <a:r>
              <a:rPr lang="en-US" dirty="0"/>
              <a:t>Motivation Enhancement Therapy</a:t>
            </a:r>
          </a:p>
          <a:p>
            <a:pPr lvl="1"/>
            <a:r>
              <a:rPr lang="en-US" dirty="0"/>
              <a:t>CBT</a:t>
            </a:r>
          </a:p>
          <a:p>
            <a:pPr lvl="1"/>
            <a:r>
              <a:rPr lang="en-US" dirty="0"/>
              <a:t>Solution-Focused Therapy</a:t>
            </a:r>
          </a:p>
          <a:p>
            <a:pPr lvl="1"/>
            <a:r>
              <a:rPr lang="en-US" dirty="0"/>
              <a:t>Family Behavior Therapy</a:t>
            </a:r>
          </a:p>
          <a:p>
            <a:r>
              <a:rPr lang="en-US" dirty="0"/>
              <a:t>Relapse Prevention/Aftercare Group (2 hours weekly)</a:t>
            </a:r>
          </a:p>
          <a:p>
            <a:pPr lvl="1"/>
            <a:endParaRPr lang="en-US" dirty="0"/>
          </a:p>
          <a:p>
            <a:endParaRPr lang="en-US" dirty="0"/>
          </a:p>
        </p:txBody>
      </p:sp>
    </p:spTree>
    <p:extLst>
      <p:ext uri="{BB962C8B-B14F-4D97-AF65-F5344CB8AC3E}">
        <p14:creationId xmlns:p14="http://schemas.microsoft.com/office/powerpoint/2010/main" val="381731908"/>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ChangeArrowheads="1"/>
          </p:cNvSpPr>
          <p:nvPr/>
        </p:nvSpPr>
        <p:spPr bwMode="auto">
          <a:xfrm>
            <a:off x="1331495" y="981156"/>
            <a:ext cx="9148512" cy="49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2" tIns="45716" rIns="91432" bIns="45716">
            <a:spAutoFit/>
          </a:bodyPr>
          <a:lstStyle/>
          <a:p>
            <a:pPr marL="0" marR="0" lvl="0" indent="0" defTabSz="91431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“The care that results from a practice </a:t>
            </a:r>
            <a:r>
              <a:rPr kumimoji="0" lang="en-US" sz="2800" b="1" i="1" u="sng" strike="noStrike" kern="1200" cap="none" spc="0" normalizeH="0" baseline="0" noProof="0" dirty="0">
                <a:ln>
                  <a:noFill/>
                </a:ln>
                <a:solidFill>
                  <a:prstClr val="black"/>
                </a:solidFill>
                <a:effectLst/>
                <a:uLnTx/>
                <a:uFillTx/>
                <a:latin typeface="Calibri" panose="020F0502020204030204"/>
                <a:ea typeface="+mn-ea"/>
                <a:cs typeface="+mn-cs"/>
              </a:rPr>
              <a:t>team</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of primary care and behavioral health clinicians, </a:t>
            </a:r>
            <a:r>
              <a:rPr kumimoji="0" lang="en-US" sz="2800" b="1" i="1" u="sng" strike="noStrike" kern="1200" cap="none" spc="0" normalizeH="0" baseline="0" noProof="0" dirty="0">
                <a:ln>
                  <a:noFill/>
                </a:ln>
                <a:solidFill>
                  <a:prstClr val="black"/>
                </a:solidFill>
                <a:effectLst/>
                <a:uLnTx/>
                <a:uFillTx/>
                <a:latin typeface="Calibri" panose="020F0502020204030204"/>
                <a:ea typeface="+mn-ea"/>
                <a:cs typeface="+mn-cs"/>
              </a:rPr>
              <a:t>working together</a:t>
            </a: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with patients and families, using a systematic and </a:t>
            </a:r>
            <a:r>
              <a:rPr kumimoji="0" lang="en-US" sz="2800" b="1" i="1" u="sng" strike="noStrike" kern="1200" cap="none" spc="0" normalizeH="0" baseline="0" noProof="0" dirty="0">
                <a:ln>
                  <a:noFill/>
                </a:ln>
                <a:solidFill>
                  <a:prstClr val="black"/>
                </a:solidFill>
                <a:effectLst/>
                <a:uLnTx/>
                <a:uFillTx/>
                <a:latin typeface="Calibri" panose="020F0502020204030204"/>
                <a:ea typeface="+mn-ea"/>
                <a:cs typeface="+mn-cs"/>
              </a:rPr>
              <a:t>cost-effective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approach to provide </a:t>
            </a:r>
            <a:r>
              <a:rPr kumimoji="0" lang="en-US" sz="2800" b="1" i="1" u="sng" strike="noStrike" kern="1200" cap="none" spc="0" normalizeH="0" baseline="0" noProof="0" dirty="0">
                <a:ln>
                  <a:noFill/>
                </a:ln>
                <a:solidFill>
                  <a:prstClr val="black"/>
                </a:solidFill>
                <a:effectLst/>
                <a:uLnTx/>
                <a:uFillTx/>
                <a:latin typeface="Calibri" panose="020F0502020204030204"/>
                <a:ea typeface="+mn-ea"/>
                <a:cs typeface="+mn-cs"/>
              </a:rPr>
              <a:t>patient-centered care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for </a:t>
            </a:r>
            <a:r>
              <a:rPr kumimoji="0" lang="en-US" sz="2800" b="1" i="1" u="sng" strike="noStrike" kern="1200" cap="none" spc="0" normalizeH="0" baseline="0" noProof="0" dirty="0">
                <a:ln>
                  <a:noFill/>
                </a:ln>
                <a:solidFill>
                  <a:prstClr val="black"/>
                </a:solidFill>
                <a:effectLst/>
                <a:uLnTx/>
                <a:uFillTx/>
                <a:latin typeface="Calibri" panose="020F0502020204030204"/>
                <a:ea typeface="+mn-ea"/>
                <a:cs typeface="+mn-cs"/>
              </a:rPr>
              <a:t>a defined population</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This care may address mental health and substance abuse conditions, health behaviors (including their contribution to chronic medical illnesses), life stressors and crises, stress related physical symptoms, and ineffective patterns of health care utilization.”</a:t>
            </a:r>
          </a:p>
          <a:p>
            <a:pPr marL="0" marR="0" lvl="0" indent="0" algn="ctr" defTabSz="91431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31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Peek CJ and the National Integration Academy Council.  Executive Summary - Lexicon for Behavioral Health and Primary Care Integration: Concepts and Definitions Developed by Expert Consensus.  AHRQ Publication No.13-IP001-1-EF. Rockville, MD: Agency for Healthcare Research and Quality. 2013. </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http://integrationacademy.ahrq.gov</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31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31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31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276" name="TextBox 4"/>
          <p:cNvSpPr txBox="1">
            <a:spLocks noChangeArrowheads="1"/>
          </p:cNvSpPr>
          <p:nvPr/>
        </p:nvSpPr>
        <p:spPr bwMode="auto">
          <a:xfrm>
            <a:off x="0" y="381000"/>
            <a:ext cx="12192000" cy="707878"/>
          </a:xfrm>
          <a:prstGeom prst="rect">
            <a:avLst/>
          </a:prstGeom>
          <a:noFill/>
          <a:ln>
            <a:noFill/>
          </a:ln>
        </p:spPr>
        <p:txBody>
          <a:bodyPr wrap="square" lIns="91432" tIns="45716" rIns="91432" bIns="45716">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31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latin typeface="Calibri"/>
                <a:ea typeface="ＭＳ Ｐゴシック" charset="0"/>
              </a:rPr>
              <a:t>What is Integrated Care?</a:t>
            </a:r>
          </a:p>
        </p:txBody>
      </p:sp>
    </p:spTree>
    <p:extLst>
      <p:ext uri="{BB962C8B-B14F-4D97-AF65-F5344CB8AC3E}">
        <p14:creationId xmlns:p14="http://schemas.microsoft.com/office/powerpoint/2010/main" val="2884171715"/>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4288"/>
            <a:ext cx="12192000" cy="1158875"/>
          </a:xfrm>
          <a:ln>
            <a:noFill/>
          </a:ln>
        </p:spPr>
        <p:txBody>
          <a:bodyPr>
            <a:normAutofit/>
          </a:bodyPr>
          <a:lstStyle/>
          <a:p>
            <a:pPr algn="ctr"/>
            <a:r>
              <a:rPr lang="en-US" b="1" cap="none" dirty="0">
                <a:latin typeface="+mn-lt"/>
              </a:rPr>
              <a:t>Traditional Work Flow</a:t>
            </a:r>
          </a:p>
        </p:txBody>
      </p:sp>
      <p:sp>
        <p:nvSpPr>
          <p:cNvPr id="5" name="Text Box 74"/>
          <p:cNvSpPr txBox="1">
            <a:spLocks noChangeArrowheads="1"/>
          </p:cNvSpPr>
          <p:nvPr/>
        </p:nvSpPr>
        <p:spPr bwMode="auto">
          <a:xfrm>
            <a:off x="4655350" y="5535326"/>
            <a:ext cx="3551325" cy="276999"/>
          </a:xfrm>
          <a:prstGeom prst="rect">
            <a:avLst/>
          </a:prstGeom>
          <a:noFill/>
          <a:ln w="31750">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3600">
                <a:solidFill>
                  <a:schemeClr val="tx1"/>
                </a:solidFill>
                <a:latin typeface="Tahoma" pitchFamily="34" charset="0"/>
              </a:defRPr>
            </a:lvl1pPr>
            <a:lvl2pPr marL="742950" indent="-285750">
              <a:defRPr sz="3600">
                <a:solidFill>
                  <a:schemeClr val="tx1"/>
                </a:solidFill>
                <a:latin typeface="Tahoma" pitchFamily="34" charset="0"/>
              </a:defRPr>
            </a:lvl2pPr>
            <a:lvl3pPr marL="1143000" indent="-228600">
              <a:defRPr sz="3600">
                <a:solidFill>
                  <a:schemeClr val="tx1"/>
                </a:solidFill>
                <a:latin typeface="Tahoma" pitchFamily="34" charset="0"/>
              </a:defRPr>
            </a:lvl3pPr>
            <a:lvl4pPr marL="1600200" indent="-228600">
              <a:defRPr sz="3600">
                <a:solidFill>
                  <a:schemeClr val="tx1"/>
                </a:solidFill>
                <a:latin typeface="Tahoma" pitchFamily="34" charset="0"/>
              </a:defRPr>
            </a:lvl4pPr>
            <a:lvl5pPr marL="2057400" indent="-228600">
              <a:defRPr sz="3600">
                <a:solidFill>
                  <a:schemeClr val="tx1"/>
                </a:solidFill>
                <a:latin typeface="Tahoma" pitchFamily="34" charset="0"/>
              </a:defRPr>
            </a:lvl5pPr>
            <a:lvl6pPr marL="2514600" indent="-228600" eaLnBrk="0" fontAlgn="base" hangingPunct="0">
              <a:spcBef>
                <a:spcPct val="0"/>
              </a:spcBef>
              <a:spcAft>
                <a:spcPct val="0"/>
              </a:spcAft>
              <a:defRPr sz="3600">
                <a:solidFill>
                  <a:schemeClr val="tx1"/>
                </a:solidFill>
                <a:latin typeface="Tahoma" pitchFamily="34" charset="0"/>
              </a:defRPr>
            </a:lvl6pPr>
            <a:lvl7pPr marL="2971800" indent="-228600" eaLnBrk="0" fontAlgn="base" hangingPunct="0">
              <a:spcBef>
                <a:spcPct val="0"/>
              </a:spcBef>
              <a:spcAft>
                <a:spcPct val="0"/>
              </a:spcAft>
              <a:defRPr sz="3600">
                <a:solidFill>
                  <a:schemeClr val="tx1"/>
                </a:solidFill>
                <a:latin typeface="Tahoma" pitchFamily="34" charset="0"/>
              </a:defRPr>
            </a:lvl7pPr>
            <a:lvl8pPr marL="3429000" indent="-228600" eaLnBrk="0" fontAlgn="base" hangingPunct="0">
              <a:spcBef>
                <a:spcPct val="0"/>
              </a:spcBef>
              <a:spcAft>
                <a:spcPct val="0"/>
              </a:spcAft>
              <a:defRPr sz="3600">
                <a:solidFill>
                  <a:schemeClr val="tx1"/>
                </a:solidFill>
                <a:latin typeface="Tahoma" pitchFamily="34" charset="0"/>
              </a:defRPr>
            </a:lvl8pPr>
            <a:lvl9pPr marL="3886200" indent="-228600" eaLnBrk="0" fontAlgn="base" hangingPunct="0">
              <a:spcBef>
                <a:spcPct val="0"/>
              </a:spcBef>
              <a:spcAft>
                <a:spcPct val="0"/>
              </a:spcAft>
              <a:defRPr sz="3600">
                <a:solidFill>
                  <a:schemeClr val="tx1"/>
                </a:solidFill>
                <a:latin typeface="Tahoma"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Leelawadee UI" panose="020B0502040204020203" pitchFamily="34" charset="-34"/>
                <a:ea typeface="MS PGothic" pitchFamily="34" charset="-128"/>
                <a:cs typeface="Leelawadee UI" panose="020B0502040204020203" pitchFamily="34" charset="-34"/>
              </a:rPr>
              <a:t>Source: Southcentral Foundation, Anchorage AK</a:t>
            </a:r>
          </a:p>
        </p:txBody>
      </p:sp>
      <p:sp>
        <p:nvSpPr>
          <p:cNvPr id="4" name="TextBox 3"/>
          <p:cNvSpPr txBox="1"/>
          <p:nvPr/>
        </p:nvSpPr>
        <p:spPr>
          <a:xfrm>
            <a:off x="9814419" y="1706023"/>
            <a:ext cx="15839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Test Results</a:t>
            </a:r>
          </a:p>
        </p:txBody>
      </p:sp>
      <p:sp>
        <p:nvSpPr>
          <p:cNvPr id="8" name="TextBox 7"/>
          <p:cNvSpPr txBox="1"/>
          <p:nvPr/>
        </p:nvSpPr>
        <p:spPr>
          <a:xfrm>
            <a:off x="7621607" y="1706023"/>
            <a:ext cx="15839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Acute Care</a:t>
            </a:r>
          </a:p>
        </p:txBody>
      </p:sp>
      <p:sp>
        <p:nvSpPr>
          <p:cNvPr id="9" name="TextBox 8"/>
          <p:cNvSpPr txBox="1"/>
          <p:nvPr/>
        </p:nvSpPr>
        <p:spPr>
          <a:xfrm>
            <a:off x="5428795" y="1429024"/>
            <a:ext cx="158398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Medication Refills</a:t>
            </a:r>
          </a:p>
        </p:txBody>
      </p:sp>
      <p:sp>
        <p:nvSpPr>
          <p:cNvPr id="10" name="TextBox 9"/>
          <p:cNvSpPr txBox="1"/>
          <p:nvPr/>
        </p:nvSpPr>
        <p:spPr>
          <a:xfrm>
            <a:off x="3235983" y="1405452"/>
            <a:ext cx="158398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Disease Monitoring</a:t>
            </a:r>
          </a:p>
        </p:txBody>
      </p:sp>
      <p:sp>
        <p:nvSpPr>
          <p:cNvPr id="11" name="TextBox 10"/>
          <p:cNvSpPr txBox="1"/>
          <p:nvPr/>
        </p:nvSpPr>
        <p:spPr>
          <a:xfrm>
            <a:off x="1180621" y="1184019"/>
            <a:ext cx="1583981"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Withdrawal Care Coordination</a:t>
            </a:r>
          </a:p>
        </p:txBody>
      </p:sp>
      <p:sp>
        <p:nvSpPr>
          <p:cNvPr id="12" name="TextBox 11"/>
          <p:cNvSpPr txBox="1"/>
          <p:nvPr/>
        </p:nvSpPr>
        <p:spPr>
          <a:xfrm>
            <a:off x="3475833" y="4595694"/>
            <a:ext cx="1583981" cy="64633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Case Manager</a:t>
            </a:r>
          </a:p>
        </p:txBody>
      </p:sp>
      <p:sp>
        <p:nvSpPr>
          <p:cNvPr id="13" name="TextBox 12"/>
          <p:cNvSpPr txBox="1"/>
          <p:nvPr/>
        </p:nvSpPr>
        <p:spPr>
          <a:xfrm>
            <a:off x="5215998" y="4595696"/>
            <a:ext cx="1583981" cy="64633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Behavioral Health</a:t>
            </a:r>
          </a:p>
        </p:txBody>
      </p:sp>
      <p:sp>
        <p:nvSpPr>
          <p:cNvPr id="14" name="TextBox 13"/>
          <p:cNvSpPr txBox="1"/>
          <p:nvPr/>
        </p:nvSpPr>
        <p:spPr>
          <a:xfrm>
            <a:off x="6956163" y="4595695"/>
            <a:ext cx="1583981" cy="36933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Nursing Team </a:t>
            </a:r>
          </a:p>
        </p:txBody>
      </p:sp>
      <p:sp>
        <p:nvSpPr>
          <p:cNvPr id="15" name="TextBox 14"/>
          <p:cNvSpPr txBox="1"/>
          <p:nvPr/>
        </p:nvSpPr>
        <p:spPr>
          <a:xfrm>
            <a:off x="8781550" y="4595694"/>
            <a:ext cx="1583981" cy="36933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Peer Support</a:t>
            </a:r>
          </a:p>
        </p:txBody>
      </p:sp>
      <p:sp>
        <p:nvSpPr>
          <p:cNvPr id="16" name="Rectangle 15"/>
          <p:cNvSpPr/>
          <p:nvPr/>
        </p:nvSpPr>
        <p:spPr>
          <a:xfrm>
            <a:off x="787224" y="4595694"/>
            <a:ext cx="2208436" cy="939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Leelawadee UI" panose="020B0502040204020203" pitchFamily="34" charset="-34"/>
                <a:ea typeface="+mn-ea"/>
                <a:cs typeface="Leelawadee UI" panose="020B0502040204020203" pitchFamily="34" charset="-34"/>
              </a:rPr>
              <a:t>HEALTHCARE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Leelawadee UI" panose="020B0502040204020203" pitchFamily="34" charset="-34"/>
                <a:ea typeface="+mn-ea"/>
                <a:cs typeface="Leelawadee UI" panose="020B0502040204020203" pitchFamily="34" charset="-34"/>
              </a:rPr>
              <a:t>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Leelawadee UI" panose="020B0502040204020203" pitchFamily="34" charset="-34"/>
                <a:ea typeface="+mn-ea"/>
                <a:cs typeface="Leelawadee UI" panose="020B0502040204020203" pitchFamily="34" charset="-34"/>
              </a:rPr>
              <a:t>TEAM</a:t>
            </a:r>
          </a:p>
        </p:txBody>
      </p:sp>
      <p:cxnSp>
        <p:nvCxnSpPr>
          <p:cNvPr id="18" name="Straight Connector 17"/>
          <p:cNvCxnSpPr/>
          <p:nvPr/>
        </p:nvCxnSpPr>
        <p:spPr>
          <a:xfrm>
            <a:off x="1155866" y="2084064"/>
            <a:ext cx="16399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210925" y="2073764"/>
            <a:ext cx="16399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378681" y="2068320"/>
            <a:ext cx="16399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571493" y="2075355"/>
            <a:ext cx="16399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9735214" y="2075355"/>
            <a:ext cx="16399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8632565" y="4602307"/>
            <a:ext cx="16399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861809" y="4602307"/>
            <a:ext cx="16399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165884" y="4602307"/>
            <a:ext cx="16399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425719" y="4602307"/>
            <a:ext cx="16399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flipV="1">
            <a:off x="1924096" y="2086622"/>
            <a:ext cx="3984960" cy="12207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576" name="Straight Connector 24575"/>
          <p:cNvCxnSpPr>
            <a:stCxn id="10" idx="2"/>
          </p:cNvCxnSpPr>
          <p:nvPr/>
        </p:nvCxnSpPr>
        <p:spPr>
          <a:xfrm>
            <a:off x="3945667" y="2075355"/>
            <a:ext cx="1990879" cy="122320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583" name="Straight Connector 24582"/>
          <p:cNvCxnSpPr>
            <a:endCxn id="9" idx="2"/>
          </p:cNvCxnSpPr>
          <p:nvPr/>
        </p:nvCxnSpPr>
        <p:spPr>
          <a:xfrm flipV="1">
            <a:off x="5955327" y="2075355"/>
            <a:ext cx="183152" cy="122320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585" name="Straight Connector 24584"/>
          <p:cNvCxnSpPr>
            <a:endCxn id="8" idx="2"/>
          </p:cNvCxnSpPr>
          <p:nvPr/>
        </p:nvCxnSpPr>
        <p:spPr>
          <a:xfrm flipV="1">
            <a:off x="5986660" y="2075355"/>
            <a:ext cx="2344631" cy="122320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587" name="Straight Connector 24586"/>
          <p:cNvCxnSpPr>
            <a:endCxn id="4" idx="2"/>
          </p:cNvCxnSpPr>
          <p:nvPr/>
        </p:nvCxnSpPr>
        <p:spPr>
          <a:xfrm flipV="1">
            <a:off x="5955327" y="2075355"/>
            <a:ext cx="4568776" cy="122320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589" name="Straight Connector 24588"/>
          <p:cNvCxnSpPr>
            <a:endCxn id="15" idx="0"/>
          </p:cNvCxnSpPr>
          <p:nvPr/>
        </p:nvCxnSpPr>
        <p:spPr>
          <a:xfrm>
            <a:off x="5986660" y="3298560"/>
            <a:ext cx="3504574" cy="1297134"/>
          </a:xfrm>
          <a:prstGeom prst="line">
            <a:avLst/>
          </a:prstGeom>
        </p:spPr>
        <p:style>
          <a:lnRef idx="1">
            <a:schemeClr val="accent1"/>
          </a:lnRef>
          <a:fillRef idx="0">
            <a:schemeClr val="accent1"/>
          </a:fillRef>
          <a:effectRef idx="0">
            <a:schemeClr val="accent1"/>
          </a:effectRef>
          <a:fontRef idx="minor">
            <a:schemeClr val="tx1"/>
          </a:fontRef>
        </p:style>
      </p:cxnSp>
      <p:cxnSp>
        <p:nvCxnSpPr>
          <p:cNvPr id="24591" name="Straight Connector 24590"/>
          <p:cNvCxnSpPr>
            <a:endCxn id="14" idx="0"/>
          </p:cNvCxnSpPr>
          <p:nvPr/>
        </p:nvCxnSpPr>
        <p:spPr>
          <a:xfrm>
            <a:off x="5986660" y="3314930"/>
            <a:ext cx="1679187" cy="128076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593" name="Straight Connector 24592"/>
          <p:cNvCxnSpPr>
            <a:endCxn id="13" idx="0"/>
          </p:cNvCxnSpPr>
          <p:nvPr/>
        </p:nvCxnSpPr>
        <p:spPr>
          <a:xfrm flipH="1">
            <a:off x="5925682" y="3331298"/>
            <a:ext cx="60978" cy="126439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595" name="Straight Connector 24594"/>
          <p:cNvCxnSpPr>
            <a:endCxn id="12" idx="0"/>
          </p:cNvCxnSpPr>
          <p:nvPr/>
        </p:nvCxnSpPr>
        <p:spPr>
          <a:xfrm flipH="1">
            <a:off x="4185517" y="3331298"/>
            <a:ext cx="1825386" cy="1264396"/>
          </a:xfrm>
          <a:prstGeom prst="line">
            <a:avLst/>
          </a:prstGeom>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4537466" y="2791779"/>
            <a:ext cx="3164600" cy="10135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Leelawadee UI" panose="020B0502040204020203" pitchFamily="34" charset="-34"/>
                <a:ea typeface="+mn-ea"/>
                <a:cs typeface="Leelawadee UI" panose="020B0502040204020203" pitchFamily="34" charset="-34"/>
              </a:rPr>
              <a:t>PROVIDER</a:t>
            </a:r>
          </a:p>
        </p:txBody>
      </p:sp>
    </p:spTree>
    <p:extLst>
      <p:ext uri="{BB962C8B-B14F-4D97-AF65-F5344CB8AC3E}">
        <p14:creationId xmlns:p14="http://schemas.microsoft.com/office/powerpoint/2010/main" val="3622672702"/>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01600"/>
            <a:ext cx="12192000" cy="1255713"/>
          </a:xfrm>
        </p:spPr>
        <p:txBody>
          <a:bodyPr/>
          <a:lstStyle/>
          <a:p>
            <a:pPr algn="ctr"/>
            <a:r>
              <a:rPr lang="en-US" b="1" dirty="0">
                <a:latin typeface="+mn-lt"/>
              </a:rPr>
              <a:t>Who is on the Team?</a:t>
            </a:r>
          </a:p>
        </p:txBody>
      </p:sp>
      <p:sp>
        <p:nvSpPr>
          <p:cNvPr id="3" name="Content Placeholder 2"/>
          <p:cNvSpPr>
            <a:spLocks noGrp="1"/>
          </p:cNvSpPr>
          <p:nvPr>
            <p:ph idx="4294967295"/>
          </p:nvPr>
        </p:nvSpPr>
        <p:spPr>
          <a:xfrm>
            <a:off x="0" y="1228725"/>
            <a:ext cx="10448925" cy="5053013"/>
          </a:xfrm>
        </p:spPr>
        <p:txBody>
          <a:bodyPr>
            <a:normAutofit/>
          </a:bodyPr>
          <a:lstStyle/>
          <a:p>
            <a:pPr marL="128587" lvl="1" indent="0">
              <a:lnSpc>
                <a:spcPct val="100000"/>
              </a:lnSpc>
              <a:spcBef>
                <a:spcPts val="600"/>
              </a:spcBef>
              <a:buNone/>
            </a:pPr>
            <a:r>
              <a:rPr lang="en-US" b="1" dirty="0"/>
              <a:t>Patient</a:t>
            </a:r>
          </a:p>
          <a:p>
            <a:pPr marL="576263" lvl="2" indent="-265113">
              <a:lnSpc>
                <a:spcPct val="100000"/>
              </a:lnSpc>
              <a:spcBef>
                <a:spcPts val="600"/>
              </a:spcBef>
            </a:pPr>
            <a:r>
              <a:rPr lang="en-US" sz="2400" dirty="0"/>
              <a:t>“Team Captain” </a:t>
            </a:r>
            <a:endParaRPr lang="en-US" sz="2400" b="1" dirty="0">
              <a:solidFill>
                <a:srgbClr val="FF0000"/>
              </a:solidFill>
            </a:endParaRPr>
          </a:p>
          <a:p>
            <a:pPr marL="128587" lvl="1" indent="0">
              <a:lnSpc>
                <a:spcPct val="100000"/>
              </a:lnSpc>
              <a:spcBef>
                <a:spcPts val="600"/>
              </a:spcBef>
              <a:buNone/>
            </a:pPr>
            <a:r>
              <a:rPr lang="en-US" b="1" dirty="0"/>
              <a:t>Addiction Medicine Provider</a:t>
            </a:r>
          </a:p>
          <a:p>
            <a:pPr marL="576263" lvl="2" indent="-265113">
              <a:lnSpc>
                <a:spcPct val="100000"/>
              </a:lnSpc>
              <a:spcBef>
                <a:spcPts val="600"/>
              </a:spcBef>
            </a:pPr>
            <a:r>
              <a:rPr lang="en-US" sz="2400" dirty="0"/>
              <a:t>Assess and treat diseases of addiction with assistance of a BHC or specialty behavioral health provider, as clinically indicated</a:t>
            </a:r>
            <a:endParaRPr lang="en-US" sz="2400" b="1" dirty="0">
              <a:solidFill>
                <a:srgbClr val="FF0000"/>
              </a:solidFill>
              <a:effectLst/>
            </a:endParaRPr>
          </a:p>
          <a:p>
            <a:pPr marL="128587" lvl="1" indent="0">
              <a:lnSpc>
                <a:spcPct val="100000"/>
              </a:lnSpc>
              <a:spcBef>
                <a:spcPts val="600"/>
              </a:spcBef>
              <a:buNone/>
            </a:pPr>
            <a:r>
              <a:rPr lang="en-US" b="1" dirty="0">
                <a:effectLst/>
              </a:rPr>
              <a:t>Behavioral </a:t>
            </a:r>
            <a:r>
              <a:rPr lang="en-US" b="1" dirty="0"/>
              <a:t>Health Consultant</a:t>
            </a:r>
            <a:endParaRPr lang="en-US" b="1" dirty="0">
              <a:effectLst/>
            </a:endParaRPr>
          </a:p>
          <a:p>
            <a:pPr marL="576263" lvl="2" indent="-265113">
              <a:lnSpc>
                <a:spcPct val="100000"/>
              </a:lnSpc>
              <a:spcBef>
                <a:spcPts val="600"/>
              </a:spcBef>
            </a:pPr>
            <a:r>
              <a:rPr lang="en-US" sz="2400" dirty="0">
                <a:effectLst/>
              </a:rPr>
              <a:t>Communicate with prescriber to clarify diagnosis and unify treatment plan</a:t>
            </a:r>
          </a:p>
          <a:p>
            <a:pPr marL="576263" lvl="2" indent="-265113">
              <a:lnSpc>
                <a:spcPct val="100000"/>
              </a:lnSpc>
              <a:spcBef>
                <a:spcPts val="600"/>
              </a:spcBef>
              <a:buFont typeface="Arial" panose="020B0604020202020204" pitchFamily="34" charset="0"/>
              <a:buChar char="•"/>
            </a:pPr>
            <a:r>
              <a:rPr lang="en-US" sz="2400" dirty="0">
                <a:effectLst/>
              </a:rPr>
              <a:t>Monitor symptoms and functioning and communicate concerns/progress to prescriber</a:t>
            </a:r>
          </a:p>
          <a:p>
            <a:pPr marL="576263" lvl="2" indent="-265113">
              <a:lnSpc>
                <a:spcPct val="100000"/>
              </a:lnSpc>
              <a:spcBef>
                <a:spcPts val="600"/>
              </a:spcBef>
              <a:buFont typeface="Arial" panose="020B0604020202020204" pitchFamily="34" charset="0"/>
              <a:buChar char="•"/>
            </a:pPr>
            <a:r>
              <a:rPr lang="en-US" sz="2400" dirty="0"/>
              <a:t>Facilitate A&amp;D treatment groups</a:t>
            </a:r>
            <a:endParaRPr lang="en-US" sz="2400" dirty="0">
              <a:effectLst/>
            </a:endParaRPr>
          </a:p>
          <a:p>
            <a:pPr marL="311150" indent="0">
              <a:buNone/>
            </a:pPr>
            <a:endParaRPr lang="en-US" dirty="0"/>
          </a:p>
        </p:txBody>
      </p:sp>
    </p:spTree>
    <p:extLst>
      <p:ext uri="{BB962C8B-B14F-4D97-AF65-F5344CB8AC3E}">
        <p14:creationId xmlns:p14="http://schemas.microsoft.com/office/powerpoint/2010/main" val="19783898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8971" y="65269"/>
            <a:ext cx="11234057" cy="1325563"/>
          </a:xfrm>
        </p:spPr>
        <p:txBody>
          <a:bodyPr>
            <a:normAutofit/>
          </a:bodyPr>
          <a:lstStyle/>
          <a:p>
            <a:r>
              <a:rPr lang="en-US" sz="4800" dirty="0">
                <a:latin typeface="+mn-lt"/>
              </a:rPr>
              <a:t>Who is on the Team?</a:t>
            </a:r>
            <a:endParaRPr lang="en-US" sz="4800" b="1" dirty="0">
              <a:latin typeface="+mn-lt"/>
            </a:endParaRPr>
          </a:p>
        </p:txBody>
      </p:sp>
      <p:sp>
        <p:nvSpPr>
          <p:cNvPr id="5" name="Content Placeholder 4"/>
          <p:cNvSpPr>
            <a:spLocks noGrp="1"/>
          </p:cNvSpPr>
          <p:nvPr>
            <p:ph idx="1"/>
          </p:nvPr>
        </p:nvSpPr>
        <p:spPr>
          <a:xfrm>
            <a:off x="838200" y="1593273"/>
            <a:ext cx="10515600" cy="4583690"/>
          </a:xfrm>
        </p:spPr>
        <p:txBody>
          <a:bodyPr>
            <a:normAutofit/>
          </a:bodyPr>
          <a:lstStyle/>
          <a:p>
            <a:pPr lvl="1"/>
            <a:endParaRPr lang="en-US" dirty="0">
              <a:solidFill>
                <a:schemeClr val="tx2"/>
              </a:solidFill>
            </a:endParaRPr>
          </a:p>
          <a:p>
            <a:endParaRPr lang="en-US" dirty="0">
              <a:solidFill>
                <a:schemeClr val="tx2"/>
              </a:solidFill>
            </a:endParaRPr>
          </a:p>
        </p:txBody>
      </p:sp>
      <p:sp>
        <p:nvSpPr>
          <p:cNvPr id="6" name="Content Placeholder 4"/>
          <p:cNvSpPr txBox="1">
            <a:spLocks/>
          </p:cNvSpPr>
          <p:nvPr/>
        </p:nvSpPr>
        <p:spPr>
          <a:xfrm>
            <a:off x="616226" y="1669553"/>
            <a:ext cx="10737574" cy="452664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eelawadee UI" panose="020B0502040204020203" pitchFamily="34" charset="-34"/>
                <a:ea typeface="+mn-ea"/>
                <a:cs typeface="Leelawadee UI" panose="020B0502040204020203" pitchFamily="34" charset="-34"/>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eelawadee UI" panose="020B0502040204020203" pitchFamily="34" charset="-34"/>
                <a:ea typeface="+mn-ea"/>
                <a:cs typeface="Leelawadee UI" panose="020B0502040204020203" pitchFamily="34" charset="-34"/>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eelawadee UI" panose="020B0502040204020203" pitchFamily="34" charset="-34"/>
                <a:ea typeface="+mn-ea"/>
                <a:cs typeface="Leelawadee UI" panose="020B0502040204020203" pitchFamily="34" charset="-34"/>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eelawadee UI" panose="020B0502040204020203" pitchFamily="34" charset="-34"/>
                <a:ea typeface="+mn-ea"/>
                <a:cs typeface="Leelawadee UI" panose="020B0502040204020203" pitchFamily="34" charset="-34"/>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eelawadee UI" panose="020B0502040204020203" pitchFamily="34" charset="-34"/>
                <a:ea typeface="+mn-ea"/>
                <a:cs typeface="Leelawadee UI" panose="020B0502040204020203" pitchFamily="34" charset="-3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500"/>
              </a:spcBef>
              <a:defRPr/>
            </a:pPr>
            <a:r>
              <a:rPr kumimoji="0" lang="en-US" sz="3200" b="0" i="0" u="none" strike="noStrike" kern="1200" cap="none" spc="0" normalizeH="0" baseline="0" noProof="0" dirty="0">
                <a:ln>
                  <a:noFill/>
                </a:ln>
                <a:solidFill>
                  <a:prstClr val="black"/>
                </a:solidFill>
                <a:effectLst/>
                <a:uLnTx/>
                <a:uFillTx/>
                <a:latin typeface="+mn-lt"/>
              </a:rPr>
              <a:t>Certified Peer Recovery Specialist</a:t>
            </a:r>
            <a:r>
              <a:rPr kumimoji="0" lang="en-US" sz="3200" b="0" i="0" u="none" strike="noStrike" kern="1200" cap="none" spc="0" normalizeH="0" noProof="0" dirty="0">
                <a:ln>
                  <a:noFill/>
                </a:ln>
                <a:solidFill>
                  <a:prstClr val="black"/>
                </a:solidFill>
                <a:effectLst/>
                <a:uLnTx/>
                <a:uFillTx/>
                <a:latin typeface="+mn-lt"/>
              </a:rPr>
              <a:t> (CPRS)</a:t>
            </a:r>
            <a:endParaRPr kumimoji="0" lang="en-US" sz="3200" b="0" i="0" u="none" strike="noStrike" kern="1200" cap="none" spc="0" normalizeH="0" baseline="0" noProof="0" dirty="0">
              <a:ln>
                <a:noFill/>
              </a:ln>
              <a:solidFill>
                <a:prstClr val="black"/>
              </a:solidFill>
              <a:effectLst/>
              <a:uLnTx/>
              <a:uFillTx/>
              <a:latin typeface="+mn-lt"/>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mn-lt"/>
              </a:rPr>
              <a:t>Lead Care Team Member: Certified Peer Recovery Specialist (</a:t>
            </a:r>
            <a:r>
              <a:rPr lang="en-US" sz="2800" dirty="0">
                <a:solidFill>
                  <a:prstClr val="black"/>
                </a:solidFill>
                <a:latin typeface="+mn-lt"/>
              </a:rPr>
              <a:t>VA</a:t>
            </a:r>
            <a:r>
              <a:rPr kumimoji="0" lang="en-US" sz="2800" b="0" i="0" u="none" strike="noStrike" kern="1200" cap="none" spc="0" normalizeH="0" baseline="0" noProof="0" dirty="0">
                <a:ln>
                  <a:noFill/>
                </a:ln>
                <a:solidFill>
                  <a:prstClr val="black"/>
                </a:solidFill>
                <a:effectLst/>
                <a:uLnTx/>
                <a:uFillTx/>
                <a:latin typeface="+mn-lt"/>
              </a:rPr>
              <a:t>)</a:t>
            </a:r>
          </a:p>
          <a:p>
            <a:pPr lvl="2">
              <a:defRPr/>
            </a:pPr>
            <a:r>
              <a:rPr lang="en-US" sz="2800" dirty="0">
                <a:latin typeface="+mn-lt"/>
                <a:hlinkClick r:id="rId3"/>
              </a:rPr>
              <a:t>http://www.dbhds.virginia.gov/library/recovery/certification_registration_peer_recovery_specialist_v%20_1_30_2017.pdf</a:t>
            </a:r>
            <a:endParaRPr kumimoji="0" lang="en-US" sz="2800" b="0" i="0" u="none" strike="noStrike" kern="1200" cap="none" spc="0" normalizeH="0" baseline="0" noProof="0" dirty="0">
              <a:ln>
                <a:noFill/>
              </a:ln>
              <a:solidFill>
                <a:prstClr val="black"/>
              </a:solidFill>
              <a:effectLst/>
              <a:uLnTx/>
              <a:uFillTx/>
              <a:latin typeface="+mn-lt"/>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mn-lt"/>
              </a:rPr>
              <a:t>Services delivered </a:t>
            </a:r>
            <a:r>
              <a:rPr kumimoji="0" lang="en-US" sz="2800" b="0" i="0" u="sng" strike="noStrike" kern="1200" cap="none" spc="0" normalizeH="0" baseline="0" noProof="0" dirty="0">
                <a:ln>
                  <a:noFill/>
                </a:ln>
                <a:solidFill>
                  <a:prstClr val="black"/>
                </a:solidFill>
                <a:effectLst/>
                <a:uLnTx/>
                <a:uFillTx/>
                <a:latin typeface="+mn-lt"/>
              </a:rPr>
              <a:t>by a person in recovery</a:t>
            </a:r>
            <a:r>
              <a:rPr kumimoji="0" lang="en-US" sz="2800" b="0" i="0" u="none" strike="noStrike" kern="1200" cap="none" spc="0" normalizeH="0" baseline="0" noProof="0" dirty="0">
                <a:ln>
                  <a:noFill/>
                </a:ln>
                <a:solidFill>
                  <a:prstClr val="black"/>
                </a:solidFill>
                <a:effectLst/>
                <a:uLnTx/>
                <a:uFillTx/>
                <a:latin typeface="+mn-lt"/>
              </a:rPr>
              <a:t> drawing upon lived experiences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mn-lt"/>
              </a:rPr>
              <a:t>Social modeling theory states that other people in similar circumstances might have the most influence on behavior change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0" u="sng" strike="noStrike" kern="1200" cap="none" spc="0" normalizeH="0" baseline="0" noProof="0" dirty="0">
                <a:ln>
                  <a:noFill/>
                </a:ln>
                <a:solidFill>
                  <a:prstClr val="black"/>
                </a:solidFill>
                <a:effectLst/>
                <a:uLnTx/>
                <a:uFillTx/>
                <a:latin typeface="+mn-lt"/>
              </a:rPr>
              <a:t>Common roles</a:t>
            </a:r>
            <a:r>
              <a:rPr kumimoji="0" lang="en-US" sz="2800" b="0" i="0" u="none" strike="noStrike" kern="1200" cap="none" spc="0" normalizeH="0" baseline="0" noProof="0" dirty="0">
                <a:ln>
                  <a:noFill/>
                </a:ln>
                <a:solidFill>
                  <a:prstClr val="black"/>
                </a:solidFill>
                <a:effectLst/>
                <a:uLnTx/>
                <a:uFillTx/>
                <a:latin typeface="+mn-lt"/>
              </a:rPr>
              <a:t>:  Patient engagement, co-leading groups, assistance with accessing higher levels of care, technology for self-management skills, emotional support, coaching strategies, developing action plans for coping, promotion health and wellness, &amp; patient advocacy </a:t>
            </a:r>
          </a:p>
          <a:p>
            <a:pPr marL="457200" marR="0" lvl="1" indent="0" algn="l" defTabSz="914400" rtl="0" eaLnBrk="1" fontAlgn="auto" latinLnBrk="0" hangingPunct="1">
              <a:lnSpc>
                <a:spcPct val="90000"/>
              </a:lnSpc>
              <a:spcBef>
                <a:spcPts val="500"/>
              </a:spcBef>
              <a:spcAft>
                <a:spcPts val="0"/>
              </a:spcAft>
              <a:buClrTx/>
              <a:buSzTx/>
              <a:buNone/>
              <a:tabLst/>
              <a:defRPr/>
            </a:pPr>
            <a:endParaRPr kumimoji="0" lang="en-US" sz="23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3514" y="-1"/>
            <a:ext cx="2478485" cy="1593273"/>
          </a:xfrm>
          <a:prstGeom prst="rect">
            <a:avLst/>
          </a:prstGeom>
        </p:spPr>
      </p:pic>
    </p:spTree>
    <p:extLst>
      <p:ext uri="{BB962C8B-B14F-4D97-AF65-F5344CB8AC3E}">
        <p14:creationId xmlns:p14="http://schemas.microsoft.com/office/powerpoint/2010/main" val="12575936"/>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76213"/>
            <a:ext cx="12192000" cy="1050926"/>
          </a:xfrm>
        </p:spPr>
        <p:txBody>
          <a:bodyPr/>
          <a:lstStyle/>
          <a:p>
            <a:pPr algn="ctr"/>
            <a:r>
              <a:rPr lang="en-US" b="1" dirty="0">
                <a:latin typeface="+mn-lt"/>
              </a:rPr>
              <a:t>Who is on the Team?</a:t>
            </a:r>
          </a:p>
        </p:txBody>
      </p:sp>
      <p:sp>
        <p:nvSpPr>
          <p:cNvPr id="3" name="Content Placeholder 2"/>
          <p:cNvSpPr>
            <a:spLocks noGrp="1"/>
          </p:cNvSpPr>
          <p:nvPr>
            <p:ph idx="4294967295"/>
          </p:nvPr>
        </p:nvSpPr>
        <p:spPr>
          <a:xfrm>
            <a:off x="0" y="1160463"/>
            <a:ext cx="11231563" cy="5049837"/>
          </a:xfrm>
        </p:spPr>
        <p:txBody>
          <a:bodyPr>
            <a:noAutofit/>
          </a:bodyPr>
          <a:lstStyle/>
          <a:p>
            <a:pPr marL="128587" lvl="1" indent="0">
              <a:buNone/>
            </a:pPr>
            <a:r>
              <a:rPr lang="en-US" sz="2600" b="1" dirty="0">
                <a:effectLst/>
              </a:rPr>
              <a:t>Direct Administrative Support (Front Offi</a:t>
            </a:r>
            <a:r>
              <a:rPr lang="en-US" sz="2600" b="1" dirty="0"/>
              <a:t>ce Staff</a:t>
            </a:r>
            <a:r>
              <a:rPr lang="en-US" sz="2600" b="1" dirty="0">
                <a:effectLst/>
              </a:rPr>
              <a:t>, Office Managers, etc.)</a:t>
            </a:r>
          </a:p>
          <a:p>
            <a:pPr marL="625475" lvl="2" indent="-314325">
              <a:buFont typeface="Arial" panose="020B0604020202020204" pitchFamily="34" charset="0"/>
              <a:buChar char="•"/>
            </a:pPr>
            <a:r>
              <a:rPr lang="en-US" sz="2600" dirty="0">
                <a:effectLst/>
              </a:rPr>
              <a:t>Coordinate scheduling of same-day appointments</a:t>
            </a:r>
          </a:p>
          <a:p>
            <a:pPr marL="625475" lvl="2" indent="-314325">
              <a:buFont typeface="Arial" panose="020B0604020202020204" pitchFamily="34" charset="0"/>
              <a:buChar char="•"/>
            </a:pPr>
            <a:r>
              <a:rPr lang="en-US" sz="2600" dirty="0">
                <a:effectLst/>
              </a:rPr>
              <a:t>Obtain medical/behavioral releases for outside agencies</a:t>
            </a:r>
            <a:endParaRPr lang="en-US" sz="2600" b="1" dirty="0">
              <a:solidFill>
                <a:srgbClr val="FF0000"/>
              </a:solidFill>
              <a:effectLst/>
            </a:endParaRPr>
          </a:p>
          <a:p>
            <a:pPr marL="128587" lvl="1" indent="0">
              <a:buNone/>
            </a:pPr>
            <a:r>
              <a:rPr lang="en-US" sz="2600" b="1" dirty="0">
                <a:effectLst/>
              </a:rPr>
              <a:t>Direct Medical Support (RNs, LPN, CMAs, CNAs)</a:t>
            </a:r>
          </a:p>
          <a:p>
            <a:pPr marL="625475" lvl="2" indent="-314325"/>
            <a:r>
              <a:rPr lang="en-US" sz="2600" dirty="0"/>
              <a:t>Administer behavioral health screening tools</a:t>
            </a:r>
          </a:p>
          <a:p>
            <a:pPr marL="625475" lvl="2" indent="-314325">
              <a:buFont typeface="Arial" panose="020B0604020202020204" pitchFamily="34" charset="0"/>
              <a:buChar char="•"/>
            </a:pPr>
            <a:r>
              <a:rPr lang="en-US" sz="2600" dirty="0">
                <a:effectLst/>
              </a:rPr>
              <a:t>Identify presenting problems during visit</a:t>
            </a:r>
          </a:p>
          <a:p>
            <a:pPr marL="625475" lvl="2" indent="-314325">
              <a:buFont typeface="Arial" panose="020B0604020202020204" pitchFamily="34" charset="0"/>
              <a:buChar char="•"/>
            </a:pPr>
            <a:r>
              <a:rPr lang="en-US" sz="2600" dirty="0">
                <a:effectLst/>
              </a:rPr>
              <a:t>Coordinate with multidisciplinary staff to manage clinic flow and delivery of multiple services on single date of service</a:t>
            </a:r>
          </a:p>
          <a:p>
            <a:pPr marL="625475" lvl="2" indent="-314325">
              <a:buFont typeface="Arial" panose="020B0604020202020204" pitchFamily="34" charset="0"/>
              <a:buChar char="•"/>
            </a:pPr>
            <a:r>
              <a:rPr lang="en-US" sz="2600" dirty="0"/>
              <a:t>Administer injectable medications</a:t>
            </a:r>
          </a:p>
          <a:p>
            <a:pPr marL="625475" lvl="2" indent="-314325">
              <a:buFont typeface="Arial" panose="020B0604020202020204" pitchFamily="34" charset="0"/>
              <a:buChar char="•"/>
            </a:pPr>
            <a:r>
              <a:rPr lang="en-US" sz="2600" dirty="0">
                <a:effectLst/>
              </a:rPr>
              <a:t>Perform point of care UDS</a:t>
            </a:r>
          </a:p>
          <a:p>
            <a:pPr marL="625475" lvl="2" indent="-314325">
              <a:buFont typeface="Arial" panose="020B0604020202020204" pitchFamily="34" charset="0"/>
              <a:buChar char="•"/>
            </a:pPr>
            <a:endParaRPr lang="en-US" sz="2400" dirty="0">
              <a:effectLst/>
            </a:endParaRPr>
          </a:p>
          <a:p>
            <a:pPr marL="0" indent="0">
              <a:buNone/>
            </a:pPr>
            <a:endParaRPr lang="en-US" sz="2400" dirty="0">
              <a:effectLst/>
            </a:endParaRPr>
          </a:p>
        </p:txBody>
      </p:sp>
    </p:spTree>
    <p:extLst>
      <p:ext uri="{BB962C8B-B14F-4D97-AF65-F5344CB8AC3E}">
        <p14:creationId xmlns:p14="http://schemas.microsoft.com/office/powerpoint/2010/main" val="21826901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36525"/>
            <a:ext cx="12192000" cy="1255713"/>
          </a:xfrm>
        </p:spPr>
        <p:txBody>
          <a:bodyPr/>
          <a:lstStyle/>
          <a:p>
            <a:pPr algn="ctr"/>
            <a:r>
              <a:rPr lang="en-US" b="1" dirty="0">
                <a:latin typeface="+mn-lt"/>
              </a:rPr>
              <a:t>Who is on the Team?</a:t>
            </a:r>
          </a:p>
        </p:txBody>
      </p:sp>
      <p:sp>
        <p:nvSpPr>
          <p:cNvPr id="3" name="Content Placeholder 2"/>
          <p:cNvSpPr>
            <a:spLocks noGrp="1"/>
          </p:cNvSpPr>
          <p:nvPr>
            <p:ph idx="4294967295"/>
          </p:nvPr>
        </p:nvSpPr>
        <p:spPr>
          <a:xfrm>
            <a:off x="0" y="833438"/>
            <a:ext cx="11482388" cy="5821362"/>
          </a:xfrm>
        </p:spPr>
        <p:txBody>
          <a:bodyPr>
            <a:noAutofit/>
          </a:bodyPr>
          <a:lstStyle/>
          <a:p>
            <a:pPr marL="128587" lvl="1" indent="0">
              <a:buNone/>
            </a:pPr>
            <a:r>
              <a:rPr lang="en-US" b="1" dirty="0"/>
              <a:t>Community Health Coordinator (Case Manager)</a:t>
            </a:r>
          </a:p>
          <a:p>
            <a:pPr marL="625475" lvl="2" indent="-314325"/>
            <a:r>
              <a:rPr lang="en-US" sz="2400" dirty="0"/>
              <a:t>Build patient engagement and motivation </a:t>
            </a:r>
          </a:p>
          <a:p>
            <a:pPr marL="625475" lvl="2" indent="-314325"/>
            <a:r>
              <a:rPr lang="en-US" sz="2400" dirty="0"/>
              <a:t>Create linkages with community resources for unmet basic needs</a:t>
            </a:r>
          </a:p>
          <a:p>
            <a:pPr marL="625475" lvl="2" indent="-314325"/>
            <a:r>
              <a:rPr lang="en-US" sz="2400" dirty="0"/>
              <a:t>Identify and problem-solve barriers to improved self-sufficiency</a:t>
            </a:r>
          </a:p>
          <a:p>
            <a:pPr marL="625475" lvl="2" indent="-314325"/>
            <a:r>
              <a:rPr lang="en-US" sz="2400" dirty="0"/>
              <a:t>Expand health literacy</a:t>
            </a:r>
          </a:p>
          <a:p>
            <a:pPr marL="625475" lvl="2" indent="-314325"/>
            <a:r>
              <a:rPr lang="en-US" sz="2400" dirty="0"/>
              <a:t>Promote self-management and adherence</a:t>
            </a:r>
          </a:p>
          <a:p>
            <a:pPr marL="128587" lvl="1" indent="0">
              <a:buNone/>
            </a:pPr>
            <a:r>
              <a:rPr lang="en-US" sz="2400" dirty="0"/>
              <a:t>Support preventive care and chronic disease management in the </a:t>
            </a:r>
            <a:r>
              <a:rPr lang="en-US" sz="2400" dirty="0" err="1"/>
              <a:t>field</a:t>
            </a:r>
            <a:r>
              <a:rPr lang="en-US" sz="2600" b="1" dirty="0" err="1"/>
              <a:t>Specialty</a:t>
            </a:r>
            <a:r>
              <a:rPr lang="en-US" sz="2600" b="1" dirty="0"/>
              <a:t> Therapists</a:t>
            </a:r>
          </a:p>
          <a:p>
            <a:pPr marL="625475" lvl="2" indent="-314325"/>
            <a:r>
              <a:rPr lang="en-US" sz="2600" dirty="0"/>
              <a:t>When referral to specialty therapy is clinically indicated to support addiction treatment</a:t>
            </a:r>
          </a:p>
          <a:p>
            <a:pPr marL="625475" lvl="2" indent="-314325"/>
            <a:r>
              <a:rPr lang="en-US" sz="2600" dirty="0"/>
              <a:t>Communicate with BHC for care coordination &amp; determine when/if clinically appropriate to return to BHC management only in addiction medicine</a:t>
            </a:r>
          </a:p>
          <a:p>
            <a:pPr marL="311150" lvl="2" indent="0">
              <a:buNone/>
            </a:pPr>
            <a:endParaRPr lang="en-US" sz="2400" dirty="0"/>
          </a:p>
        </p:txBody>
      </p:sp>
    </p:spTree>
    <p:extLst>
      <p:ext uri="{BB962C8B-B14F-4D97-AF65-F5344CB8AC3E}">
        <p14:creationId xmlns:p14="http://schemas.microsoft.com/office/powerpoint/2010/main" val="19352287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01600"/>
            <a:ext cx="12192000" cy="1255713"/>
          </a:xfrm>
        </p:spPr>
        <p:txBody>
          <a:bodyPr/>
          <a:lstStyle/>
          <a:p>
            <a:pPr algn="ctr"/>
            <a:r>
              <a:rPr lang="en-US" b="1" dirty="0">
                <a:latin typeface="+mn-lt"/>
              </a:rPr>
              <a:t>Who is on the Team?</a:t>
            </a:r>
          </a:p>
        </p:txBody>
      </p:sp>
      <p:sp>
        <p:nvSpPr>
          <p:cNvPr id="3" name="Content Placeholder 2"/>
          <p:cNvSpPr>
            <a:spLocks noGrp="1"/>
          </p:cNvSpPr>
          <p:nvPr>
            <p:ph idx="4294967295"/>
          </p:nvPr>
        </p:nvSpPr>
        <p:spPr>
          <a:xfrm>
            <a:off x="0" y="1072663"/>
            <a:ext cx="10874375" cy="4936026"/>
          </a:xfrm>
        </p:spPr>
        <p:txBody>
          <a:bodyPr>
            <a:noAutofit/>
          </a:bodyPr>
          <a:lstStyle/>
          <a:p>
            <a:pPr marL="128587" lvl="1" indent="0">
              <a:lnSpc>
                <a:spcPct val="100000"/>
              </a:lnSpc>
              <a:spcBef>
                <a:spcPts val="600"/>
              </a:spcBef>
              <a:buNone/>
            </a:pPr>
            <a:r>
              <a:rPr lang="en-US" sz="2200" b="1" dirty="0"/>
              <a:t>Integrated Psychiatric Provider</a:t>
            </a:r>
          </a:p>
          <a:p>
            <a:pPr marL="576263" lvl="2" indent="-265113">
              <a:lnSpc>
                <a:spcPct val="100000"/>
              </a:lnSpc>
              <a:spcBef>
                <a:spcPts val="600"/>
              </a:spcBef>
            </a:pPr>
            <a:r>
              <a:rPr lang="en-US" sz="2200" dirty="0"/>
              <a:t>Enhance skills of MAT provider</a:t>
            </a:r>
          </a:p>
          <a:p>
            <a:pPr marL="576263" lvl="2" indent="-265113">
              <a:lnSpc>
                <a:spcPct val="100000"/>
              </a:lnSpc>
              <a:spcBef>
                <a:spcPts val="600"/>
              </a:spcBef>
            </a:pPr>
            <a:r>
              <a:rPr lang="en-US" sz="2200" dirty="0"/>
              <a:t>Real-time consultation with MAT providers regarding psychotropic medication recommendations and/or concerns</a:t>
            </a:r>
          </a:p>
          <a:p>
            <a:pPr marL="576263" lvl="2" indent="-265113">
              <a:lnSpc>
                <a:spcPct val="100000"/>
              </a:lnSpc>
              <a:spcBef>
                <a:spcPts val="600"/>
              </a:spcBef>
            </a:pPr>
            <a:r>
              <a:rPr lang="en-US" sz="2200" dirty="0"/>
              <a:t>Direct Care:</a:t>
            </a:r>
          </a:p>
          <a:p>
            <a:pPr marL="1033463" lvl="3" indent="-265113">
              <a:lnSpc>
                <a:spcPct val="100000"/>
              </a:lnSpc>
              <a:spcBef>
                <a:spcPts val="600"/>
              </a:spcBef>
            </a:pPr>
            <a:r>
              <a:rPr lang="en-US" sz="2200" dirty="0"/>
              <a:t>Fast track access to psychiatry for patient stabilization</a:t>
            </a:r>
          </a:p>
          <a:p>
            <a:pPr marL="1033463" lvl="3" indent="-265113">
              <a:lnSpc>
                <a:spcPct val="100000"/>
              </a:lnSpc>
              <a:spcBef>
                <a:spcPts val="600"/>
              </a:spcBef>
            </a:pPr>
            <a:r>
              <a:rPr lang="en-US" sz="2200" dirty="0"/>
              <a:t>Stabilize patients &amp; return to MAT care for medication management</a:t>
            </a:r>
            <a:endParaRPr lang="en-US" sz="2200" b="1" dirty="0">
              <a:effectLst/>
            </a:endParaRPr>
          </a:p>
          <a:p>
            <a:pPr marL="128587" lvl="1" indent="0">
              <a:lnSpc>
                <a:spcPct val="100000"/>
              </a:lnSpc>
              <a:spcBef>
                <a:spcPts val="600"/>
              </a:spcBef>
              <a:buNone/>
            </a:pPr>
            <a:r>
              <a:rPr lang="en-US" sz="2200" b="1" dirty="0">
                <a:effectLst/>
              </a:rPr>
              <a:t>Clinical Pharmacist</a:t>
            </a:r>
          </a:p>
          <a:p>
            <a:pPr lvl="1"/>
            <a:r>
              <a:rPr lang="en-US" sz="2200" dirty="0"/>
              <a:t>Evaluate the appropriateness and effectiveness of the patient’s medications</a:t>
            </a:r>
          </a:p>
          <a:p>
            <a:pPr lvl="1"/>
            <a:r>
              <a:rPr lang="en-US" sz="2200" dirty="0"/>
              <a:t>Follow the patient’s progress to determine the effects of the patient’s medications on their health</a:t>
            </a:r>
          </a:p>
          <a:p>
            <a:pPr lvl="1"/>
            <a:r>
              <a:rPr lang="en-US" sz="2200" dirty="0"/>
              <a:t>Advise the patient on how to best take their medications</a:t>
            </a:r>
          </a:p>
          <a:p>
            <a:pPr lvl="1"/>
            <a:r>
              <a:rPr lang="en-US" sz="2200" dirty="0"/>
              <a:t>Help reinforce care plan and attendance at group appointments</a:t>
            </a:r>
          </a:p>
        </p:txBody>
      </p:sp>
    </p:spTree>
    <p:extLst>
      <p:ext uri="{BB962C8B-B14F-4D97-AF65-F5344CB8AC3E}">
        <p14:creationId xmlns:p14="http://schemas.microsoft.com/office/powerpoint/2010/main" val="35412610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1417" y="0"/>
            <a:ext cx="9444446" cy="1645920"/>
          </a:xfrm>
        </p:spPr>
        <p:txBody>
          <a:bodyPr/>
          <a:lstStyle/>
          <a:p>
            <a:pPr algn="ctr"/>
            <a:r>
              <a:rPr lang="en-US" dirty="0">
                <a:latin typeface="+mn-lt"/>
              </a:rPr>
              <a:t>Psychiatric Medication Management</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9411" y="2071730"/>
            <a:ext cx="3932791" cy="2887366"/>
          </a:xfrm>
          <a:prstGeom prst="rect">
            <a:avLst/>
          </a:prstGeom>
        </p:spPr>
      </p:pic>
      <p:sp>
        <p:nvSpPr>
          <p:cNvPr id="8" name="TextBox 7"/>
          <p:cNvSpPr txBox="1"/>
          <p:nvPr/>
        </p:nvSpPr>
        <p:spPr>
          <a:xfrm>
            <a:off x="1322786" y="2071730"/>
            <a:ext cx="5294581" cy="3600986"/>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Leelawadee" panose="020B0502040204020203" pitchFamily="34" charset="-34"/>
                <a:ea typeface="+mn-ea"/>
                <a:cs typeface="Leelawadee" panose="020B0502040204020203" pitchFamily="34" charset="-34"/>
              </a:rPr>
              <a:t>Psychopharmacology to treat symptoms of co-existing psychiatric disorder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Leelawadee" panose="020B0502040204020203" pitchFamily="34" charset="-34"/>
              <a:ea typeface="+mn-ea"/>
              <a:cs typeface="Leelawadee" panose="020B0502040204020203" pitchFamily="34" charset="-34"/>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Leelawadee" panose="020B0502040204020203" pitchFamily="34" charset="-34"/>
                <a:ea typeface="+mn-ea"/>
                <a:cs typeface="Leelawadee" panose="020B0502040204020203" pitchFamily="34" charset="-34"/>
              </a:rPr>
              <a:t>Provided by PCPs, Specialty Psychiatry, Psychiatry Consultation, Addiction Specialists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Leelawadee" panose="020B0502040204020203" pitchFamily="34" charset="-34"/>
              <a:ea typeface="+mn-ea"/>
              <a:cs typeface="Leelawadee" panose="020B0502040204020203" pitchFamily="34" charset="-3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8240098"/>
      </p:ext>
    </p:extLst>
  </p:cSld>
  <p:clrMapOvr>
    <a:masterClrMapping/>
  </p:clrMapOvr>
  <p:transition spd="slow">
    <p:wip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Continuum of Services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54324271"/>
              </p:ext>
            </p:extLst>
          </p:nvPr>
        </p:nvGraphicFramePr>
        <p:xfrm>
          <a:off x="838200" y="1565275"/>
          <a:ext cx="10515600" cy="4149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Up-Down Arrow 5"/>
          <p:cNvSpPr/>
          <p:nvPr/>
        </p:nvSpPr>
        <p:spPr>
          <a:xfrm>
            <a:off x="2388359" y="4244454"/>
            <a:ext cx="288878" cy="684664"/>
          </a:xfrm>
          <a:prstGeom prst="upDownArrow">
            <a:avLst/>
          </a:prstGeom>
          <a:solidFill>
            <a:schemeClr val="bg2"/>
          </a:solidFill>
          <a:scene3d>
            <a:camera prst="orthographicFront">
              <a:rot lat="0" lon="0" rev="27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4279478"/>
      </p:ext>
    </p:extLst>
  </p:cSld>
  <p:clrMapOvr>
    <a:masterClrMapping/>
  </p:clrMapOvr>
  <p:transition spd="slow">
    <p:wip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478" y="7"/>
            <a:ext cx="10796566" cy="1078173"/>
          </a:xfrm>
        </p:spPr>
        <p:txBody>
          <a:bodyPr>
            <a:noAutofit/>
          </a:bodyPr>
          <a:lstStyle/>
          <a:p>
            <a:pPr algn="ctr"/>
            <a:r>
              <a:rPr lang="en-US" sz="4000" dirty="0">
                <a:latin typeface="+mn-lt"/>
                <a:cs typeface="Leelawadee" panose="020B0502040204020203" pitchFamily="34" charset="-34"/>
              </a:rPr>
              <a:t>Continuum of Behavioral Health Support</a:t>
            </a:r>
          </a:p>
        </p:txBody>
      </p:sp>
      <p:sp>
        <p:nvSpPr>
          <p:cNvPr id="3" name="Content Placeholder 2"/>
          <p:cNvSpPr>
            <a:spLocks noGrp="1"/>
          </p:cNvSpPr>
          <p:nvPr>
            <p:ph idx="1"/>
          </p:nvPr>
        </p:nvSpPr>
        <p:spPr>
          <a:xfrm>
            <a:off x="616098" y="945695"/>
            <a:ext cx="10482391" cy="4955149"/>
          </a:xfrm>
        </p:spPr>
        <p:txBody>
          <a:bodyPr>
            <a:noAutofit/>
          </a:bodyPr>
          <a:lstStyle/>
          <a:p>
            <a:r>
              <a:rPr lang="en-US" dirty="0"/>
              <a:t>Individual Behavioral Interventions – often first line, can be provided by Behavioral Health Consultant or specialty therapist, many have comorbid concerns (e.g., depression, anxiety, PTSD) </a:t>
            </a:r>
          </a:p>
          <a:p>
            <a:r>
              <a:rPr lang="en-US" dirty="0"/>
              <a:t>Peer Support - engagement, modeling, coordination of care, self-management skills, emotional support, developing action plans &amp; patient advocacy </a:t>
            </a:r>
          </a:p>
          <a:p>
            <a:r>
              <a:rPr lang="en-US" dirty="0"/>
              <a:t>Group Therapy – following stabilization, length and frequency can vary (EOP, IOP, Group Medical Visits)</a:t>
            </a:r>
          </a:p>
          <a:p>
            <a:r>
              <a:rPr lang="en-US" dirty="0"/>
              <a:t>Psychiatric Medication Management – consultative or as an adjunct to addiction care</a:t>
            </a:r>
          </a:p>
          <a:p>
            <a:r>
              <a:rPr lang="en-US" dirty="0"/>
              <a:t>Community Health Coordination – expanded case management role</a:t>
            </a:r>
          </a:p>
          <a:p>
            <a:pPr marL="201168" lvl="1" indent="0">
              <a:buNone/>
            </a:pPr>
            <a:endParaRPr lang="en-US" sz="2000" dirty="0"/>
          </a:p>
        </p:txBody>
      </p:sp>
    </p:spTree>
    <p:extLst>
      <p:ext uri="{BB962C8B-B14F-4D97-AF65-F5344CB8AC3E}">
        <p14:creationId xmlns:p14="http://schemas.microsoft.com/office/powerpoint/2010/main" val="2940280105"/>
      </p:ext>
    </p:extLst>
  </p:cSld>
  <p:clrMapOvr>
    <a:masterClrMapping/>
  </p:clrMapOvr>
  <p:transition spd="slow">
    <p:wip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800" dirty="0">
                <a:latin typeface="+mn-lt"/>
              </a:rPr>
              <a:t>In A Perfect World</a:t>
            </a:r>
          </a:p>
        </p:txBody>
      </p:sp>
      <p:sp>
        <p:nvSpPr>
          <p:cNvPr id="6" name="Content Placeholder 2"/>
          <p:cNvSpPr txBox="1">
            <a:spLocks/>
          </p:cNvSpPr>
          <p:nvPr/>
        </p:nvSpPr>
        <p:spPr>
          <a:xfrm>
            <a:off x="838198" y="1564730"/>
            <a:ext cx="105156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eelawadee UI" panose="020B0502040204020203" pitchFamily="34" charset="-34"/>
                <a:ea typeface="+mn-ea"/>
                <a:cs typeface="Leelawadee UI" panose="020B0502040204020203" pitchFamily="34" charset="-34"/>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eelawadee UI" panose="020B0502040204020203" pitchFamily="34" charset="-34"/>
                <a:ea typeface="+mn-ea"/>
                <a:cs typeface="Leelawadee UI" panose="020B0502040204020203" pitchFamily="34" charset="-34"/>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eelawadee UI" panose="020B0502040204020203" pitchFamily="34" charset="-34"/>
                <a:ea typeface="+mn-ea"/>
                <a:cs typeface="Leelawadee UI" panose="020B0502040204020203" pitchFamily="34" charset="-34"/>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eelawadee UI" panose="020B0502040204020203" pitchFamily="34" charset="-34"/>
                <a:ea typeface="+mn-ea"/>
                <a:cs typeface="Leelawadee UI" panose="020B0502040204020203" pitchFamily="34" charset="-34"/>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eelawadee UI" panose="020B0502040204020203" pitchFamily="34" charset="-34"/>
                <a:ea typeface="+mn-ea"/>
                <a:cs typeface="Leelawadee UI" panose="020B0502040204020203" pitchFamily="34" charset="-3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Outreach &amp; Community Collaboration (e.g. Criminal Justice)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Peer Support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Care Management &amp; Coordination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Individual Behavioral Interventions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Psychiatric Medication Management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Group Psychotherapy (1 </a:t>
            </a:r>
            <a:r>
              <a:rPr kumimoji="0" lang="en-US" sz="2800" b="0" i="0" u="none" strike="noStrike" kern="1200" cap="none" spc="0" normalizeH="0" baseline="0" noProof="0" dirty="0" err="1">
                <a:ln>
                  <a:noFill/>
                </a:ln>
                <a:solidFill>
                  <a:prstClr val="black"/>
                </a:solidFill>
                <a:effectLst/>
                <a:uLnTx/>
                <a:uFillTx/>
                <a:latin typeface="Leelawadee UI" panose="020B0502040204020203" pitchFamily="34" charset="-34"/>
                <a:ea typeface="+mn-ea"/>
                <a:cs typeface="Leelawadee UI" panose="020B0502040204020203" pitchFamily="34" charset="-34"/>
              </a:rPr>
              <a:t>hr</a:t>
            </a:r>
            <a:r>
              <a:rPr kumimoji="0" lang="en-US" sz="2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/week)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Extended Outpatient (EOP)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Intensive Outpatient (IOP)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rPr>
              <a:t>MAT + Group Medical Visits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Leelawadee UI" panose="020B0502040204020203" pitchFamily="34" charset="-34"/>
              <a:ea typeface="+mn-ea"/>
              <a:cs typeface="Leelawadee UI" panose="020B0502040204020203" pitchFamily="34" charset="-34"/>
            </a:endParaRPr>
          </a:p>
        </p:txBody>
      </p:sp>
    </p:spTree>
    <p:extLst>
      <p:ext uri="{BB962C8B-B14F-4D97-AF65-F5344CB8AC3E}">
        <p14:creationId xmlns:p14="http://schemas.microsoft.com/office/powerpoint/2010/main" val="3758558556"/>
      </p:ext>
    </p:extLst>
  </p:cSld>
  <p:clrMapOvr>
    <a:masterClrMapping/>
  </p:clrMapOvr>
  <p:transition spd="slow">
    <p:wip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4949" y="98243"/>
            <a:ext cx="11234057" cy="1325563"/>
          </a:xfrm>
        </p:spPr>
        <p:txBody>
          <a:bodyPr>
            <a:normAutofit/>
          </a:bodyPr>
          <a:lstStyle/>
          <a:p>
            <a:r>
              <a:rPr lang="en-US" sz="4800" dirty="0">
                <a:latin typeface="+mn-lt"/>
              </a:rPr>
              <a:t>In A Perfect World</a:t>
            </a:r>
            <a:endParaRPr lang="en-US" sz="4800" b="1" dirty="0">
              <a:latin typeface="+mn-lt"/>
            </a:endParaRPr>
          </a:p>
        </p:txBody>
      </p:sp>
      <p:sp>
        <p:nvSpPr>
          <p:cNvPr id="5" name="Content Placeholder 4"/>
          <p:cNvSpPr>
            <a:spLocks noGrp="1"/>
          </p:cNvSpPr>
          <p:nvPr>
            <p:ph idx="1"/>
          </p:nvPr>
        </p:nvSpPr>
        <p:spPr>
          <a:xfrm>
            <a:off x="935658" y="1587580"/>
            <a:ext cx="10515600" cy="4583690"/>
          </a:xfrm>
        </p:spPr>
        <p:txBody>
          <a:bodyPr>
            <a:normAutofit/>
          </a:bodyPr>
          <a:lstStyle/>
          <a:p>
            <a:pPr lvl="1"/>
            <a:r>
              <a:rPr lang="en-US" dirty="0"/>
              <a:t>Local agencies (alternative levels of care)</a:t>
            </a:r>
          </a:p>
          <a:p>
            <a:pPr lvl="1"/>
            <a:r>
              <a:rPr lang="en-US" dirty="0"/>
              <a:t>Naloxone Collaborative</a:t>
            </a:r>
          </a:p>
          <a:p>
            <a:pPr lvl="1"/>
            <a:r>
              <a:rPr lang="en-US" dirty="0"/>
              <a:t>Metropolitan Drug Commission</a:t>
            </a:r>
          </a:p>
          <a:p>
            <a:pPr lvl="1"/>
            <a:r>
              <a:rPr lang="en-US" dirty="0"/>
              <a:t>Community education meetings (e.g., church groups)</a:t>
            </a:r>
          </a:p>
          <a:p>
            <a:pPr marL="457200" lvl="1" indent="0">
              <a:buNone/>
            </a:pPr>
            <a:endParaRPr lang="en-US" dirty="0"/>
          </a:p>
          <a:p>
            <a:pPr lvl="1"/>
            <a:endParaRPr lang="en-US" dirty="0">
              <a:solidFill>
                <a:srgbClr val="FF0000"/>
              </a:solidFill>
            </a:endParaRPr>
          </a:p>
        </p:txBody>
      </p:sp>
    </p:spTree>
    <p:extLst>
      <p:ext uri="{BB962C8B-B14F-4D97-AF65-F5344CB8AC3E}">
        <p14:creationId xmlns:p14="http://schemas.microsoft.com/office/powerpoint/2010/main" val="2402655207"/>
      </p:ext>
    </p:extLst>
  </p:cSld>
  <p:clrMapOvr>
    <a:masterClrMapping/>
  </p:clrMapOvr>
  <p:transition spd="slow">
    <p:wip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mn-lt"/>
              </a:rPr>
              <a:t>Questions?</a:t>
            </a:r>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5519025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694</TotalTime>
  <Words>4215</Words>
  <Application>Microsoft Office PowerPoint</Application>
  <PresentationFormat>Widescreen</PresentationFormat>
  <Paragraphs>472</Paragraphs>
  <Slides>72</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72</vt:i4>
      </vt:variant>
    </vt:vector>
  </HeadingPairs>
  <TitlesOfParts>
    <vt:vector size="79" baseType="lpstr">
      <vt:lpstr>Arial</vt:lpstr>
      <vt:lpstr>Calibri</vt:lpstr>
      <vt:lpstr>Calibri Light</vt:lpstr>
      <vt:lpstr>Footlight MT Light</vt:lpstr>
      <vt:lpstr>Leelawadee</vt:lpstr>
      <vt:lpstr>Leelawadee UI</vt:lpstr>
      <vt:lpstr>1_Office Theme</vt:lpstr>
      <vt:lpstr>Biopsychosocial Approach to Addressing Addiction in Primary Care</vt:lpstr>
      <vt:lpstr>PowerPoint Presentation</vt:lpstr>
      <vt:lpstr>Primary Care often Functions as the De Facto Mental Health System</vt:lpstr>
      <vt:lpstr>PowerPoint Presentation</vt:lpstr>
      <vt:lpstr>PowerPoint Presentation</vt:lpstr>
      <vt:lpstr>WHO Definition of Health</vt:lpstr>
      <vt:lpstr>PowerPoint Presentation</vt:lpstr>
      <vt:lpstr> Integrated Addiction Medicine</vt:lpstr>
      <vt:lpstr>Brief Interventions and Treatment in Primary Care</vt:lpstr>
      <vt:lpstr>Intervention in Primary Care</vt:lpstr>
      <vt:lpstr>Prevention Example: Addressing ACES</vt:lpstr>
      <vt:lpstr>PowerPoint Presentation</vt:lpstr>
      <vt:lpstr>PowerPoint Presentation</vt:lpstr>
      <vt:lpstr>Biological Impact</vt:lpstr>
      <vt:lpstr>Environmental Factors (Family Impact)</vt:lpstr>
      <vt:lpstr>Trauma</vt:lpstr>
      <vt:lpstr>PowerPoint Presentation</vt:lpstr>
      <vt:lpstr>Bridging the Barriers</vt:lpstr>
      <vt:lpstr>PowerPoint Presentation</vt:lpstr>
      <vt:lpstr>  “Addiction is a whole family problem…one person may use, but the whole family is affected.”</vt:lpstr>
      <vt:lpstr>Identification</vt:lpstr>
      <vt:lpstr>Distribution of Patients with Diagnosable Behavioral Disorder</vt:lpstr>
      <vt:lpstr>Identification Strategies</vt:lpstr>
      <vt:lpstr>Screening Recommendations</vt:lpstr>
      <vt:lpstr>Selecting Pre-screening Tools</vt:lpstr>
      <vt:lpstr>Pre-screening</vt:lpstr>
      <vt:lpstr>Selecting a Screening Tool</vt:lpstr>
      <vt:lpstr>Screening</vt:lpstr>
      <vt:lpstr>Screening Workflow</vt:lpstr>
      <vt:lpstr>Stage Matched Interventions</vt:lpstr>
      <vt:lpstr>Assessment of Substance Use</vt:lpstr>
      <vt:lpstr>Assessment of Motivation</vt:lpstr>
      <vt:lpstr>PowerPoint Presentation</vt:lpstr>
      <vt:lpstr>Stages of Change</vt:lpstr>
      <vt:lpstr>Enhancing Engagement</vt:lpstr>
      <vt:lpstr>Enhancing Engagement</vt:lpstr>
      <vt:lpstr>Stage Matched Interventions: Anticontemplation</vt:lpstr>
      <vt:lpstr>PowerPoint Presentation</vt:lpstr>
      <vt:lpstr>Stage Matched Interventions: Precontemplation</vt:lpstr>
      <vt:lpstr>PowerPoint Presentation</vt:lpstr>
      <vt:lpstr>Stage Matched Interventions: Contemplation</vt:lpstr>
      <vt:lpstr>PowerPoint Presentation</vt:lpstr>
      <vt:lpstr>Stage Matched Interventions: Preparation</vt:lpstr>
      <vt:lpstr>PowerPoint Presentation</vt:lpstr>
      <vt:lpstr>Stage Matched Interventions: Action</vt:lpstr>
      <vt:lpstr>PowerPoint Presentation</vt:lpstr>
      <vt:lpstr>Stage Matched Interventions: Maintenance</vt:lpstr>
      <vt:lpstr>PowerPoint Presentation</vt:lpstr>
      <vt:lpstr>PowerPoint Presentation</vt:lpstr>
      <vt:lpstr>Psychosocial Interventions</vt:lpstr>
      <vt:lpstr>Psychosocial Interventions in Conjunction with Medications</vt:lpstr>
      <vt:lpstr>Joining Forces</vt:lpstr>
      <vt:lpstr>Life-Saving Intervention</vt:lpstr>
      <vt:lpstr>Individualized Treatment Planning</vt:lpstr>
      <vt:lpstr>Trauma-Informed Care</vt:lpstr>
      <vt:lpstr>Individual BH Intervention</vt:lpstr>
      <vt:lpstr>Group Psychotherapy</vt:lpstr>
      <vt:lpstr>Extended Outpatient (EOP) (3 hours x 1 day per week for 6 months)</vt:lpstr>
      <vt:lpstr>Intensive Outpatient (IOP) (3 hours x 3 days per week for 8 weeks)</vt:lpstr>
      <vt:lpstr>PowerPoint Presentation</vt:lpstr>
      <vt:lpstr>Traditional Work Flow</vt:lpstr>
      <vt:lpstr>Who is on the Team?</vt:lpstr>
      <vt:lpstr>Who is on the Team?</vt:lpstr>
      <vt:lpstr>Who is on the Team?</vt:lpstr>
      <vt:lpstr>Who is on the Team?</vt:lpstr>
      <vt:lpstr>Who is on the Team?</vt:lpstr>
      <vt:lpstr>Psychiatric Medication Management</vt:lpstr>
      <vt:lpstr>Continuum of Services</vt:lpstr>
      <vt:lpstr>Continuum of Behavioral Health Support</vt:lpstr>
      <vt:lpstr>In A Perfect World</vt:lpstr>
      <vt:lpstr>In A Perfect World</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Myers</dc:creator>
  <cp:lastModifiedBy>Kevin Myers</cp:lastModifiedBy>
  <cp:revision>54</cp:revision>
  <dcterms:created xsi:type="dcterms:W3CDTF">2019-12-20T18:25:20Z</dcterms:created>
  <dcterms:modified xsi:type="dcterms:W3CDTF">2020-07-27T20:40:30Z</dcterms:modified>
</cp:coreProperties>
</file>