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41"/>
  </p:notesMasterIdLst>
  <p:sldIdLst>
    <p:sldId id="296" r:id="rId3"/>
    <p:sldId id="256" r:id="rId4"/>
    <p:sldId id="294" r:id="rId5"/>
    <p:sldId id="257" r:id="rId6"/>
    <p:sldId id="297" r:id="rId7"/>
    <p:sldId id="258" r:id="rId8"/>
    <p:sldId id="259" r:id="rId9"/>
    <p:sldId id="260" r:id="rId10"/>
    <p:sldId id="261" r:id="rId11"/>
    <p:sldId id="265" r:id="rId12"/>
    <p:sldId id="291" r:id="rId13"/>
    <p:sldId id="267" r:id="rId14"/>
    <p:sldId id="268" r:id="rId15"/>
    <p:sldId id="269" r:id="rId16"/>
    <p:sldId id="270" r:id="rId17"/>
    <p:sldId id="271" r:id="rId18"/>
    <p:sldId id="272" r:id="rId19"/>
    <p:sldId id="273" r:id="rId20"/>
    <p:sldId id="274" r:id="rId21"/>
    <p:sldId id="275" r:id="rId22"/>
    <p:sldId id="276" r:id="rId23"/>
    <p:sldId id="277" r:id="rId24"/>
    <p:sldId id="292" r:id="rId25"/>
    <p:sldId id="293"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34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8A18BC-7E8E-45A3-8343-5FA2553867EF}" type="datetimeFigureOut">
              <a:rPr lang="en-US" smtClean="0"/>
              <a:t>10/18/2019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1DB62E-C568-4665-A5D8-C4D865131D8C}" type="slidenum">
              <a:rPr lang="en-US" smtClean="0"/>
              <a:t>‹#›</a:t>
            </a:fld>
            <a:endParaRPr lang="en-US"/>
          </a:p>
        </p:txBody>
      </p:sp>
    </p:spTree>
    <p:extLst>
      <p:ext uri="{BB962C8B-B14F-4D97-AF65-F5344CB8AC3E}">
        <p14:creationId xmlns:p14="http://schemas.microsoft.com/office/powerpoint/2010/main" val="3154447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1DB62E-C568-4665-A5D8-C4D865131D8C}" type="slidenum">
              <a:rPr lang="en-US" smtClean="0"/>
              <a:t>16</a:t>
            </a:fld>
            <a:endParaRPr lang="en-US"/>
          </a:p>
        </p:txBody>
      </p:sp>
    </p:spTree>
    <p:extLst>
      <p:ext uri="{BB962C8B-B14F-4D97-AF65-F5344CB8AC3E}">
        <p14:creationId xmlns:p14="http://schemas.microsoft.com/office/powerpoint/2010/main" val="2488380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EBFF499-96CF-4F48-A25C-6B1A28657269}" type="datetimeFigureOut">
              <a:rPr lang="en-US" smtClean="0"/>
              <a:t>10/18/2019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378B847-679B-4B14-9E47-16CA8A35135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78B847-679B-4B14-9E47-16CA8A35135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78B847-679B-4B14-9E47-16CA8A35135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378B847-679B-4B14-9E47-16CA8A35135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378B847-679B-4B14-9E47-16CA8A35135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378B847-679B-4B14-9E47-16CA8A35135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378B847-679B-4B14-9E47-16CA8A3513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EBFF499-96CF-4F48-A25C-6B1A28657269}" type="datetimeFigureOut">
              <a:rPr lang="en-US" smtClean="0"/>
              <a:t>10/18/2019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378B847-679B-4B14-9E47-16CA8A35135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EBFF499-96CF-4F48-A25C-6B1A28657269}" type="datetimeFigureOut">
              <a:rPr lang="en-US" smtClean="0"/>
              <a:t>10/18/2019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378B847-679B-4B14-9E47-16CA8A35135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78B847-679B-4B14-9E47-16CA8A35135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EBFF499-96CF-4F48-A25C-6B1A28657269}" type="datetimeFigureOut">
              <a:rPr lang="en-US" smtClean="0"/>
              <a:t>10/18/2019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378B847-679B-4B14-9E47-16CA8A35135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2709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535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7949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0248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0227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98426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4806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9706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265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29756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8656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EBFF499-96CF-4F48-A25C-6B1A28657269}" type="datetimeFigureOut">
              <a:rPr lang="en-US" smtClean="0"/>
              <a:t>10/18/2019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378B847-679B-4B14-9E47-16CA8A35135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BFF499-96CF-4F48-A25C-6B1A28657269}" type="datetimeFigureOut">
              <a:rPr lang="en-US" smtClean="0">
                <a:solidFill>
                  <a:prstClr val="black">
                    <a:tint val="75000"/>
                  </a:prstClr>
                </a:solidFill>
              </a:rPr>
              <a:pPr/>
              <a:t>10/18/2019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78B847-679B-4B14-9E47-16CA8A35135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68212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Practical approaches to   everyday issues with type 2 diabetes</a:t>
            </a:r>
            <a:endParaRPr lang="en-US" dirty="0"/>
          </a:p>
        </p:txBody>
      </p:sp>
      <p:sp>
        <p:nvSpPr>
          <p:cNvPr id="3" name="Subtitle 2"/>
          <p:cNvSpPr>
            <a:spLocks noGrp="1"/>
          </p:cNvSpPr>
          <p:nvPr>
            <p:ph type="subTitle" idx="1"/>
          </p:nvPr>
        </p:nvSpPr>
        <p:spPr/>
        <p:txBody>
          <a:bodyPr/>
          <a:lstStyle/>
          <a:p>
            <a:r>
              <a:rPr lang="en-US" dirty="0" smtClean="0"/>
              <a:t>David Thompson MD</a:t>
            </a:r>
            <a:endParaRPr lang="en-US" dirty="0"/>
          </a:p>
        </p:txBody>
      </p:sp>
    </p:spTree>
    <p:extLst>
      <p:ext uri="{BB962C8B-B14F-4D97-AF65-F5344CB8AC3E}">
        <p14:creationId xmlns:p14="http://schemas.microsoft.com/office/powerpoint/2010/main" val="173472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Disclosures</a:t>
            </a:r>
            <a:endParaRPr lang="en-US" dirty="0"/>
          </a:p>
        </p:txBody>
      </p:sp>
      <p:sp>
        <p:nvSpPr>
          <p:cNvPr id="3" name="Subtitle 2"/>
          <p:cNvSpPr>
            <a:spLocks noGrp="1"/>
          </p:cNvSpPr>
          <p:nvPr>
            <p:ph type="subTitle" idx="1"/>
          </p:nvPr>
        </p:nvSpPr>
        <p:spPr/>
        <p:txBody>
          <a:bodyPr/>
          <a:lstStyle/>
          <a:p>
            <a:r>
              <a:rPr lang="en-US" dirty="0" smtClean="0"/>
              <a:t>I have no disclosures to report</a:t>
            </a:r>
            <a:endParaRPr lang="en-US" dirty="0"/>
          </a:p>
        </p:txBody>
      </p:sp>
    </p:spTree>
    <p:extLst>
      <p:ext uri="{BB962C8B-B14F-4D97-AF65-F5344CB8AC3E}">
        <p14:creationId xmlns:p14="http://schemas.microsoft.com/office/powerpoint/2010/main" val="4103274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Would like to explore through case studies approach to diagnosis</a:t>
            </a:r>
          </a:p>
          <a:p>
            <a:r>
              <a:rPr lang="en-US" dirty="0" smtClean="0"/>
              <a:t>Explore the new cardiovascular implications of recent drug studies with newer agents for treatment of type 2 diabetes</a:t>
            </a:r>
          </a:p>
          <a:p>
            <a:r>
              <a:rPr lang="en-US" dirty="0" smtClean="0"/>
              <a:t>Discuss issues with complex and aging patients with type 2 diabetes</a:t>
            </a:r>
          </a:p>
          <a:p>
            <a:r>
              <a:rPr lang="en-US" dirty="0" smtClean="0"/>
              <a:t>Please stop me at any point and let’s have a dialogue about diabetes</a:t>
            </a:r>
            <a:endParaRPr lang="en-US" dirty="0"/>
          </a:p>
        </p:txBody>
      </p:sp>
      <p:sp>
        <p:nvSpPr>
          <p:cNvPr id="2" name="Title 1"/>
          <p:cNvSpPr>
            <a:spLocks noGrp="1"/>
          </p:cNvSpPr>
          <p:nvPr>
            <p:ph type="title"/>
          </p:nvPr>
        </p:nvSpPr>
        <p:spPr/>
        <p:txBody>
          <a:bodyPr/>
          <a:lstStyle/>
          <a:p>
            <a:r>
              <a:rPr lang="en-US" dirty="0" smtClean="0"/>
              <a:t>Objectives</a:t>
            </a:r>
            <a:endParaRPr lang="en-US" dirty="0"/>
          </a:p>
        </p:txBody>
      </p:sp>
    </p:spTree>
    <p:extLst>
      <p:ext uri="{BB962C8B-B14F-4D97-AF65-F5344CB8AC3E}">
        <p14:creationId xmlns:p14="http://schemas.microsoft.com/office/powerpoint/2010/main" val="60930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Experience </a:t>
            </a:r>
          </a:p>
          <a:p>
            <a:r>
              <a:rPr lang="en-US" dirty="0" smtClean="0"/>
              <a:t>Evidence </a:t>
            </a:r>
          </a:p>
          <a:p>
            <a:r>
              <a:rPr lang="en-US" dirty="0" smtClean="0"/>
              <a:t>The art of medicine</a:t>
            </a:r>
            <a:endParaRPr lang="en-US" dirty="0"/>
          </a:p>
        </p:txBody>
      </p:sp>
      <p:sp>
        <p:nvSpPr>
          <p:cNvPr id="2" name="Title 1"/>
          <p:cNvSpPr>
            <a:spLocks noGrp="1"/>
          </p:cNvSpPr>
          <p:nvPr>
            <p:ph type="title"/>
          </p:nvPr>
        </p:nvSpPr>
        <p:spPr/>
        <p:txBody>
          <a:bodyPr/>
          <a:lstStyle/>
          <a:p>
            <a:r>
              <a:rPr lang="en-US" dirty="0" smtClean="0"/>
              <a:t>Experience and Evidence</a:t>
            </a:r>
            <a:endParaRPr lang="en-US" dirty="0"/>
          </a:p>
        </p:txBody>
      </p:sp>
    </p:spTree>
    <p:extLst>
      <p:ext uri="{BB962C8B-B14F-4D97-AF65-F5344CB8AC3E}">
        <p14:creationId xmlns:p14="http://schemas.microsoft.com/office/powerpoint/2010/main" val="1903398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335846"/>
            <a:ext cx="4572000" cy="6186309"/>
          </a:xfrm>
          <a:prstGeom prst="rect">
            <a:avLst/>
          </a:prstGeom>
        </p:spPr>
        <p:txBody>
          <a:bodyPr>
            <a:spAutoFit/>
          </a:bodyPr>
          <a:lstStyle/>
          <a:p>
            <a:r>
              <a:rPr lang="en-US" b="1" dirty="0">
                <a:solidFill>
                  <a:prstClr val="black"/>
                </a:solidFill>
              </a:rPr>
              <a:t>DIABETES AND POPULATION HEALTH</a:t>
            </a:r>
          </a:p>
          <a:p>
            <a:r>
              <a:rPr lang="en-US" b="1" dirty="0">
                <a:solidFill>
                  <a:prstClr val="black"/>
                </a:solidFill>
              </a:rPr>
              <a:t>Recommendations</a:t>
            </a:r>
          </a:p>
          <a:p>
            <a:r>
              <a:rPr lang="en-US" b="1" dirty="0">
                <a:solidFill>
                  <a:prstClr val="black"/>
                </a:solidFill>
              </a:rPr>
              <a:t>1.1</a:t>
            </a:r>
            <a:r>
              <a:rPr lang="en-US" dirty="0">
                <a:solidFill>
                  <a:prstClr val="black"/>
                </a:solidFill>
              </a:rPr>
              <a:t> Ensure treatment decisions are timely, rely on evidence-based guidelines, and are made collaboratively with patients based on individual preferences, prognoses, and comorbidities. </a:t>
            </a:r>
            <a:r>
              <a:rPr lang="en-US" b="1" dirty="0">
                <a:solidFill>
                  <a:prstClr val="black"/>
                </a:solidFill>
              </a:rPr>
              <a:t>B</a:t>
            </a:r>
            <a:endParaRPr lang="en-US" dirty="0">
              <a:solidFill>
                <a:prstClr val="black"/>
              </a:solidFill>
            </a:endParaRPr>
          </a:p>
          <a:p>
            <a:r>
              <a:rPr lang="en-US" b="1" dirty="0">
                <a:solidFill>
                  <a:prstClr val="black"/>
                </a:solidFill>
              </a:rPr>
              <a:t>1.2</a:t>
            </a:r>
            <a:r>
              <a:rPr lang="en-US" dirty="0">
                <a:solidFill>
                  <a:prstClr val="black"/>
                </a:solidFill>
              </a:rPr>
              <a:t> Align approaches to diabetes management with the Chronic Care Model, emphasizing productive interactions between a prepared proactive care team and an informed activated patient. </a:t>
            </a:r>
            <a:r>
              <a:rPr lang="en-US" b="1" dirty="0">
                <a:solidFill>
                  <a:prstClr val="black"/>
                </a:solidFill>
              </a:rPr>
              <a:t>A</a:t>
            </a:r>
            <a:endParaRPr lang="en-US" dirty="0">
              <a:solidFill>
                <a:prstClr val="black"/>
              </a:solidFill>
            </a:endParaRPr>
          </a:p>
          <a:p>
            <a:r>
              <a:rPr lang="en-US" b="1" dirty="0">
                <a:solidFill>
                  <a:prstClr val="black"/>
                </a:solidFill>
              </a:rPr>
              <a:t>1.3</a:t>
            </a:r>
            <a:r>
              <a:rPr lang="en-US" dirty="0">
                <a:solidFill>
                  <a:prstClr val="black"/>
                </a:solidFill>
              </a:rPr>
              <a:t> Care systems should facilitate team-based care, patient registries, decision support tools, and community involvement to meet patient needs. </a:t>
            </a:r>
            <a:r>
              <a:rPr lang="en-US" b="1" dirty="0">
                <a:solidFill>
                  <a:prstClr val="black"/>
                </a:solidFill>
              </a:rPr>
              <a:t>B</a:t>
            </a:r>
            <a:endParaRPr lang="en-US" dirty="0">
              <a:solidFill>
                <a:prstClr val="black"/>
              </a:solidFill>
            </a:endParaRPr>
          </a:p>
          <a:p>
            <a:r>
              <a:rPr lang="en-US" b="1" dirty="0">
                <a:solidFill>
                  <a:prstClr val="black"/>
                </a:solidFill>
              </a:rPr>
              <a:t>1.4</a:t>
            </a:r>
            <a:r>
              <a:rPr lang="en-US" dirty="0">
                <a:solidFill>
                  <a:prstClr val="black"/>
                </a:solidFill>
              </a:rPr>
              <a:t> Efforts to assess the quality of diabetes care and create quality improvement strategies should incorporate reliable data metrics, to promote improved processes of care and health outcomes, with simultaneous emphasis on costs. </a:t>
            </a:r>
            <a:r>
              <a:rPr lang="en-US" b="1" dirty="0">
                <a:solidFill>
                  <a:prstClr val="black"/>
                </a:solidFill>
              </a:rPr>
              <a:t>E</a:t>
            </a:r>
            <a:endParaRPr lang="en-US" dirty="0">
              <a:solidFill>
                <a:prstClr val="black"/>
              </a:solidFill>
            </a:endParaRPr>
          </a:p>
        </p:txBody>
      </p:sp>
    </p:spTree>
    <p:extLst>
      <p:ext uri="{BB962C8B-B14F-4D97-AF65-F5344CB8AC3E}">
        <p14:creationId xmlns:p14="http://schemas.microsoft.com/office/powerpoint/2010/main" val="965654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42 year old Caucasian male high school teacher for annual exam</a:t>
            </a:r>
          </a:p>
          <a:p>
            <a:r>
              <a:rPr lang="en-US" dirty="0" smtClean="0"/>
              <a:t>No complaints, BP 132/82, BMI 28.5, normal PE</a:t>
            </a:r>
          </a:p>
          <a:p>
            <a:r>
              <a:rPr lang="en-US" dirty="0" smtClean="0"/>
              <a:t>Family history AODM father and paternal grandfather</a:t>
            </a:r>
          </a:p>
          <a:p>
            <a:r>
              <a:rPr lang="en-US" dirty="0" smtClean="0"/>
              <a:t>Labs normal except fasting glucose 128 and cholesterol 228 with LDL 126</a:t>
            </a:r>
          </a:p>
          <a:p>
            <a:endParaRPr lang="en-US" dirty="0"/>
          </a:p>
          <a:p>
            <a:endParaRPr lang="en-US" dirty="0"/>
          </a:p>
        </p:txBody>
      </p:sp>
      <p:sp>
        <p:nvSpPr>
          <p:cNvPr id="2" name="Title 1"/>
          <p:cNvSpPr>
            <a:spLocks noGrp="1"/>
          </p:cNvSpPr>
          <p:nvPr>
            <p:ph type="title"/>
          </p:nvPr>
        </p:nvSpPr>
        <p:spPr/>
        <p:txBody>
          <a:bodyPr>
            <a:normAutofit/>
          </a:bodyPr>
          <a:lstStyle/>
          <a:p>
            <a:r>
              <a:rPr lang="en-US" dirty="0" smtClean="0"/>
              <a:t>Case #1</a:t>
            </a:r>
            <a:endParaRPr lang="en-US" dirty="0"/>
          </a:p>
        </p:txBody>
      </p:sp>
    </p:spTree>
    <p:extLst>
      <p:ext uri="{BB962C8B-B14F-4D97-AF65-F5344CB8AC3E}">
        <p14:creationId xmlns:p14="http://schemas.microsoft.com/office/powerpoint/2010/main" val="1172514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Fasting blood glucose 126 or greater than can reproduced with follow up lab</a:t>
            </a:r>
          </a:p>
          <a:p>
            <a:r>
              <a:rPr lang="en-US" dirty="0" smtClean="0"/>
              <a:t>HgbA1C 6.5% or greater that can reproduced with follow up</a:t>
            </a:r>
          </a:p>
          <a:p>
            <a:r>
              <a:rPr lang="en-US" dirty="0" smtClean="0"/>
              <a:t>Random glucose over 200 </a:t>
            </a:r>
          </a:p>
          <a:p>
            <a:r>
              <a:rPr lang="en-US" dirty="0" smtClean="0"/>
              <a:t>Oral Glucose tolerance test two hour glucose over 200</a:t>
            </a:r>
            <a:endParaRPr lang="en-US" dirty="0"/>
          </a:p>
        </p:txBody>
      </p:sp>
      <p:sp>
        <p:nvSpPr>
          <p:cNvPr id="2" name="Title 1"/>
          <p:cNvSpPr>
            <a:spLocks noGrp="1"/>
          </p:cNvSpPr>
          <p:nvPr>
            <p:ph type="title"/>
          </p:nvPr>
        </p:nvSpPr>
        <p:spPr/>
        <p:txBody>
          <a:bodyPr>
            <a:normAutofit/>
          </a:bodyPr>
          <a:lstStyle/>
          <a:p>
            <a:r>
              <a:rPr lang="en-US" dirty="0" smtClean="0"/>
              <a:t>Diagnostic criteria for diabetes</a:t>
            </a:r>
            <a:endParaRPr lang="en-US" dirty="0"/>
          </a:p>
        </p:txBody>
      </p:sp>
    </p:spTree>
    <p:extLst>
      <p:ext uri="{BB962C8B-B14F-4D97-AF65-F5344CB8AC3E}">
        <p14:creationId xmlns:p14="http://schemas.microsoft.com/office/powerpoint/2010/main" val="2901707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Fasting glucose 100 to 125 that can be reproduced</a:t>
            </a:r>
          </a:p>
          <a:p>
            <a:r>
              <a:rPr lang="en-US" dirty="0" smtClean="0"/>
              <a:t>HgbA1C 5.7% to 6.4%</a:t>
            </a:r>
          </a:p>
          <a:p>
            <a:r>
              <a:rPr lang="en-US" dirty="0" smtClean="0"/>
              <a:t>2 hour Oral glucose tolerance test 140 to 199</a:t>
            </a:r>
            <a:endParaRPr lang="en-US" dirty="0"/>
          </a:p>
        </p:txBody>
      </p:sp>
      <p:sp>
        <p:nvSpPr>
          <p:cNvPr id="2" name="Title 1"/>
          <p:cNvSpPr>
            <a:spLocks noGrp="1"/>
          </p:cNvSpPr>
          <p:nvPr>
            <p:ph type="title"/>
          </p:nvPr>
        </p:nvSpPr>
        <p:spPr/>
        <p:txBody>
          <a:bodyPr>
            <a:normAutofit fontScale="90000"/>
          </a:bodyPr>
          <a:lstStyle/>
          <a:p>
            <a:r>
              <a:rPr lang="en-US" dirty="0" smtClean="0"/>
              <a:t>Diagnostic criteria for prediabetes</a:t>
            </a:r>
            <a:endParaRPr lang="en-US" dirty="0"/>
          </a:p>
        </p:txBody>
      </p:sp>
    </p:spTree>
    <p:extLst>
      <p:ext uri="{BB962C8B-B14F-4D97-AF65-F5344CB8AC3E}">
        <p14:creationId xmlns:p14="http://schemas.microsoft.com/office/powerpoint/2010/main" val="1811605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2 hour oral glucose tolerance test</a:t>
            </a:r>
          </a:p>
          <a:p>
            <a:r>
              <a:rPr lang="en-US" dirty="0" smtClean="0"/>
              <a:t>T = 0 glucose 129</a:t>
            </a:r>
          </a:p>
          <a:p>
            <a:r>
              <a:rPr lang="en-US" dirty="0" smtClean="0"/>
              <a:t>T=60 minutes glucose 245</a:t>
            </a:r>
          </a:p>
          <a:p>
            <a:r>
              <a:rPr lang="en-US" dirty="0" smtClean="0"/>
              <a:t>T = 120 minute glucose 201</a:t>
            </a:r>
          </a:p>
          <a:p>
            <a:r>
              <a:rPr lang="en-US" dirty="0" smtClean="0"/>
              <a:t>HgbA1C 6.6%</a:t>
            </a:r>
            <a:endParaRPr lang="en-US" dirty="0"/>
          </a:p>
        </p:txBody>
      </p:sp>
      <p:sp>
        <p:nvSpPr>
          <p:cNvPr id="2" name="Title 1"/>
          <p:cNvSpPr>
            <a:spLocks noGrp="1"/>
          </p:cNvSpPr>
          <p:nvPr>
            <p:ph type="title"/>
          </p:nvPr>
        </p:nvSpPr>
        <p:spPr/>
        <p:txBody>
          <a:bodyPr/>
          <a:lstStyle/>
          <a:p>
            <a:r>
              <a:rPr lang="en-US" dirty="0" smtClean="0"/>
              <a:t>Case #1</a:t>
            </a:r>
            <a:endParaRPr lang="en-US" dirty="0"/>
          </a:p>
        </p:txBody>
      </p:sp>
    </p:spTree>
    <p:extLst>
      <p:ext uri="{BB962C8B-B14F-4D97-AF65-F5344CB8AC3E}">
        <p14:creationId xmlns:p14="http://schemas.microsoft.com/office/powerpoint/2010/main" val="2140177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You no longer have a patient you should see on annual basis</a:t>
            </a:r>
          </a:p>
          <a:p>
            <a:r>
              <a:rPr lang="en-US" dirty="0" smtClean="0"/>
              <a:t>Referral to diabetes educations/diabetes self management and support</a:t>
            </a:r>
          </a:p>
          <a:p>
            <a:r>
              <a:rPr lang="en-US" dirty="0" smtClean="0"/>
              <a:t>Diet and lifestyle modification</a:t>
            </a:r>
          </a:p>
          <a:p>
            <a:r>
              <a:rPr lang="en-US" dirty="0" smtClean="0"/>
              <a:t>Approach to drug Rx</a:t>
            </a:r>
            <a:endParaRPr lang="en-US" dirty="0"/>
          </a:p>
        </p:txBody>
      </p:sp>
      <p:sp>
        <p:nvSpPr>
          <p:cNvPr id="2" name="Title 1"/>
          <p:cNvSpPr>
            <a:spLocks noGrp="1"/>
          </p:cNvSpPr>
          <p:nvPr>
            <p:ph type="title"/>
          </p:nvPr>
        </p:nvSpPr>
        <p:spPr/>
        <p:txBody>
          <a:bodyPr/>
          <a:lstStyle/>
          <a:p>
            <a:r>
              <a:rPr lang="en-US" dirty="0" smtClean="0"/>
              <a:t>Case #1 What’s next</a:t>
            </a:r>
            <a:endParaRPr lang="en-US" dirty="0"/>
          </a:p>
        </p:txBody>
      </p:sp>
    </p:spTree>
    <p:extLst>
      <p:ext uri="{BB962C8B-B14F-4D97-AF65-F5344CB8AC3E}">
        <p14:creationId xmlns:p14="http://schemas.microsoft.com/office/powerpoint/2010/main" val="2596012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Follow up from 3 long term studies have all confirmed sustained reduction in type 2 diabetes conversion</a:t>
            </a:r>
          </a:p>
          <a:p>
            <a:r>
              <a:rPr lang="en-US" dirty="0" smtClean="0"/>
              <a:t>43% reduction at 20 years in Da Qing study(1)</a:t>
            </a:r>
          </a:p>
          <a:p>
            <a:r>
              <a:rPr lang="en-US" dirty="0" smtClean="0"/>
              <a:t>43% reduction at 7 years in Finnish Diabetes Prevention Study(2)</a:t>
            </a:r>
          </a:p>
          <a:p>
            <a:r>
              <a:rPr lang="en-US" dirty="0" smtClean="0"/>
              <a:t>34% reduction at 10 years in the US Diabetes Prevention Program Outcomes Study(3)</a:t>
            </a:r>
            <a:endParaRPr lang="en-US" dirty="0"/>
          </a:p>
        </p:txBody>
      </p:sp>
      <p:sp>
        <p:nvSpPr>
          <p:cNvPr id="4" name="Footer Placeholder 3"/>
          <p:cNvSpPr>
            <a:spLocks noGrp="1"/>
          </p:cNvSpPr>
          <p:nvPr>
            <p:ph type="ftr" sz="quarter" idx="11"/>
          </p:nvPr>
        </p:nvSpPr>
        <p:spPr>
          <a:xfrm>
            <a:off x="3124200" y="6400800"/>
            <a:ext cx="2895600" cy="365125"/>
          </a:xfrm>
        </p:spPr>
        <p:txBody>
          <a:bodyPr/>
          <a:lstStyle/>
          <a:p>
            <a:r>
              <a:rPr lang="fr-FR" dirty="0" smtClean="0"/>
              <a:t>(1)Lancet 2008;371:1783-1789 (2)Lancet 2006;368:1673-1679 (3)Lancet 2009;374:1677-1686</a:t>
            </a:r>
            <a:endParaRPr lang="en-US" dirty="0"/>
          </a:p>
        </p:txBody>
      </p:sp>
      <p:sp>
        <p:nvSpPr>
          <p:cNvPr id="2" name="Title 1"/>
          <p:cNvSpPr>
            <a:spLocks noGrp="1"/>
          </p:cNvSpPr>
          <p:nvPr>
            <p:ph type="title"/>
          </p:nvPr>
        </p:nvSpPr>
        <p:spPr/>
        <p:txBody>
          <a:bodyPr/>
          <a:lstStyle/>
          <a:p>
            <a:r>
              <a:rPr lang="en-US" dirty="0" smtClean="0"/>
              <a:t>Lifestyle Modifications </a:t>
            </a:r>
            <a:endParaRPr lang="en-US" dirty="0"/>
          </a:p>
        </p:txBody>
      </p:sp>
    </p:spTree>
    <p:extLst>
      <p:ext uri="{BB962C8B-B14F-4D97-AF65-F5344CB8AC3E}">
        <p14:creationId xmlns:p14="http://schemas.microsoft.com/office/powerpoint/2010/main" val="848515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Metformin monotherapy with lifestyle modifications</a:t>
            </a:r>
          </a:p>
          <a:p>
            <a:r>
              <a:rPr lang="en-US" dirty="0" smtClean="0"/>
              <a:t>Effective, Safe, Cheap, may reduce cardiovascular risk, neutral to reduced weight</a:t>
            </a:r>
          </a:p>
          <a:p>
            <a:r>
              <a:rPr lang="en-US" dirty="0" smtClean="0"/>
              <a:t>Little systematic data available for other oral agents</a:t>
            </a:r>
          </a:p>
          <a:p>
            <a:r>
              <a:rPr lang="en-US" dirty="0" smtClean="0"/>
              <a:t>GI side effects</a:t>
            </a:r>
            <a:endParaRPr lang="en-US" dirty="0"/>
          </a:p>
        </p:txBody>
      </p:sp>
      <p:sp>
        <p:nvSpPr>
          <p:cNvPr id="2" name="Title 1"/>
          <p:cNvSpPr>
            <a:spLocks noGrp="1"/>
          </p:cNvSpPr>
          <p:nvPr>
            <p:ph type="title"/>
          </p:nvPr>
        </p:nvSpPr>
        <p:spPr/>
        <p:txBody>
          <a:bodyPr/>
          <a:lstStyle/>
          <a:p>
            <a:r>
              <a:rPr lang="en-US" dirty="0" smtClean="0"/>
              <a:t>Medication Rx</a:t>
            </a:r>
            <a:endParaRPr lang="en-US" dirty="0"/>
          </a:p>
        </p:txBody>
      </p:sp>
    </p:spTree>
    <p:extLst>
      <p:ext uri="{BB962C8B-B14F-4D97-AF65-F5344CB8AC3E}">
        <p14:creationId xmlns:p14="http://schemas.microsoft.com/office/powerpoint/2010/main" val="335876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Cleared by renal filtration</a:t>
            </a:r>
          </a:p>
          <a:p>
            <a:r>
              <a:rPr lang="en-US" dirty="0" smtClean="0"/>
              <a:t>Acute renal failure/OD leads to lactic acidosis</a:t>
            </a:r>
          </a:p>
          <a:p>
            <a:r>
              <a:rPr lang="en-US" dirty="0" smtClean="0"/>
              <a:t>FDA revised label to reflect it’s safety in patient’s with </a:t>
            </a:r>
            <a:r>
              <a:rPr lang="en-US" dirty="0" err="1" smtClean="0"/>
              <a:t>eGFR</a:t>
            </a:r>
            <a:r>
              <a:rPr lang="en-US" dirty="0" smtClean="0"/>
              <a:t> greater than or equal to 30 mL/min</a:t>
            </a:r>
          </a:p>
          <a:p>
            <a:r>
              <a:rPr lang="en-US" dirty="0" smtClean="0"/>
              <a:t>B12 deficiency</a:t>
            </a:r>
          </a:p>
          <a:p>
            <a:endParaRPr lang="en-US" dirty="0" smtClean="0"/>
          </a:p>
          <a:p>
            <a:endParaRPr lang="en-US" dirty="0"/>
          </a:p>
        </p:txBody>
      </p:sp>
      <p:sp>
        <p:nvSpPr>
          <p:cNvPr id="2" name="Title 1"/>
          <p:cNvSpPr>
            <a:spLocks noGrp="1"/>
          </p:cNvSpPr>
          <p:nvPr>
            <p:ph type="title"/>
          </p:nvPr>
        </p:nvSpPr>
        <p:spPr/>
        <p:txBody>
          <a:bodyPr/>
          <a:lstStyle/>
          <a:p>
            <a:r>
              <a:rPr lang="en-US" dirty="0" smtClean="0"/>
              <a:t>Renal issues from metformin</a:t>
            </a:r>
            <a:endParaRPr lang="en-US" dirty="0"/>
          </a:p>
        </p:txBody>
      </p:sp>
    </p:spTree>
    <p:extLst>
      <p:ext uri="{BB962C8B-B14F-4D97-AF65-F5344CB8AC3E}">
        <p14:creationId xmlns:p14="http://schemas.microsoft.com/office/powerpoint/2010/main" val="2469612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HgbA1C 6.3%</a:t>
            </a:r>
          </a:p>
          <a:p>
            <a:r>
              <a:rPr lang="en-US" dirty="0" smtClean="0"/>
              <a:t>2 hour Oral glucose tolerance test</a:t>
            </a:r>
          </a:p>
          <a:p>
            <a:r>
              <a:rPr lang="en-US" dirty="0" smtClean="0"/>
              <a:t>T = 0 glucose 121</a:t>
            </a:r>
          </a:p>
          <a:p>
            <a:r>
              <a:rPr lang="en-US" dirty="0" smtClean="0"/>
              <a:t>T = 60 minute glucose 198</a:t>
            </a:r>
          </a:p>
          <a:p>
            <a:r>
              <a:rPr lang="en-US" dirty="0" smtClean="0"/>
              <a:t>T = 120 minute glucose 175</a:t>
            </a:r>
            <a:endParaRPr lang="en-US" dirty="0"/>
          </a:p>
        </p:txBody>
      </p:sp>
      <p:sp>
        <p:nvSpPr>
          <p:cNvPr id="2" name="Title 1"/>
          <p:cNvSpPr>
            <a:spLocks noGrp="1"/>
          </p:cNvSpPr>
          <p:nvPr>
            <p:ph type="title"/>
          </p:nvPr>
        </p:nvSpPr>
        <p:spPr/>
        <p:txBody>
          <a:bodyPr/>
          <a:lstStyle/>
          <a:p>
            <a:r>
              <a:rPr lang="en-US" dirty="0" smtClean="0"/>
              <a:t>Case #1 different results</a:t>
            </a:r>
            <a:endParaRPr lang="en-US" dirty="0"/>
          </a:p>
        </p:txBody>
      </p:sp>
    </p:spTree>
    <p:extLst>
      <p:ext uri="{BB962C8B-B14F-4D97-AF65-F5344CB8AC3E}">
        <p14:creationId xmlns:p14="http://schemas.microsoft.com/office/powerpoint/2010/main" val="2461173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ADA recommends yearly testing</a:t>
            </a:r>
          </a:p>
          <a:p>
            <a:r>
              <a:rPr lang="en-US" dirty="0" smtClean="0"/>
              <a:t>I prefer 6 month HgbA1C</a:t>
            </a:r>
          </a:p>
          <a:p>
            <a:r>
              <a:rPr lang="en-US" dirty="0" smtClean="0"/>
              <a:t>Most insurance covers “abnormal glucose”</a:t>
            </a:r>
          </a:p>
          <a:p>
            <a:r>
              <a:rPr lang="en-US" dirty="0" smtClean="0"/>
              <a:t>Diet and lifestyle modification</a:t>
            </a:r>
          </a:p>
          <a:p>
            <a:r>
              <a:rPr lang="en-US" dirty="0" smtClean="0"/>
              <a:t>? Metformin</a:t>
            </a:r>
          </a:p>
          <a:p>
            <a:r>
              <a:rPr lang="en-US" dirty="0" smtClean="0"/>
              <a:t>BMI &gt; 35, age less than 60 and women with GDM</a:t>
            </a:r>
            <a:endParaRPr lang="en-US" dirty="0"/>
          </a:p>
        </p:txBody>
      </p:sp>
      <p:sp>
        <p:nvSpPr>
          <p:cNvPr id="2" name="Title 1"/>
          <p:cNvSpPr>
            <a:spLocks noGrp="1"/>
          </p:cNvSpPr>
          <p:nvPr>
            <p:ph type="title"/>
          </p:nvPr>
        </p:nvSpPr>
        <p:spPr/>
        <p:txBody>
          <a:bodyPr>
            <a:normAutofit/>
          </a:bodyPr>
          <a:lstStyle/>
          <a:p>
            <a:r>
              <a:rPr lang="en-US" dirty="0" smtClean="0"/>
              <a:t>Case #1 Prediabetes</a:t>
            </a:r>
            <a:endParaRPr lang="en-US" dirty="0"/>
          </a:p>
        </p:txBody>
      </p:sp>
    </p:spTree>
    <p:extLst>
      <p:ext uri="{BB962C8B-B14F-4D97-AF65-F5344CB8AC3E}">
        <p14:creationId xmlns:p14="http://schemas.microsoft.com/office/powerpoint/2010/main" val="2247843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54 year old Caucasian male hospital administrator with 6 year history of type 2 diabetes, long history of hypertension and tobacco abuse</a:t>
            </a:r>
          </a:p>
          <a:p>
            <a:r>
              <a:rPr lang="en-US" dirty="0" smtClean="0"/>
              <a:t>Recent admission with NSTEMI s/p PCI LAD, EF 45-50%</a:t>
            </a:r>
          </a:p>
          <a:p>
            <a:r>
              <a:rPr lang="en-US" dirty="0" smtClean="0"/>
              <a:t>In for hospital follow transition to care visit</a:t>
            </a:r>
          </a:p>
          <a:p>
            <a:r>
              <a:rPr lang="en-US" dirty="0" smtClean="0"/>
              <a:t>BP 142/92, BMI 31, last HgbA1C 7.8% on metformin</a:t>
            </a:r>
          </a:p>
          <a:p>
            <a:r>
              <a:rPr lang="en-US" dirty="0" smtClean="0"/>
              <a:t>Medications: ASA, P2Y12 receptor agonist, high intensity statin, beta blocker and metformin </a:t>
            </a:r>
            <a:endParaRPr lang="en-US" dirty="0"/>
          </a:p>
        </p:txBody>
      </p:sp>
      <p:sp>
        <p:nvSpPr>
          <p:cNvPr id="2" name="Title 1"/>
          <p:cNvSpPr>
            <a:spLocks noGrp="1"/>
          </p:cNvSpPr>
          <p:nvPr>
            <p:ph type="title"/>
          </p:nvPr>
        </p:nvSpPr>
        <p:spPr/>
        <p:txBody>
          <a:bodyPr/>
          <a:lstStyle/>
          <a:p>
            <a:r>
              <a:rPr lang="en-US" dirty="0" smtClean="0"/>
              <a:t>Case #2</a:t>
            </a:r>
            <a:endParaRPr lang="en-US" dirty="0"/>
          </a:p>
        </p:txBody>
      </p:sp>
    </p:spTree>
    <p:extLst>
      <p:ext uri="{BB962C8B-B14F-4D97-AF65-F5344CB8AC3E}">
        <p14:creationId xmlns:p14="http://schemas.microsoft.com/office/powerpoint/2010/main" val="2034196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Stress reduction/diet/lifestyle modification</a:t>
            </a:r>
          </a:p>
          <a:p>
            <a:r>
              <a:rPr lang="en-US" dirty="0" smtClean="0"/>
              <a:t>Smoking cessation</a:t>
            </a:r>
          </a:p>
          <a:p>
            <a:r>
              <a:rPr lang="en-US" dirty="0" smtClean="0"/>
              <a:t>Encourage compliance with statin</a:t>
            </a:r>
          </a:p>
          <a:p>
            <a:r>
              <a:rPr lang="en-US" dirty="0" smtClean="0"/>
              <a:t>ACE/ARB for Hypertension</a:t>
            </a:r>
          </a:p>
          <a:p>
            <a:r>
              <a:rPr lang="en-US" dirty="0" smtClean="0"/>
              <a:t>ASA use</a:t>
            </a:r>
          </a:p>
          <a:p>
            <a:endParaRPr lang="en-US" dirty="0"/>
          </a:p>
        </p:txBody>
      </p:sp>
      <p:sp>
        <p:nvSpPr>
          <p:cNvPr id="2" name="Title 1"/>
          <p:cNvSpPr>
            <a:spLocks noGrp="1"/>
          </p:cNvSpPr>
          <p:nvPr>
            <p:ph type="title"/>
          </p:nvPr>
        </p:nvSpPr>
        <p:spPr/>
        <p:txBody>
          <a:bodyPr/>
          <a:lstStyle/>
          <a:p>
            <a:r>
              <a:rPr lang="en-US" dirty="0" smtClean="0"/>
              <a:t>Case #2</a:t>
            </a:r>
            <a:endParaRPr lang="en-US" dirty="0"/>
          </a:p>
        </p:txBody>
      </p:sp>
    </p:spTree>
    <p:extLst>
      <p:ext uri="{BB962C8B-B14F-4D97-AF65-F5344CB8AC3E}">
        <p14:creationId xmlns:p14="http://schemas.microsoft.com/office/powerpoint/2010/main" val="3948601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Safe, cheap</a:t>
            </a:r>
          </a:p>
          <a:p>
            <a:r>
              <a:rPr lang="en-US" dirty="0" smtClean="0"/>
              <a:t>Clear benefits for diabetics with diabetic kidney disease or hypertension</a:t>
            </a:r>
          </a:p>
          <a:p>
            <a:r>
              <a:rPr lang="en-US" dirty="0" smtClean="0"/>
              <a:t>Benefits for ASCVD less clear but some studies support (</a:t>
            </a:r>
            <a:r>
              <a:rPr lang="en-US" dirty="0" err="1" smtClean="0"/>
              <a:t>ie</a:t>
            </a:r>
            <a:r>
              <a:rPr lang="en-US" dirty="0" smtClean="0"/>
              <a:t>. HOPE)</a:t>
            </a:r>
            <a:endParaRPr lang="en-US" dirty="0"/>
          </a:p>
        </p:txBody>
      </p:sp>
      <p:sp>
        <p:nvSpPr>
          <p:cNvPr id="2" name="Title 1"/>
          <p:cNvSpPr>
            <a:spLocks noGrp="1"/>
          </p:cNvSpPr>
          <p:nvPr>
            <p:ph type="title"/>
          </p:nvPr>
        </p:nvSpPr>
        <p:spPr/>
        <p:txBody>
          <a:bodyPr/>
          <a:lstStyle/>
          <a:p>
            <a:r>
              <a:rPr lang="en-US" dirty="0" smtClean="0"/>
              <a:t>ACE/ARB Therapy</a:t>
            </a:r>
            <a:endParaRPr lang="en-US" dirty="0"/>
          </a:p>
        </p:txBody>
      </p:sp>
    </p:spTree>
    <p:extLst>
      <p:ext uri="{BB962C8B-B14F-4D97-AF65-F5344CB8AC3E}">
        <p14:creationId xmlns:p14="http://schemas.microsoft.com/office/powerpoint/2010/main" val="2911195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ASA still recommended diabetics over 50 or higher risk ASCVD</a:t>
            </a:r>
          </a:p>
          <a:p>
            <a:r>
              <a:rPr lang="en-US" dirty="0" smtClean="0"/>
              <a:t>Bleeding risk too high if &lt; 50 and no major ASCVD risk</a:t>
            </a:r>
            <a:endParaRPr lang="en-US" dirty="0"/>
          </a:p>
        </p:txBody>
      </p:sp>
      <p:sp>
        <p:nvSpPr>
          <p:cNvPr id="2" name="Title 1"/>
          <p:cNvSpPr>
            <a:spLocks noGrp="1"/>
          </p:cNvSpPr>
          <p:nvPr>
            <p:ph type="title"/>
          </p:nvPr>
        </p:nvSpPr>
        <p:spPr/>
        <p:txBody>
          <a:bodyPr/>
          <a:lstStyle/>
          <a:p>
            <a:r>
              <a:rPr lang="en-US" dirty="0" smtClean="0"/>
              <a:t>ASA Use</a:t>
            </a:r>
            <a:endParaRPr lang="en-US" dirty="0"/>
          </a:p>
        </p:txBody>
      </p:sp>
    </p:spTree>
    <p:extLst>
      <p:ext uri="{BB962C8B-B14F-4D97-AF65-F5344CB8AC3E}">
        <p14:creationId xmlns:p14="http://schemas.microsoft.com/office/powerpoint/2010/main" val="2947486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 year following ACS</a:t>
            </a:r>
          </a:p>
          <a:p>
            <a:r>
              <a:rPr lang="en-US" dirty="0" err="1" smtClean="0"/>
              <a:t>Ticagrelor</a:t>
            </a:r>
            <a:r>
              <a:rPr lang="en-US" dirty="0" smtClean="0"/>
              <a:t> or </a:t>
            </a:r>
            <a:r>
              <a:rPr lang="en-US" dirty="0" err="1" smtClean="0"/>
              <a:t>clopidogrel</a:t>
            </a:r>
            <a:r>
              <a:rPr lang="en-US" dirty="0" smtClean="0"/>
              <a:t> with no PCI</a:t>
            </a:r>
          </a:p>
          <a:p>
            <a:r>
              <a:rPr lang="en-US" dirty="0" err="1" smtClean="0"/>
              <a:t>Clopidogrel</a:t>
            </a:r>
            <a:r>
              <a:rPr lang="en-US" dirty="0" smtClean="0"/>
              <a:t>, </a:t>
            </a:r>
            <a:r>
              <a:rPr lang="en-US" dirty="0" err="1" smtClean="0"/>
              <a:t>ticagrelor</a:t>
            </a:r>
            <a:r>
              <a:rPr lang="en-US" dirty="0" smtClean="0"/>
              <a:t> or </a:t>
            </a:r>
            <a:r>
              <a:rPr lang="en-US" dirty="0" err="1" smtClean="0"/>
              <a:t>prasugrel</a:t>
            </a:r>
            <a:r>
              <a:rPr lang="en-US" dirty="0" smtClean="0"/>
              <a:t> with PCI</a:t>
            </a:r>
          </a:p>
          <a:p>
            <a:r>
              <a:rPr lang="en-US" dirty="0" smtClean="0"/>
              <a:t>In diabetic with prior MI (1 to 3 years before) adding </a:t>
            </a:r>
            <a:r>
              <a:rPr lang="en-US" dirty="0" err="1" smtClean="0"/>
              <a:t>ticagrelor</a:t>
            </a:r>
            <a:r>
              <a:rPr lang="en-US" dirty="0" smtClean="0"/>
              <a:t> to ASA significantly reduces recurrent ischemic events</a:t>
            </a:r>
            <a:endParaRPr lang="en-US" dirty="0"/>
          </a:p>
        </p:txBody>
      </p:sp>
      <p:sp>
        <p:nvSpPr>
          <p:cNvPr id="2" name="Title 1"/>
          <p:cNvSpPr>
            <a:spLocks noGrp="1"/>
          </p:cNvSpPr>
          <p:nvPr>
            <p:ph type="title"/>
          </p:nvPr>
        </p:nvSpPr>
        <p:spPr/>
        <p:txBody>
          <a:bodyPr>
            <a:normAutofit fontScale="90000"/>
          </a:bodyPr>
          <a:lstStyle/>
          <a:p>
            <a:r>
              <a:rPr lang="en-US" dirty="0" smtClean="0"/>
              <a:t>P2Y12 receptor antagonist with ASA</a:t>
            </a:r>
            <a:endParaRPr lang="en-US" dirty="0"/>
          </a:p>
        </p:txBody>
      </p:sp>
    </p:spTree>
    <p:extLst>
      <p:ext uri="{BB962C8B-B14F-4D97-AF65-F5344CB8AC3E}">
        <p14:creationId xmlns:p14="http://schemas.microsoft.com/office/powerpoint/2010/main" val="3658860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HgbA1C 7.8%</a:t>
            </a:r>
          </a:p>
          <a:p>
            <a:r>
              <a:rPr lang="en-US" dirty="0" smtClean="0"/>
              <a:t>Oral agent vs insulin</a:t>
            </a:r>
          </a:p>
          <a:p>
            <a:r>
              <a:rPr lang="en-US" dirty="0" smtClean="0"/>
              <a:t>DPP-4 inhibitors vs SGLT2 inhibitor vs GLP1 agonist vs TZD vs SU</a:t>
            </a:r>
            <a:endParaRPr lang="en-US" dirty="0"/>
          </a:p>
        </p:txBody>
      </p:sp>
      <p:sp>
        <p:nvSpPr>
          <p:cNvPr id="2" name="Title 1"/>
          <p:cNvSpPr>
            <a:spLocks noGrp="1"/>
          </p:cNvSpPr>
          <p:nvPr>
            <p:ph type="title"/>
          </p:nvPr>
        </p:nvSpPr>
        <p:spPr/>
        <p:txBody>
          <a:bodyPr/>
          <a:lstStyle/>
          <a:p>
            <a:r>
              <a:rPr lang="en-US" dirty="0" smtClean="0"/>
              <a:t>Case #2 Glycemic control </a:t>
            </a:r>
            <a:endParaRPr lang="en-US" dirty="0"/>
          </a:p>
        </p:txBody>
      </p:sp>
    </p:spTree>
    <p:extLst>
      <p:ext uri="{BB962C8B-B14F-4D97-AF65-F5344CB8AC3E}">
        <p14:creationId xmlns:p14="http://schemas.microsoft.com/office/powerpoint/2010/main" val="3309026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2008 FDA required CV outcome trial for all new type 2 diabetes drugs amid concerns about increased CV risk</a:t>
            </a:r>
          </a:p>
          <a:p>
            <a:r>
              <a:rPr lang="en-US" dirty="0" smtClean="0"/>
              <a:t>DPP-4 inhibitors have all, so far, shown no CV benefits relative to placebo</a:t>
            </a:r>
          </a:p>
          <a:p>
            <a:r>
              <a:rPr lang="en-US" dirty="0" smtClean="0"/>
              <a:t>Metformin, SU and TZD will not be done unless new drug development</a:t>
            </a:r>
          </a:p>
          <a:p>
            <a:r>
              <a:rPr lang="en-US" dirty="0" smtClean="0"/>
              <a:t>TZD not appropriate for case #2 due to low EF</a:t>
            </a:r>
            <a:endParaRPr lang="en-US" dirty="0"/>
          </a:p>
        </p:txBody>
      </p:sp>
      <p:sp>
        <p:nvSpPr>
          <p:cNvPr id="2" name="Title 1"/>
          <p:cNvSpPr>
            <a:spLocks noGrp="1"/>
          </p:cNvSpPr>
          <p:nvPr>
            <p:ph type="title"/>
          </p:nvPr>
        </p:nvSpPr>
        <p:spPr/>
        <p:txBody>
          <a:bodyPr>
            <a:normAutofit fontScale="90000"/>
          </a:bodyPr>
          <a:lstStyle/>
          <a:p>
            <a:r>
              <a:rPr lang="en-US" dirty="0" smtClean="0"/>
              <a:t>Glycemic control and CV outcomes</a:t>
            </a:r>
            <a:endParaRPr lang="en-US" dirty="0"/>
          </a:p>
        </p:txBody>
      </p:sp>
    </p:spTree>
    <p:extLst>
      <p:ext uri="{BB962C8B-B14F-4D97-AF65-F5344CB8AC3E}">
        <p14:creationId xmlns:p14="http://schemas.microsoft.com/office/powerpoint/2010/main" val="3444149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Linagliptin</a:t>
            </a:r>
            <a:r>
              <a:rPr lang="en-US" dirty="0" smtClean="0"/>
              <a:t> 5 mg vs placebo</a:t>
            </a:r>
          </a:p>
          <a:p>
            <a:r>
              <a:rPr lang="en-US" dirty="0" smtClean="0"/>
              <a:t>Type 2 diabetics with long term CVD to establish renal safety</a:t>
            </a:r>
          </a:p>
          <a:p>
            <a:r>
              <a:rPr lang="en-US" dirty="0" smtClean="0"/>
              <a:t>6979 patients over 14.8 years</a:t>
            </a:r>
          </a:p>
          <a:p>
            <a:r>
              <a:rPr lang="en-US" dirty="0" smtClean="0"/>
              <a:t>Primary endpoint 3 point MACE</a:t>
            </a:r>
          </a:p>
          <a:p>
            <a:r>
              <a:rPr lang="en-US" dirty="0" smtClean="0"/>
              <a:t>Secondary endpoint: sustaining GFR &gt; 40% drop, progress ESRD, renal death</a:t>
            </a:r>
          </a:p>
          <a:p>
            <a:r>
              <a:rPr lang="en-US" dirty="0" smtClean="0"/>
              <a:t>No increased risk of hospitalizations for CHF</a:t>
            </a:r>
            <a:endParaRPr lang="en-US" dirty="0"/>
          </a:p>
        </p:txBody>
      </p:sp>
      <p:sp>
        <p:nvSpPr>
          <p:cNvPr id="2" name="Title 1"/>
          <p:cNvSpPr>
            <a:spLocks noGrp="1"/>
          </p:cNvSpPr>
          <p:nvPr>
            <p:ph type="title"/>
          </p:nvPr>
        </p:nvSpPr>
        <p:spPr/>
        <p:txBody>
          <a:bodyPr/>
          <a:lstStyle/>
          <a:p>
            <a:r>
              <a:rPr lang="en-US" dirty="0" smtClean="0"/>
              <a:t>CARMELINA</a:t>
            </a:r>
            <a:endParaRPr lang="en-US" dirty="0"/>
          </a:p>
        </p:txBody>
      </p:sp>
    </p:spTree>
    <p:extLst>
      <p:ext uri="{BB962C8B-B14F-4D97-AF65-F5344CB8AC3E}">
        <p14:creationId xmlns:p14="http://schemas.microsoft.com/office/powerpoint/2010/main" val="2078988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Non inferiority study </a:t>
            </a:r>
            <a:r>
              <a:rPr lang="en-US" dirty="0" err="1" smtClean="0"/>
              <a:t>linagliptin</a:t>
            </a:r>
            <a:r>
              <a:rPr lang="en-US" dirty="0" smtClean="0"/>
              <a:t> vs </a:t>
            </a:r>
            <a:r>
              <a:rPr lang="en-US" dirty="0" err="1" smtClean="0"/>
              <a:t>glimiperide</a:t>
            </a:r>
            <a:endParaRPr lang="en-US" dirty="0" smtClean="0"/>
          </a:p>
          <a:p>
            <a:r>
              <a:rPr lang="en-US" dirty="0" smtClean="0"/>
              <a:t>6979 patients over 6.3 years</a:t>
            </a:r>
          </a:p>
          <a:p>
            <a:r>
              <a:rPr lang="en-US" dirty="0" smtClean="0"/>
              <a:t>83% on metformin, 42% with CVD and 40% diabetes &lt; 5 years, 37% with 2 CV risk factors</a:t>
            </a:r>
          </a:p>
          <a:p>
            <a:r>
              <a:rPr lang="en-US" dirty="0" smtClean="0"/>
              <a:t>Primary endpoint 3 point MACE</a:t>
            </a:r>
          </a:p>
          <a:p>
            <a:r>
              <a:rPr lang="en-US" dirty="0" smtClean="0"/>
              <a:t>Established CV safety for both drugs</a:t>
            </a:r>
          </a:p>
          <a:p>
            <a:r>
              <a:rPr lang="en-US" dirty="0" smtClean="0"/>
              <a:t>Less hypoglycemia with </a:t>
            </a:r>
            <a:r>
              <a:rPr lang="en-US" dirty="0" err="1" smtClean="0"/>
              <a:t>linagliptin</a:t>
            </a:r>
            <a:endParaRPr lang="en-US" dirty="0" smtClean="0"/>
          </a:p>
          <a:p>
            <a:r>
              <a:rPr lang="en-US" dirty="0" smtClean="0"/>
              <a:t>No increased CV risk or benefit with either drug</a:t>
            </a:r>
          </a:p>
          <a:p>
            <a:endParaRPr lang="en-US" dirty="0" smtClean="0"/>
          </a:p>
          <a:p>
            <a:endParaRPr lang="en-US" dirty="0"/>
          </a:p>
        </p:txBody>
      </p:sp>
      <p:sp>
        <p:nvSpPr>
          <p:cNvPr id="2" name="Title 1"/>
          <p:cNvSpPr>
            <a:spLocks noGrp="1"/>
          </p:cNvSpPr>
          <p:nvPr>
            <p:ph type="title"/>
          </p:nvPr>
        </p:nvSpPr>
        <p:spPr/>
        <p:txBody>
          <a:bodyPr/>
          <a:lstStyle/>
          <a:p>
            <a:r>
              <a:rPr lang="en-US" dirty="0" smtClean="0"/>
              <a:t>CAROLINA </a:t>
            </a:r>
            <a:endParaRPr lang="en-US" dirty="0"/>
          </a:p>
        </p:txBody>
      </p:sp>
    </p:spTree>
    <p:extLst>
      <p:ext uri="{BB962C8B-B14F-4D97-AF65-F5344CB8AC3E}">
        <p14:creationId xmlns:p14="http://schemas.microsoft.com/office/powerpoint/2010/main" val="2121913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Both classes with benefit</a:t>
            </a:r>
          </a:p>
          <a:p>
            <a:r>
              <a:rPr lang="en-US" dirty="0" smtClean="0"/>
              <a:t>Expense</a:t>
            </a:r>
          </a:p>
          <a:p>
            <a:r>
              <a:rPr lang="en-US" dirty="0" smtClean="0"/>
              <a:t>SGLT2 inhibitor promise with CHF</a:t>
            </a:r>
          </a:p>
          <a:p>
            <a:r>
              <a:rPr lang="en-US" dirty="0" smtClean="0"/>
              <a:t>GLP-1 agonist with weight loss</a:t>
            </a:r>
            <a:endParaRPr lang="en-US" dirty="0"/>
          </a:p>
        </p:txBody>
      </p:sp>
      <p:sp>
        <p:nvSpPr>
          <p:cNvPr id="2" name="Title 1"/>
          <p:cNvSpPr>
            <a:spLocks noGrp="1"/>
          </p:cNvSpPr>
          <p:nvPr>
            <p:ph type="title"/>
          </p:nvPr>
        </p:nvSpPr>
        <p:spPr/>
        <p:txBody>
          <a:bodyPr>
            <a:normAutofit fontScale="90000"/>
          </a:bodyPr>
          <a:lstStyle/>
          <a:p>
            <a:r>
              <a:rPr lang="en-US" dirty="0" smtClean="0"/>
              <a:t>SGLT2 inhibitor vs GLP-1 agonist</a:t>
            </a:r>
            <a:endParaRPr lang="en-US" dirty="0"/>
          </a:p>
        </p:txBody>
      </p:sp>
    </p:spTree>
    <p:extLst>
      <p:ext uri="{BB962C8B-B14F-4D97-AF65-F5344CB8AC3E}">
        <p14:creationId xmlns:p14="http://schemas.microsoft.com/office/powerpoint/2010/main" val="1380672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EMPA-REG OUTCOME trial</a:t>
            </a:r>
          </a:p>
          <a:p>
            <a:r>
              <a:rPr lang="en-US" dirty="0" smtClean="0"/>
              <a:t>7020 patients type 2 diabetes, 63 </a:t>
            </a:r>
            <a:r>
              <a:rPr lang="en-US" dirty="0" err="1" smtClean="0"/>
              <a:t>yo</a:t>
            </a:r>
            <a:r>
              <a:rPr lang="en-US" dirty="0" smtClean="0"/>
              <a:t>, 57% had diabetes over 10 years and 99% had established CV disease, 3.1 year follow up</a:t>
            </a:r>
          </a:p>
          <a:p>
            <a:r>
              <a:rPr lang="en-US" dirty="0" smtClean="0"/>
              <a:t>Composite outcome MI, stroke or CV death reduced by 14%</a:t>
            </a:r>
          </a:p>
          <a:p>
            <a:r>
              <a:rPr lang="en-US" dirty="0" smtClean="0"/>
              <a:t>CV death reduced by 38%</a:t>
            </a:r>
          </a:p>
          <a:p>
            <a:r>
              <a:rPr lang="en-US" dirty="0" smtClean="0"/>
              <a:t>Secondary endpoint of CHF hospitalization reduced by 35%</a:t>
            </a:r>
          </a:p>
          <a:p>
            <a:r>
              <a:rPr lang="en-US" dirty="0" smtClean="0"/>
              <a:t>FDA added indication to reduce the risk of major adverse CV deaths in adults with type 2 diabetes and CV disease</a:t>
            </a:r>
          </a:p>
          <a:p>
            <a:endParaRPr lang="en-US" dirty="0" smtClean="0"/>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US" dirty="0" err="1" smtClean="0"/>
              <a:t>Empagliflozin</a:t>
            </a:r>
            <a:r>
              <a:rPr lang="en-US" dirty="0" smtClean="0"/>
              <a:t> Cardiovascular Outcome Event Trial</a:t>
            </a:r>
            <a:endParaRPr lang="en-US" dirty="0"/>
          </a:p>
        </p:txBody>
      </p:sp>
    </p:spTree>
    <p:extLst>
      <p:ext uri="{BB962C8B-B14F-4D97-AF65-F5344CB8AC3E}">
        <p14:creationId xmlns:p14="http://schemas.microsoft.com/office/powerpoint/2010/main" val="964747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Integrated CANVAS (registration trial) with CANVAS-Renal</a:t>
            </a:r>
          </a:p>
          <a:p>
            <a:r>
              <a:rPr lang="en-US" dirty="0" smtClean="0"/>
              <a:t>10,142 patients, 3.6 years, age 63, 2/3 with known CV disease</a:t>
            </a:r>
          </a:p>
          <a:p>
            <a:r>
              <a:rPr lang="en-US" dirty="0" smtClean="0"/>
              <a:t>Significantly reduce composite outcome CV death, MI or stroke</a:t>
            </a:r>
          </a:p>
          <a:p>
            <a:r>
              <a:rPr lang="en-US" dirty="0" smtClean="0"/>
              <a:t>No significant difference in CV death</a:t>
            </a:r>
          </a:p>
          <a:p>
            <a:r>
              <a:rPr lang="en-US" dirty="0" smtClean="0"/>
              <a:t>Increased risk of lower limb amputations with </a:t>
            </a:r>
            <a:r>
              <a:rPr lang="en-US" dirty="0" err="1" smtClean="0"/>
              <a:t>Canagliflozin</a:t>
            </a:r>
            <a:r>
              <a:rPr lang="en-US" dirty="0" smtClean="0"/>
              <a:t> 6.3 vs 3.4 participants per 1000 patient years</a:t>
            </a:r>
            <a:endParaRPr lang="en-US" dirty="0"/>
          </a:p>
        </p:txBody>
      </p:sp>
      <p:sp>
        <p:nvSpPr>
          <p:cNvPr id="2" name="Title 1"/>
          <p:cNvSpPr>
            <a:spLocks noGrp="1"/>
          </p:cNvSpPr>
          <p:nvPr>
            <p:ph type="title"/>
          </p:nvPr>
        </p:nvSpPr>
        <p:spPr/>
        <p:txBody>
          <a:bodyPr>
            <a:normAutofit fontScale="90000"/>
          </a:bodyPr>
          <a:lstStyle/>
          <a:p>
            <a:r>
              <a:rPr lang="en-US" dirty="0" err="1" smtClean="0"/>
              <a:t>Canagliflozin</a:t>
            </a:r>
            <a:r>
              <a:rPr lang="en-US" dirty="0" smtClean="0"/>
              <a:t> Cardiovascular Assessment Study</a:t>
            </a:r>
            <a:endParaRPr lang="en-US" dirty="0"/>
          </a:p>
        </p:txBody>
      </p:sp>
    </p:spTree>
    <p:extLst>
      <p:ext uri="{BB962C8B-B14F-4D97-AF65-F5344CB8AC3E}">
        <p14:creationId xmlns:p14="http://schemas.microsoft.com/office/powerpoint/2010/main" val="3700807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Cost</a:t>
            </a:r>
          </a:p>
          <a:p>
            <a:r>
              <a:rPr lang="en-US" dirty="0" smtClean="0"/>
              <a:t>UTI/GU fungal infections</a:t>
            </a:r>
          </a:p>
          <a:p>
            <a:r>
              <a:rPr lang="en-US" dirty="0" smtClean="0"/>
              <a:t>Rare: necrotizing fasciitis of the perineum (12 cases total over 5 years)</a:t>
            </a:r>
          </a:p>
          <a:p>
            <a:r>
              <a:rPr lang="en-US" dirty="0" smtClean="0"/>
              <a:t>Case reports of diabetic ketoacidosis in the absence of hyperglycemia (</a:t>
            </a:r>
            <a:r>
              <a:rPr lang="en-US" dirty="0" err="1" smtClean="0"/>
              <a:t>euglycemic</a:t>
            </a:r>
            <a:r>
              <a:rPr lang="en-US" dirty="0" smtClean="0"/>
              <a:t> diabetic ketoacidosis)</a:t>
            </a:r>
          </a:p>
          <a:p>
            <a:r>
              <a:rPr lang="en-US" dirty="0" smtClean="0"/>
              <a:t>Do not use or discontinue if </a:t>
            </a:r>
            <a:r>
              <a:rPr lang="en-US" dirty="0" err="1" smtClean="0"/>
              <a:t>eGFR</a:t>
            </a:r>
            <a:r>
              <a:rPr lang="en-US" dirty="0" smtClean="0"/>
              <a:t> less than or equal to 45 mL/min</a:t>
            </a:r>
            <a:endParaRPr lang="en-US" dirty="0"/>
          </a:p>
        </p:txBody>
      </p:sp>
      <p:sp>
        <p:nvSpPr>
          <p:cNvPr id="2" name="Title 1"/>
          <p:cNvSpPr>
            <a:spLocks noGrp="1"/>
          </p:cNvSpPr>
          <p:nvPr>
            <p:ph type="title"/>
          </p:nvPr>
        </p:nvSpPr>
        <p:spPr/>
        <p:txBody>
          <a:bodyPr/>
          <a:lstStyle/>
          <a:p>
            <a:r>
              <a:rPr lang="en-US" dirty="0" smtClean="0"/>
              <a:t>SGLT2 inhibitor concerns</a:t>
            </a:r>
            <a:endParaRPr lang="en-US" dirty="0"/>
          </a:p>
        </p:txBody>
      </p:sp>
    </p:spTree>
    <p:extLst>
      <p:ext uri="{BB962C8B-B14F-4D97-AF65-F5344CB8AC3E}">
        <p14:creationId xmlns:p14="http://schemas.microsoft.com/office/powerpoint/2010/main" val="85359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EMPA-REG OUTCOME secondary end-point showed 35% reduction in CHF hospitalizations</a:t>
            </a:r>
          </a:p>
          <a:p>
            <a:r>
              <a:rPr lang="en-US" dirty="0" smtClean="0"/>
              <a:t>Better than CV drugs for heart failure</a:t>
            </a:r>
          </a:p>
          <a:p>
            <a:r>
              <a:rPr lang="en-US" dirty="0" smtClean="0"/>
              <a:t>CANVAS/CANVAS-R secondary endpoint showed 33% reduction in CHF hospitalizations</a:t>
            </a:r>
          </a:p>
          <a:p>
            <a:r>
              <a:rPr lang="en-US" dirty="0" smtClean="0"/>
              <a:t>CV trials underway with </a:t>
            </a:r>
            <a:r>
              <a:rPr lang="en-US" dirty="0" err="1" smtClean="0"/>
              <a:t>dapaglifozin</a:t>
            </a:r>
            <a:r>
              <a:rPr lang="en-US" dirty="0" smtClean="0"/>
              <a:t> and </a:t>
            </a:r>
            <a:r>
              <a:rPr lang="en-US" dirty="0" err="1" smtClean="0"/>
              <a:t>ertuglifozin</a:t>
            </a:r>
            <a:r>
              <a:rPr lang="en-US" dirty="0" smtClean="0"/>
              <a:t> as well as SGLT1/SGLT2 inhibitor </a:t>
            </a:r>
            <a:r>
              <a:rPr lang="en-US" dirty="0" err="1" smtClean="0"/>
              <a:t>sotagliflozin</a:t>
            </a:r>
            <a:endParaRPr lang="en-US" dirty="0"/>
          </a:p>
        </p:txBody>
      </p:sp>
      <p:sp>
        <p:nvSpPr>
          <p:cNvPr id="2" name="Title 1"/>
          <p:cNvSpPr>
            <a:spLocks noGrp="1"/>
          </p:cNvSpPr>
          <p:nvPr>
            <p:ph type="title"/>
          </p:nvPr>
        </p:nvSpPr>
        <p:spPr/>
        <p:txBody>
          <a:bodyPr/>
          <a:lstStyle/>
          <a:p>
            <a:r>
              <a:rPr lang="en-US" dirty="0" smtClean="0"/>
              <a:t>SGLT2 inhibitors and CHF</a:t>
            </a:r>
            <a:endParaRPr lang="en-US" dirty="0"/>
          </a:p>
        </p:txBody>
      </p:sp>
    </p:spTree>
    <p:extLst>
      <p:ext uri="{BB962C8B-B14F-4D97-AF65-F5344CB8AC3E}">
        <p14:creationId xmlns:p14="http://schemas.microsoft.com/office/powerpoint/2010/main" val="2369937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Of six drugs on market only </a:t>
            </a:r>
            <a:r>
              <a:rPr lang="en-US" dirty="0" err="1" smtClean="0"/>
              <a:t>liraglutide</a:t>
            </a:r>
            <a:r>
              <a:rPr lang="en-US" dirty="0" smtClean="0"/>
              <a:t> has demonstrated significant reduction in CV events</a:t>
            </a:r>
          </a:p>
          <a:p>
            <a:r>
              <a:rPr lang="en-US" dirty="0" err="1" smtClean="0"/>
              <a:t>Semaglutide</a:t>
            </a:r>
            <a:r>
              <a:rPr lang="en-US" dirty="0" smtClean="0"/>
              <a:t> had similar benefit in a small </a:t>
            </a:r>
            <a:r>
              <a:rPr lang="en-US" dirty="0" err="1" smtClean="0"/>
              <a:t>noniferiority</a:t>
            </a:r>
            <a:r>
              <a:rPr lang="en-US" dirty="0" smtClean="0"/>
              <a:t> trial</a:t>
            </a:r>
          </a:p>
          <a:p>
            <a:r>
              <a:rPr lang="en-US" dirty="0" err="1" smtClean="0"/>
              <a:t>Exenatide</a:t>
            </a:r>
            <a:r>
              <a:rPr lang="en-US" dirty="0" smtClean="0"/>
              <a:t> weekly had favorable MACE numbers but not statistically significant</a:t>
            </a:r>
            <a:endParaRPr lang="en-US" dirty="0"/>
          </a:p>
        </p:txBody>
      </p:sp>
      <p:sp>
        <p:nvSpPr>
          <p:cNvPr id="2" name="Title 1"/>
          <p:cNvSpPr>
            <a:spLocks noGrp="1"/>
          </p:cNvSpPr>
          <p:nvPr>
            <p:ph type="title"/>
          </p:nvPr>
        </p:nvSpPr>
        <p:spPr/>
        <p:txBody>
          <a:bodyPr>
            <a:normAutofit/>
          </a:bodyPr>
          <a:lstStyle/>
          <a:p>
            <a:r>
              <a:rPr lang="en-US" dirty="0" smtClean="0"/>
              <a:t>GLP1 agonists</a:t>
            </a:r>
            <a:endParaRPr lang="en-US" dirty="0"/>
          </a:p>
        </p:txBody>
      </p:sp>
    </p:spTree>
    <p:extLst>
      <p:ext uri="{BB962C8B-B14F-4D97-AF65-F5344CB8AC3E}">
        <p14:creationId xmlns:p14="http://schemas.microsoft.com/office/powerpoint/2010/main" val="2921320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LEADER trial 9340 patients, 81% established ASCVD, mean duration of diabetes 12.8 years, 3.8 years follow up</a:t>
            </a:r>
          </a:p>
          <a:p>
            <a:r>
              <a:rPr lang="en-US" dirty="0" smtClean="0"/>
              <a:t>14 % reduction in MACE outcomes</a:t>
            </a:r>
          </a:p>
          <a:p>
            <a:r>
              <a:rPr lang="en-US" dirty="0" smtClean="0"/>
              <a:t>No reductions in heart failure admissions</a:t>
            </a:r>
          </a:p>
          <a:p>
            <a:r>
              <a:rPr lang="en-US" dirty="0" smtClean="0"/>
              <a:t>Approximate 20% reduction in microalbuminuria</a:t>
            </a:r>
          </a:p>
          <a:p>
            <a:r>
              <a:rPr lang="en-US" dirty="0" smtClean="0"/>
              <a:t>2 to 4% body weight loss for </a:t>
            </a:r>
            <a:r>
              <a:rPr lang="en-US" dirty="0" err="1" smtClean="0"/>
              <a:t>liraglutide</a:t>
            </a:r>
            <a:endParaRPr lang="en-US" dirty="0" smtClean="0"/>
          </a:p>
          <a:p>
            <a:r>
              <a:rPr lang="en-US" dirty="0" err="1" smtClean="0"/>
              <a:t>Semaglutide</a:t>
            </a:r>
            <a:r>
              <a:rPr lang="en-US" dirty="0" smtClean="0"/>
              <a:t> had 10%  body weight reduction</a:t>
            </a:r>
            <a:endParaRPr lang="en-US" dirty="0"/>
          </a:p>
        </p:txBody>
      </p:sp>
      <p:sp>
        <p:nvSpPr>
          <p:cNvPr id="2" name="Title 1"/>
          <p:cNvSpPr>
            <a:spLocks noGrp="1"/>
          </p:cNvSpPr>
          <p:nvPr>
            <p:ph type="title"/>
          </p:nvPr>
        </p:nvSpPr>
        <p:spPr/>
        <p:txBody>
          <a:bodyPr>
            <a:normAutofit fontScale="90000"/>
          </a:bodyPr>
          <a:lstStyle/>
          <a:p>
            <a:r>
              <a:rPr lang="en-US" dirty="0" err="1" smtClean="0"/>
              <a:t>Liraglutide</a:t>
            </a:r>
            <a:r>
              <a:rPr lang="en-US" dirty="0" smtClean="0"/>
              <a:t> Effect and Action in Diabetes</a:t>
            </a:r>
            <a:endParaRPr lang="en-US" dirty="0"/>
          </a:p>
        </p:txBody>
      </p:sp>
    </p:spTree>
    <p:extLst>
      <p:ext uri="{BB962C8B-B14F-4D97-AF65-F5344CB8AC3E}">
        <p14:creationId xmlns:p14="http://schemas.microsoft.com/office/powerpoint/2010/main" val="198562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History of serious hypersensitivity to drug</a:t>
            </a:r>
          </a:p>
          <a:p>
            <a:r>
              <a:rPr lang="en-US" dirty="0" smtClean="0"/>
              <a:t>Severe renal impairment or ESRD (</a:t>
            </a:r>
            <a:r>
              <a:rPr lang="en-US" dirty="0" err="1" smtClean="0"/>
              <a:t>exenatide,lixisenatide</a:t>
            </a:r>
            <a:r>
              <a:rPr lang="en-US" dirty="0" smtClean="0"/>
              <a:t>)</a:t>
            </a:r>
          </a:p>
          <a:p>
            <a:r>
              <a:rPr lang="en-US" dirty="0" smtClean="0"/>
              <a:t>Personal or family history of medullary thyroid cancer</a:t>
            </a:r>
          </a:p>
          <a:p>
            <a:r>
              <a:rPr lang="en-US" dirty="0" smtClean="0"/>
              <a:t>MEN2</a:t>
            </a:r>
            <a:endParaRPr lang="en-US" dirty="0"/>
          </a:p>
        </p:txBody>
      </p:sp>
      <p:sp>
        <p:nvSpPr>
          <p:cNvPr id="2" name="Title 1"/>
          <p:cNvSpPr>
            <a:spLocks noGrp="1"/>
          </p:cNvSpPr>
          <p:nvPr>
            <p:ph type="title"/>
          </p:nvPr>
        </p:nvSpPr>
        <p:spPr/>
        <p:txBody>
          <a:bodyPr/>
          <a:lstStyle/>
          <a:p>
            <a:r>
              <a:rPr lang="en-US" dirty="0" smtClean="0"/>
              <a:t>GLP1 agonist contraindications</a:t>
            </a:r>
            <a:endParaRPr lang="en-US" dirty="0"/>
          </a:p>
        </p:txBody>
      </p:sp>
    </p:spTree>
    <p:extLst>
      <p:ext uri="{BB962C8B-B14F-4D97-AF65-F5344CB8AC3E}">
        <p14:creationId xmlns:p14="http://schemas.microsoft.com/office/powerpoint/2010/main" val="2349208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Use </a:t>
            </a:r>
            <a:r>
              <a:rPr lang="en-US" dirty="0" err="1" smtClean="0"/>
              <a:t>liraglutide</a:t>
            </a:r>
            <a:r>
              <a:rPr lang="en-US" dirty="0" smtClean="0"/>
              <a:t> with caution with patients with history of pancreatitis</a:t>
            </a:r>
          </a:p>
          <a:p>
            <a:r>
              <a:rPr lang="en-US" dirty="0" smtClean="0"/>
              <a:t>Use </a:t>
            </a:r>
            <a:r>
              <a:rPr lang="en-US" dirty="0" err="1" smtClean="0"/>
              <a:t>liraglutide</a:t>
            </a:r>
            <a:r>
              <a:rPr lang="en-US" dirty="0" smtClean="0"/>
              <a:t> and </a:t>
            </a:r>
            <a:r>
              <a:rPr lang="en-US" dirty="0" err="1" smtClean="0"/>
              <a:t>semaglutide</a:t>
            </a:r>
            <a:r>
              <a:rPr lang="en-US" dirty="0" smtClean="0"/>
              <a:t> with caution with reduced </a:t>
            </a:r>
            <a:r>
              <a:rPr lang="en-US" dirty="0" err="1" smtClean="0"/>
              <a:t>eGFR</a:t>
            </a:r>
            <a:r>
              <a:rPr lang="en-US" dirty="0" smtClean="0"/>
              <a:t> or ESRD</a:t>
            </a:r>
          </a:p>
          <a:p>
            <a:r>
              <a:rPr lang="en-US" dirty="0" smtClean="0"/>
              <a:t>Hypoglycemia risk with associated insulin/SU</a:t>
            </a:r>
          </a:p>
          <a:p>
            <a:r>
              <a:rPr lang="en-US" dirty="0" smtClean="0"/>
              <a:t>Shorter acting agents may delay gastric emptying so caution with gastroparesis</a:t>
            </a:r>
          </a:p>
          <a:p>
            <a:r>
              <a:rPr lang="en-US" dirty="0" smtClean="0"/>
              <a:t>Care in patients with previous gastric surgery</a:t>
            </a:r>
            <a:endParaRPr lang="en-US" dirty="0"/>
          </a:p>
        </p:txBody>
      </p:sp>
      <p:sp>
        <p:nvSpPr>
          <p:cNvPr id="2" name="Title 1"/>
          <p:cNvSpPr>
            <a:spLocks noGrp="1"/>
          </p:cNvSpPr>
          <p:nvPr>
            <p:ph type="title"/>
          </p:nvPr>
        </p:nvSpPr>
        <p:spPr/>
        <p:txBody>
          <a:bodyPr/>
          <a:lstStyle/>
          <a:p>
            <a:r>
              <a:rPr lang="en-US" dirty="0" smtClean="0"/>
              <a:t>GLP1 agonist cautions</a:t>
            </a:r>
            <a:endParaRPr lang="en-US" dirty="0"/>
          </a:p>
        </p:txBody>
      </p:sp>
    </p:spTree>
    <p:extLst>
      <p:ext uri="{BB962C8B-B14F-4D97-AF65-F5344CB8AC3E}">
        <p14:creationId xmlns:p14="http://schemas.microsoft.com/office/powerpoint/2010/main" val="3306760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Patient is both obese and has risk of CHF with EF 45-50%</a:t>
            </a:r>
          </a:p>
          <a:p>
            <a:r>
              <a:rPr lang="en-US" dirty="0" err="1" smtClean="0"/>
              <a:t>Empaflogozin</a:t>
            </a:r>
            <a:r>
              <a:rPr lang="en-US" dirty="0" smtClean="0"/>
              <a:t> provides CHF risk reduction, CV death reduction and slight weight loss</a:t>
            </a:r>
          </a:p>
          <a:p>
            <a:r>
              <a:rPr lang="en-US" dirty="0" err="1" smtClean="0"/>
              <a:t>Liraglutide</a:t>
            </a:r>
            <a:r>
              <a:rPr lang="en-US" dirty="0" smtClean="0"/>
              <a:t> provides CV death reduction with weight loss</a:t>
            </a:r>
          </a:p>
          <a:p>
            <a:r>
              <a:rPr lang="en-US" dirty="0" smtClean="0"/>
              <a:t>No right or wrong answers</a:t>
            </a:r>
          </a:p>
          <a:p>
            <a:r>
              <a:rPr lang="en-US" dirty="0" smtClean="0"/>
              <a:t>Time of ASCVD diagnosis is time to start conversation with this patient</a:t>
            </a:r>
            <a:endParaRPr lang="en-US" dirty="0"/>
          </a:p>
        </p:txBody>
      </p:sp>
      <p:sp>
        <p:nvSpPr>
          <p:cNvPr id="2" name="Title 1"/>
          <p:cNvSpPr>
            <a:spLocks noGrp="1"/>
          </p:cNvSpPr>
          <p:nvPr>
            <p:ph type="title"/>
          </p:nvPr>
        </p:nvSpPr>
        <p:spPr/>
        <p:txBody>
          <a:bodyPr>
            <a:normAutofit fontScale="90000"/>
          </a:bodyPr>
          <a:lstStyle/>
          <a:p>
            <a:r>
              <a:rPr lang="en-US" dirty="0" smtClean="0"/>
              <a:t>Case #2 SGLT2 inhibitor vs GLP1 agonist</a:t>
            </a:r>
            <a:endParaRPr lang="en-US" dirty="0"/>
          </a:p>
        </p:txBody>
      </p:sp>
    </p:spTree>
    <p:extLst>
      <p:ext uri="{BB962C8B-B14F-4D97-AF65-F5344CB8AC3E}">
        <p14:creationId xmlns:p14="http://schemas.microsoft.com/office/powerpoint/2010/main" val="87281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86 year old African American female with over 20 year history of diabetes, history of breast cancer , hypertension, 2 previous MI’s, systolic CHF, old CVA,  PVD, CKD stage IV, now with dementia being cared for in home by two daughters, two nieces and several adult granddaughters.   Currently on long list of drugs including glimepiride, metformin and basal dose of NPH insulin.  </a:t>
            </a:r>
          </a:p>
          <a:p>
            <a:r>
              <a:rPr lang="en-US" dirty="0" smtClean="0"/>
              <a:t>Recent lab work reveals HgbA1C 8.6% with </a:t>
            </a:r>
            <a:r>
              <a:rPr lang="en-US" dirty="0" err="1" smtClean="0"/>
              <a:t>eGFR</a:t>
            </a:r>
            <a:r>
              <a:rPr lang="en-US" dirty="0" smtClean="0"/>
              <a:t> consistently in 20 to 25 range for last two visits</a:t>
            </a:r>
          </a:p>
          <a:p>
            <a:r>
              <a:rPr lang="en-US" dirty="0" smtClean="0"/>
              <a:t>Family is managing OK at home but patient is becoming less interactive at home and eats inconsistent amounts at each meal, seems to enjoy breakfast best as long as it’s biscuit and sausage gravy. </a:t>
            </a:r>
          </a:p>
          <a:p>
            <a:r>
              <a:rPr lang="en-US" dirty="0" smtClean="0"/>
              <a:t>What is your approach to this patient/family?</a:t>
            </a:r>
            <a:endParaRPr lang="en-US" dirty="0"/>
          </a:p>
        </p:txBody>
      </p:sp>
      <p:sp>
        <p:nvSpPr>
          <p:cNvPr id="2" name="Title 1"/>
          <p:cNvSpPr>
            <a:spLocks noGrp="1"/>
          </p:cNvSpPr>
          <p:nvPr>
            <p:ph type="title"/>
          </p:nvPr>
        </p:nvSpPr>
        <p:spPr/>
        <p:txBody>
          <a:bodyPr/>
          <a:lstStyle/>
          <a:p>
            <a:r>
              <a:rPr lang="en-US" dirty="0" smtClean="0"/>
              <a:t>Case #3</a:t>
            </a:r>
            <a:endParaRPr lang="en-US" dirty="0"/>
          </a:p>
        </p:txBody>
      </p:sp>
    </p:spTree>
    <p:extLst>
      <p:ext uri="{BB962C8B-B14F-4D97-AF65-F5344CB8AC3E}">
        <p14:creationId xmlns:p14="http://schemas.microsoft.com/office/powerpoint/2010/main" val="955209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Time to stop the metformin</a:t>
            </a:r>
          </a:p>
          <a:p>
            <a:r>
              <a:rPr lang="en-US" dirty="0" smtClean="0"/>
              <a:t>ADA HgbA1C goals relaxed with multiple comorbidities, still need to prevent complications of hyperglycemia</a:t>
            </a:r>
          </a:p>
          <a:p>
            <a:r>
              <a:rPr lang="en-US" dirty="0" smtClean="0"/>
              <a:t>Not candidate for SGLT2 inhibitor (cost, renal disease and history of PVD), GLP1 agonist (cost, realistic life expectancy), TZD (CHF), metformin (renal disease).</a:t>
            </a:r>
          </a:p>
          <a:p>
            <a:r>
              <a:rPr lang="en-US" dirty="0" smtClean="0"/>
              <a:t>Once daily SU not unreasonable</a:t>
            </a:r>
          </a:p>
        </p:txBody>
      </p:sp>
      <p:sp>
        <p:nvSpPr>
          <p:cNvPr id="2" name="Title 1"/>
          <p:cNvSpPr>
            <a:spLocks noGrp="1"/>
          </p:cNvSpPr>
          <p:nvPr>
            <p:ph type="title"/>
          </p:nvPr>
        </p:nvSpPr>
        <p:spPr/>
        <p:txBody>
          <a:bodyPr/>
          <a:lstStyle/>
          <a:p>
            <a:r>
              <a:rPr lang="en-US" dirty="0" smtClean="0"/>
              <a:t>Case #3</a:t>
            </a:r>
            <a:endParaRPr lang="en-US" dirty="0"/>
          </a:p>
        </p:txBody>
      </p:sp>
    </p:spTree>
    <p:extLst>
      <p:ext uri="{BB962C8B-B14F-4D97-AF65-F5344CB8AC3E}">
        <p14:creationId xmlns:p14="http://schemas.microsoft.com/office/powerpoint/2010/main" val="2629733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Changing to 70/30 insulin may be benefit in morning but difficult to dose with variable food intake</a:t>
            </a:r>
          </a:p>
          <a:p>
            <a:r>
              <a:rPr lang="en-US" dirty="0" smtClean="0"/>
              <a:t>If family is capable a sliding scale regular insulin with basal may be best choice</a:t>
            </a:r>
          </a:p>
          <a:p>
            <a:r>
              <a:rPr lang="en-US" dirty="0" smtClean="0"/>
              <a:t>Analogue insulins preferable although become difficult to prescribe in Medicare population, especially if on other costly medications</a:t>
            </a:r>
          </a:p>
          <a:p>
            <a:endParaRPr lang="en-US" dirty="0"/>
          </a:p>
        </p:txBody>
      </p:sp>
      <p:sp>
        <p:nvSpPr>
          <p:cNvPr id="2" name="Title 1"/>
          <p:cNvSpPr>
            <a:spLocks noGrp="1"/>
          </p:cNvSpPr>
          <p:nvPr>
            <p:ph type="title"/>
          </p:nvPr>
        </p:nvSpPr>
        <p:spPr/>
        <p:txBody>
          <a:bodyPr/>
          <a:lstStyle/>
          <a:p>
            <a:r>
              <a:rPr lang="en-US" dirty="0" smtClean="0"/>
              <a:t>Case #3</a:t>
            </a:r>
            <a:endParaRPr lang="en-US" dirty="0"/>
          </a:p>
        </p:txBody>
      </p:sp>
    </p:spTree>
    <p:extLst>
      <p:ext uri="{BB962C8B-B14F-4D97-AF65-F5344CB8AC3E}">
        <p14:creationId xmlns:p14="http://schemas.microsoft.com/office/powerpoint/2010/main" val="2488407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Be aggressive with diagnosis of diabetes and prediabetes</a:t>
            </a:r>
          </a:p>
          <a:p>
            <a:r>
              <a:rPr lang="en-US" dirty="0" smtClean="0"/>
              <a:t>Use SGLT2 inhibitors and GLP1 agonists when the patient situation is appropriate</a:t>
            </a:r>
          </a:p>
          <a:p>
            <a:r>
              <a:rPr lang="en-US" dirty="0" smtClean="0"/>
              <a:t>SU and older insulins are not obsolete in our current practice</a:t>
            </a:r>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val="38883964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5811</TotalTime>
  <Words>1734</Words>
  <Application>Microsoft Office PowerPoint</Application>
  <PresentationFormat>On-screen Show (4:3)</PresentationFormat>
  <Paragraphs>198</Paragraphs>
  <Slides>38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Arial</vt:lpstr>
      <vt:lpstr>Calibri</vt:lpstr>
      <vt:lpstr>Lucida Sans Unicode</vt:lpstr>
      <vt:lpstr>Verdana</vt:lpstr>
      <vt:lpstr>Wingdings 2</vt:lpstr>
      <vt:lpstr>Wingdings 3</vt:lpstr>
      <vt:lpstr>Concourse</vt:lpstr>
      <vt:lpstr>Office Theme</vt:lpstr>
      <vt:lpstr>Practical approaches to   everyday issues with type 2 diabetes</vt:lpstr>
      <vt:lpstr>Disclosures</vt:lpstr>
      <vt:lpstr>Objectives</vt:lpstr>
      <vt:lpstr>Experience and Evidence</vt:lpstr>
      <vt:lpstr>PowerPoint Presentation</vt:lpstr>
      <vt:lpstr>Case #1</vt:lpstr>
      <vt:lpstr>Diagnostic criteria for diabetes</vt:lpstr>
      <vt:lpstr>Diagnostic criteria for prediabetes</vt:lpstr>
      <vt:lpstr>Case #1</vt:lpstr>
      <vt:lpstr>Case #1 What’s next</vt:lpstr>
      <vt:lpstr>Lifestyle Modifications </vt:lpstr>
      <vt:lpstr>Medication Rx</vt:lpstr>
      <vt:lpstr>Renal issues from metformin</vt:lpstr>
      <vt:lpstr>Case #1 different results</vt:lpstr>
      <vt:lpstr>Case #1 Prediabetes</vt:lpstr>
      <vt:lpstr>Case #2</vt:lpstr>
      <vt:lpstr>Case #2</vt:lpstr>
      <vt:lpstr>ACE/ARB Therapy</vt:lpstr>
      <vt:lpstr>ASA Use</vt:lpstr>
      <vt:lpstr>P2Y12 receptor antagonist with ASA</vt:lpstr>
      <vt:lpstr>Case #2 Glycemic control </vt:lpstr>
      <vt:lpstr>Glycemic control and CV outcomes</vt:lpstr>
      <vt:lpstr>CARMELINA</vt:lpstr>
      <vt:lpstr>CAROLINA </vt:lpstr>
      <vt:lpstr>SGLT2 inhibitor vs GLP-1 agonist</vt:lpstr>
      <vt:lpstr>Empagliflozin Cardiovascular Outcome Event Trial</vt:lpstr>
      <vt:lpstr>Canagliflozin Cardiovascular Assessment Study</vt:lpstr>
      <vt:lpstr>SGLT2 inhibitor concerns</vt:lpstr>
      <vt:lpstr>SGLT2 inhibitors and CHF</vt:lpstr>
      <vt:lpstr>GLP1 agonists</vt:lpstr>
      <vt:lpstr>Liraglutide Effect and Action in Diabetes</vt:lpstr>
      <vt:lpstr>GLP1 agonist contraindications</vt:lpstr>
      <vt:lpstr>GLP1 agonist cautions</vt:lpstr>
      <vt:lpstr>Case #2 SGLT2 inhibitor vs GLP1 agonist</vt:lpstr>
      <vt:lpstr>Case #3</vt:lpstr>
      <vt:lpstr>Case #3</vt:lpstr>
      <vt:lpstr>Case #3</vt:lpstr>
      <vt:lpstr>Summary</vt:lpstr>
    </vt:vector>
  </TitlesOfParts>
  <Company>Wellmont Health System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Disclosures</dc:title>
  <dc:creator>Thompson, David E</dc:creator>
  <cp:lastModifiedBy>jack</cp:lastModifiedBy>
  <cp:revision>36</cp:revision>
  <dcterms:created xsi:type="dcterms:W3CDTF">2019-10-13T12:11:59Z</dcterms:created>
  <dcterms:modified xsi:type="dcterms:W3CDTF">2019-10-18T11:15:41Z</dcterms:modified>
</cp:coreProperties>
</file>