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1" r:id="rId15"/>
    <p:sldId id="273" r:id="rId16"/>
    <p:sldId id="270"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snapToObjects="1">
      <p:cViewPr varScale="1">
        <p:scale>
          <a:sx n="68" d="100"/>
          <a:sy n="68" d="100"/>
        </p:scale>
        <p:origin x="79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C1614-AF5D-E74B-BBBF-9B21AB5739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DBDEF69-6451-4C41-90A3-E7020D8076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0E879D5-7ACA-6E45-BCAE-F745A883F859}"/>
              </a:ext>
            </a:extLst>
          </p:cNvPr>
          <p:cNvSpPr>
            <a:spLocks noGrp="1"/>
          </p:cNvSpPr>
          <p:nvPr>
            <p:ph type="dt" sz="half" idx="10"/>
          </p:nvPr>
        </p:nvSpPr>
        <p:spPr/>
        <p:txBody>
          <a:bodyPr/>
          <a:lstStyle/>
          <a:p>
            <a:fld id="{0B222F02-A24A-904E-A5F3-5BAE70A38757}" type="datetimeFigureOut">
              <a:rPr lang="en-US" smtClean="0"/>
              <a:t>10/29/2019</a:t>
            </a:fld>
            <a:endParaRPr lang="en-US"/>
          </a:p>
        </p:txBody>
      </p:sp>
      <p:sp>
        <p:nvSpPr>
          <p:cNvPr id="5" name="Footer Placeholder 4">
            <a:extLst>
              <a:ext uri="{FF2B5EF4-FFF2-40B4-BE49-F238E27FC236}">
                <a16:creationId xmlns:a16="http://schemas.microsoft.com/office/drawing/2014/main" id="{ED182FCA-3955-E445-8651-BDED93B96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117455-61F9-0C4A-844B-2F1546C5D203}"/>
              </a:ext>
            </a:extLst>
          </p:cNvPr>
          <p:cNvSpPr>
            <a:spLocks noGrp="1"/>
          </p:cNvSpPr>
          <p:nvPr>
            <p:ph type="sldNum" sz="quarter" idx="12"/>
          </p:nvPr>
        </p:nvSpPr>
        <p:spPr/>
        <p:txBody>
          <a:bodyPr/>
          <a:lstStyle/>
          <a:p>
            <a:fld id="{917AD54D-C59A-BA4F-B477-A87B15C5C83C}" type="slidenum">
              <a:rPr lang="en-US" smtClean="0"/>
              <a:t>‹#›</a:t>
            </a:fld>
            <a:endParaRPr lang="en-US"/>
          </a:p>
        </p:txBody>
      </p:sp>
    </p:spTree>
    <p:extLst>
      <p:ext uri="{BB962C8B-B14F-4D97-AF65-F5344CB8AC3E}">
        <p14:creationId xmlns:p14="http://schemas.microsoft.com/office/powerpoint/2010/main" val="3455275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73656-57BD-C045-AB27-364DC798BE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24B1E6-4D5E-4340-B336-F3E7C14812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E2F436-D137-964F-A093-1D66F15A5E5C}"/>
              </a:ext>
            </a:extLst>
          </p:cNvPr>
          <p:cNvSpPr>
            <a:spLocks noGrp="1"/>
          </p:cNvSpPr>
          <p:nvPr>
            <p:ph type="dt" sz="half" idx="10"/>
          </p:nvPr>
        </p:nvSpPr>
        <p:spPr/>
        <p:txBody>
          <a:bodyPr/>
          <a:lstStyle/>
          <a:p>
            <a:fld id="{0B222F02-A24A-904E-A5F3-5BAE70A38757}" type="datetimeFigureOut">
              <a:rPr lang="en-US" smtClean="0"/>
              <a:t>10/29/2019</a:t>
            </a:fld>
            <a:endParaRPr lang="en-US"/>
          </a:p>
        </p:txBody>
      </p:sp>
      <p:sp>
        <p:nvSpPr>
          <p:cNvPr id="5" name="Footer Placeholder 4">
            <a:extLst>
              <a:ext uri="{FF2B5EF4-FFF2-40B4-BE49-F238E27FC236}">
                <a16:creationId xmlns:a16="http://schemas.microsoft.com/office/drawing/2014/main" id="{25D460B3-0EE6-CD41-822B-9A284F93F9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F64179-C25F-8444-8760-97D4ED7F1800}"/>
              </a:ext>
            </a:extLst>
          </p:cNvPr>
          <p:cNvSpPr>
            <a:spLocks noGrp="1"/>
          </p:cNvSpPr>
          <p:nvPr>
            <p:ph type="sldNum" sz="quarter" idx="12"/>
          </p:nvPr>
        </p:nvSpPr>
        <p:spPr/>
        <p:txBody>
          <a:bodyPr/>
          <a:lstStyle/>
          <a:p>
            <a:fld id="{917AD54D-C59A-BA4F-B477-A87B15C5C83C}" type="slidenum">
              <a:rPr lang="en-US" smtClean="0"/>
              <a:t>‹#›</a:t>
            </a:fld>
            <a:endParaRPr lang="en-US"/>
          </a:p>
        </p:txBody>
      </p:sp>
    </p:spTree>
    <p:extLst>
      <p:ext uri="{BB962C8B-B14F-4D97-AF65-F5344CB8AC3E}">
        <p14:creationId xmlns:p14="http://schemas.microsoft.com/office/powerpoint/2010/main" val="3323852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10FD-396B-E145-8DC6-E0A5321637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D85CD8-C2EB-7946-86CB-566F166369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7541963-7353-4D48-9E3D-374D52DCD50E}"/>
              </a:ext>
            </a:extLst>
          </p:cNvPr>
          <p:cNvSpPr>
            <a:spLocks noGrp="1"/>
          </p:cNvSpPr>
          <p:nvPr>
            <p:ph type="dt" sz="half" idx="10"/>
          </p:nvPr>
        </p:nvSpPr>
        <p:spPr/>
        <p:txBody>
          <a:bodyPr/>
          <a:lstStyle/>
          <a:p>
            <a:fld id="{0B222F02-A24A-904E-A5F3-5BAE70A38757}" type="datetimeFigureOut">
              <a:rPr lang="en-US" smtClean="0"/>
              <a:t>10/29/2019</a:t>
            </a:fld>
            <a:endParaRPr lang="en-US"/>
          </a:p>
        </p:txBody>
      </p:sp>
      <p:sp>
        <p:nvSpPr>
          <p:cNvPr id="5" name="Footer Placeholder 4">
            <a:extLst>
              <a:ext uri="{FF2B5EF4-FFF2-40B4-BE49-F238E27FC236}">
                <a16:creationId xmlns:a16="http://schemas.microsoft.com/office/drawing/2014/main" id="{EC55F259-68A6-3244-BD50-DBB5815DEF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C8193A-C2BB-1046-A2D3-9A74AABBBF63}"/>
              </a:ext>
            </a:extLst>
          </p:cNvPr>
          <p:cNvSpPr>
            <a:spLocks noGrp="1"/>
          </p:cNvSpPr>
          <p:nvPr>
            <p:ph type="sldNum" sz="quarter" idx="12"/>
          </p:nvPr>
        </p:nvSpPr>
        <p:spPr/>
        <p:txBody>
          <a:bodyPr/>
          <a:lstStyle/>
          <a:p>
            <a:fld id="{917AD54D-C59A-BA4F-B477-A87B15C5C83C}" type="slidenum">
              <a:rPr lang="en-US" smtClean="0"/>
              <a:t>‹#›</a:t>
            </a:fld>
            <a:endParaRPr lang="en-US"/>
          </a:p>
        </p:txBody>
      </p:sp>
    </p:spTree>
    <p:extLst>
      <p:ext uri="{BB962C8B-B14F-4D97-AF65-F5344CB8AC3E}">
        <p14:creationId xmlns:p14="http://schemas.microsoft.com/office/powerpoint/2010/main" val="2262911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E89C2-ADEE-9C4B-9B5B-A62E631D8B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2406B1-35E5-7340-BB50-4E0659B1E2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653811-5AC1-0A40-9F77-A79E51D3414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015DC0-1906-4A4D-A606-E1FC39F0AED4}"/>
              </a:ext>
            </a:extLst>
          </p:cNvPr>
          <p:cNvSpPr>
            <a:spLocks noGrp="1"/>
          </p:cNvSpPr>
          <p:nvPr>
            <p:ph type="dt" sz="half" idx="10"/>
          </p:nvPr>
        </p:nvSpPr>
        <p:spPr/>
        <p:txBody>
          <a:bodyPr/>
          <a:lstStyle/>
          <a:p>
            <a:fld id="{0B222F02-A24A-904E-A5F3-5BAE70A38757}" type="datetimeFigureOut">
              <a:rPr lang="en-US" smtClean="0"/>
              <a:t>10/29/2019</a:t>
            </a:fld>
            <a:endParaRPr lang="en-US"/>
          </a:p>
        </p:txBody>
      </p:sp>
      <p:sp>
        <p:nvSpPr>
          <p:cNvPr id="6" name="Footer Placeholder 5">
            <a:extLst>
              <a:ext uri="{FF2B5EF4-FFF2-40B4-BE49-F238E27FC236}">
                <a16:creationId xmlns:a16="http://schemas.microsoft.com/office/drawing/2014/main" id="{387557D0-16D4-2744-92DB-D0B07934DB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C86297-826C-FD4C-B20B-12666E08FEB4}"/>
              </a:ext>
            </a:extLst>
          </p:cNvPr>
          <p:cNvSpPr>
            <a:spLocks noGrp="1"/>
          </p:cNvSpPr>
          <p:nvPr>
            <p:ph type="sldNum" sz="quarter" idx="12"/>
          </p:nvPr>
        </p:nvSpPr>
        <p:spPr/>
        <p:txBody>
          <a:bodyPr/>
          <a:lstStyle/>
          <a:p>
            <a:fld id="{917AD54D-C59A-BA4F-B477-A87B15C5C83C}" type="slidenum">
              <a:rPr lang="en-US" smtClean="0"/>
              <a:t>‹#›</a:t>
            </a:fld>
            <a:endParaRPr lang="en-US"/>
          </a:p>
        </p:txBody>
      </p:sp>
    </p:spTree>
    <p:extLst>
      <p:ext uri="{BB962C8B-B14F-4D97-AF65-F5344CB8AC3E}">
        <p14:creationId xmlns:p14="http://schemas.microsoft.com/office/powerpoint/2010/main" val="3579745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52D66-AF99-7743-967A-DB306CCD08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F6666F-5655-E74D-9286-DCED9E5A76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FE22C8-5295-F14C-96F1-EEF4A95AC2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4F32E6-4306-CC4C-885C-EA51480B25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831267-F366-9B43-BD37-7CF8DA4F7DA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7FF92D-D39E-AF45-A225-49D9174ADB8F}"/>
              </a:ext>
            </a:extLst>
          </p:cNvPr>
          <p:cNvSpPr>
            <a:spLocks noGrp="1"/>
          </p:cNvSpPr>
          <p:nvPr>
            <p:ph type="dt" sz="half" idx="10"/>
          </p:nvPr>
        </p:nvSpPr>
        <p:spPr/>
        <p:txBody>
          <a:bodyPr/>
          <a:lstStyle/>
          <a:p>
            <a:fld id="{0B222F02-A24A-904E-A5F3-5BAE70A38757}" type="datetimeFigureOut">
              <a:rPr lang="en-US" smtClean="0"/>
              <a:t>10/29/2019</a:t>
            </a:fld>
            <a:endParaRPr lang="en-US"/>
          </a:p>
        </p:txBody>
      </p:sp>
      <p:sp>
        <p:nvSpPr>
          <p:cNvPr id="8" name="Footer Placeholder 7">
            <a:extLst>
              <a:ext uri="{FF2B5EF4-FFF2-40B4-BE49-F238E27FC236}">
                <a16:creationId xmlns:a16="http://schemas.microsoft.com/office/drawing/2014/main" id="{185140DA-3820-6E4C-ACAF-CDC80E8A2F6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3A9113-ADDB-AA4C-A4C3-3E566977D039}"/>
              </a:ext>
            </a:extLst>
          </p:cNvPr>
          <p:cNvSpPr>
            <a:spLocks noGrp="1"/>
          </p:cNvSpPr>
          <p:nvPr>
            <p:ph type="sldNum" sz="quarter" idx="12"/>
          </p:nvPr>
        </p:nvSpPr>
        <p:spPr/>
        <p:txBody>
          <a:bodyPr/>
          <a:lstStyle/>
          <a:p>
            <a:fld id="{917AD54D-C59A-BA4F-B477-A87B15C5C83C}" type="slidenum">
              <a:rPr lang="en-US" smtClean="0"/>
              <a:t>‹#›</a:t>
            </a:fld>
            <a:endParaRPr lang="en-US"/>
          </a:p>
        </p:txBody>
      </p:sp>
    </p:spTree>
    <p:extLst>
      <p:ext uri="{BB962C8B-B14F-4D97-AF65-F5344CB8AC3E}">
        <p14:creationId xmlns:p14="http://schemas.microsoft.com/office/powerpoint/2010/main" val="4196843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63A05-89E0-F842-B4B8-AB96E447867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B58AFC-CD37-5D40-96EB-D285EB9C2F2C}"/>
              </a:ext>
            </a:extLst>
          </p:cNvPr>
          <p:cNvSpPr>
            <a:spLocks noGrp="1"/>
          </p:cNvSpPr>
          <p:nvPr>
            <p:ph type="dt" sz="half" idx="10"/>
          </p:nvPr>
        </p:nvSpPr>
        <p:spPr/>
        <p:txBody>
          <a:bodyPr/>
          <a:lstStyle/>
          <a:p>
            <a:fld id="{0B222F02-A24A-904E-A5F3-5BAE70A38757}" type="datetimeFigureOut">
              <a:rPr lang="en-US" smtClean="0"/>
              <a:t>10/29/2019</a:t>
            </a:fld>
            <a:endParaRPr lang="en-US"/>
          </a:p>
        </p:txBody>
      </p:sp>
      <p:sp>
        <p:nvSpPr>
          <p:cNvPr id="4" name="Footer Placeholder 3">
            <a:extLst>
              <a:ext uri="{FF2B5EF4-FFF2-40B4-BE49-F238E27FC236}">
                <a16:creationId xmlns:a16="http://schemas.microsoft.com/office/drawing/2014/main" id="{0105DCC2-52A5-8749-B40A-0124C6DEF5D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19FD28-1C37-374E-A97E-74DC4D49A623}"/>
              </a:ext>
            </a:extLst>
          </p:cNvPr>
          <p:cNvSpPr>
            <a:spLocks noGrp="1"/>
          </p:cNvSpPr>
          <p:nvPr>
            <p:ph type="sldNum" sz="quarter" idx="12"/>
          </p:nvPr>
        </p:nvSpPr>
        <p:spPr/>
        <p:txBody>
          <a:bodyPr/>
          <a:lstStyle/>
          <a:p>
            <a:fld id="{917AD54D-C59A-BA4F-B477-A87B15C5C83C}" type="slidenum">
              <a:rPr lang="en-US" smtClean="0"/>
              <a:t>‹#›</a:t>
            </a:fld>
            <a:endParaRPr lang="en-US"/>
          </a:p>
        </p:txBody>
      </p:sp>
    </p:spTree>
    <p:extLst>
      <p:ext uri="{BB962C8B-B14F-4D97-AF65-F5344CB8AC3E}">
        <p14:creationId xmlns:p14="http://schemas.microsoft.com/office/powerpoint/2010/main" val="475395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C13327-EB45-0345-AB4E-FD240E6DF199}"/>
              </a:ext>
            </a:extLst>
          </p:cNvPr>
          <p:cNvSpPr>
            <a:spLocks noGrp="1"/>
          </p:cNvSpPr>
          <p:nvPr>
            <p:ph type="dt" sz="half" idx="10"/>
          </p:nvPr>
        </p:nvSpPr>
        <p:spPr/>
        <p:txBody>
          <a:bodyPr/>
          <a:lstStyle/>
          <a:p>
            <a:fld id="{0B222F02-A24A-904E-A5F3-5BAE70A38757}" type="datetimeFigureOut">
              <a:rPr lang="en-US" smtClean="0"/>
              <a:t>10/29/2019</a:t>
            </a:fld>
            <a:endParaRPr lang="en-US"/>
          </a:p>
        </p:txBody>
      </p:sp>
      <p:sp>
        <p:nvSpPr>
          <p:cNvPr id="3" name="Footer Placeholder 2">
            <a:extLst>
              <a:ext uri="{FF2B5EF4-FFF2-40B4-BE49-F238E27FC236}">
                <a16:creationId xmlns:a16="http://schemas.microsoft.com/office/drawing/2014/main" id="{1916A63F-4616-CA49-BECC-B146EA3589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D61E941-818A-EF4E-B8F6-C6C5371C26D3}"/>
              </a:ext>
            </a:extLst>
          </p:cNvPr>
          <p:cNvSpPr>
            <a:spLocks noGrp="1"/>
          </p:cNvSpPr>
          <p:nvPr>
            <p:ph type="sldNum" sz="quarter" idx="12"/>
          </p:nvPr>
        </p:nvSpPr>
        <p:spPr/>
        <p:txBody>
          <a:bodyPr/>
          <a:lstStyle/>
          <a:p>
            <a:fld id="{917AD54D-C59A-BA4F-B477-A87B15C5C83C}" type="slidenum">
              <a:rPr lang="en-US" smtClean="0"/>
              <a:t>‹#›</a:t>
            </a:fld>
            <a:endParaRPr lang="en-US"/>
          </a:p>
        </p:txBody>
      </p:sp>
    </p:spTree>
    <p:extLst>
      <p:ext uri="{BB962C8B-B14F-4D97-AF65-F5344CB8AC3E}">
        <p14:creationId xmlns:p14="http://schemas.microsoft.com/office/powerpoint/2010/main" val="41813221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17C18-1335-264A-A7FC-CE3C5551F1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20C3DC8-EDC6-FD47-A0B5-BB1B902EAC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B6FFEC-EB0D-3043-9056-FDCB35FBC6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305B2A-1A17-9D4D-BA6F-9932B7F52D8D}"/>
              </a:ext>
            </a:extLst>
          </p:cNvPr>
          <p:cNvSpPr>
            <a:spLocks noGrp="1"/>
          </p:cNvSpPr>
          <p:nvPr>
            <p:ph type="dt" sz="half" idx="10"/>
          </p:nvPr>
        </p:nvSpPr>
        <p:spPr/>
        <p:txBody>
          <a:bodyPr/>
          <a:lstStyle/>
          <a:p>
            <a:fld id="{0B222F02-A24A-904E-A5F3-5BAE70A38757}" type="datetimeFigureOut">
              <a:rPr lang="en-US" smtClean="0"/>
              <a:t>10/29/2019</a:t>
            </a:fld>
            <a:endParaRPr lang="en-US"/>
          </a:p>
        </p:txBody>
      </p:sp>
      <p:sp>
        <p:nvSpPr>
          <p:cNvPr id="6" name="Footer Placeholder 5">
            <a:extLst>
              <a:ext uri="{FF2B5EF4-FFF2-40B4-BE49-F238E27FC236}">
                <a16:creationId xmlns:a16="http://schemas.microsoft.com/office/drawing/2014/main" id="{C37ED7F7-BA60-FE4B-9A9E-173269D74E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D3CCAD-A5B6-CB44-AB40-8FF1B1EB5C0C}"/>
              </a:ext>
            </a:extLst>
          </p:cNvPr>
          <p:cNvSpPr>
            <a:spLocks noGrp="1"/>
          </p:cNvSpPr>
          <p:nvPr>
            <p:ph type="sldNum" sz="quarter" idx="12"/>
          </p:nvPr>
        </p:nvSpPr>
        <p:spPr/>
        <p:txBody>
          <a:bodyPr/>
          <a:lstStyle/>
          <a:p>
            <a:fld id="{917AD54D-C59A-BA4F-B477-A87B15C5C83C}" type="slidenum">
              <a:rPr lang="en-US" smtClean="0"/>
              <a:t>‹#›</a:t>
            </a:fld>
            <a:endParaRPr lang="en-US"/>
          </a:p>
        </p:txBody>
      </p:sp>
    </p:spTree>
    <p:extLst>
      <p:ext uri="{BB962C8B-B14F-4D97-AF65-F5344CB8AC3E}">
        <p14:creationId xmlns:p14="http://schemas.microsoft.com/office/powerpoint/2010/main" val="4126169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AEE64-288E-5C49-97EF-3E320C3D90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5FD5368-1C67-404D-872C-DD88BA23B1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1C7813E-0760-C049-8E8B-DFE61BD162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D5067C-C91C-C54D-BC3E-0FA0F0C33479}"/>
              </a:ext>
            </a:extLst>
          </p:cNvPr>
          <p:cNvSpPr>
            <a:spLocks noGrp="1"/>
          </p:cNvSpPr>
          <p:nvPr>
            <p:ph type="dt" sz="half" idx="10"/>
          </p:nvPr>
        </p:nvSpPr>
        <p:spPr/>
        <p:txBody>
          <a:bodyPr/>
          <a:lstStyle/>
          <a:p>
            <a:fld id="{0B222F02-A24A-904E-A5F3-5BAE70A38757}" type="datetimeFigureOut">
              <a:rPr lang="en-US" smtClean="0"/>
              <a:t>10/29/2019</a:t>
            </a:fld>
            <a:endParaRPr lang="en-US"/>
          </a:p>
        </p:txBody>
      </p:sp>
      <p:sp>
        <p:nvSpPr>
          <p:cNvPr id="6" name="Footer Placeholder 5">
            <a:extLst>
              <a:ext uri="{FF2B5EF4-FFF2-40B4-BE49-F238E27FC236}">
                <a16:creationId xmlns:a16="http://schemas.microsoft.com/office/drawing/2014/main" id="{9A05FCB5-D616-8144-9176-514C9BD108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66CBA2-FAA1-9042-AD24-C2C24E9CFAD8}"/>
              </a:ext>
            </a:extLst>
          </p:cNvPr>
          <p:cNvSpPr>
            <a:spLocks noGrp="1"/>
          </p:cNvSpPr>
          <p:nvPr>
            <p:ph type="sldNum" sz="quarter" idx="12"/>
          </p:nvPr>
        </p:nvSpPr>
        <p:spPr/>
        <p:txBody>
          <a:bodyPr/>
          <a:lstStyle/>
          <a:p>
            <a:fld id="{917AD54D-C59A-BA4F-B477-A87B15C5C83C}" type="slidenum">
              <a:rPr lang="en-US" smtClean="0"/>
              <a:t>‹#›</a:t>
            </a:fld>
            <a:endParaRPr lang="en-US"/>
          </a:p>
        </p:txBody>
      </p:sp>
    </p:spTree>
    <p:extLst>
      <p:ext uri="{BB962C8B-B14F-4D97-AF65-F5344CB8AC3E}">
        <p14:creationId xmlns:p14="http://schemas.microsoft.com/office/powerpoint/2010/main" val="1685632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37DEE-D364-4A4C-A98B-863693EC058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C76BA81-AAFE-A74B-AB2A-5DA52ADB9A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4AE8BC-59F8-A641-8B62-B3BA45257589}"/>
              </a:ext>
            </a:extLst>
          </p:cNvPr>
          <p:cNvSpPr>
            <a:spLocks noGrp="1"/>
          </p:cNvSpPr>
          <p:nvPr>
            <p:ph type="dt" sz="half" idx="10"/>
          </p:nvPr>
        </p:nvSpPr>
        <p:spPr/>
        <p:txBody>
          <a:bodyPr/>
          <a:lstStyle/>
          <a:p>
            <a:fld id="{0B222F02-A24A-904E-A5F3-5BAE70A38757}" type="datetimeFigureOut">
              <a:rPr lang="en-US" smtClean="0"/>
              <a:t>10/29/2019</a:t>
            </a:fld>
            <a:endParaRPr lang="en-US"/>
          </a:p>
        </p:txBody>
      </p:sp>
      <p:sp>
        <p:nvSpPr>
          <p:cNvPr id="5" name="Footer Placeholder 4">
            <a:extLst>
              <a:ext uri="{FF2B5EF4-FFF2-40B4-BE49-F238E27FC236}">
                <a16:creationId xmlns:a16="http://schemas.microsoft.com/office/drawing/2014/main" id="{FEAD3D30-7CA5-C94F-AE05-B815F4D296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33CCB0-9F4A-E942-8679-16797AF1B0FE}"/>
              </a:ext>
            </a:extLst>
          </p:cNvPr>
          <p:cNvSpPr>
            <a:spLocks noGrp="1"/>
          </p:cNvSpPr>
          <p:nvPr>
            <p:ph type="sldNum" sz="quarter" idx="12"/>
          </p:nvPr>
        </p:nvSpPr>
        <p:spPr/>
        <p:txBody>
          <a:bodyPr/>
          <a:lstStyle/>
          <a:p>
            <a:fld id="{917AD54D-C59A-BA4F-B477-A87B15C5C83C}" type="slidenum">
              <a:rPr lang="en-US" smtClean="0"/>
              <a:t>‹#›</a:t>
            </a:fld>
            <a:endParaRPr lang="en-US"/>
          </a:p>
        </p:txBody>
      </p:sp>
    </p:spTree>
    <p:extLst>
      <p:ext uri="{BB962C8B-B14F-4D97-AF65-F5344CB8AC3E}">
        <p14:creationId xmlns:p14="http://schemas.microsoft.com/office/powerpoint/2010/main" val="437356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ED12B9-93EE-044C-8EA8-CEDA8AA3A4D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12E1B5B-7057-D944-A2BE-537D3701B3F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017F5B-82C8-0C41-902A-872435E243A5}"/>
              </a:ext>
            </a:extLst>
          </p:cNvPr>
          <p:cNvSpPr>
            <a:spLocks noGrp="1"/>
          </p:cNvSpPr>
          <p:nvPr>
            <p:ph type="dt" sz="half" idx="10"/>
          </p:nvPr>
        </p:nvSpPr>
        <p:spPr/>
        <p:txBody>
          <a:bodyPr/>
          <a:lstStyle/>
          <a:p>
            <a:fld id="{0B222F02-A24A-904E-A5F3-5BAE70A38757}" type="datetimeFigureOut">
              <a:rPr lang="en-US" smtClean="0"/>
              <a:t>10/29/2019</a:t>
            </a:fld>
            <a:endParaRPr lang="en-US"/>
          </a:p>
        </p:txBody>
      </p:sp>
      <p:sp>
        <p:nvSpPr>
          <p:cNvPr id="5" name="Footer Placeholder 4">
            <a:extLst>
              <a:ext uri="{FF2B5EF4-FFF2-40B4-BE49-F238E27FC236}">
                <a16:creationId xmlns:a16="http://schemas.microsoft.com/office/drawing/2014/main" id="{9A9C8DBA-63AC-DE42-A3D0-00DB790CAC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93C194-D73E-714C-9C66-2EB034A74413}"/>
              </a:ext>
            </a:extLst>
          </p:cNvPr>
          <p:cNvSpPr>
            <a:spLocks noGrp="1"/>
          </p:cNvSpPr>
          <p:nvPr>
            <p:ph type="sldNum" sz="quarter" idx="12"/>
          </p:nvPr>
        </p:nvSpPr>
        <p:spPr/>
        <p:txBody>
          <a:bodyPr/>
          <a:lstStyle/>
          <a:p>
            <a:fld id="{917AD54D-C59A-BA4F-B477-A87B15C5C83C}" type="slidenum">
              <a:rPr lang="en-US" smtClean="0"/>
              <a:t>‹#›</a:t>
            </a:fld>
            <a:endParaRPr lang="en-US"/>
          </a:p>
        </p:txBody>
      </p:sp>
    </p:spTree>
    <p:extLst>
      <p:ext uri="{BB962C8B-B14F-4D97-AF65-F5344CB8AC3E}">
        <p14:creationId xmlns:p14="http://schemas.microsoft.com/office/powerpoint/2010/main" val="3814540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02B2D2-F793-AB4F-ACFE-8F38A9EFF7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204F47-3B32-1E41-94C0-7B2EAE20E7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DBDC40-D2D8-1A4D-B082-AA622AD882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222F02-A24A-904E-A5F3-5BAE70A38757}" type="datetimeFigureOut">
              <a:rPr lang="en-US" smtClean="0"/>
              <a:t>10/29/2019</a:t>
            </a:fld>
            <a:endParaRPr lang="en-US"/>
          </a:p>
        </p:txBody>
      </p:sp>
      <p:sp>
        <p:nvSpPr>
          <p:cNvPr id="5" name="Footer Placeholder 4">
            <a:extLst>
              <a:ext uri="{FF2B5EF4-FFF2-40B4-BE49-F238E27FC236}">
                <a16:creationId xmlns:a16="http://schemas.microsoft.com/office/drawing/2014/main" id="{620856E1-F629-584B-BE8C-1FF17D5351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391942A-C0A9-8C4C-9233-CF23D88ECA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7AD54D-C59A-BA4F-B477-A87B15C5C83C}" type="slidenum">
              <a:rPr lang="en-US" smtClean="0"/>
              <a:t>‹#›</a:t>
            </a:fld>
            <a:endParaRPr lang="en-US"/>
          </a:p>
        </p:txBody>
      </p:sp>
    </p:spTree>
    <p:extLst>
      <p:ext uri="{BB962C8B-B14F-4D97-AF65-F5344CB8AC3E}">
        <p14:creationId xmlns:p14="http://schemas.microsoft.com/office/powerpoint/2010/main" val="25591783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hyperlink" Target="file:///\\contents\colchicine-drug-information?search=familial+mediterranean+fever&amp;topicRef=2635&amp;source=see_link"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89E7353-5088-FA4E-A329-10CCB565FC69}"/>
              </a:ext>
            </a:extLst>
          </p:cNvPr>
          <p:cNvPicPr>
            <a:picLocks noChangeAspect="1"/>
          </p:cNvPicPr>
          <p:nvPr/>
        </p:nvPicPr>
        <p:blipFill rotWithShape="1">
          <a:blip r:embed="rId2"/>
          <a:srcRect/>
          <a:stretch/>
        </p:blipFill>
        <p:spPr>
          <a:xfrm>
            <a:off x="20" y="10"/>
            <a:ext cx="12191980" cy="6857990"/>
          </a:xfrm>
          <a:prstGeom prst="rect">
            <a:avLst/>
          </a:prstGeom>
        </p:spPr>
      </p:pic>
    </p:spTree>
    <p:extLst>
      <p:ext uri="{BB962C8B-B14F-4D97-AF65-F5344CB8AC3E}">
        <p14:creationId xmlns:p14="http://schemas.microsoft.com/office/powerpoint/2010/main" val="776945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863C56-2462-9442-BB09-1D7BD552BB1F}"/>
              </a:ext>
            </a:extLst>
          </p:cNvPr>
          <p:cNvPicPr>
            <a:picLocks noChangeAspect="1"/>
          </p:cNvPicPr>
          <p:nvPr/>
        </p:nvPicPr>
        <p:blipFill rotWithShape="1">
          <a:blip r:embed="rId2"/>
          <a:srcRect/>
          <a:stretch/>
        </p:blipFill>
        <p:spPr>
          <a:xfrm>
            <a:off x="20" y="10"/>
            <a:ext cx="12191980" cy="6857990"/>
          </a:xfrm>
          <a:prstGeom prst="rect">
            <a:avLst/>
          </a:prstGeom>
        </p:spPr>
      </p:pic>
    </p:spTree>
    <p:extLst>
      <p:ext uri="{BB962C8B-B14F-4D97-AF65-F5344CB8AC3E}">
        <p14:creationId xmlns:p14="http://schemas.microsoft.com/office/powerpoint/2010/main" val="1167087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D43DFA0-8D71-E54A-B4BD-51FDAF839FA0}"/>
              </a:ext>
            </a:extLst>
          </p:cNvPr>
          <p:cNvPicPr>
            <a:picLocks noChangeAspect="1"/>
          </p:cNvPicPr>
          <p:nvPr/>
        </p:nvPicPr>
        <p:blipFill rotWithShape="1">
          <a:blip r:embed="rId2"/>
          <a:srcRect/>
          <a:stretch/>
        </p:blipFill>
        <p:spPr>
          <a:xfrm>
            <a:off x="20" y="10"/>
            <a:ext cx="12191980" cy="6857990"/>
          </a:xfrm>
          <a:prstGeom prst="rect">
            <a:avLst/>
          </a:prstGeom>
        </p:spPr>
      </p:pic>
    </p:spTree>
    <p:extLst>
      <p:ext uri="{BB962C8B-B14F-4D97-AF65-F5344CB8AC3E}">
        <p14:creationId xmlns:p14="http://schemas.microsoft.com/office/powerpoint/2010/main" val="802267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C9A3C05-ABC6-2B45-89CC-B244F6278E55}"/>
              </a:ext>
            </a:extLst>
          </p:cNvPr>
          <p:cNvPicPr>
            <a:picLocks noChangeAspect="1"/>
          </p:cNvPicPr>
          <p:nvPr/>
        </p:nvPicPr>
        <p:blipFill rotWithShape="1">
          <a:blip r:embed="rId2"/>
          <a:srcRect/>
          <a:stretch/>
        </p:blipFill>
        <p:spPr>
          <a:xfrm>
            <a:off x="20" y="10"/>
            <a:ext cx="12191980" cy="6857990"/>
          </a:xfrm>
          <a:prstGeom prst="rect">
            <a:avLst/>
          </a:prstGeom>
        </p:spPr>
      </p:pic>
    </p:spTree>
    <p:extLst>
      <p:ext uri="{BB962C8B-B14F-4D97-AF65-F5344CB8AC3E}">
        <p14:creationId xmlns:p14="http://schemas.microsoft.com/office/powerpoint/2010/main" val="22970468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D3FFA00-E093-B840-8386-FACA1D365678}"/>
              </a:ext>
            </a:extLst>
          </p:cNvPr>
          <p:cNvPicPr>
            <a:picLocks noChangeAspect="1"/>
          </p:cNvPicPr>
          <p:nvPr/>
        </p:nvPicPr>
        <p:blipFill rotWithShape="1">
          <a:blip r:embed="rId2"/>
          <a:srcRect/>
          <a:stretch/>
        </p:blipFill>
        <p:spPr>
          <a:xfrm>
            <a:off x="20" y="10"/>
            <a:ext cx="12191980" cy="6857990"/>
          </a:xfrm>
          <a:prstGeom prst="rect">
            <a:avLst/>
          </a:prstGeom>
        </p:spPr>
      </p:pic>
    </p:spTree>
    <p:extLst>
      <p:ext uri="{BB962C8B-B14F-4D97-AF65-F5344CB8AC3E}">
        <p14:creationId xmlns:p14="http://schemas.microsoft.com/office/powerpoint/2010/main" val="22812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D416F1D-DA63-5D40-827F-9BA988683AA4}"/>
              </a:ext>
            </a:extLst>
          </p:cNvPr>
          <p:cNvPicPr>
            <a:picLocks noChangeAspect="1"/>
          </p:cNvPicPr>
          <p:nvPr/>
        </p:nvPicPr>
        <p:blipFill rotWithShape="1">
          <a:blip r:embed="rId2"/>
          <a:srcRect/>
          <a:stretch/>
        </p:blipFill>
        <p:spPr>
          <a:xfrm>
            <a:off x="20" y="10"/>
            <a:ext cx="12191980" cy="6857990"/>
          </a:xfrm>
          <a:prstGeom prst="rect">
            <a:avLst/>
          </a:prstGeom>
        </p:spPr>
      </p:pic>
    </p:spTree>
    <p:extLst>
      <p:ext uri="{BB962C8B-B14F-4D97-AF65-F5344CB8AC3E}">
        <p14:creationId xmlns:p14="http://schemas.microsoft.com/office/powerpoint/2010/main" val="2405199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33A841C-B2B6-AC4A-8FC5-8FDA5FC5D38A}"/>
              </a:ext>
            </a:extLst>
          </p:cNvPr>
          <p:cNvPicPr>
            <a:picLocks noChangeAspect="1"/>
          </p:cNvPicPr>
          <p:nvPr/>
        </p:nvPicPr>
        <p:blipFill rotWithShape="1">
          <a:blip r:embed="rId2"/>
          <a:srcRect t="4334" r="-1" b="-1"/>
          <a:stretch/>
        </p:blipFill>
        <p:spPr>
          <a:xfrm>
            <a:off x="321733" y="321733"/>
            <a:ext cx="11548534" cy="6214534"/>
          </a:xfrm>
          <a:prstGeom prst="rect">
            <a:avLst/>
          </a:prstGeom>
        </p:spPr>
      </p:pic>
    </p:spTree>
    <p:extLst>
      <p:ext uri="{BB962C8B-B14F-4D97-AF65-F5344CB8AC3E}">
        <p14:creationId xmlns:p14="http://schemas.microsoft.com/office/powerpoint/2010/main" val="1618716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 name="Picture 2" descr="A screenshot of text&#10;&#10;Description automatically generated">
            <a:extLst>
              <a:ext uri="{FF2B5EF4-FFF2-40B4-BE49-F238E27FC236}">
                <a16:creationId xmlns:a16="http://schemas.microsoft.com/office/drawing/2014/main" id="{CDEFCE9D-948D-8D49-BC9F-6C14EA595F81}"/>
              </a:ext>
            </a:extLst>
          </p:cNvPr>
          <p:cNvPicPr>
            <a:picLocks noChangeAspect="1"/>
          </p:cNvPicPr>
          <p:nvPr/>
        </p:nvPicPr>
        <p:blipFill>
          <a:blip r:embed="rId2"/>
          <a:stretch>
            <a:fillRect/>
          </a:stretch>
        </p:blipFill>
        <p:spPr>
          <a:xfrm>
            <a:off x="2434281" y="641350"/>
            <a:ext cx="6197600" cy="5575300"/>
          </a:xfrm>
          <a:prstGeom prst="rect">
            <a:avLst/>
          </a:prstGeom>
        </p:spPr>
      </p:pic>
    </p:spTree>
    <p:extLst>
      <p:ext uri="{BB962C8B-B14F-4D97-AF65-F5344CB8AC3E}">
        <p14:creationId xmlns:p14="http://schemas.microsoft.com/office/powerpoint/2010/main" val="138830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 name="Picture 2" descr="A screen shot of a computer&#10;&#10;Description automatically generated">
            <a:extLst>
              <a:ext uri="{FF2B5EF4-FFF2-40B4-BE49-F238E27FC236}">
                <a16:creationId xmlns:a16="http://schemas.microsoft.com/office/drawing/2014/main" id="{65EFFC38-298A-A34C-8EB7-C36F0AADA606}"/>
              </a:ext>
            </a:extLst>
          </p:cNvPr>
          <p:cNvPicPr>
            <a:picLocks noChangeAspect="1"/>
          </p:cNvPicPr>
          <p:nvPr/>
        </p:nvPicPr>
        <p:blipFill>
          <a:blip r:embed="rId2"/>
          <a:stretch>
            <a:fillRect/>
          </a:stretch>
        </p:blipFill>
        <p:spPr>
          <a:xfrm>
            <a:off x="0" y="539271"/>
            <a:ext cx="12192000" cy="5779457"/>
          </a:xfrm>
          <a:prstGeom prst="rect">
            <a:avLst/>
          </a:prstGeom>
        </p:spPr>
      </p:pic>
    </p:spTree>
    <p:extLst>
      <p:ext uri="{BB962C8B-B14F-4D97-AF65-F5344CB8AC3E}">
        <p14:creationId xmlns:p14="http://schemas.microsoft.com/office/powerpoint/2010/main" val="1271928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F591F110-4BD7-784B-9717-51BEFB630D37}"/>
              </a:ext>
            </a:extLst>
          </p:cNvPr>
          <p:cNvPicPr>
            <a:picLocks noChangeAspect="1"/>
          </p:cNvPicPr>
          <p:nvPr/>
        </p:nvPicPr>
        <p:blipFill>
          <a:blip r:embed="rId2"/>
          <a:stretch>
            <a:fillRect/>
          </a:stretch>
        </p:blipFill>
        <p:spPr>
          <a:xfrm>
            <a:off x="3052119" y="8907"/>
            <a:ext cx="6116595" cy="6872581"/>
          </a:xfrm>
          <a:prstGeom prst="rect">
            <a:avLst/>
          </a:prstGeom>
        </p:spPr>
      </p:pic>
    </p:spTree>
    <p:extLst>
      <p:ext uri="{BB962C8B-B14F-4D97-AF65-F5344CB8AC3E}">
        <p14:creationId xmlns:p14="http://schemas.microsoft.com/office/powerpoint/2010/main" val="4202368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2ADADD-776E-914C-B1EF-377CE59AF5E5}"/>
              </a:ext>
            </a:extLst>
          </p:cNvPr>
          <p:cNvSpPr txBox="1"/>
          <p:nvPr/>
        </p:nvSpPr>
        <p:spPr>
          <a:xfrm>
            <a:off x="296562" y="766117"/>
            <a:ext cx="10552670" cy="2308324"/>
          </a:xfrm>
          <a:prstGeom prst="rect">
            <a:avLst/>
          </a:prstGeom>
          <a:noFill/>
        </p:spPr>
        <p:txBody>
          <a:bodyPr wrap="square" rtlCol="0">
            <a:spAutoFit/>
          </a:bodyPr>
          <a:lstStyle/>
          <a:p>
            <a:r>
              <a:rPr lang="en-US" dirty="0"/>
              <a:t>Upon questioning  patient reported having intermittent sharp chest pains that comes and goes at rest and constant SOB that has been going on for several months.</a:t>
            </a:r>
          </a:p>
          <a:p>
            <a:endParaRPr lang="en-US" dirty="0"/>
          </a:p>
          <a:p>
            <a:r>
              <a:rPr lang="en-US" dirty="0"/>
              <a:t>Troponins : 0.48 -&gt;0.42 and 0.27 ,  Total CK : 322 </a:t>
            </a:r>
          </a:p>
          <a:p>
            <a:endParaRPr lang="en-US" dirty="0"/>
          </a:p>
          <a:p>
            <a:r>
              <a:rPr lang="en-US" dirty="0"/>
              <a:t>EKG : </a:t>
            </a:r>
          </a:p>
          <a:p>
            <a:endParaRPr lang="en-US" dirty="0"/>
          </a:p>
          <a:p>
            <a:endParaRPr lang="en-US" dirty="0"/>
          </a:p>
        </p:txBody>
      </p:sp>
      <p:pic>
        <p:nvPicPr>
          <p:cNvPr id="4" name="Picture 3" descr="A screen shot of a cage&#10;&#10;Description automatically generated">
            <a:extLst>
              <a:ext uri="{FF2B5EF4-FFF2-40B4-BE49-F238E27FC236}">
                <a16:creationId xmlns:a16="http://schemas.microsoft.com/office/drawing/2014/main" id="{903D7DDE-B521-414D-8929-0D67B3012A91}"/>
              </a:ext>
            </a:extLst>
          </p:cNvPr>
          <p:cNvPicPr>
            <a:picLocks noChangeAspect="1"/>
          </p:cNvPicPr>
          <p:nvPr/>
        </p:nvPicPr>
        <p:blipFill>
          <a:blip r:embed="rId2"/>
          <a:stretch>
            <a:fillRect/>
          </a:stretch>
        </p:blipFill>
        <p:spPr>
          <a:xfrm>
            <a:off x="904102" y="2020673"/>
            <a:ext cx="9337589" cy="4837327"/>
          </a:xfrm>
          <a:prstGeom prst="rect">
            <a:avLst/>
          </a:prstGeom>
        </p:spPr>
      </p:pic>
    </p:spTree>
    <p:extLst>
      <p:ext uri="{BB962C8B-B14F-4D97-AF65-F5344CB8AC3E}">
        <p14:creationId xmlns:p14="http://schemas.microsoft.com/office/powerpoint/2010/main" val="3346659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D52F99-9547-EE4C-843F-557585B3C188}"/>
              </a:ext>
            </a:extLst>
          </p:cNvPr>
          <p:cNvSpPr/>
          <p:nvPr/>
        </p:nvSpPr>
        <p:spPr>
          <a:xfrm>
            <a:off x="0" y="370703"/>
            <a:ext cx="9144000" cy="5632311"/>
          </a:xfrm>
          <a:prstGeom prst="rect">
            <a:avLst/>
          </a:prstGeom>
        </p:spPr>
        <p:txBody>
          <a:bodyPr wrap="square">
            <a:spAutoFit/>
          </a:bodyPr>
          <a:lstStyle/>
          <a:p>
            <a:r>
              <a:rPr lang="en-US" dirty="0">
                <a:highlight>
                  <a:srgbClr val="FFFF00"/>
                </a:highlight>
              </a:rPr>
              <a:t>PORTABLE CHEST:</a:t>
            </a:r>
          </a:p>
          <a:p>
            <a:endParaRPr lang="en-US" dirty="0"/>
          </a:p>
          <a:p>
            <a:r>
              <a:rPr lang="en-US" dirty="0"/>
              <a:t>Cardiac size and contour normal. Previous median sternotomy. Vascularity</a:t>
            </a:r>
          </a:p>
          <a:p>
            <a:r>
              <a:rPr lang="en-US" dirty="0"/>
              <a:t>is normal. Lungs are clear.</a:t>
            </a:r>
          </a:p>
          <a:p>
            <a:endParaRPr lang="en-US" dirty="0"/>
          </a:p>
          <a:p>
            <a:r>
              <a:rPr lang="en-US" dirty="0"/>
              <a:t>IMPRESSION:</a:t>
            </a:r>
          </a:p>
          <a:p>
            <a:r>
              <a:rPr lang="en-US" dirty="0"/>
              <a:t>Previous median sternotomy. No acute process.</a:t>
            </a:r>
          </a:p>
          <a:p>
            <a:endParaRPr lang="en-US" dirty="0"/>
          </a:p>
          <a:p>
            <a:endParaRPr lang="en-US" dirty="0"/>
          </a:p>
          <a:p>
            <a:endParaRPr lang="en-US" dirty="0"/>
          </a:p>
          <a:p>
            <a:r>
              <a:rPr lang="en-US" dirty="0">
                <a:highlight>
                  <a:srgbClr val="FFFF00"/>
                </a:highlight>
              </a:rPr>
              <a:t>CT head : </a:t>
            </a:r>
          </a:p>
          <a:p>
            <a:endParaRPr lang="en-US" dirty="0"/>
          </a:p>
          <a:p>
            <a:r>
              <a:rPr lang="en-US" dirty="0"/>
              <a:t>IMPRESSION:</a:t>
            </a:r>
          </a:p>
          <a:p>
            <a:r>
              <a:rPr lang="en-US" dirty="0"/>
              <a:t>Negative for acute intracranial pathology. Normal exam. </a:t>
            </a:r>
          </a:p>
          <a:p>
            <a:endParaRPr lang="en-US" dirty="0"/>
          </a:p>
          <a:p>
            <a:endParaRPr lang="en-US" dirty="0"/>
          </a:p>
          <a:p>
            <a:r>
              <a:rPr lang="en-US" dirty="0">
                <a:highlight>
                  <a:srgbClr val="FFFF00"/>
                </a:highlight>
              </a:rPr>
              <a:t>US abdomen: </a:t>
            </a:r>
          </a:p>
          <a:p>
            <a:endParaRPr lang="en-US" dirty="0"/>
          </a:p>
          <a:p>
            <a:r>
              <a:rPr lang="en-US" dirty="0"/>
              <a:t>IMPRESSION:</a:t>
            </a:r>
          </a:p>
          <a:p>
            <a:r>
              <a:rPr lang="en-US" dirty="0"/>
              <a:t>Cholelithiasis. No sonographic findings to suggest acute cholecystitis</a:t>
            </a:r>
          </a:p>
        </p:txBody>
      </p:sp>
    </p:spTree>
    <p:extLst>
      <p:ext uri="{BB962C8B-B14F-4D97-AF65-F5344CB8AC3E}">
        <p14:creationId xmlns:p14="http://schemas.microsoft.com/office/powerpoint/2010/main" val="730411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207B58E-76A4-BD42-85C1-79361B0ED7AD}"/>
              </a:ext>
            </a:extLst>
          </p:cNvPr>
          <p:cNvSpPr/>
          <p:nvPr/>
        </p:nvSpPr>
        <p:spPr>
          <a:xfrm>
            <a:off x="131806" y="668460"/>
            <a:ext cx="11878962" cy="5078313"/>
          </a:xfrm>
          <a:prstGeom prst="rect">
            <a:avLst/>
          </a:prstGeom>
        </p:spPr>
        <p:txBody>
          <a:bodyPr wrap="square">
            <a:spAutoFit/>
          </a:bodyPr>
          <a:lstStyle/>
          <a:p>
            <a:r>
              <a:rPr lang="en-US" dirty="0">
                <a:highlight>
                  <a:srgbClr val="FFFF00"/>
                </a:highlight>
              </a:rPr>
              <a:t>CT Abdomen </a:t>
            </a:r>
          </a:p>
          <a:p>
            <a:endParaRPr lang="en-US" dirty="0"/>
          </a:p>
          <a:p>
            <a:r>
              <a:rPr lang="en-US" dirty="0"/>
              <a:t>IMPRESSION:</a:t>
            </a:r>
          </a:p>
          <a:p>
            <a:r>
              <a:rPr lang="en-US" dirty="0"/>
              <a:t>1. Cholelithiasis</a:t>
            </a:r>
          </a:p>
          <a:p>
            <a:endParaRPr lang="en-US" dirty="0"/>
          </a:p>
          <a:p>
            <a:r>
              <a:rPr lang="en-US" dirty="0"/>
              <a:t>2. Colonic diverticulosis with giant diverticulum arising from the</a:t>
            </a:r>
          </a:p>
          <a:p>
            <a:r>
              <a:rPr lang="en-US" dirty="0"/>
              <a:t>sigmoid colon</a:t>
            </a:r>
          </a:p>
          <a:p>
            <a:endParaRPr lang="en-US" dirty="0"/>
          </a:p>
          <a:p>
            <a:r>
              <a:rPr lang="en-US" dirty="0"/>
              <a:t>3. Prostatic enlargement with urinary bladder wall thickening</a:t>
            </a:r>
          </a:p>
          <a:p>
            <a:endParaRPr lang="en-US" dirty="0"/>
          </a:p>
          <a:p>
            <a:endParaRPr lang="en-US" dirty="0"/>
          </a:p>
          <a:p>
            <a:r>
              <a:rPr lang="en-US" dirty="0">
                <a:highlight>
                  <a:srgbClr val="FFFF00"/>
                </a:highlight>
              </a:rPr>
              <a:t>CT Chest w/o contrast : </a:t>
            </a:r>
          </a:p>
          <a:p>
            <a:endParaRPr lang="en-US" dirty="0"/>
          </a:p>
          <a:p>
            <a:r>
              <a:rPr lang="en-US" dirty="0"/>
              <a:t>IMPRESSION:</a:t>
            </a:r>
          </a:p>
          <a:p>
            <a:r>
              <a:rPr lang="en-US" dirty="0"/>
              <a:t>Tiny bilateral pleural effusions. Mild dependent atelectasis</a:t>
            </a:r>
          </a:p>
          <a:p>
            <a:endParaRPr lang="en-US" dirty="0"/>
          </a:p>
          <a:p>
            <a:endParaRPr lang="en-US" dirty="0"/>
          </a:p>
          <a:p>
            <a:endParaRPr lang="en-US" dirty="0"/>
          </a:p>
        </p:txBody>
      </p:sp>
    </p:spTree>
    <p:extLst>
      <p:ext uri="{BB962C8B-B14F-4D97-AF65-F5344CB8AC3E}">
        <p14:creationId xmlns:p14="http://schemas.microsoft.com/office/powerpoint/2010/main" val="3026094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15F887-6153-E946-815D-550EC50A5466}"/>
              </a:ext>
            </a:extLst>
          </p:cNvPr>
          <p:cNvSpPr txBox="1"/>
          <p:nvPr/>
        </p:nvSpPr>
        <p:spPr>
          <a:xfrm>
            <a:off x="617839" y="531341"/>
            <a:ext cx="11244648" cy="3416320"/>
          </a:xfrm>
          <a:prstGeom prst="rect">
            <a:avLst/>
          </a:prstGeom>
          <a:noFill/>
        </p:spPr>
        <p:txBody>
          <a:bodyPr wrap="square" rtlCol="0">
            <a:spAutoFit/>
          </a:bodyPr>
          <a:lstStyle/>
          <a:p>
            <a:r>
              <a:rPr lang="en-US" dirty="0"/>
              <a:t> </a:t>
            </a:r>
          </a:p>
          <a:p>
            <a:endParaRPr lang="en-US" dirty="0"/>
          </a:p>
          <a:p>
            <a:r>
              <a:rPr lang="en-US" dirty="0"/>
              <a:t>Pt was treated per ACS  protocol for NSTEMI. Cardiology was on board who decided to </a:t>
            </a:r>
            <a:r>
              <a:rPr lang="en-US" dirty="0" err="1"/>
              <a:t>cath</a:t>
            </a:r>
            <a:r>
              <a:rPr lang="en-US" dirty="0"/>
              <a:t> the patient after current illness was resolved. ECHO was reviewed that showed EF 45-50 % without any valvular or wall motion abnormalities. </a:t>
            </a:r>
          </a:p>
          <a:p>
            <a:endParaRPr lang="en-US" dirty="0"/>
          </a:p>
          <a:p>
            <a:endParaRPr lang="en-US" dirty="0"/>
          </a:p>
          <a:p>
            <a:r>
              <a:rPr lang="en-US" dirty="0"/>
              <a:t>Febrile </a:t>
            </a:r>
            <a:r>
              <a:rPr lang="en-US" dirty="0" err="1"/>
              <a:t>illess</a:t>
            </a:r>
            <a:r>
              <a:rPr lang="en-US" dirty="0"/>
              <a:t>: </a:t>
            </a:r>
          </a:p>
          <a:p>
            <a:endParaRPr lang="en-US" dirty="0"/>
          </a:p>
          <a:p>
            <a:r>
              <a:rPr lang="en-US" dirty="0"/>
              <a:t>Pt was started on IV vancomycin and Zosyn. </a:t>
            </a:r>
          </a:p>
          <a:p>
            <a:endParaRPr lang="en-US" dirty="0"/>
          </a:p>
          <a:p>
            <a:endParaRPr lang="en-US" dirty="0"/>
          </a:p>
          <a:p>
            <a:r>
              <a:rPr lang="en-US" dirty="0"/>
              <a:t>Seizure : Neurology consulted. EEG was ordered. </a:t>
            </a:r>
          </a:p>
        </p:txBody>
      </p:sp>
    </p:spTree>
    <p:extLst>
      <p:ext uri="{BB962C8B-B14F-4D97-AF65-F5344CB8AC3E}">
        <p14:creationId xmlns:p14="http://schemas.microsoft.com/office/powerpoint/2010/main" val="800947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5D2460-DEA0-F04A-BC17-22220A892ED0}"/>
              </a:ext>
            </a:extLst>
          </p:cNvPr>
          <p:cNvSpPr txBox="1"/>
          <p:nvPr/>
        </p:nvSpPr>
        <p:spPr>
          <a:xfrm>
            <a:off x="185351" y="160638"/>
            <a:ext cx="11850129" cy="3139321"/>
          </a:xfrm>
          <a:prstGeom prst="rect">
            <a:avLst/>
          </a:prstGeom>
          <a:noFill/>
        </p:spPr>
        <p:txBody>
          <a:bodyPr wrap="square" rtlCol="0">
            <a:spAutoFit/>
          </a:bodyPr>
          <a:lstStyle/>
          <a:p>
            <a:r>
              <a:rPr lang="en-US" dirty="0"/>
              <a:t>Day 2: </a:t>
            </a:r>
          </a:p>
          <a:p>
            <a:endParaRPr lang="en-US" dirty="0"/>
          </a:p>
          <a:p>
            <a:r>
              <a:rPr lang="en-US" dirty="0"/>
              <a:t>Pt continues to spike fever on and off . </a:t>
            </a:r>
          </a:p>
          <a:p>
            <a:r>
              <a:rPr lang="en-US" dirty="0"/>
              <a:t>T MAX : 103 .2 </a:t>
            </a:r>
          </a:p>
          <a:p>
            <a:endParaRPr lang="en-US" dirty="0"/>
          </a:p>
          <a:p>
            <a:r>
              <a:rPr lang="en-US" dirty="0"/>
              <a:t>Had an episode of extreme shakiness with lips turning blue.</a:t>
            </a:r>
          </a:p>
          <a:p>
            <a:r>
              <a:rPr lang="en-US" dirty="0"/>
              <a:t>Vitals during episode : T 102.2, BP 189/98, RR 30, Pulse 132. </a:t>
            </a:r>
          </a:p>
          <a:p>
            <a:r>
              <a:rPr lang="en-US" dirty="0"/>
              <a:t>Responded well to “ATIVAN” . </a:t>
            </a:r>
          </a:p>
          <a:p>
            <a:endParaRPr lang="en-US" dirty="0"/>
          </a:p>
          <a:p>
            <a:r>
              <a:rPr lang="en-US" dirty="0"/>
              <a:t>Remains absolutely symptom free other than these episodes. </a:t>
            </a:r>
          </a:p>
          <a:p>
            <a:endParaRPr lang="en-US" dirty="0"/>
          </a:p>
        </p:txBody>
      </p:sp>
    </p:spTree>
    <p:extLst>
      <p:ext uri="{BB962C8B-B14F-4D97-AF65-F5344CB8AC3E}">
        <p14:creationId xmlns:p14="http://schemas.microsoft.com/office/powerpoint/2010/main" val="17233480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CEE51B-B0B3-A349-AFA6-6A32D81594DA}"/>
              </a:ext>
            </a:extLst>
          </p:cNvPr>
          <p:cNvSpPr txBox="1"/>
          <p:nvPr/>
        </p:nvSpPr>
        <p:spPr>
          <a:xfrm>
            <a:off x="94736" y="172996"/>
            <a:ext cx="12097264" cy="5355312"/>
          </a:xfrm>
          <a:prstGeom prst="rect">
            <a:avLst/>
          </a:prstGeom>
          <a:noFill/>
        </p:spPr>
        <p:txBody>
          <a:bodyPr wrap="square" rtlCol="0">
            <a:spAutoFit/>
          </a:bodyPr>
          <a:lstStyle/>
          <a:p>
            <a:r>
              <a:rPr lang="en-US" dirty="0"/>
              <a:t>ESR – 50</a:t>
            </a:r>
          </a:p>
          <a:p>
            <a:endParaRPr lang="en-US" dirty="0"/>
          </a:p>
          <a:p>
            <a:r>
              <a:rPr lang="en-US" dirty="0"/>
              <a:t>CRP – 105 </a:t>
            </a:r>
          </a:p>
          <a:p>
            <a:endParaRPr lang="en-US" dirty="0"/>
          </a:p>
          <a:p>
            <a:r>
              <a:rPr lang="en-US" dirty="0"/>
              <a:t>Blood cultures : Negative </a:t>
            </a:r>
          </a:p>
          <a:p>
            <a:r>
              <a:rPr lang="en-US" dirty="0"/>
              <a:t> </a:t>
            </a:r>
          </a:p>
          <a:p>
            <a:r>
              <a:rPr lang="en-US" dirty="0"/>
              <a:t>Fungal culture : Negative</a:t>
            </a:r>
          </a:p>
          <a:p>
            <a:r>
              <a:rPr lang="en-US" dirty="0"/>
              <a:t> </a:t>
            </a:r>
          </a:p>
          <a:p>
            <a:r>
              <a:rPr lang="en-US" dirty="0"/>
              <a:t>C- Diff : Negative</a:t>
            </a:r>
          </a:p>
          <a:p>
            <a:endParaRPr lang="en-US" dirty="0"/>
          </a:p>
          <a:p>
            <a:r>
              <a:rPr lang="en-US" dirty="0"/>
              <a:t>Stool studies:  negative</a:t>
            </a:r>
          </a:p>
          <a:p>
            <a:endParaRPr lang="en-US" dirty="0"/>
          </a:p>
          <a:p>
            <a:r>
              <a:rPr lang="en-US" dirty="0"/>
              <a:t>Occult blood : positive</a:t>
            </a:r>
          </a:p>
          <a:p>
            <a:endParaRPr lang="en-US" dirty="0"/>
          </a:p>
          <a:p>
            <a:r>
              <a:rPr lang="en-US" dirty="0"/>
              <a:t>Hepatitis panel : negative </a:t>
            </a:r>
          </a:p>
          <a:p>
            <a:endParaRPr lang="en-US" dirty="0"/>
          </a:p>
          <a:p>
            <a:r>
              <a:rPr lang="en-US" dirty="0"/>
              <a:t>HIV : negative </a:t>
            </a:r>
          </a:p>
          <a:p>
            <a:endParaRPr lang="en-US" dirty="0"/>
          </a:p>
          <a:p>
            <a:endParaRPr lang="en-US" dirty="0"/>
          </a:p>
        </p:txBody>
      </p:sp>
    </p:spTree>
    <p:extLst>
      <p:ext uri="{BB962C8B-B14F-4D97-AF65-F5344CB8AC3E}">
        <p14:creationId xmlns:p14="http://schemas.microsoft.com/office/powerpoint/2010/main" val="32942853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943AF0-F452-5B48-A364-120115960E26}"/>
              </a:ext>
            </a:extLst>
          </p:cNvPr>
          <p:cNvSpPr txBox="1"/>
          <p:nvPr/>
        </p:nvSpPr>
        <p:spPr>
          <a:xfrm>
            <a:off x="98855" y="148281"/>
            <a:ext cx="11924270" cy="5632311"/>
          </a:xfrm>
          <a:prstGeom prst="rect">
            <a:avLst/>
          </a:prstGeom>
          <a:noFill/>
        </p:spPr>
        <p:txBody>
          <a:bodyPr wrap="square" rtlCol="0">
            <a:spAutoFit/>
          </a:bodyPr>
          <a:lstStyle/>
          <a:p>
            <a:r>
              <a:rPr lang="en-US" dirty="0"/>
              <a:t>Atypical </a:t>
            </a:r>
            <a:r>
              <a:rPr lang="en-US" dirty="0" err="1"/>
              <a:t>antigents</a:t>
            </a:r>
            <a:r>
              <a:rPr lang="en-US" dirty="0"/>
              <a:t> : Negative </a:t>
            </a:r>
          </a:p>
          <a:p>
            <a:endParaRPr lang="en-US" dirty="0"/>
          </a:p>
          <a:p>
            <a:r>
              <a:rPr lang="en-US" dirty="0" err="1"/>
              <a:t>Quantiferon</a:t>
            </a:r>
            <a:r>
              <a:rPr lang="en-US" dirty="0"/>
              <a:t> gold : negative </a:t>
            </a:r>
          </a:p>
          <a:p>
            <a:endParaRPr lang="en-US" dirty="0"/>
          </a:p>
          <a:p>
            <a:r>
              <a:rPr lang="en-US" dirty="0" err="1"/>
              <a:t>Lymes</a:t>
            </a:r>
            <a:r>
              <a:rPr lang="en-US" dirty="0"/>
              <a:t> titer : Negative </a:t>
            </a:r>
          </a:p>
          <a:p>
            <a:endParaRPr lang="en-US" dirty="0"/>
          </a:p>
          <a:p>
            <a:r>
              <a:rPr lang="en-US" dirty="0"/>
              <a:t>Borrelia burgdorferi: None detected. </a:t>
            </a:r>
          </a:p>
          <a:p>
            <a:endParaRPr lang="en-US" dirty="0"/>
          </a:p>
          <a:p>
            <a:r>
              <a:rPr lang="en-US" dirty="0"/>
              <a:t>PSA: WNL </a:t>
            </a:r>
          </a:p>
          <a:p>
            <a:endParaRPr lang="en-US" dirty="0"/>
          </a:p>
          <a:p>
            <a:r>
              <a:rPr lang="en-US" dirty="0"/>
              <a:t>UA : WNL</a:t>
            </a:r>
          </a:p>
          <a:p>
            <a:endParaRPr lang="en-US" dirty="0"/>
          </a:p>
          <a:p>
            <a:endParaRPr lang="en-US" dirty="0"/>
          </a:p>
          <a:p>
            <a:r>
              <a:rPr lang="en-US" dirty="0"/>
              <a:t>ANA : none detected</a:t>
            </a:r>
          </a:p>
          <a:p>
            <a:endParaRPr lang="en-US" dirty="0"/>
          </a:p>
          <a:p>
            <a:r>
              <a:rPr lang="en-US" dirty="0"/>
              <a:t>Rheumatoid factor : Mildly elevated 125.</a:t>
            </a:r>
          </a:p>
          <a:p>
            <a:endParaRPr lang="en-US" dirty="0"/>
          </a:p>
          <a:p>
            <a:r>
              <a:rPr lang="en-US" dirty="0"/>
              <a:t>Angiotensin converting enzyme : WNL </a:t>
            </a:r>
          </a:p>
          <a:p>
            <a:endParaRPr lang="en-US" dirty="0"/>
          </a:p>
          <a:p>
            <a:r>
              <a:rPr lang="en-US" dirty="0"/>
              <a:t>Anti mitochondrial antibodies : Negative</a:t>
            </a:r>
          </a:p>
        </p:txBody>
      </p:sp>
    </p:spTree>
    <p:extLst>
      <p:ext uri="{BB962C8B-B14F-4D97-AF65-F5344CB8AC3E}">
        <p14:creationId xmlns:p14="http://schemas.microsoft.com/office/powerpoint/2010/main" val="1012747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2AD1B3-CA10-594E-9CC9-F3BC0E25B5B2}"/>
              </a:ext>
            </a:extLst>
          </p:cNvPr>
          <p:cNvSpPr txBox="1"/>
          <p:nvPr/>
        </p:nvSpPr>
        <p:spPr>
          <a:xfrm>
            <a:off x="197709" y="123568"/>
            <a:ext cx="11677134" cy="3139321"/>
          </a:xfrm>
          <a:prstGeom prst="rect">
            <a:avLst/>
          </a:prstGeom>
          <a:noFill/>
        </p:spPr>
        <p:txBody>
          <a:bodyPr wrap="square" rtlCol="0">
            <a:spAutoFit/>
          </a:bodyPr>
          <a:lstStyle/>
          <a:p>
            <a:r>
              <a:rPr lang="en-US" dirty="0"/>
              <a:t>Day 3 : </a:t>
            </a:r>
          </a:p>
          <a:p>
            <a:endParaRPr lang="en-US" dirty="0"/>
          </a:p>
          <a:p>
            <a:r>
              <a:rPr lang="en-US" dirty="0"/>
              <a:t>Pt  had 3 episodes of fever, chills, shakiness and cyanosis.  T max 103.9. </a:t>
            </a:r>
          </a:p>
          <a:p>
            <a:endParaRPr lang="en-US" dirty="0"/>
          </a:p>
          <a:p>
            <a:r>
              <a:rPr lang="en-US" dirty="0"/>
              <a:t>Responds well to Ativan and Tylenol. </a:t>
            </a:r>
          </a:p>
          <a:p>
            <a:endParaRPr lang="en-US" dirty="0"/>
          </a:p>
          <a:p>
            <a:r>
              <a:rPr lang="en-US" dirty="0"/>
              <a:t>EEG obtained during one of this episodes was </a:t>
            </a:r>
            <a:r>
              <a:rPr lang="en-US" dirty="0">
                <a:highlight>
                  <a:srgbClr val="FFFF00"/>
                </a:highlight>
              </a:rPr>
              <a:t>normal.</a:t>
            </a:r>
            <a:r>
              <a:rPr lang="en-US" dirty="0"/>
              <a:t> </a:t>
            </a:r>
          </a:p>
          <a:p>
            <a:endParaRPr lang="en-US" dirty="0"/>
          </a:p>
          <a:p>
            <a:r>
              <a:rPr lang="en-US" dirty="0"/>
              <a:t>Pt is frustrated . Family frustrated as we do not have answer. </a:t>
            </a:r>
          </a:p>
          <a:p>
            <a:endParaRPr lang="en-US" dirty="0"/>
          </a:p>
          <a:p>
            <a:endParaRPr lang="en-US" dirty="0"/>
          </a:p>
        </p:txBody>
      </p:sp>
    </p:spTree>
    <p:extLst>
      <p:ext uri="{BB962C8B-B14F-4D97-AF65-F5344CB8AC3E}">
        <p14:creationId xmlns:p14="http://schemas.microsoft.com/office/powerpoint/2010/main" val="14612905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16265D-BFB1-7844-89ED-F6859B7210B6}"/>
              </a:ext>
            </a:extLst>
          </p:cNvPr>
          <p:cNvSpPr txBox="1"/>
          <p:nvPr/>
        </p:nvSpPr>
        <p:spPr>
          <a:xfrm>
            <a:off x="247135" y="321276"/>
            <a:ext cx="11504141" cy="4247317"/>
          </a:xfrm>
          <a:prstGeom prst="rect">
            <a:avLst/>
          </a:prstGeom>
          <a:noFill/>
        </p:spPr>
        <p:txBody>
          <a:bodyPr wrap="square" rtlCol="0">
            <a:spAutoFit/>
          </a:bodyPr>
          <a:lstStyle/>
          <a:p>
            <a:endParaRPr lang="en-US" dirty="0"/>
          </a:p>
          <a:p>
            <a:r>
              <a:rPr lang="en-US" dirty="0"/>
              <a:t>Day 4 : </a:t>
            </a:r>
          </a:p>
          <a:p>
            <a:endParaRPr lang="en-US" dirty="0"/>
          </a:p>
          <a:p>
            <a:r>
              <a:rPr lang="en-US" dirty="0"/>
              <a:t>Pt reports oncologists intention to do a peripheral smear. </a:t>
            </a:r>
          </a:p>
          <a:p>
            <a:endParaRPr lang="en-US" dirty="0"/>
          </a:p>
          <a:p>
            <a:endParaRPr lang="en-US" dirty="0"/>
          </a:p>
          <a:p>
            <a:r>
              <a:rPr lang="en-US" dirty="0">
                <a:highlight>
                  <a:srgbClr val="FFFF00"/>
                </a:highlight>
              </a:rPr>
              <a:t>Peripheral smear : </a:t>
            </a:r>
          </a:p>
          <a:p>
            <a:endParaRPr lang="en-US" dirty="0"/>
          </a:p>
          <a:p>
            <a:r>
              <a:rPr lang="en-US" dirty="0"/>
              <a:t>1.          Leukocytosis with left shifted </a:t>
            </a:r>
            <a:r>
              <a:rPr lang="en-US" dirty="0" err="1"/>
              <a:t>granulocytosis</a:t>
            </a:r>
            <a:r>
              <a:rPr lang="en-US" dirty="0"/>
              <a:t> to bands; no</a:t>
            </a:r>
          </a:p>
          <a:p>
            <a:r>
              <a:rPr lang="en-US" dirty="0"/>
              <a:t>evidence of dysplastic morphology or blasts.</a:t>
            </a:r>
          </a:p>
          <a:p>
            <a:r>
              <a:rPr lang="en-US" dirty="0"/>
              <a:t>2.     Microcytic, hypochromic anemia; recent history of iron deficiency</a:t>
            </a:r>
          </a:p>
          <a:p>
            <a:r>
              <a:rPr lang="en-US" dirty="0"/>
              <a:t>anemia.</a:t>
            </a:r>
          </a:p>
          <a:p>
            <a:r>
              <a:rPr lang="en-US" dirty="0"/>
              <a:t>3.     Normal platelet count and platelet morphology.</a:t>
            </a:r>
          </a:p>
          <a:p>
            <a:endParaRPr lang="en-US" dirty="0"/>
          </a:p>
          <a:p>
            <a:endParaRPr lang="en-US" dirty="0"/>
          </a:p>
        </p:txBody>
      </p:sp>
    </p:spTree>
    <p:extLst>
      <p:ext uri="{BB962C8B-B14F-4D97-AF65-F5344CB8AC3E}">
        <p14:creationId xmlns:p14="http://schemas.microsoft.com/office/powerpoint/2010/main" val="1463687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1478A45-38F1-654A-BB2A-DF4ECA167CD6}"/>
              </a:ext>
            </a:extLst>
          </p:cNvPr>
          <p:cNvSpPr txBox="1"/>
          <p:nvPr/>
        </p:nvSpPr>
        <p:spPr>
          <a:xfrm>
            <a:off x="247135" y="185351"/>
            <a:ext cx="11689491" cy="5078313"/>
          </a:xfrm>
          <a:prstGeom prst="rect">
            <a:avLst/>
          </a:prstGeom>
          <a:noFill/>
        </p:spPr>
        <p:txBody>
          <a:bodyPr wrap="square" rtlCol="0">
            <a:spAutoFit/>
          </a:bodyPr>
          <a:lstStyle/>
          <a:p>
            <a:r>
              <a:rPr lang="en-US" dirty="0"/>
              <a:t>Infectious Disease : </a:t>
            </a:r>
          </a:p>
          <a:p>
            <a:endParaRPr lang="en-US" dirty="0"/>
          </a:p>
          <a:p>
            <a:r>
              <a:rPr lang="en-US" dirty="0"/>
              <a:t>Tele consult was done. Do not want to accept the patient as they do not think </a:t>
            </a:r>
            <a:r>
              <a:rPr lang="en-US" dirty="0" err="1"/>
              <a:t>pt</a:t>
            </a:r>
            <a:r>
              <a:rPr lang="en-US" dirty="0"/>
              <a:t> has medical necessity for them to accept the transfer but recommends to work the patient up for any gram-negative source especially from abdomen.</a:t>
            </a:r>
          </a:p>
          <a:p>
            <a:endParaRPr lang="en-US" dirty="0"/>
          </a:p>
          <a:p>
            <a:r>
              <a:rPr lang="en-US" dirty="0"/>
              <a:t> Recommends changing the antibiotics from vancomycin and Zosyn to meropenem 1 gram IV q.8 hours. </a:t>
            </a:r>
          </a:p>
          <a:p>
            <a:endParaRPr lang="en-US" dirty="0"/>
          </a:p>
          <a:p>
            <a:r>
              <a:rPr lang="en-US" dirty="0"/>
              <a:t>Follow-up on urine Histoplasma and urine blastomycosis antigen. </a:t>
            </a:r>
          </a:p>
          <a:p>
            <a:endParaRPr lang="en-US" dirty="0"/>
          </a:p>
          <a:p>
            <a:r>
              <a:rPr lang="en-US" dirty="0"/>
              <a:t>Recommended tagged WBC scan if all other tests were negative. </a:t>
            </a:r>
          </a:p>
          <a:p>
            <a:endParaRPr lang="en-US" dirty="0"/>
          </a:p>
          <a:p>
            <a:r>
              <a:rPr lang="en-US" dirty="0"/>
              <a:t>Also recommended starting the patient on </a:t>
            </a:r>
            <a:r>
              <a:rPr lang="en-US" dirty="0" err="1"/>
              <a:t>Eraxis</a:t>
            </a:r>
            <a:r>
              <a:rPr lang="en-US" dirty="0"/>
              <a:t> if there was no response in with meropenem. </a:t>
            </a:r>
          </a:p>
          <a:p>
            <a:endParaRPr lang="en-US" dirty="0"/>
          </a:p>
          <a:p>
            <a:r>
              <a:rPr lang="en-US" dirty="0"/>
              <a:t>Asked if patient needed to follow up with them as an outpatient. </a:t>
            </a:r>
          </a:p>
          <a:p>
            <a:endParaRPr lang="en-US" dirty="0"/>
          </a:p>
          <a:p>
            <a:r>
              <a:rPr lang="en-US" dirty="0"/>
              <a:t>Informed that they were booked for next 3 months and would be difficult to find an appointment before that.</a:t>
            </a:r>
          </a:p>
          <a:p>
            <a:endParaRPr lang="en-US" dirty="0"/>
          </a:p>
          <a:p>
            <a:r>
              <a:rPr lang="en-US" dirty="0"/>
              <a:t>Recommends to send the patient where he can find earliest possible appointment</a:t>
            </a:r>
          </a:p>
        </p:txBody>
      </p:sp>
    </p:spTree>
    <p:extLst>
      <p:ext uri="{BB962C8B-B14F-4D97-AF65-F5344CB8AC3E}">
        <p14:creationId xmlns:p14="http://schemas.microsoft.com/office/powerpoint/2010/main" val="28813240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93783C3-6B9D-364C-AB61-83937B7F3424}"/>
              </a:ext>
            </a:extLst>
          </p:cNvPr>
          <p:cNvSpPr txBox="1"/>
          <p:nvPr/>
        </p:nvSpPr>
        <p:spPr>
          <a:xfrm>
            <a:off x="2409568" y="716692"/>
            <a:ext cx="184731" cy="369332"/>
          </a:xfrm>
          <a:prstGeom prst="rect">
            <a:avLst/>
          </a:prstGeom>
          <a:solidFill>
            <a:srgbClr val="00B0F0"/>
          </a:solidFill>
        </p:spPr>
        <p:txBody>
          <a:bodyPr wrap="none" rtlCol="0">
            <a:spAutoFit/>
          </a:bodyPr>
          <a:lstStyle/>
          <a:p>
            <a:endParaRPr lang="en-US" dirty="0"/>
          </a:p>
        </p:txBody>
      </p:sp>
      <p:sp>
        <p:nvSpPr>
          <p:cNvPr id="3" name="TextBox 2">
            <a:extLst>
              <a:ext uri="{FF2B5EF4-FFF2-40B4-BE49-F238E27FC236}">
                <a16:creationId xmlns:a16="http://schemas.microsoft.com/office/drawing/2014/main" id="{A4B78BDF-67EF-F34E-A4E2-0EC31FA48AB5}"/>
              </a:ext>
            </a:extLst>
          </p:cNvPr>
          <p:cNvSpPr txBox="1"/>
          <p:nvPr/>
        </p:nvSpPr>
        <p:spPr>
          <a:xfrm>
            <a:off x="605481" y="2088292"/>
            <a:ext cx="11800703" cy="3416320"/>
          </a:xfrm>
          <a:prstGeom prst="rect">
            <a:avLst/>
          </a:prstGeom>
          <a:noFill/>
        </p:spPr>
        <p:txBody>
          <a:bodyPr wrap="square" rtlCol="0">
            <a:spAutoFit/>
          </a:bodyPr>
          <a:lstStyle/>
          <a:p>
            <a:r>
              <a:rPr lang="en-US" dirty="0"/>
              <a:t> Discussed the plan with Patient : </a:t>
            </a:r>
          </a:p>
          <a:p>
            <a:endParaRPr lang="en-US" dirty="0"/>
          </a:p>
          <a:p>
            <a:r>
              <a:rPr lang="en-US" dirty="0"/>
              <a:t>Patient : ” I am tired , I do not want to pursue anything. Just take care of my fever and chills”  </a:t>
            </a:r>
          </a:p>
          <a:p>
            <a:endParaRPr lang="en-US" dirty="0"/>
          </a:p>
          <a:p>
            <a:r>
              <a:rPr lang="en-US" dirty="0"/>
              <a:t>However agrees to continue  Vancomycin and Meropenem. </a:t>
            </a:r>
          </a:p>
          <a:p>
            <a:endParaRPr lang="en-US" dirty="0"/>
          </a:p>
          <a:p>
            <a:r>
              <a:rPr lang="en-US" dirty="0"/>
              <a:t>Also agrees to stay in the hospital until we consulted rheumatologist. </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2813248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E39848-9699-1C4B-BBB0-D39C56A4D45B}"/>
              </a:ext>
            </a:extLst>
          </p:cNvPr>
          <p:cNvSpPr txBox="1"/>
          <p:nvPr/>
        </p:nvSpPr>
        <p:spPr>
          <a:xfrm>
            <a:off x="222422" y="345989"/>
            <a:ext cx="11701848" cy="3416320"/>
          </a:xfrm>
          <a:prstGeom prst="rect">
            <a:avLst/>
          </a:prstGeom>
          <a:noFill/>
        </p:spPr>
        <p:txBody>
          <a:bodyPr wrap="square" rtlCol="0">
            <a:spAutoFit/>
          </a:bodyPr>
          <a:lstStyle/>
          <a:p>
            <a:r>
              <a:rPr lang="en-US" dirty="0"/>
              <a:t>Day 6 : </a:t>
            </a:r>
          </a:p>
          <a:p>
            <a:endParaRPr lang="en-US" dirty="0"/>
          </a:p>
          <a:p>
            <a:r>
              <a:rPr lang="en-US" dirty="0"/>
              <a:t>Pt had 2 similar episodes over night . T max 103.2 </a:t>
            </a:r>
          </a:p>
          <a:p>
            <a:endParaRPr lang="en-US" dirty="0"/>
          </a:p>
          <a:p>
            <a:r>
              <a:rPr lang="en-US" dirty="0"/>
              <a:t>Adamant to go home . </a:t>
            </a:r>
          </a:p>
          <a:p>
            <a:endParaRPr lang="en-US" dirty="0"/>
          </a:p>
          <a:p>
            <a:r>
              <a:rPr lang="en-US" dirty="0"/>
              <a:t>Rheumatologist was consulted who recommended starting the patient on </a:t>
            </a:r>
            <a:r>
              <a:rPr lang="en-US" dirty="0" err="1"/>
              <a:t>colchcine</a:t>
            </a:r>
            <a:r>
              <a:rPr lang="en-US" dirty="0"/>
              <a:t> and agreed to see the patient in his clinic within a week. </a:t>
            </a:r>
          </a:p>
          <a:p>
            <a:endParaRPr lang="en-US" dirty="0"/>
          </a:p>
          <a:p>
            <a:r>
              <a:rPr lang="en-US" dirty="0"/>
              <a:t>Pt was subsequently discharged home with maintenance medication  with only addition of colchicine and Xanax  PRN for febrile and tremulous episodes. </a:t>
            </a:r>
          </a:p>
          <a:p>
            <a:endParaRPr lang="en-US" dirty="0"/>
          </a:p>
        </p:txBody>
      </p:sp>
    </p:spTree>
    <p:extLst>
      <p:ext uri="{BB962C8B-B14F-4D97-AF65-F5344CB8AC3E}">
        <p14:creationId xmlns:p14="http://schemas.microsoft.com/office/powerpoint/2010/main" val="581447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A058C8-F2AC-844C-9A15-BA93586210CC}"/>
              </a:ext>
            </a:extLst>
          </p:cNvPr>
          <p:cNvSpPr txBox="1"/>
          <p:nvPr/>
        </p:nvSpPr>
        <p:spPr>
          <a:xfrm>
            <a:off x="197708" y="234778"/>
            <a:ext cx="11763633" cy="2031325"/>
          </a:xfrm>
          <a:prstGeom prst="rect">
            <a:avLst/>
          </a:prstGeom>
          <a:noFill/>
        </p:spPr>
        <p:txBody>
          <a:bodyPr wrap="square" rtlCol="0">
            <a:spAutoFit/>
          </a:bodyPr>
          <a:lstStyle/>
          <a:p>
            <a:r>
              <a:rPr lang="en-US" dirty="0"/>
              <a:t>Post discharge day 7 : </a:t>
            </a:r>
          </a:p>
          <a:p>
            <a:endParaRPr lang="en-US" dirty="0"/>
          </a:p>
          <a:p>
            <a:r>
              <a:rPr lang="en-US" dirty="0"/>
              <a:t>Pt seen by rheumatologist. </a:t>
            </a:r>
          </a:p>
          <a:p>
            <a:endParaRPr lang="en-US" dirty="0"/>
          </a:p>
          <a:p>
            <a:r>
              <a:rPr lang="en-US" dirty="0"/>
              <a:t>Pt had only 2 events in those 7 days and none in the last 4 days. </a:t>
            </a:r>
          </a:p>
          <a:p>
            <a:endParaRPr lang="en-US" dirty="0"/>
          </a:p>
          <a:p>
            <a:r>
              <a:rPr lang="en-US" dirty="0"/>
              <a:t> </a:t>
            </a:r>
          </a:p>
        </p:txBody>
      </p:sp>
    </p:spTree>
    <p:extLst>
      <p:ext uri="{BB962C8B-B14F-4D97-AF65-F5344CB8AC3E}">
        <p14:creationId xmlns:p14="http://schemas.microsoft.com/office/powerpoint/2010/main" val="38185683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1A87C7-4915-BD4B-8B28-EDE5B163B2C7}"/>
              </a:ext>
            </a:extLst>
          </p:cNvPr>
          <p:cNvSpPr txBox="1"/>
          <p:nvPr/>
        </p:nvSpPr>
        <p:spPr>
          <a:xfrm>
            <a:off x="148281" y="148281"/>
            <a:ext cx="11899557" cy="4801314"/>
          </a:xfrm>
          <a:prstGeom prst="rect">
            <a:avLst/>
          </a:prstGeom>
          <a:noFill/>
        </p:spPr>
        <p:txBody>
          <a:bodyPr wrap="square" rtlCol="0">
            <a:spAutoFit/>
          </a:bodyPr>
          <a:lstStyle/>
          <a:p>
            <a:pPr algn="ctr"/>
            <a:r>
              <a:rPr lang="en-US" dirty="0">
                <a:highlight>
                  <a:srgbClr val="FFFF00"/>
                </a:highlight>
              </a:rPr>
              <a:t>Familial Mediterranean fever (FMF)</a:t>
            </a:r>
          </a:p>
          <a:p>
            <a:endParaRPr lang="en-US" dirty="0"/>
          </a:p>
          <a:p>
            <a:endParaRPr lang="en-US" dirty="0"/>
          </a:p>
          <a:p>
            <a:r>
              <a:rPr lang="en-US" dirty="0"/>
              <a:t>Familial Mediterranean fever (FMF) is an autosomal recessive disease, </a:t>
            </a:r>
            <a:r>
              <a:rPr lang="en-US" dirty="0" err="1"/>
              <a:t>characterised</a:t>
            </a:r>
            <a:r>
              <a:rPr lang="en-US" dirty="0"/>
              <a:t> by recurrent attacks of fever and peritonitis, pleuritis, arthritis, or erysipelas-like skin disease.</a:t>
            </a:r>
            <a:endParaRPr lang="en-US" u="sng" dirty="0"/>
          </a:p>
          <a:p>
            <a:endParaRPr lang="en-US" u="sng" dirty="0"/>
          </a:p>
          <a:p>
            <a:r>
              <a:rPr lang="en-US" dirty="0"/>
              <a:t>The disease occurs predominantly among Sephardic Jews, Armenians, Turks, and Arabs, though sporadic cases have been found among Ashkenazic Jews.</a:t>
            </a:r>
            <a:endParaRPr lang="en-US" u="sng" dirty="0"/>
          </a:p>
          <a:p>
            <a:endParaRPr lang="en-US" u="sng" dirty="0"/>
          </a:p>
          <a:p>
            <a:r>
              <a:rPr lang="en-US" dirty="0"/>
              <a:t>A typical attack consists of fever and serositis, lasting from one to four days. </a:t>
            </a:r>
          </a:p>
          <a:p>
            <a:endParaRPr lang="en-US" dirty="0"/>
          </a:p>
          <a:p>
            <a:r>
              <a:rPr lang="en-US" dirty="0"/>
              <a:t>Between attacks patients are free of symptoms and appear healthy. </a:t>
            </a:r>
          </a:p>
          <a:p>
            <a:endParaRPr lang="en-US" dirty="0"/>
          </a:p>
          <a:p>
            <a:r>
              <a:rPr lang="en-US" dirty="0"/>
              <a:t>The frequency of attacks varies considerably from weekly bouts to once every three to four months, or even less. </a:t>
            </a:r>
          </a:p>
          <a:p>
            <a:endParaRPr lang="en-US" dirty="0"/>
          </a:p>
          <a:p>
            <a:endParaRPr lang="en-US" dirty="0"/>
          </a:p>
          <a:p>
            <a:endParaRPr lang="en-US" dirty="0"/>
          </a:p>
        </p:txBody>
      </p:sp>
    </p:spTree>
    <p:extLst>
      <p:ext uri="{BB962C8B-B14F-4D97-AF65-F5344CB8AC3E}">
        <p14:creationId xmlns:p14="http://schemas.microsoft.com/office/powerpoint/2010/main" val="21092336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34CF00-C361-9C49-BEFC-16C1E061FEED}"/>
              </a:ext>
            </a:extLst>
          </p:cNvPr>
          <p:cNvSpPr txBox="1"/>
          <p:nvPr/>
        </p:nvSpPr>
        <p:spPr>
          <a:xfrm>
            <a:off x="111211" y="86497"/>
            <a:ext cx="11837773" cy="2862322"/>
          </a:xfrm>
          <a:prstGeom prst="rect">
            <a:avLst/>
          </a:prstGeom>
          <a:noFill/>
        </p:spPr>
        <p:txBody>
          <a:bodyPr wrap="square" rtlCol="0">
            <a:spAutoFit/>
          </a:bodyPr>
          <a:lstStyle/>
          <a:p>
            <a:r>
              <a:rPr lang="en-US" dirty="0">
                <a:highlight>
                  <a:srgbClr val="FFFF00"/>
                </a:highlight>
              </a:rPr>
              <a:t>When to consider the diagnosis </a:t>
            </a:r>
            <a:r>
              <a:rPr lang="en-US" dirty="0"/>
              <a:t>— </a:t>
            </a:r>
          </a:p>
          <a:p>
            <a:endParaRPr lang="en-US" dirty="0"/>
          </a:p>
          <a:p>
            <a:r>
              <a:rPr lang="en-US" dirty="0"/>
              <a:t>The diagnosis of familial Mediterranean fever (FMF) should be suspected in individuals with recurrent febrile episodes accompanied by peritonitis, synovitis or pleuritis, recurrent erysipelas-like erythema, repeated laparotomies for an acute abdomen with no identifiable underlying pathology.</a:t>
            </a:r>
          </a:p>
          <a:p>
            <a:endParaRPr lang="en-US" dirty="0"/>
          </a:p>
          <a:p>
            <a:r>
              <a:rPr lang="en-US" dirty="0"/>
              <a:t>A first-degree relative with FMF, and/or membership in an at-risk ethnic group. </a:t>
            </a:r>
          </a:p>
          <a:p>
            <a:endParaRPr lang="en-US" dirty="0"/>
          </a:p>
          <a:p>
            <a:r>
              <a:rPr lang="en-US" dirty="0"/>
              <a:t>FMF has been described primarily in </a:t>
            </a:r>
            <a:r>
              <a:rPr lang="en-US" dirty="0">
                <a:highlight>
                  <a:srgbClr val="FFFF00"/>
                </a:highlight>
              </a:rPr>
              <a:t>North African Jews, Armenians, Turks, Arabs, Greeks, and Italians. However, the disease is not restricted to these groups. In the United States, for example, FMF is frequently encountered in Ashkenazi Jews</a:t>
            </a:r>
            <a:r>
              <a:rPr lang="en-US" dirty="0"/>
              <a:t>.</a:t>
            </a:r>
          </a:p>
        </p:txBody>
      </p:sp>
    </p:spTree>
    <p:extLst>
      <p:ext uri="{BB962C8B-B14F-4D97-AF65-F5344CB8AC3E}">
        <p14:creationId xmlns:p14="http://schemas.microsoft.com/office/powerpoint/2010/main" val="1463251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41B39C3-42E3-6341-9495-1EF10473C120}"/>
              </a:ext>
            </a:extLst>
          </p:cNvPr>
          <p:cNvSpPr/>
          <p:nvPr/>
        </p:nvSpPr>
        <p:spPr>
          <a:xfrm>
            <a:off x="86497" y="98854"/>
            <a:ext cx="11961341" cy="5078313"/>
          </a:xfrm>
          <a:prstGeom prst="rect">
            <a:avLst/>
          </a:prstGeom>
        </p:spPr>
        <p:txBody>
          <a:bodyPr wrap="square">
            <a:spAutoFit/>
          </a:bodyPr>
          <a:lstStyle/>
          <a:p>
            <a:endParaRPr lang="en-US" dirty="0">
              <a:latin typeface="Times New Roman" panose="02020603050405020304" pitchFamily="18" charset="0"/>
            </a:endParaRPr>
          </a:p>
          <a:p>
            <a:r>
              <a:rPr lang="en-US" dirty="0">
                <a:latin typeface="Times New Roman" panose="02020603050405020304" pitchFamily="18" charset="0"/>
              </a:rPr>
              <a:t>Diagnostic criteria: </a:t>
            </a:r>
          </a:p>
          <a:p>
            <a:endParaRPr lang="en-US" dirty="0">
              <a:latin typeface="Times New Roman" panose="02020603050405020304" pitchFamily="18" charset="0"/>
            </a:endParaRPr>
          </a:p>
          <a:p>
            <a:endParaRPr lang="en-US" dirty="0">
              <a:latin typeface="Times New Roman" panose="02020603050405020304" pitchFamily="18" charset="0"/>
            </a:endParaRPr>
          </a:p>
          <a:p>
            <a:r>
              <a:rPr lang="en-US" dirty="0">
                <a:latin typeface="Times New Roman" panose="02020603050405020304" pitchFamily="18" charset="0"/>
              </a:rPr>
              <a:t>D</a:t>
            </a:r>
            <a:r>
              <a:rPr lang="en-US" dirty="0">
                <a:effectLst/>
                <a:latin typeface="Times New Roman" panose="02020603050405020304" pitchFamily="18" charset="0"/>
              </a:rPr>
              <a:t>iagnose FMF in patients with any one of the following :</a:t>
            </a:r>
          </a:p>
          <a:p>
            <a:endParaRPr lang="en-US" dirty="0">
              <a:effectLst/>
              <a:latin typeface="Times New Roman" panose="02020603050405020304" pitchFamily="18" charset="0"/>
            </a:endParaRPr>
          </a:p>
          <a:p>
            <a:r>
              <a:rPr lang="en-US" dirty="0">
                <a:effectLst/>
                <a:latin typeface="Times New Roman" panose="02020603050405020304" pitchFamily="18" charset="0"/>
              </a:rPr>
              <a:t>●≥1 major criteria</a:t>
            </a:r>
          </a:p>
          <a:p>
            <a:r>
              <a:rPr lang="en-US" dirty="0">
                <a:effectLst/>
                <a:latin typeface="Times New Roman" panose="02020603050405020304" pitchFamily="18" charset="0"/>
              </a:rPr>
              <a:t>●≥2 minor criteria</a:t>
            </a:r>
          </a:p>
          <a:p>
            <a:r>
              <a:rPr lang="en-US" dirty="0">
                <a:effectLst/>
                <a:latin typeface="Times New Roman" panose="02020603050405020304" pitchFamily="18" charset="0"/>
              </a:rPr>
              <a:t>●1 minor plus 5 supportive criteria </a:t>
            </a:r>
          </a:p>
          <a:p>
            <a:r>
              <a:rPr lang="en-US" dirty="0">
                <a:effectLst/>
                <a:latin typeface="Times New Roman" panose="02020603050405020304" pitchFamily="18" charset="0"/>
              </a:rPr>
              <a:t>●1 minor criterion plus ≥ 4 of the first five supportive criteria</a:t>
            </a:r>
          </a:p>
          <a:p>
            <a:endParaRPr lang="en-US" dirty="0">
              <a:effectLst/>
              <a:latin typeface="Times New Roman" panose="02020603050405020304" pitchFamily="18" charset="0"/>
            </a:endParaRPr>
          </a:p>
          <a:p>
            <a:r>
              <a:rPr lang="en-US" dirty="0">
                <a:effectLst/>
                <a:latin typeface="Times New Roman" panose="02020603050405020304" pitchFamily="18" charset="0"/>
              </a:rPr>
              <a:t>Major criteria — Major criteria for the clinical diagnosis of FMF consist of a typical attack involving one or more of the following sites:</a:t>
            </a:r>
          </a:p>
          <a:p>
            <a:endParaRPr lang="en-US" dirty="0">
              <a:effectLst/>
              <a:latin typeface="Times New Roman" panose="02020603050405020304" pitchFamily="18" charset="0"/>
            </a:endParaRPr>
          </a:p>
          <a:p>
            <a:r>
              <a:rPr lang="en-US" dirty="0">
                <a:effectLst/>
                <a:latin typeface="Times New Roman" panose="02020603050405020304" pitchFamily="18" charset="0"/>
              </a:rPr>
              <a:t>●Peritonitis (generalized)</a:t>
            </a:r>
          </a:p>
          <a:p>
            <a:r>
              <a:rPr lang="en-US" dirty="0">
                <a:effectLst/>
                <a:latin typeface="Times New Roman" panose="02020603050405020304" pitchFamily="18" charset="0"/>
              </a:rPr>
              <a:t>●Pleuritis (unilateral) or pericarditis</a:t>
            </a:r>
          </a:p>
          <a:p>
            <a:r>
              <a:rPr lang="en-US" dirty="0">
                <a:effectLst/>
                <a:latin typeface="Times New Roman" panose="02020603050405020304" pitchFamily="18" charset="0"/>
              </a:rPr>
              <a:t>●</a:t>
            </a:r>
            <a:r>
              <a:rPr lang="en-US" dirty="0" err="1">
                <a:effectLst/>
                <a:latin typeface="Times New Roman" panose="02020603050405020304" pitchFamily="18" charset="0"/>
              </a:rPr>
              <a:t>Monoarthritis</a:t>
            </a:r>
            <a:r>
              <a:rPr lang="en-US" dirty="0">
                <a:effectLst/>
                <a:latin typeface="Times New Roman" panose="02020603050405020304" pitchFamily="18" charset="0"/>
              </a:rPr>
              <a:t> (hip, knee, ankle)</a:t>
            </a:r>
          </a:p>
          <a:p>
            <a:r>
              <a:rPr lang="en-US" dirty="0">
                <a:effectLst/>
                <a:latin typeface="Times New Roman" panose="02020603050405020304" pitchFamily="18" charset="0"/>
              </a:rPr>
              <a:t>●Fever alone</a:t>
            </a:r>
          </a:p>
        </p:txBody>
      </p:sp>
    </p:spTree>
    <p:extLst>
      <p:ext uri="{BB962C8B-B14F-4D97-AF65-F5344CB8AC3E}">
        <p14:creationId xmlns:p14="http://schemas.microsoft.com/office/powerpoint/2010/main" val="24086914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C856EB0-5508-4246-B68E-70BEDD19B762}"/>
              </a:ext>
            </a:extLst>
          </p:cNvPr>
          <p:cNvSpPr/>
          <p:nvPr/>
        </p:nvSpPr>
        <p:spPr>
          <a:xfrm>
            <a:off x="0" y="148281"/>
            <a:ext cx="12192000" cy="7017306"/>
          </a:xfrm>
          <a:prstGeom prst="rect">
            <a:avLst/>
          </a:prstGeom>
        </p:spPr>
        <p:txBody>
          <a:bodyPr wrap="square">
            <a:spAutoFit/>
          </a:bodyPr>
          <a:lstStyle/>
          <a:p>
            <a:r>
              <a:rPr lang="en-US" dirty="0">
                <a:effectLst/>
                <a:highlight>
                  <a:srgbClr val="FFFF00"/>
                </a:highlight>
                <a:latin typeface="Times New Roman" panose="02020603050405020304" pitchFamily="18" charset="0"/>
              </a:rPr>
              <a:t>Minor criteria </a:t>
            </a:r>
            <a:r>
              <a:rPr lang="en-US" dirty="0">
                <a:effectLst/>
                <a:latin typeface="Times New Roman" panose="02020603050405020304" pitchFamily="18" charset="0"/>
              </a:rPr>
              <a:t>— Minor criteria for the clinical diagnosis of FMF consist of an incomplete attack involving one or more of the following:</a:t>
            </a:r>
          </a:p>
          <a:p>
            <a:endParaRPr lang="en-US" dirty="0">
              <a:effectLst/>
              <a:latin typeface="Times New Roman" panose="02020603050405020304" pitchFamily="18" charset="0"/>
            </a:endParaRPr>
          </a:p>
          <a:p>
            <a:r>
              <a:rPr lang="en-US" dirty="0">
                <a:effectLst/>
                <a:latin typeface="Times New Roman" panose="02020603050405020304" pitchFamily="18" charset="0"/>
              </a:rPr>
              <a:t>●Abdominal pain</a:t>
            </a:r>
          </a:p>
          <a:p>
            <a:r>
              <a:rPr lang="en-US" dirty="0">
                <a:effectLst/>
                <a:latin typeface="Times New Roman" panose="02020603050405020304" pitchFamily="18" charset="0"/>
              </a:rPr>
              <a:t>●</a:t>
            </a:r>
            <a:r>
              <a:rPr lang="en-US" dirty="0" err="1">
                <a:effectLst/>
                <a:latin typeface="Times New Roman" panose="02020603050405020304" pitchFamily="18" charset="0"/>
              </a:rPr>
              <a:t>Monoarthritis</a:t>
            </a:r>
            <a:endParaRPr lang="en-US" dirty="0">
              <a:effectLst/>
              <a:latin typeface="Times New Roman" panose="02020603050405020304" pitchFamily="18" charset="0"/>
            </a:endParaRPr>
          </a:p>
          <a:p>
            <a:r>
              <a:rPr lang="en-US" dirty="0">
                <a:effectLst/>
                <a:latin typeface="Times New Roman" panose="02020603050405020304" pitchFamily="18" charset="0"/>
              </a:rPr>
              <a:t>●Exertional leg pain</a:t>
            </a:r>
          </a:p>
          <a:p>
            <a:r>
              <a:rPr lang="en-US" dirty="0">
                <a:effectLst/>
                <a:latin typeface="Times New Roman" panose="02020603050405020304" pitchFamily="18" charset="0"/>
              </a:rPr>
              <a:t>●Favorable response to </a:t>
            </a:r>
            <a:r>
              <a:rPr lang="en-US" u="sng" dirty="0">
                <a:solidFill>
                  <a:srgbClr val="0000FF"/>
                </a:solidFill>
                <a:effectLst/>
                <a:highlight>
                  <a:srgbClr val="FFFF00"/>
                </a:highlight>
                <a:latin typeface="Times New Roman" panose="02020603050405020304" pitchFamily="18" charset="0"/>
                <a:hlinkClick r:id="rId2"/>
              </a:rPr>
              <a:t>colchicine</a:t>
            </a:r>
            <a:endParaRPr lang="en-US" u="sng" dirty="0">
              <a:solidFill>
                <a:srgbClr val="0000FF"/>
              </a:solidFill>
              <a:effectLst/>
              <a:highlight>
                <a:srgbClr val="FFFF00"/>
              </a:highlight>
              <a:latin typeface="Times New Roman" panose="02020603050405020304" pitchFamily="18" charset="0"/>
            </a:endParaRPr>
          </a:p>
          <a:p>
            <a:endParaRPr lang="en-US" u="sng" dirty="0">
              <a:solidFill>
                <a:srgbClr val="0000FF"/>
              </a:solidFill>
              <a:highlight>
                <a:srgbClr val="FFFF00"/>
              </a:highlight>
              <a:latin typeface="Times New Roman" panose="02020603050405020304" pitchFamily="18" charset="0"/>
            </a:endParaRPr>
          </a:p>
          <a:p>
            <a:endParaRPr lang="en-US" u="sng" dirty="0">
              <a:solidFill>
                <a:srgbClr val="0000FF"/>
              </a:solidFill>
              <a:latin typeface="Times New Roman" panose="02020603050405020304" pitchFamily="18" charset="0"/>
            </a:endParaRPr>
          </a:p>
          <a:p>
            <a:r>
              <a:rPr lang="en-US" dirty="0">
                <a:highlight>
                  <a:srgbClr val="FFFF00"/>
                </a:highlight>
              </a:rPr>
              <a:t>Supportive criteria </a:t>
            </a:r>
            <a:r>
              <a:rPr lang="en-US" dirty="0"/>
              <a:t>— Supportive criteria for FMF include the following:</a:t>
            </a:r>
          </a:p>
          <a:p>
            <a:endParaRPr lang="en-US" dirty="0"/>
          </a:p>
          <a:p>
            <a:endParaRPr lang="en-US" dirty="0"/>
          </a:p>
          <a:p>
            <a:r>
              <a:rPr lang="en-US" dirty="0"/>
              <a:t>●Family history of FMF</a:t>
            </a:r>
          </a:p>
          <a:p>
            <a:r>
              <a:rPr lang="en-US" dirty="0"/>
              <a:t>●Appropriate ethnic origin</a:t>
            </a:r>
          </a:p>
          <a:p>
            <a:r>
              <a:rPr lang="en-US" dirty="0"/>
              <a:t>●Age &lt;20 years at disease onset</a:t>
            </a:r>
          </a:p>
          <a:p>
            <a:r>
              <a:rPr lang="en-US" dirty="0"/>
              <a:t>●Severe attack requiring bed rest</a:t>
            </a:r>
          </a:p>
          <a:p>
            <a:r>
              <a:rPr lang="en-US" dirty="0"/>
              <a:t>●Spontaneous remission of attack</a:t>
            </a:r>
          </a:p>
          <a:p>
            <a:r>
              <a:rPr lang="en-US" dirty="0"/>
              <a:t>●Symptom-free interval between attacks</a:t>
            </a:r>
          </a:p>
          <a:p>
            <a:r>
              <a:rPr lang="en-US" dirty="0"/>
              <a:t>●Attacks associated with transient inflammatory response with one or more abnormal laboratory results for white blood cell count, erythrocyte sedimentation rate, serum amyloid A, and/or fibrinogen</a:t>
            </a:r>
          </a:p>
          <a:p>
            <a:r>
              <a:rPr lang="en-US" dirty="0"/>
              <a:t>●Episodic proteinuria/hematuria</a:t>
            </a:r>
          </a:p>
          <a:p>
            <a:r>
              <a:rPr lang="en-US" dirty="0"/>
              <a:t>●Negative laparotomy or removal of normal appendix</a:t>
            </a:r>
          </a:p>
          <a:p>
            <a:r>
              <a:rPr lang="en-US" dirty="0"/>
              <a:t>●Consanguinity of parents</a:t>
            </a:r>
          </a:p>
          <a:p>
            <a:endParaRPr lang="en-US" u="sng" dirty="0">
              <a:solidFill>
                <a:srgbClr val="0000FF"/>
              </a:solidFill>
              <a:highlight>
                <a:srgbClr val="FFFF00"/>
              </a:highlight>
              <a:latin typeface="Times New Roman" panose="02020603050405020304" pitchFamily="18" charset="0"/>
            </a:endParaRPr>
          </a:p>
          <a:p>
            <a:endParaRPr lang="en-US" dirty="0">
              <a:effectLst/>
              <a:highlight>
                <a:srgbClr val="FFFF00"/>
              </a:highlight>
              <a:latin typeface="Times New Roman" panose="02020603050405020304" pitchFamily="18" charset="0"/>
            </a:endParaRPr>
          </a:p>
        </p:txBody>
      </p:sp>
    </p:spTree>
    <p:extLst>
      <p:ext uri="{BB962C8B-B14F-4D97-AF65-F5344CB8AC3E}">
        <p14:creationId xmlns:p14="http://schemas.microsoft.com/office/powerpoint/2010/main" val="9765217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1436A5-5459-9F4B-A5F5-856D011CFC3D}"/>
              </a:ext>
            </a:extLst>
          </p:cNvPr>
          <p:cNvSpPr/>
          <p:nvPr/>
        </p:nvSpPr>
        <p:spPr>
          <a:xfrm>
            <a:off x="148281" y="210065"/>
            <a:ext cx="11936627" cy="2585323"/>
          </a:xfrm>
          <a:prstGeom prst="rect">
            <a:avLst/>
          </a:prstGeom>
        </p:spPr>
        <p:txBody>
          <a:bodyPr wrap="square">
            <a:spAutoFit/>
          </a:bodyPr>
          <a:lstStyle/>
          <a:p>
            <a:r>
              <a:rPr lang="en-US" dirty="0">
                <a:effectLst/>
                <a:highlight>
                  <a:srgbClr val="FFFF00"/>
                </a:highlight>
                <a:latin typeface="Times New Roman" panose="02020603050405020304" pitchFamily="18" charset="0"/>
              </a:rPr>
              <a:t>Genetic testing </a:t>
            </a:r>
            <a:r>
              <a:rPr lang="en-US" dirty="0">
                <a:effectLst/>
                <a:latin typeface="Times New Roman" panose="02020603050405020304" pitchFamily="18" charset="0"/>
              </a:rPr>
              <a:t>— </a:t>
            </a:r>
          </a:p>
          <a:p>
            <a:endParaRPr lang="en-US" dirty="0">
              <a:latin typeface="Times New Roman" panose="02020603050405020304" pitchFamily="18" charset="0"/>
            </a:endParaRPr>
          </a:p>
          <a:p>
            <a:r>
              <a:rPr lang="en-US" dirty="0">
                <a:effectLst/>
                <a:latin typeface="Times New Roman" panose="02020603050405020304" pitchFamily="18" charset="0"/>
              </a:rPr>
              <a:t>Genetic testing is used to support the diagnosis of FMF and to exclude other autoinflammatory diseases that may clinically mimic FMF. FMF is usually inherited as an autosomal recessive trait. </a:t>
            </a:r>
          </a:p>
          <a:p>
            <a:endParaRPr lang="en-US" dirty="0">
              <a:latin typeface="Times New Roman" panose="02020603050405020304" pitchFamily="18" charset="0"/>
            </a:endParaRPr>
          </a:p>
          <a:p>
            <a:r>
              <a:rPr lang="en-US" dirty="0">
                <a:effectLst/>
                <a:latin typeface="Times New Roman" panose="02020603050405020304" pitchFamily="18" charset="0"/>
              </a:rPr>
              <a:t>The detection of two pathogenic mutations in the </a:t>
            </a:r>
            <a:r>
              <a:rPr lang="en-US" i="1" dirty="0">
                <a:effectLst/>
                <a:latin typeface="Times New Roman" panose="02020603050405020304" pitchFamily="18" charset="0"/>
              </a:rPr>
              <a:t>MEFV </a:t>
            </a:r>
            <a:r>
              <a:rPr lang="en-US" dirty="0">
                <a:effectLst/>
                <a:latin typeface="Times New Roman" panose="02020603050405020304" pitchFamily="18" charset="0"/>
              </a:rPr>
              <a:t>gene in an individual confirms the diagnosis. However, approximately 33 percent of patients who meet clinical criteria for FMF have only one identifiable mutation.</a:t>
            </a:r>
          </a:p>
          <a:p>
            <a:endParaRPr lang="en-US" dirty="0">
              <a:latin typeface="Times New Roman" panose="02020603050405020304" pitchFamily="18" charset="0"/>
            </a:endParaRPr>
          </a:p>
          <a:p>
            <a:r>
              <a:rPr lang="en-US" dirty="0">
                <a:effectLst/>
                <a:latin typeface="Times New Roman" panose="02020603050405020304" pitchFamily="18" charset="0"/>
              </a:rPr>
              <a:t> Furthermore, 10 to 20 percent of patients who meet clinical diagnostic criteria do not carry any known mutation for FMF</a:t>
            </a:r>
          </a:p>
        </p:txBody>
      </p:sp>
    </p:spTree>
    <p:extLst>
      <p:ext uri="{BB962C8B-B14F-4D97-AF65-F5344CB8AC3E}">
        <p14:creationId xmlns:p14="http://schemas.microsoft.com/office/powerpoint/2010/main" val="32127009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0E15963-7CD0-234F-9847-016291A32903}"/>
              </a:ext>
            </a:extLst>
          </p:cNvPr>
          <p:cNvSpPr txBox="1"/>
          <p:nvPr/>
        </p:nvSpPr>
        <p:spPr>
          <a:xfrm>
            <a:off x="296562" y="321276"/>
            <a:ext cx="11553568" cy="4524315"/>
          </a:xfrm>
          <a:prstGeom prst="rect">
            <a:avLst/>
          </a:prstGeom>
          <a:noFill/>
        </p:spPr>
        <p:txBody>
          <a:bodyPr wrap="square" rtlCol="0">
            <a:spAutoFit/>
          </a:bodyPr>
          <a:lstStyle/>
          <a:p>
            <a:r>
              <a:rPr lang="en-US" dirty="0"/>
              <a:t>Our patient : </a:t>
            </a:r>
          </a:p>
          <a:p>
            <a:endParaRPr lang="en-US" dirty="0"/>
          </a:p>
          <a:p>
            <a:pPr marL="285750" indent="-285750">
              <a:buFontTx/>
              <a:buChar char="-"/>
            </a:pPr>
            <a:r>
              <a:rPr lang="en-US" dirty="0"/>
              <a:t>Born and raised in USA. </a:t>
            </a:r>
          </a:p>
          <a:p>
            <a:pPr marL="285750" indent="-285750">
              <a:buFontTx/>
              <a:buChar char="-"/>
            </a:pPr>
            <a:endParaRPr lang="en-US" dirty="0"/>
          </a:p>
          <a:p>
            <a:pPr marL="285750" indent="-285750">
              <a:buFontTx/>
              <a:buChar char="-"/>
            </a:pPr>
            <a:endParaRPr lang="en-US" dirty="0"/>
          </a:p>
          <a:p>
            <a:pPr marL="285750" indent="-285750">
              <a:buFontTx/>
              <a:buChar char="-"/>
            </a:pPr>
            <a:r>
              <a:rPr lang="en-US" dirty="0"/>
              <a:t>Parents born in USA . </a:t>
            </a:r>
          </a:p>
          <a:p>
            <a:pPr marL="285750" indent="-285750">
              <a:buFontTx/>
              <a:buChar char="-"/>
            </a:pPr>
            <a:endParaRPr lang="en-US" dirty="0"/>
          </a:p>
          <a:p>
            <a:pPr marL="285750" indent="-285750">
              <a:buFontTx/>
              <a:buChar char="-"/>
            </a:pPr>
            <a:endParaRPr lang="en-US" dirty="0"/>
          </a:p>
          <a:p>
            <a:pPr marL="285750" indent="-285750">
              <a:buFontTx/>
              <a:buChar char="-"/>
            </a:pPr>
            <a:r>
              <a:rPr lang="en-US" dirty="0"/>
              <a:t>Had Ancestry DNA analysis – which showed Middle eastern roots.</a:t>
            </a:r>
          </a:p>
          <a:p>
            <a:pPr marL="285750" indent="-285750">
              <a:buFontTx/>
              <a:buChar char="-"/>
            </a:pPr>
            <a:endParaRPr lang="en-US" dirty="0"/>
          </a:p>
          <a:p>
            <a:r>
              <a:rPr lang="en-US" dirty="0"/>
              <a:t> </a:t>
            </a:r>
          </a:p>
          <a:p>
            <a:pPr marL="285750" indent="-285750">
              <a:buFontTx/>
              <a:buChar char="-"/>
            </a:pPr>
            <a:r>
              <a:rPr lang="en-US" dirty="0"/>
              <a:t> Genetic study is pending .</a:t>
            </a:r>
          </a:p>
          <a:p>
            <a:pPr marL="285750" indent="-285750">
              <a:buFontTx/>
              <a:buChar char="-"/>
            </a:pPr>
            <a:endParaRPr lang="en-US" dirty="0"/>
          </a:p>
          <a:p>
            <a:pPr marL="285750" indent="-285750">
              <a:buFontTx/>
              <a:buChar char="-"/>
            </a:pPr>
            <a:endParaRPr lang="en-US" dirty="0"/>
          </a:p>
          <a:p>
            <a:pPr marL="285750" indent="-285750">
              <a:buFontTx/>
              <a:buChar char="-"/>
            </a:pPr>
            <a:r>
              <a:rPr lang="en-US" dirty="0"/>
              <a:t> Has not had any similar episode in last 4 months.</a:t>
            </a:r>
          </a:p>
          <a:p>
            <a:pPr marL="285750" indent="-285750">
              <a:buFontTx/>
              <a:buChar char="-"/>
            </a:pPr>
            <a:endParaRPr lang="en-US" dirty="0"/>
          </a:p>
        </p:txBody>
      </p:sp>
    </p:spTree>
    <p:extLst>
      <p:ext uri="{BB962C8B-B14F-4D97-AF65-F5344CB8AC3E}">
        <p14:creationId xmlns:p14="http://schemas.microsoft.com/office/powerpoint/2010/main" val="21588765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rgbClr val="00B0F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4372" y="0"/>
            <a:ext cx="9483256" cy="6858000"/>
          </a:xfrm>
          <a:prstGeom prst="rect">
            <a:avLst/>
          </a:prstGeom>
          <a:solidFill>
            <a:srgbClr val="594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Freeform: Shape 12">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44484" y="0"/>
            <a:ext cx="7837716" cy="6858000"/>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 close up of a toy&#10;&#10;Description automatically generated">
            <a:extLst>
              <a:ext uri="{FF2B5EF4-FFF2-40B4-BE49-F238E27FC236}">
                <a16:creationId xmlns:a16="http://schemas.microsoft.com/office/drawing/2014/main" id="{265E7B54-3B61-3B47-B679-299DF2B5D0C9}"/>
              </a:ext>
            </a:extLst>
          </p:cNvPr>
          <p:cNvPicPr>
            <a:picLocks noChangeAspect="1"/>
          </p:cNvPicPr>
          <p:nvPr/>
        </p:nvPicPr>
        <p:blipFill>
          <a:blip r:embed="rId3"/>
          <a:stretch>
            <a:fillRect/>
          </a:stretch>
        </p:blipFill>
        <p:spPr>
          <a:xfrm>
            <a:off x="4040177" y="1176793"/>
            <a:ext cx="3854553" cy="4548146"/>
          </a:xfrm>
          <a:prstGeom prst="rect">
            <a:avLst/>
          </a:prstGeom>
        </p:spPr>
      </p:pic>
    </p:spTree>
    <p:extLst>
      <p:ext uri="{BB962C8B-B14F-4D97-AF65-F5344CB8AC3E}">
        <p14:creationId xmlns:p14="http://schemas.microsoft.com/office/powerpoint/2010/main" val="18862458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drawing&#10;&#10;Description automatically generated">
            <a:extLst>
              <a:ext uri="{FF2B5EF4-FFF2-40B4-BE49-F238E27FC236}">
                <a16:creationId xmlns:a16="http://schemas.microsoft.com/office/drawing/2014/main" id="{0FB94FAB-A656-CC44-8956-C28DB2BAEE28}"/>
              </a:ext>
            </a:extLst>
          </p:cNvPr>
          <p:cNvPicPr>
            <a:picLocks noChangeAspect="1"/>
          </p:cNvPicPr>
          <p:nvPr/>
        </p:nvPicPr>
        <p:blipFill>
          <a:blip r:embed="rId2"/>
          <a:stretch>
            <a:fillRect/>
          </a:stretch>
        </p:blipFill>
        <p:spPr>
          <a:xfrm>
            <a:off x="643467" y="770890"/>
            <a:ext cx="10905066" cy="5316220"/>
          </a:xfrm>
          <a:prstGeom prst="rect">
            <a:avLst/>
          </a:prstGeom>
        </p:spPr>
      </p:pic>
    </p:spTree>
    <p:extLst>
      <p:ext uri="{BB962C8B-B14F-4D97-AF65-F5344CB8AC3E}">
        <p14:creationId xmlns:p14="http://schemas.microsoft.com/office/powerpoint/2010/main" val="14425102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1262</Words>
  <Application>Microsoft Office PowerPoint</Application>
  <PresentationFormat>Widescreen</PresentationFormat>
  <Paragraphs>244</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Nirav patel</dc:creator>
  <cp:lastModifiedBy>Lisa Castillo</cp:lastModifiedBy>
  <cp:revision>2</cp:revision>
  <dcterms:created xsi:type="dcterms:W3CDTF">2019-10-17T20:49:46Z</dcterms:created>
  <dcterms:modified xsi:type="dcterms:W3CDTF">2019-10-29T15:52:31Z</dcterms:modified>
</cp:coreProperties>
</file>