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8" r:id="rId3"/>
    <p:sldId id="257" r:id="rId4"/>
    <p:sldId id="259" r:id="rId5"/>
    <p:sldId id="262" r:id="rId6"/>
    <p:sldId id="261"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273" autoAdjust="0"/>
  </p:normalViewPr>
  <p:slideViewPr>
    <p:cSldViewPr>
      <p:cViewPr varScale="1">
        <p:scale>
          <a:sx n="73" d="100"/>
          <a:sy n="73" d="100"/>
        </p:scale>
        <p:origin x="-1704"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5A777-2C31-4BFE-A78F-5A0454DD97C5}" type="datetimeFigureOut">
              <a:rPr lang="en-US" smtClean="0"/>
              <a:t>4/23/2019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889342-EB0A-4181-885C-7B7BBB86C166}" type="slidenum">
              <a:rPr lang="en-US" smtClean="0"/>
              <a:t>‹#›</a:t>
            </a:fld>
            <a:endParaRPr lang="en-US"/>
          </a:p>
        </p:txBody>
      </p:sp>
    </p:spTree>
    <p:extLst>
      <p:ext uri="{BB962C8B-B14F-4D97-AF65-F5344CB8AC3E}">
        <p14:creationId xmlns:p14="http://schemas.microsoft.com/office/powerpoint/2010/main" val="1360466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does not just</a:t>
            </a:r>
            <a:r>
              <a:rPr lang="en-US" baseline="0" dirty="0" smtClean="0"/>
              <a:t> mean asking your patient’s if they are sexually active. Most physician’s will ask this question at their first visit with them, or will ask them this yearly. But do you actually ask them about their sexual health?</a:t>
            </a:r>
            <a:endParaRPr lang="en-US" dirty="0"/>
          </a:p>
        </p:txBody>
      </p:sp>
      <p:sp>
        <p:nvSpPr>
          <p:cNvPr id="4" name="Slide Number Placeholder 3"/>
          <p:cNvSpPr>
            <a:spLocks noGrp="1"/>
          </p:cNvSpPr>
          <p:nvPr>
            <p:ph type="sldNum" sz="quarter" idx="10"/>
          </p:nvPr>
        </p:nvSpPr>
        <p:spPr/>
        <p:txBody>
          <a:bodyPr/>
          <a:lstStyle/>
          <a:p>
            <a:fld id="{64889342-EB0A-4181-885C-7B7BBB86C166}" type="slidenum">
              <a:rPr lang="en-US" smtClean="0"/>
              <a:t>2</a:t>
            </a:fld>
            <a:endParaRPr lang="en-US"/>
          </a:p>
        </p:txBody>
      </p:sp>
    </p:spTree>
    <p:extLst>
      <p:ext uri="{BB962C8B-B14F-4D97-AF65-F5344CB8AC3E}">
        <p14:creationId xmlns:p14="http://schemas.microsoft.com/office/powerpoint/2010/main" val="2011537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World Health Organization (WHO)</a:t>
            </a:r>
            <a:endParaRPr lang="en-US" dirty="0"/>
          </a:p>
        </p:txBody>
      </p:sp>
      <p:sp>
        <p:nvSpPr>
          <p:cNvPr id="4" name="Slide Number Placeholder 3"/>
          <p:cNvSpPr>
            <a:spLocks noGrp="1"/>
          </p:cNvSpPr>
          <p:nvPr>
            <p:ph type="sldNum" sz="quarter" idx="10"/>
          </p:nvPr>
        </p:nvSpPr>
        <p:spPr/>
        <p:txBody>
          <a:bodyPr/>
          <a:lstStyle/>
          <a:p>
            <a:fld id="{64889342-EB0A-4181-885C-7B7BBB86C166}" type="slidenum">
              <a:rPr lang="en-US" smtClean="0"/>
              <a:t>3</a:t>
            </a:fld>
            <a:endParaRPr lang="en-US"/>
          </a:p>
        </p:txBody>
      </p:sp>
    </p:spTree>
    <p:extLst>
      <p:ext uri="{BB962C8B-B14F-4D97-AF65-F5344CB8AC3E}">
        <p14:creationId xmlns:p14="http://schemas.microsoft.com/office/powerpoint/2010/main" val="2467745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889342-EB0A-4181-885C-7B7BBB86C166}" type="slidenum">
              <a:rPr lang="en-US" smtClean="0"/>
              <a:t>4</a:t>
            </a:fld>
            <a:endParaRPr lang="en-US"/>
          </a:p>
        </p:txBody>
      </p:sp>
    </p:spTree>
    <p:extLst>
      <p:ext uri="{BB962C8B-B14F-4D97-AF65-F5344CB8AC3E}">
        <p14:creationId xmlns:p14="http://schemas.microsoft.com/office/powerpoint/2010/main" val="1343717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 many times a day do we take a patient’s quality of life into account? We do this for all of our patients, but we are currently missing an important aspect of that, and that is sexual functioning.</a:t>
            </a:r>
          </a:p>
          <a:p>
            <a:r>
              <a:rPr lang="en-US" baseline="0" dirty="0" smtClean="0"/>
              <a:t>Patients who underwent lower limb amputation reported changes in sexual functioning and sexual well-being, practical problems concerning sexuality and changes in self-image and feelings of shame. </a:t>
            </a:r>
          </a:p>
          <a:p>
            <a:r>
              <a:rPr lang="en-US" baseline="0" dirty="0" smtClean="0"/>
              <a:t>So the patient’s are waiting on us to talk to them about it to feel comfortable discussing </a:t>
            </a:r>
            <a:endParaRPr lang="en-US" dirty="0"/>
          </a:p>
        </p:txBody>
      </p:sp>
      <p:sp>
        <p:nvSpPr>
          <p:cNvPr id="4" name="Slide Number Placeholder 3"/>
          <p:cNvSpPr>
            <a:spLocks noGrp="1"/>
          </p:cNvSpPr>
          <p:nvPr>
            <p:ph type="sldNum" sz="quarter" idx="10"/>
          </p:nvPr>
        </p:nvSpPr>
        <p:spPr/>
        <p:txBody>
          <a:bodyPr/>
          <a:lstStyle/>
          <a:p>
            <a:fld id="{64889342-EB0A-4181-885C-7B7BBB86C166}" type="slidenum">
              <a:rPr lang="en-US" smtClean="0"/>
              <a:t>5</a:t>
            </a:fld>
            <a:endParaRPr lang="en-US"/>
          </a:p>
        </p:txBody>
      </p:sp>
    </p:spTree>
    <p:extLst>
      <p:ext uri="{BB962C8B-B14F-4D97-AF65-F5344CB8AC3E}">
        <p14:creationId xmlns:p14="http://schemas.microsoft.com/office/powerpoint/2010/main" val="3359407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 Even when adequate</a:t>
            </a:r>
            <a:r>
              <a:rPr lang="en-US" baseline="0" dirty="0" smtClean="0"/>
              <a:t> knowledge is present </a:t>
            </a:r>
            <a:endParaRPr lang="en-US" dirty="0"/>
          </a:p>
        </p:txBody>
      </p:sp>
      <p:sp>
        <p:nvSpPr>
          <p:cNvPr id="4" name="Slide Number Placeholder 3"/>
          <p:cNvSpPr>
            <a:spLocks noGrp="1"/>
          </p:cNvSpPr>
          <p:nvPr>
            <p:ph type="sldNum" sz="quarter" idx="10"/>
          </p:nvPr>
        </p:nvSpPr>
        <p:spPr/>
        <p:txBody>
          <a:bodyPr/>
          <a:lstStyle/>
          <a:p>
            <a:fld id="{64889342-EB0A-4181-885C-7B7BBB86C166}" type="slidenum">
              <a:rPr lang="en-US" smtClean="0"/>
              <a:t>6</a:t>
            </a:fld>
            <a:endParaRPr lang="en-US"/>
          </a:p>
        </p:txBody>
      </p:sp>
    </p:spTree>
    <p:extLst>
      <p:ext uri="{BB962C8B-B14F-4D97-AF65-F5344CB8AC3E}">
        <p14:creationId xmlns:p14="http://schemas.microsoft.com/office/powerpoint/2010/main" val="3280928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 says, “It takes me too long to come.” Physician can respond</a:t>
            </a:r>
            <a:r>
              <a:rPr lang="en-US" baseline="0" dirty="0" smtClean="0"/>
              <a:t> with, “when did you first notice problems with delayed ejaculation?” </a:t>
            </a:r>
          </a:p>
          <a:p>
            <a:r>
              <a:rPr lang="en-US" baseline="0" dirty="0" smtClean="0"/>
              <a:t>You can let your patients know that their medical condition may cause sexual dysfunction and after diagnosis you can ask them if they have noticed a change in their sexual function. </a:t>
            </a:r>
          </a:p>
          <a:p>
            <a:r>
              <a:rPr lang="en-US" baseline="0" dirty="0" smtClean="0"/>
              <a:t>This implies that many patients have sexual concerns and that it is common to discuss them with their PCP. </a:t>
            </a:r>
            <a:endParaRPr lang="en-US" dirty="0"/>
          </a:p>
        </p:txBody>
      </p:sp>
      <p:sp>
        <p:nvSpPr>
          <p:cNvPr id="4" name="Slide Number Placeholder 3"/>
          <p:cNvSpPr>
            <a:spLocks noGrp="1"/>
          </p:cNvSpPr>
          <p:nvPr>
            <p:ph type="sldNum" sz="quarter" idx="10"/>
          </p:nvPr>
        </p:nvSpPr>
        <p:spPr/>
        <p:txBody>
          <a:bodyPr/>
          <a:lstStyle/>
          <a:p>
            <a:fld id="{64889342-EB0A-4181-885C-7B7BBB86C166}" type="slidenum">
              <a:rPr lang="en-US" smtClean="0"/>
              <a:t>9</a:t>
            </a:fld>
            <a:endParaRPr lang="en-US"/>
          </a:p>
        </p:txBody>
      </p:sp>
    </p:spTree>
    <p:extLst>
      <p:ext uri="{BB962C8B-B14F-4D97-AF65-F5344CB8AC3E}">
        <p14:creationId xmlns:p14="http://schemas.microsoft.com/office/powerpoint/2010/main" val="3838312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C8F9518-9726-4009-9CC7-CE2A578A84AD}"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0A934205-6CBC-4383-B709-0C67E328B86D}"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8F9518-9726-4009-9CC7-CE2A578A84AD}"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4205-6CBC-4383-B709-0C67E328B86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C8F9518-9726-4009-9CC7-CE2A578A84AD}" type="datetimeFigureOut">
              <a:rPr lang="en-US" smtClean="0"/>
              <a:t>4/23/2019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4205-6CBC-4383-B709-0C67E328B86D}"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8F9518-9726-4009-9CC7-CE2A578A84AD}"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934205-6CBC-4383-B709-0C67E328B86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8F9518-9726-4009-9CC7-CE2A578A84AD}" type="datetimeFigureOut">
              <a:rPr lang="en-US" smtClean="0"/>
              <a:t>4/23/2019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934205-6CBC-4383-B709-0C67E328B86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8F9518-9726-4009-9CC7-CE2A578A84AD}" type="datetimeFigureOut">
              <a:rPr lang="en-US" smtClean="0"/>
              <a:t>4/23/2019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934205-6CBC-4383-B709-0C67E328B86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C8F9518-9726-4009-9CC7-CE2A578A84AD}" type="datetimeFigureOut">
              <a:rPr lang="en-US" smtClean="0"/>
              <a:t>4/23/2019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934205-6CBC-4383-B709-0C67E328B8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8F9518-9726-4009-9CC7-CE2A578A84AD}"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934205-6CBC-4383-B709-0C67E328B86D}"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AC8F9518-9726-4009-9CC7-CE2A578A84AD}" type="datetimeFigureOut">
              <a:rPr lang="en-US" smtClean="0"/>
              <a:t>4/23/2019</a:t>
            </a:fld>
            <a:endParaRPr lang="en-US"/>
          </a:p>
        </p:txBody>
      </p:sp>
      <p:sp>
        <p:nvSpPr>
          <p:cNvPr id="7" name="Slide Number Placeholder 6"/>
          <p:cNvSpPr>
            <a:spLocks noGrp="1"/>
          </p:cNvSpPr>
          <p:nvPr>
            <p:ph type="sldNum" sz="quarter" idx="12"/>
          </p:nvPr>
        </p:nvSpPr>
        <p:spPr/>
        <p:txBody>
          <a:bodyPr/>
          <a:lstStyle/>
          <a:p>
            <a:fld id="{0A934205-6CBC-4383-B709-0C67E328B86D}"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8F9518-9726-4009-9CC7-CE2A578A84AD}"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4205-6CBC-4383-B709-0C67E328B86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8F9518-9726-4009-9CC7-CE2A578A84AD}"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34205-6CBC-4383-B709-0C67E328B86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AC8F9518-9726-4009-9CC7-CE2A578A84AD}" type="datetimeFigureOut">
              <a:rPr lang="en-US" smtClean="0"/>
              <a:t>4/23/2019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0A934205-6CBC-4383-B709-0C67E328B86D}"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4572000"/>
            <a:ext cx="6586405" cy="609600"/>
          </a:xfrm>
        </p:spPr>
        <p:txBody>
          <a:bodyPr>
            <a:normAutofit fontScale="47500" lnSpcReduction="20000"/>
          </a:bodyPr>
          <a:lstStyle/>
          <a:p>
            <a:pPr>
              <a:lnSpc>
                <a:spcPct val="170000"/>
              </a:lnSpc>
            </a:pPr>
            <a:r>
              <a:rPr lang="en-US" sz="2500" b="1" dirty="0" smtClean="0">
                <a:solidFill>
                  <a:schemeClr val="bg1"/>
                </a:solidFill>
              </a:rPr>
              <a:t>Ashley B. Masterson, DO, pgy-1</a:t>
            </a:r>
          </a:p>
          <a:p>
            <a:pPr>
              <a:lnSpc>
                <a:spcPct val="170000"/>
              </a:lnSpc>
            </a:pPr>
            <a:r>
              <a:rPr lang="en-US" b="1" dirty="0" smtClean="0">
                <a:solidFill>
                  <a:schemeClr val="bg1"/>
                </a:solidFill>
              </a:rPr>
              <a:t>Lonesome pine hospital FM residency program</a:t>
            </a:r>
            <a:endParaRPr lang="en-US" b="1" dirty="0">
              <a:solidFill>
                <a:schemeClr val="bg1"/>
              </a:solidFill>
            </a:endParaRPr>
          </a:p>
        </p:txBody>
      </p:sp>
      <p:sp>
        <p:nvSpPr>
          <p:cNvPr id="2" name="Title 1"/>
          <p:cNvSpPr>
            <a:spLocks noGrp="1"/>
          </p:cNvSpPr>
          <p:nvPr>
            <p:ph type="ctrTitle"/>
          </p:nvPr>
        </p:nvSpPr>
        <p:spPr/>
        <p:txBody>
          <a:bodyPr/>
          <a:lstStyle/>
          <a:p>
            <a:r>
              <a:rPr lang="en-US" dirty="0" smtClean="0">
                <a:solidFill>
                  <a:schemeClr val="tx1"/>
                </a:solidFill>
              </a:rPr>
              <a:t>Let’s talk about SEX</a:t>
            </a:r>
            <a:endParaRPr lang="en-US" dirty="0">
              <a:solidFill>
                <a:schemeClr val="tx1"/>
              </a:solidFill>
            </a:endParaRPr>
          </a:p>
        </p:txBody>
      </p:sp>
    </p:spTree>
    <p:extLst>
      <p:ext uri="{BB962C8B-B14F-4D97-AF65-F5344CB8AC3E}">
        <p14:creationId xmlns:p14="http://schemas.microsoft.com/office/powerpoint/2010/main" val="3609385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2071991"/>
            <a:ext cx="8991599" cy="2585323"/>
          </a:xfrm>
          <a:prstGeom prst="rect">
            <a:avLst/>
          </a:prstGeom>
          <a:noFill/>
        </p:spPr>
        <p:txBody>
          <a:bodyPr wrap="square" rtlCol="0">
            <a:spAutoFit/>
          </a:bodyPr>
          <a:lstStyle/>
          <a:p>
            <a:pPr algn="ctr"/>
            <a:r>
              <a:rPr lang="en-US" sz="5400" dirty="0" smtClean="0"/>
              <a:t>Do you currently talk to your patient’s about their sexual health?</a:t>
            </a:r>
            <a:endParaRPr lang="en-US" sz="5400" dirty="0"/>
          </a:p>
        </p:txBody>
      </p:sp>
    </p:spTree>
    <p:extLst>
      <p:ext uri="{BB962C8B-B14F-4D97-AF65-F5344CB8AC3E}">
        <p14:creationId xmlns:p14="http://schemas.microsoft.com/office/powerpoint/2010/main" val="4097822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Health Definition</a:t>
            </a:r>
            <a:endParaRPr lang="en-US" dirty="0"/>
          </a:p>
        </p:txBody>
      </p:sp>
      <p:sp>
        <p:nvSpPr>
          <p:cNvPr id="3" name="Content Placeholder 2"/>
          <p:cNvSpPr>
            <a:spLocks noGrp="1"/>
          </p:cNvSpPr>
          <p:nvPr>
            <p:ph idx="1"/>
          </p:nvPr>
        </p:nvSpPr>
        <p:spPr/>
        <p:txBody>
          <a:bodyPr>
            <a:normAutofit/>
          </a:bodyPr>
          <a:lstStyle/>
          <a:p>
            <a:pPr>
              <a:buClr>
                <a:schemeClr val="accent5"/>
              </a:buClr>
            </a:pPr>
            <a:r>
              <a:rPr lang="en-US" dirty="0">
                <a:solidFill>
                  <a:schemeClr val="tx1"/>
                </a:solidFill>
              </a:rPr>
              <a:t>WHO defines sexual health as a state of physical, emotional, mental and social well-being in relation to sexuality; it is not merely the absence of disease, dysfunction or infirmity. Sexual health requires a positive and respectful approach to sexuality and sexual relationships, as well as the possibility of having pleasurable and safe sexual experiences, free of coercion, discrimination and violence. For sexual health to be attained and maintained, the sexual rights of all persons must be respected, protected and fulfilled. </a:t>
            </a:r>
          </a:p>
        </p:txBody>
      </p:sp>
    </p:spTree>
    <p:extLst>
      <p:ext uri="{BB962C8B-B14F-4D97-AF65-F5344CB8AC3E}">
        <p14:creationId xmlns:p14="http://schemas.microsoft.com/office/powerpoint/2010/main" val="1447934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Studies</a:t>
            </a:r>
            <a:endParaRPr lang="en-US" dirty="0">
              <a:solidFill>
                <a:schemeClr val="tx2"/>
              </a:solidFill>
            </a:endParaRPr>
          </a:p>
        </p:txBody>
      </p:sp>
      <p:sp>
        <p:nvSpPr>
          <p:cNvPr id="3" name="Content Placeholder 2"/>
          <p:cNvSpPr>
            <a:spLocks noGrp="1"/>
          </p:cNvSpPr>
          <p:nvPr>
            <p:ph idx="1"/>
          </p:nvPr>
        </p:nvSpPr>
        <p:spPr>
          <a:xfrm>
            <a:off x="152400" y="1752600"/>
            <a:ext cx="8839200" cy="4953000"/>
          </a:xfrm>
        </p:spPr>
        <p:txBody>
          <a:bodyPr>
            <a:normAutofit fontScale="85000" lnSpcReduction="20000"/>
          </a:bodyPr>
          <a:lstStyle/>
          <a:p>
            <a:r>
              <a:rPr lang="en-US" dirty="0" smtClean="0">
                <a:solidFill>
                  <a:schemeClr val="tx1"/>
                </a:solidFill>
              </a:rPr>
              <a:t>Survey of 170 patients in a London GP’s Office found 35% of male and 42% of female participants reported some form of sexual dysfunction. </a:t>
            </a:r>
          </a:p>
          <a:p>
            <a:pPr lvl="1"/>
            <a:r>
              <a:rPr lang="en-US" dirty="0" smtClean="0">
                <a:solidFill>
                  <a:schemeClr val="tx1"/>
                </a:solidFill>
              </a:rPr>
              <a:t>70% of the 170 deemed their GP an appropriate person to discuss these issues with</a:t>
            </a:r>
          </a:p>
          <a:p>
            <a:pPr lvl="1"/>
            <a:r>
              <a:rPr lang="en-US" dirty="0" smtClean="0">
                <a:solidFill>
                  <a:schemeClr val="tx1"/>
                </a:solidFill>
              </a:rPr>
              <a:t>2% of the participants actually had discussions with that GP per the GP’s notes. </a:t>
            </a:r>
          </a:p>
          <a:p>
            <a:r>
              <a:rPr lang="en-US" dirty="0" smtClean="0">
                <a:solidFill>
                  <a:schemeClr val="tx1"/>
                </a:solidFill>
              </a:rPr>
              <a:t>UK study of people aged 50-92 found that patients felt their GP was the main source of professional help if sexual health concerns were experienced, but none reported that their GP had mentioned the sexually related side effects of health conditions and medication side effects. Most wanted to discuss this with their GP, but felt unable to raise sexual issues proactively with their GP</a:t>
            </a:r>
          </a:p>
          <a:p>
            <a:r>
              <a:rPr lang="en-US" dirty="0" smtClean="0">
                <a:solidFill>
                  <a:schemeClr val="tx1"/>
                </a:solidFill>
              </a:rPr>
              <a:t>Mt. Sinai associated Obstetrics and Gynecology outpatient offices had 207 surveys completed</a:t>
            </a:r>
          </a:p>
          <a:p>
            <a:pPr lvl="1"/>
            <a:r>
              <a:rPr lang="en-US" dirty="0" smtClean="0">
                <a:solidFill>
                  <a:schemeClr val="tx1"/>
                </a:solidFill>
              </a:rPr>
              <a:t>50.7% reported being asked about condom use</a:t>
            </a:r>
          </a:p>
          <a:p>
            <a:pPr lvl="1"/>
            <a:r>
              <a:rPr lang="en-US" dirty="0" smtClean="0">
                <a:solidFill>
                  <a:schemeClr val="tx1"/>
                </a:solidFill>
              </a:rPr>
              <a:t>Over 80% reported being comfortable discussing sexual behaviors </a:t>
            </a:r>
          </a:p>
          <a:p>
            <a:r>
              <a:rPr lang="en-US" dirty="0" smtClean="0">
                <a:solidFill>
                  <a:schemeClr val="tx1"/>
                </a:solidFill>
              </a:rPr>
              <a:t>One survey showed 35% of PCP’s report they often (75% of the time) or always take a sexual history </a:t>
            </a:r>
            <a:endParaRPr lang="en-US" dirty="0">
              <a:solidFill>
                <a:schemeClr val="tx1"/>
              </a:solidFill>
            </a:endParaRPr>
          </a:p>
        </p:txBody>
      </p:sp>
    </p:spTree>
    <p:extLst>
      <p:ext uri="{BB962C8B-B14F-4D97-AF65-F5344CB8AC3E}">
        <p14:creationId xmlns:p14="http://schemas.microsoft.com/office/powerpoint/2010/main" val="261426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Why is it important we talk about this with our patients?</a:t>
            </a:r>
            <a:endParaRPr lang="en-US" dirty="0"/>
          </a:p>
        </p:txBody>
      </p:sp>
      <p:sp>
        <p:nvSpPr>
          <p:cNvPr id="5" name="Content Placeholder 4"/>
          <p:cNvSpPr>
            <a:spLocks noGrp="1"/>
          </p:cNvSpPr>
          <p:nvPr>
            <p:ph idx="1"/>
          </p:nvPr>
        </p:nvSpPr>
        <p:spPr>
          <a:xfrm>
            <a:off x="457200" y="1752600"/>
            <a:ext cx="8229600" cy="4953000"/>
          </a:xfrm>
        </p:spPr>
        <p:txBody>
          <a:bodyPr>
            <a:normAutofit lnSpcReduction="10000"/>
          </a:bodyPr>
          <a:lstStyle/>
          <a:p>
            <a:pPr>
              <a:buClr>
                <a:schemeClr val="accent5"/>
              </a:buClr>
            </a:pPr>
            <a:r>
              <a:rPr lang="en-US" dirty="0" err="1" smtClean="0">
                <a:solidFill>
                  <a:schemeClr val="tx1"/>
                </a:solidFill>
              </a:rPr>
              <a:t>Verschuren</a:t>
            </a:r>
            <a:r>
              <a:rPr lang="en-US" dirty="0" smtClean="0">
                <a:solidFill>
                  <a:schemeClr val="tx1"/>
                </a:solidFill>
              </a:rPr>
              <a:t> and </a:t>
            </a:r>
            <a:r>
              <a:rPr lang="en-US" dirty="0" err="1" smtClean="0">
                <a:solidFill>
                  <a:schemeClr val="tx1"/>
                </a:solidFill>
              </a:rPr>
              <a:t>Enzlin</a:t>
            </a:r>
            <a:r>
              <a:rPr lang="en-US" dirty="0" smtClean="0">
                <a:solidFill>
                  <a:schemeClr val="tx1"/>
                </a:solidFill>
              </a:rPr>
              <a:t> suggest that a disease or injury, and that subsequent psychological distress, might impair the patient’s quality of life, including sexuality. </a:t>
            </a:r>
          </a:p>
          <a:p>
            <a:pPr lvl="1">
              <a:buClr>
                <a:schemeClr val="bg2"/>
              </a:buClr>
            </a:pPr>
            <a:r>
              <a:rPr lang="en-US" dirty="0" smtClean="0">
                <a:solidFill>
                  <a:schemeClr val="tx1"/>
                </a:solidFill>
              </a:rPr>
              <a:t>Example: Lower Limp Amputation</a:t>
            </a:r>
          </a:p>
          <a:p>
            <a:pPr>
              <a:buClr>
                <a:schemeClr val="accent5"/>
              </a:buClr>
            </a:pPr>
            <a:r>
              <a:rPr lang="en-US" dirty="0" smtClean="0">
                <a:solidFill>
                  <a:schemeClr val="tx1"/>
                </a:solidFill>
              </a:rPr>
              <a:t>One study showed when physicians increased their sexual history-taking, the rate of sexual problems reported by patients increased sixfold</a:t>
            </a:r>
          </a:p>
          <a:p>
            <a:pPr>
              <a:buClr>
                <a:schemeClr val="accent5"/>
              </a:buClr>
            </a:pPr>
            <a:r>
              <a:rPr lang="en-US" dirty="0" smtClean="0">
                <a:solidFill>
                  <a:schemeClr val="tx1"/>
                </a:solidFill>
              </a:rPr>
              <a:t>Sexual history may explain current health problems</a:t>
            </a:r>
          </a:p>
          <a:p>
            <a:pPr lvl="1">
              <a:buClr>
                <a:schemeClr val="bg2"/>
              </a:buClr>
            </a:pPr>
            <a:r>
              <a:rPr lang="en-US" dirty="0" smtClean="0">
                <a:solidFill>
                  <a:schemeClr val="tx1"/>
                </a:solidFill>
              </a:rPr>
              <a:t>Example: Depression or Anxiety may be related to a history of sexual abuse</a:t>
            </a:r>
          </a:p>
          <a:p>
            <a:pPr>
              <a:buClr>
                <a:schemeClr val="accent5"/>
              </a:buClr>
            </a:pPr>
            <a:r>
              <a:rPr lang="en-US" dirty="0" smtClean="0">
                <a:solidFill>
                  <a:schemeClr val="tx1"/>
                </a:solidFill>
              </a:rPr>
              <a:t>Studies have shown that frequency and enjoyment of sexual intercourse are significant predictors of longevity</a:t>
            </a:r>
            <a:endParaRPr lang="en-US" dirty="0">
              <a:solidFill>
                <a:schemeClr val="tx1"/>
              </a:solidFill>
            </a:endParaRPr>
          </a:p>
        </p:txBody>
      </p:sp>
    </p:spTree>
    <p:extLst>
      <p:ext uri="{BB962C8B-B14F-4D97-AF65-F5344CB8AC3E}">
        <p14:creationId xmlns:p14="http://schemas.microsoft.com/office/powerpoint/2010/main" val="1320923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Physician Barriers</a:t>
            </a:r>
            <a:endParaRPr lang="en-US" dirty="0">
              <a:solidFill>
                <a:schemeClr val="tx2"/>
              </a:solidFill>
            </a:endParaRPr>
          </a:p>
        </p:txBody>
      </p:sp>
      <p:sp>
        <p:nvSpPr>
          <p:cNvPr id="4" name="Content Placeholder 3"/>
          <p:cNvSpPr>
            <a:spLocks noGrp="1"/>
          </p:cNvSpPr>
          <p:nvPr>
            <p:ph idx="1"/>
          </p:nvPr>
        </p:nvSpPr>
        <p:spPr/>
        <p:txBody>
          <a:bodyPr>
            <a:normAutofit/>
          </a:bodyPr>
          <a:lstStyle/>
          <a:p>
            <a:pPr marL="571500" indent="-457200">
              <a:buFont typeface="+mj-lt"/>
              <a:buAutoNum type="arabicPeriod"/>
            </a:pPr>
            <a:r>
              <a:rPr lang="en-US" sz="2800" dirty="0" smtClean="0">
                <a:solidFill>
                  <a:schemeClr val="tx1"/>
                </a:solidFill>
              </a:rPr>
              <a:t>Time</a:t>
            </a:r>
          </a:p>
          <a:p>
            <a:pPr marL="571500" indent="-457200">
              <a:buFont typeface="+mj-lt"/>
              <a:buAutoNum type="arabicPeriod"/>
            </a:pPr>
            <a:r>
              <a:rPr lang="en-US" sz="2800" dirty="0" smtClean="0">
                <a:solidFill>
                  <a:schemeClr val="tx1"/>
                </a:solidFill>
              </a:rPr>
              <a:t>Gender</a:t>
            </a:r>
          </a:p>
          <a:p>
            <a:pPr marL="571500" indent="-457200">
              <a:buFont typeface="+mj-lt"/>
              <a:buAutoNum type="arabicPeriod"/>
            </a:pPr>
            <a:r>
              <a:rPr lang="en-US" sz="2800" dirty="0" smtClean="0">
                <a:solidFill>
                  <a:schemeClr val="tx1"/>
                </a:solidFill>
              </a:rPr>
              <a:t>Differing Sexual Orientation</a:t>
            </a:r>
          </a:p>
          <a:p>
            <a:pPr marL="571500" indent="-457200">
              <a:buFont typeface="+mj-lt"/>
              <a:buAutoNum type="arabicPeriod"/>
            </a:pPr>
            <a:r>
              <a:rPr lang="en-US" sz="2800" dirty="0" smtClean="0">
                <a:solidFill>
                  <a:schemeClr val="tx1"/>
                </a:solidFill>
              </a:rPr>
              <a:t>Personal Discomfort</a:t>
            </a:r>
          </a:p>
          <a:p>
            <a:pPr marL="571500" indent="-457200">
              <a:buFont typeface="+mj-lt"/>
              <a:buAutoNum type="arabicPeriod"/>
            </a:pPr>
            <a:r>
              <a:rPr lang="en-US" sz="2800" dirty="0" smtClean="0">
                <a:solidFill>
                  <a:schemeClr val="tx1"/>
                </a:solidFill>
              </a:rPr>
              <a:t>Rural Setting</a:t>
            </a:r>
          </a:p>
          <a:p>
            <a:pPr marL="571500" indent="-457200">
              <a:buFont typeface="+mj-lt"/>
              <a:buAutoNum type="arabicPeriod"/>
            </a:pPr>
            <a:r>
              <a:rPr lang="en-US" sz="2800" dirty="0" smtClean="0">
                <a:solidFill>
                  <a:schemeClr val="tx1"/>
                </a:solidFill>
              </a:rPr>
              <a:t>Absence of Training</a:t>
            </a:r>
          </a:p>
          <a:p>
            <a:pPr marL="571500" indent="-457200">
              <a:buFont typeface="+mj-lt"/>
              <a:buAutoNum type="arabicPeriod"/>
            </a:pPr>
            <a:r>
              <a:rPr lang="en-US" sz="2800" dirty="0" smtClean="0">
                <a:solidFill>
                  <a:schemeClr val="tx1"/>
                </a:solidFill>
              </a:rPr>
              <a:t>Lack of Confidence</a:t>
            </a:r>
            <a:endParaRPr lang="en-US" sz="2800" dirty="0">
              <a:solidFill>
                <a:schemeClr val="tx1"/>
              </a:solidFill>
            </a:endParaRPr>
          </a:p>
        </p:txBody>
      </p:sp>
    </p:spTree>
    <p:extLst>
      <p:ext uri="{BB962C8B-B14F-4D97-AF65-F5344CB8AC3E}">
        <p14:creationId xmlns:p14="http://schemas.microsoft.com/office/powerpoint/2010/main" val="1641063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Barriers</a:t>
            </a:r>
            <a:endParaRPr lang="en-US" dirty="0"/>
          </a:p>
        </p:txBody>
      </p:sp>
      <p:sp>
        <p:nvSpPr>
          <p:cNvPr id="3" name="Content Placeholder 2"/>
          <p:cNvSpPr>
            <a:spLocks noGrp="1"/>
          </p:cNvSpPr>
          <p:nvPr>
            <p:ph idx="1"/>
          </p:nvPr>
        </p:nvSpPr>
        <p:spPr/>
        <p:txBody>
          <a:bodyPr/>
          <a:lstStyle/>
          <a:p>
            <a:pPr marL="571500" indent="-457200">
              <a:buClr>
                <a:schemeClr val="accent5"/>
              </a:buClr>
              <a:buFont typeface="+mj-lt"/>
              <a:buAutoNum type="arabicPeriod"/>
            </a:pPr>
            <a:r>
              <a:rPr lang="en-US" dirty="0" smtClean="0">
                <a:solidFill>
                  <a:schemeClr val="tx1"/>
                </a:solidFill>
              </a:rPr>
              <a:t>Embarrassment</a:t>
            </a:r>
          </a:p>
          <a:p>
            <a:pPr marL="571500" indent="-457200">
              <a:buClr>
                <a:schemeClr val="accent5"/>
              </a:buClr>
              <a:buFont typeface="+mj-lt"/>
              <a:buAutoNum type="arabicPeriod"/>
            </a:pPr>
            <a:r>
              <a:rPr lang="en-US" dirty="0" smtClean="0">
                <a:solidFill>
                  <a:schemeClr val="tx1"/>
                </a:solidFill>
              </a:rPr>
              <a:t>Fear of Negative Judgement</a:t>
            </a:r>
          </a:p>
          <a:p>
            <a:pPr marL="571500" indent="-457200">
              <a:buClr>
                <a:schemeClr val="accent5"/>
              </a:buClr>
              <a:buFont typeface="+mj-lt"/>
              <a:buAutoNum type="arabicPeriod"/>
            </a:pPr>
            <a:r>
              <a:rPr lang="en-US" dirty="0" smtClean="0">
                <a:solidFill>
                  <a:schemeClr val="tx1"/>
                </a:solidFill>
              </a:rPr>
              <a:t>Age </a:t>
            </a:r>
          </a:p>
          <a:p>
            <a:pPr marL="571500" indent="-457200">
              <a:buClr>
                <a:schemeClr val="accent5"/>
              </a:buClr>
              <a:buFont typeface="+mj-lt"/>
              <a:buAutoNum type="arabicPeriod"/>
            </a:pPr>
            <a:r>
              <a:rPr lang="en-US" dirty="0" smtClean="0">
                <a:solidFill>
                  <a:schemeClr val="tx1"/>
                </a:solidFill>
              </a:rPr>
              <a:t>Gender </a:t>
            </a:r>
          </a:p>
          <a:p>
            <a:pPr marL="571500" indent="-457200">
              <a:buClr>
                <a:schemeClr val="accent5"/>
              </a:buClr>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850477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What Can We do?</a:t>
            </a:r>
            <a:endParaRPr lang="en-US" dirty="0">
              <a:solidFill>
                <a:schemeClr val="tx2"/>
              </a:solidFill>
            </a:endParaRPr>
          </a:p>
        </p:txBody>
      </p:sp>
      <p:sp>
        <p:nvSpPr>
          <p:cNvPr id="3" name="Content Placeholder 2"/>
          <p:cNvSpPr>
            <a:spLocks noGrp="1"/>
          </p:cNvSpPr>
          <p:nvPr>
            <p:ph idx="1"/>
          </p:nvPr>
        </p:nvSpPr>
        <p:spPr/>
        <p:txBody>
          <a:bodyPr/>
          <a:lstStyle/>
          <a:p>
            <a:r>
              <a:rPr lang="en-US" dirty="0" smtClean="0">
                <a:solidFill>
                  <a:schemeClr val="tx1"/>
                </a:solidFill>
              </a:rPr>
              <a:t>Studies show that training in human sexuality and routinely taking sexual histories can increase physician comfort with addressing sexual health</a:t>
            </a:r>
            <a:endParaRPr lang="en-US" dirty="0">
              <a:solidFill>
                <a:schemeClr val="tx1"/>
              </a:solidFill>
            </a:endParaRPr>
          </a:p>
        </p:txBody>
      </p:sp>
    </p:spTree>
    <p:extLst>
      <p:ext uri="{BB962C8B-B14F-4D97-AF65-F5344CB8AC3E}">
        <p14:creationId xmlns:p14="http://schemas.microsoft.com/office/powerpoint/2010/main" val="1906836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Approach</a:t>
            </a:r>
            <a:endParaRPr lang="en-US" dirty="0"/>
          </a:p>
        </p:txBody>
      </p:sp>
      <p:sp>
        <p:nvSpPr>
          <p:cNvPr id="3" name="Content Placeholder 2"/>
          <p:cNvSpPr>
            <a:spLocks noGrp="1"/>
          </p:cNvSpPr>
          <p:nvPr>
            <p:ph idx="1"/>
          </p:nvPr>
        </p:nvSpPr>
        <p:spPr>
          <a:xfrm>
            <a:off x="457200" y="1752600"/>
            <a:ext cx="8229600" cy="4953000"/>
          </a:xfrm>
        </p:spPr>
        <p:txBody>
          <a:bodyPr>
            <a:normAutofit fontScale="92500" lnSpcReduction="20000"/>
          </a:bodyPr>
          <a:lstStyle/>
          <a:p>
            <a:pPr>
              <a:buClr>
                <a:schemeClr val="accent5"/>
              </a:buClr>
            </a:pPr>
            <a:r>
              <a:rPr lang="en-US" dirty="0" smtClean="0">
                <a:solidFill>
                  <a:schemeClr val="tx1"/>
                </a:solidFill>
              </a:rPr>
              <a:t>An explanation prior to asking questions</a:t>
            </a:r>
          </a:p>
          <a:p>
            <a:pPr lvl="1">
              <a:buClr>
                <a:schemeClr val="bg2"/>
              </a:buClr>
            </a:pPr>
            <a:r>
              <a:rPr lang="en-US" dirty="0" smtClean="0">
                <a:solidFill>
                  <a:schemeClr val="tx1"/>
                </a:solidFill>
              </a:rPr>
              <a:t>“Sexual health is important to your overall health; therefore, I always ask my patients about it. If it’s ok with you, I’ll ask you a few questions about sexual matters now.”</a:t>
            </a:r>
          </a:p>
          <a:p>
            <a:pPr>
              <a:buClr>
                <a:schemeClr val="accent5"/>
              </a:buClr>
            </a:pPr>
            <a:r>
              <a:rPr lang="en-US" dirty="0">
                <a:solidFill>
                  <a:schemeClr val="tx1"/>
                </a:solidFill>
              </a:rPr>
              <a:t>Questions asked in a matter-of-fact yet sensitive manner</a:t>
            </a:r>
          </a:p>
          <a:p>
            <a:pPr lvl="1">
              <a:buClr>
                <a:schemeClr val="bg2"/>
              </a:buClr>
            </a:pPr>
            <a:r>
              <a:rPr lang="en-US" dirty="0">
                <a:solidFill>
                  <a:schemeClr val="tx1"/>
                </a:solidFill>
              </a:rPr>
              <a:t>“Men, women, or both</a:t>
            </a:r>
            <a:r>
              <a:rPr lang="en-US" dirty="0" smtClean="0">
                <a:solidFill>
                  <a:schemeClr val="tx1"/>
                </a:solidFill>
              </a:rPr>
              <a:t>”</a:t>
            </a:r>
          </a:p>
          <a:p>
            <a:pPr>
              <a:buClr>
                <a:schemeClr val="accent5"/>
              </a:buClr>
            </a:pPr>
            <a:r>
              <a:rPr lang="en-US" dirty="0" smtClean="0">
                <a:solidFill>
                  <a:schemeClr val="tx1"/>
                </a:solidFill>
              </a:rPr>
              <a:t>Assuring confidentiality </a:t>
            </a:r>
          </a:p>
          <a:p>
            <a:pPr>
              <a:buClr>
                <a:schemeClr val="accent5"/>
              </a:buClr>
            </a:pPr>
            <a:r>
              <a:rPr lang="en-US" dirty="0" smtClean="0">
                <a:solidFill>
                  <a:schemeClr val="tx1"/>
                </a:solidFill>
              </a:rPr>
              <a:t>Ask how many partners they have had rather than whether or not they are married and/or monogamous</a:t>
            </a:r>
          </a:p>
          <a:p>
            <a:pPr>
              <a:buClr>
                <a:schemeClr val="accent5"/>
              </a:buClr>
            </a:pPr>
            <a:r>
              <a:rPr lang="en-US" dirty="0" smtClean="0">
                <a:solidFill>
                  <a:schemeClr val="tx1"/>
                </a:solidFill>
              </a:rPr>
              <a:t>Teach patients proper terminology in order to not forfeit professionalism</a:t>
            </a:r>
          </a:p>
          <a:p>
            <a:pPr lvl="1">
              <a:buClr>
                <a:schemeClr val="bg2"/>
              </a:buClr>
            </a:pPr>
            <a:r>
              <a:rPr lang="en-US" dirty="0" smtClean="0">
                <a:solidFill>
                  <a:schemeClr val="tx1"/>
                </a:solidFill>
              </a:rPr>
              <a:t>Slang word “come” vs. professional word “ejaculation”</a:t>
            </a:r>
          </a:p>
          <a:p>
            <a:pPr>
              <a:buClr>
                <a:schemeClr val="accent5"/>
              </a:buClr>
            </a:pPr>
            <a:r>
              <a:rPr lang="en-US" dirty="0" smtClean="0">
                <a:solidFill>
                  <a:schemeClr val="tx1"/>
                </a:solidFill>
              </a:rPr>
              <a:t>Relating medical problems with sexual dysfunction</a:t>
            </a:r>
          </a:p>
          <a:p>
            <a:pPr lvl="1">
              <a:buClr>
                <a:schemeClr val="bg2"/>
              </a:buClr>
            </a:pPr>
            <a:r>
              <a:rPr lang="en-US" dirty="0" smtClean="0">
                <a:solidFill>
                  <a:schemeClr val="tx1"/>
                </a:solidFill>
              </a:rPr>
              <a:t>Example: many people with diabetes notice a change in their sexual function</a:t>
            </a:r>
          </a:p>
          <a:p>
            <a:pPr>
              <a:buClr>
                <a:schemeClr val="accent5"/>
              </a:buClr>
            </a:pPr>
            <a:r>
              <a:rPr lang="en-US" dirty="0" smtClean="0">
                <a:solidFill>
                  <a:schemeClr val="tx1"/>
                </a:solidFill>
              </a:rPr>
              <a:t>Ask, “What sexual concerns do you have?” </a:t>
            </a:r>
          </a:p>
          <a:p>
            <a:pPr>
              <a:buClr>
                <a:schemeClr val="accent5"/>
              </a:buClr>
            </a:pPr>
            <a:endParaRPr lang="en-US" dirty="0">
              <a:solidFill>
                <a:schemeClr val="tx1"/>
              </a:solidFill>
            </a:endParaRPr>
          </a:p>
          <a:p>
            <a:pPr>
              <a:buClr>
                <a:schemeClr val="accent5"/>
              </a:buClr>
            </a:pPr>
            <a:endParaRPr lang="en-US" dirty="0">
              <a:solidFill>
                <a:schemeClr val="tx1"/>
              </a:solidFill>
            </a:endParaRPr>
          </a:p>
        </p:txBody>
      </p:sp>
    </p:spTree>
    <p:extLst>
      <p:ext uri="{BB962C8B-B14F-4D97-AF65-F5344CB8AC3E}">
        <p14:creationId xmlns:p14="http://schemas.microsoft.com/office/powerpoint/2010/main" val="1166002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References</a:t>
            </a:r>
            <a:endParaRPr lang="en-US" dirty="0">
              <a:solidFill>
                <a:schemeClr val="tx2"/>
              </a:solidFill>
            </a:endParaRPr>
          </a:p>
        </p:txBody>
      </p:sp>
      <p:sp>
        <p:nvSpPr>
          <p:cNvPr id="4" name="Content Placeholder 2"/>
          <p:cNvSpPr>
            <a:spLocks noGrp="1"/>
          </p:cNvSpPr>
          <p:nvPr>
            <p:ph idx="1"/>
          </p:nvPr>
        </p:nvSpPr>
        <p:spPr>
          <a:xfrm>
            <a:off x="152400" y="1676400"/>
            <a:ext cx="8839200" cy="5029200"/>
          </a:xfrm>
        </p:spPr>
        <p:txBody>
          <a:bodyPr>
            <a:noAutofit/>
          </a:bodyPr>
          <a:lstStyle/>
          <a:p>
            <a:pPr>
              <a:buClr>
                <a:schemeClr val="bg2"/>
              </a:buClr>
            </a:pPr>
            <a:r>
              <a:rPr lang="en-US" sz="1100" dirty="0" smtClean="0">
                <a:solidFill>
                  <a:schemeClr val="tx1"/>
                </a:solidFill>
              </a:rPr>
              <a:t>Bauer, M., </a:t>
            </a:r>
            <a:r>
              <a:rPr lang="en-US" sz="1100" dirty="0" err="1" smtClean="0">
                <a:solidFill>
                  <a:schemeClr val="tx1"/>
                </a:solidFill>
              </a:rPr>
              <a:t>Heasler</a:t>
            </a:r>
            <a:r>
              <a:rPr lang="en-US" sz="1100" dirty="0" smtClean="0">
                <a:solidFill>
                  <a:schemeClr val="tx1"/>
                </a:solidFill>
              </a:rPr>
              <a:t>, E., &amp; </a:t>
            </a:r>
            <a:r>
              <a:rPr lang="en-US" sz="1100" dirty="0" err="1" smtClean="0">
                <a:solidFill>
                  <a:schemeClr val="tx1"/>
                </a:solidFill>
              </a:rPr>
              <a:t>Fetherstonhaugh</a:t>
            </a:r>
            <a:r>
              <a:rPr lang="en-US" sz="1100" dirty="0" smtClean="0">
                <a:solidFill>
                  <a:schemeClr val="tx1"/>
                </a:solidFill>
              </a:rPr>
              <a:t>, D. (2016). Let’s talk about sex: Older people’s views on the recognition of sexuality and sexual health in the health-care setting. </a:t>
            </a:r>
            <a:r>
              <a:rPr lang="en-US" sz="1100" i="1" dirty="0" smtClean="0">
                <a:solidFill>
                  <a:schemeClr val="tx1"/>
                </a:solidFill>
              </a:rPr>
              <a:t>Health Expectations,</a:t>
            </a:r>
            <a:r>
              <a:rPr lang="en-US" sz="1100" dirty="0" smtClean="0">
                <a:solidFill>
                  <a:schemeClr val="tx1"/>
                </a:solidFill>
              </a:rPr>
              <a:t> 19(6), 1237-1250. https://doi.org/10.1111/hex.12418</a:t>
            </a:r>
          </a:p>
          <a:p>
            <a:pPr>
              <a:buClr>
                <a:schemeClr val="bg2"/>
              </a:buClr>
            </a:pPr>
            <a:r>
              <a:rPr lang="en-US" sz="1100" dirty="0" err="1" smtClean="0">
                <a:solidFill>
                  <a:schemeClr val="tx1"/>
                </a:solidFill>
              </a:rPr>
              <a:t>Gott</a:t>
            </a:r>
            <a:r>
              <a:rPr lang="en-US" sz="1100" dirty="0">
                <a:solidFill>
                  <a:schemeClr val="tx1"/>
                </a:solidFill>
              </a:rPr>
              <a:t>, M., Galena, E., </a:t>
            </a:r>
            <a:r>
              <a:rPr lang="en-US" sz="1100" dirty="0" err="1">
                <a:solidFill>
                  <a:schemeClr val="tx1"/>
                </a:solidFill>
              </a:rPr>
              <a:t>Hinchliff</a:t>
            </a:r>
            <a:r>
              <a:rPr lang="en-US" sz="1100" dirty="0">
                <a:solidFill>
                  <a:schemeClr val="tx1"/>
                </a:solidFill>
              </a:rPr>
              <a:t>, S., &amp; </a:t>
            </a:r>
            <a:r>
              <a:rPr lang="en-US" sz="1100" dirty="0" err="1">
                <a:solidFill>
                  <a:schemeClr val="tx1"/>
                </a:solidFill>
              </a:rPr>
              <a:t>Elford</a:t>
            </a:r>
            <a:r>
              <a:rPr lang="en-US" sz="1100" dirty="0">
                <a:solidFill>
                  <a:schemeClr val="tx1"/>
                </a:solidFill>
              </a:rPr>
              <a:t>, H. (2004). "Opening a can of worms": GP and practice nurse barriers to talking about sexual health in primary care. </a:t>
            </a:r>
            <a:r>
              <a:rPr lang="en-US" sz="1100" i="1" dirty="0">
                <a:solidFill>
                  <a:schemeClr val="tx1"/>
                </a:solidFill>
              </a:rPr>
              <a:t>Family Practice,</a:t>
            </a:r>
            <a:r>
              <a:rPr lang="en-US" sz="1100" dirty="0">
                <a:solidFill>
                  <a:schemeClr val="tx1"/>
                </a:solidFill>
              </a:rPr>
              <a:t> </a:t>
            </a:r>
            <a:r>
              <a:rPr lang="en-US" sz="1100" i="1" dirty="0">
                <a:solidFill>
                  <a:schemeClr val="tx1"/>
                </a:solidFill>
              </a:rPr>
              <a:t>21</a:t>
            </a:r>
            <a:r>
              <a:rPr lang="en-US" sz="1100" dirty="0">
                <a:solidFill>
                  <a:schemeClr val="tx1"/>
                </a:solidFill>
              </a:rPr>
              <a:t>(5), 528-536. </a:t>
            </a:r>
            <a:r>
              <a:rPr lang="en-US" sz="1100" dirty="0" smtClean="0">
                <a:solidFill>
                  <a:schemeClr val="tx1"/>
                </a:solidFill>
              </a:rPr>
              <a:t>doi:10.1093/</a:t>
            </a:r>
            <a:r>
              <a:rPr lang="en-US" sz="1100" dirty="0" err="1" smtClean="0">
                <a:solidFill>
                  <a:schemeClr val="tx1"/>
                </a:solidFill>
              </a:rPr>
              <a:t>fampra</a:t>
            </a:r>
            <a:r>
              <a:rPr lang="en-US" sz="1100" dirty="0" smtClean="0">
                <a:solidFill>
                  <a:schemeClr val="tx1"/>
                </a:solidFill>
              </a:rPr>
              <a:t>/cmh509</a:t>
            </a:r>
          </a:p>
          <a:p>
            <a:pPr>
              <a:buClr>
                <a:schemeClr val="bg2"/>
              </a:buClr>
            </a:pPr>
            <a:r>
              <a:rPr lang="en-US" sz="1100" dirty="0">
                <a:solidFill>
                  <a:schemeClr val="tx1"/>
                </a:solidFill>
              </a:rPr>
              <a:t>Hart, C., Ganz, E., &amp; </a:t>
            </a:r>
            <a:r>
              <a:rPr lang="en-US" sz="1100" dirty="0" err="1">
                <a:solidFill>
                  <a:schemeClr val="tx1"/>
                </a:solidFill>
              </a:rPr>
              <a:t>Brustman</a:t>
            </a:r>
            <a:r>
              <a:rPr lang="en-US" sz="1100" dirty="0">
                <a:solidFill>
                  <a:schemeClr val="tx1"/>
                </a:solidFill>
              </a:rPr>
              <a:t>, L. (2018). Can We Talk About Sex? Patient and Providers’ Comfort with the Sexual History [26Q]. </a:t>
            </a:r>
            <a:r>
              <a:rPr lang="en-US" sz="1100" i="1" dirty="0">
                <a:solidFill>
                  <a:schemeClr val="tx1"/>
                </a:solidFill>
              </a:rPr>
              <a:t>Obstetrics &amp; Gynecology,</a:t>
            </a:r>
            <a:r>
              <a:rPr lang="en-US" sz="1100" dirty="0">
                <a:solidFill>
                  <a:schemeClr val="tx1"/>
                </a:solidFill>
              </a:rPr>
              <a:t> </a:t>
            </a:r>
            <a:r>
              <a:rPr lang="en-US" sz="1100" i="1" dirty="0">
                <a:solidFill>
                  <a:schemeClr val="tx1"/>
                </a:solidFill>
              </a:rPr>
              <a:t>131</a:t>
            </a:r>
            <a:r>
              <a:rPr lang="en-US" sz="1100" dirty="0">
                <a:solidFill>
                  <a:schemeClr val="tx1"/>
                </a:solidFill>
              </a:rPr>
              <a:t>(P 191S). doi:10.1097/01.aog.0000533238.57206.04 </a:t>
            </a:r>
            <a:endParaRPr lang="en-US" sz="1100" dirty="0" smtClean="0">
              <a:solidFill>
                <a:schemeClr val="tx1"/>
              </a:solidFill>
            </a:endParaRPr>
          </a:p>
          <a:p>
            <a:pPr>
              <a:buClr>
                <a:schemeClr val="bg2"/>
              </a:buClr>
            </a:pPr>
            <a:r>
              <a:rPr lang="en-US" sz="1100" dirty="0" err="1" smtClean="0">
                <a:solidFill>
                  <a:schemeClr val="tx1"/>
                </a:solidFill>
              </a:rPr>
              <a:t>Nusbaum</a:t>
            </a:r>
            <a:r>
              <a:rPr lang="en-US" sz="1100" dirty="0">
                <a:solidFill>
                  <a:schemeClr val="tx1"/>
                </a:solidFill>
              </a:rPr>
              <a:t>, M., &amp; Hamilton, C. (2002). The Proactive Sexual Health History. </a:t>
            </a:r>
            <a:r>
              <a:rPr lang="en-US" sz="1100" i="1" dirty="0">
                <a:solidFill>
                  <a:schemeClr val="tx1"/>
                </a:solidFill>
              </a:rPr>
              <a:t>American Family Physician,</a:t>
            </a:r>
            <a:r>
              <a:rPr lang="en-US" sz="1100" dirty="0">
                <a:solidFill>
                  <a:schemeClr val="tx1"/>
                </a:solidFill>
              </a:rPr>
              <a:t> </a:t>
            </a:r>
            <a:r>
              <a:rPr lang="en-US" sz="1100" i="1" dirty="0">
                <a:solidFill>
                  <a:schemeClr val="tx1"/>
                </a:solidFill>
              </a:rPr>
              <a:t>66</a:t>
            </a:r>
            <a:r>
              <a:rPr lang="en-US" sz="1100" dirty="0">
                <a:solidFill>
                  <a:schemeClr val="tx1"/>
                </a:solidFill>
              </a:rPr>
              <a:t>, 1705-1712. </a:t>
            </a:r>
            <a:endParaRPr lang="en-US" sz="1100" dirty="0" smtClean="0">
              <a:solidFill>
                <a:schemeClr val="tx1"/>
              </a:solidFill>
            </a:endParaRPr>
          </a:p>
          <a:p>
            <a:pPr>
              <a:buClr>
                <a:schemeClr val="bg2"/>
              </a:buClr>
            </a:pPr>
            <a:r>
              <a:rPr lang="en-US" sz="1100" dirty="0" err="1">
                <a:solidFill>
                  <a:schemeClr val="tx1"/>
                </a:solidFill>
              </a:rPr>
              <a:t>Satcher</a:t>
            </a:r>
            <a:r>
              <a:rPr lang="en-US" sz="1100" dirty="0">
                <a:solidFill>
                  <a:schemeClr val="tx1"/>
                </a:solidFill>
              </a:rPr>
              <a:t>, D., Hook, E. W., &amp; Coleman, E. (2015). Sexual Health in America. </a:t>
            </a:r>
            <a:r>
              <a:rPr lang="en-US" sz="1100" i="1" dirty="0">
                <a:solidFill>
                  <a:schemeClr val="tx1"/>
                </a:solidFill>
              </a:rPr>
              <a:t>Jama,</a:t>
            </a:r>
            <a:r>
              <a:rPr lang="en-US" sz="1100" dirty="0">
                <a:solidFill>
                  <a:schemeClr val="tx1"/>
                </a:solidFill>
              </a:rPr>
              <a:t> </a:t>
            </a:r>
            <a:r>
              <a:rPr lang="en-US" sz="1100" i="1" dirty="0">
                <a:solidFill>
                  <a:schemeClr val="tx1"/>
                </a:solidFill>
              </a:rPr>
              <a:t>314</a:t>
            </a:r>
            <a:r>
              <a:rPr lang="en-US" sz="1100" dirty="0">
                <a:solidFill>
                  <a:schemeClr val="tx1"/>
                </a:solidFill>
              </a:rPr>
              <a:t>(8), 765. doi:10.1001/jama.2015.6831 </a:t>
            </a:r>
            <a:endParaRPr lang="en-US" sz="1100" dirty="0" smtClean="0">
              <a:solidFill>
                <a:schemeClr val="tx1"/>
              </a:solidFill>
            </a:endParaRPr>
          </a:p>
          <a:p>
            <a:pPr>
              <a:buClr>
                <a:schemeClr val="bg2"/>
              </a:buClr>
            </a:pPr>
            <a:r>
              <a:rPr lang="en-US" sz="1100" dirty="0" err="1" smtClean="0">
                <a:solidFill>
                  <a:schemeClr val="tx1"/>
                </a:solidFill>
              </a:rPr>
              <a:t>Strada</a:t>
            </a:r>
            <a:r>
              <a:rPr lang="en-US" sz="1100" dirty="0">
                <a:solidFill>
                  <a:schemeClr val="tx1"/>
                </a:solidFill>
              </a:rPr>
              <a:t>, I., </a:t>
            </a:r>
            <a:r>
              <a:rPr lang="en-US" sz="1100" dirty="0" err="1">
                <a:solidFill>
                  <a:schemeClr val="tx1"/>
                </a:solidFill>
              </a:rPr>
              <a:t>Vegni</a:t>
            </a:r>
            <a:r>
              <a:rPr lang="en-US" sz="1100" dirty="0">
                <a:solidFill>
                  <a:schemeClr val="tx1"/>
                </a:solidFill>
              </a:rPr>
              <a:t>, E., &amp; </a:t>
            </a:r>
            <a:r>
              <a:rPr lang="en-US" sz="1100" dirty="0" err="1">
                <a:solidFill>
                  <a:schemeClr val="tx1"/>
                </a:solidFill>
              </a:rPr>
              <a:t>Lamiani</a:t>
            </a:r>
            <a:r>
              <a:rPr lang="en-US" sz="1100" dirty="0">
                <a:solidFill>
                  <a:schemeClr val="tx1"/>
                </a:solidFill>
              </a:rPr>
              <a:t>, G. (2016). Talking with patients about sex: Results of an </a:t>
            </a:r>
            <a:r>
              <a:rPr lang="en-US" sz="1100" dirty="0" err="1">
                <a:solidFill>
                  <a:schemeClr val="tx1"/>
                </a:solidFill>
              </a:rPr>
              <a:t>interprofessional</a:t>
            </a:r>
            <a:r>
              <a:rPr lang="en-US" sz="1100" dirty="0">
                <a:solidFill>
                  <a:schemeClr val="tx1"/>
                </a:solidFill>
              </a:rPr>
              <a:t> simulation-based training for clinicians. </a:t>
            </a:r>
            <a:r>
              <a:rPr lang="en-US" sz="1100" i="1" dirty="0">
                <a:solidFill>
                  <a:schemeClr val="tx1"/>
                </a:solidFill>
              </a:rPr>
              <a:t>Internal and Emergency Medicine,</a:t>
            </a:r>
            <a:r>
              <a:rPr lang="en-US" sz="1100" dirty="0">
                <a:solidFill>
                  <a:schemeClr val="tx1"/>
                </a:solidFill>
              </a:rPr>
              <a:t> </a:t>
            </a:r>
            <a:r>
              <a:rPr lang="en-US" sz="1100" i="1" dirty="0">
                <a:solidFill>
                  <a:schemeClr val="tx1"/>
                </a:solidFill>
              </a:rPr>
              <a:t>11</a:t>
            </a:r>
            <a:r>
              <a:rPr lang="en-US" sz="1100" dirty="0">
                <a:solidFill>
                  <a:schemeClr val="tx1"/>
                </a:solidFill>
              </a:rPr>
              <a:t>(6), 859-866. doi:10.1007/s11739-016-1468-9 </a:t>
            </a:r>
            <a:endParaRPr lang="en-US" sz="1100" dirty="0" smtClean="0">
              <a:solidFill>
                <a:schemeClr val="tx1"/>
              </a:solidFill>
            </a:endParaRPr>
          </a:p>
          <a:p>
            <a:pPr>
              <a:buClr>
                <a:schemeClr val="bg2"/>
              </a:buClr>
            </a:pPr>
            <a:r>
              <a:rPr lang="en-US" sz="1100" dirty="0">
                <a:solidFill>
                  <a:schemeClr val="tx1"/>
                </a:solidFill>
              </a:rPr>
              <a:t>Sweet, D. (2017, March 1). Taking Sexual History in Primary Care Settings: Where to Start? [Editorial]. </a:t>
            </a:r>
            <a:r>
              <a:rPr lang="en-US" sz="1100" i="1" dirty="0">
                <a:solidFill>
                  <a:schemeClr val="tx1"/>
                </a:solidFill>
              </a:rPr>
              <a:t>AAFP</a:t>
            </a:r>
            <a:r>
              <a:rPr lang="en-US" sz="1100" dirty="0">
                <a:solidFill>
                  <a:schemeClr val="tx1"/>
                </a:solidFill>
              </a:rPr>
              <a:t>. Retrieved February 1, 2019, from https://www.aafp.org/news/opinion/20170301guestedprep.html. </a:t>
            </a:r>
            <a:endParaRPr lang="en-US" sz="1100" dirty="0" smtClean="0">
              <a:solidFill>
                <a:schemeClr val="tx1"/>
              </a:solidFill>
            </a:endParaRPr>
          </a:p>
          <a:p>
            <a:pPr>
              <a:buClr>
                <a:schemeClr val="bg2"/>
              </a:buClr>
            </a:pPr>
            <a:r>
              <a:rPr lang="en-US" sz="1100" dirty="0" err="1" smtClean="0">
                <a:solidFill>
                  <a:schemeClr val="tx1"/>
                </a:solidFill>
              </a:rPr>
              <a:t>Verschuren</a:t>
            </a:r>
            <a:r>
              <a:rPr lang="en-US" sz="1100" dirty="0" smtClean="0">
                <a:solidFill>
                  <a:schemeClr val="tx1"/>
                </a:solidFill>
              </a:rPr>
              <a:t>, J., </a:t>
            </a:r>
            <a:r>
              <a:rPr lang="en-US" sz="1100" dirty="0" err="1" smtClean="0">
                <a:solidFill>
                  <a:schemeClr val="tx1"/>
                </a:solidFill>
              </a:rPr>
              <a:t>Enzlin</a:t>
            </a:r>
            <a:r>
              <a:rPr lang="en-US" sz="1100" dirty="0" smtClean="0">
                <a:solidFill>
                  <a:schemeClr val="tx1"/>
                </a:solidFill>
              </a:rPr>
              <a:t>, P., Dijkstra, P. U., </a:t>
            </a:r>
            <a:r>
              <a:rPr lang="en-US" sz="1100" dirty="0" err="1" smtClean="0">
                <a:solidFill>
                  <a:schemeClr val="tx1"/>
                </a:solidFill>
              </a:rPr>
              <a:t>Geertzen</a:t>
            </a:r>
            <a:r>
              <a:rPr lang="en-US" sz="1100" dirty="0" smtClean="0">
                <a:solidFill>
                  <a:schemeClr val="tx1"/>
                </a:solidFill>
              </a:rPr>
              <a:t>, J., &amp; Dekker, R. (2010). Chronic disease and sexuality: A </a:t>
            </a:r>
            <a:r>
              <a:rPr lang="en-US" sz="1100" dirty="0" err="1" smtClean="0">
                <a:solidFill>
                  <a:schemeClr val="tx1"/>
                </a:solidFill>
              </a:rPr>
              <a:t>genergic</a:t>
            </a:r>
            <a:r>
              <a:rPr lang="en-US" sz="1100" dirty="0" smtClean="0">
                <a:solidFill>
                  <a:schemeClr val="tx1"/>
                </a:solidFill>
              </a:rPr>
              <a:t> conceptual framework. </a:t>
            </a:r>
            <a:r>
              <a:rPr lang="en-US" sz="1100" i="1" dirty="0" smtClean="0">
                <a:solidFill>
                  <a:schemeClr val="tx1"/>
                </a:solidFill>
              </a:rPr>
              <a:t>Journal of Sex Research</a:t>
            </a:r>
            <a:r>
              <a:rPr lang="en-US" sz="1100" dirty="0" smtClean="0">
                <a:solidFill>
                  <a:schemeClr val="tx1"/>
                </a:solidFill>
              </a:rPr>
              <a:t>, 47(2), 153-170. https://doi.org/10.1080/00224491003658227</a:t>
            </a:r>
          </a:p>
          <a:p>
            <a:pPr>
              <a:buClr>
                <a:schemeClr val="bg2"/>
              </a:buClr>
            </a:pPr>
            <a:r>
              <a:rPr lang="en-US" sz="1100" dirty="0" smtClean="0">
                <a:solidFill>
                  <a:schemeClr val="tx1"/>
                </a:solidFill>
              </a:rPr>
              <a:t>World Health Organization (2018). Defining sexual health. https://www.who.int/reproductivehealth/topics/sexual_health/sh_definitions/en/.  Accessed February 1, 2019.</a:t>
            </a:r>
          </a:p>
          <a:p>
            <a:pPr>
              <a:buClr>
                <a:schemeClr val="bg2"/>
              </a:buClr>
            </a:pPr>
            <a:r>
              <a:rPr lang="en-US" sz="1100" dirty="0" smtClean="0">
                <a:solidFill>
                  <a:schemeClr val="tx1"/>
                </a:solidFill>
              </a:rPr>
              <a:t>World Health Organization. Developing sexual health </a:t>
            </a:r>
            <a:r>
              <a:rPr lang="en-US" sz="1100" dirty="0" err="1" smtClean="0">
                <a:solidFill>
                  <a:schemeClr val="tx1"/>
                </a:solidFill>
              </a:rPr>
              <a:t>programmes</a:t>
            </a:r>
            <a:r>
              <a:rPr lang="en-US" sz="1100" dirty="0">
                <a:solidFill>
                  <a:schemeClr val="tx1"/>
                </a:solidFill>
              </a:rPr>
              <a:t>. https://www.who.int/reproductivehealth/publications/sexual_health/rhr_hrp_10_22/en</a:t>
            </a:r>
            <a:r>
              <a:rPr lang="en-US" sz="1100" dirty="0" smtClean="0">
                <a:solidFill>
                  <a:schemeClr val="tx1"/>
                </a:solidFill>
              </a:rPr>
              <a:t>/. Accessed February 1, 2019. </a:t>
            </a:r>
            <a:endParaRPr lang="en-US" sz="1100" dirty="0">
              <a:solidFill>
                <a:schemeClr val="tx1"/>
              </a:solidFill>
            </a:endParaRPr>
          </a:p>
          <a:p>
            <a:pPr>
              <a:buClr>
                <a:schemeClr val="bg2"/>
              </a:buClr>
            </a:pPr>
            <a:r>
              <a:rPr lang="en-US" sz="1100" dirty="0" smtClean="0">
                <a:solidFill>
                  <a:schemeClr val="tx1"/>
                </a:solidFill>
              </a:rPr>
              <a:t>World Health Organization. Sexual health and its linkages to reproductive health: an operational approach</a:t>
            </a:r>
            <a:r>
              <a:rPr lang="en-US" sz="1100" dirty="0">
                <a:solidFill>
                  <a:schemeClr val="tx1"/>
                </a:solidFill>
              </a:rPr>
              <a:t>. https://www.who.int/reproductivehealth/publications/sexual_health/sh-linkages-rh/en</a:t>
            </a:r>
            <a:r>
              <a:rPr lang="en-US" sz="1100" dirty="0" smtClean="0">
                <a:solidFill>
                  <a:schemeClr val="tx1"/>
                </a:solidFill>
              </a:rPr>
              <a:t>/. Accessed February 1, 2019. </a:t>
            </a:r>
            <a:endParaRPr lang="en-US" sz="1100" dirty="0" smtClean="0">
              <a:solidFill>
                <a:schemeClr val="tx1"/>
              </a:solidFill>
            </a:endParaRPr>
          </a:p>
        </p:txBody>
      </p:sp>
    </p:spTree>
    <p:extLst>
      <p:ext uri="{BB962C8B-B14F-4D97-AF65-F5344CB8AC3E}">
        <p14:creationId xmlns:p14="http://schemas.microsoft.com/office/powerpoint/2010/main" val="17681507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5">
      <a:dk1>
        <a:sysClr val="windowText" lastClr="000000"/>
      </a:dk1>
      <a:lt1>
        <a:sysClr val="window" lastClr="FFFFFF"/>
      </a:lt1>
      <a:dk2>
        <a:srgbClr val="7030A0"/>
      </a:dk2>
      <a:lt2>
        <a:srgbClr val="0F9FDF"/>
      </a:lt2>
      <a:accent1>
        <a:srgbClr val="54C7E2"/>
      </a:accent1>
      <a:accent2>
        <a:srgbClr val="7D6DDD"/>
      </a:accent2>
      <a:accent3>
        <a:srgbClr val="C896E6"/>
      </a:accent3>
      <a:accent4>
        <a:srgbClr val="3547F7"/>
      </a:accent4>
      <a:accent5>
        <a:srgbClr val="A961D5"/>
      </a:accent5>
      <a:accent6>
        <a:srgbClr val="F1D294"/>
      </a:accent6>
      <a:hlink>
        <a:srgbClr val="FFFF47"/>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143</TotalTime>
  <Words>1207</Words>
  <Application>Microsoft Office PowerPoint</Application>
  <PresentationFormat>On-screen Show (4:3)</PresentationFormat>
  <Paragraphs>76</Paragraphs>
  <Slides>10</Slides>
  <Notes>6</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Apothecary</vt:lpstr>
      <vt:lpstr>Let’s talk about SEX</vt:lpstr>
      <vt:lpstr>PowerPoint Presentation</vt:lpstr>
      <vt:lpstr>Sexual Health Definition</vt:lpstr>
      <vt:lpstr>Studies</vt:lpstr>
      <vt:lpstr>Why is it important we talk about this with our patients?</vt:lpstr>
      <vt:lpstr>Physician Barriers</vt:lpstr>
      <vt:lpstr>Patient Barriers</vt:lpstr>
      <vt:lpstr>What Can We do?</vt:lpstr>
      <vt:lpstr>General Approach</vt:lpstr>
      <vt:lpstr>References</vt:lpstr>
    </vt:vector>
  </TitlesOfParts>
  <Company>Wellmont Health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talk about SEX</dc:title>
  <dc:creator>Masterson, Ashley B</dc:creator>
  <cp:lastModifiedBy>Masterson, Ashley B</cp:lastModifiedBy>
  <cp:revision>54</cp:revision>
  <dcterms:created xsi:type="dcterms:W3CDTF">2019-04-03T16:36:16Z</dcterms:created>
  <dcterms:modified xsi:type="dcterms:W3CDTF">2019-04-23T15:15:20Z</dcterms:modified>
</cp:coreProperties>
</file>