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305" r:id="rId2"/>
    <p:sldId id="414" r:id="rId3"/>
    <p:sldId id="416" r:id="rId4"/>
    <p:sldId id="417" r:id="rId5"/>
    <p:sldId id="418" r:id="rId6"/>
    <p:sldId id="298" r:id="rId7"/>
    <p:sldId id="415" r:id="rId8"/>
    <p:sldId id="427" r:id="rId9"/>
    <p:sldId id="420" r:id="rId10"/>
    <p:sldId id="422" r:id="rId11"/>
    <p:sldId id="423" r:id="rId12"/>
    <p:sldId id="430" r:id="rId13"/>
    <p:sldId id="419" r:id="rId14"/>
    <p:sldId id="428" r:id="rId15"/>
    <p:sldId id="429" r:id="rId16"/>
    <p:sldId id="431" r:id="rId17"/>
    <p:sldId id="424" r:id="rId18"/>
    <p:sldId id="425" r:id="rId19"/>
    <p:sldId id="421" r:id="rId20"/>
    <p:sldId id="426" r:id="rId21"/>
    <p:sldId id="432"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2" d="100"/>
          <a:sy n="92" d="100"/>
        </p:scale>
        <p:origin x="127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B479656-E63F-4638-A963-A25F22514C56}" type="datetimeFigureOut">
              <a:rPr lang="en-US" smtClean="0"/>
              <a:t>10/17/2019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AD7EC6B-CD8F-4DB5-B815-AEE427409972}" type="slidenum">
              <a:rPr lang="en-US" smtClean="0"/>
              <a:t>‹#›</a:t>
            </a:fld>
            <a:endParaRPr lang="en-US"/>
          </a:p>
        </p:txBody>
      </p:sp>
    </p:spTree>
    <p:extLst>
      <p:ext uri="{BB962C8B-B14F-4D97-AF65-F5344CB8AC3E}">
        <p14:creationId xmlns:p14="http://schemas.microsoft.com/office/powerpoint/2010/main" val="1027273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take this opportunity</a:t>
            </a:r>
            <a:r>
              <a:rPr lang="en-US" baseline="0" dirty="0"/>
              <a:t> to provide information of a current effort related to this process for community health needs assessments.</a:t>
            </a:r>
            <a:endParaRPr lang="en-US" dirty="0"/>
          </a:p>
        </p:txBody>
      </p:sp>
      <p:sp>
        <p:nvSpPr>
          <p:cNvPr id="4" name="Slide Number Placeholder 3"/>
          <p:cNvSpPr>
            <a:spLocks noGrp="1"/>
          </p:cNvSpPr>
          <p:nvPr>
            <p:ph type="sldNum" sz="quarter" idx="10"/>
          </p:nvPr>
        </p:nvSpPr>
        <p:spPr/>
        <p:txBody>
          <a:bodyPr/>
          <a:lstStyle/>
          <a:p>
            <a:fld id="{1AD7EC6B-CD8F-4DB5-B815-AEE427409972}" type="slidenum">
              <a:rPr lang="en-US" smtClean="0"/>
              <a:t>6</a:t>
            </a:fld>
            <a:endParaRPr lang="en-US"/>
          </a:p>
        </p:txBody>
      </p:sp>
    </p:spTree>
    <p:extLst>
      <p:ext uri="{BB962C8B-B14F-4D97-AF65-F5344CB8AC3E}">
        <p14:creationId xmlns:p14="http://schemas.microsoft.com/office/powerpoint/2010/main" val="1802284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1"/>
            <a:ext cx="6821488" cy="1142058"/>
          </a:xfrm>
        </p:spPr>
        <p:txBody>
          <a:bodyPr anchor="b" anchorCtr="0"/>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505701" y="6374487"/>
            <a:ext cx="1181100" cy="258088"/>
          </a:xfrm>
        </p:spPr>
        <p:txBody>
          <a:bodyPr/>
          <a:lstStyle>
            <a:lvl1pPr algn="r">
              <a:defRPr>
                <a:solidFill>
                  <a:schemeClr val="bg1"/>
                </a:solidFill>
              </a:defRPr>
            </a:lvl1pPr>
          </a:lstStyle>
          <a:p>
            <a:fld id="{2EF88735-8B5C-4542-ACF3-BEB7E2BAB765}" type="datetimeFigureOut">
              <a:rPr lang="en-US" smtClean="0"/>
              <a:t>10/17/2019</a:t>
            </a:fld>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70" y="5741003"/>
            <a:ext cx="2445110" cy="1024130"/>
          </a:xfrm>
          <a:prstGeom prst="rect">
            <a:avLst/>
          </a:prstGeom>
        </p:spPr>
      </p:pic>
      <p:sp>
        <p:nvSpPr>
          <p:cNvPr id="11" name="Text Placeholder 8"/>
          <p:cNvSpPr>
            <a:spLocks noGrp="1"/>
          </p:cNvSpPr>
          <p:nvPr>
            <p:ph type="body" sz="quarter" idx="12"/>
          </p:nvPr>
        </p:nvSpPr>
        <p:spPr>
          <a:xfrm>
            <a:off x="457200" y="1778708"/>
            <a:ext cx="6821488" cy="1116893"/>
          </a:xfrm>
        </p:spPr>
        <p:txBody>
          <a:bodyPr/>
          <a:lstStyle>
            <a:lvl1pPr>
              <a:defRPr>
                <a:solidFill>
                  <a:schemeClr val="bg1"/>
                </a:solidFill>
              </a:defRPr>
            </a:lvl1pPr>
            <a:lvl2pPr marL="0" indent="0">
              <a:buNone/>
              <a:defRPr sz="1350"/>
            </a:lvl2pPr>
            <a:lvl3pPr marL="0" indent="0">
              <a:buNone/>
              <a:defRPr sz="1350"/>
            </a:lvl3pPr>
            <a:lvl4pPr marL="0" indent="0">
              <a:buNone/>
              <a:defRPr sz="1350"/>
            </a:lvl4pPr>
            <a:lvl5pPr marL="0" indent="0">
              <a:buNone/>
              <a:defRPr sz="1350"/>
            </a:lvl5pPr>
            <a:lvl6pPr marL="0" indent="0">
              <a:buNone/>
              <a:defRPr sz="1350"/>
            </a:lvl6pPr>
            <a:lvl7pPr marL="0" indent="0">
              <a:buNone/>
              <a:defRPr sz="1350"/>
            </a:lvl7pPr>
            <a:lvl8pPr marL="0" indent="0">
              <a:buNone/>
              <a:defRPr sz="1350"/>
            </a:lvl8pPr>
            <a:lvl9pPr marL="0" indent="0">
              <a:buNone/>
              <a:defRPr sz="1350"/>
            </a:lvl9pPr>
          </a:lstStyle>
          <a:p>
            <a:pPr lvl="0"/>
            <a:r>
              <a:rPr lang="en-US"/>
              <a:t>Click to edit Master text styles</a:t>
            </a:r>
          </a:p>
        </p:txBody>
      </p:sp>
    </p:spTree>
    <p:extLst>
      <p:ext uri="{BB962C8B-B14F-4D97-AF65-F5344CB8AC3E}">
        <p14:creationId xmlns:p14="http://schemas.microsoft.com/office/powerpoint/2010/main" val="2677553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1"/>
            <a:ext cx="6821488" cy="1142058"/>
          </a:xfrm>
        </p:spPr>
        <p:txBody>
          <a:bodyPr anchor="b" anchorCtr="0"/>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6875" y="5741003"/>
            <a:ext cx="2445110" cy="1024130"/>
          </a:xfrm>
          <a:prstGeom prst="rect">
            <a:avLst/>
          </a:prstGeom>
        </p:spPr>
      </p:pic>
      <p:sp>
        <p:nvSpPr>
          <p:cNvPr id="6" name="Text Placeholder 8"/>
          <p:cNvSpPr>
            <a:spLocks noGrp="1"/>
          </p:cNvSpPr>
          <p:nvPr>
            <p:ph type="body" sz="quarter" idx="12"/>
          </p:nvPr>
        </p:nvSpPr>
        <p:spPr>
          <a:xfrm>
            <a:off x="457200" y="1778709"/>
            <a:ext cx="5411788" cy="1116893"/>
          </a:xfrm>
        </p:spPr>
        <p:txBody>
          <a:bodyPr/>
          <a:lstStyle>
            <a:lvl1pPr>
              <a:defRPr>
                <a:solidFill>
                  <a:schemeClr val="bg1"/>
                </a:solidFill>
              </a:defRPr>
            </a:lvl1pPr>
            <a:lvl2pPr marL="0" indent="0">
              <a:buNone/>
              <a:defRPr sz="1350"/>
            </a:lvl2pPr>
            <a:lvl3pPr marL="0" indent="0">
              <a:buNone/>
              <a:defRPr sz="1350"/>
            </a:lvl3pPr>
            <a:lvl4pPr marL="0" indent="0">
              <a:buNone/>
              <a:defRPr sz="1350"/>
            </a:lvl4pPr>
            <a:lvl5pPr marL="0" indent="0">
              <a:buNone/>
              <a:defRPr sz="1350"/>
            </a:lvl5pPr>
            <a:lvl6pPr marL="0" indent="0">
              <a:buNone/>
              <a:defRPr sz="1350"/>
            </a:lvl6pPr>
            <a:lvl7pPr marL="0" indent="0">
              <a:buNone/>
              <a:defRPr sz="1350"/>
            </a:lvl7pPr>
            <a:lvl8pPr marL="0" indent="0">
              <a:buNone/>
              <a:defRPr sz="1350"/>
            </a:lvl8pPr>
            <a:lvl9pPr marL="0" indent="0">
              <a:buNone/>
              <a:defRPr sz="1350"/>
            </a:lvl9pPr>
          </a:lstStyle>
          <a:p>
            <a:pPr lvl="0"/>
            <a:r>
              <a:rPr lang="en-US"/>
              <a:t>Click to edit Master text styles</a:t>
            </a:r>
          </a:p>
        </p:txBody>
      </p:sp>
      <p:sp>
        <p:nvSpPr>
          <p:cNvPr id="4" name="Date Placeholder 3"/>
          <p:cNvSpPr>
            <a:spLocks noGrp="1"/>
          </p:cNvSpPr>
          <p:nvPr>
            <p:ph type="dt" sz="half" idx="10"/>
          </p:nvPr>
        </p:nvSpPr>
        <p:spPr>
          <a:xfrm>
            <a:off x="457200" y="6396969"/>
            <a:ext cx="1181100" cy="258088"/>
          </a:xfrm>
        </p:spPr>
        <p:txBody>
          <a:bodyPr/>
          <a:lstStyle>
            <a:lvl1pPr algn="l">
              <a:defRPr>
                <a:solidFill>
                  <a:srgbClr val="707372"/>
                </a:solidFill>
              </a:defRPr>
            </a:lvl1pPr>
          </a:lstStyle>
          <a:p>
            <a:fld id="{2EF88735-8B5C-4542-ACF3-BEB7E2BAB765}" type="datetimeFigureOut">
              <a:rPr lang="en-US" smtClean="0"/>
              <a:t>10/17/2019</a:t>
            </a:fld>
            <a:endParaRPr lang="en-US"/>
          </a:p>
        </p:txBody>
      </p:sp>
    </p:spTree>
    <p:extLst>
      <p:ext uri="{BB962C8B-B14F-4D97-AF65-F5344CB8AC3E}">
        <p14:creationId xmlns:p14="http://schemas.microsoft.com/office/powerpoint/2010/main" val="296159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with imag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2"/>
            <a:ext cx="9144000" cy="4537075"/>
          </a:xfrm>
          <a:noFill/>
        </p:spPr>
        <p:txBody>
          <a:bodyPr/>
          <a:lstStyle/>
          <a:p>
            <a:r>
              <a:rPr lang="en-US"/>
              <a:t>Click icon to add picture</a:t>
            </a:r>
          </a:p>
        </p:txBody>
      </p:sp>
      <p:sp>
        <p:nvSpPr>
          <p:cNvPr id="2" name="Title 1"/>
          <p:cNvSpPr>
            <a:spLocks noGrp="1"/>
          </p:cNvSpPr>
          <p:nvPr>
            <p:ph type="title"/>
          </p:nvPr>
        </p:nvSpPr>
        <p:spPr bwMode="ltGray">
          <a:xfrm>
            <a:off x="0" y="795528"/>
            <a:ext cx="9144000" cy="6062472"/>
          </a:xfrm>
          <a:blipFill>
            <a:blip r:embed="rId2"/>
            <a:stretch>
              <a:fillRect/>
            </a:stretch>
          </a:blipFill>
        </p:spPr>
        <p:txBody>
          <a:bodyPr lIns="438912" tIns="0" rIns="3291840" bIns="2249424" anchor="b" anchorCtr="0"/>
          <a:lstStyle>
            <a:lvl1pPr>
              <a:defRPr>
                <a:solidFill>
                  <a:srgbClr val="006BB6"/>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505701" y="6395815"/>
            <a:ext cx="1181100" cy="258088"/>
          </a:xfrm>
        </p:spPr>
        <p:txBody>
          <a:bodyPr/>
          <a:lstStyle>
            <a:lvl1pPr algn="r">
              <a:defRPr>
                <a:solidFill>
                  <a:schemeClr val="bg1"/>
                </a:solidFill>
              </a:defRPr>
            </a:lvl1pPr>
          </a:lstStyle>
          <a:p>
            <a:fld id="{2EF88735-8B5C-4542-ACF3-BEB7E2BAB765}" type="datetimeFigureOut">
              <a:rPr lang="en-US" smtClean="0"/>
              <a:t>10/17/2019</a:t>
            </a:fld>
            <a:endParaRPr lang="en-US"/>
          </a:p>
        </p:txBody>
      </p:sp>
      <p:sp>
        <p:nvSpPr>
          <p:cNvPr id="9" name="Text Placeholder 8"/>
          <p:cNvSpPr>
            <a:spLocks noGrp="1"/>
          </p:cNvSpPr>
          <p:nvPr>
            <p:ph type="body" sz="quarter" idx="12"/>
          </p:nvPr>
        </p:nvSpPr>
        <p:spPr>
          <a:xfrm>
            <a:off x="457200" y="4767265"/>
            <a:ext cx="5411788" cy="793147"/>
          </a:xfrm>
        </p:spPr>
        <p:txBody>
          <a:bodyPr/>
          <a:lstStyle>
            <a:lvl2pPr marL="0" indent="0">
              <a:buNone/>
              <a:defRPr sz="1350"/>
            </a:lvl2pPr>
            <a:lvl3pPr marL="0" indent="0">
              <a:buNone/>
              <a:defRPr sz="1350"/>
            </a:lvl3pPr>
            <a:lvl4pPr marL="0" indent="0">
              <a:buNone/>
              <a:defRPr sz="1350"/>
            </a:lvl4pPr>
            <a:lvl5pPr marL="0" indent="0">
              <a:buNone/>
              <a:defRPr sz="1350"/>
            </a:lvl5pPr>
            <a:lvl6pPr marL="0" indent="0">
              <a:buNone/>
              <a:defRPr sz="1350"/>
            </a:lvl6pPr>
            <a:lvl7pPr marL="0" indent="0">
              <a:buNone/>
              <a:defRPr sz="1350"/>
            </a:lvl7pPr>
            <a:lvl8pPr marL="0" indent="0">
              <a:buNone/>
              <a:defRPr sz="1350"/>
            </a:lvl8pPr>
            <a:lvl9pPr marL="0" indent="0">
              <a:buNone/>
              <a:defRPr sz="1350"/>
            </a:lvl9pPr>
          </a:lstStyle>
          <a:p>
            <a:pPr lvl="0"/>
            <a:r>
              <a:rPr lang="en-US"/>
              <a:t>Click to edit Master text styles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70" y="5741003"/>
            <a:ext cx="2445110" cy="1024130"/>
          </a:xfrm>
          <a:prstGeom prst="rect">
            <a:avLst/>
          </a:prstGeom>
        </p:spPr>
      </p:pic>
    </p:spTree>
    <p:extLst>
      <p:ext uri="{BB962C8B-B14F-4D97-AF65-F5344CB8AC3E}">
        <p14:creationId xmlns:p14="http://schemas.microsoft.com/office/powerpoint/2010/main" val="317900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8229600" cy="4686300"/>
          </a:xfrm>
        </p:spPr>
        <p:txBody>
          <a:bodyPr/>
          <a:lstStyle>
            <a:lvl1pPr marL="274320" indent="-274320">
              <a:buFont typeface="+mj-lt"/>
              <a:buAutoNum type="arabicPeriod"/>
              <a:defRPr sz="1500"/>
            </a:lvl1pPr>
            <a:lvl2pPr marL="548640" indent="-274320">
              <a:buFont typeface="+mj-lt"/>
              <a:buAutoNum type="alphaLcPeriod"/>
              <a:defRPr sz="1350"/>
            </a:lvl2pPr>
            <a:lvl3pPr marL="822960" indent="-274320">
              <a:buFont typeface="+mj-lt"/>
              <a:buAutoNum type="romanLcPeriod"/>
              <a:defRPr sz="1350"/>
            </a:lvl3pPr>
            <a:lvl4pPr marL="531495" indent="-257175">
              <a:buFont typeface="+mj-lt"/>
              <a:buAutoNum type="arabicPeriod"/>
              <a:defRPr sz="1200"/>
            </a:lvl4pPr>
            <a:lvl5pPr marL="668655" indent="-257175">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Tree>
    <p:extLst>
      <p:ext uri="{BB962C8B-B14F-4D97-AF65-F5344CB8AC3E}">
        <p14:creationId xmlns:p14="http://schemas.microsoft.com/office/powerpoint/2010/main" val="3126885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red to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1781010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maroon to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3025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orange to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8998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blue to l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24038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vider; dk blue to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
        <p:nvSpPr>
          <p:cNvPr id="8" name="Title 1"/>
          <p:cNvSpPr>
            <a:spLocks noGrp="1"/>
          </p:cNvSpPr>
          <p:nvPr>
            <p:ph type="title"/>
          </p:nvPr>
        </p:nvSpPr>
        <p:spPr>
          <a:xfrm>
            <a:off x="457200" y="419101"/>
            <a:ext cx="6821488" cy="2540231"/>
          </a:xfrm>
        </p:spPr>
        <p:txBody>
          <a:bodyPr anchor="b" anchorCtr="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7944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_red">
    <p:bg>
      <p:bgPr>
        <a:solidFill>
          <a:srgbClr val="D2263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840"/>
            <a:ext cx="6821488" cy="4686299"/>
          </a:xfrm>
        </p:spPr>
        <p:txBody>
          <a:bodyPr anchor="t" anchorCtr="0"/>
          <a:lstStyle>
            <a:lvl1pPr marL="109728" indent="-137160">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2334034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_purple">
    <p:bg>
      <p:bgPr>
        <a:solidFill>
          <a:srgbClr val="B0008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840"/>
            <a:ext cx="6821488" cy="4686299"/>
          </a:xfrm>
        </p:spPr>
        <p:txBody>
          <a:bodyPr anchor="t" anchorCtr="0"/>
          <a:lstStyle>
            <a:lvl1pPr marL="109728" indent="-137160">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569310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_orange">
    <p:bg>
      <p:bgPr>
        <a:solidFill>
          <a:srgbClr val="FF6C0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840"/>
            <a:ext cx="6821488" cy="4686299"/>
          </a:xfrm>
        </p:spPr>
        <p:txBody>
          <a:bodyPr anchor="t" anchorCtr="0"/>
          <a:lstStyle>
            <a:lvl1pPr marL="109728" indent="-137160">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2896143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_lt blue">
    <p:bg>
      <p:bgPr>
        <a:solidFill>
          <a:srgbClr val="41B6E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840"/>
            <a:ext cx="6821488" cy="4686299"/>
          </a:xfrm>
        </p:spPr>
        <p:txBody>
          <a:bodyPr anchor="t" anchorCtr="0"/>
          <a:lstStyle>
            <a:lvl1pPr marL="109728" indent="-137160">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1607957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_dk blue">
    <p:bg>
      <p:bgPr>
        <a:solidFill>
          <a:srgbClr val="171C8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93840"/>
            <a:ext cx="6821488" cy="4686299"/>
          </a:xfrm>
        </p:spPr>
        <p:txBody>
          <a:bodyPr anchor="t" anchorCtr="0"/>
          <a:lstStyle>
            <a:lvl1pPr marL="109728" indent="-137160">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7248040" y="6222867"/>
            <a:ext cx="1507818" cy="481554"/>
          </a:xfrm>
          <a:prstGeom prst="rect">
            <a:avLst/>
          </a:prstGeom>
        </p:spPr>
      </p:pic>
    </p:spTree>
    <p:extLst>
      <p:ext uri="{BB962C8B-B14F-4D97-AF65-F5344CB8AC3E}">
        <p14:creationId xmlns:p14="http://schemas.microsoft.com/office/powerpoint/2010/main" val="929549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 column with intro">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3125788"/>
            <a:ext cx="8229600" cy="3054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7248040" y="6222869"/>
            <a:ext cx="1507818" cy="481555"/>
          </a:xfrm>
          <a:prstGeom prst="rect">
            <a:avLst/>
          </a:prstGeom>
        </p:spPr>
      </p:pic>
      <p:sp>
        <p:nvSpPr>
          <p:cNvPr id="8" name="Content Placeholder 2"/>
          <p:cNvSpPr>
            <a:spLocks noGrp="1"/>
          </p:cNvSpPr>
          <p:nvPr>
            <p:ph idx="13"/>
          </p:nvPr>
        </p:nvSpPr>
        <p:spPr>
          <a:xfrm>
            <a:off x="457200" y="1493840"/>
            <a:ext cx="8229600" cy="1401761"/>
          </a:xfrm>
        </p:spPr>
        <p:txBody>
          <a:bodyPr/>
          <a:lstStyle>
            <a:lvl1pPr>
              <a:defRPr sz="1500">
                <a:solidFill>
                  <a:schemeClr val="accent1"/>
                </a:solidFill>
              </a:defRPr>
            </a:lvl1pPr>
            <a:lvl2pPr marL="0" indent="0">
              <a:buNone/>
              <a:defRPr sz="1500">
                <a:solidFill>
                  <a:schemeClr val="accent1"/>
                </a:solidFill>
              </a:defRPr>
            </a:lvl2pPr>
            <a:lvl3pPr marL="0" indent="0">
              <a:buNone/>
              <a:defRPr sz="1500">
                <a:solidFill>
                  <a:schemeClr val="accent1"/>
                </a:solidFill>
              </a:defRPr>
            </a:lvl3pPr>
            <a:lvl4pPr marL="0" indent="0">
              <a:buNone/>
              <a:defRPr sz="1500">
                <a:solidFill>
                  <a:schemeClr val="accent1"/>
                </a:solidFill>
              </a:defRPr>
            </a:lvl4pPr>
            <a:lvl5pPr marL="0" indent="0">
              <a:buNone/>
              <a:defRPr sz="1500">
                <a:solidFill>
                  <a:schemeClr val="accent1"/>
                </a:solidFill>
              </a:defRPr>
            </a:lvl5pPr>
            <a:lvl6pPr marL="0" indent="0">
              <a:buNone/>
              <a:defRPr sz="1500">
                <a:solidFill>
                  <a:schemeClr val="accent1"/>
                </a:solidFill>
              </a:defRPr>
            </a:lvl6pPr>
            <a:lvl7pPr marL="0" indent="0">
              <a:buNone/>
              <a:defRPr sz="1500">
                <a:solidFill>
                  <a:schemeClr val="accent1"/>
                </a:solidFill>
              </a:defRPr>
            </a:lvl7pPr>
            <a:lvl8pPr marL="0" indent="0">
              <a:buNone/>
              <a:defRPr sz="1500">
                <a:solidFill>
                  <a:schemeClr val="accent1"/>
                </a:solidFill>
              </a:defRPr>
            </a:lvl8pPr>
            <a:lvl9pPr marL="0" indent="0">
              <a:buNone/>
              <a:defRPr sz="1500">
                <a:solidFill>
                  <a:schemeClr val="accent1"/>
                </a:solidFill>
              </a:defRPr>
            </a:lvl9pPr>
          </a:lstStyle>
          <a:p>
            <a:pPr lvl="0"/>
            <a:r>
              <a:rPr lang="en-US"/>
              <a:t>Click to edit Master text styles</a:t>
            </a:r>
          </a:p>
        </p:txBody>
      </p:sp>
    </p:spTree>
    <p:extLst>
      <p:ext uri="{BB962C8B-B14F-4D97-AF65-F5344CB8AC3E}">
        <p14:creationId xmlns:p14="http://schemas.microsoft.com/office/powerpoint/2010/main" val="1611893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82296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Tree>
    <p:extLst>
      <p:ext uri="{BB962C8B-B14F-4D97-AF65-F5344CB8AC3E}">
        <p14:creationId xmlns:p14="http://schemas.microsoft.com/office/powerpoint/2010/main" val="3269251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 Column with intro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D22630"/>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493838"/>
            <a:ext cx="40005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4724400" y="1493838"/>
            <a:ext cx="3962400" cy="4686300"/>
          </a:xfrm>
        </p:spPr>
        <p:txBody>
          <a:bodyPr/>
          <a:lstStyle>
            <a:lvl1pPr>
              <a:defRPr sz="1500">
                <a:solidFill>
                  <a:schemeClr val="accent1"/>
                </a:solidFill>
              </a:defRPr>
            </a:lvl1pPr>
            <a:lvl2pPr marL="0" indent="0">
              <a:buNone/>
              <a:defRPr sz="1500">
                <a:solidFill>
                  <a:schemeClr val="accent1"/>
                </a:solidFill>
              </a:defRPr>
            </a:lvl2pPr>
            <a:lvl3pPr marL="0" indent="0">
              <a:buNone/>
              <a:defRPr sz="1500">
                <a:solidFill>
                  <a:schemeClr val="accent1"/>
                </a:solidFill>
              </a:defRPr>
            </a:lvl3pPr>
            <a:lvl4pPr marL="0" indent="0">
              <a:buFontTx/>
              <a:buNone/>
              <a:defRPr sz="1500">
                <a:solidFill>
                  <a:schemeClr val="accent1"/>
                </a:solidFill>
              </a:defRPr>
            </a:lvl4pPr>
            <a:lvl5pPr marL="0" indent="0">
              <a:buNone/>
              <a:defRPr sz="1500">
                <a:solidFill>
                  <a:schemeClr val="accent1"/>
                </a:solidFill>
              </a:defRPr>
            </a:lvl5pPr>
            <a:lvl6pPr marL="0" indent="0">
              <a:buNone/>
              <a:defRPr sz="1500">
                <a:solidFill>
                  <a:schemeClr val="accent1"/>
                </a:solidFill>
              </a:defRPr>
            </a:lvl6pPr>
            <a:lvl7pPr marL="0" indent="0">
              <a:buNone/>
              <a:defRPr sz="1500">
                <a:solidFill>
                  <a:schemeClr val="accent1"/>
                </a:solidFill>
              </a:defRPr>
            </a:lvl7pPr>
            <a:lvl8pPr marL="0" indent="0">
              <a:buNone/>
              <a:defRPr sz="1500">
                <a:solidFill>
                  <a:schemeClr val="accent1"/>
                </a:solidFill>
              </a:defRPr>
            </a:lvl8pPr>
            <a:lvl9pPr marL="0" indent="0">
              <a:buNone/>
              <a:defRPr sz="1500">
                <a:solidFill>
                  <a:schemeClr val="accent1"/>
                </a:solidFill>
              </a:defRPr>
            </a:lvl9pPr>
          </a:lstStyle>
          <a:p>
            <a:pPr lvl="0"/>
            <a:r>
              <a:rPr lang="en-US"/>
              <a:t>Click to edit Master text styles</a:t>
            </a:r>
          </a:p>
        </p:txBody>
      </p:sp>
    </p:spTree>
    <p:extLst>
      <p:ext uri="{BB962C8B-B14F-4D97-AF65-F5344CB8AC3E}">
        <p14:creationId xmlns:p14="http://schemas.microsoft.com/office/powerpoint/2010/main" val="746944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 Column with intro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D22630"/>
                </a:solidFill>
              </a:defRPr>
            </a:lvl1pPr>
          </a:lstStyle>
          <a:p>
            <a:r>
              <a:rPr lang="en-US"/>
              <a:t>Click to edit Master title style</a:t>
            </a:r>
            <a:endParaRPr lang="en-US" dirty="0"/>
          </a:p>
        </p:txBody>
      </p:sp>
      <p:sp>
        <p:nvSpPr>
          <p:cNvPr id="3" name="Content Placeholder 2"/>
          <p:cNvSpPr>
            <a:spLocks noGrp="1"/>
          </p:cNvSpPr>
          <p:nvPr>
            <p:ph idx="1"/>
          </p:nvPr>
        </p:nvSpPr>
        <p:spPr>
          <a:xfrm>
            <a:off x="4724400" y="1493838"/>
            <a:ext cx="39624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457200" y="1493838"/>
            <a:ext cx="4000500" cy="4686300"/>
          </a:xfrm>
        </p:spPr>
        <p:txBody>
          <a:bodyPr/>
          <a:lstStyle>
            <a:lvl1pPr>
              <a:defRPr sz="1500">
                <a:solidFill>
                  <a:schemeClr val="accent1"/>
                </a:solidFill>
              </a:defRPr>
            </a:lvl1pPr>
            <a:lvl2pPr marL="0" indent="0">
              <a:buNone/>
              <a:defRPr sz="1500">
                <a:solidFill>
                  <a:schemeClr val="accent1"/>
                </a:solidFill>
              </a:defRPr>
            </a:lvl2pPr>
            <a:lvl3pPr marL="0" indent="0">
              <a:buNone/>
              <a:defRPr sz="1500">
                <a:solidFill>
                  <a:schemeClr val="accent1"/>
                </a:solidFill>
              </a:defRPr>
            </a:lvl3pPr>
            <a:lvl4pPr marL="0" indent="0">
              <a:buFontTx/>
              <a:buNone/>
              <a:defRPr sz="1500">
                <a:solidFill>
                  <a:schemeClr val="accent1"/>
                </a:solidFill>
              </a:defRPr>
            </a:lvl4pPr>
            <a:lvl5pPr marL="0" indent="0">
              <a:buNone/>
              <a:defRPr sz="1500">
                <a:solidFill>
                  <a:schemeClr val="accent1"/>
                </a:solidFill>
              </a:defRPr>
            </a:lvl5pPr>
            <a:lvl6pPr marL="0" indent="0">
              <a:buNone/>
              <a:defRPr sz="1500">
                <a:solidFill>
                  <a:schemeClr val="accent1"/>
                </a:solidFill>
              </a:defRPr>
            </a:lvl6pPr>
            <a:lvl7pPr marL="0" indent="0">
              <a:buNone/>
              <a:defRPr sz="1500">
                <a:solidFill>
                  <a:schemeClr val="accent1"/>
                </a:solidFill>
              </a:defRPr>
            </a:lvl7pPr>
            <a:lvl8pPr marL="0" indent="0">
              <a:buNone/>
              <a:defRPr sz="1500">
                <a:solidFill>
                  <a:schemeClr val="accent1"/>
                </a:solidFill>
              </a:defRPr>
            </a:lvl8pPr>
            <a:lvl9pPr marL="0" indent="0">
              <a:buNone/>
              <a:defRPr sz="1500">
                <a:solidFill>
                  <a:schemeClr val="accent1"/>
                </a:solidFill>
              </a:defRPr>
            </a:lvl9pPr>
          </a:lstStyle>
          <a:p>
            <a:pPr lvl="0"/>
            <a:r>
              <a:rPr lang="en-US"/>
              <a:t>Click to edit Master text styles</a:t>
            </a:r>
          </a:p>
        </p:txBody>
      </p:sp>
    </p:spTree>
    <p:extLst>
      <p:ext uri="{BB962C8B-B14F-4D97-AF65-F5344CB8AC3E}">
        <p14:creationId xmlns:p14="http://schemas.microsoft.com/office/powerpoint/2010/main" val="55920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4008438"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4724401" y="1493838"/>
            <a:ext cx="3962399"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5006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25908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3314700" y="1493838"/>
            <a:ext cx="25527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4"/>
          </p:nvPr>
        </p:nvSpPr>
        <p:spPr>
          <a:xfrm>
            <a:off x="6100764" y="1493838"/>
            <a:ext cx="2586038"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3646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Left column w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5411788"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6100763" y="1493838"/>
            <a:ext cx="2586037"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0106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Left column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25908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8" name="Content Placeholder 2"/>
          <p:cNvSpPr>
            <a:spLocks noGrp="1"/>
          </p:cNvSpPr>
          <p:nvPr>
            <p:ph idx="13"/>
          </p:nvPr>
        </p:nvSpPr>
        <p:spPr>
          <a:xfrm>
            <a:off x="3314701" y="1493838"/>
            <a:ext cx="5372099"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735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Column, imag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40005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10" name="Picture Placeholder 9"/>
          <p:cNvSpPr>
            <a:spLocks noGrp="1"/>
          </p:cNvSpPr>
          <p:nvPr>
            <p:ph type="pic" sz="quarter" idx="14"/>
          </p:nvPr>
        </p:nvSpPr>
        <p:spPr>
          <a:xfrm>
            <a:off x="4724401" y="1493838"/>
            <a:ext cx="4419599" cy="46863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1418898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 Column, image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724401" y="1493838"/>
            <a:ext cx="3962399"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10" name="Picture Placeholder 9"/>
          <p:cNvSpPr>
            <a:spLocks noGrp="1"/>
          </p:cNvSpPr>
          <p:nvPr>
            <p:ph type="pic" sz="quarter" idx="14"/>
          </p:nvPr>
        </p:nvSpPr>
        <p:spPr>
          <a:xfrm>
            <a:off x="0" y="1493838"/>
            <a:ext cx="4451350" cy="4686300"/>
          </a:xfrm>
          <a:solidFill>
            <a:schemeClr val="bg1">
              <a:lumMod val="8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524717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 Column, image right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93838"/>
            <a:ext cx="54102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10" name="Picture Placeholder 9"/>
          <p:cNvSpPr>
            <a:spLocks noGrp="1"/>
          </p:cNvSpPr>
          <p:nvPr>
            <p:ph type="pic" sz="quarter" idx="14"/>
          </p:nvPr>
        </p:nvSpPr>
        <p:spPr>
          <a:xfrm>
            <a:off x="6100763" y="1493838"/>
            <a:ext cx="3043237" cy="46863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31117471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 Column, image left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314700" y="1493838"/>
            <a:ext cx="5372100" cy="468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10" name="Picture Placeholder 9"/>
          <p:cNvSpPr>
            <a:spLocks noGrp="1"/>
          </p:cNvSpPr>
          <p:nvPr>
            <p:ph type="pic" sz="quarter" idx="14"/>
          </p:nvPr>
        </p:nvSpPr>
        <p:spPr>
          <a:xfrm>
            <a:off x="0" y="1493838"/>
            <a:ext cx="3048000" cy="4686300"/>
          </a:xfrm>
          <a:solidFill>
            <a:schemeClr val="bg1">
              <a:lumMod val="8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6290256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Tree>
    <p:extLst>
      <p:ext uri="{BB962C8B-B14F-4D97-AF65-F5344CB8AC3E}">
        <p14:creationId xmlns:p14="http://schemas.microsoft.com/office/powerpoint/2010/main" val="10000698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ooter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Tree>
    <p:extLst>
      <p:ext uri="{BB962C8B-B14F-4D97-AF65-F5344CB8AC3E}">
        <p14:creationId xmlns:p14="http://schemas.microsoft.com/office/powerpoint/2010/main" val="989024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EF88735-8B5C-4542-ACF3-BEB7E2BAB765}" type="datetimeFigureOut">
              <a:rPr lang="en-US" smtClean="0"/>
              <a:t>10/17/2019</a:t>
            </a:fld>
            <a:endParaRPr lang="en-US"/>
          </a:p>
        </p:txBody>
      </p:sp>
      <p:sp>
        <p:nvSpPr>
          <p:cNvPr id="5" name="Footer Placeholder 4"/>
          <p:cNvSpPr>
            <a:spLocks noGrp="1"/>
          </p:cNvSpPr>
          <p:nvPr>
            <p:ph type="ftr" sz="quarter" idx="11"/>
          </p:nvPr>
        </p:nvSpPr>
        <p:spPr/>
        <p:txBody>
          <a:bodyPr/>
          <a:lstStyle>
            <a:lvl1pPr>
              <a:defRPr sz="600">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12"/>
          </p:nvPr>
        </p:nvSpPr>
        <p:spPr/>
        <p:txBody>
          <a:bodyPr/>
          <a:lstStyle/>
          <a:p>
            <a:fld id="{85EDA7C9-F0C5-4CEE-AFD0-61068AD98400}" type="slidenum">
              <a:rPr lang="en-US" smtClean="0"/>
              <a:t>‹#›</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8040" y="6222869"/>
            <a:ext cx="1507818" cy="481555"/>
          </a:xfrm>
          <a:prstGeom prst="rect">
            <a:avLst/>
          </a:prstGeom>
        </p:spPr>
      </p:pic>
      <p:sp>
        <p:nvSpPr>
          <p:cNvPr id="3" name="Media Placeholder 2"/>
          <p:cNvSpPr>
            <a:spLocks noGrp="1"/>
          </p:cNvSpPr>
          <p:nvPr>
            <p:ph type="media" sz="quarter" idx="13"/>
          </p:nvPr>
        </p:nvSpPr>
        <p:spPr>
          <a:xfrm>
            <a:off x="457200" y="419100"/>
            <a:ext cx="8229600" cy="5752392"/>
          </a:xfrm>
        </p:spPr>
        <p:txBody>
          <a:bodyPr/>
          <a:lstStyle/>
          <a:p>
            <a:r>
              <a:rPr lang="en-US"/>
              <a:t>Click icon to add media</a:t>
            </a:r>
          </a:p>
        </p:txBody>
      </p:sp>
    </p:spTree>
    <p:extLst>
      <p:ext uri="{BB962C8B-B14F-4D97-AF65-F5344CB8AC3E}">
        <p14:creationId xmlns:p14="http://schemas.microsoft.com/office/powerpoint/2010/main" val="40316670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arket Share">
    <p:spTree>
      <p:nvGrpSpPr>
        <p:cNvPr id="1" name=""/>
        <p:cNvGrpSpPr/>
        <p:nvPr/>
      </p:nvGrpSpPr>
      <p:grpSpPr>
        <a:xfrm>
          <a:off x="0" y="0"/>
          <a:ext cx="0" cy="0"/>
          <a:chOff x="0" y="0"/>
          <a:chExt cx="0" cy="0"/>
        </a:xfrm>
      </p:grpSpPr>
      <p:sp>
        <p:nvSpPr>
          <p:cNvPr id="2" name="Title 1"/>
          <p:cNvSpPr>
            <a:spLocks noGrp="1"/>
          </p:cNvSpPr>
          <p:nvPr>
            <p:ph type="title"/>
          </p:nvPr>
        </p:nvSpPr>
        <p:spPr>
          <a:xfrm>
            <a:off x="457200" y="812566"/>
            <a:ext cx="6553200" cy="800100"/>
          </a:xfrm>
          <a:prstGeom prst="rect">
            <a:avLst/>
          </a:prstGeom>
        </p:spPr>
        <p:txBody>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576072" y="1554480"/>
            <a:ext cx="7982712" cy="47640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595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19100"/>
            <a:ext cx="8229600" cy="8382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493838"/>
            <a:ext cx="8229600" cy="4678362"/>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4005" y="6394959"/>
            <a:ext cx="1141355" cy="258088"/>
          </a:xfrm>
          <a:prstGeom prst="rect">
            <a:avLst/>
          </a:prstGeom>
        </p:spPr>
        <p:txBody>
          <a:bodyPr vert="horz" lIns="0" tIns="0" rIns="0" bIns="0" rtlCol="0" anchor="b" anchorCtr="0"/>
          <a:lstStyle>
            <a:lvl1pPr algn="l">
              <a:defRPr sz="600">
                <a:solidFill>
                  <a:srgbClr val="707372"/>
                </a:solidFill>
                <a:latin typeface="Verdana" panose="020B0604030504040204" pitchFamily="34" charset="0"/>
                <a:ea typeface="Verdana" panose="020B0604030504040204" pitchFamily="34" charset="0"/>
                <a:cs typeface="Verdana" panose="020B0604030504040204" pitchFamily="34" charset="0"/>
              </a:defRPr>
            </a:lvl1pPr>
          </a:lstStyle>
          <a:p>
            <a:fld id="{2EF88735-8B5C-4542-ACF3-BEB7E2BAB765}" type="datetimeFigureOut">
              <a:rPr lang="en-US" smtClean="0"/>
              <a:t>10/17/2019</a:t>
            </a:fld>
            <a:endParaRPr lang="en-US"/>
          </a:p>
        </p:txBody>
      </p:sp>
      <p:sp>
        <p:nvSpPr>
          <p:cNvPr id="5" name="Footer Placeholder 4"/>
          <p:cNvSpPr>
            <a:spLocks noGrp="1"/>
          </p:cNvSpPr>
          <p:nvPr>
            <p:ph type="ftr" sz="quarter" idx="3"/>
          </p:nvPr>
        </p:nvSpPr>
        <p:spPr>
          <a:xfrm>
            <a:off x="3314700" y="6397015"/>
            <a:ext cx="3963988" cy="256032"/>
          </a:xfrm>
          <a:prstGeom prst="rect">
            <a:avLst/>
          </a:prstGeom>
        </p:spPr>
        <p:txBody>
          <a:bodyPr vert="horz" lIns="0" tIns="0" rIns="0" bIns="0" rtlCol="0" anchor="b" anchorCtr="0"/>
          <a:lstStyle>
            <a:lvl1pPr marL="0" algn="l" defTabSz="685800" rtl="0" eaLnBrk="1" latinLnBrk="0" hangingPunct="1">
              <a:defRPr lang="en-US" sz="600" kern="1200" smtClean="0">
                <a:solidFill>
                  <a:srgbClr val="707372"/>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p:cNvSpPr>
            <a:spLocks noGrp="1"/>
          </p:cNvSpPr>
          <p:nvPr>
            <p:ph type="sldNum" sz="quarter" idx="4"/>
          </p:nvPr>
        </p:nvSpPr>
        <p:spPr>
          <a:xfrm>
            <a:off x="457202" y="6391548"/>
            <a:ext cx="467068" cy="258089"/>
          </a:xfrm>
          <a:prstGeom prst="rect">
            <a:avLst/>
          </a:prstGeom>
        </p:spPr>
        <p:txBody>
          <a:bodyPr vert="horz" lIns="0" tIns="0" rIns="0" bIns="0" rtlCol="0" anchor="b" anchorCtr="0"/>
          <a:lstStyle>
            <a:lvl1pPr algn="l">
              <a:defRPr sz="600">
                <a:solidFill>
                  <a:srgbClr val="707372"/>
                </a:solidFill>
                <a:latin typeface="Verdana" panose="020B0604030504040204" pitchFamily="34" charset="0"/>
                <a:ea typeface="Verdana" panose="020B0604030504040204" pitchFamily="34" charset="0"/>
                <a:cs typeface="Verdana" panose="020B0604030504040204" pitchFamily="34" charset="0"/>
              </a:defRPr>
            </a:lvl1pPr>
          </a:lstStyle>
          <a:p>
            <a:fld id="{85EDA7C9-F0C5-4CEE-AFD0-61068AD98400}" type="slidenum">
              <a:rPr lang="en-US" smtClean="0"/>
              <a:t>‹#›</a:t>
            </a:fld>
            <a:endParaRPr lang="en-US"/>
          </a:p>
        </p:txBody>
      </p:sp>
    </p:spTree>
    <p:extLst>
      <p:ext uri="{BB962C8B-B14F-4D97-AF65-F5344CB8AC3E}">
        <p14:creationId xmlns:p14="http://schemas.microsoft.com/office/powerpoint/2010/main" val="3417796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786" r:id="rId30"/>
  </p:sldLayoutIdLst>
  <p:txStyles>
    <p:titleStyle>
      <a:lvl1pPr algn="l" defTabSz="685800" rtl="0" eaLnBrk="1" latinLnBrk="0" hangingPunct="1">
        <a:spcBef>
          <a:spcPct val="0"/>
        </a:spcBef>
        <a:buNone/>
        <a:defRPr sz="2100" kern="1200">
          <a:solidFill>
            <a:srgbClr val="D22630"/>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685800" rtl="0" eaLnBrk="1" latinLnBrk="0" hangingPunct="1">
        <a:spcBef>
          <a:spcPts val="0"/>
        </a:spcBef>
        <a:spcAft>
          <a:spcPts val="450"/>
        </a:spcAft>
        <a:buFont typeface="Arial" panose="020B0604020202020204" pitchFamily="34" charset="0"/>
        <a:buNone/>
        <a:defRPr sz="1350" kern="120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137160" indent="-137160" algn="l" defTabSz="685800" rtl="0" eaLnBrk="1" latinLnBrk="0" hangingPunct="1">
        <a:spcBef>
          <a:spcPts val="0"/>
        </a:spcBef>
        <a:spcAft>
          <a:spcPts val="450"/>
        </a:spcAft>
        <a:buFont typeface="Arial" panose="020B0604020202020204" pitchFamily="34" charset="0"/>
        <a:buChar char="•"/>
        <a:defRPr sz="1200" kern="120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274320" indent="-137160" algn="l" defTabSz="685800" rtl="0" eaLnBrk="1" latinLnBrk="0" hangingPunct="1">
        <a:spcBef>
          <a:spcPts val="0"/>
        </a:spcBef>
        <a:spcAft>
          <a:spcPts val="450"/>
        </a:spcAft>
        <a:buFont typeface="Verdana" panose="020B0604030504040204" pitchFamily="34" charset="0"/>
        <a:buChar char="–"/>
        <a:defRPr sz="1200" kern="120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411480" indent="-137160" algn="l" defTabSz="685800" rtl="0" eaLnBrk="1" latinLnBrk="0" hangingPunct="1">
        <a:spcBef>
          <a:spcPts val="0"/>
        </a:spcBef>
        <a:spcAft>
          <a:spcPts val="450"/>
        </a:spcAft>
        <a:buFont typeface="Arial" panose="020B060402020202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548640" indent="-137160" algn="l" defTabSz="685800" rtl="0" eaLnBrk="1" latinLnBrk="0" hangingPunct="1">
        <a:spcBef>
          <a:spcPts val="0"/>
        </a:spcBef>
        <a:spcAft>
          <a:spcPts val="450"/>
        </a:spcAft>
        <a:buFont typeface="Verdana" panose="020B060403050404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5pPr>
      <a:lvl6pPr marL="548640" indent="-137160" algn="l" defTabSz="685800" rtl="0" eaLnBrk="1" latinLnBrk="0" hangingPunct="1">
        <a:spcBef>
          <a:spcPts val="0"/>
        </a:spcBef>
        <a:spcAft>
          <a:spcPts val="450"/>
        </a:spcAft>
        <a:buFont typeface="Verdana" panose="020B060403050404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6pPr>
      <a:lvl7pPr marL="548640" indent="-137160" algn="l" defTabSz="685800" rtl="0" eaLnBrk="1" latinLnBrk="0" hangingPunct="1">
        <a:spcBef>
          <a:spcPts val="0"/>
        </a:spcBef>
        <a:spcAft>
          <a:spcPts val="450"/>
        </a:spcAft>
        <a:buFont typeface="Verdana" panose="020B060403050404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7pPr>
      <a:lvl8pPr marL="548640" indent="-137160" algn="l" defTabSz="685800" rtl="0" eaLnBrk="1" latinLnBrk="0" hangingPunct="1">
        <a:spcBef>
          <a:spcPts val="0"/>
        </a:spcBef>
        <a:spcAft>
          <a:spcPts val="450"/>
        </a:spcAft>
        <a:buFont typeface="Verdana" panose="020B060403050404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8pPr>
      <a:lvl9pPr marL="548640" indent="-137160" algn="l" defTabSz="685800" rtl="0" eaLnBrk="1" latinLnBrk="0" hangingPunct="1">
        <a:spcBef>
          <a:spcPts val="0"/>
        </a:spcBef>
        <a:spcAft>
          <a:spcPts val="450"/>
        </a:spcAft>
        <a:buFont typeface="Verdana" panose="020B0604030504040204" pitchFamily="34" charset="0"/>
        <a:buChar char="–"/>
        <a:defRPr sz="1050" kern="1200">
          <a:solidFill>
            <a:srgbClr val="000000"/>
          </a:solidFill>
          <a:latin typeface="Verdana" panose="020B0604030504040204" pitchFamily="34" charset="0"/>
          <a:ea typeface="Verdana" panose="020B0604030504040204" pitchFamily="34" charset="0"/>
          <a:cs typeface="Verdana" panose="020B060403050404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16" userDrawn="1">
          <p15:clr>
            <a:srgbClr val="F26B43"/>
          </p15:clr>
        </p15:guide>
        <p15:guide id="2" pos="774" userDrawn="1">
          <p15:clr>
            <a:srgbClr val="F26B43"/>
          </p15:clr>
        </p15:guide>
        <p15:guide id="3" pos="882" userDrawn="1">
          <p15:clr>
            <a:srgbClr val="F26B43"/>
          </p15:clr>
        </p15:guide>
        <p15:guide id="4" pos="1440" userDrawn="1">
          <p15:clr>
            <a:srgbClr val="F26B43"/>
          </p15:clr>
        </p15:guide>
        <p15:guide id="5" pos="1566" userDrawn="1">
          <p15:clr>
            <a:srgbClr val="F26B43"/>
          </p15:clr>
        </p15:guide>
        <p15:guide id="6" pos="2106" userDrawn="1">
          <p15:clr>
            <a:srgbClr val="F26B43"/>
          </p15:clr>
        </p15:guide>
        <p15:guide id="7" pos="2232" userDrawn="1">
          <p15:clr>
            <a:srgbClr val="F26B43"/>
          </p15:clr>
        </p15:guide>
        <p15:guide id="8" pos="2772" userDrawn="1">
          <p15:clr>
            <a:srgbClr val="F26B43"/>
          </p15:clr>
        </p15:guide>
        <p15:guide id="9" pos="2880" userDrawn="1">
          <p15:clr>
            <a:srgbClr val="F26B43"/>
          </p15:clr>
        </p15:guide>
        <p15:guide id="10" pos="3438" userDrawn="1">
          <p15:clr>
            <a:srgbClr val="F26B43"/>
          </p15:clr>
        </p15:guide>
        <p15:guide id="11" pos="3546" userDrawn="1">
          <p15:clr>
            <a:srgbClr val="F26B43"/>
          </p15:clr>
        </p15:guide>
        <p15:guide id="12" pos="4104" userDrawn="1">
          <p15:clr>
            <a:srgbClr val="F26B43"/>
          </p15:clr>
        </p15:guide>
        <p15:guide id="13" orient="horz" pos="264" userDrawn="1">
          <p15:clr>
            <a:srgbClr val="F26B43"/>
          </p15:clr>
        </p15:guide>
        <p15:guide id="14" orient="horz" pos="792" userDrawn="1">
          <p15:clr>
            <a:srgbClr val="F26B43"/>
          </p15:clr>
        </p15:guide>
        <p15:guide id="15" orient="horz" pos="936" userDrawn="1">
          <p15:clr>
            <a:srgbClr val="F26B43"/>
          </p15:clr>
        </p15:guide>
        <p15:guide id="16" orient="horz" pos="1824" userDrawn="1">
          <p15:clr>
            <a:srgbClr val="F26B43"/>
          </p15:clr>
        </p15:guide>
        <p15:guide id="17" orient="horz" pos="1968" userDrawn="1">
          <p15:clr>
            <a:srgbClr val="F26B43"/>
          </p15:clr>
        </p15:guide>
        <p15:guide id="18" orient="horz" pos="2856" userDrawn="1">
          <p15:clr>
            <a:srgbClr val="F26B43"/>
          </p15:clr>
        </p15:guide>
        <p15:guide id="19" orient="horz" pos="3000" userDrawn="1">
          <p15:clr>
            <a:srgbClr val="F26B43"/>
          </p15:clr>
        </p15:guide>
        <p15:guide id="20" orient="horz" pos="3888" userDrawn="1">
          <p15:clr>
            <a:srgbClr val="F26B43"/>
          </p15:clr>
        </p15:guide>
        <p15:guide id="21"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www.cnbc.com/2018/03/22/the-real-reason-medical-care-costs-so-much-more-in-the-us.html"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flipH="1">
            <a:off x="0" y="0"/>
            <a:ext cx="9144000" cy="4572000"/>
          </a:xfrm>
        </p:spPr>
      </p:pic>
      <p:sp>
        <p:nvSpPr>
          <p:cNvPr id="16" name="Title 15"/>
          <p:cNvSpPr>
            <a:spLocks noGrp="1"/>
          </p:cNvSpPr>
          <p:nvPr>
            <p:ph type="title"/>
          </p:nvPr>
        </p:nvSpPr>
        <p:spPr>
          <a:xfrm>
            <a:off x="0" y="920892"/>
            <a:ext cx="9144000" cy="6062472"/>
          </a:xfrm>
        </p:spPr>
        <p:txBody>
          <a:bodyPr/>
          <a:lstStyle/>
          <a:p>
            <a:pPr algn="ctr"/>
            <a:r>
              <a:rPr lang="en-US" sz="2800" dirty="0"/>
              <a:t/>
            </a:r>
            <a:br>
              <a:rPr lang="en-US" sz="2800" dirty="0"/>
            </a:br>
            <a:r>
              <a:rPr lang="en-US" sz="2800" dirty="0"/>
              <a:t/>
            </a:r>
            <a:br>
              <a:rPr lang="en-US" sz="2800" dirty="0"/>
            </a:br>
            <a:endParaRPr lang="en-US" sz="2800" dirty="0"/>
          </a:p>
        </p:txBody>
      </p:sp>
      <p:sp>
        <p:nvSpPr>
          <p:cNvPr id="5" name="TextBox 4"/>
          <p:cNvSpPr txBox="1"/>
          <p:nvPr/>
        </p:nvSpPr>
        <p:spPr>
          <a:xfrm>
            <a:off x="9489722" y="2405944"/>
            <a:ext cx="914400" cy="914400"/>
          </a:xfrm>
          <a:prstGeom prst="rect">
            <a:avLst/>
          </a:prstGeom>
          <a:noFill/>
        </p:spPr>
        <p:txBody>
          <a:bodyPr wrap="none" lIns="0" tIns="0" rIns="0" bIns="0" rtlCol="0">
            <a:noAutofit/>
          </a:bodyPr>
          <a:lstStyle/>
          <a:p>
            <a:endParaRPr lang="en-US" dirty="0">
              <a:solidFill>
                <a:srgbClr val="707372"/>
              </a:solidFill>
            </a:endParaRPr>
          </a:p>
        </p:txBody>
      </p:sp>
      <p:sp>
        <p:nvSpPr>
          <p:cNvPr id="2" name="TextBox 1"/>
          <p:cNvSpPr txBox="1"/>
          <p:nvPr/>
        </p:nvSpPr>
        <p:spPr>
          <a:xfrm>
            <a:off x="390232" y="4088508"/>
            <a:ext cx="7258556" cy="1126116"/>
          </a:xfrm>
          <a:prstGeom prst="rect">
            <a:avLst/>
          </a:prstGeom>
          <a:noFill/>
        </p:spPr>
        <p:txBody>
          <a:bodyPr wrap="square" lIns="0" tIns="0" rIns="0" bIns="0" rtlCol="0">
            <a:noAutofit/>
          </a:bodyPr>
          <a:lstStyle/>
          <a:p>
            <a:r>
              <a:rPr lang="en-US" sz="3200" dirty="0"/>
              <a:t>Ballad: a physician leadership case study in corporate/community cooperation and challenges </a:t>
            </a:r>
            <a:endParaRPr lang="en-US" sz="3200" dirty="0">
              <a:solidFill>
                <a:schemeClr val="accent6">
                  <a:lumMod val="75000"/>
                </a:schemeClr>
              </a:solidFill>
            </a:endParaRPr>
          </a:p>
        </p:txBody>
      </p:sp>
    </p:spTree>
    <p:extLst>
      <p:ext uri="{BB962C8B-B14F-4D97-AF65-F5344CB8AC3E}">
        <p14:creationId xmlns:p14="http://schemas.microsoft.com/office/powerpoint/2010/main" val="2292281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t>Who Cares?!?</a:t>
            </a:r>
            <a:endParaRPr lang="en-US" sz="5400" dirty="0"/>
          </a:p>
        </p:txBody>
      </p:sp>
      <p:sp>
        <p:nvSpPr>
          <p:cNvPr id="3" name="Content Placeholder 2"/>
          <p:cNvSpPr>
            <a:spLocks noGrp="1"/>
          </p:cNvSpPr>
          <p:nvPr>
            <p:ph idx="1"/>
          </p:nvPr>
        </p:nvSpPr>
        <p:spPr/>
        <p:txBody>
          <a:bodyPr/>
          <a:lstStyle/>
          <a:p>
            <a:r>
              <a:rPr lang="en-US" dirty="0" smtClean="0"/>
              <a:t>People will always be sick</a:t>
            </a:r>
          </a:p>
          <a:p>
            <a:r>
              <a:rPr lang="en-US" dirty="0" smtClean="0"/>
              <a:t>Hospitals will always be around</a:t>
            </a:r>
          </a:p>
          <a:p>
            <a:r>
              <a:rPr lang="en-US" dirty="0" smtClean="0"/>
              <a:t>Between Insurance Companies and the State people will be fine</a:t>
            </a:r>
          </a:p>
          <a:p>
            <a:r>
              <a:rPr lang="en-US" dirty="0" smtClean="0"/>
              <a:t>Quality Medicine? You get what you pay for!</a:t>
            </a:r>
          </a:p>
          <a:p>
            <a:r>
              <a:rPr lang="en-US" dirty="0" smtClean="0"/>
              <a:t>Doctors treat patients, not Boards of Directors</a:t>
            </a:r>
          </a:p>
          <a:p>
            <a:r>
              <a:rPr lang="en-US" dirty="0" smtClean="0"/>
              <a:t>Physicians lead on the wards and in the clinics</a:t>
            </a:r>
          </a:p>
          <a:p>
            <a:r>
              <a:rPr lang="en-US" dirty="0" smtClean="0"/>
              <a:t>The business of medicine is not a part of the Hippocratic Oath</a:t>
            </a:r>
          </a:p>
          <a:p>
            <a:endParaRPr lang="en-US" dirty="0" smtClean="0"/>
          </a:p>
          <a:p>
            <a:endParaRPr lang="en-US" dirty="0" smtClean="0"/>
          </a:p>
          <a:p>
            <a:endParaRPr lang="en-US" dirty="0"/>
          </a:p>
        </p:txBody>
      </p:sp>
      <p:pic>
        <p:nvPicPr>
          <p:cNvPr id="4" name="Picture 3"/>
          <p:cNvPicPr>
            <a:picLocks noChangeAspect="1"/>
          </p:cNvPicPr>
          <p:nvPr/>
        </p:nvPicPr>
        <p:blipFill>
          <a:blip r:embed="rId2"/>
          <a:stretch>
            <a:fillRect/>
          </a:stretch>
        </p:blipFill>
        <p:spPr>
          <a:xfrm>
            <a:off x="5624371" y="4570413"/>
            <a:ext cx="2838450" cy="1609725"/>
          </a:xfrm>
          <a:prstGeom prst="rect">
            <a:avLst/>
          </a:prstGeom>
        </p:spPr>
      </p:pic>
    </p:spTree>
    <p:extLst>
      <p:ext uri="{BB962C8B-B14F-4D97-AF65-F5344CB8AC3E}">
        <p14:creationId xmlns:p14="http://schemas.microsoft.com/office/powerpoint/2010/main" val="1050244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err="1" smtClean="0"/>
              <a:t>Youz</a:t>
            </a:r>
            <a:r>
              <a:rPr lang="en-US" sz="5400" dirty="0" smtClean="0"/>
              <a:t> Cares!</a:t>
            </a:r>
            <a:endParaRPr lang="en-US" sz="5400" dirty="0"/>
          </a:p>
        </p:txBody>
      </p:sp>
      <p:pic>
        <p:nvPicPr>
          <p:cNvPr id="4" name="Content Placeholder 3"/>
          <p:cNvPicPr>
            <a:picLocks noGrp="1" noChangeAspect="1"/>
          </p:cNvPicPr>
          <p:nvPr>
            <p:ph idx="1"/>
          </p:nvPr>
        </p:nvPicPr>
        <p:blipFill>
          <a:blip r:embed="rId2"/>
          <a:stretch>
            <a:fillRect/>
          </a:stretch>
        </p:blipFill>
        <p:spPr>
          <a:xfrm>
            <a:off x="457200" y="1682642"/>
            <a:ext cx="8229600" cy="4308691"/>
          </a:xfrm>
          <a:prstGeom prst="rect">
            <a:avLst/>
          </a:prstGeom>
        </p:spPr>
      </p:pic>
      <p:pic>
        <p:nvPicPr>
          <p:cNvPr id="5" name="Picture 4"/>
          <p:cNvPicPr>
            <a:picLocks noChangeAspect="1"/>
          </p:cNvPicPr>
          <p:nvPr/>
        </p:nvPicPr>
        <p:blipFill>
          <a:blip r:embed="rId3"/>
          <a:stretch>
            <a:fillRect/>
          </a:stretch>
        </p:blipFill>
        <p:spPr>
          <a:xfrm>
            <a:off x="626387" y="1682642"/>
            <a:ext cx="2857500" cy="1600200"/>
          </a:xfrm>
          <a:prstGeom prst="rect">
            <a:avLst/>
          </a:prstGeom>
        </p:spPr>
      </p:pic>
      <p:sp>
        <p:nvSpPr>
          <p:cNvPr id="6" name="TextBox 5"/>
          <p:cNvSpPr txBox="1"/>
          <p:nvPr/>
        </p:nvSpPr>
        <p:spPr>
          <a:xfrm>
            <a:off x="3483887" y="5649363"/>
            <a:ext cx="914400" cy="914400"/>
          </a:xfrm>
          <a:prstGeom prst="rect">
            <a:avLst/>
          </a:prstGeom>
          <a:noFill/>
        </p:spPr>
        <p:txBody>
          <a:bodyPr wrap="none" lIns="0" tIns="0" rIns="0" bIns="0" rtlCol="0">
            <a:noAutofit/>
          </a:bodyPr>
          <a:lstStyle/>
          <a:p>
            <a:r>
              <a:rPr lang="en-US" dirty="0" smtClean="0">
                <a:solidFill>
                  <a:srgbClr val="707372"/>
                </a:solidFill>
              </a:rPr>
              <a:t>More than 100 Hospitals Closed since 2010</a:t>
            </a:r>
          </a:p>
        </p:txBody>
      </p:sp>
      <p:sp>
        <p:nvSpPr>
          <p:cNvPr id="7" name="TextBox 6"/>
          <p:cNvSpPr txBox="1"/>
          <p:nvPr/>
        </p:nvSpPr>
        <p:spPr>
          <a:xfrm>
            <a:off x="7523430" y="6106563"/>
            <a:ext cx="914400" cy="914400"/>
          </a:xfrm>
          <a:prstGeom prst="rect">
            <a:avLst/>
          </a:prstGeom>
          <a:noFill/>
        </p:spPr>
        <p:txBody>
          <a:bodyPr wrap="none" lIns="0" tIns="0" rIns="0" bIns="0" rtlCol="0">
            <a:noAutofit/>
          </a:bodyPr>
          <a:lstStyle/>
          <a:p>
            <a:r>
              <a:rPr lang="en-US" sz="1000" dirty="0" smtClean="0">
                <a:solidFill>
                  <a:srgbClr val="707372"/>
                </a:solidFill>
              </a:rPr>
              <a:t>CNBC</a:t>
            </a:r>
          </a:p>
        </p:txBody>
      </p:sp>
    </p:spTree>
    <p:extLst>
      <p:ext uri="{BB962C8B-B14F-4D97-AF65-F5344CB8AC3E}">
        <p14:creationId xmlns:p14="http://schemas.microsoft.com/office/powerpoint/2010/main" val="29340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5400" dirty="0" err="1" smtClean="0"/>
              <a:t>Theyz</a:t>
            </a:r>
            <a:r>
              <a:rPr lang="en-US" sz="5400" dirty="0" smtClean="0"/>
              <a:t> Cares!</a:t>
            </a:r>
            <a:endParaRPr lang="en-US" sz="5400" dirty="0"/>
          </a:p>
        </p:txBody>
      </p:sp>
      <p:pic>
        <p:nvPicPr>
          <p:cNvPr id="4" name="Content Placeholder 3"/>
          <p:cNvPicPr>
            <a:picLocks noGrp="1" noChangeAspect="1"/>
          </p:cNvPicPr>
          <p:nvPr>
            <p:ph idx="1"/>
          </p:nvPr>
        </p:nvPicPr>
        <p:blipFill>
          <a:blip r:embed="rId2"/>
          <a:stretch>
            <a:fillRect/>
          </a:stretch>
        </p:blipFill>
        <p:spPr>
          <a:xfrm>
            <a:off x="457200" y="2037121"/>
            <a:ext cx="4000500" cy="3599734"/>
          </a:xfrm>
          <a:prstGeom prst="rect">
            <a:avLst/>
          </a:prstGeom>
        </p:spPr>
      </p:pic>
      <p:sp>
        <p:nvSpPr>
          <p:cNvPr id="7" name="Content Placeholder 6"/>
          <p:cNvSpPr>
            <a:spLocks noGrp="1"/>
          </p:cNvSpPr>
          <p:nvPr>
            <p:ph idx="13"/>
          </p:nvPr>
        </p:nvSpPr>
        <p:spPr>
          <a:xfrm>
            <a:off x="4724400" y="3293705"/>
            <a:ext cx="3962400" cy="1342950"/>
          </a:xfrm>
        </p:spPr>
        <p:txBody>
          <a:bodyPr/>
          <a:lstStyle/>
          <a:p>
            <a:pPr lvl="0" defTabSz="914400">
              <a:spcAft>
                <a:spcPts val="0"/>
              </a:spcAft>
            </a:pPr>
            <a:r>
              <a:rPr lang="en-US" sz="1800" dirty="0">
                <a:solidFill>
                  <a:srgbClr val="707372"/>
                </a:solidFill>
                <a:latin typeface="Verdana"/>
                <a:ea typeface="+mn-ea"/>
                <a:cs typeface="+mn-cs"/>
              </a:rPr>
              <a:t>In 2018, the number of uninsured people in the U.S. rose to 27.5 million or 8.5% of the population</a:t>
            </a:r>
          </a:p>
          <a:p>
            <a:endParaRPr lang="en-US" dirty="0"/>
          </a:p>
        </p:txBody>
      </p:sp>
    </p:spTree>
    <p:extLst>
      <p:ext uri="{BB962C8B-B14F-4D97-AF65-F5344CB8AC3E}">
        <p14:creationId xmlns:p14="http://schemas.microsoft.com/office/powerpoint/2010/main" val="37377176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err="1" smtClean="0"/>
              <a:t>Wez</a:t>
            </a:r>
            <a:r>
              <a:rPr lang="en-US" sz="5400" dirty="0" smtClean="0"/>
              <a:t> All Cares!</a:t>
            </a:r>
            <a:endParaRPr lang="en-US" sz="5400" dirty="0"/>
          </a:p>
        </p:txBody>
      </p:sp>
      <p:sp>
        <p:nvSpPr>
          <p:cNvPr id="3" name="Content Placeholder 2"/>
          <p:cNvSpPr>
            <a:spLocks noGrp="1"/>
          </p:cNvSpPr>
          <p:nvPr>
            <p:ph idx="1"/>
          </p:nvPr>
        </p:nvSpPr>
        <p:spPr/>
        <p:txBody>
          <a:bodyPr/>
          <a:lstStyle/>
          <a:p>
            <a:r>
              <a:rPr lang="en-US" dirty="0" smtClean="0"/>
              <a:t>In 2018, the United States spent $3.65 Trillion on Health care</a:t>
            </a:r>
          </a:p>
          <a:p>
            <a:pPr lvl="1"/>
            <a:r>
              <a:rPr lang="en-US" dirty="0" smtClean="0"/>
              <a:t>More than the GDP of counties like Brazil, the U.K. Mexico, Canada, and Spain</a:t>
            </a:r>
          </a:p>
          <a:p>
            <a:r>
              <a:rPr lang="en-US" dirty="0" smtClean="0"/>
              <a:t>This was up 4.4% from 2017</a:t>
            </a:r>
          </a:p>
          <a:p>
            <a:r>
              <a:rPr lang="en-US" dirty="0" smtClean="0"/>
              <a:t>This is About 17% of the U.S. GDP</a:t>
            </a:r>
          </a:p>
          <a:p>
            <a:r>
              <a:rPr lang="en-US" dirty="0" smtClean="0"/>
              <a:t>This amounts to $11,212 per person in the U.S.</a:t>
            </a:r>
          </a:p>
          <a:p>
            <a:r>
              <a:rPr lang="en-US" dirty="0" smtClean="0"/>
              <a:t>The U.S. ranks 27</a:t>
            </a:r>
            <a:r>
              <a:rPr lang="en-US" baseline="30000" dirty="0" smtClean="0"/>
              <a:t>th</a:t>
            </a:r>
            <a:r>
              <a:rPr lang="en-US" dirty="0" smtClean="0"/>
              <a:t> in the world for health care</a:t>
            </a:r>
            <a:endParaRPr lang="en-US" dirty="0"/>
          </a:p>
        </p:txBody>
      </p:sp>
      <p:pic>
        <p:nvPicPr>
          <p:cNvPr id="4" name="Picture 3"/>
          <p:cNvPicPr>
            <a:picLocks noChangeAspect="1"/>
          </p:cNvPicPr>
          <p:nvPr/>
        </p:nvPicPr>
        <p:blipFill>
          <a:blip r:embed="rId2"/>
          <a:stretch>
            <a:fillRect/>
          </a:stretch>
        </p:blipFill>
        <p:spPr>
          <a:xfrm>
            <a:off x="457200" y="3365206"/>
            <a:ext cx="4680642" cy="2814932"/>
          </a:xfrm>
          <a:prstGeom prst="rect">
            <a:avLst/>
          </a:prstGeom>
        </p:spPr>
      </p:pic>
      <p:sp>
        <p:nvSpPr>
          <p:cNvPr id="5" name="TextBox 4"/>
          <p:cNvSpPr txBox="1"/>
          <p:nvPr/>
        </p:nvSpPr>
        <p:spPr>
          <a:xfrm>
            <a:off x="6934955" y="5943600"/>
            <a:ext cx="914400" cy="914400"/>
          </a:xfrm>
          <a:prstGeom prst="rect">
            <a:avLst/>
          </a:prstGeom>
          <a:noFill/>
        </p:spPr>
        <p:txBody>
          <a:bodyPr wrap="none" lIns="0" tIns="0" rIns="0" bIns="0" rtlCol="0">
            <a:noAutofit/>
          </a:bodyPr>
          <a:lstStyle/>
          <a:p>
            <a:r>
              <a:rPr lang="en-US" sz="1000" dirty="0" smtClean="0">
                <a:solidFill>
                  <a:srgbClr val="707372"/>
                </a:solidFill>
              </a:rPr>
              <a:t>Sherman. </a:t>
            </a:r>
          </a:p>
        </p:txBody>
      </p:sp>
    </p:spTree>
    <p:extLst>
      <p:ext uri="{BB962C8B-B14F-4D97-AF65-F5344CB8AC3E}">
        <p14:creationId xmlns:p14="http://schemas.microsoft.com/office/powerpoint/2010/main" val="18376621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628" y="1475731"/>
            <a:ext cx="8229600" cy="4686300"/>
          </a:xfrm>
        </p:spPr>
        <p:txBody>
          <a:bodyPr/>
          <a:lstStyle/>
          <a:p>
            <a:r>
              <a:rPr lang="en-US" sz="2000" dirty="0" smtClean="0"/>
              <a:t>Describe current physician leadership ideology</a:t>
            </a:r>
          </a:p>
          <a:p>
            <a:r>
              <a:rPr lang="en-US" sz="2000" dirty="0" smtClean="0"/>
              <a:t>Understand the unique position of physicians in hospital leadership positions</a:t>
            </a:r>
          </a:p>
          <a:p>
            <a:r>
              <a:rPr lang="en-US" sz="2000" dirty="0" smtClean="0"/>
              <a:t>Identify elements of successful physician-led enterprises</a:t>
            </a:r>
            <a:endParaRPr lang="en-US" sz="2000" dirty="0"/>
          </a:p>
        </p:txBody>
      </p:sp>
      <p:sp>
        <p:nvSpPr>
          <p:cNvPr id="5" name="Title 1"/>
          <p:cNvSpPr>
            <a:spLocks noGrp="1"/>
          </p:cNvSpPr>
          <p:nvPr>
            <p:ph type="title" idx="4294967295"/>
          </p:nvPr>
        </p:nvSpPr>
        <p:spPr>
          <a:xfrm>
            <a:off x="529628" y="463099"/>
            <a:ext cx="8229600" cy="838200"/>
          </a:xfrm>
        </p:spPr>
        <p:txBody>
          <a:bodyPr/>
          <a:lstStyle/>
          <a:p>
            <a:r>
              <a:rPr lang="en-US" sz="2800" dirty="0" smtClean="0"/>
              <a:t>Learning Objectives</a:t>
            </a:r>
            <a:endParaRPr lang="en-US" sz="2800" dirty="0"/>
          </a:p>
        </p:txBody>
      </p:sp>
    </p:spTree>
    <p:extLst>
      <p:ext uri="{BB962C8B-B14F-4D97-AF65-F5344CB8AC3E}">
        <p14:creationId xmlns:p14="http://schemas.microsoft.com/office/powerpoint/2010/main" val="1501645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Physician Leadership Ideology</a:t>
            </a:r>
            <a:endParaRPr lang="en-US" dirty="0"/>
          </a:p>
        </p:txBody>
      </p:sp>
    </p:spTree>
    <p:extLst>
      <p:ext uri="{BB962C8B-B14F-4D97-AF65-F5344CB8AC3E}">
        <p14:creationId xmlns:p14="http://schemas.microsoft.com/office/powerpoint/2010/main" val="2599559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should take care not to make the intellect our God. It has, of course, powerful muscles, but no personality. It cannot lead, it can only serve.</a:t>
            </a:r>
            <a:br>
              <a:rPr lang="en-US" dirty="0" smtClean="0"/>
            </a:br>
            <a:r>
              <a:rPr lang="en-US" dirty="0"/>
              <a:t/>
            </a:r>
            <a:br>
              <a:rPr lang="en-US" dirty="0"/>
            </a:br>
            <a:r>
              <a:rPr lang="en-US" dirty="0" smtClean="0"/>
              <a:t/>
            </a:r>
            <a:br>
              <a:rPr lang="en-US" dirty="0" smtClean="0"/>
            </a:br>
            <a:r>
              <a:rPr lang="en-US" dirty="0"/>
              <a:t/>
            </a:r>
            <a:br>
              <a:rPr lang="en-US" dirty="0"/>
            </a:br>
            <a:r>
              <a:rPr lang="en-US" dirty="0" smtClean="0"/>
              <a:t>Albert Einstein</a:t>
            </a:r>
            <a:endParaRPr lang="en-US" dirty="0"/>
          </a:p>
        </p:txBody>
      </p:sp>
    </p:spTree>
    <p:extLst>
      <p:ext uri="{BB962C8B-B14F-4D97-AF65-F5344CB8AC3E}">
        <p14:creationId xmlns:p14="http://schemas.microsoft.com/office/powerpoint/2010/main" val="1437780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sp>
        <p:nvSpPr>
          <p:cNvPr id="3" name="Content Placeholder 2"/>
          <p:cNvSpPr>
            <a:spLocks noGrp="1"/>
          </p:cNvSpPr>
          <p:nvPr>
            <p:ph idx="1"/>
          </p:nvPr>
        </p:nvSpPr>
        <p:spPr/>
        <p:txBody>
          <a:bodyPr/>
          <a:lstStyle/>
          <a:p>
            <a:r>
              <a:rPr lang="en-US" dirty="0" smtClean="0"/>
              <a:t>Types of leadership</a:t>
            </a:r>
          </a:p>
          <a:p>
            <a:pPr lvl="1"/>
            <a:r>
              <a:rPr lang="en-US" dirty="0" smtClean="0"/>
              <a:t>Transformational Leadership</a:t>
            </a:r>
          </a:p>
          <a:p>
            <a:pPr lvl="2"/>
            <a:r>
              <a:rPr lang="en-US" dirty="0" smtClean="0"/>
              <a:t>Organizing around a collective purpose in order to engage group members in the mission and vision of the organization.</a:t>
            </a:r>
          </a:p>
          <a:p>
            <a:pPr lvl="2"/>
            <a:r>
              <a:rPr lang="en-US" dirty="0" smtClean="0"/>
              <a:t>Intentionally intended to transform colleagues through the strategy, processes, systems, culture, and structure of the organization</a:t>
            </a:r>
          </a:p>
          <a:p>
            <a:pPr lvl="1"/>
            <a:r>
              <a:rPr lang="en-US" dirty="0" smtClean="0"/>
              <a:t>Servant Leadership</a:t>
            </a:r>
          </a:p>
          <a:p>
            <a:pPr lvl="2"/>
            <a:r>
              <a:rPr lang="en-US" dirty="0" smtClean="0"/>
              <a:t>Utilizing community-building behaviors of listening, empathy, awareness, and stewardship.</a:t>
            </a:r>
          </a:p>
          <a:p>
            <a:pPr lvl="1"/>
            <a:r>
              <a:rPr lang="en-US" dirty="0" smtClean="0"/>
              <a:t>Transactional Leadership</a:t>
            </a:r>
          </a:p>
          <a:p>
            <a:pPr lvl="2"/>
            <a:r>
              <a:rPr lang="en-US" dirty="0" smtClean="0"/>
              <a:t>Rewards that are prized in exchange for actions or behaviors</a:t>
            </a:r>
          </a:p>
          <a:p>
            <a:pPr lvl="1"/>
            <a:r>
              <a:rPr lang="en-US" dirty="0" smtClean="0"/>
              <a:t>Laissez-faire Leadership</a:t>
            </a:r>
          </a:p>
          <a:p>
            <a:pPr lvl="2"/>
            <a:r>
              <a:rPr lang="en-US" dirty="0" smtClean="0"/>
              <a:t>Indifferent leadership</a:t>
            </a:r>
          </a:p>
          <a:p>
            <a:pPr marL="548640" lvl="2" indent="0">
              <a:buNone/>
            </a:pPr>
            <a:endParaRPr lang="en-US" dirty="0" smtClean="0"/>
          </a:p>
          <a:p>
            <a:pPr marL="0" indent="0">
              <a:buNone/>
            </a:pPr>
            <a:r>
              <a:rPr lang="en-US" dirty="0" smtClean="0">
                <a:solidFill>
                  <a:srgbClr val="00B0F0"/>
                </a:solidFill>
              </a:rPr>
              <a:t>Food for thought:</a:t>
            </a:r>
          </a:p>
          <a:p>
            <a:pPr marL="0" indent="0">
              <a:buNone/>
            </a:pPr>
            <a:r>
              <a:rPr lang="en-US" dirty="0" smtClean="0"/>
              <a:t>What is your Mission? Do you have a sense that those in your office or hospital know that Mission? Did you help to create that Mission?</a:t>
            </a:r>
          </a:p>
        </p:txBody>
      </p:sp>
      <p:sp>
        <p:nvSpPr>
          <p:cNvPr id="4" name="Rectangle 3"/>
          <p:cNvSpPr/>
          <p:nvPr/>
        </p:nvSpPr>
        <p:spPr>
          <a:xfrm>
            <a:off x="7087308" y="5933917"/>
            <a:ext cx="761747" cy="246221"/>
          </a:xfrm>
          <a:prstGeom prst="rect">
            <a:avLst/>
          </a:prstGeom>
        </p:spPr>
        <p:txBody>
          <a:bodyPr wrap="none">
            <a:spAutoFit/>
          </a:bodyPr>
          <a:lstStyle/>
          <a:p>
            <a:pPr lvl="0"/>
            <a:r>
              <a:rPr lang="en-US" sz="1000" dirty="0" err="1" smtClean="0">
                <a:solidFill>
                  <a:srgbClr val="707372"/>
                </a:solidFill>
              </a:rPr>
              <a:t>Swensen</a:t>
            </a:r>
            <a:endParaRPr lang="en-US" sz="1000" dirty="0">
              <a:solidFill>
                <a:srgbClr val="707372"/>
              </a:solidFill>
            </a:endParaRPr>
          </a:p>
        </p:txBody>
      </p:sp>
    </p:spTree>
    <p:extLst>
      <p:ext uri="{BB962C8B-B14F-4D97-AF65-F5344CB8AC3E}">
        <p14:creationId xmlns:p14="http://schemas.microsoft.com/office/powerpoint/2010/main" val="382743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sp>
        <p:nvSpPr>
          <p:cNvPr id="6" name="TextBox 5"/>
          <p:cNvSpPr txBox="1"/>
          <p:nvPr/>
        </p:nvSpPr>
        <p:spPr>
          <a:xfrm>
            <a:off x="7351413" y="5943600"/>
            <a:ext cx="914400" cy="914400"/>
          </a:xfrm>
          <a:prstGeom prst="rect">
            <a:avLst/>
          </a:prstGeom>
          <a:noFill/>
        </p:spPr>
        <p:txBody>
          <a:bodyPr wrap="none" lIns="0" tIns="0" rIns="0" bIns="0" rtlCol="0">
            <a:noAutofit/>
          </a:bodyPr>
          <a:lstStyle/>
          <a:p>
            <a:r>
              <a:rPr lang="en-US" sz="1000" dirty="0" smtClean="0">
                <a:solidFill>
                  <a:srgbClr val="707372"/>
                </a:solidFill>
              </a:rPr>
              <a:t>Serio</a:t>
            </a:r>
          </a:p>
        </p:txBody>
      </p:sp>
      <p:graphicFrame>
        <p:nvGraphicFramePr>
          <p:cNvPr id="7" name="Table 6"/>
          <p:cNvGraphicFramePr>
            <a:graphicFrameLocks noGrp="1"/>
          </p:cNvGraphicFramePr>
          <p:nvPr>
            <p:extLst>
              <p:ext uri="{D42A27DB-BD31-4B8C-83A1-F6EECF244321}">
                <p14:modId xmlns:p14="http://schemas.microsoft.com/office/powerpoint/2010/main" val="3574369703"/>
              </p:ext>
            </p:extLst>
          </p:nvPr>
        </p:nvGraphicFramePr>
        <p:xfrm>
          <a:off x="1524000" y="1397000"/>
          <a:ext cx="6096000" cy="33299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Traditional</a:t>
                      </a:r>
                      <a:endParaRPr lang="en-US" dirty="0"/>
                    </a:p>
                  </a:txBody>
                  <a:tcPr/>
                </a:tc>
                <a:tc>
                  <a:txBody>
                    <a:bodyPr/>
                    <a:lstStyle/>
                    <a:p>
                      <a:r>
                        <a:rPr lang="en-US" dirty="0" smtClean="0"/>
                        <a:t>Modern</a:t>
                      </a:r>
                      <a:endParaRPr lang="en-US" dirty="0"/>
                    </a:p>
                  </a:txBody>
                  <a:tcPr/>
                </a:tc>
              </a:tr>
              <a:tr h="370840">
                <a:tc>
                  <a:txBody>
                    <a:bodyPr/>
                    <a:lstStyle/>
                    <a:p>
                      <a:r>
                        <a:rPr lang="en-US" dirty="0" smtClean="0"/>
                        <a:t>Leader crafts vision</a:t>
                      </a:r>
                      <a:endParaRPr lang="en-US" dirty="0"/>
                    </a:p>
                  </a:txBody>
                  <a:tcPr/>
                </a:tc>
                <a:tc>
                  <a:txBody>
                    <a:bodyPr/>
                    <a:lstStyle/>
                    <a:p>
                      <a:r>
                        <a:rPr lang="en-US" dirty="0" smtClean="0"/>
                        <a:t>Group crafts vision that leader articulates</a:t>
                      </a:r>
                      <a:endParaRPr lang="en-US" dirty="0"/>
                    </a:p>
                  </a:txBody>
                  <a:tcPr/>
                </a:tc>
              </a:tr>
              <a:tr h="370840">
                <a:tc>
                  <a:txBody>
                    <a:bodyPr/>
                    <a:lstStyle/>
                    <a:p>
                      <a:r>
                        <a:rPr lang="en-US" dirty="0" smtClean="0"/>
                        <a:t>Leader demands performance</a:t>
                      </a:r>
                      <a:endParaRPr lang="en-US" dirty="0"/>
                    </a:p>
                  </a:txBody>
                  <a:tcPr/>
                </a:tc>
                <a:tc>
                  <a:txBody>
                    <a:bodyPr/>
                    <a:lstStyle/>
                    <a:p>
                      <a:r>
                        <a:rPr lang="en-US" dirty="0" smtClean="0"/>
                        <a:t>Leader inspires performance</a:t>
                      </a:r>
                      <a:endParaRPr lang="en-US" dirty="0"/>
                    </a:p>
                  </a:txBody>
                  <a:tcPr/>
                </a:tc>
              </a:tr>
              <a:tr h="370840">
                <a:tc>
                  <a:txBody>
                    <a:bodyPr/>
                    <a:lstStyle/>
                    <a:p>
                      <a:r>
                        <a:rPr lang="en-US" dirty="0" smtClean="0"/>
                        <a:t>Paternalistic model</a:t>
                      </a:r>
                      <a:endParaRPr lang="en-US" dirty="0"/>
                    </a:p>
                  </a:txBody>
                  <a:tcPr/>
                </a:tc>
                <a:tc>
                  <a:txBody>
                    <a:bodyPr/>
                    <a:lstStyle/>
                    <a:p>
                      <a:r>
                        <a:rPr lang="en-US" dirty="0" smtClean="0"/>
                        <a:t>Partnership model</a:t>
                      </a:r>
                      <a:endParaRPr lang="en-US" dirty="0"/>
                    </a:p>
                  </a:txBody>
                  <a:tcPr/>
                </a:tc>
              </a:tr>
              <a:tr h="370840">
                <a:tc>
                  <a:txBody>
                    <a:bodyPr/>
                    <a:lstStyle/>
                    <a:p>
                      <a:r>
                        <a:rPr lang="en-US" dirty="0" smtClean="0"/>
                        <a:t>Emphasis on leader’s intellect</a:t>
                      </a:r>
                      <a:endParaRPr lang="en-US" dirty="0"/>
                    </a:p>
                  </a:txBody>
                  <a:tcPr/>
                </a:tc>
                <a:tc>
                  <a:txBody>
                    <a:bodyPr/>
                    <a:lstStyle/>
                    <a:p>
                      <a:r>
                        <a:rPr lang="en-US" dirty="0" smtClean="0"/>
                        <a:t>Emphasis on leader’s emotional intelligence</a:t>
                      </a:r>
                      <a:endParaRPr lang="en-US" dirty="0"/>
                    </a:p>
                  </a:txBody>
                  <a:tcPr/>
                </a:tc>
              </a:tr>
              <a:tr h="370840">
                <a:tc>
                  <a:txBody>
                    <a:bodyPr/>
                    <a:lstStyle/>
                    <a:p>
                      <a:r>
                        <a:rPr lang="en-US" dirty="0" smtClean="0"/>
                        <a:t>Leader seeks to control others</a:t>
                      </a:r>
                      <a:endParaRPr lang="en-US" dirty="0"/>
                    </a:p>
                  </a:txBody>
                  <a:tcPr/>
                </a:tc>
                <a:tc>
                  <a:txBody>
                    <a:bodyPr/>
                    <a:lstStyle/>
                    <a:p>
                      <a:r>
                        <a:rPr lang="en-US" dirty="0" smtClean="0"/>
                        <a:t>Leader seeks to empower,</a:t>
                      </a:r>
                      <a:r>
                        <a:rPr lang="en-US" baseline="0" dirty="0" smtClean="0"/>
                        <a:t> motivate and empathize with others</a:t>
                      </a:r>
                      <a:endParaRPr lang="en-US" dirty="0"/>
                    </a:p>
                  </a:txBody>
                  <a:tcPr/>
                </a:tc>
              </a:tr>
              <a:tr h="370840">
                <a:tc>
                  <a:txBody>
                    <a:bodyPr/>
                    <a:lstStyle/>
                    <a:p>
                      <a:r>
                        <a:rPr lang="en-US" dirty="0" smtClean="0"/>
                        <a:t>Team focuses on work arena</a:t>
                      </a:r>
                      <a:endParaRPr lang="en-US" dirty="0"/>
                    </a:p>
                  </a:txBody>
                  <a:tcPr/>
                </a:tc>
                <a:tc>
                  <a:txBody>
                    <a:bodyPr/>
                    <a:lstStyle/>
                    <a:p>
                      <a:r>
                        <a:rPr lang="en-US" dirty="0" smtClean="0"/>
                        <a:t>Team seeks balance between work and home</a:t>
                      </a:r>
                      <a:endParaRPr lang="en-US" dirty="0"/>
                    </a:p>
                  </a:txBody>
                  <a:tcPr/>
                </a:tc>
              </a:tr>
            </a:tbl>
          </a:graphicData>
        </a:graphic>
      </p:graphicFrame>
      <p:sp>
        <p:nvSpPr>
          <p:cNvPr id="9" name="TextBox 8"/>
          <p:cNvSpPr txBox="1"/>
          <p:nvPr/>
        </p:nvSpPr>
        <p:spPr>
          <a:xfrm>
            <a:off x="1066800" y="5011609"/>
            <a:ext cx="914400" cy="914400"/>
          </a:xfrm>
          <a:prstGeom prst="rect">
            <a:avLst/>
          </a:prstGeom>
          <a:noFill/>
        </p:spPr>
        <p:txBody>
          <a:bodyPr wrap="none" lIns="0" tIns="0" rIns="0" bIns="0" rtlCol="0">
            <a:noAutofit/>
          </a:bodyPr>
          <a:lstStyle/>
          <a:p>
            <a:r>
              <a:rPr lang="en-US" dirty="0" smtClean="0">
                <a:solidFill>
                  <a:srgbClr val="707372"/>
                </a:solidFill>
              </a:rPr>
              <a:t>Leadership is no longer a top-down effort, it is team-based </a:t>
            </a:r>
          </a:p>
          <a:p>
            <a:r>
              <a:rPr lang="en-US" dirty="0" smtClean="0">
                <a:solidFill>
                  <a:srgbClr val="707372"/>
                </a:solidFill>
              </a:rPr>
              <a:t>and supportive</a:t>
            </a:r>
          </a:p>
        </p:txBody>
      </p:sp>
    </p:spTree>
    <p:extLst>
      <p:ext uri="{BB962C8B-B14F-4D97-AF65-F5344CB8AC3E}">
        <p14:creationId xmlns:p14="http://schemas.microsoft.com/office/powerpoint/2010/main" val="2798816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997341512"/>
              </p:ext>
            </p:extLst>
          </p:nvPr>
        </p:nvGraphicFramePr>
        <p:xfrm>
          <a:off x="1524000" y="1397000"/>
          <a:ext cx="6096000" cy="4480560"/>
        </p:xfrm>
        <a:graphic>
          <a:graphicData uri="http://schemas.openxmlformats.org/drawingml/2006/table">
            <a:tbl>
              <a:tblPr bandRow="1">
                <a:tableStyleId>{5C22544A-7EE6-4342-B048-85BDC9FD1C3A}</a:tableStyleId>
              </a:tblPr>
              <a:tblGrid>
                <a:gridCol w="3048000"/>
                <a:gridCol w="3048000"/>
              </a:tblGrid>
              <a:tr h="370840">
                <a:tc>
                  <a:txBody>
                    <a:bodyPr/>
                    <a:lstStyle/>
                    <a:p>
                      <a:r>
                        <a:rPr lang="en-US" dirty="0" smtClean="0"/>
                        <a:t>Self-awareness</a:t>
                      </a:r>
                      <a:endParaRPr lang="en-US" dirty="0"/>
                    </a:p>
                  </a:txBody>
                  <a:tcPr/>
                </a:tc>
                <a:tc>
                  <a:txBody>
                    <a:bodyPr/>
                    <a:lstStyle/>
                    <a:p>
                      <a:pPr marL="285750" indent="-285750">
                        <a:buFont typeface="Arial" panose="020B0604020202020204" pitchFamily="34" charset="0"/>
                        <a:buChar char="•"/>
                      </a:pPr>
                      <a:r>
                        <a:rPr lang="en-US" dirty="0" smtClean="0"/>
                        <a:t>Awareness of your own emotions</a:t>
                      </a:r>
                    </a:p>
                    <a:p>
                      <a:pPr marL="285750" indent="-285750">
                        <a:buFont typeface="Arial" panose="020B0604020202020204" pitchFamily="34" charset="0"/>
                        <a:buChar char="•"/>
                      </a:pPr>
                      <a:r>
                        <a:rPr lang="en-US" dirty="0" smtClean="0"/>
                        <a:t>Knowledge of your strengths and weaknesses</a:t>
                      </a:r>
                    </a:p>
                    <a:p>
                      <a:pPr marL="285750" indent="-285750">
                        <a:buFont typeface="Arial" panose="020B0604020202020204" pitchFamily="34" charset="0"/>
                        <a:buChar char="•"/>
                      </a:pPr>
                      <a:r>
                        <a:rPr lang="en-US" dirty="0" smtClean="0"/>
                        <a:t>Confidence in your abilities</a:t>
                      </a:r>
                      <a:endParaRPr lang="en-US" dirty="0"/>
                    </a:p>
                  </a:txBody>
                  <a:tcPr/>
                </a:tc>
              </a:tr>
              <a:tr h="370840">
                <a:tc>
                  <a:txBody>
                    <a:bodyPr/>
                    <a:lstStyle/>
                    <a:p>
                      <a:r>
                        <a:rPr lang="en-US" dirty="0" smtClean="0"/>
                        <a:t>Self-management</a:t>
                      </a:r>
                      <a:endParaRPr lang="en-US" dirty="0"/>
                    </a:p>
                  </a:txBody>
                  <a:tcPr/>
                </a:tc>
                <a:tc>
                  <a:txBody>
                    <a:bodyPr/>
                    <a:lstStyle/>
                    <a:p>
                      <a:pPr marL="285750" indent="-285750">
                        <a:buFont typeface="Arial" panose="020B0604020202020204" pitchFamily="34" charset="0"/>
                        <a:buChar char="•"/>
                      </a:pPr>
                      <a:r>
                        <a:rPr lang="en-US" dirty="0" smtClean="0"/>
                        <a:t>Emotional self-control</a:t>
                      </a:r>
                    </a:p>
                    <a:p>
                      <a:pPr marL="285750" indent="-285750">
                        <a:buFont typeface="Arial" panose="020B0604020202020204" pitchFamily="34" charset="0"/>
                        <a:buChar char="•"/>
                      </a:pPr>
                      <a:r>
                        <a:rPr lang="en-US" dirty="0" smtClean="0"/>
                        <a:t>Honesty and integrity</a:t>
                      </a:r>
                    </a:p>
                    <a:p>
                      <a:pPr marL="285750" indent="-285750">
                        <a:buFont typeface="Arial" panose="020B0604020202020204" pitchFamily="34" charset="0"/>
                        <a:buChar char="•"/>
                      </a:pPr>
                      <a:r>
                        <a:rPr lang="en-US" dirty="0" smtClean="0"/>
                        <a:t>Flexibility</a:t>
                      </a:r>
                      <a:r>
                        <a:rPr lang="en-US" baseline="0" dirty="0" smtClean="0"/>
                        <a:t> in adapting to different circumstances and challenges</a:t>
                      </a:r>
                    </a:p>
                    <a:p>
                      <a:pPr marL="285750" indent="-285750">
                        <a:buFont typeface="Arial" panose="020B0604020202020204" pitchFamily="34" charset="0"/>
                        <a:buChar char="•"/>
                      </a:pPr>
                      <a:r>
                        <a:rPr lang="en-US" baseline="0" dirty="0" smtClean="0"/>
                        <a:t>Initiative and optimism</a:t>
                      </a:r>
                      <a:endParaRPr lang="en-US" dirty="0"/>
                    </a:p>
                  </a:txBody>
                  <a:tcPr/>
                </a:tc>
              </a:tr>
              <a:tr h="370840">
                <a:tc>
                  <a:txBody>
                    <a:bodyPr/>
                    <a:lstStyle/>
                    <a:p>
                      <a:r>
                        <a:rPr lang="en-US" dirty="0" smtClean="0"/>
                        <a:t>Social awareness</a:t>
                      </a:r>
                      <a:endParaRPr lang="en-US" dirty="0"/>
                    </a:p>
                  </a:txBody>
                  <a:tcPr/>
                </a:tc>
                <a:tc>
                  <a:txBody>
                    <a:bodyPr/>
                    <a:lstStyle/>
                    <a:p>
                      <a:pPr marL="285750" indent="-285750">
                        <a:buFont typeface="Arial" panose="020B0604020202020204" pitchFamily="34" charset="0"/>
                        <a:buChar char="•"/>
                      </a:pPr>
                      <a:r>
                        <a:rPr lang="en-US" dirty="0" smtClean="0"/>
                        <a:t>Empathy</a:t>
                      </a:r>
                      <a:r>
                        <a:rPr lang="en-US" baseline="0" dirty="0" smtClean="0"/>
                        <a:t> for others</a:t>
                      </a:r>
                    </a:p>
                    <a:p>
                      <a:pPr marL="285750" indent="-285750">
                        <a:buFont typeface="Arial" panose="020B0604020202020204" pitchFamily="34" charset="0"/>
                        <a:buChar char="•"/>
                      </a:pPr>
                      <a:r>
                        <a:rPr lang="en-US" baseline="0" dirty="0" smtClean="0"/>
                        <a:t>Awareness of the organization’s needs</a:t>
                      </a:r>
                      <a:endParaRPr lang="en-US" dirty="0"/>
                    </a:p>
                  </a:txBody>
                  <a:tcPr/>
                </a:tc>
              </a:tr>
              <a:tr h="370840">
                <a:tc>
                  <a:txBody>
                    <a:bodyPr/>
                    <a:lstStyle/>
                    <a:p>
                      <a:r>
                        <a:rPr lang="en-US" dirty="0" smtClean="0"/>
                        <a:t>Relationship management</a:t>
                      </a:r>
                      <a:endParaRPr lang="en-US" dirty="0"/>
                    </a:p>
                  </a:txBody>
                  <a:tcPr/>
                </a:tc>
                <a:tc>
                  <a:txBody>
                    <a:bodyPr/>
                    <a:lstStyle/>
                    <a:p>
                      <a:pPr marL="285750" indent="-285750">
                        <a:buFont typeface="Arial" panose="020B0604020202020204" pitchFamily="34" charset="0"/>
                        <a:buChar char="•"/>
                      </a:pPr>
                      <a:r>
                        <a:rPr lang="en-US" dirty="0" smtClean="0"/>
                        <a:t>Mentoring others through feedback and coaching</a:t>
                      </a:r>
                    </a:p>
                    <a:p>
                      <a:pPr marL="285750" indent="-285750">
                        <a:buFont typeface="Arial" panose="020B0604020202020204" pitchFamily="34" charset="0"/>
                        <a:buChar char="•"/>
                      </a:pPr>
                      <a:r>
                        <a:rPr lang="en-US" dirty="0" smtClean="0"/>
                        <a:t>Inspiring</a:t>
                      </a:r>
                      <a:r>
                        <a:rPr lang="en-US" baseline="0" dirty="0" smtClean="0"/>
                        <a:t> others toward a common goal</a:t>
                      </a:r>
                    </a:p>
                    <a:p>
                      <a:pPr marL="285750" indent="-285750">
                        <a:buFont typeface="Arial" panose="020B0604020202020204" pitchFamily="34" charset="0"/>
                        <a:buChar char="•"/>
                      </a:pPr>
                      <a:r>
                        <a:rPr lang="en-US" baseline="0" dirty="0" smtClean="0"/>
                        <a:t>Building bonds</a:t>
                      </a:r>
                    </a:p>
                    <a:p>
                      <a:pPr marL="285750" indent="-285750">
                        <a:buFont typeface="Arial" panose="020B0604020202020204" pitchFamily="34" charset="0"/>
                        <a:buChar char="•"/>
                      </a:pPr>
                      <a:r>
                        <a:rPr lang="en-US" baseline="0" dirty="0" smtClean="0"/>
                        <a:t>Managing conflict</a:t>
                      </a:r>
                      <a:endParaRPr lang="en-US" dirty="0"/>
                    </a:p>
                  </a:txBody>
                  <a:tcPr/>
                </a:tc>
              </a:tr>
            </a:tbl>
          </a:graphicData>
        </a:graphic>
      </p:graphicFrame>
      <p:sp>
        <p:nvSpPr>
          <p:cNvPr id="7" name="TextBox 6"/>
          <p:cNvSpPr txBox="1"/>
          <p:nvPr/>
        </p:nvSpPr>
        <p:spPr>
          <a:xfrm>
            <a:off x="1059255" y="1050202"/>
            <a:ext cx="914400" cy="914400"/>
          </a:xfrm>
          <a:prstGeom prst="rect">
            <a:avLst/>
          </a:prstGeom>
          <a:noFill/>
        </p:spPr>
        <p:txBody>
          <a:bodyPr wrap="none" lIns="0" tIns="0" rIns="0" bIns="0" rtlCol="0">
            <a:noAutofit/>
          </a:bodyPr>
          <a:lstStyle/>
          <a:p>
            <a:r>
              <a:rPr lang="en-US" dirty="0" smtClean="0">
                <a:solidFill>
                  <a:srgbClr val="707372"/>
                </a:solidFill>
              </a:rPr>
              <a:t>EQ Elements</a:t>
            </a:r>
          </a:p>
        </p:txBody>
      </p:sp>
      <p:sp>
        <p:nvSpPr>
          <p:cNvPr id="8" name="TextBox 7"/>
          <p:cNvSpPr txBox="1"/>
          <p:nvPr/>
        </p:nvSpPr>
        <p:spPr>
          <a:xfrm>
            <a:off x="7342360" y="6120143"/>
            <a:ext cx="914400" cy="914400"/>
          </a:xfrm>
          <a:prstGeom prst="rect">
            <a:avLst/>
          </a:prstGeom>
          <a:noFill/>
        </p:spPr>
        <p:txBody>
          <a:bodyPr wrap="none" lIns="0" tIns="0" rIns="0" bIns="0" rtlCol="0">
            <a:noAutofit/>
          </a:bodyPr>
          <a:lstStyle/>
          <a:p>
            <a:r>
              <a:rPr lang="en-US" sz="1000" dirty="0" smtClean="0">
                <a:solidFill>
                  <a:srgbClr val="707372"/>
                </a:solidFill>
              </a:rPr>
              <a:t>Serio</a:t>
            </a:r>
          </a:p>
        </p:txBody>
      </p:sp>
    </p:spTree>
    <p:extLst>
      <p:ext uri="{BB962C8B-B14F-4D97-AF65-F5344CB8AC3E}">
        <p14:creationId xmlns:p14="http://schemas.microsoft.com/office/powerpoint/2010/main" val="2814647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The </a:t>
            </a:r>
            <a:r>
              <a:rPr lang="en-US" sz="2400" dirty="0"/>
              <a:t>unique position of physicians in hospital leadership positions</a:t>
            </a:r>
            <a:endParaRPr lang="en-US" dirty="0"/>
          </a:p>
        </p:txBody>
      </p:sp>
    </p:spTree>
    <p:extLst>
      <p:ext uri="{BB962C8B-B14F-4D97-AF65-F5344CB8AC3E}">
        <p14:creationId xmlns:p14="http://schemas.microsoft.com/office/powerpoint/2010/main" val="2768753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 The Good</a:t>
            </a:r>
            <a:endParaRPr lang="en-US" dirty="0"/>
          </a:p>
        </p:txBody>
      </p:sp>
      <p:sp>
        <p:nvSpPr>
          <p:cNvPr id="3" name="Content Placeholder 2"/>
          <p:cNvSpPr>
            <a:spLocks noGrp="1"/>
          </p:cNvSpPr>
          <p:nvPr>
            <p:ph idx="1"/>
          </p:nvPr>
        </p:nvSpPr>
        <p:spPr/>
        <p:txBody>
          <a:bodyPr/>
          <a:lstStyle/>
          <a:p>
            <a:r>
              <a:rPr lang="en-US" dirty="0" smtClean="0"/>
              <a:t>Physicians are uniquely positioned to address these issues</a:t>
            </a:r>
          </a:p>
          <a:p>
            <a:r>
              <a:rPr lang="en-US" dirty="0" smtClean="0"/>
              <a:t>We have the ability to educate the non-clinicians on the elements of care that are important</a:t>
            </a:r>
          </a:p>
          <a:p>
            <a:r>
              <a:rPr lang="en-US" dirty="0" smtClean="0"/>
              <a:t>We have the benefit of time talking to patients and families about their care and their experiences</a:t>
            </a:r>
          </a:p>
          <a:p>
            <a:r>
              <a:rPr lang="en-US" dirty="0" smtClean="0"/>
              <a:t>All of healthcare requires physicians to initiate care, continue care, and end care</a:t>
            </a:r>
          </a:p>
          <a:p>
            <a:pPr marL="0" indent="0">
              <a:buNone/>
            </a:pPr>
            <a:endParaRPr lang="en-US" dirty="0"/>
          </a:p>
          <a:p>
            <a:pPr marL="0" indent="0">
              <a:buNone/>
            </a:pPr>
            <a:r>
              <a:rPr lang="en-US" dirty="0" smtClean="0"/>
              <a:t>			     </a:t>
            </a:r>
            <a:r>
              <a:rPr lang="en-US" sz="2800" dirty="0" smtClean="0">
                <a:solidFill>
                  <a:srgbClr val="00B0F0"/>
                </a:solidFill>
              </a:rPr>
              <a:t>Value=Quality/Cost</a:t>
            </a:r>
          </a:p>
          <a:p>
            <a:endParaRPr lang="en-US" dirty="0"/>
          </a:p>
          <a:p>
            <a:endParaRPr lang="en-US" dirty="0" smtClean="0"/>
          </a:p>
          <a:p>
            <a:pPr marL="0" indent="0">
              <a:buNone/>
            </a:pPr>
            <a:r>
              <a:rPr lang="en-US" dirty="0" smtClean="0"/>
              <a:t>If physicians are willing to become engaged in the provision of care within and beyond the ward and clinic and OR, we can be transformational in the future of healthcare in this country.</a:t>
            </a:r>
            <a:endParaRPr lang="en-US" dirty="0"/>
          </a:p>
        </p:txBody>
      </p:sp>
      <p:sp>
        <p:nvSpPr>
          <p:cNvPr id="4" name="TextBox 3"/>
          <p:cNvSpPr txBox="1"/>
          <p:nvPr/>
        </p:nvSpPr>
        <p:spPr>
          <a:xfrm>
            <a:off x="7342361" y="5940221"/>
            <a:ext cx="914400" cy="914400"/>
          </a:xfrm>
          <a:prstGeom prst="rect">
            <a:avLst/>
          </a:prstGeom>
          <a:noFill/>
        </p:spPr>
        <p:txBody>
          <a:bodyPr wrap="none" lIns="0" tIns="0" rIns="0" bIns="0" rtlCol="0">
            <a:noAutofit/>
          </a:bodyPr>
          <a:lstStyle/>
          <a:p>
            <a:r>
              <a:rPr lang="en-US" sz="1000" dirty="0" err="1" smtClean="0">
                <a:solidFill>
                  <a:srgbClr val="707372"/>
                </a:solidFill>
              </a:rPr>
              <a:t>Xirasagar</a:t>
            </a:r>
            <a:endParaRPr lang="en-US" sz="1000" dirty="0" smtClean="0">
              <a:solidFill>
                <a:srgbClr val="707372"/>
              </a:solidFill>
            </a:endParaRPr>
          </a:p>
        </p:txBody>
      </p:sp>
    </p:spTree>
    <p:extLst>
      <p:ext uri="{BB962C8B-B14F-4D97-AF65-F5344CB8AC3E}">
        <p14:creationId xmlns:p14="http://schemas.microsoft.com/office/powerpoint/2010/main" val="1504386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 The Bad</a:t>
            </a:r>
            <a:endParaRPr lang="en-US" dirty="0"/>
          </a:p>
        </p:txBody>
      </p:sp>
      <p:sp>
        <p:nvSpPr>
          <p:cNvPr id="3" name="Content Placeholder 2"/>
          <p:cNvSpPr>
            <a:spLocks noGrp="1"/>
          </p:cNvSpPr>
          <p:nvPr>
            <p:ph idx="1"/>
          </p:nvPr>
        </p:nvSpPr>
        <p:spPr/>
        <p:txBody>
          <a:bodyPr/>
          <a:lstStyle/>
          <a:p>
            <a:pPr marL="0" indent="0">
              <a:buNone/>
            </a:pPr>
            <a:r>
              <a:rPr lang="en-US" sz="1800" dirty="0" smtClean="0"/>
              <a:t>As leaders, physicians are often in a unique position…</a:t>
            </a:r>
          </a:p>
          <a:p>
            <a:pPr marL="0" indent="0">
              <a:buNone/>
            </a:pPr>
            <a:endParaRPr lang="en-US" sz="1800" dirty="0"/>
          </a:p>
          <a:p>
            <a:pPr marL="0" indent="0">
              <a:buNone/>
            </a:pPr>
            <a:endParaRPr lang="en-US" sz="1800" dirty="0" smtClean="0"/>
          </a:p>
          <a:p>
            <a:pPr marL="0" indent="0">
              <a:buNone/>
            </a:pPr>
            <a:r>
              <a:rPr lang="en-US" sz="1800" dirty="0" smtClean="0"/>
              <a:t>The expectation of their physician colleagues to protect their autonomy and status as captains of their field.</a:t>
            </a:r>
          </a:p>
          <a:p>
            <a:pPr marL="0" indent="0">
              <a:buNone/>
            </a:pPr>
            <a:endParaRPr lang="en-US" sz="1800" dirty="0"/>
          </a:p>
          <a:p>
            <a:pPr marL="0" indent="0">
              <a:buNone/>
            </a:pPr>
            <a:r>
              <a:rPr lang="en-US" sz="1800" dirty="0" smtClean="0"/>
              <a:t>The expectation of the organization that the physician leader facilitate the collective movement of physicians toward the outcomes deemed important by the organization.</a:t>
            </a:r>
            <a:endParaRPr lang="en-US" sz="1800" dirty="0"/>
          </a:p>
        </p:txBody>
      </p:sp>
      <p:sp>
        <p:nvSpPr>
          <p:cNvPr id="4" name="TextBox 3"/>
          <p:cNvSpPr txBox="1"/>
          <p:nvPr/>
        </p:nvSpPr>
        <p:spPr>
          <a:xfrm>
            <a:off x="7342361" y="5940221"/>
            <a:ext cx="914400" cy="914400"/>
          </a:xfrm>
          <a:prstGeom prst="rect">
            <a:avLst/>
          </a:prstGeom>
          <a:noFill/>
        </p:spPr>
        <p:txBody>
          <a:bodyPr wrap="none" lIns="0" tIns="0" rIns="0" bIns="0" rtlCol="0">
            <a:noAutofit/>
          </a:bodyPr>
          <a:lstStyle/>
          <a:p>
            <a:r>
              <a:rPr lang="en-US" sz="1000" dirty="0" err="1" smtClean="0">
                <a:solidFill>
                  <a:srgbClr val="707372"/>
                </a:solidFill>
              </a:rPr>
              <a:t>Xirasagar</a:t>
            </a:r>
            <a:endParaRPr lang="en-US" sz="1000" dirty="0" smtClean="0">
              <a:solidFill>
                <a:srgbClr val="707372"/>
              </a:solidFill>
            </a:endParaRPr>
          </a:p>
        </p:txBody>
      </p:sp>
    </p:spTree>
    <p:extLst>
      <p:ext uri="{BB962C8B-B14F-4D97-AF65-F5344CB8AC3E}">
        <p14:creationId xmlns:p14="http://schemas.microsoft.com/office/powerpoint/2010/main" val="1805283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 The Ugly</a:t>
            </a:r>
            <a:endParaRPr lang="en-US" dirty="0"/>
          </a:p>
        </p:txBody>
      </p:sp>
      <p:sp>
        <p:nvSpPr>
          <p:cNvPr id="3" name="Content Placeholder 2"/>
          <p:cNvSpPr>
            <a:spLocks noGrp="1"/>
          </p:cNvSpPr>
          <p:nvPr>
            <p:ph idx="1"/>
          </p:nvPr>
        </p:nvSpPr>
        <p:spPr/>
        <p:txBody>
          <a:bodyPr/>
          <a:lstStyle/>
          <a:p>
            <a:pPr marL="0" indent="0">
              <a:buNone/>
            </a:pPr>
            <a:r>
              <a:rPr lang="en-US" sz="1800" dirty="0" smtClean="0"/>
              <a:t>Physician leaders are of the faced with harsh criticism of their place in the world of medicine</a:t>
            </a:r>
          </a:p>
          <a:p>
            <a:pPr marL="0" indent="0">
              <a:buNone/>
            </a:pPr>
            <a:endParaRPr lang="en-US" sz="1800" dirty="0"/>
          </a:p>
          <a:p>
            <a:pPr marL="0" indent="0">
              <a:buNone/>
            </a:pPr>
            <a:r>
              <a:rPr lang="en-US" sz="1800" dirty="0" smtClean="0"/>
              <a:t>Many are seen as “sell-outs” or second-class physicians</a:t>
            </a:r>
          </a:p>
          <a:p>
            <a:pPr marL="0" indent="0">
              <a:buNone/>
            </a:pPr>
            <a:endParaRPr lang="en-US" sz="1800" dirty="0"/>
          </a:p>
          <a:p>
            <a:pPr marL="0" indent="0">
              <a:buNone/>
            </a:pPr>
            <a:r>
              <a:rPr lang="en-US" sz="1800" dirty="0" smtClean="0"/>
              <a:t>Some have even been dismissed from the community of physicians in their hospitals. Deemed to have soiled their medical careers and unfit to be called a doctor</a:t>
            </a:r>
            <a:endParaRPr lang="en-US" sz="1800" dirty="0"/>
          </a:p>
        </p:txBody>
      </p:sp>
      <p:sp>
        <p:nvSpPr>
          <p:cNvPr id="4" name="TextBox 3"/>
          <p:cNvSpPr txBox="1"/>
          <p:nvPr/>
        </p:nvSpPr>
        <p:spPr>
          <a:xfrm>
            <a:off x="7342361" y="5940221"/>
            <a:ext cx="914400" cy="914400"/>
          </a:xfrm>
          <a:prstGeom prst="rect">
            <a:avLst/>
          </a:prstGeom>
          <a:noFill/>
        </p:spPr>
        <p:txBody>
          <a:bodyPr wrap="none" lIns="0" tIns="0" rIns="0" bIns="0" rtlCol="0">
            <a:noAutofit/>
          </a:bodyPr>
          <a:lstStyle/>
          <a:p>
            <a:r>
              <a:rPr lang="en-US" sz="1000" dirty="0" err="1" smtClean="0">
                <a:solidFill>
                  <a:srgbClr val="707372"/>
                </a:solidFill>
              </a:rPr>
              <a:t>Xirasagar</a:t>
            </a:r>
            <a:endParaRPr lang="en-US" sz="1000" dirty="0" smtClean="0">
              <a:solidFill>
                <a:srgbClr val="707372"/>
              </a:solidFill>
            </a:endParaRPr>
          </a:p>
        </p:txBody>
      </p:sp>
    </p:spTree>
    <p:extLst>
      <p:ext uri="{BB962C8B-B14F-4D97-AF65-F5344CB8AC3E}">
        <p14:creationId xmlns:p14="http://schemas.microsoft.com/office/powerpoint/2010/main" val="1301762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Elements </a:t>
            </a:r>
            <a:r>
              <a:rPr lang="en-US" sz="2400" dirty="0"/>
              <a:t>of successful physician-led </a:t>
            </a:r>
            <a:r>
              <a:rPr lang="en-US" sz="2400" dirty="0" smtClean="0"/>
              <a:t>enterprises</a:t>
            </a:r>
            <a:endParaRPr lang="en-US" dirty="0"/>
          </a:p>
        </p:txBody>
      </p:sp>
    </p:spTree>
    <p:extLst>
      <p:ext uri="{BB962C8B-B14F-4D97-AF65-F5344CB8AC3E}">
        <p14:creationId xmlns:p14="http://schemas.microsoft.com/office/powerpoint/2010/main" val="1454717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sp>
        <p:nvSpPr>
          <p:cNvPr id="3" name="Content Placeholder 2"/>
          <p:cNvSpPr>
            <a:spLocks noGrp="1"/>
          </p:cNvSpPr>
          <p:nvPr>
            <p:ph idx="1"/>
          </p:nvPr>
        </p:nvSpPr>
        <p:spPr/>
        <p:txBody>
          <a:bodyPr/>
          <a:lstStyle/>
          <a:p>
            <a:pPr marL="0" indent="0">
              <a:buNone/>
            </a:pPr>
            <a:r>
              <a:rPr lang="en-US" sz="3600" dirty="0" smtClean="0">
                <a:solidFill>
                  <a:srgbClr val="00B0F0"/>
                </a:solidFill>
              </a:rPr>
              <a:t>Should physicians run hospitals?</a:t>
            </a:r>
            <a:endParaRPr lang="en-US" sz="3600" dirty="0">
              <a:solidFill>
                <a:srgbClr val="00B0F0"/>
              </a:solidFill>
            </a:endParaRPr>
          </a:p>
          <a:p>
            <a:pPr marL="0" indent="0">
              <a:buNone/>
            </a:pPr>
            <a:endParaRPr lang="en-US" dirty="0"/>
          </a:p>
          <a:p>
            <a:endParaRPr lang="en-US" dirty="0" smtClean="0"/>
          </a:p>
          <a:p>
            <a:endParaRPr lang="en-US" dirty="0"/>
          </a:p>
          <a:p>
            <a:endParaRPr lang="en-US" dirty="0" smtClean="0"/>
          </a:p>
          <a:p>
            <a:r>
              <a:rPr lang="en-US" dirty="0" smtClean="0"/>
              <a:t>161 physician-owned hospitals in the U.S. (roughly 5000 total hospitals)</a:t>
            </a:r>
          </a:p>
          <a:p>
            <a:endParaRPr lang="en-US" dirty="0"/>
          </a:p>
          <a:p>
            <a:pPr lvl="1"/>
            <a:r>
              <a:rPr lang="en-US" dirty="0" smtClean="0"/>
              <a:t>In Value Based Purchasing from CMS: 122 are gaining money; 39 are losing</a:t>
            </a:r>
          </a:p>
          <a:p>
            <a:pPr lvl="1"/>
            <a:r>
              <a:rPr lang="en-US" dirty="0" smtClean="0"/>
              <a:t>In non-physician owned hospitals 79% are losing money in the VBP equation</a:t>
            </a:r>
          </a:p>
          <a:p>
            <a:pPr lvl="1"/>
            <a:r>
              <a:rPr lang="en-US" dirty="0" smtClean="0"/>
              <a:t>In general Physician-owned hospitals lead in patient satisfaction and following clinical guidelines</a:t>
            </a:r>
          </a:p>
          <a:p>
            <a:pPr lvl="2"/>
            <a:r>
              <a:rPr lang="en-US" dirty="0" smtClean="0"/>
              <a:t>These hospitals are specialty in nature generally, and focus on elective care</a:t>
            </a:r>
          </a:p>
        </p:txBody>
      </p:sp>
      <p:sp>
        <p:nvSpPr>
          <p:cNvPr id="4" name="TextBox 3"/>
          <p:cNvSpPr txBox="1"/>
          <p:nvPr/>
        </p:nvSpPr>
        <p:spPr>
          <a:xfrm>
            <a:off x="7233719" y="5959476"/>
            <a:ext cx="914400" cy="914400"/>
          </a:xfrm>
          <a:prstGeom prst="rect">
            <a:avLst/>
          </a:prstGeom>
          <a:noFill/>
        </p:spPr>
        <p:txBody>
          <a:bodyPr wrap="none" lIns="0" tIns="0" rIns="0" bIns="0" rtlCol="0">
            <a:noAutofit/>
          </a:bodyPr>
          <a:lstStyle/>
          <a:p>
            <a:r>
              <a:rPr lang="en-US" sz="1000" dirty="0" err="1" smtClean="0">
                <a:solidFill>
                  <a:srgbClr val="707372"/>
                </a:solidFill>
              </a:rPr>
              <a:t>Angood</a:t>
            </a:r>
            <a:endParaRPr lang="en-US" sz="1000" dirty="0" smtClean="0">
              <a:solidFill>
                <a:srgbClr val="707372"/>
              </a:solidFill>
            </a:endParaRPr>
          </a:p>
        </p:txBody>
      </p:sp>
    </p:spTree>
    <p:extLst>
      <p:ext uri="{BB962C8B-B14F-4D97-AF65-F5344CB8AC3E}">
        <p14:creationId xmlns:p14="http://schemas.microsoft.com/office/powerpoint/2010/main" val="90005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sp>
        <p:nvSpPr>
          <p:cNvPr id="3" name="Content Placeholder 2"/>
          <p:cNvSpPr>
            <a:spLocks noGrp="1"/>
          </p:cNvSpPr>
          <p:nvPr>
            <p:ph idx="1"/>
          </p:nvPr>
        </p:nvSpPr>
        <p:spPr/>
        <p:txBody>
          <a:bodyPr/>
          <a:lstStyle/>
          <a:p>
            <a:r>
              <a:rPr lang="en-US" dirty="0" smtClean="0"/>
              <a:t>Elements of a healthy organization</a:t>
            </a:r>
          </a:p>
          <a:p>
            <a:pPr lvl="1"/>
            <a:r>
              <a:rPr lang="en-US" dirty="0" smtClean="0"/>
              <a:t>Minimal politics</a:t>
            </a:r>
          </a:p>
          <a:p>
            <a:pPr lvl="1"/>
            <a:r>
              <a:rPr lang="en-US" dirty="0" smtClean="0"/>
              <a:t>Minimal confusion</a:t>
            </a:r>
          </a:p>
          <a:p>
            <a:pPr lvl="1"/>
            <a:r>
              <a:rPr lang="en-US" dirty="0" smtClean="0"/>
              <a:t>High morale</a:t>
            </a:r>
          </a:p>
          <a:p>
            <a:pPr lvl="1"/>
            <a:r>
              <a:rPr lang="en-US" dirty="0" smtClean="0"/>
              <a:t>High productivity</a:t>
            </a:r>
          </a:p>
          <a:p>
            <a:pPr lvl="1"/>
            <a:r>
              <a:rPr lang="en-US" dirty="0" smtClean="0"/>
              <a:t>Low turnover</a:t>
            </a:r>
          </a:p>
          <a:p>
            <a:pPr marL="274320" lvl="1" indent="0">
              <a:buNone/>
            </a:pPr>
            <a:endParaRPr lang="en-US" dirty="0" smtClean="0"/>
          </a:p>
          <a:p>
            <a:r>
              <a:rPr lang="en-US" dirty="0"/>
              <a:t>Engagement is the degree to which people are invested in the mission of an organization leading to increased effort to achieving organizational goals</a:t>
            </a:r>
          </a:p>
          <a:p>
            <a:pPr lvl="1"/>
            <a:endParaRPr lang="en-US" dirty="0"/>
          </a:p>
          <a:p>
            <a:r>
              <a:rPr lang="en-US" dirty="0" smtClean="0"/>
              <a:t>When an organization and its leaders are healthy and engaged, one can see a direct correlation with improved overall performance. In healthcare this translates into improved patient care, outcomes, and experience</a:t>
            </a:r>
          </a:p>
        </p:txBody>
      </p:sp>
      <p:sp>
        <p:nvSpPr>
          <p:cNvPr id="4" name="TextBox 3"/>
          <p:cNvSpPr txBox="1"/>
          <p:nvPr/>
        </p:nvSpPr>
        <p:spPr>
          <a:xfrm>
            <a:off x="7197504" y="5827053"/>
            <a:ext cx="914400" cy="914400"/>
          </a:xfrm>
          <a:prstGeom prst="rect">
            <a:avLst/>
          </a:prstGeom>
          <a:noFill/>
        </p:spPr>
        <p:txBody>
          <a:bodyPr wrap="none" lIns="0" tIns="0" rIns="0" bIns="0" rtlCol="0">
            <a:noAutofit/>
          </a:bodyPr>
          <a:lstStyle/>
          <a:p>
            <a:r>
              <a:rPr lang="en-US" sz="1000" dirty="0" err="1" smtClean="0">
                <a:solidFill>
                  <a:srgbClr val="707372"/>
                </a:solidFill>
              </a:rPr>
              <a:t>Swensen</a:t>
            </a:r>
            <a:endParaRPr lang="en-US" sz="1000" dirty="0" smtClean="0">
              <a:solidFill>
                <a:srgbClr val="707372"/>
              </a:solidFill>
            </a:endParaRPr>
          </a:p>
        </p:txBody>
      </p:sp>
    </p:spTree>
    <p:extLst>
      <p:ext uri="{BB962C8B-B14F-4D97-AF65-F5344CB8AC3E}">
        <p14:creationId xmlns:p14="http://schemas.microsoft.com/office/powerpoint/2010/main" val="61759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Physician Leadership</a:t>
            </a:r>
            <a:endParaRPr lang="en-US" dirty="0"/>
          </a:p>
        </p:txBody>
      </p:sp>
      <p:sp>
        <p:nvSpPr>
          <p:cNvPr id="3" name="Content Placeholder 2"/>
          <p:cNvSpPr>
            <a:spLocks noGrp="1"/>
          </p:cNvSpPr>
          <p:nvPr>
            <p:ph idx="1"/>
          </p:nvPr>
        </p:nvSpPr>
        <p:spPr/>
        <p:txBody>
          <a:bodyPr/>
          <a:lstStyle/>
          <a:p>
            <a:r>
              <a:rPr lang="en-US" dirty="0" smtClean="0">
                <a:solidFill>
                  <a:srgbClr val="00B0F0"/>
                </a:solidFill>
              </a:rPr>
              <a:t>What makes a good physician leader?</a:t>
            </a:r>
          </a:p>
          <a:p>
            <a:pPr marL="274320" lvl="1" indent="0">
              <a:buNone/>
            </a:pPr>
            <a:r>
              <a:rPr lang="en-US" dirty="0" smtClean="0"/>
              <a:t>The smartest physician in the room?</a:t>
            </a:r>
          </a:p>
          <a:p>
            <a:pPr marL="274320" lvl="1" indent="0">
              <a:buNone/>
            </a:pPr>
            <a:r>
              <a:rPr lang="en-US" dirty="0" smtClean="0"/>
              <a:t>The oldest physician in the hospital?</a:t>
            </a:r>
          </a:p>
          <a:p>
            <a:pPr marL="274320" lvl="1" indent="0">
              <a:buNone/>
            </a:pPr>
            <a:r>
              <a:rPr lang="en-US" dirty="0" smtClean="0"/>
              <a:t>The most popular physician?</a:t>
            </a:r>
          </a:p>
          <a:p>
            <a:pPr marL="274320" lvl="1" indent="0">
              <a:buNone/>
            </a:pPr>
            <a:endParaRPr lang="en-US" dirty="0" smtClean="0"/>
          </a:p>
          <a:p>
            <a:pPr lvl="1"/>
            <a:r>
              <a:rPr lang="en-US" dirty="0" smtClean="0"/>
              <a:t>Mayo Clinic 12 Leadership Dimensions:</a:t>
            </a:r>
          </a:p>
          <a:p>
            <a:pPr lvl="2"/>
            <a:r>
              <a:rPr lang="en-US" dirty="0" smtClean="0"/>
              <a:t>Holds career </a:t>
            </a:r>
            <a:r>
              <a:rPr lang="en-US" dirty="0"/>
              <a:t>d</a:t>
            </a:r>
            <a:r>
              <a:rPr lang="en-US" dirty="0" smtClean="0"/>
              <a:t>evelopment conversations with me</a:t>
            </a:r>
          </a:p>
          <a:p>
            <a:pPr lvl="2"/>
            <a:r>
              <a:rPr lang="en-US" dirty="0" smtClean="0"/>
              <a:t>Inspires me to do my best</a:t>
            </a:r>
          </a:p>
          <a:p>
            <a:pPr lvl="2"/>
            <a:r>
              <a:rPr lang="en-US" dirty="0" smtClean="0"/>
              <a:t>Empowers me to do my job</a:t>
            </a:r>
          </a:p>
          <a:p>
            <a:pPr lvl="2"/>
            <a:r>
              <a:rPr lang="en-US" dirty="0" smtClean="0"/>
              <a:t>Is interested in my opinion</a:t>
            </a:r>
          </a:p>
          <a:p>
            <a:pPr lvl="2"/>
            <a:r>
              <a:rPr lang="en-US" dirty="0" smtClean="0"/>
              <a:t>Encourages employees to suggest ideas for improvement</a:t>
            </a:r>
          </a:p>
          <a:p>
            <a:pPr lvl="2"/>
            <a:r>
              <a:rPr lang="en-US" dirty="0" smtClean="0"/>
              <a:t>Treats me with respect and dignity</a:t>
            </a:r>
          </a:p>
          <a:p>
            <a:pPr lvl="2"/>
            <a:r>
              <a:rPr lang="en-US" dirty="0" smtClean="0"/>
              <a:t>Provides helpful feedback and coaching on my performance</a:t>
            </a:r>
          </a:p>
          <a:p>
            <a:pPr lvl="2"/>
            <a:r>
              <a:rPr lang="en-US" dirty="0" smtClean="0"/>
              <a:t>Recognizes me for a job well done</a:t>
            </a:r>
          </a:p>
          <a:p>
            <a:pPr lvl="2"/>
            <a:r>
              <a:rPr lang="en-US" dirty="0" smtClean="0"/>
              <a:t>Keeps me informed about changes taking place at the organization</a:t>
            </a:r>
          </a:p>
          <a:p>
            <a:pPr lvl="2"/>
            <a:r>
              <a:rPr lang="en-US" dirty="0" smtClean="0"/>
              <a:t>Encourages me to develop my talents and skills</a:t>
            </a:r>
          </a:p>
          <a:p>
            <a:pPr lvl="2"/>
            <a:r>
              <a:rPr lang="en-US" dirty="0" smtClean="0"/>
              <a:t>I would recommend working for this leader</a:t>
            </a:r>
          </a:p>
          <a:p>
            <a:pPr lvl="2"/>
            <a:r>
              <a:rPr lang="en-US" dirty="0" smtClean="0"/>
              <a:t>Overall, how satisfied are you with this leader</a:t>
            </a:r>
            <a:endParaRPr lang="en-US" dirty="0"/>
          </a:p>
        </p:txBody>
      </p:sp>
      <p:sp>
        <p:nvSpPr>
          <p:cNvPr id="4" name="TextBox 3"/>
          <p:cNvSpPr txBox="1"/>
          <p:nvPr/>
        </p:nvSpPr>
        <p:spPr>
          <a:xfrm>
            <a:off x="7125078" y="6180138"/>
            <a:ext cx="914400" cy="914400"/>
          </a:xfrm>
          <a:prstGeom prst="rect">
            <a:avLst/>
          </a:prstGeom>
          <a:noFill/>
        </p:spPr>
        <p:txBody>
          <a:bodyPr wrap="none" lIns="0" tIns="0" rIns="0" bIns="0" rtlCol="0">
            <a:noAutofit/>
          </a:bodyPr>
          <a:lstStyle/>
          <a:p>
            <a:r>
              <a:rPr lang="en-US" sz="1000" dirty="0" err="1" smtClean="0">
                <a:solidFill>
                  <a:srgbClr val="707372"/>
                </a:solidFill>
              </a:rPr>
              <a:t>Swensen</a:t>
            </a:r>
            <a:endParaRPr lang="en-US" sz="1000" dirty="0" smtClean="0">
              <a:solidFill>
                <a:srgbClr val="707372"/>
              </a:solidFill>
            </a:endParaRPr>
          </a:p>
        </p:txBody>
      </p:sp>
    </p:spTree>
    <p:extLst>
      <p:ext uri="{BB962C8B-B14F-4D97-AF65-F5344CB8AC3E}">
        <p14:creationId xmlns:p14="http://schemas.microsoft.com/office/powerpoint/2010/main" val="14729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lstStyle/>
          <a:p>
            <a:r>
              <a:rPr lang="en-US" sz="1400" dirty="0"/>
              <a:t>Wortley, David. (2016). The future of digital medicine in the aging society. Digital Medicine. 2. 43. 10.4103/2226-8561.189502. </a:t>
            </a:r>
            <a:endParaRPr lang="en-US" sz="1400" dirty="0" smtClean="0"/>
          </a:p>
          <a:p>
            <a:r>
              <a:rPr lang="en-US" sz="1400" dirty="0">
                <a:hlinkClick r:id="rId2"/>
              </a:rPr>
              <a:t>https://</a:t>
            </a:r>
            <a:r>
              <a:rPr lang="en-US" sz="1400" dirty="0" smtClean="0">
                <a:hlinkClick r:id="rId2"/>
              </a:rPr>
              <a:t>www.cnbc.com/2018/03/22/the-real-reason-medical-care-costs-so-much-more-in-the-us.html</a:t>
            </a:r>
            <a:endParaRPr lang="en-US" sz="1400" dirty="0" smtClean="0"/>
          </a:p>
          <a:p>
            <a:r>
              <a:rPr lang="en-US" sz="1400" dirty="0" smtClean="0"/>
              <a:t>E. Sherman. U.S</a:t>
            </a:r>
            <a:r>
              <a:rPr lang="en-US" sz="1400" dirty="0"/>
              <a:t>. Health Care Costs Skyrocketed to $3.65 Trillion in </a:t>
            </a:r>
            <a:r>
              <a:rPr lang="en-US" sz="1400" dirty="0" smtClean="0"/>
              <a:t>2018. Forbes Online. February </a:t>
            </a:r>
            <a:r>
              <a:rPr lang="en-US" sz="1400" dirty="0"/>
              <a:t>21, </a:t>
            </a:r>
            <a:r>
              <a:rPr lang="en-US" sz="1400" dirty="0" smtClean="0"/>
              <a:t>2019.</a:t>
            </a:r>
          </a:p>
          <a:p>
            <a:r>
              <a:rPr lang="en-US" sz="1400" dirty="0" smtClean="0"/>
              <a:t>A. Ellison. State-by-state </a:t>
            </a:r>
            <a:r>
              <a:rPr lang="en-US" sz="1400" dirty="0"/>
              <a:t>breakdown of 102 rural hospital </a:t>
            </a:r>
            <a:r>
              <a:rPr lang="en-US" sz="1400" dirty="0" smtClean="0"/>
              <a:t>closures. Becker’s Hospital Review Online. March 20, 2019</a:t>
            </a:r>
            <a:endParaRPr lang="en-US" sz="1400" dirty="0"/>
          </a:p>
          <a:p>
            <a:r>
              <a:rPr lang="en-US" sz="1400" dirty="0" smtClean="0"/>
              <a:t>S. </a:t>
            </a:r>
            <a:r>
              <a:rPr lang="en-US" sz="1400" dirty="0" err="1" smtClean="0"/>
              <a:t>Xirasagar</a:t>
            </a:r>
            <a:r>
              <a:rPr lang="en-US" sz="1400" dirty="0" smtClean="0"/>
              <a:t>. Physician Leadership Styles and Effectiveness: An Empirical Study. Medical Care Research and Review. Dec. 2005.</a:t>
            </a:r>
          </a:p>
          <a:p>
            <a:r>
              <a:rPr lang="en-US" sz="1400" dirty="0" smtClean="0"/>
              <a:t>C. Serio. Physician Leadership: A New Model for a New Generation. Family Practice Management. 2006</a:t>
            </a:r>
          </a:p>
          <a:p>
            <a:r>
              <a:rPr lang="en-US" sz="1400" dirty="0" smtClean="0"/>
              <a:t>S. </a:t>
            </a:r>
            <a:r>
              <a:rPr lang="en-US" sz="1400" dirty="0" err="1" smtClean="0"/>
              <a:t>Swensen</a:t>
            </a:r>
            <a:r>
              <a:rPr lang="en-US" sz="1400" dirty="0" smtClean="0"/>
              <a:t>. Leadership By Design: Intentional Organization Development of Physician Leaders. Journal of Management Development. 2016</a:t>
            </a:r>
          </a:p>
          <a:p>
            <a:r>
              <a:rPr lang="en-US" sz="1400" dirty="0" smtClean="0"/>
              <a:t>P. </a:t>
            </a:r>
            <a:r>
              <a:rPr lang="en-US" sz="1400" dirty="0" err="1" smtClean="0"/>
              <a:t>Angood</a:t>
            </a:r>
            <a:r>
              <a:rPr lang="en-US" sz="1400" dirty="0" smtClean="0"/>
              <a:t>. Demographics, Shifting Models of Care and Physician Leadership. PEJ. 2013.</a:t>
            </a:r>
          </a:p>
          <a:p>
            <a:r>
              <a:rPr lang="en-US" sz="1400" dirty="0" smtClean="0"/>
              <a:t>J. Quinn. The Impact of Social Competences and Role Factors on the Relational Construction of Identity and Participation of Physician Leaders. Case Western Reserve. May 2013</a:t>
            </a:r>
            <a:endParaRPr lang="en-US" sz="1400" dirty="0"/>
          </a:p>
        </p:txBody>
      </p:sp>
    </p:spTree>
    <p:extLst>
      <p:ext uri="{BB962C8B-B14F-4D97-AF65-F5344CB8AC3E}">
        <p14:creationId xmlns:p14="http://schemas.microsoft.com/office/powerpoint/2010/main" val="19779129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pic>
        <p:nvPicPr>
          <p:cNvPr id="5" name="Picture 4"/>
          <p:cNvPicPr>
            <a:picLocks noChangeAspect="1"/>
          </p:cNvPicPr>
          <p:nvPr/>
        </p:nvPicPr>
        <p:blipFill rotWithShape="1">
          <a:blip r:embed="rId2"/>
          <a:srcRect l="48020" r="7920" b="50817"/>
          <a:stretch/>
        </p:blipFill>
        <p:spPr>
          <a:xfrm>
            <a:off x="1" y="1"/>
            <a:ext cx="9143999" cy="4146486"/>
          </a:xfrm>
          <a:prstGeom prst="rect">
            <a:avLst/>
          </a:prstGeom>
        </p:spPr>
      </p:pic>
      <p:sp>
        <p:nvSpPr>
          <p:cNvPr id="3" name="Title 2"/>
          <p:cNvSpPr>
            <a:spLocks noGrp="1"/>
          </p:cNvSpPr>
          <p:nvPr>
            <p:ph type="title"/>
          </p:nvPr>
        </p:nvSpPr>
        <p:spPr>
          <a:xfrm>
            <a:off x="0" y="795528"/>
            <a:ext cx="9144000" cy="6062472"/>
          </a:xfrm>
        </p:spPr>
        <p:txBody>
          <a:bodyPr/>
          <a:lstStyle/>
          <a:p>
            <a:r>
              <a:rPr lang="en-US" dirty="0" smtClean="0"/>
              <a:t>Ballad Health</a:t>
            </a:r>
            <a:endParaRPr lang="en-US" dirty="0"/>
          </a:p>
        </p:txBody>
      </p:sp>
      <p:sp>
        <p:nvSpPr>
          <p:cNvPr id="4" name="Text Placeholder 3"/>
          <p:cNvSpPr>
            <a:spLocks noGrp="1"/>
          </p:cNvSpPr>
          <p:nvPr>
            <p:ph type="body" sz="quarter" idx="12"/>
          </p:nvPr>
        </p:nvSpPr>
        <p:spPr/>
        <p:txBody>
          <a:bodyPr/>
          <a:lstStyle/>
          <a:p>
            <a:r>
              <a:rPr lang="en-US" dirty="0" smtClean="0"/>
              <a:t>Honor those we serve by delivering the best possible care</a:t>
            </a:r>
            <a:endParaRPr lang="en-US" dirty="0"/>
          </a:p>
        </p:txBody>
      </p:sp>
    </p:spTree>
    <p:extLst>
      <p:ext uri="{BB962C8B-B14F-4D97-AF65-F5344CB8AC3E}">
        <p14:creationId xmlns:p14="http://schemas.microsoft.com/office/powerpoint/2010/main" val="1997318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Ballad Theme">
  <a:themeElements>
    <a:clrScheme name="bh_ppt_colors">
      <a:dk1>
        <a:srgbClr val="707372"/>
      </a:dk1>
      <a:lt1>
        <a:sysClr val="window" lastClr="FFFFFF"/>
      </a:lt1>
      <a:dk2>
        <a:srgbClr val="171C8F"/>
      </a:dk2>
      <a:lt2>
        <a:srgbClr val="FFFFFF"/>
      </a:lt2>
      <a:accent1>
        <a:srgbClr val="41B6E6"/>
      </a:accent1>
      <a:accent2>
        <a:srgbClr val="B0008E"/>
      </a:accent2>
      <a:accent3>
        <a:srgbClr val="FF6C0C"/>
      </a:accent3>
      <a:accent4>
        <a:srgbClr val="006BB6"/>
      </a:accent4>
      <a:accent5>
        <a:srgbClr val="D22630"/>
      </a:accent5>
      <a:accent6>
        <a:srgbClr val="171C8F"/>
      </a:accent6>
      <a:hlink>
        <a:srgbClr val="0000FF"/>
      </a:hlink>
      <a:folHlink>
        <a:srgbClr val="D2263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6BB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dirty="0" err="1" smtClean="0">
            <a:solidFill>
              <a:srgbClr val="707372"/>
            </a:solidFill>
          </a:defRPr>
        </a:defPPr>
      </a:lstStyle>
    </a:txDef>
  </a:objectDefaults>
  <a:extraClrSchemeLst/>
  <a:extLst>
    <a:ext uri="{05A4C25C-085E-4340-85A3-A5531E510DB2}">
      <thm15:themeFamily xmlns:thm15="http://schemas.microsoft.com/office/thememl/2012/main" name="Ballad Theme" id="{85663258-7BF5-4012-91D1-41163FCD3539}" vid="{69945B9B-93ED-4BA6-8B3A-FA22C47946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Ballad Theme</Template>
  <TotalTime>7665</TotalTime>
  <Words>1189</Words>
  <Application>Microsoft Office PowerPoint</Application>
  <PresentationFormat>On-screen Show (4:3)</PresentationFormat>
  <Paragraphs>170</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Verdana</vt:lpstr>
      <vt:lpstr>Ballad Theme</vt:lpstr>
      <vt:lpstr>  </vt:lpstr>
      <vt:lpstr>Who Cares?!?</vt:lpstr>
      <vt:lpstr>Youz Cares!</vt:lpstr>
      <vt:lpstr>Theyz Cares!</vt:lpstr>
      <vt:lpstr>Wez All Cares!</vt:lpstr>
      <vt:lpstr>Learning Objectives</vt:lpstr>
      <vt:lpstr>Current Physician Leadership Ideology</vt:lpstr>
      <vt:lpstr>We should take care not to make the intellect our God. It has, of course, powerful muscles, but no personality. It cannot lead, it can only serve.    Albert Einstein</vt:lpstr>
      <vt:lpstr>Physician Leadership</vt:lpstr>
      <vt:lpstr>Physician Leadership</vt:lpstr>
      <vt:lpstr>Physician Leadership</vt:lpstr>
      <vt:lpstr>The unique position of physicians in hospital leadership positions</vt:lpstr>
      <vt:lpstr>Physician leadership: The Good</vt:lpstr>
      <vt:lpstr>Physician Leadership: The Bad</vt:lpstr>
      <vt:lpstr>Physician Leadership: The Ugly</vt:lpstr>
      <vt:lpstr>Elements of successful physician-led enterprises</vt:lpstr>
      <vt:lpstr>Physician Leadership</vt:lpstr>
      <vt:lpstr>Physician Leadership</vt:lpstr>
      <vt:lpstr>Physician Leadership</vt:lpstr>
      <vt:lpstr>Sources</vt:lpstr>
      <vt:lpstr>Ballad Health</vt:lpstr>
    </vt:vector>
  </TitlesOfParts>
  <Company>MSHA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Health Needs Assessment Sullivan County, Tennessee</dc:title>
  <dc:creator>Steffan, Jackie N</dc:creator>
  <cp:lastModifiedBy>jack</cp:lastModifiedBy>
  <cp:revision>98</cp:revision>
  <cp:lastPrinted>2019-03-27T16:12:25Z</cp:lastPrinted>
  <dcterms:created xsi:type="dcterms:W3CDTF">2018-11-30T16:10:03Z</dcterms:created>
  <dcterms:modified xsi:type="dcterms:W3CDTF">2019-10-17T22:47:00Z</dcterms:modified>
</cp:coreProperties>
</file>