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F5F0C"/>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365C0"/>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365C0"/>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a:tcStyle>
        <a:tcBdr/>
        <a:fill>
          <a:solidFill>
            <a:srgbClr val="87CED4">
              <a:alpha val="20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398CCE"/>
          </a:solidFill>
        </a:fill>
      </a:tcStyle>
    </a:firstCol>
    <a:la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254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lastRow>
    <a:fir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0365C0"/>
          </a:solidFill>
        </a:fill>
      </a:tcStyle>
    </a:firstRow>
  </a:tblStyle>
  <a:tblStyle styleId="{EEE7283C-3CF3-47DC-8721-378D4A62B228}"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noFill/>
              <a:miter lim="400000"/>
            </a:ln>
          </a:insideV>
        </a:tcBdr>
        <a:fill>
          <a:noFill/>
        </a:fill>
      </a:tcStyle>
    </a:wholeTbl>
    <a:band2H>
      <a:tcTxStyle/>
      <a:tcStyle>
        <a:tcBdr/>
        <a:fill>
          <a:solidFill>
            <a:srgbClr val="5DC123">
              <a:alpha val="19000"/>
            </a:srgbClr>
          </a:solidFill>
        </a:fill>
      </a:tcStyle>
    </a:band2H>
    <a:firstCol>
      <a:tcTxStyle b="off" i="off">
        <a:fontRef idx="minor">
          <a:srgbClr val="FFFFFF"/>
        </a:fontRef>
        <a:srgbClr val="FFFFFF"/>
      </a:tcTxStyle>
      <a:tcStyle>
        <a:tcBdr>
          <a:left>
            <a:ln w="12700" cap="flat">
              <a:solidFill>
                <a:srgbClr val="FFFFFF"/>
              </a:solidFill>
              <a:prstDash val="solid"/>
              <a:miter lim="400000"/>
            </a:ln>
          </a:left>
          <a:right>
            <a:ln w="25400" cap="flat">
              <a:solidFill>
                <a:srgbClr val="CBCBCB"/>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2"/>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33632E"/>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33632E"/>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000000"/>
        </a:fontRef>
        <a:srgbClr val="000000"/>
      </a:tcTxStyle>
      <a:tcStyle>
        <a:tcBdr>
          <a:left>
            <a:ln w="12700" cap="flat">
              <a:solidFill>
                <a:srgbClr val="FFFFFF"/>
              </a:solidFill>
              <a:prstDash val="solid"/>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hueOff val="105381"/>
              <a:satOff val="14341"/>
              <a:lumOff val="10801"/>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noFill/>
        </a:fill>
      </a:tcStyle>
    </a:lastRow>
    <a:fir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FFFFFF"/>
              </a:solidFill>
              <a:prstDash val="solid"/>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solidFill>
            <a:schemeClr val="accent6">
              <a:hueOff val="105381"/>
              <a:satOff val="14341"/>
              <a:lumOff val="10801"/>
            </a:schemeClr>
          </a:solidFill>
        </a:fill>
      </a:tcStyle>
    </a:firstRow>
  </a:tblStyle>
  <a:tblStyle styleId="{33BA23B1-9221-436E-865A-0063620EA4FD}"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solidFill>
            <a:srgbClr val="545761"/>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noFill/>
              <a:miter lim="400000"/>
            </a:ln>
          </a:insideH>
          <a:insideV>
            <a:ln w="12700" cap="flat">
              <a:noFill/>
              <a:miter lim="400000"/>
            </a:ln>
          </a:insideV>
        </a:tcBdr>
        <a:fill>
          <a:solidFill>
            <a:srgbClr val="777C83"/>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777C83"/>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wholeTbl>
    <a:band2H>
      <a:tcTxStyle/>
      <a:tcStyle>
        <a:tcBdr/>
        <a:fill>
          <a:solidFill>
            <a:srgbClr val="797A7C">
              <a:alpha val="30000"/>
            </a:srgbClr>
          </a:solidFill>
        </a:fill>
      </a:tcStyle>
    </a:band2H>
    <a:firstCol>
      <a:tcTxStyle b="on" i="off">
        <a:font>
          <a:latin typeface="Helvetica"/>
          <a:ea typeface="Helvetica"/>
          <a:cs typeface="Helvetica"/>
        </a:font>
        <a:srgbClr val="FFFFFF"/>
      </a:tcTxStyle>
      <a:tcStyle>
        <a:tcBdr>
          <a:left>
            <a:ln w="12700" cap="flat">
              <a:noFill/>
              <a:miter lim="400000"/>
            </a:ln>
          </a:left>
          <a:right>
            <a:ln w="12700" cap="flat">
              <a:solidFill>
                <a:srgbClr val="FFFFFF"/>
              </a:solidFill>
              <a:prstDash val="solid"/>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firstCol>
    <a:lastRow>
      <a:tcTxStyle b="on" i="off">
        <a:font>
          <a:latin typeface="Helvetica"/>
          <a:ea typeface="Helvetica"/>
          <a:cs typeface="Helvetica"/>
        </a:font>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prstDash val="solid"/>
              <a:miter lim="400000"/>
            </a:ln>
          </a:top>
          <a:bottom>
            <a:ln w="12700" cap="flat">
              <a:noFill/>
              <a:miter lim="400000"/>
            </a:ln>
          </a:bottom>
          <a:insideH>
            <a:ln w="12700" cap="flat">
              <a:noFill/>
              <a:miter lim="400000"/>
            </a:ln>
          </a:insideH>
          <a:insideV>
            <a:ln w="12700" cap="flat">
              <a:solidFill>
                <a:srgbClr val="FFFFFF"/>
              </a:solidFill>
              <a:custDash>
                <a:ds d="200000" sp="200000"/>
              </a:custDash>
              <a:miter lim="400000"/>
            </a:ln>
          </a:insideV>
        </a:tcBdr>
        <a:fill>
          <a:noFill/>
        </a:fill>
      </a:tcStyle>
    </a:lastRow>
    <a:firstRow>
      <a:tcTxStyle b="on" i="off">
        <a:font>
          <a:latin typeface="Helvetica"/>
          <a:ea typeface="Helvetica"/>
          <a:cs typeface="Helvetica"/>
        </a:font>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noFill/>
              <a:miter lim="400000"/>
            </a:ln>
          </a:top>
          <a:bottom>
            <a:ln w="12700" cap="flat">
              <a:solidFill>
                <a:srgbClr val="FFFFFF"/>
              </a:solidFill>
              <a:prstDash val="solid"/>
              <a:miter lim="400000"/>
            </a:ln>
          </a:bottom>
          <a:insideH>
            <a:ln w="12700" cap="flat">
              <a:noFill/>
              <a:miter lim="400000"/>
            </a:ln>
          </a:insideH>
          <a:insideV>
            <a:ln w="12700" cap="flat">
              <a:solidFill>
                <a:srgbClr val="FFFFFF"/>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33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140789400"/>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1638300"/>
            <a:ext cx="10464800" cy="3302000"/>
          </a:xfrm>
          <a:prstGeom prst="rect">
            <a:avLst/>
          </a:prstGeom>
        </p:spPr>
        <p:txBody>
          <a:bodyPr anchor="b"/>
          <a:lstStyle/>
          <a:p>
            <a:r>
              <a:t>Title Text</a:t>
            </a:r>
          </a:p>
        </p:txBody>
      </p:sp>
      <p:sp>
        <p:nvSpPr>
          <p:cNvPr id="12" name="Body Level One…"/>
          <p:cNvSpPr txBox="1">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xfrm>
            <a:off x="6311798" y="9245600"/>
            <a:ext cx="368504" cy="381000"/>
          </a:xfrm>
          <a:prstGeom prst="rect">
            <a:avLst/>
          </a:prstGeom>
        </p:spPr>
        <p:txBody>
          <a:bodyPr anchor="t"/>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600200" y="330200"/>
            <a:ext cx="9779001" cy="6519334"/>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1270000" y="6718300"/>
            <a:ext cx="10464800" cy="1422400"/>
          </a:xfrm>
          <a:prstGeom prst="rect">
            <a:avLst/>
          </a:prstGeom>
        </p:spPr>
        <p:txBody>
          <a:bodyPr anchor="b"/>
          <a:lstStyle/>
          <a:p>
            <a:r>
              <a:t>Title Text</a:t>
            </a:r>
          </a:p>
        </p:txBody>
      </p:sp>
      <p:sp>
        <p:nvSpPr>
          <p:cNvPr id="22" name="Body Level One…"/>
          <p:cNvSpPr txBox="1">
            <a:spLocks noGrp="1"/>
          </p:cNvSpPr>
          <p:nvPr>
            <p:ph type="body" sz="quarter" idx="1"/>
          </p:nvPr>
        </p:nvSpPr>
        <p:spPr>
          <a:xfrm>
            <a:off x="1270000" y="8191500"/>
            <a:ext cx="10464800" cy="12192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xfrm>
            <a:off x="6311798" y="9245600"/>
            <a:ext cx="368504" cy="381000"/>
          </a:xfrm>
          <a:prstGeom prst="rect">
            <a:avLst/>
          </a:prstGeom>
        </p:spPr>
        <p:txBody>
          <a:bodyPr anchor="t"/>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225800"/>
            <a:ext cx="10464800" cy="3302000"/>
          </a:xfrm>
          <a:prstGeom prst="rect">
            <a:avLst/>
          </a:prstGeom>
        </p:spPr>
        <p:txBody>
          <a:bodyPr/>
          <a:lstStyle/>
          <a:p>
            <a:r>
              <a:t>Title Text</a:t>
            </a:r>
          </a:p>
        </p:txBody>
      </p:sp>
      <p:sp>
        <p:nvSpPr>
          <p:cNvPr id="31" name="Slide Number"/>
          <p:cNvSpPr txBox="1">
            <a:spLocks noGrp="1"/>
          </p:cNvSpPr>
          <p:nvPr>
            <p:ph type="sldNum" sz="quarter" idx="2"/>
          </p:nvPr>
        </p:nvSpPr>
        <p:spPr>
          <a:xfrm>
            <a:off x="6311798" y="9245600"/>
            <a:ext cx="368504" cy="381000"/>
          </a:xfrm>
          <a:prstGeom prst="rect">
            <a:avLst/>
          </a:prstGeom>
        </p:spPr>
        <p:txBody>
          <a:bodyPr anchor="t"/>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6642100" y="762000"/>
            <a:ext cx="5494867" cy="82423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952500" y="762000"/>
            <a:ext cx="5334000" cy="4000500"/>
          </a:xfrm>
          <a:prstGeom prst="rect">
            <a:avLst/>
          </a:prstGeom>
        </p:spPr>
        <p:txBody>
          <a:bodyPr anchor="b"/>
          <a:lstStyle>
            <a:lvl1pPr>
              <a:defRPr sz="6000"/>
            </a:lvl1pPr>
          </a:lstStyle>
          <a:p>
            <a:r>
              <a:t>Title Text</a:t>
            </a:r>
          </a:p>
        </p:txBody>
      </p:sp>
      <p:sp>
        <p:nvSpPr>
          <p:cNvPr id="40" name="Body Level One…"/>
          <p:cNvSpPr txBox="1">
            <a:spLocks noGrp="1"/>
          </p:cNvSpPr>
          <p:nvPr>
            <p:ph type="body" sz="quarter" idx="1"/>
          </p:nvPr>
        </p:nvSpPr>
        <p:spPr>
          <a:xfrm>
            <a:off x="952500" y="5003800"/>
            <a:ext cx="5334000" cy="40005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xfrm>
            <a:off x="6311798" y="9245600"/>
            <a:ext cx="368504" cy="381000"/>
          </a:xfrm>
          <a:prstGeom prst="rect">
            <a:avLst/>
          </a:prstGeom>
        </p:spPr>
        <p:txBody>
          <a:bodyPr anchor="t"/>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xfrm>
            <a:off x="6311798" y="9245600"/>
            <a:ext cx="368504" cy="381000"/>
          </a:xfrm>
          <a:prstGeom prst="rect">
            <a:avLst/>
          </a:prstGeom>
        </p:spPr>
        <p:txBody>
          <a:bodyPr anchor="t"/>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6718300" y="1054100"/>
            <a:ext cx="5334000" cy="80010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952500" y="2590800"/>
            <a:ext cx="5334000" cy="6286500"/>
          </a:xfrm>
          <a:prstGeom prst="rect">
            <a:avLst/>
          </a:prstGeom>
        </p:spPr>
        <p:txBody>
          <a:bodyPr/>
          <a:lstStyle>
            <a:lvl1pPr marL="381000" indent="-381000">
              <a:spcBef>
                <a:spcPts val="3800"/>
              </a:spcBef>
              <a:defRPr sz="2800"/>
            </a:lvl1pPr>
            <a:lvl2pPr marL="762000" indent="-381000">
              <a:spcBef>
                <a:spcPts val="3800"/>
              </a:spcBef>
              <a:defRPr sz="2800"/>
            </a:lvl2pPr>
            <a:lvl3pPr marL="1143000" indent="-381000">
              <a:spcBef>
                <a:spcPts val="3800"/>
              </a:spcBef>
              <a:defRPr sz="2800"/>
            </a:lvl3pPr>
            <a:lvl4pPr marL="1524000" indent="-381000">
              <a:spcBef>
                <a:spcPts val="3800"/>
              </a:spcBef>
              <a:defRPr sz="2800"/>
            </a:lvl4pPr>
            <a:lvl5pPr marL="1905000" indent="-381000">
              <a:spcBef>
                <a:spcPts val="38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6311798" y="9245600"/>
            <a:ext cx="368504" cy="381000"/>
          </a:xfrm>
          <a:prstGeom prst="rect">
            <a:avLst/>
          </a:prstGeom>
        </p:spPr>
        <p:txBody>
          <a:bodyPr anchor="t"/>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xfrm>
            <a:off x="6311798" y="9245600"/>
            <a:ext cx="368504" cy="381000"/>
          </a:xfrm>
          <a:prstGeom prst="rect">
            <a:avLst/>
          </a:prstGeom>
        </p:spPr>
        <p:txBody>
          <a:bodyPr anchor="t"/>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6464300" y="5067300"/>
            <a:ext cx="5943600" cy="3962400"/>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6464300" y="762000"/>
            <a:ext cx="5848350" cy="3898900"/>
          </a:xfrm>
          <a:prstGeom prst="rect">
            <a:avLst/>
          </a:prstGeom>
        </p:spPr>
        <p:txBody>
          <a:bodyPr lIns="91439" tIns="45719" rIns="91439" bIns="45719" anchor="t">
            <a:noAutofit/>
          </a:bodyPr>
          <a:lstStyle/>
          <a:p>
            <a:endParaRPr/>
          </a:p>
        </p:txBody>
      </p:sp>
      <p:sp>
        <p:nvSpPr>
          <p:cNvPr id="85" name="Image"/>
          <p:cNvSpPr>
            <a:spLocks noGrp="1"/>
          </p:cNvSpPr>
          <p:nvPr>
            <p:ph type="pic" sz="half" idx="15"/>
          </p:nvPr>
        </p:nvSpPr>
        <p:spPr>
          <a:xfrm>
            <a:off x="723900" y="723900"/>
            <a:ext cx="5638801" cy="84582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xfrm>
            <a:off x="6311798" y="9245600"/>
            <a:ext cx="368504" cy="381000"/>
          </a:xfrm>
          <a:prstGeom prst="rect">
            <a:avLst/>
          </a:prstGeom>
        </p:spPr>
        <p:txBody>
          <a:bodyPr anchor="t"/>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1270000" y="6362700"/>
            <a:ext cx="10464800" cy="533400"/>
          </a:xfrm>
          <a:prstGeom prst="rect">
            <a:avLst/>
          </a:prstGeom>
        </p:spPr>
        <p:txBody>
          <a:bodyPr anchor="t">
            <a:spAutoFit/>
          </a:bodyPr>
          <a:lstStyle>
            <a:lvl1pPr marL="0" indent="0" algn="ctr">
              <a:spcBef>
                <a:spcPts val="0"/>
              </a:spcBef>
              <a:buSzTx/>
              <a:buNone/>
              <a:defRPr sz="2800" b="1">
                <a:latin typeface="Helvetica"/>
                <a:ea typeface="Helvetica"/>
                <a:cs typeface="Helvetica"/>
                <a:sym typeface="Helvetica"/>
              </a:defRPr>
            </a:lvl1pPr>
          </a:lstStyle>
          <a:p>
            <a:r>
              <a:t>–Johnny Appleseed</a:t>
            </a:r>
          </a:p>
        </p:txBody>
      </p:sp>
      <p:sp>
        <p:nvSpPr>
          <p:cNvPr id="94" name="“Type a quote here.”"/>
          <p:cNvSpPr txBox="1">
            <a:spLocks noGrp="1"/>
          </p:cNvSpPr>
          <p:nvPr>
            <p:ph type="body" sz="quarter" idx="14"/>
          </p:nvPr>
        </p:nvSpPr>
        <p:spPr>
          <a:xfrm>
            <a:off x="1270000" y="4254500"/>
            <a:ext cx="10464800" cy="711200"/>
          </a:xfrm>
          <a:prstGeom prst="rect">
            <a:avLst/>
          </a:prstGeom>
        </p:spPr>
        <p:txBody>
          <a:bodyPr>
            <a:spAutoFit/>
          </a:bodyPr>
          <a:lstStyle>
            <a:lvl1pPr marL="0" indent="0" algn="ctr">
              <a:spcBef>
                <a:spcPts val="2400"/>
              </a:spcBef>
              <a:buSzTx/>
              <a:buNone/>
              <a:defRPr sz="4000"/>
            </a:lvl1pPr>
          </a:lstStyle>
          <a:p>
            <a:r>
              <a:t>“Type a quote here.”</a:t>
            </a:r>
          </a:p>
        </p:txBody>
      </p:sp>
      <p:sp>
        <p:nvSpPr>
          <p:cNvPr id="95" name="Slide Number"/>
          <p:cNvSpPr txBox="1">
            <a:spLocks noGrp="1"/>
          </p:cNvSpPr>
          <p:nvPr>
            <p:ph type="sldNum" sz="quarter" idx="2"/>
          </p:nvPr>
        </p:nvSpPr>
        <p:spPr>
          <a:xfrm>
            <a:off x="6311798" y="9245600"/>
            <a:ext cx="368504" cy="381000"/>
          </a:xfrm>
          <a:prstGeom prst="rect">
            <a:avLst/>
          </a:prstGeom>
        </p:spPr>
        <p:txBody>
          <a:bodyPr anchor="t"/>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812800" y="0"/>
            <a:ext cx="14630400" cy="97536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xfrm>
            <a:off x="6311798" y="9245600"/>
            <a:ext cx="368504" cy="381000"/>
          </a:xfrm>
          <a:prstGeom prst="rect">
            <a:avLst/>
          </a:prstGeom>
        </p:spPr>
        <p:txBody>
          <a:bodyPr anchor="t"/>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xfrm>
            <a:off x="6311798" y="9245600"/>
            <a:ext cx="368504" cy="381000"/>
          </a:xfrm>
          <a:prstGeom prst="rect">
            <a:avLst/>
          </a:prstGeom>
        </p:spPr>
        <p:txBody>
          <a:bodyPr anchor="t"/>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52500" y="406400"/>
            <a:ext cx="11099800" cy="2120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311798" y="9245599"/>
            <a:ext cx="368504" cy="381001"/>
          </a:xfrm>
          <a:prstGeom prst="rect">
            <a:avLst/>
          </a:prstGeom>
          <a:ln w="12700">
            <a:miter lim="400000"/>
          </a:ln>
        </p:spPr>
        <p:txBody>
          <a:bodyPr wrap="none" lIns="50800" tIns="50800" rIns="50800" bIns="50800" anchor="b">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Light"/>
        </a:defRPr>
      </a:lvl9pPr>
    </p:titleStyle>
    <p:bodyStyle>
      <a:lvl1pPr marL="457200" marR="0" indent="-457200" algn="l" defTabSz="584200" rtl="0" latinLnBrk="0">
        <a:lnSpc>
          <a:spcPct val="100000"/>
        </a:lnSpc>
        <a:spcBef>
          <a:spcPts val="4200"/>
        </a:spcBef>
        <a:spcAft>
          <a:spcPts val="0"/>
        </a:spcAft>
        <a:buClrTx/>
        <a:buSzPct val="75000"/>
        <a:buFontTx/>
        <a:buChar char="•"/>
        <a:tabLst/>
        <a:defRPr sz="3800" b="0" i="0" u="none" strike="noStrike" cap="none" spc="0" baseline="0">
          <a:solidFill>
            <a:srgbClr val="FFFFFF"/>
          </a:solidFill>
          <a:uFillTx/>
          <a:latin typeface="+mn-lt"/>
          <a:ea typeface="+mn-ea"/>
          <a:cs typeface="+mn-cs"/>
          <a:sym typeface="Helvetica Light"/>
        </a:defRPr>
      </a:lvl1pPr>
      <a:lvl2pPr marL="914400" marR="0" indent="-457200" algn="l" defTabSz="584200" rtl="0" latinLnBrk="0">
        <a:lnSpc>
          <a:spcPct val="100000"/>
        </a:lnSpc>
        <a:spcBef>
          <a:spcPts val="4200"/>
        </a:spcBef>
        <a:spcAft>
          <a:spcPts val="0"/>
        </a:spcAft>
        <a:buClrTx/>
        <a:buSzPct val="75000"/>
        <a:buFontTx/>
        <a:buChar char="•"/>
        <a:tabLst/>
        <a:defRPr sz="3800" b="0" i="0" u="none" strike="noStrike" cap="none" spc="0" baseline="0">
          <a:solidFill>
            <a:srgbClr val="FFFFFF"/>
          </a:solidFill>
          <a:uFillTx/>
          <a:latin typeface="+mn-lt"/>
          <a:ea typeface="+mn-ea"/>
          <a:cs typeface="+mn-cs"/>
          <a:sym typeface="Helvetica Light"/>
        </a:defRPr>
      </a:lvl2pPr>
      <a:lvl3pPr marL="1371600" marR="0" indent="-457200" algn="l" defTabSz="584200" rtl="0" latinLnBrk="0">
        <a:lnSpc>
          <a:spcPct val="100000"/>
        </a:lnSpc>
        <a:spcBef>
          <a:spcPts val="4200"/>
        </a:spcBef>
        <a:spcAft>
          <a:spcPts val="0"/>
        </a:spcAft>
        <a:buClrTx/>
        <a:buSzPct val="75000"/>
        <a:buFontTx/>
        <a:buChar char="•"/>
        <a:tabLst/>
        <a:defRPr sz="3800" b="0" i="0" u="none" strike="noStrike" cap="none" spc="0" baseline="0">
          <a:solidFill>
            <a:srgbClr val="FFFFFF"/>
          </a:solidFill>
          <a:uFillTx/>
          <a:latin typeface="+mn-lt"/>
          <a:ea typeface="+mn-ea"/>
          <a:cs typeface="+mn-cs"/>
          <a:sym typeface="Helvetica Light"/>
        </a:defRPr>
      </a:lvl3pPr>
      <a:lvl4pPr marL="1828800" marR="0" indent="-457200" algn="l" defTabSz="584200" rtl="0" latinLnBrk="0">
        <a:lnSpc>
          <a:spcPct val="100000"/>
        </a:lnSpc>
        <a:spcBef>
          <a:spcPts val="4200"/>
        </a:spcBef>
        <a:spcAft>
          <a:spcPts val="0"/>
        </a:spcAft>
        <a:buClrTx/>
        <a:buSzPct val="75000"/>
        <a:buFontTx/>
        <a:buChar char="•"/>
        <a:tabLst/>
        <a:defRPr sz="3800" b="0" i="0" u="none" strike="noStrike" cap="none" spc="0" baseline="0">
          <a:solidFill>
            <a:srgbClr val="FFFFFF"/>
          </a:solidFill>
          <a:uFillTx/>
          <a:latin typeface="+mn-lt"/>
          <a:ea typeface="+mn-ea"/>
          <a:cs typeface="+mn-cs"/>
          <a:sym typeface="Helvetica Light"/>
        </a:defRPr>
      </a:lvl4pPr>
      <a:lvl5pPr marL="2286000" marR="0" indent="-457200" algn="l" defTabSz="584200" rtl="0" latinLnBrk="0">
        <a:lnSpc>
          <a:spcPct val="100000"/>
        </a:lnSpc>
        <a:spcBef>
          <a:spcPts val="4200"/>
        </a:spcBef>
        <a:spcAft>
          <a:spcPts val="0"/>
        </a:spcAft>
        <a:buClrTx/>
        <a:buSzPct val="75000"/>
        <a:buFontTx/>
        <a:buChar char="•"/>
        <a:tabLst/>
        <a:defRPr sz="3800" b="0" i="0" u="none" strike="noStrike" cap="none" spc="0" baseline="0">
          <a:solidFill>
            <a:srgbClr val="FFFFFF"/>
          </a:solidFill>
          <a:uFillTx/>
          <a:latin typeface="+mn-lt"/>
          <a:ea typeface="+mn-ea"/>
          <a:cs typeface="+mn-cs"/>
          <a:sym typeface="Helvetica Light"/>
        </a:defRPr>
      </a:lvl5pPr>
      <a:lvl6pPr marL="2743200" marR="0" indent="-457200" algn="l" defTabSz="584200" rtl="0" latinLnBrk="0">
        <a:lnSpc>
          <a:spcPct val="100000"/>
        </a:lnSpc>
        <a:spcBef>
          <a:spcPts val="4200"/>
        </a:spcBef>
        <a:spcAft>
          <a:spcPts val="0"/>
        </a:spcAft>
        <a:buClrTx/>
        <a:buSzPct val="75000"/>
        <a:buFontTx/>
        <a:buChar char="•"/>
        <a:tabLst/>
        <a:defRPr sz="3800" b="0" i="0" u="none" strike="noStrike" cap="none" spc="0" baseline="0">
          <a:solidFill>
            <a:srgbClr val="FFFFFF"/>
          </a:solidFill>
          <a:uFillTx/>
          <a:latin typeface="+mn-lt"/>
          <a:ea typeface="+mn-ea"/>
          <a:cs typeface="+mn-cs"/>
          <a:sym typeface="Helvetica Light"/>
        </a:defRPr>
      </a:lvl6pPr>
      <a:lvl7pPr marL="3200400" marR="0" indent="-457200" algn="l" defTabSz="584200" rtl="0" latinLnBrk="0">
        <a:lnSpc>
          <a:spcPct val="100000"/>
        </a:lnSpc>
        <a:spcBef>
          <a:spcPts val="4200"/>
        </a:spcBef>
        <a:spcAft>
          <a:spcPts val="0"/>
        </a:spcAft>
        <a:buClrTx/>
        <a:buSzPct val="75000"/>
        <a:buFontTx/>
        <a:buChar char="•"/>
        <a:tabLst/>
        <a:defRPr sz="3800" b="0" i="0" u="none" strike="noStrike" cap="none" spc="0" baseline="0">
          <a:solidFill>
            <a:srgbClr val="FFFFFF"/>
          </a:solidFill>
          <a:uFillTx/>
          <a:latin typeface="+mn-lt"/>
          <a:ea typeface="+mn-ea"/>
          <a:cs typeface="+mn-cs"/>
          <a:sym typeface="Helvetica Light"/>
        </a:defRPr>
      </a:lvl7pPr>
      <a:lvl8pPr marL="3657600" marR="0" indent="-457200" algn="l" defTabSz="584200" rtl="0" latinLnBrk="0">
        <a:lnSpc>
          <a:spcPct val="100000"/>
        </a:lnSpc>
        <a:spcBef>
          <a:spcPts val="4200"/>
        </a:spcBef>
        <a:spcAft>
          <a:spcPts val="0"/>
        </a:spcAft>
        <a:buClrTx/>
        <a:buSzPct val="75000"/>
        <a:buFontTx/>
        <a:buChar char="•"/>
        <a:tabLst/>
        <a:defRPr sz="3800" b="0" i="0" u="none" strike="noStrike" cap="none" spc="0" baseline="0">
          <a:solidFill>
            <a:srgbClr val="FFFFFF"/>
          </a:solidFill>
          <a:uFillTx/>
          <a:latin typeface="+mn-lt"/>
          <a:ea typeface="+mn-ea"/>
          <a:cs typeface="+mn-cs"/>
          <a:sym typeface="Helvetica Light"/>
        </a:defRPr>
      </a:lvl8pPr>
      <a:lvl9pPr marL="4114800" marR="0" indent="-457200" algn="l" defTabSz="584200" rtl="0" latinLnBrk="0">
        <a:lnSpc>
          <a:spcPct val="100000"/>
        </a:lnSpc>
        <a:spcBef>
          <a:spcPts val="4200"/>
        </a:spcBef>
        <a:spcAft>
          <a:spcPts val="0"/>
        </a:spcAft>
        <a:buClrTx/>
        <a:buSzPct val="75000"/>
        <a:buFontTx/>
        <a:buChar char="•"/>
        <a:tabLst/>
        <a:defRPr sz="3800" b="0" i="0" u="none" strike="noStrike" cap="none" spc="0" baseline="0">
          <a:solidFill>
            <a:srgbClr val="FFFFFF"/>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michael.kahn@msha.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link.springer.com/journal/11920/14/4/page/1" TargetMode="External"/><Relationship Id="rId2" Type="http://schemas.openxmlformats.org/officeDocument/2006/relationships/hyperlink" Target="https://link.springer.com/journal/11920"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The Role of Primary Care in Diagnosis &amp; Treatment of Psychiatric Disorders"/>
          <p:cNvSpPr txBox="1">
            <a:spLocks noGrp="1"/>
          </p:cNvSpPr>
          <p:nvPr>
            <p:ph type="ctrTitle"/>
          </p:nvPr>
        </p:nvSpPr>
        <p:spPr>
          <a:xfrm>
            <a:off x="1270000" y="1727200"/>
            <a:ext cx="10464800" cy="3302000"/>
          </a:xfrm>
          <a:prstGeom prst="rect">
            <a:avLst/>
          </a:prstGeom>
        </p:spPr>
        <p:txBody>
          <a:bodyPr/>
          <a:lstStyle>
            <a:lvl1pPr defTabSz="490727">
              <a:defRPr sz="6719" b="1">
                <a:latin typeface="Helvetica"/>
                <a:ea typeface="Helvetica"/>
                <a:cs typeface="Helvetica"/>
                <a:sym typeface="Helvetica"/>
              </a:defRPr>
            </a:lvl1pPr>
          </a:lstStyle>
          <a:p>
            <a:r>
              <a:t>The Role of Primary Care in Diagnosis &amp; Treatment of Psychiatric Disorders</a:t>
            </a:r>
          </a:p>
        </p:txBody>
      </p:sp>
      <p:sp>
        <p:nvSpPr>
          <p:cNvPr id="120" name="E. Michael Kahn, MD Mountain States Health Alliance…"/>
          <p:cNvSpPr txBox="1">
            <a:spLocks noGrp="1"/>
          </p:cNvSpPr>
          <p:nvPr>
            <p:ph type="subTitle" sz="quarter" idx="1"/>
          </p:nvPr>
        </p:nvSpPr>
        <p:spPr>
          <a:xfrm>
            <a:off x="1270000" y="6032500"/>
            <a:ext cx="10464800" cy="2023765"/>
          </a:xfrm>
          <a:prstGeom prst="rect">
            <a:avLst/>
          </a:prstGeom>
        </p:spPr>
        <p:txBody>
          <a:bodyPr/>
          <a:lstStyle/>
          <a:p>
            <a:pPr defTabSz="239522">
              <a:defRPr sz="2624" b="1">
                <a:latin typeface="Helvetica"/>
                <a:ea typeface="Helvetica"/>
                <a:cs typeface="Helvetica"/>
                <a:sym typeface="Helvetica"/>
              </a:defRPr>
            </a:pPr>
            <a:r>
              <a:rPr dirty="0"/>
              <a:t>E. Michael Kahn, MD</a:t>
            </a:r>
            <a:r>
              <a:rPr/>
              <a:t/>
            </a:r>
            <a:br>
              <a:rPr/>
            </a:br>
            <a:r>
              <a:rPr lang="en-US" smtClean="0"/>
              <a:t>BALLAD</a:t>
            </a:r>
            <a:endParaRPr dirty="0"/>
          </a:p>
          <a:p>
            <a:pPr defTabSz="239522">
              <a:defRPr sz="2624" b="1">
                <a:latin typeface="Helvetica"/>
                <a:ea typeface="Helvetica"/>
                <a:cs typeface="Helvetica"/>
                <a:sym typeface="Helvetica"/>
              </a:defRPr>
            </a:pPr>
            <a:r>
              <a:rPr u="sng" dirty="0" smtClean="0">
                <a:hlinkClick r:id="rId2"/>
              </a:rPr>
              <a:t>michael.kahn@</a:t>
            </a:r>
            <a:r>
              <a:rPr lang="en-US" u="sng" dirty="0" smtClean="0">
                <a:hlinkClick r:id="rId2"/>
              </a:rPr>
              <a:t>balladhealth</a:t>
            </a:r>
            <a:r>
              <a:rPr u="sng" dirty="0" smtClean="0">
                <a:hlinkClick r:id="rId2"/>
              </a:rPr>
              <a:t>.</a:t>
            </a:r>
            <a:r>
              <a:rPr lang="en-US" u="sng" dirty="0" smtClean="0">
                <a:hlinkClick r:id="rId2"/>
              </a:rPr>
              <a:t>org</a:t>
            </a:r>
            <a:endParaRPr u="sng" dirty="0">
              <a:hlinkClick r:id="rId2"/>
            </a:endParaRPr>
          </a:p>
          <a:p>
            <a:pPr defTabSz="239522">
              <a:defRPr sz="2624" b="1">
                <a:latin typeface="Helvetica"/>
                <a:ea typeface="Helvetica"/>
                <a:cs typeface="Helvetica"/>
                <a:sym typeface="Helvetica"/>
              </a:defRPr>
            </a:pPr>
            <a:endParaRPr u="sng" dirty="0">
              <a:hlinkClick r:id="rId2"/>
            </a:endParaRPr>
          </a:p>
          <a:p>
            <a:pPr defTabSz="239522">
              <a:defRPr sz="1968" b="1">
                <a:solidFill>
                  <a:srgbClr val="FF2600"/>
                </a:solidFill>
                <a:latin typeface="Helvetica"/>
                <a:ea typeface="Helvetica"/>
                <a:cs typeface="Helvetica"/>
                <a:sym typeface="Helvetica"/>
              </a:defRPr>
            </a:pPr>
            <a:r>
              <a:rPr dirty="0"/>
              <a:t>Copyright 2019</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Goals"/>
          <p:cNvSpPr txBox="1">
            <a:spLocks noGrp="1"/>
          </p:cNvSpPr>
          <p:nvPr>
            <p:ph type="title"/>
          </p:nvPr>
        </p:nvSpPr>
        <p:spPr>
          <a:xfrm>
            <a:off x="952500" y="88900"/>
            <a:ext cx="11099800" cy="2120900"/>
          </a:xfrm>
          <a:prstGeom prst="rect">
            <a:avLst/>
          </a:prstGeom>
        </p:spPr>
        <p:txBody>
          <a:bodyPr/>
          <a:lstStyle>
            <a:lvl1pPr>
              <a:defRPr b="1">
                <a:latin typeface="Helvetica"/>
                <a:ea typeface="Helvetica"/>
                <a:cs typeface="Helvetica"/>
                <a:sym typeface="Helvetica"/>
              </a:defRPr>
            </a:lvl1pPr>
          </a:lstStyle>
          <a:p>
            <a:r>
              <a:t>Goals</a:t>
            </a:r>
          </a:p>
        </p:txBody>
      </p:sp>
      <p:sp>
        <p:nvSpPr>
          <p:cNvPr id="123" name="As a result of this educational activity, the participant will be able to:…"/>
          <p:cNvSpPr txBox="1">
            <a:spLocks noGrp="1"/>
          </p:cNvSpPr>
          <p:nvPr>
            <p:ph type="body" idx="1"/>
          </p:nvPr>
        </p:nvSpPr>
        <p:spPr>
          <a:xfrm>
            <a:off x="952500" y="2247900"/>
            <a:ext cx="11099800" cy="6286500"/>
          </a:xfrm>
          <a:prstGeom prst="rect">
            <a:avLst/>
          </a:prstGeom>
        </p:spPr>
        <p:txBody>
          <a:bodyPr/>
          <a:lstStyle/>
          <a:p>
            <a:pPr marL="310895" indent="-310895" defTabSz="397256">
              <a:spcBef>
                <a:spcPts val="2800"/>
              </a:spcBef>
              <a:defRPr sz="3264" b="1">
                <a:latin typeface="Helvetica"/>
                <a:ea typeface="Helvetica"/>
                <a:cs typeface="Helvetica"/>
                <a:sym typeface="Helvetica"/>
              </a:defRPr>
            </a:pPr>
            <a:r>
              <a:t>As a result of this educational activity, the participant will be able to:</a:t>
            </a:r>
          </a:p>
          <a:p>
            <a:pPr marL="621791" lvl="1" indent="-310895" defTabSz="397256">
              <a:spcBef>
                <a:spcPts val="2800"/>
              </a:spcBef>
              <a:defRPr sz="3264" b="1">
                <a:latin typeface="Helvetica"/>
                <a:ea typeface="Helvetica"/>
                <a:cs typeface="Helvetica"/>
                <a:sym typeface="Helvetica"/>
              </a:defRPr>
            </a:pPr>
            <a:r>
              <a:t>Outline the extent of morbidity and mortality related to psychiatric disorders</a:t>
            </a:r>
          </a:p>
          <a:p>
            <a:pPr marL="621791" lvl="1" indent="-310895" defTabSz="397256">
              <a:spcBef>
                <a:spcPts val="2800"/>
              </a:spcBef>
              <a:defRPr sz="3264" b="1">
                <a:latin typeface="Helvetica"/>
                <a:ea typeface="Helvetica"/>
                <a:cs typeface="Helvetica"/>
                <a:sym typeface="Helvetica"/>
              </a:defRPr>
            </a:pPr>
            <a:r>
              <a:t>Identify epidemiological factors and health care delivery system characteristics that place primary care physicians in the forefront of psychiatric care</a:t>
            </a:r>
          </a:p>
          <a:p>
            <a:pPr marL="621791" lvl="1" indent="-310895" defTabSz="397256">
              <a:spcBef>
                <a:spcPts val="2800"/>
              </a:spcBef>
              <a:defRPr sz="3264" b="1">
                <a:latin typeface="Helvetica"/>
                <a:ea typeface="Helvetica"/>
                <a:cs typeface="Helvetica"/>
                <a:sym typeface="Helvetica"/>
              </a:defRPr>
            </a:pPr>
            <a:r>
              <a:t>List skill areas requiring mastery to address this demand, and identify plans of action to build these skills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No Potential Conflicts of Interest"/>
          <p:cNvSpPr txBox="1">
            <a:spLocks noGrp="1"/>
          </p:cNvSpPr>
          <p:nvPr>
            <p:ph type="title"/>
          </p:nvPr>
        </p:nvSpPr>
        <p:spPr>
          <a:xfrm>
            <a:off x="952500" y="3556000"/>
            <a:ext cx="11099800" cy="2120900"/>
          </a:xfrm>
          <a:prstGeom prst="rect">
            <a:avLst/>
          </a:prstGeom>
        </p:spPr>
        <p:txBody>
          <a:bodyPr>
            <a:normAutofit fontScale="90000"/>
          </a:bodyPr>
          <a:lstStyle>
            <a:lvl1pPr defTabSz="484886">
              <a:defRPr sz="6640" b="1">
                <a:latin typeface="Helvetica"/>
                <a:ea typeface="Helvetica"/>
                <a:cs typeface="Helvetica"/>
                <a:sym typeface="Helvetica"/>
              </a:defRPr>
            </a:lvl1pPr>
          </a:lstStyle>
          <a:p>
            <a:r>
              <a:t>No Potential Conflicts of Interest</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Introduction"/>
          <p:cNvSpPr txBox="1">
            <a:spLocks noGrp="1"/>
          </p:cNvSpPr>
          <p:nvPr>
            <p:ph type="title"/>
          </p:nvPr>
        </p:nvSpPr>
        <p:spPr>
          <a:xfrm>
            <a:off x="952500" y="63500"/>
            <a:ext cx="11099800" cy="2120900"/>
          </a:xfrm>
          <a:prstGeom prst="rect">
            <a:avLst/>
          </a:prstGeom>
        </p:spPr>
        <p:txBody>
          <a:bodyPr/>
          <a:lstStyle>
            <a:lvl1pPr>
              <a:defRPr b="1">
                <a:latin typeface="Helvetica"/>
                <a:ea typeface="Helvetica"/>
                <a:cs typeface="Helvetica"/>
                <a:sym typeface="Helvetica"/>
              </a:defRPr>
            </a:lvl1pPr>
          </a:lstStyle>
          <a:p>
            <a:r>
              <a:t>Introduction</a:t>
            </a:r>
          </a:p>
        </p:txBody>
      </p:sp>
      <p:sp>
        <p:nvSpPr>
          <p:cNvPr id="128" name="Early career:  Academic neuropsychiatry (Duke, Pitt, Dartmouth)…"/>
          <p:cNvSpPr txBox="1">
            <a:spLocks noGrp="1"/>
          </p:cNvSpPr>
          <p:nvPr>
            <p:ph type="body" idx="1"/>
          </p:nvPr>
        </p:nvSpPr>
        <p:spPr>
          <a:xfrm>
            <a:off x="952500" y="1955800"/>
            <a:ext cx="11099800" cy="7315250"/>
          </a:xfrm>
          <a:prstGeom prst="rect">
            <a:avLst/>
          </a:prstGeom>
        </p:spPr>
        <p:txBody>
          <a:bodyPr/>
          <a:lstStyle/>
          <a:p>
            <a:pPr>
              <a:defRPr b="1">
                <a:latin typeface="Helvetica"/>
                <a:ea typeface="Helvetica"/>
                <a:cs typeface="Helvetica"/>
                <a:sym typeface="Helvetica"/>
              </a:defRPr>
            </a:pPr>
            <a:r>
              <a:t>Early career:  Academic neuropsychiatry (Duke, Pitt, Dartmouth)</a:t>
            </a:r>
          </a:p>
          <a:p>
            <a:pPr>
              <a:defRPr b="1">
                <a:latin typeface="Helvetica"/>
                <a:ea typeface="Helvetica"/>
                <a:cs typeface="Helvetica"/>
                <a:sym typeface="Helvetica"/>
              </a:defRPr>
            </a:pPr>
            <a:r>
              <a:t>Mid career:  Outpatient practice in rural New Hampshire.  </a:t>
            </a:r>
          </a:p>
          <a:p>
            <a:pPr>
              <a:defRPr b="1">
                <a:latin typeface="Helvetica"/>
                <a:ea typeface="Helvetica"/>
                <a:cs typeface="Helvetica"/>
                <a:sym typeface="Helvetica"/>
              </a:defRPr>
            </a:pPr>
            <a:r>
              <a:t>Now:  Working with </a:t>
            </a:r>
            <a:r>
              <a:rPr i="1"/>
              <a:t>Ballad</a:t>
            </a:r>
            <a:r>
              <a:t> —  Focus on integrating  psychiatric / BH services in primary care</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We are all PCPs…."/>
          <p:cNvSpPr txBox="1">
            <a:spLocks noGrp="1"/>
          </p:cNvSpPr>
          <p:nvPr>
            <p:ph type="title"/>
          </p:nvPr>
        </p:nvSpPr>
        <p:spPr>
          <a:xfrm>
            <a:off x="952500" y="558800"/>
            <a:ext cx="11099800" cy="2120900"/>
          </a:xfrm>
          <a:prstGeom prst="rect">
            <a:avLst/>
          </a:prstGeom>
        </p:spPr>
        <p:txBody>
          <a:bodyPr/>
          <a:lstStyle>
            <a:lvl1pPr>
              <a:defRPr b="1">
                <a:latin typeface="Helvetica"/>
                <a:ea typeface="Helvetica"/>
                <a:cs typeface="Helvetica"/>
                <a:sym typeface="Helvetica"/>
              </a:defRPr>
            </a:lvl1pPr>
          </a:lstStyle>
          <a:p>
            <a:r>
              <a:t>We are all PCPs….</a:t>
            </a:r>
          </a:p>
        </p:txBody>
      </p:sp>
      <p:sp>
        <p:nvSpPr>
          <p:cNvPr id="131" name="Illness and healing are intensely personal…"/>
          <p:cNvSpPr txBox="1">
            <a:spLocks noGrp="1"/>
          </p:cNvSpPr>
          <p:nvPr>
            <p:ph type="body" idx="1"/>
          </p:nvPr>
        </p:nvSpPr>
        <p:spPr>
          <a:xfrm>
            <a:off x="1041400" y="1733550"/>
            <a:ext cx="11099800" cy="6286500"/>
          </a:xfrm>
          <a:prstGeom prst="rect">
            <a:avLst/>
          </a:prstGeom>
        </p:spPr>
        <p:txBody>
          <a:bodyPr/>
          <a:lstStyle/>
          <a:p>
            <a:pPr marL="397763" indent="-397763" defTabSz="508254">
              <a:spcBef>
                <a:spcPts val="3600"/>
              </a:spcBef>
              <a:defRPr sz="3306" b="1">
                <a:latin typeface="Helvetica"/>
                <a:ea typeface="Helvetica"/>
                <a:cs typeface="Helvetica"/>
                <a:sym typeface="Helvetica"/>
              </a:defRPr>
            </a:pPr>
            <a:endParaRPr/>
          </a:p>
          <a:p>
            <a:pPr marL="397763" indent="-397763" defTabSz="508254">
              <a:spcBef>
                <a:spcPts val="3600"/>
              </a:spcBef>
              <a:defRPr sz="3654" b="1">
                <a:latin typeface="Helvetica"/>
                <a:ea typeface="Helvetica"/>
                <a:cs typeface="Helvetica"/>
                <a:sym typeface="Helvetica"/>
              </a:defRPr>
            </a:pPr>
            <a:r>
              <a:t>Illness and healing are intensely personal</a:t>
            </a:r>
          </a:p>
          <a:p>
            <a:pPr marL="397763" indent="-397763" defTabSz="508254">
              <a:spcBef>
                <a:spcPts val="3600"/>
              </a:spcBef>
              <a:defRPr sz="3654" b="1">
                <a:latin typeface="Helvetica"/>
                <a:ea typeface="Helvetica"/>
                <a:cs typeface="Helvetica"/>
                <a:sym typeface="Helvetica"/>
              </a:defRPr>
            </a:pPr>
            <a:r>
              <a:t>Patients aren’t their diagnoses</a:t>
            </a:r>
          </a:p>
          <a:p>
            <a:pPr marL="397763" indent="-397763" defTabSz="508254">
              <a:spcBef>
                <a:spcPts val="3600"/>
              </a:spcBef>
              <a:defRPr sz="3654" b="1">
                <a:latin typeface="Helvetica"/>
                <a:ea typeface="Helvetica"/>
                <a:cs typeface="Helvetica"/>
                <a:sym typeface="Helvetica"/>
              </a:defRPr>
            </a:pPr>
            <a:r>
              <a:t>Practitioners are more than procedures and codes</a:t>
            </a:r>
          </a:p>
          <a:p>
            <a:pPr marL="397763" indent="-397763" defTabSz="508254">
              <a:spcBef>
                <a:spcPts val="3600"/>
              </a:spcBef>
              <a:defRPr sz="3654" b="1">
                <a:latin typeface="Helvetica"/>
                <a:ea typeface="Helvetica"/>
                <a:cs typeface="Helvetica"/>
                <a:sym typeface="Helvetica"/>
              </a:defRPr>
            </a:pPr>
            <a:r>
              <a:t>Relationship is the heart of healing</a:t>
            </a:r>
          </a:p>
          <a:p>
            <a:pPr marL="397763" indent="-397763" defTabSz="508254">
              <a:spcBef>
                <a:spcPts val="3600"/>
              </a:spcBef>
              <a:defRPr sz="3654" b="1">
                <a:latin typeface="Helvetica"/>
                <a:ea typeface="Helvetica"/>
                <a:cs typeface="Helvetica"/>
                <a:sym typeface="Helvetica"/>
              </a:defRPr>
            </a:pPr>
            <a:r>
              <a:t>Psychiatry is “home base” for these skills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What Has Held Psychiatry Back ?"/>
          <p:cNvSpPr txBox="1">
            <a:spLocks noGrp="1"/>
          </p:cNvSpPr>
          <p:nvPr>
            <p:ph type="title"/>
          </p:nvPr>
        </p:nvSpPr>
        <p:spPr>
          <a:prstGeom prst="rect">
            <a:avLst/>
          </a:prstGeom>
        </p:spPr>
        <p:txBody>
          <a:bodyPr/>
          <a:lstStyle>
            <a:lvl1pPr>
              <a:defRPr sz="5400" b="1">
                <a:latin typeface="Helvetica"/>
                <a:ea typeface="Helvetica"/>
                <a:cs typeface="Helvetica"/>
                <a:sym typeface="Helvetica"/>
              </a:defRPr>
            </a:lvl1pPr>
          </a:lstStyle>
          <a:p>
            <a:r>
              <a:t>What Has Held Psychiatry Back ?</a:t>
            </a:r>
          </a:p>
        </p:txBody>
      </p:sp>
      <p:sp>
        <p:nvSpPr>
          <p:cNvPr id="134" name="It’s complicated….…"/>
          <p:cNvSpPr txBox="1">
            <a:spLocks noGrp="1"/>
          </p:cNvSpPr>
          <p:nvPr>
            <p:ph type="body" idx="1"/>
          </p:nvPr>
        </p:nvSpPr>
        <p:spPr>
          <a:xfrm>
            <a:off x="952500" y="2197100"/>
            <a:ext cx="11099800" cy="6858000"/>
          </a:xfrm>
          <a:prstGeom prst="rect">
            <a:avLst/>
          </a:prstGeom>
        </p:spPr>
        <p:txBody>
          <a:bodyPr/>
          <a:lstStyle/>
          <a:p>
            <a:pPr marL="416052" indent="-416052" defTabSz="531622">
              <a:spcBef>
                <a:spcPts val="3800"/>
              </a:spcBef>
              <a:defRPr sz="3458" b="1">
                <a:latin typeface="Helvetica"/>
                <a:ea typeface="Helvetica"/>
                <a:cs typeface="Helvetica"/>
                <a:sym typeface="Helvetica"/>
              </a:defRPr>
            </a:pPr>
            <a:r>
              <a:t>It’s complicated….</a:t>
            </a:r>
          </a:p>
          <a:p>
            <a:pPr marL="416052" indent="-416052" defTabSz="531622">
              <a:spcBef>
                <a:spcPts val="3800"/>
              </a:spcBef>
              <a:defRPr sz="3458" b="1">
                <a:latin typeface="Helvetica"/>
                <a:ea typeface="Helvetica"/>
                <a:cs typeface="Helvetica"/>
                <a:sym typeface="Helvetica"/>
              </a:defRPr>
            </a:pPr>
            <a:r>
              <a:t>The “</a:t>
            </a:r>
            <a:r>
              <a:rPr i="1"/>
              <a:t>Streetlamp Problem</a:t>
            </a:r>
            <a:r>
              <a:t>”:  Look where it’s easy to look</a:t>
            </a:r>
          </a:p>
          <a:p>
            <a:pPr marL="416052" indent="-416052" defTabSz="531622">
              <a:spcBef>
                <a:spcPts val="3800"/>
              </a:spcBef>
              <a:defRPr sz="3458" b="1">
                <a:latin typeface="Helvetica"/>
                <a:ea typeface="Helvetica"/>
                <a:cs typeface="Helvetica"/>
                <a:sym typeface="Helvetica"/>
              </a:defRPr>
            </a:pPr>
            <a:r>
              <a:t>The “</a:t>
            </a:r>
            <a:r>
              <a:rPr i="1"/>
              <a:t>Hammer Problem</a:t>
            </a:r>
            <a:r>
              <a:t>”:  Find problems that fit your solutions</a:t>
            </a:r>
          </a:p>
          <a:p>
            <a:pPr marL="416052" indent="-416052" defTabSz="531622">
              <a:spcBef>
                <a:spcPts val="3800"/>
              </a:spcBef>
              <a:defRPr sz="3458" b="1">
                <a:latin typeface="Helvetica"/>
                <a:ea typeface="Helvetica"/>
                <a:cs typeface="Helvetica"/>
                <a:sym typeface="Helvetica"/>
              </a:defRPr>
            </a:pPr>
            <a:r>
              <a:t>The “</a:t>
            </a:r>
            <a:r>
              <a:rPr i="1"/>
              <a:t>Mind Body Problem</a:t>
            </a:r>
            <a:r>
              <a:t>”:  You can’t look from outside the system</a:t>
            </a:r>
          </a:p>
          <a:p>
            <a:pPr marL="416052" indent="-416052" defTabSz="531622">
              <a:spcBef>
                <a:spcPts val="3800"/>
              </a:spcBef>
              <a:defRPr sz="3458" b="1">
                <a:latin typeface="Helvetica"/>
                <a:ea typeface="Helvetica"/>
                <a:cs typeface="Helvetica"/>
                <a:sym typeface="Helvetica"/>
              </a:defRPr>
            </a:pPr>
            <a:r>
              <a:t>Avoid what we don’t understand:  Politics of stigma — impact on public policy and payment</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Psychiatry + Science = “Neuropsychiatry”"/>
          <p:cNvSpPr txBox="1">
            <a:spLocks noGrp="1"/>
          </p:cNvSpPr>
          <p:nvPr>
            <p:ph type="title"/>
          </p:nvPr>
        </p:nvSpPr>
        <p:spPr>
          <a:xfrm>
            <a:off x="952500" y="412750"/>
            <a:ext cx="11099800" cy="2120900"/>
          </a:xfrm>
          <a:prstGeom prst="rect">
            <a:avLst/>
          </a:prstGeom>
        </p:spPr>
        <p:txBody>
          <a:bodyPr/>
          <a:lstStyle/>
          <a:p>
            <a:pPr lvl="2">
              <a:defRPr sz="6400" b="1">
                <a:latin typeface="Helvetica"/>
                <a:ea typeface="Helvetica"/>
                <a:cs typeface="Helvetica"/>
                <a:sym typeface="Helvetica"/>
              </a:defRPr>
            </a:pPr>
            <a:r>
              <a:t>Psychiatry + Science = “Neuropsychiatry”</a:t>
            </a:r>
          </a:p>
        </p:txBody>
      </p:sp>
      <p:sp>
        <p:nvSpPr>
          <p:cNvPr id="137" name="“Knowledge regarding the clinical and pathological aspects of neural processes associated with cognition, emotion, behavior, and elementary neurological functioning, the mastery of the clinical skills required to evaluate and treat persons with such problems.”"/>
          <p:cNvSpPr txBox="1">
            <a:spLocks noGrp="1"/>
          </p:cNvSpPr>
          <p:nvPr>
            <p:ph type="body" idx="1"/>
          </p:nvPr>
        </p:nvSpPr>
        <p:spPr>
          <a:xfrm>
            <a:off x="952500" y="2597150"/>
            <a:ext cx="11099800" cy="6286500"/>
          </a:xfrm>
          <a:prstGeom prst="rect">
            <a:avLst/>
          </a:prstGeom>
        </p:spPr>
        <p:txBody>
          <a:bodyPr/>
          <a:lstStyle>
            <a:lvl1pPr marL="0" indent="0">
              <a:spcBef>
                <a:spcPts val="0"/>
              </a:spcBef>
              <a:buSzTx/>
              <a:buNone/>
              <a:defRPr sz="4800" b="1">
                <a:effectLst>
                  <a:outerShdw blurRad="25400" dist="23998" dir="2700000" rotWithShape="0">
                    <a:srgbClr val="000000">
                      <a:alpha val="31034"/>
                    </a:srgbClr>
                  </a:outerShdw>
                </a:effectLst>
                <a:latin typeface="Helvetica"/>
                <a:ea typeface="Helvetica"/>
                <a:cs typeface="Helvetica"/>
                <a:sym typeface="Helvetica"/>
              </a:defRPr>
            </a:lvl1pPr>
          </a:lstStyle>
          <a:p>
            <a:r>
              <a:t>“Knowledge regarding the clinical and pathological aspects of neural processes associated with cognition, emotion, behavior, and elementary neurological functioning, the mastery of the clinical skills required to evaluate and treat persons with such problems.”</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he Challenge"/>
          <p:cNvSpPr txBox="1">
            <a:spLocks noGrp="1"/>
          </p:cNvSpPr>
          <p:nvPr>
            <p:ph type="title"/>
          </p:nvPr>
        </p:nvSpPr>
        <p:spPr>
          <a:prstGeom prst="rect">
            <a:avLst/>
          </a:prstGeom>
        </p:spPr>
        <p:txBody>
          <a:bodyPr/>
          <a:lstStyle>
            <a:lvl1pPr>
              <a:defRPr b="1">
                <a:latin typeface="Helvetica"/>
                <a:ea typeface="Helvetica"/>
                <a:cs typeface="Helvetica"/>
                <a:sym typeface="Helvetica"/>
              </a:defRPr>
            </a:lvl1pPr>
          </a:lstStyle>
          <a:p>
            <a:r>
              <a:t>The Challenge</a:t>
            </a:r>
          </a:p>
        </p:txBody>
      </p:sp>
      <p:sp>
        <p:nvSpPr>
          <p:cNvPr id="140" name="Bringing “state of the art” care “back home”…"/>
          <p:cNvSpPr txBox="1">
            <a:spLocks noGrp="1"/>
          </p:cNvSpPr>
          <p:nvPr>
            <p:ph type="body" idx="1"/>
          </p:nvPr>
        </p:nvSpPr>
        <p:spPr>
          <a:xfrm>
            <a:off x="952500" y="1943100"/>
            <a:ext cx="11099800" cy="6286500"/>
          </a:xfrm>
          <a:prstGeom prst="rect">
            <a:avLst/>
          </a:prstGeom>
        </p:spPr>
        <p:txBody>
          <a:bodyPr/>
          <a:lstStyle/>
          <a:p>
            <a:pPr>
              <a:defRPr b="1">
                <a:latin typeface="Helvetica"/>
                <a:ea typeface="Helvetica"/>
                <a:cs typeface="Helvetica"/>
                <a:sym typeface="Helvetica"/>
              </a:defRPr>
            </a:pPr>
            <a:r>
              <a:t>Bringing “state of the art” care “back home”</a:t>
            </a:r>
          </a:p>
          <a:p>
            <a:pPr lvl="1">
              <a:defRPr b="1">
                <a:latin typeface="Helvetica"/>
                <a:ea typeface="Helvetica"/>
                <a:cs typeface="Helvetica"/>
                <a:sym typeface="Helvetica"/>
              </a:defRPr>
            </a:pPr>
            <a:r>
              <a:t>Overview, extent &amp; rationale</a:t>
            </a:r>
          </a:p>
          <a:p>
            <a:pPr lvl="1">
              <a:defRPr b="1">
                <a:latin typeface="Helvetica"/>
                <a:ea typeface="Helvetica"/>
                <a:cs typeface="Helvetica"/>
                <a:sym typeface="Helvetica"/>
              </a:defRPr>
            </a:pPr>
            <a:r>
              <a:t>Core knowledge &amp; strategy</a:t>
            </a:r>
          </a:p>
          <a:p>
            <a:pPr lvl="1">
              <a:defRPr b="1">
                <a:latin typeface="Helvetica"/>
                <a:ea typeface="Helvetica"/>
                <a:cs typeface="Helvetica"/>
                <a:sym typeface="Helvetica"/>
              </a:defRPr>
            </a:pPr>
            <a:r>
              <a:t>Application &amp; implementation</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he Focus:"/>
          <p:cNvSpPr txBox="1">
            <a:spLocks noGrp="1"/>
          </p:cNvSpPr>
          <p:nvPr>
            <p:ph type="title"/>
          </p:nvPr>
        </p:nvSpPr>
        <p:spPr>
          <a:xfrm>
            <a:off x="952500" y="412750"/>
            <a:ext cx="11099800" cy="2120900"/>
          </a:xfrm>
          <a:prstGeom prst="rect">
            <a:avLst/>
          </a:prstGeom>
        </p:spPr>
        <p:txBody>
          <a:bodyPr/>
          <a:lstStyle>
            <a:lvl1pPr>
              <a:defRPr sz="6400" b="1">
                <a:latin typeface="Helvetica"/>
                <a:ea typeface="Helvetica"/>
                <a:cs typeface="Helvetica"/>
                <a:sym typeface="Helvetica"/>
              </a:defRPr>
            </a:lvl1pPr>
          </a:lstStyle>
          <a:p>
            <a:r>
              <a:t>The Focus:</a:t>
            </a:r>
          </a:p>
        </p:txBody>
      </p:sp>
      <p:sp>
        <p:nvSpPr>
          <p:cNvPr id="143" name="Psychiatric disorders are common, debilitating and costly…"/>
          <p:cNvSpPr txBox="1">
            <a:spLocks noGrp="1"/>
          </p:cNvSpPr>
          <p:nvPr>
            <p:ph type="body" idx="1"/>
          </p:nvPr>
        </p:nvSpPr>
        <p:spPr>
          <a:xfrm>
            <a:off x="952500" y="2133600"/>
            <a:ext cx="11099800" cy="6286500"/>
          </a:xfrm>
          <a:prstGeom prst="rect">
            <a:avLst/>
          </a:prstGeom>
        </p:spPr>
        <p:txBody>
          <a:bodyPr/>
          <a:lstStyle/>
          <a:p>
            <a:pPr marL="443484" indent="-443484" defTabSz="566674">
              <a:spcBef>
                <a:spcPts val="4000"/>
              </a:spcBef>
              <a:defRPr sz="3686" b="1">
                <a:latin typeface="Helvetica"/>
                <a:ea typeface="Helvetica"/>
                <a:cs typeface="Helvetica"/>
                <a:sym typeface="Helvetica"/>
              </a:defRPr>
            </a:pPr>
            <a:r>
              <a:t>Psychiatric disorders are common, debilitating and costly</a:t>
            </a:r>
          </a:p>
          <a:p>
            <a:pPr marL="443484" indent="-443484" defTabSz="566674">
              <a:spcBef>
                <a:spcPts val="4000"/>
              </a:spcBef>
              <a:defRPr sz="3686" b="1">
                <a:latin typeface="Helvetica"/>
                <a:ea typeface="Helvetica"/>
                <a:cs typeface="Helvetica"/>
                <a:sym typeface="Helvetica"/>
              </a:defRPr>
            </a:pPr>
            <a:r>
              <a:t>Majority of individuals with psychiatric disorders either do not receive care, or receive care from PCPs</a:t>
            </a:r>
          </a:p>
          <a:p>
            <a:pPr marL="443484" indent="-443484" defTabSz="566674">
              <a:spcBef>
                <a:spcPts val="4000"/>
              </a:spcBef>
              <a:defRPr sz="3686" b="1">
                <a:latin typeface="Helvetica"/>
                <a:ea typeface="Helvetica"/>
                <a:cs typeface="Helvetica"/>
                <a:sym typeface="Helvetica"/>
              </a:defRPr>
            </a:pPr>
            <a:r>
              <a:t>Treatments are increasingly effective, safe, and accessible</a:t>
            </a:r>
          </a:p>
          <a:p>
            <a:pPr marL="443484" indent="-443484" defTabSz="566674">
              <a:spcBef>
                <a:spcPts val="4000"/>
              </a:spcBef>
              <a:defRPr sz="3686" b="1">
                <a:solidFill>
                  <a:srgbClr val="FFFB00"/>
                </a:solidFill>
                <a:latin typeface="Helvetica"/>
                <a:ea typeface="Helvetica"/>
                <a:cs typeface="Helvetica"/>
                <a:sym typeface="Helvetica"/>
              </a:defRPr>
            </a:pPr>
            <a:r>
              <a:t>A chance to make a big difference </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Debilitating ?:  Check Disability  Adjusted Life Years  (DALYs)"/>
          <p:cNvSpPr txBox="1">
            <a:spLocks noGrp="1"/>
          </p:cNvSpPr>
          <p:nvPr>
            <p:ph type="title"/>
          </p:nvPr>
        </p:nvSpPr>
        <p:spPr>
          <a:xfrm>
            <a:off x="952500" y="533400"/>
            <a:ext cx="11099800" cy="2120900"/>
          </a:xfrm>
          <a:prstGeom prst="rect">
            <a:avLst/>
          </a:prstGeom>
        </p:spPr>
        <p:txBody>
          <a:bodyPr/>
          <a:lstStyle>
            <a:lvl1pPr>
              <a:defRPr sz="5400" b="1">
                <a:latin typeface="Helvetica"/>
                <a:ea typeface="Helvetica"/>
                <a:cs typeface="Helvetica"/>
                <a:sym typeface="Helvetica"/>
              </a:defRPr>
            </a:lvl1pPr>
          </a:lstStyle>
          <a:p>
            <a:r>
              <a:t>Debilitating ?:  Check Disability  Adjusted Life Years  (DALYs)</a:t>
            </a:r>
          </a:p>
        </p:txBody>
      </p:sp>
      <p:sp>
        <p:nvSpPr>
          <p:cNvPr id="146" name="Years lost to illness, disability, and premature death due to disorders…"/>
          <p:cNvSpPr txBox="1">
            <a:spLocks noGrp="1"/>
          </p:cNvSpPr>
          <p:nvPr>
            <p:ph type="body" idx="1"/>
          </p:nvPr>
        </p:nvSpPr>
        <p:spPr>
          <a:xfrm>
            <a:off x="952500" y="2597150"/>
            <a:ext cx="11099800" cy="6286500"/>
          </a:xfrm>
          <a:prstGeom prst="rect">
            <a:avLst/>
          </a:prstGeom>
        </p:spPr>
        <p:txBody>
          <a:bodyPr/>
          <a:lstStyle/>
          <a:p>
            <a:pPr marL="457200" indent="-457200">
              <a:defRPr sz="4200" b="1">
                <a:latin typeface="Helvetica"/>
                <a:ea typeface="Helvetica"/>
                <a:cs typeface="Helvetica"/>
                <a:sym typeface="Helvetica"/>
              </a:defRPr>
            </a:pPr>
            <a:r>
              <a:t>Years lost to illness, disability, and premature death due to disorders</a:t>
            </a:r>
          </a:p>
          <a:p>
            <a:pPr marL="457200" indent="-457200">
              <a:defRPr sz="4200" b="1">
                <a:latin typeface="Helvetica"/>
                <a:ea typeface="Helvetica"/>
                <a:cs typeface="Helvetica"/>
                <a:sym typeface="Helvetica"/>
              </a:defRPr>
            </a:pPr>
            <a:r>
              <a:t>DALY = Years of life lost + years lived with disability</a:t>
            </a:r>
          </a:p>
          <a:p>
            <a:pPr marL="457200" indent="-457200">
              <a:defRPr sz="4200" b="1">
                <a:latin typeface="Helvetica"/>
                <a:ea typeface="Helvetica"/>
                <a:cs typeface="Helvetica"/>
                <a:sym typeface="Helvetica"/>
              </a:defRPr>
            </a:pPr>
            <a:r>
              <a:t>NIH / NIMH Data, 2013</a:t>
            </a:r>
          </a:p>
          <a:p>
            <a:pPr marL="457200" indent="-457200">
              <a:defRPr sz="4200" b="1">
                <a:latin typeface="Helvetica"/>
                <a:ea typeface="Helvetica"/>
                <a:cs typeface="Helvetica"/>
                <a:sym typeface="Helvetica"/>
              </a:defRPr>
            </a:pPr>
            <a:r>
              <a:t>Here, expressed as per cent of total….</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Top 10 DALYs.pdf" descr="Top 10 DALYs.pdf"/>
          <p:cNvPicPr>
            <a:picLocks noChangeAspect="1"/>
          </p:cNvPicPr>
          <p:nvPr/>
        </p:nvPicPr>
        <p:blipFill>
          <a:blip r:embed="rId2">
            <a:extLst/>
          </a:blip>
          <a:stretch>
            <a:fillRect/>
          </a:stretch>
        </p:blipFill>
        <p:spPr>
          <a:xfrm>
            <a:off x="-96802" y="-196028"/>
            <a:ext cx="13198404" cy="10198765"/>
          </a:xfrm>
          <a:prstGeom prst="rect">
            <a:avLst/>
          </a:prstGeom>
          <a:ln w="12700">
            <a:miter lim="400000"/>
          </a:ln>
        </p:spPr>
      </p:pic>
      <p:pic>
        <p:nvPicPr>
          <p:cNvPr id="149" name="Line Shape" descr="Line Shape"/>
          <p:cNvPicPr>
            <a:picLocks/>
          </p:cNvPicPr>
          <p:nvPr/>
        </p:nvPicPr>
        <p:blipFill>
          <a:blip r:embed="rId3">
            <a:extLst/>
          </a:blip>
          <a:stretch>
            <a:fillRect/>
          </a:stretch>
        </p:blipFill>
        <p:spPr>
          <a:xfrm>
            <a:off x="1665684" y="1862699"/>
            <a:ext cx="3816314" cy="2325871"/>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DALYs by Age.pdf" descr="DALYs by Age.pdf"/>
          <p:cNvPicPr>
            <a:picLocks noChangeAspect="1"/>
          </p:cNvPicPr>
          <p:nvPr/>
        </p:nvPicPr>
        <p:blipFill>
          <a:blip r:embed="rId2">
            <a:extLst/>
          </a:blip>
          <a:stretch>
            <a:fillRect/>
          </a:stretch>
        </p:blipFill>
        <p:spPr>
          <a:xfrm>
            <a:off x="-207212" y="-419100"/>
            <a:ext cx="13419224" cy="10369399"/>
          </a:xfrm>
          <a:prstGeom prst="rect">
            <a:avLst/>
          </a:prstGeom>
          <a:ln w="12700">
            <a:miter lim="400000"/>
          </a:ln>
        </p:spPr>
      </p:pic>
      <p:sp>
        <p:nvSpPr>
          <p:cNvPr id="153" name="Line"/>
          <p:cNvSpPr/>
          <p:nvPr/>
        </p:nvSpPr>
        <p:spPr>
          <a:xfrm>
            <a:off x="5157241" y="1485503"/>
            <a:ext cx="3045422" cy="2102942"/>
          </a:xfrm>
          <a:prstGeom prst="line">
            <a:avLst/>
          </a:prstGeom>
          <a:ln w="63500">
            <a:solidFill>
              <a:srgbClr val="FF2600"/>
            </a:solidFill>
            <a:miter lim="400000"/>
            <a:tailEnd type="stealth"/>
          </a:ln>
        </p:spPr>
        <p:txBody>
          <a:bodyPr lIns="50800" tIns="50800" rIns="50800" bIns="50800" anchor="ctr"/>
          <a:lstStyle/>
          <a:p>
            <a:pPr>
              <a:defRPr sz="2400">
                <a:effectLst>
                  <a:outerShdw blurRad="25400" dist="23998" dir="2700000" rotWithShape="0">
                    <a:srgbClr val="000000">
                      <a:alpha val="31034"/>
                    </a:srgbClr>
                  </a:outerShdw>
                </a:effectLst>
              </a:defRPr>
            </a:pPr>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 name="Psychiatric DALYs.pdf" descr="Psychiatric DALYs.pdf"/>
          <p:cNvPicPr>
            <a:picLocks noChangeAspect="1"/>
          </p:cNvPicPr>
          <p:nvPr/>
        </p:nvPicPr>
        <p:blipFill>
          <a:blip r:embed="rId2">
            <a:extLst/>
          </a:blip>
          <a:stretch>
            <a:fillRect/>
          </a:stretch>
        </p:blipFill>
        <p:spPr>
          <a:xfrm>
            <a:off x="-218106" y="-417918"/>
            <a:ext cx="13441012" cy="10386236"/>
          </a:xfrm>
          <a:prstGeom prst="rect">
            <a:avLst/>
          </a:prstGeom>
          <a:ln w="12700">
            <a:miter lim="400000"/>
          </a:ln>
        </p:spPr>
      </p:pic>
      <p:pic>
        <p:nvPicPr>
          <p:cNvPr id="156" name="Line Shape" descr="Line Shape"/>
          <p:cNvPicPr>
            <a:picLocks/>
          </p:cNvPicPr>
          <p:nvPr/>
        </p:nvPicPr>
        <p:blipFill>
          <a:blip r:embed="rId3">
            <a:extLst/>
          </a:blip>
          <a:stretch>
            <a:fillRect/>
          </a:stretch>
        </p:blipFill>
        <p:spPr>
          <a:xfrm>
            <a:off x="1197371" y="1353111"/>
            <a:ext cx="3344827" cy="2513395"/>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In the US:  Rising Mortality Rates"/>
          <p:cNvSpPr txBox="1">
            <a:spLocks noGrp="1"/>
          </p:cNvSpPr>
          <p:nvPr>
            <p:ph type="title"/>
          </p:nvPr>
        </p:nvSpPr>
        <p:spPr>
          <a:prstGeom prst="rect">
            <a:avLst/>
          </a:prstGeom>
        </p:spPr>
        <p:txBody>
          <a:bodyPr/>
          <a:lstStyle>
            <a:lvl1pPr>
              <a:defRPr sz="5400" b="1">
                <a:latin typeface="Helvetica"/>
                <a:ea typeface="Helvetica"/>
                <a:cs typeface="Helvetica"/>
                <a:sym typeface="Helvetica"/>
              </a:defRPr>
            </a:lvl1pPr>
          </a:lstStyle>
          <a:p>
            <a:r>
              <a:t>In the US:  Rising Mortality Rates</a:t>
            </a:r>
          </a:p>
        </p:txBody>
      </p:sp>
      <p:sp>
        <p:nvSpPr>
          <p:cNvPr id="160" name="Case and Deaton, PNAS, 11-2-2015…"/>
          <p:cNvSpPr txBox="1">
            <a:spLocks noGrp="1"/>
          </p:cNvSpPr>
          <p:nvPr>
            <p:ph type="body" idx="1"/>
          </p:nvPr>
        </p:nvSpPr>
        <p:spPr>
          <a:xfrm>
            <a:off x="952500" y="2273300"/>
            <a:ext cx="11099800" cy="6286500"/>
          </a:xfrm>
          <a:prstGeom prst="rect">
            <a:avLst/>
          </a:prstGeom>
        </p:spPr>
        <p:txBody>
          <a:bodyPr/>
          <a:lstStyle/>
          <a:p>
            <a:pPr marL="237743" indent="-237743" defTabSz="303783">
              <a:spcBef>
                <a:spcPts val="2100"/>
              </a:spcBef>
              <a:defRPr sz="2807" b="1">
                <a:latin typeface="Helvetica"/>
                <a:ea typeface="Helvetica"/>
                <a:cs typeface="Helvetica"/>
                <a:sym typeface="Helvetica"/>
              </a:defRPr>
            </a:pPr>
            <a:r>
              <a:t>Case and Deaton, PNAS, 11-2-2015</a:t>
            </a:r>
          </a:p>
          <a:p>
            <a:pPr marL="237743" indent="-237743" defTabSz="303783">
              <a:spcBef>
                <a:spcPts val="2100"/>
              </a:spcBef>
              <a:defRPr sz="2807" b="1">
                <a:latin typeface="Helvetica"/>
                <a:ea typeface="Helvetica"/>
                <a:cs typeface="Helvetica"/>
                <a:sym typeface="Helvetica"/>
              </a:defRPr>
            </a:pPr>
            <a:r>
              <a:t>Life expectancy and physical and emotional health, US, EU, Canada, Australia, 1999 to 2013</a:t>
            </a:r>
          </a:p>
          <a:p>
            <a:pPr marL="237743" indent="-237743" defTabSz="303783">
              <a:spcBef>
                <a:spcPts val="2100"/>
              </a:spcBef>
              <a:defRPr sz="2807" b="1">
                <a:latin typeface="Helvetica"/>
                <a:ea typeface="Helvetica"/>
                <a:cs typeface="Helvetica"/>
                <a:sym typeface="Helvetica"/>
              </a:defRPr>
            </a:pPr>
            <a:r>
              <a:t>Average overall mortality decline 2 % per year</a:t>
            </a:r>
          </a:p>
          <a:p>
            <a:pPr marL="237743" indent="-237743" defTabSz="303783">
              <a:spcBef>
                <a:spcPts val="2100"/>
              </a:spcBef>
              <a:defRPr sz="2807" b="1">
                <a:solidFill>
                  <a:srgbClr val="FF9300"/>
                </a:solidFill>
                <a:latin typeface="Helvetica"/>
                <a:ea typeface="Helvetica"/>
                <a:cs typeface="Helvetica"/>
                <a:sym typeface="Helvetica"/>
              </a:defRPr>
            </a:pPr>
            <a:r>
              <a:t>But, for non-Hispanic whites in the U.S., mortality is increasing by 0.7 % per year, especially for disadvantaged</a:t>
            </a:r>
          </a:p>
          <a:p>
            <a:pPr marL="237743" indent="-237743" defTabSz="303783">
              <a:spcBef>
                <a:spcPts val="2100"/>
              </a:spcBef>
              <a:defRPr sz="2807" b="1">
                <a:solidFill>
                  <a:srgbClr val="FF9300"/>
                </a:solidFill>
                <a:latin typeface="Helvetica"/>
                <a:ea typeface="Helvetica"/>
                <a:cs typeface="Helvetica"/>
                <a:sym typeface="Helvetica"/>
              </a:defRPr>
            </a:pPr>
            <a:r>
              <a:t>Increase due to drug and alcohol overdose, suicide, and chronic liver disease</a:t>
            </a:r>
          </a:p>
          <a:p>
            <a:pPr marL="237743" indent="-237743" defTabSz="303783">
              <a:spcBef>
                <a:spcPts val="2100"/>
              </a:spcBef>
              <a:defRPr sz="2807" b="1">
                <a:latin typeface="Helvetica"/>
                <a:ea typeface="Helvetica"/>
                <a:cs typeface="Helvetica"/>
                <a:sym typeface="Helvetica"/>
              </a:defRPr>
            </a:pPr>
            <a:r>
              <a:t>Attributed to growing  economic insecurity, and related emotional and physical stress, and, possibly, increasing opioid use</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Most Frequently Mentioned Drug Classes in Ambulatory Care Office Visits, NAMCS, 2014  (cdc.gov)"/>
          <p:cNvSpPr txBox="1">
            <a:spLocks noGrp="1"/>
          </p:cNvSpPr>
          <p:nvPr>
            <p:ph type="title"/>
          </p:nvPr>
        </p:nvSpPr>
        <p:spPr>
          <a:prstGeom prst="rect">
            <a:avLst/>
          </a:prstGeom>
        </p:spPr>
        <p:txBody>
          <a:bodyPr>
            <a:normAutofit fontScale="90000"/>
          </a:bodyPr>
          <a:lstStyle>
            <a:lvl1pPr defTabSz="327152">
              <a:defRPr sz="4480" b="1">
                <a:latin typeface="Helvetica"/>
                <a:ea typeface="Helvetica"/>
                <a:cs typeface="Helvetica"/>
                <a:sym typeface="Helvetica"/>
              </a:defRPr>
            </a:lvl1pPr>
          </a:lstStyle>
          <a:p>
            <a:r>
              <a:t>Most Frequently Mentioned Drug Classes in Ambulatory Care Office Visits, NAMCS, 2014  (cdc.gov)</a:t>
            </a:r>
          </a:p>
        </p:txBody>
      </p:sp>
      <p:sp>
        <p:nvSpPr>
          <p:cNvPr id="163" name="Analgesics                            11.6 %…"/>
          <p:cNvSpPr txBox="1">
            <a:spLocks noGrp="1"/>
          </p:cNvSpPr>
          <p:nvPr>
            <p:ph type="body" idx="1"/>
          </p:nvPr>
        </p:nvSpPr>
        <p:spPr>
          <a:xfrm>
            <a:off x="952500" y="2819400"/>
            <a:ext cx="11099800" cy="6286500"/>
          </a:xfrm>
          <a:prstGeom prst="rect">
            <a:avLst/>
          </a:prstGeom>
        </p:spPr>
        <p:txBody>
          <a:bodyPr/>
          <a:lstStyle/>
          <a:p>
            <a:pPr marL="1014983" lvl="2" indent="-338327" defTabSz="432308">
              <a:spcBef>
                <a:spcPts val="3100"/>
              </a:spcBef>
              <a:defRPr sz="3552" b="1">
                <a:latin typeface="Helvetica"/>
                <a:ea typeface="Helvetica"/>
                <a:cs typeface="Helvetica"/>
                <a:sym typeface="Helvetica"/>
              </a:defRPr>
            </a:pPr>
            <a:r>
              <a:t>Analgesics                            11.6 %</a:t>
            </a:r>
          </a:p>
          <a:p>
            <a:pPr marL="1014983" lvl="2" indent="-338327" defTabSz="432308">
              <a:spcBef>
                <a:spcPts val="3100"/>
              </a:spcBef>
              <a:defRPr sz="3552" b="1">
                <a:latin typeface="Helvetica"/>
                <a:ea typeface="Helvetica"/>
                <a:cs typeface="Helvetica"/>
                <a:sym typeface="Helvetica"/>
              </a:defRPr>
            </a:pPr>
            <a:r>
              <a:t>Antihyperlipidemic                  5.1 %</a:t>
            </a:r>
          </a:p>
          <a:p>
            <a:pPr marL="1014983" lvl="2" indent="-338327" defTabSz="432308">
              <a:spcBef>
                <a:spcPts val="3100"/>
              </a:spcBef>
              <a:defRPr sz="3552" b="1">
                <a:solidFill>
                  <a:srgbClr val="FF9300"/>
                </a:solidFill>
                <a:latin typeface="Helvetica"/>
                <a:ea typeface="Helvetica"/>
                <a:cs typeface="Helvetica"/>
                <a:sym typeface="Helvetica"/>
              </a:defRPr>
            </a:pPr>
            <a:r>
              <a:t>Antidepressant                       4.5 %</a:t>
            </a:r>
          </a:p>
          <a:p>
            <a:pPr marL="1014983" lvl="2" indent="-338327" defTabSz="432308">
              <a:spcBef>
                <a:spcPts val="3100"/>
              </a:spcBef>
              <a:defRPr sz="3552" b="1">
                <a:solidFill>
                  <a:srgbClr val="FF9300"/>
                </a:solidFill>
                <a:latin typeface="Helvetica"/>
                <a:ea typeface="Helvetica"/>
                <a:cs typeface="Helvetica"/>
                <a:sym typeface="Helvetica"/>
              </a:defRPr>
            </a:pPr>
            <a:r>
              <a:t>Anxiolytic / Hypnotic              3.9 %</a:t>
            </a:r>
          </a:p>
          <a:p>
            <a:pPr marL="1014983" lvl="2" indent="-338327" defTabSz="432308">
              <a:spcBef>
                <a:spcPts val="3100"/>
              </a:spcBef>
              <a:defRPr sz="3552" b="1">
                <a:latin typeface="Helvetica"/>
                <a:ea typeface="Helvetica"/>
                <a:cs typeface="Helvetica"/>
                <a:sym typeface="Helvetica"/>
              </a:defRPr>
            </a:pPr>
            <a:r>
              <a:t>Vitamins                                   3.9 %</a:t>
            </a:r>
          </a:p>
          <a:p>
            <a:pPr marL="1014983" lvl="2" indent="-338327" defTabSz="432308">
              <a:spcBef>
                <a:spcPts val="3100"/>
              </a:spcBef>
              <a:defRPr sz="3552" b="1">
                <a:latin typeface="Helvetica"/>
                <a:ea typeface="Helvetica"/>
                <a:cs typeface="Helvetica"/>
                <a:sym typeface="Helvetica"/>
              </a:defRPr>
            </a:pPr>
            <a:r>
              <a:t>Antidiabetic                             3.8 %</a:t>
            </a:r>
          </a:p>
          <a:p>
            <a:pPr marL="1014983" lvl="2" indent="-338327" defTabSz="432308">
              <a:spcBef>
                <a:spcPts val="3100"/>
              </a:spcBef>
              <a:defRPr sz="3552" b="1">
                <a:latin typeface="Helvetica"/>
                <a:ea typeface="Helvetica"/>
                <a:cs typeface="Helvetica"/>
                <a:sym typeface="Helvetica"/>
              </a:defRPr>
            </a:pPr>
            <a:r>
              <a:t>Antiplatelet                              3.8 %</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Who Prescribes Antidepressants to Whom ?"/>
          <p:cNvSpPr txBox="1">
            <a:spLocks noGrp="1"/>
          </p:cNvSpPr>
          <p:nvPr>
            <p:ph type="title"/>
          </p:nvPr>
        </p:nvSpPr>
        <p:spPr>
          <a:xfrm>
            <a:off x="952500" y="512241"/>
            <a:ext cx="11099800" cy="1921918"/>
          </a:xfrm>
          <a:prstGeom prst="rect">
            <a:avLst/>
          </a:prstGeom>
          <a:solidFill>
            <a:schemeClr val="accent6">
              <a:hueOff val="10811956"/>
              <a:satOff val="-58544"/>
              <a:lumOff val="-9736"/>
            </a:schemeClr>
          </a:solidFill>
        </p:spPr>
        <p:txBody>
          <a:bodyPr/>
          <a:lstStyle>
            <a:lvl1pPr>
              <a:defRPr sz="4800">
                <a:latin typeface="Helvetica"/>
                <a:ea typeface="Helvetica"/>
                <a:cs typeface="Helvetica"/>
                <a:sym typeface="Helvetica"/>
              </a:defRPr>
            </a:lvl1pPr>
          </a:lstStyle>
          <a:p>
            <a:r>
              <a:t>Who Prescribes Antidepressants to Whom ?</a:t>
            </a:r>
          </a:p>
        </p:txBody>
      </p:sp>
      <p:sp>
        <p:nvSpPr>
          <p:cNvPr id="166" name="National Prevalence of Receipt of Antidepressant Prescriptions by Persons Without a Psychiatric Diagnosis…"/>
          <p:cNvSpPr txBox="1">
            <a:spLocks noGrp="1"/>
          </p:cNvSpPr>
          <p:nvPr>
            <p:ph type="body" idx="1"/>
          </p:nvPr>
        </p:nvSpPr>
        <p:spPr>
          <a:xfrm>
            <a:off x="952500" y="2597150"/>
            <a:ext cx="11099800" cy="6286500"/>
          </a:xfrm>
          <a:prstGeom prst="rect">
            <a:avLst/>
          </a:prstGeom>
          <a:solidFill>
            <a:schemeClr val="accent6">
              <a:hueOff val="10811956"/>
              <a:satOff val="-58544"/>
              <a:lumOff val="-9736"/>
            </a:schemeClr>
          </a:solidFill>
        </p:spPr>
        <p:txBody>
          <a:bodyPr>
            <a:normAutofit lnSpcReduction="10000"/>
          </a:bodyPr>
          <a:lstStyle/>
          <a:p>
            <a:pPr marL="0" indent="0" defTabSz="324611">
              <a:spcBef>
                <a:spcPts val="0"/>
              </a:spcBef>
              <a:buSzTx/>
              <a:buNone/>
              <a:defRPr sz="851">
                <a:solidFill>
                  <a:srgbClr val="000000"/>
                </a:solidFill>
                <a:latin typeface="Arial"/>
                <a:ea typeface="Arial"/>
                <a:cs typeface="Arial"/>
                <a:sym typeface="Arial"/>
              </a:defRPr>
            </a:pPr>
            <a:endParaRPr/>
          </a:p>
          <a:p>
            <a:pPr marL="0" indent="0" defTabSz="324611">
              <a:spcBef>
                <a:spcPts val="0"/>
              </a:spcBef>
              <a:buSzTx/>
              <a:buNone/>
              <a:defRPr sz="2556" b="1">
                <a:latin typeface="Arial"/>
                <a:ea typeface="Arial"/>
                <a:cs typeface="Arial"/>
                <a:sym typeface="Arial"/>
              </a:defRPr>
            </a:pPr>
            <a:r>
              <a:t>National Prevalence of Receipt of Antidepressant Prescriptions by Persons Without a Psychiatric Diagnosis</a:t>
            </a:r>
          </a:p>
          <a:p>
            <a:pPr marL="0" indent="0" defTabSz="324611">
              <a:spcBef>
                <a:spcPts val="0"/>
              </a:spcBef>
              <a:buSzTx/>
              <a:buNone/>
              <a:defRPr sz="2556" b="1">
                <a:latin typeface="Arial"/>
                <a:ea typeface="Arial"/>
                <a:cs typeface="Arial"/>
                <a:sym typeface="Arial"/>
              </a:defRPr>
            </a:pPr>
            <a:endParaRPr b="0"/>
          </a:p>
          <a:p>
            <a:pPr marL="0" indent="0" defTabSz="324611">
              <a:spcBef>
                <a:spcPts val="0"/>
              </a:spcBef>
              <a:buSzTx/>
              <a:buNone/>
              <a:defRPr sz="2556">
                <a:latin typeface="Arial"/>
                <a:ea typeface="Arial"/>
                <a:cs typeface="Arial"/>
                <a:sym typeface="Arial"/>
              </a:defRPr>
            </a:pPr>
            <a:r>
              <a:t>Gregory E Simon, MD MPH1,</a:t>
            </a:r>
            <a:r>
              <a:rPr i="1"/>
              <a:t> et al., Psychiatr Serv</a:t>
            </a:r>
            <a:r>
              <a:t>. 2014 July ; 65(7): 944–946</a:t>
            </a:r>
          </a:p>
          <a:p>
            <a:pPr marL="0" indent="0" defTabSz="324611">
              <a:spcBef>
                <a:spcPts val="0"/>
              </a:spcBef>
              <a:buSzTx/>
              <a:buNone/>
              <a:defRPr sz="2556">
                <a:latin typeface="Arial"/>
                <a:ea typeface="Arial"/>
                <a:cs typeface="Arial"/>
                <a:sym typeface="Arial"/>
              </a:defRPr>
            </a:pPr>
            <a:endParaRPr/>
          </a:p>
          <a:p>
            <a:pPr marL="0" indent="0" defTabSz="324611">
              <a:spcBef>
                <a:spcPts val="0"/>
              </a:spcBef>
              <a:buSzTx/>
              <a:buNone/>
              <a:defRPr sz="2556" b="1">
                <a:solidFill>
                  <a:srgbClr val="FF9300"/>
                </a:solidFill>
                <a:latin typeface="Arial"/>
                <a:ea typeface="Arial"/>
                <a:cs typeface="Arial"/>
                <a:sym typeface="Arial"/>
              </a:defRPr>
            </a:pPr>
            <a:r>
              <a:t>Approximately 10% of US adults now fill one or more antidepressant prescriptions each year (1, 2) with 75% of these prescriptions are written by non-psychiatrists (1, 3). </a:t>
            </a:r>
          </a:p>
          <a:p>
            <a:pPr marL="0" indent="0" defTabSz="324611">
              <a:spcBef>
                <a:spcPts val="0"/>
              </a:spcBef>
              <a:buSzTx/>
              <a:buNone/>
              <a:defRPr sz="2556">
                <a:latin typeface="Arial"/>
                <a:ea typeface="Arial"/>
                <a:cs typeface="Arial"/>
                <a:sym typeface="Arial"/>
              </a:defRPr>
            </a:pPr>
            <a:endParaRPr/>
          </a:p>
          <a:p>
            <a:pPr marL="0" indent="0" defTabSz="324611">
              <a:spcBef>
                <a:spcPts val="0"/>
              </a:spcBef>
              <a:buSzTx/>
              <a:buNone/>
              <a:defRPr sz="2556">
                <a:latin typeface="Arial"/>
                <a:ea typeface="Arial"/>
                <a:cs typeface="Arial"/>
                <a:sym typeface="Arial"/>
              </a:defRPr>
            </a:pPr>
            <a:r>
              <a:t>The most common mental health diagnoses recorded included depressive disorders (47%), anxiety disorders (27%), bipolar disorders (3%), and attention deficit disorders (3%). 39% of those filling antidepressant prescriptions received</a:t>
            </a:r>
            <a:r>
              <a:rPr>
                <a:solidFill>
                  <a:srgbClr val="FFFB00"/>
                </a:solidFill>
              </a:rPr>
              <a:t> </a:t>
            </a:r>
            <a:r>
              <a:rPr b="1">
                <a:solidFill>
                  <a:srgbClr val="FF9300"/>
                </a:solidFill>
              </a:rPr>
              <a:t>no mental health diagnosis</a:t>
            </a:r>
            <a:r>
              <a:rPr>
                <a:solidFill>
                  <a:srgbClr val="FFFB00"/>
                </a:solidFill>
              </a:rPr>
              <a:t> </a:t>
            </a:r>
            <a:r>
              <a:t>during the year, but this proportion fell to</a:t>
            </a:r>
            <a:r>
              <a:rPr>
                <a:solidFill>
                  <a:srgbClr val="FFFB00"/>
                </a:solidFill>
              </a:rPr>
              <a:t> </a:t>
            </a:r>
            <a:r>
              <a:rPr b="1">
                <a:solidFill>
                  <a:srgbClr val="FF9300"/>
                </a:solidFill>
              </a:rPr>
              <a:t>27%</a:t>
            </a:r>
            <a:r>
              <a:rPr>
                <a:solidFill>
                  <a:srgbClr val="FFFB00"/>
                </a:solidFill>
              </a:rPr>
              <a:t> </a:t>
            </a:r>
            <a:r>
              <a:t>after excluding antidepressants often prescribed for non-psychiatric indications (tricyclic antidepressants, trazodone, bupropion).</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he Depression Treatment Cascade in Primary Care: A Public Health Perspective…"/>
          <p:cNvSpPr txBox="1">
            <a:spLocks noGrp="1"/>
          </p:cNvSpPr>
          <p:nvPr>
            <p:ph type="title"/>
          </p:nvPr>
        </p:nvSpPr>
        <p:spPr>
          <a:xfrm>
            <a:off x="282525" y="412750"/>
            <a:ext cx="12439750" cy="1849240"/>
          </a:xfrm>
          <a:prstGeom prst="rect">
            <a:avLst/>
          </a:prstGeom>
          <a:solidFill>
            <a:schemeClr val="accent6">
              <a:hueOff val="10811956"/>
              <a:satOff val="-58544"/>
              <a:lumOff val="-9736"/>
            </a:schemeClr>
          </a:solidFill>
          <a:effectLst>
            <a:outerShdw blurRad="76200" dir="18900000" rotWithShape="0">
              <a:srgbClr val="000000">
                <a:alpha val="80000"/>
              </a:srgbClr>
            </a:outerShdw>
          </a:effectLst>
        </p:spPr>
        <p:txBody>
          <a:bodyPr/>
          <a:lstStyle/>
          <a:p>
            <a:pPr defTabSz="496570">
              <a:defRPr sz="2635" b="1">
                <a:effectLst>
                  <a:outerShdw blurRad="21590" dist="20398" dir="2700000" rotWithShape="0">
                    <a:srgbClr val="000000">
                      <a:alpha val="31034"/>
                    </a:srgbClr>
                  </a:outerShdw>
                </a:effectLst>
                <a:latin typeface="Helvetica"/>
                <a:ea typeface="Helvetica"/>
                <a:cs typeface="Helvetica"/>
                <a:sym typeface="Helvetica"/>
              </a:defRPr>
            </a:pPr>
            <a:r>
              <a:t>The Depression Treatment Cascade in Primary Care: A Public Health Perspective</a:t>
            </a:r>
          </a:p>
          <a:p>
            <a:pPr defTabSz="496570">
              <a:defRPr sz="2040">
                <a:effectLst>
                  <a:outerShdw blurRad="21590" dist="20398" dir="2700000" rotWithShape="0">
                    <a:srgbClr val="000000">
                      <a:alpha val="31034"/>
                    </a:srgbClr>
                  </a:outerShdw>
                </a:effectLst>
              </a:defRPr>
            </a:pPr>
            <a:endParaRPr/>
          </a:p>
          <a:p>
            <a:pPr defTabSz="496570">
              <a:defRPr sz="2040">
                <a:effectLst>
                  <a:outerShdw blurRad="21590" dist="20398" dir="2700000" rotWithShape="0">
                    <a:srgbClr val="000000">
                      <a:alpha val="31034"/>
                    </a:srgbClr>
                  </a:outerShdw>
                </a:effectLst>
              </a:defRPr>
            </a:pPr>
            <a:r>
              <a:t>Pence, et al.  </a:t>
            </a:r>
            <a:r>
              <a:rPr u="sng">
                <a:hlinkClick r:id="rId2"/>
              </a:rPr>
              <a:t>Current Psychiatry Reports</a:t>
            </a:r>
          </a:p>
          <a:p>
            <a:pPr defTabSz="496570">
              <a:defRPr sz="2040">
                <a:effectLst>
                  <a:outerShdw blurRad="21590" dist="20398" dir="2700000" rotWithShape="0">
                    <a:srgbClr val="000000">
                      <a:alpha val="31034"/>
                    </a:srgbClr>
                  </a:outerShdw>
                </a:effectLst>
              </a:defRPr>
            </a:pPr>
            <a:r>
              <a:t>August 2012, Volume 14, </a:t>
            </a:r>
            <a:r>
              <a:rPr u="sng">
                <a:uFill>
                  <a:solidFill>
                    <a:srgbClr val="0176C3"/>
                  </a:solidFill>
                </a:uFill>
                <a:hlinkClick r:id="rId3"/>
              </a:rPr>
              <a:t>Issue 4</a:t>
            </a:r>
            <a:r>
              <a:t>, pp 328–335</a:t>
            </a:r>
          </a:p>
        </p:txBody>
      </p:sp>
      <p:sp>
        <p:nvSpPr>
          <p:cNvPr id="169" name="Major depressive disorder (MDD) is common and costly. Primary care remains a major access point for depression treatment, yet the successful clinical resolution of depression in primary care is uncommon. The clinical response to depression suffers from a “treatment cascade”: the affected individual must access health care, be recognized clinically, initiate treatment, receive adequate treatment, and respond to treatment. Major gaps currently exist in primary care at each step along this treatment continuum. We estimate that 12.5% of primary care patients have had MDD in the past year; of those with MDD, 47% are recognized clinically, 24% receive any treatment, 9% receive adequate treatment, and 6% achieve remission. Simulations suggest that only by targeting multiple steps along the depression treatment continuum (e.g. routine screening combined with collaborative care models to support initiation and maintenance of evidence-based depression treatment) can overall remission rates for primary care patients be substantially improved."/>
          <p:cNvSpPr txBox="1">
            <a:spLocks noGrp="1"/>
          </p:cNvSpPr>
          <p:nvPr>
            <p:ph type="body" idx="1"/>
          </p:nvPr>
        </p:nvSpPr>
        <p:spPr>
          <a:xfrm>
            <a:off x="264021" y="2401044"/>
            <a:ext cx="12476758" cy="7139534"/>
          </a:xfrm>
          <a:prstGeom prst="rect">
            <a:avLst/>
          </a:prstGeom>
          <a:solidFill>
            <a:schemeClr val="accent6">
              <a:hueOff val="10811956"/>
              <a:satOff val="-58544"/>
              <a:lumOff val="-9736"/>
            </a:schemeClr>
          </a:solidFill>
          <a:effectLst>
            <a:outerShdw blurRad="76200" dir="18900000" rotWithShape="0">
              <a:srgbClr val="000000">
                <a:alpha val="80000"/>
              </a:srgbClr>
            </a:outerShdw>
          </a:effectLst>
        </p:spPr>
        <p:txBody>
          <a:bodyPr/>
          <a:lstStyle/>
          <a:p>
            <a:pPr marL="0" indent="0">
              <a:spcBef>
                <a:spcPts val="0"/>
              </a:spcBef>
              <a:buSzTx/>
              <a:buNone/>
              <a:defRPr sz="2800">
                <a:effectLst>
                  <a:outerShdw blurRad="25400" dist="23998" dir="2700000" rotWithShape="0">
                    <a:srgbClr val="000000">
                      <a:alpha val="31034"/>
                    </a:srgbClr>
                  </a:outerShdw>
                </a:effectLst>
              </a:defRPr>
            </a:pPr>
            <a:r>
              <a:t>Major depressive disorder (MDD) is common and costly. Primary care remains a major access point for depression treatment, yet the successful clinical resolution of depression in primary care is uncommon. </a:t>
            </a:r>
            <a:r>
              <a:rPr b="1">
                <a:solidFill>
                  <a:srgbClr val="FF9300"/>
                </a:solidFill>
                <a:latin typeface="Helvetica"/>
                <a:ea typeface="Helvetica"/>
                <a:cs typeface="Helvetica"/>
                <a:sym typeface="Helvetica"/>
              </a:rPr>
              <a:t>The clinical response to depression suffers from a “treatment cascade”: the affected individual must access health care, be recognized clinically, initiate treatment, receive adequate treatment, and respond to treatment.</a:t>
            </a:r>
            <a:r>
              <a:t> Major gaps currently exist in primary care at each step along this treatment continuum. </a:t>
            </a:r>
            <a:r>
              <a:rPr b="1">
                <a:solidFill>
                  <a:srgbClr val="FF9300"/>
                </a:solidFill>
                <a:latin typeface="Helvetica"/>
                <a:ea typeface="Helvetica"/>
                <a:cs typeface="Helvetica"/>
                <a:sym typeface="Helvetica"/>
              </a:rPr>
              <a:t>We estimate that 12.5% of primary care patients have had MDD in the past year; of those with MDD, 47% are recognized clinically, 24% receive any treatment, 9% receive adequate treatment, and 6% achieve remission.</a:t>
            </a:r>
            <a:r>
              <a:rPr>
                <a:solidFill>
                  <a:srgbClr val="FF9300"/>
                </a:solidFill>
              </a:rPr>
              <a:t> </a:t>
            </a:r>
            <a:r>
              <a:t>Simulations suggest that only by targeting multiple steps along the depression treatment continuum (e.g. routine screening combined with collaborative care models to support initiation and maintenance of evidence-based depression treatment) can overall remission rates for primary care patients be substantially improved.</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creening  for Depression in Adults:  US Preventive Services Task Force Recommendation,  JAMA  (2016)"/>
          <p:cNvSpPr txBox="1">
            <a:spLocks noGrp="1"/>
          </p:cNvSpPr>
          <p:nvPr>
            <p:ph type="title"/>
          </p:nvPr>
        </p:nvSpPr>
        <p:spPr>
          <a:xfrm>
            <a:off x="952500" y="584200"/>
            <a:ext cx="11099800" cy="2120900"/>
          </a:xfrm>
          <a:prstGeom prst="rect">
            <a:avLst/>
          </a:prstGeom>
        </p:spPr>
        <p:txBody>
          <a:bodyPr>
            <a:normAutofit fontScale="90000"/>
          </a:bodyPr>
          <a:lstStyle>
            <a:lvl1pPr defTabSz="327152">
              <a:defRPr sz="4480" b="1">
                <a:latin typeface="Helvetica"/>
                <a:ea typeface="Helvetica"/>
                <a:cs typeface="Helvetica"/>
                <a:sym typeface="Helvetica"/>
              </a:defRPr>
            </a:lvl1pPr>
          </a:lstStyle>
          <a:p>
            <a:r>
              <a:t> Screening  for Depression in Adults:  US Preventive Services Task Force Recommendation,  JAMA  (2016)</a:t>
            </a:r>
          </a:p>
        </p:txBody>
      </p:sp>
      <p:sp>
        <p:nvSpPr>
          <p:cNvPr id="172" name="Cost to US, annually, estimated at $210 Billion…"/>
          <p:cNvSpPr txBox="1">
            <a:spLocks noGrp="1"/>
          </p:cNvSpPr>
          <p:nvPr>
            <p:ph type="body" idx="1"/>
          </p:nvPr>
        </p:nvSpPr>
        <p:spPr>
          <a:xfrm>
            <a:off x="952500" y="2908300"/>
            <a:ext cx="11099800" cy="6286500"/>
          </a:xfrm>
          <a:prstGeom prst="rect">
            <a:avLst/>
          </a:prstGeom>
        </p:spPr>
        <p:txBody>
          <a:bodyPr/>
          <a:lstStyle/>
          <a:p>
            <a:pPr marL="352043" indent="-352043" defTabSz="449833">
              <a:spcBef>
                <a:spcPts val="3200"/>
              </a:spcBef>
              <a:defRPr sz="2925" b="1">
                <a:latin typeface="Helvetica"/>
                <a:ea typeface="Helvetica"/>
                <a:cs typeface="Helvetica"/>
                <a:sym typeface="Helvetica"/>
              </a:defRPr>
            </a:pPr>
            <a:r>
              <a:t>Cost to US, annually, estimated at $210 Billion</a:t>
            </a:r>
          </a:p>
          <a:p>
            <a:pPr marL="352043" indent="-352043" defTabSz="449833">
              <a:spcBef>
                <a:spcPts val="3200"/>
              </a:spcBef>
              <a:defRPr sz="2925" b="1">
                <a:latin typeface="Helvetica"/>
                <a:ea typeface="Helvetica"/>
                <a:cs typeface="Helvetica"/>
                <a:sym typeface="Helvetica"/>
              </a:defRPr>
            </a:pPr>
            <a:r>
              <a:t>Reduced productivity, Costs of medical and social disorders, Treatment</a:t>
            </a:r>
          </a:p>
          <a:p>
            <a:pPr marL="352043" indent="-352043" defTabSz="449833">
              <a:spcBef>
                <a:spcPts val="3200"/>
              </a:spcBef>
              <a:defRPr sz="2925" b="1">
                <a:latin typeface="Helvetica"/>
                <a:ea typeface="Helvetica"/>
                <a:cs typeface="Helvetica"/>
                <a:sym typeface="Helvetica"/>
              </a:defRPr>
            </a:pPr>
            <a:r>
              <a:t>Death from suicide now more frequent than death from MVA</a:t>
            </a:r>
          </a:p>
          <a:p>
            <a:pPr marL="352043" indent="-352043" defTabSz="449833">
              <a:spcBef>
                <a:spcPts val="3200"/>
              </a:spcBef>
              <a:defRPr sz="2925" b="1">
                <a:latin typeface="Helvetica"/>
                <a:ea typeface="Helvetica"/>
                <a:cs typeface="Helvetica"/>
                <a:sym typeface="Helvetica"/>
              </a:defRPr>
            </a:pPr>
            <a:r>
              <a:t>And death from drug overdose surpassing </a:t>
            </a:r>
          </a:p>
          <a:p>
            <a:pPr marL="352043" indent="-352043" defTabSz="449833">
              <a:spcBef>
                <a:spcPts val="3200"/>
              </a:spcBef>
              <a:defRPr sz="2925" b="1">
                <a:latin typeface="Helvetica"/>
                <a:ea typeface="Helvetica"/>
                <a:cs typeface="Helvetica"/>
                <a:sym typeface="Helvetica"/>
              </a:defRPr>
            </a:pPr>
            <a:r>
              <a:t>Annual prevalence in Men 5 %, Women 8 %, Post-partum &gt; 10%</a:t>
            </a:r>
          </a:p>
          <a:p>
            <a:pPr marL="352043" indent="-352043" defTabSz="449833">
              <a:spcBef>
                <a:spcPts val="3200"/>
              </a:spcBef>
              <a:defRPr sz="2925" b="1">
                <a:latin typeface="Helvetica"/>
                <a:ea typeface="Helvetica"/>
                <a:cs typeface="Helvetica"/>
                <a:sym typeface="Helvetica"/>
              </a:defRPr>
            </a:pPr>
            <a:r>
              <a:t>So….  </a:t>
            </a:r>
            <a:r>
              <a:rPr sz="3696">
                <a:solidFill>
                  <a:srgbClr val="FF9300"/>
                </a:solidFill>
              </a:rPr>
              <a:t>Screen (PHQ-9) and Treat</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Where are the psychiatrists ?…"/>
          <p:cNvSpPr txBox="1">
            <a:spLocks noGrp="1"/>
          </p:cNvSpPr>
          <p:nvPr>
            <p:ph type="title"/>
          </p:nvPr>
        </p:nvSpPr>
        <p:spPr>
          <a:xfrm>
            <a:off x="952500" y="152400"/>
            <a:ext cx="11099800" cy="2120900"/>
          </a:xfrm>
          <a:prstGeom prst="rect">
            <a:avLst/>
          </a:prstGeom>
        </p:spPr>
        <p:txBody>
          <a:bodyPr/>
          <a:lstStyle>
            <a:lvl1pPr>
              <a:defRPr sz="5400" b="1">
                <a:latin typeface="Helvetica"/>
                <a:ea typeface="Helvetica"/>
                <a:cs typeface="Helvetica"/>
                <a:sym typeface="Helvetica"/>
              </a:defRPr>
            </a:lvl1pPr>
          </a:lstStyle>
          <a:p>
            <a:r>
              <a:t>Where are the psychiatrists ?…</a:t>
            </a:r>
          </a:p>
        </p:txBody>
      </p:sp>
      <p:sp>
        <p:nvSpPr>
          <p:cNvPr id="175" name="In the US, approximately 55,000 psychiatrists at work.…"/>
          <p:cNvSpPr txBox="1">
            <a:spLocks noGrp="1"/>
          </p:cNvSpPr>
          <p:nvPr>
            <p:ph type="body" idx="1"/>
          </p:nvPr>
        </p:nvSpPr>
        <p:spPr>
          <a:xfrm>
            <a:off x="952500" y="1968500"/>
            <a:ext cx="11099800" cy="6286500"/>
          </a:xfrm>
          <a:prstGeom prst="rect">
            <a:avLst/>
          </a:prstGeom>
        </p:spPr>
        <p:txBody>
          <a:bodyPr/>
          <a:lstStyle/>
          <a:p>
            <a:pPr marL="288036" indent="-288036" defTabSz="368045">
              <a:spcBef>
                <a:spcPts val="2600"/>
              </a:spcBef>
              <a:defRPr sz="2394" b="1">
                <a:latin typeface="Helvetica"/>
                <a:ea typeface="Helvetica"/>
                <a:cs typeface="Helvetica"/>
                <a:sym typeface="Helvetica"/>
              </a:defRPr>
            </a:pPr>
            <a:r>
              <a:t>In the US, approximately 55,000 psychiatrists at work.</a:t>
            </a:r>
          </a:p>
          <a:p>
            <a:pPr marL="288036" indent="-288036" defTabSz="368045">
              <a:spcBef>
                <a:spcPts val="2600"/>
              </a:spcBef>
              <a:defRPr sz="2394" b="1">
                <a:latin typeface="Helvetica"/>
                <a:ea typeface="Helvetica"/>
                <a:cs typeface="Helvetica"/>
                <a:sym typeface="Helvetica"/>
              </a:defRPr>
            </a:pPr>
            <a:r>
              <a:t>60% of these practitioners are age 55 years, or older.</a:t>
            </a:r>
          </a:p>
          <a:p>
            <a:pPr marL="288036" indent="-288036" defTabSz="368045">
              <a:spcBef>
                <a:spcPts val="2600"/>
              </a:spcBef>
              <a:defRPr sz="2394" b="1">
                <a:latin typeface="Helvetica"/>
                <a:ea typeface="Helvetica"/>
                <a:cs typeface="Helvetica"/>
                <a:sym typeface="Helvetica"/>
              </a:defRPr>
            </a:pPr>
            <a:r>
              <a:t>Roughly </a:t>
            </a:r>
            <a:r>
              <a:rPr>
                <a:solidFill>
                  <a:srgbClr val="FF9300"/>
                </a:solidFill>
              </a:rPr>
              <a:t>1 / 6,000</a:t>
            </a:r>
            <a:r>
              <a:t> people (1 / 4,000 considered threshold for “underserved”).</a:t>
            </a:r>
          </a:p>
          <a:p>
            <a:pPr marL="288036" indent="-288036" defTabSz="368045">
              <a:spcBef>
                <a:spcPts val="2600"/>
              </a:spcBef>
              <a:defRPr sz="2394" b="1">
                <a:latin typeface="Helvetica"/>
                <a:ea typeface="Helvetica"/>
                <a:cs typeface="Helvetica"/>
                <a:sym typeface="Helvetica"/>
              </a:defRPr>
            </a:pPr>
            <a:r>
              <a:t>And 8,300 child &amp; adolescent psychiatrists for approximately 80 million minors  (</a:t>
            </a:r>
            <a:r>
              <a:rPr>
                <a:solidFill>
                  <a:srgbClr val="FF9300"/>
                </a:solidFill>
              </a:rPr>
              <a:t>1 / 10,000</a:t>
            </a:r>
            <a:r>
              <a:t>).</a:t>
            </a:r>
          </a:p>
          <a:p>
            <a:pPr marL="288036" indent="-288036" defTabSz="368045">
              <a:spcBef>
                <a:spcPts val="2600"/>
              </a:spcBef>
              <a:defRPr sz="2394" b="1">
                <a:latin typeface="Helvetica"/>
                <a:ea typeface="Helvetica"/>
                <a:cs typeface="Helvetica"/>
                <a:sym typeface="Helvetica"/>
              </a:defRPr>
            </a:pPr>
            <a:r>
              <a:t>80 per cent of rural counties have no psychiatrist</a:t>
            </a:r>
          </a:p>
          <a:p>
            <a:pPr marL="288036" indent="-288036" defTabSz="368045">
              <a:spcBef>
                <a:spcPts val="2600"/>
              </a:spcBef>
              <a:defRPr sz="2394" b="1">
                <a:latin typeface="Helvetica"/>
                <a:ea typeface="Helvetica"/>
                <a:cs typeface="Helvetica"/>
                <a:sym typeface="Helvetica"/>
              </a:defRPr>
            </a:pPr>
            <a:r>
              <a:t>Over the past 20 years, number of physicians has grown </a:t>
            </a:r>
            <a:r>
              <a:rPr>
                <a:solidFill>
                  <a:srgbClr val="FF9300"/>
                </a:solidFill>
              </a:rPr>
              <a:t>45 %</a:t>
            </a:r>
            <a:r>
              <a:t>, and number of psychiatrists, </a:t>
            </a:r>
            <a:r>
              <a:rPr>
                <a:solidFill>
                  <a:srgbClr val="FF9300"/>
                </a:solidFill>
              </a:rPr>
              <a:t>12 %.</a:t>
            </a:r>
          </a:p>
          <a:p>
            <a:pPr marL="288036" indent="-288036" defTabSz="368045">
              <a:spcBef>
                <a:spcPts val="2600"/>
              </a:spcBef>
              <a:defRPr sz="2394" b="1">
                <a:latin typeface="Helvetica"/>
                <a:ea typeface="Helvetica"/>
                <a:cs typeface="Helvetica"/>
                <a:sym typeface="Helvetica"/>
              </a:defRPr>
            </a:pPr>
            <a:r>
              <a:t>Psychiatrist salaries had been stagnant for two decades until 2014.  (Comparable with FM / IM.)</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In Summary"/>
          <p:cNvSpPr txBox="1">
            <a:spLocks noGrp="1"/>
          </p:cNvSpPr>
          <p:nvPr>
            <p:ph type="title"/>
          </p:nvPr>
        </p:nvSpPr>
        <p:spPr>
          <a:xfrm>
            <a:off x="952500" y="412750"/>
            <a:ext cx="11099800" cy="2120900"/>
          </a:xfrm>
          <a:prstGeom prst="rect">
            <a:avLst/>
          </a:prstGeom>
        </p:spPr>
        <p:txBody>
          <a:bodyPr/>
          <a:lstStyle>
            <a:lvl1pPr>
              <a:defRPr sz="6000" b="1">
                <a:latin typeface="Helvetica"/>
                <a:ea typeface="Helvetica"/>
                <a:cs typeface="Helvetica"/>
                <a:sym typeface="Helvetica"/>
              </a:defRPr>
            </a:lvl1pPr>
          </a:lstStyle>
          <a:p>
            <a:r>
              <a:t>In Summary</a:t>
            </a:r>
          </a:p>
        </p:txBody>
      </p:sp>
      <p:sp>
        <p:nvSpPr>
          <p:cNvPr id="178" name="“Psychiatric” disorders are:…"/>
          <p:cNvSpPr txBox="1">
            <a:spLocks noGrp="1"/>
          </p:cNvSpPr>
          <p:nvPr>
            <p:ph type="body" idx="1"/>
          </p:nvPr>
        </p:nvSpPr>
        <p:spPr>
          <a:xfrm>
            <a:off x="952500" y="2171700"/>
            <a:ext cx="11099800" cy="6286500"/>
          </a:xfrm>
          <a:prstGeom prst="rect">
            <a:avLst/>
          </a:prstGeom>
        </p:spPr>
        <p:txBody>
          <a:bodyPr/>
          <a:lstStyle/>
          <a:p>
            <a:pPr marL="416052" indent="-416052" defTabSz="531622">
              <a:spcBef>
                <a:spcPts val="3800"/>
              </a:spcBef>
              <a:defRPr sz="3458" b="1">
                <a:latin typeface="Helvetica"/>
                <a:ea typeface="Helvetica"/>
                <a:cs typeface="Helvetica"/>
                <a:sym typeface="Helvetica"/>
              </a:defRPr>
            </a:pPr>
            <a:r>
              <a:t>“Psychiatric” disorders are:</a:t>
            </a:r>
          </a:p>
          <a:p>
            <a:pPr marL="832104" lvl="1" indent="-416052" defTabSz="531622">
              <a:spcBef>
                <a:spcPts val="3800"/>
              </a:spcBef>
              <a:defRPr sz="3458" b="1">
                <a:latin typeface="Helvetica"/>
                <a:ea typeface="Helvetica"/>
                <a:cs typeface="Helvetica"/>
                <a:sym typeface="Helvetica"/>
              </a:defRPr>
            </a:pPr>
            <a:r>
              <a:t>Extraordinarily common</a:t>
            </a:r>
          </a:p>
          <a:p>
            <a:pPr marL="832104" lvl="1" indent="-416052" defTabSz="531622">
              <a:spcBef>
                <a:spcPts val="3800"/>
              </a:spcBef>
              <a:defRPr sz="3458" b="1">
                <a:latin typeface="Helvetica"/>
                <a:ea typeface="Helvetica"/>
                <a:cs typeface="Helvetica"/>
                <a:sym typeface="Helvetica"/>
              </a:defRPr>
            </a:pPr>
            <a:r>
              <a:t>Cause “top 5” morbidity and mortality</a:t>
            </a:r>
          </a:p>
          <a:p>
            <a:pPr marL="832104" lvl="1" indent="-416052" defTabSz="531622">
              <a:spcBef>
                <a:spcPts val="3800"/>
              </a:spcBef>
              <a:defRPr sz="3458" b="1">
                <a:latin typeface="Helvetica"/>
                <a:ea typeface="Helvetica"/>
                <a:cs typeface="Helvetica"/>
                <a:sym typeface="Helvetica"/>
              </a:defRPr>
            </a:pPr>
            <a:r>
              <a:t>Underdiagnosed and undertreated</a:t>
            </a:r>
          </a:p>
          <a:p>
            <a:pPr marL="832104" lvl="1" indent="-416052" defTabSz="531622">
              <a:spcBef>
                <a:spcPts val="3800"/>
              </a:spcBef>
              <a:defRPr sz="3458" b="1">
                <a:latin typeface="Helvetica"/>
                <a:ea typeface="Helvetica"/>
                <a:cs typeface="Helvetica"/>
                <a:sym typeface="Helvetica"/>
              </a:defRPr>
            </a:pPr>
            <a:r>
              <a:t>Primary care is the only resource for many patients</a:t>
            </a:r>
          </a:p>
          <a:p>
            <a:pPr marL="416052" indent="-416052" defTabSz="531622">
              <a:spcBef>
                <a:spcPts val="3800"/>
              </a:spcBef>
              <a:defRPr sz="3458" b="1">
                <a:latin typeface="Helvetica"/>
                <a:ea typeface="Helvetica"/>
                <a:cs typeface="Helvetica"/>
                <a:sym typeface="Helvetica"/>
              </a:defRPr>
            </a:pPr>
            <a:r>
              <a:t>Time to </a:t>
            </a:r>
            <a:r>
              <a:rPr>
                <a:solidFill>
                  <a:srgbClr val="FFFB00"/>
                </a:solidFill>
              </a:rPr>
              <a:t>“train up”</a:t>
            </a:r>
            <a:r>
              <a:t>….</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o what next ?"/>
          <p:cNvSpPr txBox="1">
            <a:spLocks noGrp="1"/>
          </p:cNvSpPr>
          <p:nvPr>
            <p:ph type="title"/>
          </p:nvPr>
        </p:nvSpPr>
        <p:spPr>
          <a:xfrm>
            <a:off x="952500" y="412750"/>
            <a:ext cx="11099800" cy="2120900"/>
          </a:xfrm>
          <a:prstGeom prst="rect">
            <a:avLst/>
          </a:prstGeom>
        </p:spPr>
        <p:txBody>
          <a:bodyPr/>
          <a:lstStyle>
            <a:lvl1pPr>
              <a:defRPr sz="5400" b="1">
                <a:latin typeface="Helvetica"/>
                <a:ea typeface="Helvetica"/>
                <a:cs typeface="Helvetica"/>
                <a:sym typeface="Helvetica"/>
              </a:defRPr>
            </a:lvl1pPr>
          </a:lstStyle>
          <a:p>
            <a:r>
              <a:t>So what next ?</a:t>
            </a:r>
          </a:p>
        </p:txBody>
      </p:sp>
      <p:sp>
        <p:nvSpPr>
          <p:cNvPr id="181" name="Many potential paths to positive outcomes…"/>
          <p:cNvSpPr txBox="1">
            <a:spLocks noGrp="1"/>
          </p:cNvSpPr>
          <p:nvPr>
            <p:ph type="body" idx="1"/>
          </p:nvPr>
        </p:nvSpPr>
        <p:spPr>
          <a:xfrm>
            <a:off x="952500" y="2298700"/>
            <a:ext cx="11099800" cy="6286500"/>
          </a:xfrm>
          <a:prstGeom prst="rect">
            <a:avLst/>
          </a:prstGeom>
        </p:spPr>
        <p:txBody>
          <a:bodyPr/>
          <a:lstStyle/>
          <a:p>
            <a:pPr marL="338327" indent="-338327" defTabSz="432308">
              <a:spcBef>
                <a:spcPts val="3100"/>
              </a:spcBef>
              <a:defRPr sz="3552" b="1">
                <a:latin typeface="Helvetica"/>
                <a:ea typeface="Helvetica"/>
                <a:cs typeface="Helvetica"/>
                <a:sym typeface="Helvetica"/>
              </a:defRPr>
            </a:pPr>
            <a:r>
              <a:t>Many potential paths to positive outcomes</a:t>
            </a:r>
          </a:p>
          <a:p>
            <a:pPr marL="338327" indent="-338327" defTabSz="432308">
              <a:spcBef>
                <a:spcPts val="3100"/>
              </a:spcBef>
              <a:defRPr sz="3552" b="1">
                <a:latin typeface="Helvetica"/>
                <a:ea typeface="Helvetica"/>
                <a:cs typeface="Helvetica"/>
                <a:sym typeface="Helvetica"/>
              </a:defRPr>
            </a:pPr>
            <a:r>
              <a:t>Essential ingredients:</a:t>
            </a:r>
          </a:p>
          <a:p>
            <a:pPr marL="676655" lvl="1" indent="-338327" defTabSz="432308">
              <a:spcBef>
                <a:spcPts val="3100"/>
              </a:spcBef>
              <a:defRPr sz="3552" b="1">
                <a:latin typeface="Helvetica"/>
                <a:ea typeface="Helvetica"/>
                <a:cs typeface="Helvetica"/>
                <a:sym typeface="Helvetica"/>
              </a:defRPr>
            </a:pPr>
            <a:r>
              <a:t>Learn “practical” DSM-5</a:t>
            </a:r>
          </a:p>
          <a:p>
            <a:pPr marL="676655" lvl="1" indent="-338327" defTabSz="432308">
              <a:spcBef>
                <a:spcPts val="3100"/>
              </a:spcBef>
              <a:defRPr sz="3552" b="1">
                <a:latin typeface="Helvetica"/>
                <a:ea typeface="Helvetica"/>
                <a:cs typeface="Helvetica"/>
                <a:sym typeface="Helvetica"/>
              </a:defRPr>
            </a:pPr>
            <a:r>
              <a:t>Review medication classes and strategies</a:t>
            </a:r>
          </a:p>
          <a:p>
            <a:pPr marL="676655" lvl="1" indent="-338327" defTabSz="432308">
              <a:spcBef>
                <a:spcPts val="3100"/>
              </a:spcBef>
              <a:defRPr sz="3552" b="1">
                <a:latin typeface="Helvetica"/>
                <a:ea typeface="Helvetica"/>
                <a:cs typeface="Helvetica"/>
                <a:sym typeface="Helvetica"/>
              </a:defRPr>
            </a:pPr>
            <a:r>
              <a:t>Work with skilled consultants</a:t>
            </a:r>
          </a:p>
          <a:p>
            <a:pPr marL="676655" lvl="1" indent="-338327" defTabSz="432308">
              <a:spcBef>
                <a:spcPts val="3100"/>
              </a:spcBef>
              <a:defRPr sz="3552" b="1">
                <a:latin typeface="Helvetica"/>
                <a:ea typeface="Helvetica"/>
                <a:cs typeface="Helvetica"/>
                <a:sym typeface="Helvetica"/>
              </a:defRPr>
            </a:pPr>
            <a:r>
              <a:t>Collaborate with your patients</a:t>
            </a:r>
          </a:p>
          <a:p>
            <a:pPr marL="338327" indent="-338327" defTabSz="432308">
              <a:spcBef>
                <a:spcPts val="3100"/>
              </a:spcBef>
              <a:defRPr sz="3552" b="1">
                <a:latin typeface="Helvetica"/>
                <a:ea typeface="Helvetica"/>
                <a:cs typeface="Helvetica"/>
                <a:sym typeface="Helvetica"/>
              </a:defRPr>
            </a:pPr>
            <a:r>
              <a:t>In Summary:  You never stop learning….</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Core Concepts"/>
          <p:cNvSpPr txBox="1">
            <a:spLocks noGrp="1"/>
          </p:cNvSpPr>
          <p:nvPr>
            <p:ph type="title"/>
          </p:nvPr>
        </p:nvSpPr>
        <p:spPr>
          <a:prstGeom prst="rect">
            <a:avLst/>
          </a:prstGeom>
        </p:spPr>
        <p:txBody>
          <a:bodyPr/>
          <a:lstStyle>
            <a:lvl1pPr>
              <a:defRPr b="1">
                <a:latin typeface="Helvetica"/>
                <a:ea typeface="Helvetica"/>
                <a:cs typeface="Helvetica"/>
                <a:sym typeface="Helvetica"/>
              </a:defRPr>
            </a:lvl1pPr>
          </a:lstStyle>
          <a:p>
            <a:r>
              <a:t>Core Concepts</a:t>
            </a:r>
          </a:p>
        </p:txBody>
      </p:sp>
      <p:sp>
        <p:nvSpPr>
          <p:cNvPr id="184" name="Strategic thinking…"/>
          <p:cNvSpPr txBox="1">
            <a:spLocks noGrp="1"/>
          </p:cNvSpPr>
          <p:nvPr>
            <p:ph type="body" idx="1"/>
          </p:nvPr>
        </p:nvSpPr>
        <p:spPr>
          <a:prstGeom prst="rect">
            <a:avLst/>
          </a:prstGeom>
        </p:spPr>
        <p:txBody>
          <a:bodyPr/>
          <a:lstStyle/>
          <a:p>
            <a:pPr>
              <a:defRPr sz="4200" b="1">
                <a:latin typeface="Helvetica"/>
                <a:ea typeface="Helvetica"/>
                <a:cs typeface="Helvetica"/>
                <a:sym typeface="Helvetica"/>
              </a:defRPr>
            </a:pPr>
            <a:r>
              <a:t>Strategic thinking</a:t>
            </a:r>
          </a:p>
          <a:p>
            <a:pPr>
              <a:defRPr sz="4200" b="1">
                <a:latin typeface="Helvetica"/>
                <a:ea typeface="Helvetica"/>
                <a:cs typeface="Helvetica"/>
                <a:sym typeface="Helvetica"/>
              </a:defRPr>
            </a:pPr>
            <a:r>
              <a:t>Diagnosis</a:t>
            </a:r>
          </a:p>
          <a:p>
            <a:pPr>
              <a:defRPr sz="4200" b="1">
                <a:latin typeface="Helvetica"/>
                <a:ea typeface="Helvetica"/>
                <a:cs typeface="Helvetica"/>
                <a:sym typeface="Helvetica"/>
              </a:defRPr>
            </a:pPr>
            <a:r>
              <a:t>Formulation</a:t>
            </a:r>
          </a:p>
          <a:p>
            <a:pPr>
              <a:defRPr sz="4200" b="1">
                <a:latin typeface="Helvetica"/>
                <a:ea typeface="Helvetica"/>
                <a:cs typeface="Helvetica"/>
                <a:sym typeface="Helvetica"/>
              </a:defRPr>
            </a:pPr>
            <a:r>
              <a:t>Differential therapeutics</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ecret Weapons”"/>
          <p:cNvSpPr txBox="1">
            <a:spLocks noGrp="1"/>
          </p:cNvSpPr>
          <p:nvPr>
            <p:ph type="title"/>
          </p:nvPr>
        </p:nvSpPr>
        <p:spPr>
          <a:xfrm>
            <a:off x="952500" y="241300"/>
            <a:ext cx="11099800" cy="2120900"/>
          </a:xfrm>
          <a:prstGeom prst="rect">
            <a:avLst/>
          </a:prstGeom>
        </p:spPr>
        <p:txBody>
          <a:bodyPr/>
          <a:lstStyle>
            <a:lvl1pPr>
              <a:defRPr sz="6400" b="1">
                <a:latin typeface="Helvetica"/>
                <a:ea typeface="Helvetica"/>
                <a:cs typeface="Helvetica"/>
                <a:sym typeface="Helvetica"/>
              </a:defRPr>
            </a:lvl1pPr>
          </a:lstStyle>
          <a:p>
            <a:r>
              <a:t>“Secret Weapons”  </a:t>
            </a:r>
          </a:p>
        </p:txBody>
      </p:sp>
      <p:sp>
        <p:nvSpPr>
          <p:cNvPr id="187" name="Barriers to treatment, are, at their heart, public policy problems…"/>
          <p:cNvSpPr txBox="1">
            <a:spLocks noGrp="1"/>
          </p:cNvSpPr>
          <p:nvPr>
            <p:ph type="body" idx="1"/>
          </p:nvPr>
        </p:nvSpPr>
        <p:spPr>
          <a:xfrm>
            <a:off x="952500" y="2146300"/>
            <a:ext cx="11099800" cy="6286500"/>
          </a:xfrm>
          <a:prstGeom prst="rect">
            <a:avLst/>
          </a:prstGeom>
        </p:spPr>
        <p:txBody>
          <a:bodyPr/>
          <a:lstStyle/>
          <a:p>
            <a:pPr marL="288036" indent="-288036" defTabSz="368045">
              <a:spcBef>
                <a:spcPts val="2600"/>
              </a:spcBef>
              <a:defRPr sz="3024" b="1">
                <a:latin typeface="Helvetica"/>
                <a:ea typeface="Helvetica"/>
                <a:cs typeface="Helvetica"/>
                <a:sym typeface="Helvetica"/>
              </a:defRPr>
            </a:pPr>
            <a:r>
              <a:t>Barriers to treatment, are, at their heart, public policy problems</a:t>
            </a:r>
          </a:p>
          <a:p>
            <a:pPr marL="288036" indent="-288036" defTabSz="368045">
              <a:spcBef>
                <a:spcPts val="2600"/>
              </a:spcBef>
              <a:defRPr sz="3024" b="1">
                <a:latin typeface="Helvetica"/>
                <a:ea typeface="Helvetica"/>
                <a:cs typeface="Helvetica"/>
                <a:sym typeface="Helvetica"/>
              </a:defRPr>
            </a:pPr>
            <a:r>
              <a:t>Treatment is an epigenetic process, not an “episode” or an “encounter”</a:t>
            </a:r>
          </a:p>
          <a:p>
            <a:pPr marL="288036" indent="-288036" defTabSz="368045">
              <a:spcBef>
                <a:spcPts val="2600"/>
              </a:spcBef>
              <a:defRPr sz="3024" b="1">
                <a:latin typeface="Helvetica"/>
                <a:ea typeface="Helvetica"/>
                <a:cs typeface="Helvetica"/>
                <a:sym typeface="Helvetica"/>
              </a:defRPr>
            </a:pPr>
            <a:r>
              <a:t>Alliance is (still) the cornerstone of medical practice</a:t>
            </a:r>
          </a:p>
          <a:p>
            <a:pPr marL="576072" lvl="1" indent="-288036" defTabSz="368045">
              <a:spcBef>
                <a:spcPts val="2600"/>
              </a:spcBef>
              <a:defRPr sz="3024" b="1">
                <a:latin typeface="Helvetica"/>
                <a:ea typeface="Helvetica"/>
                <a:cs typeface="Helvetica"/>
                <a:sym typeface="Helvetica"/>
              </a:defRPr>
            </a:pPr>
            <a:r>
              <a:t>Kindness, communication, consistent presence</a:t>
            </a:r>
          </a:p>
          <a:p>
            <a:pPr marL="288036" indent="-288036" defTabSz="368045">
              <a:spcBef>
                <a:spcPts val="2600"/>
              </a:spcBef>
              <a:defRPr sz="3024" b="1">
                <a:latin typeface="Helvetica"/>
                <a:ea typeface="Helvetica"/>
                <a:cs typeface="Helvetica"/>
                <a:sym typeface="Helvetica"/>
              </a:defRPr>
            </a:pPr>
            <a:r>
              <a:t>Create fault-tolerant, self-correcting processes</a:t>
            </a:r>
          </a:p>
          <a:p>
            <a:pPr marL="288036" indent="-288036" defTabSz="368045">
              <a:spcBef>
                <a:spcPts val="2600"/>
              </a:spcBef>
              <a:defRPr sz="3024" b="1">
                <a:latin typeface="Helvetica"/>
                <a:ea typeface="Helvetica"/>
                <a:cs typeface="Helvetica"/>
                <a:sym typeface="Helvetica"/>
              </a:defRPr>
            </a:pPr>
            <a:r>
              <a:t>Focus on actionable information, Interrogate incongruities</a:t>
            </a:r>
          </a:p>
          <a:p>
            <a:pPr marL="288036" indent="-288036" defTabSz="368045">
              <a:spcBef>
                <a:spcPts val="2600"/>
              </a:spcBef>
              <a:defRPr sz="3024" b="1">
                <a:latin typeface="Helvetica"/>
                <a:ea typeface="Helvetica"/>
                <a:cs typeface="Helvetica"/>
                <a:sym typeface="Helvetica"/>
              </a:defRPr>
            </a:pPr>
            <a:r>
              <a:t>Go for “well”, not “better”</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DSM-5 Explained"/>
          <p:cNvSpPr txBox="1">
            <a:spLocks noGrp="1"/>
          </p:cNvSpPr>
          <p:nvPr>
            <p:ph type="title"/>
          </p:nvPr>
        </p:nvSpPr>
        <p:spPr>
          <a:prstGeom prst="rect">
            <a:avLst/>
          </a:prstGeom>
        </p:spPr>
        <p:txBody>
          <a:bodyPr/>
          <a:lstStyle>
            <a:lvl1pPr>
              <a:defRPr sz="6400" b="1">
                <a:latin typeface="Helvetica"/>
                <a:ea typeface="Helvetica"/>
                <a:cs typeface="Helvetica"/>
                <a:sym typeface="Helvetica"/>
              </a:defRPr>
            </a:lvl1pPr>
          </a:lstStyle>
          <a:p>
            <a:r>
              <a:t>DSM-5 Explained</a:t>
            </a:r>
          </a:p>
        </p:txBody>
      </p:sp>
      <p:sp>
        <p:nvSpPr>
          <p:cNvPr id="190" name="Anxiety &amp; PTSD…"/>
          <p:cNvSpPr txBox="1">
            <a:spLocks noGrp="1"/>
          </p:cNvSpPr>
          <p:nvPr>
            <p:ph type="body" idx="1"/>
          </p:nvPr>
        </p:nvSpPr>
        <p:spPr>
          <a:xfrm>
            <a:off x="952500" y="2317750"/>
            <a:ext cx="11099800" cy="6286500"/>
          </a:xfrm>
          <a:prstGeom prst="rect">
            <a:avLst/>
          </a:prstGeom>
        </p:spPr>
        <p:txBody>
          <a:bodyPr>
            <a:normAutofit lnSpcReduction="10000"/>
          </a:bodyPr>
          <a:lstStyle/>
          <a:p>
            <a:pPr marL="419420" indent="-419420" defTabSz="379475">
              <a:lnSpc>
                <a:spcPct val="120000"/>
              </a:lnSpc>
              <a:spcBef>
                <a:spcPts val="0"/>
              </a:spcBef>
              <a:defRPr sz="3984" b="1">
                <a:latin typeface="Arial"/>
                <a:ea typeface="Arial"/>
                <a:cs typeface="Arial"/>
                <a:sym typeface="Arial"/>
              </a:defRPr>
            </a:pPr>
            <a:r>
              <a:t>Anxiety &amp; PTSD</a:t>
            </a:r>
          </a:p>
          <a:p>
            <a:pPr marL="419420" indent="-419420" defTabSz="379475">
              <a:lnSpc>
                <a:spcPct val="120000"/>
              </a:lnSpc>
              <a:spcBef>
                <a:spcPts val="0"/>
              </a:spcBef>
              <a:defRPr sz="3984" b="1">
                <a:latin typeface="Arial"/>
                <a:ea typeface="Arial"/>
                <a:cs typeface="Arial"/>
                <a:sym typeface="Arial"/>
              </a:defRPr>
            </a:pPr>
            <a:r>
              <a:t>Attention &amp; Learning </a:t>
            </a:r>
          </a:p>
          <a:p>
            <a:pPr marL="419420" indent="-419420" defTabSz="379475">
              <a:lnSpc>
                <a:spcPct val="120000"/>
              </a:lnSpc>
              <a:spcBef>
                <a:spcPts val="0"/>
              </a:spcBef>
              <a:defRPr sz="3984" b="1">
                <a:latin typeface="Arial"/>
                <a:ea typeface="Arial"/>
                <a:cs typeface="Arial"/>
                <a:sym typeface="Arial"/>
              </a:defRPr>
            </a:pPr>
            <a:r>
              <a:t>Impulse control </a:t>
            </a:r>
          </a:p>
          <a:p>
            <a:pPr marL="419420" indent="-419420" defTabSz="379475">
              <a:lnSpc>
                <a:spcPct val="120000"/>
              </a:lnSpc>
              <a:spcBef>
                <a:spcPts val="0"/>
              </a:spcBef>
              <a:defRPr sz="3984" b="1">
                <a:latin typeface="Arial"/>
                <a:ea typeface="Arial"/>
                <a:cs typeface="Arial"/>
                <a:sym typeface="Arial"/>
              </a:defRPr>
            </a:pPr>
            <a:r>
              <a:t>Mood (Depressive, Bipolar)</a:t>
            </a:r>
          </a:p>
          <a:p>
            <a:pPr marL="419420" indent="-419420" defTabSz="379475">
              <a:lnSpc>
                <a:spcPct val="120000"/>
              </a:lnSpc>
              <a:spcBef>
                <a:spcPts val="0"/>
              </a:spcBef>
              <a:defRPr sz="3984" b="1">
                <a:latin typeface="Arial"/>
                <a:ea typeface="Arial"/>
                <a:cs typeface="Arial"/>
                <a:sym typeface="Arial"/>
              </a:defRPr>
            </a:pPr>
            <a:r>
              <a:t>Neurocognitive </a:t>
            </a:r>
          </a:p>
          <a:p>
            <a:pPr marL="419420" indent="-419420" defTabSz="379475">
              <a:lnSpc>
                <a:spcPct val="120000"/>
              </a:lnSpc>
              <a:spcBef>
                <a:spcPts val="0"/>
              </a:spcBef>
              <a:defRPr sz="3984" b="1">
                <a:latin typeface="Arial"/>
                <a:ea typeface="Arial"/>
                <a:cs typeface="Arial"/>
                <a:sym typeface="Arial"/>
              </a:defRPr>
            </a:pPr>
            <a:r>
              <a:t>Pain &amp; Somatoform</a:t>
            </a:r>
          </a:p>
          <a:p>
            <a:pPr marL="419420" indent="-419420" defTabSz="379475">
              <a:lnSpc>
                <a:spcPct val="120000"/>
              </a:lnSpc>
              <a:spcBef>
                <a:spcPts val="0"/>
              </a:spcBef>
              <a:defRPr sz="3984" b="1">
                <a:latin typeface="Arial"/>
                <a:ea typeface="Arial"/>
                <a:cs typeface="Arial"/>
                <a:sym typeface="Arial"/>
              </a:defRPr>
            </a:pPr>
            <a:r>
              <a:t>Personality (Odd, Erratic, Anxious)</a:t>
            </a:r>
          </a:p>
          <a:p>
            <a:pPr marL="419420" indent="-419420" defTabSz="379475">
              <a:lnSpc>
                <a:spcPct val="120000"/>
              </a:lnSpc>
              <a:spcBef>
                <a:spcPts val="0"/>
              </a:spcBef>
              <a:defRPr sz="3984" b="1">
                <a:latin typeface="Arial"/>
                <a:ea typeface="Arial"/>
                <a:cs typeface="Arial"/>
                <a:sym typeface="Arial"/>
              </a:defRPr>
            </a:pPr>
            <a:r>
              <a:t>Schizophrenic</a:t>
            </a:r>
          </a:p>
          <a:p>
            <a:pPr marL="419420" indent="-419420" defTabSz="379475">
              <a:lnSpc>
                <a:spcPct val="120000"/>
              </a:lnSpc>
              <a:spcBef>
                <a:spcPts val="0"/>
              </a:spcBef>
              <a:defRPr sz="3984" b="1">
                <a:latin typeface="Arial"/>
                <a:ea typeface="Arial"/>
                <a:cs typeface="Arial"/>
                <a:sym typeface="Arial"/>
              </a:defRPr>
            </a:pPr>
            <a:r>
              <a:t>Substance use </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Comorrbid “Psychosomatic” Disorders"/>
          <p:cNvSpPr txBox="1">
            <a:spLocks noGrp="1"/>
          </p:cNvSpPr>
          <p:nvPr>
            <p:ph type="title"/>
          </p:nvPr>
        </p:nvSpPr>
        <p:spPr>
          <a:xfrm>
            <a:off x="952500" y="406400"/>
            <a:ext cx="11099800" cy="1967856"/>
          </a:xfrm>
          <a:prstGeom prst="rect">
            <a:avLst/>
          </a:prstGeom>
        </p:spPr>
        <p:txBody>
          <a:bodyPr/>
          <a:lstStyle>
            <a:lvl1pPr>
              <a:defRPr sz="5400" b="1">
                <a:latin typeface="Helvetica"/>
                <a:ea typeface="Helvetica"/>
                <a:cs typeface="Helvetica"/>
                <a:sym typeface="Helvetica"/>
              </a:defRPr>
            </a:lvl1pPr>
          </a:lstStyle>
          <a:p>
            <a:r>
              <a:t>Comorrbid “Psychosomatic” Disorders</a:t>
            </a:r>
          </a:p>
        </p:txBody>
      </p:sp>
      <p:sp>
        <p:nvSpPr>
          <p:cNvPr id="193" name="Pain Disorders (and PTSD)…"/>
          <p:cNvSpPr txBox="1">
            <a:spLocks noGrp="1"/>
          </p:cNvSpPr>
          <p:nvPr>
            <p:ph type="body" idx="1"/>
          </p:nvPr>
        </p:nvSpPr>
        <p:spPr>
          <a:xfrm>
            <a:off x="952500" y="2406650"/>
            <a:ext cx="11099800" cy="6286500"/>
          </a:xfrm>
          <a:prstGeom prst="rect">
            <a:avLst/>
          </a:prstGeom>
        </p:spPr>
        <p:txBody>
          <a:bodyPr/>
          <a:lstStyle/>
          <a:p>
            <a:pPr marL="338327" indent="-338327" defTabSz="432308">
              <a:spcBef>
                <a:spcPts val="3100"/>
              </a:spcBef>
              <a:defRPr sz="3552" b="1">
                <a:latin typeface="Helvetica"/>
                <a:ea typeface="Helvetica"/>
                <a:cs typeface="Helvetica"/>
                <a:sym typeface="Helvetica"/>
              </a:defRPr>
            </a:pPr>
            <a:r>
              <a:t>Pain Disorders (and PTSD)</a:t>
            </a:r>
          </a:p>
          <a:p>
            <a:pPr marL="338327" indent="-338327" defTabSz="432308">
              <a:spcBef>
                <a:spcPts val="3100"/>
              </a:spcBef>
              <a:defRPr sz="3552" b="1">
                <a:latin typeface="Helvetica"/>
                <a:ea typeface="Helvetica"/>
                <a:cs typeface="Helvetica"/>
                <a:sym typeface="Helvetica"/>
              </a:defRPr>
            </a:pPr>
            <a:r>
              <a:t>Autonomic Cephalagias (e.g., Migraine, Cluster)</a:t>
            </a:r>
          </a:p>
          <a:p>
            <a:pPr marL="338327" indent="-338327" defTabSz="432308">
              <a:spcBef>
                <a:spcPts val="3100"/>
              </a:spcBef>
              <a:defRPr sz="3552" b="1">
                <a:latin typeface="Helvetica"/>
                <a:ea typeface="Helvetica"/>
                <a:cs typeface="Helvetica"/>
                <a:sym typeface="Helvetica"/>
              </a:defRPr>
            </a:pPr>
            <a:r>
              <a:t>GI Dysmotility Disorders</a:t>
            </a:r>
          </a:p>
          <a:p>
            <a:pPr marL="338327" indent="-338327" defTabSz="432308">
              <a:spcBef>
                <a:spcPts val="3100"/>
              </a:spcBef>
              <a:defRPr sz="3552" b="1">
                <a:latin typeface="Helvetica"/>
                <a:ea typeface="Helvetica"/>
                <a:cs typeface="Helvetica"/>
                <a:sym typeface="Helvetica"/>
              </a:defRPr>
            </a:pPr>
            <a:r>
              <a:t>Insterstitial Cystitis</a:t>
            </a:r>
          </a:p>
          <a:p>
            <a:pPr marL="338327" indent="-338327" defTabSz="432308">
              <a:spcBef>
                <a:spcPts val="3100"/>
              </a:spcBef>
              <a:defRPr sz="3552" b="1">
                <a:latin typeface="Helvetica"/>
                <a:ea typeface="Helvetica"/>
                <a:cs typeface="Helvetica"/>
                <a:sym typeface="Helvetica"/>
              </a:defRPr>
            </a:pPr>
            <a:r>
              <a:t>Fibromyalgia</a:t>
            </a:r>
          </a:p>
          <a:p>
            <a:pPr marL="338327" indent="-338327" defTabSz="432308">
              <a:spcBef>
                <a:spcPts val="3100"/>
              </a:spcBef>
              <a:defRPr sz="3552" b="1">
                <a:latin typeface="Helvetica"/>
                <a:ea typeface="Helvetica"/>
                <a:cs typeface="Helvetica"/>
                <a:sym typeface="Helvetica"/>
              </a:defRPr>
            </a:pPr>
            <a:r>
              <a:t>Chronic Fatigue Syndrome</a:t>
            </a:r>
          </a:p>
          <a:p>
            <a:pPr marL="338327" indent="-338327" defTabSz="432308">
              <a:spcBef>
                <a:spcPts val="3100"/>
              </a:spcBef>
              <a:defRPr sz="3552" b="1">
                <a:latin typeface="Helvetica"/>
                <a:ea typeface="Helvetica"/>
                <a:cs typeface="Helvetica"/>
                <a:sym typeface="Helvetica"/>
              </a:defRPr>
            </a:pPr>
            <a:r>
              <a:t>“Spells”  (“Seizures” to Dissociation)</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Applications"/>
          <p:cNvSpPr txBox="1">
            <a:spLocks noGrp="1"/>
          </p:cNvSpPr>
          <p:nvPr>
            <p:ph type="title"/>
          </p:nvPr>
        </p:nvSpPr>
        <p:spPr>
          <a:prstGeom prst="rect">
            <a:avLst/>
          </a:prstGeom>
        </p:spPr>
        <p:txBody>
          <a:bodyPr/>
          <a:lstStyle>
            <a:lvl1pPr>
              <a:defRPr b="1">
                <a:latin typeface="Helvetica"/>
                <a:ea typeface="Helvetica"/>
                <a:cs typeface="Helvetica"/>
                <a:sym typeface="Helvetica"/>
              </a:defRPr>
            </a:lvl1pPr>
          </a:lstStyle>
          <a:p>
            <a:r>
              <a:t>Applications</a:t>
            </a:r>
          </a:p>
        </p:txBody>
      </p:sp>
      <p:sp>
        <p:nvSpPr>
          <p:cNvPr id="196" name="FAQs…"/>
          <p:cNvSpPr txBox="1">
            <a:spLocks noGrp="1"/>
          </p:cNvSpPr>
          <p:nvPr>
            <p:ph type="body" idx="1"/>
          </p:nvPr>
        </p:nvSpPr>
        <p:spPr>
          <a:xfrm>
            <a:off x="758076" y="2381629"/>
            <a:ext cx="11099801" cy="6286501"/>
          </a:xfrm>
          <a:prstGeom prst="rect">
            <a:avLst/>
          </a:prstGeom>
        </p:spPr>
        <p:txBody>
          <a:bodyPr/>
          <a:lstStyle/>
          <a:p>
            <a:pPr marL="333756" indent="-333756" defTabSz="426466">
              <a:spcBef>
                <a:spcPts val="3000"/>
              </a:spcBef>
              <a:defRPr sz="2774" b="1">
                <a:latin typeface="Helvetica"/>
                <a:ea typeface="Helvetica"/>
                <a:cs typeface="Helvetica"/>
                <a:sym typeface="Helvetica"/>
              </a:defRPr>
            </a:pPr>
            <a:r>
              <a:t>FAQs</a:t>
            </a:r>
          </a:p>
          <a:p>
            <a:pPr marL="333756" indent="-333756" defTabSz="426466">
              <a:spcBef>
                <a:spcPts val="3000"/>
              </a:spcBef>
              <a:defRPr sz="2774" b="1">
                <a:latin typeface="Helvetica"/>
                <a:ea typeface="Helvetica"/>
                <a:cs typeface="Helvetica"/>
                <a:sym typeface="Helvetica"/>
              </a:defRPr>
            </a:pPr>
            <a:r>
              <a:t>R/Os</a:t>
            </a:r>
          </a:p>
          <a:p>
            <a:pPr marL="333756" indent="-333756" defTabSz="426466">
              <a:spcBef>
                <a:spcPts val="3000"/>
              </a:spcBef>
              <a:defRPr sz="2774" b="1">
                <a:latin typeface="Helvetica"/>
                <a:ea typeface="Helvetica"/>
                <a:cs typeface="Helvetica"/>
                <a:sym typeface="Helvetica"/>
              </a:defRPr>
            </a:pPr>
            <a:r>
              <a:t>Psychopharmacology</a:t>
            </a:r>
          </a:p>
          <a:p>
            <a:pPr marL="667512" lvl="1" indent="-333756" defTabSz="426466">
              <a:spcBef>
                <a:spcPts val="3000"/>
              </a:spcBef>
              <a:defRPr sz="2774" b="1">
                <a:latin typeface="Helvetica"/>
                <a:ea typeface="Helvetica"/>
                <a:cs typeface="Helvetica"/>
                <a:sym typeface="Helvetica"/>
              </a:defRPr>
            </a:pPr>
            <a:r>
              <a:t>Adequate trials</a:t>
            </a:r>
          </a:p>
          <a:p>
            <a:pPr marL="667512" lvl="1" indent="-333756" defTabSz="426466">
              <a:spcBef>
                <a:spcPts val="3000"/>
              </a:spcBef>
              <a:defRPr sz="2774" b="1">
                <a:latin typeface="Helvetica"/>
                <a:ea typeface="Helvetica"/>
                <a:cs typeface="Helvetica"/>
                <a:sym typeface="Helvetica"/>
              </a:defRPr>
            </a:pPr>
            <a:r>
              <a:t>Symptom focused</a:t>
            </a:r>
          </a:p>
          <a:p>
            <a:pPr marL="667512" lvl="1" indent="-333756" defTabSz="426466">
              <a:spcBef>
                <a:spcPts val="3000"/>
              </a:spcBef>
              <a:defRPr sz="2774" b="1">
                <a:latin typeface="Helvetica"/>
                <a:ea typeface="Helvetica"/>
                <a:cs typeface="Helvetica"/>
                <a:sym typeface="Helvetica"/>
              </a:defRPr>
            </a:pPr>
            <a:r>
              <a:t>Clever combinations</a:t>
            </a:r>
          </a:p>
          <a:p>
            <a:pPr marL="667512" lvl="1" indent="-333756" defTabSz="426466">
              <a:spcBef>
                <a:spcPts val="3000"/>
              </a:spcBef>
              <a:defRPr sz="2774" b="1">
                <a:latin typeface="Helvetica"/>
                <a:ea typeface="Helvetica"/>
                <a:cs typeface="Helvetica"/>
                <a:sym typeface="Helvetica"/>
              </a:defRPr>
            </a:pPr>
            <a:r>
              <a:t>Scope of practice</a:t>
            </a:r>
          </a:p>
          <a:p>
            <a:pPr marL="667512" lvl="1" indent="-333756" defTabSz="426466">
              <a:spcBef>
                <a:spcPts val="3000"/>
              </a:spcBef>
              <a:defRPr sz="2774" b="1">
                <a:latin typeface="Helvetica"/>
                <a:ea typeface="Helvetica"/>
                <a:cs typeface="Helvetica"/>
                <a:sym typeface="Helvetica"/>
              </a:defRPr>
            </a:pPr>
            <a:r>
              <a:t>Out of “the weeds”</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FAQ’s"/>
          <p:cNvSpPr txBox="1">
            <a:spLocks noGrp="1"/>
          </p:cNvSpPr>
          <p:nvPr>
            <p:ph type="title"/>
          </p:nvPr>
        </p:nvSpPr>
        <p:spPr>
          <a:xfrm>
            <a:off x="952500" y="127000"/>
            <a:ext cx="11099800" cy="1453307"/>
          </a:xfrm>
          <a:prstGeom prst="rect">
            <a:avLst/>
          </a:prstGeom>
        </p:spPr>
        <p:txBody>
          <a:bodyPr/>
          <a:lstStyle>
            <a:lvl1pPr>
              <a:defRPr b="1">
                <a:latin typeface="Helvetica"/>
                <a:ea typeface="Helvetica"/>
                <a:cs typeface="Helvetica"/>
                <a:sym typeface="Helvetica"/>
              </a:defRPr>
            </a:lvl1pPr>
          </a:lstStyle>
          <a:p>
            <a:r>
              <a:t>FAQ’s</a:t>
            </a:r>
          </a:p>
        </p:txBody>
      </p:sp>
      <p:sp>
        <p:nvSpPr>
          <p:cNvPr id="199" name="Depression with multiple unsuccessful medication trials…"/>
          <p:cNvSpPr txBox="1">
            <a:spLocks noGrp="1"/>
          </p:cNvSpPr>
          <p:nvPr>
            <p:ph type="body" idx="1"/>
          </p:nvPr>
        </p:nvSpPr>
        <p:spPr>
          <a:xfrm>
            <a:off x="952500" y="1714500"/>
            <a:ext cx="11099800" cy="7155806"/>
          </a:xfrm>
          <a:prstGeom prst="rect">
            <a:avLst/>
          </a:prstGeom>
        </p:spPr>
        <p:txBody>
          <a:bodyPr/>
          <a:lstStyle/>
          <a:p>
            <a:pPr marL="388620" indent="-388620" defTabSz="496570">
              <a:spcBef>
                <a:spcPts val="3500"/>
              </a:spcBef>
              <a:defRPr sz="3230" b="1">
                <a:latin typeface="Helvetica"/>
                <a:ea typeface="Helvetica"/>
                <a:cs typeface="Helvetica"/>
                <a:sym typeface="Helvetica"/>
              </a:defRPr>
            </a:pPr>
            <a:r>
              <a:t>Depression with multiple unsuccessful medication trials</a:t>
            </a:r>
          </a:p>
          <a:p>
            <a:pPr marL="388620" indent="-388620" defTabSz="496570">
              <a:spcBef>
                <a:spcPts val="3500"/>
              </a:spcBef>
              <a:defRPr sz="3230" b="1">
                <a:latin typeface="Helvetica"/>
                <a:ea typeface="Helvetica"/>
                <a:cs typeface="Helvetica"/>
                <a:sym typeface="Helvetica"/>
              </a:defRPr>
            </a:pPr>
            <a:r>
              <a:t>Anxiety responsive “only” to benzodiazepines</a:t>
            </a:r>
          </a:p>
          <a:p>
            <a:pPr marL="388620" indent="-388620" defTabSz="496570">
              <a:spcBef>
                <a:spcPts val="3500"/>
              </a:spcBef>
              <a:defRPr sz="3230" b="1">
                <a:latin typeface="Helvetica"/>
                <a:ea typeface="Helvetica"/>
                <a:cs typeface="Helvetica"/>
                <a:sym typeface="Helvetica"/>
              </a:defRPr>
            </a:pPr>
            <a:r>
              <a:t>“Bipolar Disorder” (or NOT)</a:t>
            </a:r>
          </a:p>
          <a:p>
            <a:pPr marL="388620" indent="-388620" defTabSz="496570">
              <a:spcBef>
                <a:spcPts val="3500"/>
              </a:spcBef>
              <a:defRPr sz="3230" b="1">
                <a:latin typeface="Helvetica"/>
                <a:ea typeface="Helvetica"/>
                <a:cs typeface="Helvetica"/>
                <a:sym typeface="Helvetica"/>
              </a:defRPr>
            </a:pPr>
            <a:r>
              <a:t>Chronic Pain</a:t>
            </a:r>
          </a:p>
          <a:p>
            <a:pPr marL="388620" indent="-388620" defTabSz="496570">
              <a:spcBef>
                <a:spcPts val="3500"/>
              </a:spcBef>
              <a:defRPr sz="3230" b="1">
                <a:latin typeface="Helvetica"/>
                <a:ea typeface="Helvetica"/>
                <a:cs typeface="Helvetica"/>
                <a:sym typeface="Helvetica"/>
              </a:defRPr>
            </a:pPr>
            <a:r>
              <a:t>Substance Use Disorder</a:t>
            </a:r>
          </a:p>
          <a:p>
            <a:pPr marL="388620" indent="-388620" defTabSz="496570">
              <a:spcBef>
                <a:spcPts val="3500"/>
              </a:spcBef>
              <a:defRPr sz="3230" b="1">
                <a:latin typeface="Helvetica"/>
                <a:ea typeface="Helvetica"/>
                <a:cs typeface="Helvetica"/>
                <a:sym typeface="Helvetica"/>
              </a:defRPr>
            </a:pPr>
            <a:r>
              <a:t>Insomnia</a:t>
            </a:r>
          </a:p>
          <a:p>
            <a:pPr marL="388620" indent="-388620" defTabSz="496570">
              <a:spcBef>
                <a:spcPts val="3500"/>
              </a:spcBef>
              <a:defRPr sz="3230" b="1">
                <a:solidFill>
                  <a:srgbClr val="FF9300"/>
                </a:solidFill>
                <a:latin typeface="Helvetica"/>
                <a:ea typeface="Helvetica"/>
                <a:cs typeface="Helvetica"/>
                <a:sym typeface="Helvetica"/>
              </a:defRPr>
            </a:pPr>
            <a:r>
              <a:t>Do you have patients with all 6 diagnoses on record ?</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R / O’s"/>
          <p:cNvSpPr txBox="1">
            <a:spLocks noGrp="1"/>
          </p:cNvSpPr>
          <p:nvPr>
            <p:ph type="title"/>
          </p:nvPr>
        </p:nvSpPr>
        <p:spPr>
          <a:xfrm>
            <a:off x="952500" y="406400"/>
            <a:ext cx="11099800" cy="1218704"/>
          </a:xfrm>
          <a:prstGeom prst="rect">
            <a:avLst/>
          </a:prstGeom>
        </p:spPr>
        <p:txBody>
          <a:bodyPr/>
          <a:lstStyle>
            <a:lvl1pPr defTabSz="531622">
              <a:defRPr sz="7280" b="1">
                <a:latin typeface="Helvetica"/>
                <a:ea typeface="Helvetica"/>
                <a:cs typeface="Helvetica"/>
                <a:sym typeface="Helvetica"/>
              </a:defRPr>
            </a:lvl1pPr>
          </a:lstStyle>
          <a:p>
            <a:r>
              <a:t>R / O’s</a:t>
            </a:r>
          </a:p>
        </p:txBody>
      </p:sp>
      <p:sp>
        <p:nvSpPr>
          <p:cNvPr id="202" name="R/O…"/>
          <p:cNvSpPr txBox="1">
            <a:spLocks noGrp="1"/>
          </p:cNvSpPr>
          <p:nvPr>
            <p:ph type="body" idx="1"/>
          </p:nvPr>
        </p:nvSpPr>
        <p:spPr>
          <a:xfrm>
            <a:off x="952500" y="1781571"/>
            <a:ext cx="11099800" cy="7095729"/>
          </a:xfrm>
          <a:prstGeom prst="rect">
            <a:avLst/>
          </a:prstGeom>
        </p:spPr>
        <p:txBody>
          <a:bodyPr/>
          <a:lstStyle/>
          <a:p>
            <a:pPr marL="443484" indent="-443484" defTabSz="566674">
              <a:spcBef>
                <a:spcPts val="4000"/>
              </a:spcBef>
              <a:defRPr sz="3686" b="1">
                <a:latin typeface="Helvetica"/>
                <a:ea typeface="Helvetica"/>
                <a:cs typeface="Helvetica"/>
                <a:sym typeface="Helvetica"/>
              </a:defRPr>
            </a:pPr>
            <a:r>
              <a:t>R/O</a:t>
            </a:r>
          </a:p>
          <a:p>
            <a:pPr marL="886968" lvl="1" indent="-443484" defTabSz="566674">
              <a:spcBef>
                <a:spcPts val="4000"/>
              </a:spcBef>
              <a:defRPr sz="3686" b="1">
                <a:latin typeface="Helvetica"/>
                <a:ea typeface="Helvetica"/>
                <a:cs typeface="Helvetica"/>
                <a:sym typeface="Helvetica"/>
              </a:defRPr>
            </a:pPr>
            <a:r>
              <a:t>OSA</a:t>
            </a:r>
          </a:p>
          <a:p>
            <a:pPr marL="886968" lvl="1" indent="-443484" defTabSz="566674">
              <a:spcBef>
                <a:spcPts val="4000"/>
              </a:spcBef>
              <a:defRPr sz="3686" b="1">
                <a:latin typeface="Helvetica"/>
                <a:ea typeface="Helvetica"/>
                <a:cs typeface="Helvetica"/>
                <a:sym typeface="Helvetica"/>
              </a:defRPr>
            </a:pPr>
            <a:r>
              <a:t>Hypothyroidism</a:t>
            </a:r>
          </a:p>
          <a:p>
            <a:pPr marL="886968" lvl="1" indent="-443484" defTabSz="566674">
              <a:spcBef>
                <a:spcPts val="4000"/>
              </a:spcBef>
              <a:defRPr sz="3686" b="1">
                <a:latin typeface="Helvetica"/>
                <a:ea typeface="Helvetica"/>
                <a:cs typeface="Helvetica"/>
                <a:sym typeface="Helvetica"/>
              </a:defRPr>
            </a:pPr>
            <a:r>
              <a:t>B12 Deficiency</a:t>
            </a:r>
          </a:p>
          <a:p>
            <a:pPr marL="886968" lvl="1" indent="-443484" defTabSz="566674">
              <a:spcBef>
                <a:spcPts val="4000"/>
              </a:spcBef>
              <a:defRPr sz="3686" b="1">
                <a:latin typeface="Helvetica"/>
                <a:ea typeface="Helvetica"/>
                <a:cs typeface="Helvetica"/>
                <a:sym typeface="Helvetica"/>
              </a:defRPr>
            </a:pPr>
            <a:r>
              <a:t>Hypogonadism</a:t>
            </a:r>
          </a:p>
          <a:p>
            <a:pPr marL="886968" lvl="1" indent="-443484" defTabSz="566674">
              <a:spcBef>
                <a:spcPts val="4000"/>
              </a:spcBef>
              <a:defRPr sz="3686" b="1">
                <a:latin typeface="Helvetica"/>
                <a:ea typeface="Helvetica"/>
                <a:cs typeface="Helvetica"/>
                <a:sym typeface="Helvetica"/>
              </a:defRPr>
            </a:pPr>
            <a:r>
              <a:t>(Occult) SUD</a:t>
            </a:r>
          </a:p>
          <a:p>
            <a:pPr marL="886968" lvl="1" indent="-443484" defTabSz="566674">
              <a:spcBef>
                <a:spcPts val="4000"/>
              </a:spcBef>
              <a:defRPr sz="3686" b="1">
                <a:latin typeface="Helvetica"/>
                <a:ea typeface="Helvetica"/>
                <a:cs typeface="Helvetica"/>
                <a:sym typeface="Helvetica"/>
              </a:defRPr>
            </a:pPr>
            <a:r>
              <a:t>(Unacknowledged) Trauma (PTSD, TBI)</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Combined Targeted Pharmacotherapy"/>
          <p:cNvSpPr txBox="1">
            <a:spLocks noGrp="1"/>
          </p:cNvSpPr>
          <p:nvPr>
            <p:ph type="title"/>
          </p:nvPr>
        </p:nvSpPr>
        <p:spPr>
          <a:prstGeom prst="rect">
            <a:avLst/>
          </a:prstGeom>
        </p:spPr>
        <p:txBody>
          <a:bodyPr/>
          <a:lstStyle>
            <a:lvl1pPr>
              <a:defRPr sz="6400" b="1">
                <a:latin typeface="Helvetica"/>
                <a:ea typeface="Helvetica"/>
                <a:cs typeface="Helvetica"/>
                <a:sym typeface="Helvetica"/>
              </a:defRPr>
            </a:lvl1pPr>
          </a:lstStyle>
          <a:p>
            <a:r>
              <a:t>Combined Targeted Pharmacotherapy</a:t>
            </a:r>
          </a:p>
        </p:txBody>
      </p:sp>
      <p:sp>
        <p:nvSpPr>
          <p:cNvPr id="205" name="Match symptoms to underlying functional / neurochemical systems…"/>
          <p:cNvSpPr txBox="1">
            <a:spLocks noGrp="1"/>
          </p:cNvSpPr>
          <p:nvPr>
            <p:ph type="body" idx="1"/>
          </p:nvPr>
        </p:nvSpPr>
        <p:spPr>
          <a:xfrm>
            <a:off x="952500" y="2597150"/>
            <a:ext cx="11099800" cy="6286500"/>
          </a:xfrm>
          <a:prstGeom prst="rect">
            <a:avLst/>
          </a:prstGeom>
        </p:spPr>
        <p:txBody>
          <a:bodyPr/>
          <a:lstStyle/>
          <a:p>
            <a:pPr>
              <a:defRPr b="1">
                <a:latin typeface="Helvetica"/>
                <a:ea typeface="Helvetica"/>
                <a:cs typeface="Helvetica"/>
                <a:sym typeface="Helvetica"/>
              </a:defRPr>
            </a:pPr>
            <a:r>
              <a:t>Match symptoms to underlying functional / neurochemical systems</a:t>
            </a:r>
          </a:p>
          <a:p>
            <a:pPr>
              <a:defRPr b="1">
                <a:latin typeface="Helvetica"/>
                <a:ea typeface="Helvetica"/>
                <a:cs typeface="Helvetica"/>
                <a:sym typeface="Helvetica"/>
              </a:defRPr>
            </a:pPr>
            <a:r>
              <a:t>Match medication actions to these systems</a:t>
            </a:r>
          </a:p>
          <a:p>
            <a:pPr>
              <a:defRPr b="1">
                <a:latin typeface="Helvetica"/>
                <a:ea typeface="Helvetica"/>
                <a:cs typeface="Helvetica"/>
                <a:sym typeface="Helvetica"/>
              </a:defRPr>
            </a:pPr>
            <a:r>
              <a:t>Bridge from symptom to treatment without side trips through DSM-5 or “Anti- land”</a:t>
            </a:r>
          </a:p>
          <a:p>
            <a:pPr>
              <a:defRPr b="1">
                <a:latin typeface="Helvetica"/>
                <a:ea typeface="Helvetica"/>
                <a:cs typeface="Helvetica"/>
                <a:sym typeface="Helvetica"/>
              </a:defRPr>
            </a:pPr>
            <a:r>
              <a:t>Make medication combinations that augment benefits and minimize side effects</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Improving Outcomes"/>
          <p:cNvSpPr txBox="1">
            <a:spLocks noGrp="1"/>
          </p:cNvSpPr>
          <p:nvPr>
            <p:ph type="title"/>
          </p:nvPr>
        </p:nvSpPr>
        <p:spPr>
          <a:xfrm>
            <a:off x="952500" y="469900"/>
            <a:ext cx="11099800" cy="1350665"/>
          </a:xfrm>
          <a:prstGeom prst="rect">
            <a:avLst/>
          </a:prstGeom>
        </p:spPr>
        <p:txBody>
          <a:bodyPr/>
          <a:lstStyle>
            <a:lvl1pPr>
              <a:defRPr b="1">
                <a:latin typeface="Helvetica"/>
                <a:ea typeface="Helvetica"/>
                <a:cs typeface="Helvetica"/>
                <a:sym typeface="Helvetica"/>
              </a:defRPr>
            </a:lvl1pPr>
          </a:lstStyle>
          <a:p>
            <a:r>
              <a:t>Improving Outcomes</a:t>
            </a:r>
          </a:p>
        </p:txBody>
      </p:sp>
      <p:sp>
        <p:nvSpPr>
          <p:cNvPr id="208" name="Inadequate medication trials:…"/>
          <p:cNvSpPr txBox="1">
            <a:spLocks noGrp="1"/>
          </p:cNvSpPr>
          <p:nvPr>
            <p:ph type="body" idx="1"/>
          </p:nvPr>
        </p:nvSpPr>
        <p:spPr>
          <a:xfrm>
            <a:off x="952500" y="1988691"/>
            <a:ext cx="11099800" cy="6888609"/>
          </a:xfrm>
          <a:prstGeom prst="rect">
            <a:avLst/>
          </a:prstGeom>
        </p:spPr>
        <p:txBody>
          <a:bodyPr/>
          <a:lstStyle/>
          <a:p>
            <a:pPr marL="425195" indent="-425195" defTabSz="543305">
              <a:spcBef>
                <a:spcPts val="3900"/>
              </a:spcBef>
              <a:defRPr sz="3534" b="1">
                <a:latin typeface="Helvetica"/>
                <a:ea typeface="Helvetica"/>
                <a:cs typeface="Helvetica"/>
                <a:sym typeface="Helvetica"/>
              </a:defRPr>
            </a:pPr>
            <a:r>
              <a:t>Inadequate medication trials:</a:t>
            </a:r>
          </a:p>
          <a:p>
            <a:pPr marL="850391" lvl="1" indent="-425195" defTabSz="543305">
              <a:spcBef>
                <a:spcPts val="3900"/>
              </a:spcBef>
              <a:defRPr sz="3534" b="1">
                <a:latin typeface="Helvetica"/>
                <a:ea typeface="Helvetica"/>
                <a:cs typeface="Helvetica"/>
                <a:sym typeface="Helvetica"/>
              </a:defRPr>
            </a:pPr>
            <a:r>
              <a:t>Low dose</a:t>
            </a:r>
          </a:p>
          <a:p>
            <a:pPr marL="850391" lvl="1" indent="-425195" defTabSz="543305">
              <a:spcBef>
                <a:spcPts val="3900"/>
              </a:spcBef>
              <a:defRPr sz="3534" b="1">
                <a:latin typeface="Helvetica"/>
                <a:ea typeface="Helvetica"/>
                <a:cs typeface="Helvetica"/>
                <a:sym typeface="Helvetica"/>
              </a:defRPr>
            </a:pPr>
            <a:r>
              <a:t>Brief duration</a:t>
            </a:r>
          </a:p>
          <a:p>
            <a:pPr marL="850391" lvl="1" indent="-425195" defTabSz="543305">
              <a:spcBef>
                <a:spcPts val="3900"/>
              </a:spcBef>
              <a:defRPr sz="3534" b="1">
                <a:latin typeface="Helvetica"/>
                <a:ea typeface="Helvetica"/>
                <a:cs typeface="Helvetica"/>
                <a:sym typeface="Helvetica"/>
              </a:defRPr>
            </a:pPr>
            <a:r>
              <a:t>Confounding side effects</a:t>
            </a:r>
          </a:p>
          <a:p>
            <a:pPr marL="850391" lvl="1" indent="-425195" defTabSz="543305">
              <a:spcBef>
                <a:spcPts val="3900"/>
              </a:spcBef>
              <a:defRPr sz="3534" b="1">
                <a:latin typeface="Helvetica"/>
                <a:ea typeface="Helvetica"/>
                <a:cs typeface="Helvetica"/>
                <a:sym typeface="Helvetica"/>
              </a:defRPr>
            </a:pPr>
            <a:r>
              <a:t>Infrequent follow-up</a:t>
            </a:r>
          </a:p>
          <a:p>
            <a:pPr marL="850391" lvl="1" indent="-425195" defTabSz="543305">
              <a:spcBef>
                <a:spcPts val="3900"/>
              </a:spcBef>
              <a:defRPr sz="3534" b="1">
                <a:latin typeface="Helvetica"/>
                <a:ea typeface="Helvetica"/>
                <a:cs typeface="Helvetica"/>
                <a:sym typeface="Helvetica"/>
              </a:defRPr>
            </a:pPr>
            <a:r>
              <a:t>“Re-inventing the wheel” (SSRI x 3)</a:t>
            </a:r>
          </a:p>
          <a:p>
            <a:pPr marL="850391" lvl="1" indent="-425195" defTabSz="543305">
              <a:spcBef>
                <a:spcPts val="3900"/>
              </a:spcBef>
              <a:defRPr sz="3534" b="1">
                <a:latin typeface="Helvetica"/>
                <a:ea typeface="Helvetica"/>
                <a:cs typeface="Helvetica"/>
                <a:sym typeface="Helvetica"/>
              </a:defRPr>
            </a:pPr>
            <a:r>
              <a:rPr>
                <a:solidFill>
                  <a:srgbClr val="FF9300"/>
                </a:solidFill>
              </a:rPr>
              <a:t>==&gt; </a:t>
            </a:r>
            <a:r>
              <a:t> Under-treatment is risky  </a:t>
            </a:r>
            <a:r>
              <a:rPr>
                <a:solidFill>
                  <a:srgbClr val="FF9300"/>
                </a:solidFill>
              </a:rPr>
              <a:t>&lt;==</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Diagnosis:  Distress"/>
          <p:cNvSpPr txBox="1">
            <a:spLocks noGrp="1"/>
          </p:cNvSpPr>
          <p:nvPr>
            <p:ph type="title"/>
          </p:nvPr>
        </p:nvSpPr>
        <p:spPr>
          <a:xfrm>
            <a:off x="952500" y="406400"/>
            <a:ext cx="11099800" cy="1391940"/>
          </a:xfrm>
          <a:prstGeom prst="rect">
            <a:avLst/>
          </a:prstGeom>
        </p:spPr>
        <p:txBody>
          <a:bodyPr/>
          <a:lstStyle>
            <a:lvl1pPr>
              <a:defRPr b="1">
                <a:latin typeface="Helvetica"/>
                <a:ea typeface="Helvetica"/>
                <a:cs typeface="Helvetica"/>
                <a:sym typeface="Helvetica"/>
              </a:defRPr>
            </a:lvl1pPr>
          </a:lstStyle>
          <a:p>
            <a:r>
              <a:t>Diagnosis:  Distress</a:t>
            </a:r>
          </a:p>
        </p:txBody>
      </p:sp>
      <p:sp>
        <p:nvSpPr>
          <p:cNvPr id="211" name="Most folks with depression have anxiety, and vice-versa…"/>
          <p:cNvSpPr txBox="1">
            <a:spLocks noGrp="1"/>
          </p:cNvSpPr>
          <p:nvPr>
            <p:ph type="body" idx="1"/>
          </p:nvPr>
        </p:nvSpPr>
        <p:spPr>
          <a:xfrm>
            <a:off x="952500" y="1908522"/>
            <a:ext cx="11099800" cy="6968778"/>
          </a:xfrm>
          <a:prstGeom prst="rect">
            <a:avLst/>
          </a:prstGeom>
        </p:spPr>
        <p:txBody>
          <a:bodyPr/>
          <a:lstStyle/>
          <a:p>
            <a:pPr marL="356615" indent="-356615" defTabSz="455675">
              <a:spcBef>
                <a:spcPts val="3200"/>
              </a:spcBef>
              <a:defRPr sz="2964" b="1">
                <a:latin typeface="Helvetica"/>
                <a:ea typeface="Helvetica"/>
                <a:cs typeface="Helvetica"/>
                <a:sym typeface="Helvetica"/>
              </a:defRPr>
            </a:pPr>
            <a:r>
              <a:t>Most folks with depression have anxiety, and </a:t>
            </a:r>
            <a:r>
              <a:rPr i="1"/>
              <a:t>vice-versa</a:t>
            </a:r>
          </a:p>
          <a:p>
            <a:pPr marL="356615" indent="-356615" defTabSz="455675">
              <a:spcBef>
                <a:spcPts val="3200"/>
              </a:spcBef>
              <a:defRPr sz="2964" b="1">
                <a:latin typeface="Helvetica"/>
                <a:ea typeface="Helvetica"/>
                <a:cs typeface="Helvetica"/>
                <a:sym typeface="Helvetica"/>
              </a:defRPr>
            </a:pPr>
            <a:r>
              <a:t>Most folks with PTSD have anxiety and depression</a:t>
            </a:r>
          </a:p>
          <a:p>
            <a:pPr marL="356615" indent="-356615" defTabSz="455675">
              <a:spcBef>
                <a:spcPts val="3200"/>
              </a:spcBef>
              <a:defRPr sz="2964" b="1">
                <a:latin typeface="Helvetica"/>
                <a:ea typeface="Helvetica"/>
                <a:cs typeface="Helvetica"/>
                <a:sym typeface="Helvetica"/>
              </a:defRPr>
            </a:pPr>
            <a:r>
              <a:t>Distressed folks are vulnerable to pain</a:t>
            </a:r>
          </a:p>
          <a:p>
            <a:pPr marL="356615" indent="-356615" defTabSz="455675">
              <a:spcBef>
                <a:spcPts val="3200"/>
              </a:spcBef>
              <a:defRPr sz="2964" b="1">
                <a:latin typeface="Helvetica"/>
                <a:ea typeface="Helvetica"/>
                <a:cs typeface="Helvetica"/>
                <a:sym typeface="Helvetica"/>
              </a:defRPr>
            </a:pPr>
            <a:r>
              <a:t>Distressed folks sleep poorly</a:t>
            </a:r>
          </a:p>
          <a:p>
            <a:pPr marL="356615" indent="-356615" defTabSz="455675">
              <a:spcBef>
                <a:spcPts val="3200"/>
              </a:spcBef>
              <a:defRPr sz="2964" b="1">
                <a:latin typeface="Helvetica"/>
                <a:ea typeface="Helvetica"/>
                <a:cs typeface="Helvetica"/>
                <a:sym typeface="Helvetica"/>
              </a:defRPr>
            </a:pPr>
            <a:r>
              <a:t>So treat the </a:t>
            </a:r>
            <a:r>
              <a:rPr u="sng">
                <a:solidFill>
                  <a:srgbClr val="FF9300"/>
                </a:solidFill>
              </a:rPr>
              <a:t>Distress</a:t>
            </a:r>
            <a:r>
              <a:t>, not the diagnosis</a:t>
            </a:r>
          </a:p>
          <a:p>
            <a:pPr marL="356615" indent="-356615" defTabSz="455675">
              <a:spcBef>
                <a:spcPts val="3200"/>
              </a:spcBef>
              <a:defRPr sz="2964" b="1">
                <a:latin typeface="Helvetica"/>
                <a:ea typeface="Helvetica"/>
                <a:cs typeface="Helvetica"/>
                <a:sym typeface="Helvetica"/>
              </a:defRPr>
            </a:pPr>
            <a:r>
              <a:t>“Antidistressants” include:  </a:t>
            </a:r>
            <a:r>
              <a:rPr>
                <a:solidFill>
                  <a:srgbClr val="FF9300"/>
                </a:solidFill>
              </a:rPr>
              <a:t>SSRIs, SNRIs, Bupropion, Mirtazepine, Vilazidone, TCAs</a:t>
            </a:r>
          </a:p>
          <a:p>
            <a:pPr marL="356615" indent="-356615" defTabSz="455675">
              <a:spcBef>
                <a:spcPts val="3200"/>
              </a:spcBef>
              <a:defRPr sz="2964" b="1">
                <a:latin typeface="Helvetica"/>
                <a:ea typeface="Helvetica"/>
                <a:cs typeface="Helvetica"/>
                <a:sym typeface="Helvetica"/>
              </a:defRPr>
            </a:pPr>
            <a:r>
              <a:t>And, in ancillary roles, </a:t>
            </a:r>
            <a:r>
              <a:rPr>
                <a:solidFill>
                  <a:srgbClr val="FF9300"/>
                </a:solidFill>
              </a:rPr>
              <a:t>Buspirone, Beta blockers, Antihistamines,  2GAPs, and GABAergic “anticonvulsants”</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Med Strategy:  Distress"/>
          <p:cNvSpPr txBox="1">
            <a:spLocks noGrp="1"/>
          </p:cNvSpPr>
          <p:nvPr>
            <p:ph type="title"/>
          </p:nvPr>
        </p:nvSpPr>
        <p:spPr>
          <a:xfrm>
            <a:off x="952500" y="406400"/>
            <a:ext cx="11099800" cy="1338610"/>
          </a:xfrm>
          <a:prstGeom prst="rect">
            <a:avLst/>
          </a:prstGeom>
        </p:spPr>
        <p:txBody>
          <a:bodyPr/>
          <a:lstStyle>
            <a:lvl1pPr defTabSz="566674">
              <a:defRPr sz="7760" b="1">
                <a:latin typeface="Helvetica"/>
                <a:ea typeface="Helvetica"/>
                <a:cs typeface="Helvetica"/>
                <a:sym typeface="Helvetica"/>
              </a:defRPr>
            </a:lvl1pPr>
          </a:lstStyle>
          <a:p>
            <a:r>
              <a:t>Med Strategy:  Distress</a:t>
            </a:r>
          </a:p>
        </p:txBody>
      </p:sp>
      <p:sp>
        <p:nvSpPr>
          <p:cNvPr id="214" name="First antidepressant (SSRI, SNRI)…"/>
          <p:cNvSpPr txBox="1">
            <a:spLocks noGrp="1"/>
          </p:cNvSpPr>
          <p:nvPr>
            <p:ph type="body" idx="1"/>
          </p:nvPr>
        </p:nvSpPr>
        <p:spPr>
          <a:xfrm>
            <a:off x="952500" y="1829246"/>
            <a:ext cx="11099800" cy="7054404"/>
          </a:xfrm>
          <a:prstGeom prst="rect">
            <a:avLst/>
          </a:prstGeom>
        </p:spPr>
        <p:txBody>
          <a:bodyPr/>
          <a:lstStyle/>
          <a:p>
            <a:r>
              <a:rPr b="1">
                <a:latin typeface="Helvetica"/>
                <a:ea typeface="Helvetica"/>
                <a:cs typeface="Helvetica"/>
                <a:sym typeface="Helvetica"/>
              </a:rPr>
              <a:t>First antidepressant (SSRI, SNRI)</a:t>
            </a:r>
          </a:p>
          <a:p>
            <a:pPr>
              <a:defRPr b="1">
                <a:latin typeface="Helvetica"/>
                <a:ea typeface="Helvetica"/>
                <a:cs typeface="Helvetica"/>
                <a:sym typeface="Helvetica"/>
              </a:defRPr>
            </a:pPr>
            <a:r>
              <a:t>Second antidepressant with different MOA (Buproprion, Mirtazepine) or beneficial “side effects” (TCA)</a:t>
            </a:r>
          </a:p>
          <a:p>
            <a:pPr>
              <a:defRPr b="1">
                <a:latin typeface="Helvetica"/>
                <a:ea typeface="Helvetica"/>
                <a:cs typeface="Helvetica"/>
                <a:sym typeface="Helvetica"/>
              </a:defRPr>
            </a:pPr>
            <a:r>
              <a:t>First augmenting </a:t>
            </a:r>
            <a:r>
              <a:rPr u="sng">
                <a:hlinkClick r:id="" action="ppaction://hlinkshowjump?jump=nextslide"/>
              </a:rPr>
              <a:t>“</a:t>
            </a:r>
            <a:r>
              <a:t>mood stabilizer”</a:t>
            </a:r>
          </a:p>
          <a:p>
            <a:pPr>
              <a:defRPr b="1">
                <a:latin typeface="Helvetica"/>
                <a:ea typeface="Helvetica"/>
                <a:cs typeface="Helvetica"/>
                <a:sym typeface="Helvetica"/>
              </a:defRPr>
            </a:pPr>
            <a:r>
              <a:t>Second augmenting “mood stabilizer”</a:t>
            </a:r>
          </a:p>
          <a:p>
            <a:pPr>
              <a:defRPr b="1">
                <a:latin typeface="Helvetica"/>
                <a:ea typeface="Helvetica"/>
                <a:cs typeface="Helvetica"/>
                <a:sym typeface="Helvetica"/>
              </a:defRPr>
            </a:pPr>
            <a:r>
              <a:t>E.G.:  Duloxetine, Mirtazepine, Aripirazole, Lamotrigine</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cope of Practice"/>
          <p:cNvSpPr txBox="1">
            <a:spLocks noGrp="1"/>
          </p:cNvSpPr>
          <p:nvPr>
            <p:ph type="title"/>
          </p:nvPr>
        </p:nvSpPr>
        <p:spPr>
          <a:xfrm>
            <a:off x="952500" y="406400"/>
            <a:ext cx="11099800" cy="1645345"/>
          </a:xfrm>
          <a:prstGeom prst="rect">
            <a:avLst/>
          </a:prstGeom>
        </p:spPr>
        <p:txBody>
          <a:bodyPr/>
          <a:lstStyle>
            <a:lvl1pPr>
              <a:defRPr b="1">
                <a:latin typeface="Helvetica"/>
                <a:ea typeface="Helvetica"/>
                <a:cs typeface="Helvetica"/>
                <a:sym typeface="Helvetica"/>
              </a:defRPr>
            </a:lvl1pPr>
          </a:lstStyle>
          <a:p>
            <a:r>
              <a:t>Scope of Practice</a:t>
            </a:r>
          </a:p>
        </p:txBody>
      </p:sp>
      <p:sp>
        <p:nvSpPr>
          <p:cNvPr id="217" name="Thesis:  Primary care providers should be able to provide thoughtfully chosen three-medication combinations effectively and safely…"/>
          <p:cNvSpPr txBox="1">
            <a:spLocks noGrp="1"/>
          </p:cNvSpPr>
          <p:nvPr>
            <p:ph type="body" idx="1"/>
          </p:nvPr>
        </p:nvSpPr>
        <p:spPr>
          <a:xfrm>
            <a:off x="952500" y="1944191"/>
            <a:ext cx="11099800" cy="6933109"/>
          </a:xfrm>
          <a:prstGeom prst="rect">
            <a:avLst/>
          </a:prstGeom>
        </p:spPr>
        <p:txBody>
          <a:bodyPr/>
          <a:lstStyle/>
          <a:p>
            <a:pPr>
              <a:defRPr b="1">
                <a:latin typeface="Helvetica"/>
                <a:ea typeface="Helvetica"/>
                <a:cs typeface="Helvetica"/>
                <a:sym typeface="Helvetica"/>
              </a:defRPr>
            </a:pPr>
            <a:r>
              <a:rPr>
                <a:solidFill>
                  <a:srgbClr val="FF9300"/>
                </a:solidFill>
              </a:rPr>
              <a:t>Thesis</a:t>
            </a:r>
            <a:r>
              <a:t>:  Primary care providers should be able to provide thoughtfully chosen three-medication combinations effectively and safely</a:t>
            </a:r>
          </a:p>
          <a:p>
            <a:pPr>
              <a:defRPr b="1">
                <a:latin typeface="Helvetica"/>
                <a:ea typeface="Helvetica"/>
                <a:cs typeface="Helvetica"/>
                <a:sym typeface="Helvetica"/>
              </a:defRPr>
            </a:pPr>
            <a:r>
              <a:t>“Off Label” use is common, and sometimes the standard of care</a:t>
            </a:r>
          </a:p>
          <a:p>
            <a:pPr>
              <a:defRPr b="1">
                <a:latin typeface="Helvetica"/>
                <a:ea typeface="Helvetica"/>
                <a:cs typeface="Helvetica"/>
                <a:sym typeface="Helvetica"/>
              </a:defRPr>
            </a:pPr>
            <a:r>
              <a:t>No regimen is sancrosanct:  Keep refining !</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Caveats"/>
          <p:cNvSpPr txBox="1">
            <a:spLocks noGrp="1"/>
          </p:cNvSpPr>
          <p:nvPr>
            <p:ph type="title"/>
          </p:nvPr>
        </p:nvSpPr>
        <p:spPr>
          <a:xfrm>
            <a:off x="952500" y="127000"/>
            <a:ext cx="11099800" cy="1382763"/>
          </a:xfrm>
          <a:prstGeom prst="rect">
            <a:avLst/>
          </a:prstGeom>
        </p:spPr>
        <p:txBody>
          <a:bodyPr/>
          <a:lstStyle>
            <a:lvl1pPr>
              <a:defRPr b="1">
                <a:latin typeface="Helvetica"/>
                <a:ea typeface="Helvetica"/>
                <a:cs typeface="Helvetica"/>
                <a:sym typeface="Helvetica"/>
              </a:defRPr>
            </a:lvl1pPr>
          </a:lstStyle>
          <a:p>
            <a:r>
              <a:t>Caveats</a:t>
            </a:r>
          </a:p>
        </p:txBody>
      </p:sp>
      <p:sp>
        <p:nvSpPr>
          <p:cNvPr id="220" name="Antidepressant “rebound”…"/>
          <p:cNvSpPr txBox="1">
            <a:spLocks noGrp="1"/>
          </p:cNvSpPr>
          <p:nvPr>
            <p:ph type="body" idx="1"/>
          </p:nvPr>
        </p:nvSpPr>
        <p:spPr>
          <a:xfrm>
            <a:off x="952500" y="1569739"/>
            <a:ext cx="11099800" cy="6977361"/>
          </a:xfrm>
          <a:prstGeom prst="rect">
            <a:avLst/>
          </a:prstGeom>
        </p:spPr>
        <p:txBody>
          <a:bodyPr/>
          <a:lstStyle/>
          <a:p>
            <a:pPr marL="333756" indent="-333756" defTabSz="426466">
              <a:spcBef>
                <a:spcPts val="3000"/>
              </a:spcBef>
              <a:defRPr sz="2774" b="1">
                <a:latin typeface="Helvetica"/>
                <a:ea typeface="Helvetica"/>
                <a:cs typeface="Helvetica"/>
                <a:sym typeface="Helvetica"/>
              </a:defRPr>
            </a:pPr>
            <a:r>
              <a:t>Antidepressant “rebound”</a:t>
            </a:r>
          </a:p>
          <a:p>
            <a:pPr marL="333756" indent="-333756" defTabSz="426466">
              <a:spcBef>
                <a:spcPts val="3000"/>
              </a:spcBef>
              <a:defRPr sz="2774" b="1">
                <a:latin typeface="Helvetica"/>
                <a:ea typeface="Helvetica"/>
                <a:cs typeface="Helvetica"/>
                <a:sym typeface="Helvetica"/>
              </a:defRPr>
            </a:pPr>
            <a:r>
              <a:t>5HT and DA toxicity:  Over-activation —&gt;  Agitation</a:t>
            </a:r>
          </a:p>
          <a:p>
            <a:pPr marL="333756" indent="-333756" defTabSz="426466">
              <a:spcBef>
                <a:spcPts val="3000"/>
              </a:spcBef>
              <a:defRPr sz="2774" b="1">
                <a:latin typeface="Helvetica"/>
                <a:ea typeface="Helvetica"/>
                <a:cs typeface="Helvetica"/>
                <a:sym typeface="Helvetica"/>
              </a:defRPr>
            </a:pPr>
            <a:r>
              <a:t>GABAergic Anticonvulsants:  Hepatic function</a:t>
            </a:r>
          </a:p>
          <a:p>
            <a:pPr marL="333756" indent="-333756" defTabSz="426466">
              <a:spcBef>
                <a:spcPts val="3000"/>
              </a:spcBef>
              <a:defRPr sz="2774" b="1">
                <a:latin typeface="Helvetica"/>
                <a:ea typeface="Helvetica"/>
                <a:cs typeface="Helvetica"/>
                <a:sym typeface="Helvetica"/>
              </a:defRPr>
            </a:pPr>
            <a:r>
              <a:t>Lithium:  Thyroid function, Renal function</a:t>
            </a:r>
          </a:p>
          <a:p>
            <a:pPr marL="333756" indent="-333756" defTabSz="426466">
              <a:spcBef>
                <a:spcPts val="3000"/>
              </a:spcBef>
              <a:defRPr sz="2774" b="1">
                <a:latin typeface="Helvetica"/>
                <a:ea typeface="Helvetica"/>
                <a:cs typeface="Helvetica"/>
                <a:sym typeface="Helvetica"/>
              </a:defRPr>
            </a:pPr>
            <a:r>
              <a:t>Pregnancy:  </a:t>
            </a:r>
          </a:p>
          <a:p>
            <a:pPr marL="667512" lvl="1" indent="-333756" defTabSz="426466">
              <a:spcBef>
                <a:spcPts val="3000"/>
              </a:spcBef>
              <a:defRPr sz="2774" b="1">
                <a:latin typeface="Helvetica"/>
                <a:ea typeface="Helvetica"/>
                <a:cs typeface="Helvetica"/>
                <a:sym typeface="Helvetica"/>
              </a:defRPr>
            </a:pPr>
            <a:r>
              <a:t>Most psychotropics are class “C”</a:t>
            </a:r>
          </a:p>
          <a:p>
            <a:pPr marL="667512" lvl="1" indent="-333756" defTabSz="426466">
              <a:spcBef>
                <a:spcPts val="3000"/>
              </a:spcBef>
              <a:defRPr sz="2774" b="1">
                <a:latin typeface="Helvetica"/>
                <a:ea typeface="Helvetica"/>
                <a:cs typeface="Helvetica"/>
                <a:sym typeface="Helvetica"/>
              </a:defRPr>
            </a:pPr>
            <a:r>
              <a:t>(</a:t>
            </a:r>
            <a:r>
              <a:rPr i="1"/>
              <a:t>Often</a:t>
            </a:r>
            <a:r>
              <a:t>)  Risk of no treatment &gt; Risk of treatment</a:t>
            </a:r>
          </a:p>
          <a:p>
            <a:pPr marL="667512" lvl="1" indent="-333756" defTabSz="426466">
              <a:spcBef>
                <a:spcPts val="3000"/>
              </a:spcBef>
              <a:defRPr sz="2774" b="1">
                <a:latin typeface="Helvetica"/>
                <a:ea typeface="Helvetica"/>
                <a:cs typeface="Helvetica"/>
                <a:sym typeface="Helvetica"/>
              </a:defRPr>
            </a:pPr>
            <a:r>
              <a:t>Class D: Depakote, Paxil, Benzo’s</a:t>
            </a:r>
          </a:p>
          <a:p>
            <a:pPr marL="667512" lvl="1" indent="-333756" defTabSz="426466">
              <a:spcBef>
                <a:spcPts val="3000"/>
              </a:spcBef>
              <a:defRPr sz="2774" b="1">
                <a:latin typeface="Helvetica"/>
                <a:ea typeface="Helvetica"/>
                <a:cs typeface="Helvetica"/>
                <a:sym typeface="Helvetica"/>
              </a:defRPr>
            </a:pPr>
            <a:r>
              <a:t>Class “B”:  Buspirone, Bupropion</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Is it OK to prescribe Benzo’s ?"/>
          <p:cNvSpPr txBox="1">
            <a:spLocks noGrp="1"/>
          </p:cNvSpPr>
          <p:nvPr>
            <p:ph type="title"/>
          </p:nvPr>
        </p:nvSpPr>
        <p:spPr>
          <a:xfrm>
            <a:off x="952500" y="406400"/>
            <a:ext cx="11099800" cy="1392982"/>
          </a:xfrm>
          <a:prstGeom prst="rect">
            <a:avLst/>
          </a:prstGeom>
        </p:spPr>
        <p:txBody>
          <a:bodyPr/>
          <a:lstStyle>
            <a:lvl1pPr defTabSz="432308">
              <a:defRPr sz="5920" b="1">
                <a:latin typeface="Helvetica"/>
                <a:ea typeface="Helvetica"/>
                <a:cs typeface="Helvetica"/>
                <a:sym typeface="Helvetica"/>
              </a:defRPr>
            </a:lvl1pPr>
          </a:lstStyle>
          <a:p>
            <a:r>
              <a:t>Is it OK to prescribe Benzo’s ? </a:t>
            </a:r>
          </a:p>
        </p:txBody>
      </p:sp>
      <p:sp>
        <p:nvSpPr>
          <p:cNvPr id="223" name="Conditions:…"/>
          <p:cNvSpPr txBox="1">
            <a:spLocks noGrp="1"/>
          </p:cNvSpPr>
          <p:nvPr>
            <p:ph type="body" idx="1"/>
          </p:nvPr>
        </p:nvSpPr>
        <p:spPr>
          <a:xfrm>
            <a:off x="952500" y="1943000"/>
            <a:ext cx="11099800" cy="6934300"/>
          </a:xfrm>
          <a:prstGeom prst="rect">
            <a:avLst/>
          </a:prstGeom>
        </p:spPr>
        <p:txBody>
          <a:bodyPr/>
          <a:lstStyle/>
          <a:p>
            <a:pPr marL="425195" indent="-425195" defTabSz="543305">
              <a:spcBef>
                <a:spcPts val="3900"/>
              </a:spcBef>
              <a:defRPr sz="3534" b="1">
                <a:latin typeface="Helvetica"/>
                <a:ea typeface="Helvetica"/>
                <a:cs typeface="Helvetica"/>
                <a:sym typeface="Helvetica"/>
              </a:defRPr>
            </a:pPr>
            <a:r>
              <a:t>Conditions:</a:t>
            </a:r>
          </a:p>
          <a:p>
            <a:pPr marL="850391" lvl="1" indent="-425195" defTabSz="543305">
              <a:spcBef>
                <a:spcPts val="3900"/>
              </a:spcBef>
              <a:defRPr sz="3534" b="1">
                <a:latin typeface="Helvetica"/>
                <a:ea typeface="Helvetica"/>
                <a:cs typeface="Helvetica"/>
                <a:sym typeface="Helvetica"/>
              </a:defRPr>
            </a:pPr>
            <a:r>
              <a:t>As a “bridge” to other treatments with delayed onset of action —  “Rescue” medication</a:t>
            </a:r>
          </a:p>
          <a:p>
            <a:pPr marL="850391" lvl="1" indent="-425195" defTabSz="543305">
              <a:spcBef>
                <a:spcPts val="3900"/>
              </a:spcBef>
              <a:defRPr sz="3534" b="1">
                <a:latin typeface="Helvetica"/>
                <a:ea typeface="Helvetica"/>
                <a:cs typeface="Helvetica"/>
                <a:sym typeface="Helvetica"/>
              </a:defRPr>
            </a:pPr>
            <a:r>
              <a:t>In patients who are at low risk for SUD</a:t>
            </a:r>
          </a:p>
          <a:p>
            <a:pPr marL="850391" lvl="1" indent="-425195" defTabSz="543305">
              <a:spcBef>
                <a:spcPts val="3900"/>
              </a:spcBef>
              <a:defRPr sz="3534" b="1">
                <a:latin typeface="Helvetica"/>
                <a:ea typeface="Helvetica"/>
                <a:cs typeface="Helvetica"/>
                <a:sym typeface="Helvetica"/>
              </a:defRPr>
            </a:pPr>
            <a:r>
              <a:t>And who are not taking opioids</a:t>
            </a:r>
          </a:p>
          <a:p>
            <a:pPr marL="850391" lvl="1" indent="-425195" defTabSz="543305">
              <a:spcBef>
                <a:spcPts val="3900"/>
              </a:spcBef>
              <a:defRPr sz="3534" b="1">
                <a:latin typeface="Helvetica"/>
                <a:ea typeface="Helvetica"/>
                <a:cs typeface="Helvetica"/>
                <a:sym typeface="Helvetica"/>
              </a:defRPr>
            </a:pPr>
            <a:r>
              <a:t>For days or weeks, not months or years</a:t>
            </a:r>
          </a:p>
          <a:p>
            <a:pPr marL="850391" lvl="1" indent="-425195" defTabSz="543305">
              <a:spcBef>
                <a:spcPts val="3900"/>
              </a:spcBef>
              <a:defRPr sz="3534" b="1">
                <a:latin typeface="Helvetica"/>
                <a:ea typeface="Helvetica"/>
                <a:cs typeface="Helvetica"/>
                <a:sym typeface="Helvetica"/>
              </a:defRPr>
            </a:pPr>
            <a:r>
              <a:t>With frequent office visits and adherence monitoring</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What About Bipolar D/O ?"/>
          <p:cNvSpPr txBox="1">
            <a:spLocks noGrp="1"/>
          </p:cNvSpPr>
          <p:nvPr>
            <p:ph type="title"/>
          </p:nvPr>
        </p:nvSpPr>
        <p:spPr>
          <a:xfrm>
            <a:off x="952500" y="406400"/>
            <a:ext cx="11099800" cy="1002110"/>
          </a:xfrm>
          <a:prstGeom prst="rect">
            <a:avLst/>
          </a:prstGeom>
        </p:spPr>
        <p:txBody>
          <a:bodyPr/>
          <a:lstStyle>
            <a:lvl1pPr defTabSz="426466">
              <a:defRPr sz="5840" b="1">
                <a:latin typeface="Helvetica"/>
                <a:ea typeface="Helvetica"/>
                <a:cs typeface="Helvetica"/>
                <a:sym typeface="Helvetica"/>
              </a:defRPr>
            </a:lvl1pPr>
          </a:lstStyle>
          <a:p>
            <a:r>
              <a:t>What About Bipolar D/O ?</a:t>
            </a:r>
          </a:p>
        </p:txBody>
      </p:sp>
      <p:sp>
        <p:nvSpPr>
          <p:cNvPr id="226" name="Reasonable experts disagree, and diagnosis is often a longitudinal one…"/>
          <p:cNvSpPr txBox="1">
            <a:spLocks noGrp="1"/>
          </p:cNvSpPr>
          <p:nvPr>
            <p:ph type="body" idx="1"/>
          </p:nvPr>
        </p:nvSpPr>
        <p:spPr>
          <a:xfrm>
            <a:off x="952500" y="1476871"/>
            <a:ext cx="11099800" cy="7400429"/>
          </a:xfrm>
          <a:prstGeom prst="rect">
            <a:avLst/>
          </a:prstGeom>
        </p:spPr>
        <p:txBody>
          <a:bodyPr/>
          <a:lstStyle/>
          <a:p>
            <a:pPr marL="384047" indent="-384047" defTabSz="490727">
              <a:spcBef>
                <a:spcPts val="3500"/>
              </a:spcBef>
              <a:defRPr sz="3191" b="1">
                <a:latin typeface="Helvetica"/>
                <a:ea typeface="Helvetica"/>
                <a:cs typeface="Helvetica"/>
                <a:sym typeface="Helvetica"/>
              </a:defRPr>
            </a:pPr>
            <a:r>
              <a:t>Reasonable experts disagree, and diagnosis is often a longitudinal one</a:t>
            </a:r>
          </a:p>
          <a:p>
            <a:pPr marL="384047" indent="-384047" defTabSz="490727">
              <a:spcBef>
                <a:spcPts val="3500"/>
              </a:spcBef>
              <a:defRPr sz="3191" b="1">
                <a:latin typeface="Helvetica"/>
                <a:ea typeface="Helvetica"/>
                <a:cs typeface="Helvetica"/>
                <a:sym typeface="Helvetica"/>
              </a:defRPr>
            </a:pPr>
            <a:r>
              <a:t>Does the patient have </a:t>
            </a:r>
            <a:r>
              <a:rPr>
                <a:solidFill>
                  <a:srgbClr val="FF9300"/>
                </a:solidFill>
              </a:rPr>
              <a:t>CYCLIC</a:t>
            </a:r>
            <a:r>
              <a:t>, endogenous shifts in mood state (days to months)</a:t>
            </a:r>
          </a:p>
          <a:p>
            <a:pPr marL="384047" indent="-384047" defTabSz="490727">
              <a:spcBef>
                <a:spcPts val="3500"/>
              </a:spcBef>
              <a:defRPr sz="3191" b="1">
                <a:latin typeface="Helvetica"/>
                <a:ea typeface="Helvetica"/>
                <a:cs typeface="Helvetica"/>
                <a:sym typeface="Helvetica"/>
              </a:defRPr>
            </a:pPr>
            <a:r>
              <a:t>Actually three “poles”:</a:t>
            </a:r>
          </a:p>
          <a:p>
            <a:pPr marL="768095" lvl="1" indent="-384047" defTabSz="490727">
              <a:spcBef>
                <a:spcPts val="3500"/>
              </a:spcBef>
              <a:defRPr sz="3191" b="1">
                <a:latin typeface="Helvetica"/>
                <a:ea typeface="Helvetica"/>
                <a:cs typeface="Helvetica"/>
                <a:sym typeface="Helvetica"/>
              </a:defRPr>
            </a:pPr>
            <a:r>
              <a:t>Dysphoria, Depression</a:t>
            </a:r>
          </a:p>
          <a:p>
            <a:pPr marL="768095" lvl="1" indent="-384047" defTabSz="490727">
              <a:spcBef>
                <a:spcPts val="3500"/>
              </a:spcBef>
              <a:defRPr sz="3191" b="1">
                <a:latin typeface="Helvetica"/>
                <a:ea typeface="Helvetica"/>
                <a:cs typeface="Helvetica"/>
                <a:sym typeface="Helvetica"/>
              </a:defRPr>
            </a:pPr>
            <a:r>
              <a:t>Hypomania, Mania</a:t>
            </a:r>
          </a:p>
          <a:p>
            <a:pPr marL="768095" lvl="1" indent="-384047" defTabSz="490727">
              <a:spcBef>
                <a:spcPts val="3500"/>
              </a:spcBef>
              <a:defRPr sz="3191" b="1">
                <a:latin typeface="Helvetica"/>
                <a:ea typeface="Helvetica"/>
                <a:cs typeface="Helvetica"/>
                <a:sym typeface="Helvetica"/>
              </a:defRPr>
            </a:pPr>
            <a:r>
              <a:t>Agitation (Mixed)</a:t>
            </a:r>
          </a:p>
          <a:p>
            <a:pPr marL="384047" indent="-384047" defTabSz="490727">
              <a:spcBef>
                <a:spcPts val="3500"/>
              </a:spcBef>
              <a:defRPr sz="3191" b="1">
                <a:latin typeface="Helvetica"/>
                <a:ea typeface="Helvetica"/>
                <a:cs typeface="Helvetica"/>
                <a:sym typeface="Helvetica"/>
              </a:defRPr>
            </a:pPr>
            <a:r>
              <a:t>Lows and Highs = “Type 1”,  Lows &gt;&gt; Highs = “Type 2”</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Why is this important ?"/>
          <p:cNvSpPr txBox="1">
            <a:spLocks noGrp="1"/>
          </p:cNvSpPr>
          <p:nvPr>
            <p:ph type="title"/>
          </p:nvPr>
        </p:nvSpPr>
        <p:spPr>
          <a:xfrm>
            <a:off x="952500" y="406400"/>
            <a:ext cx="11099800" cy="1199704"/>
          </a:xfrm>
          <a:prstGeom prst="rect">
            <a:avLst/>
          </a:prstGeom>
        </p:spPr>
        <p:txBody>
          <a:bodyPr/>
          <a:lstStyle>
            <a:lvl1pPr defTabSz="525779">
              <a:defRPr sz="7200" b="1">
                <a:latin typeface="Helvetica"/>
                <a:ea typeface="Helvetica"/>
                <a:cs typeface="Helvetica"/>
                <a:sym typeface="Helvetica"/>
              </a:defRPr>
            </a:lvl1pPr>
          </a:lstStyle>
          <a:p>
            <a:r>
              <a:t>Why is this important ?</a:t>
            </a:r>
          </a:p>
        </p:txBody>
      </p:sp>
      <p:sp>
        <p:nvSpPr>
          <p:cNvPr id="229" name="Cyclic depression may not respond to antidepressant treatment alone —  Mood stabilizer needed…"/>
          <p:cNvSpPr txBox="1">
            <a:spLocks noGrp="1"/>
          </p:cNvSpPr>
          <p:nvPr>
            <p:ph type="body" idx="1"/>
          </p:nvPr>
        </p:nvSpPr>
        <p:spPr>
          <a:xfrm>
            <a:off x="952500" y="1782960"/>
            <a:ext cx="11099800" cy="7094340"/>
          </a:xfrm>
          <a:prstGeom prst="rect">
            <a:avLst/>
          </a:prstGeom>
        </p:spPr>
        <p:txBody>
          <a:bodyPr>
            <a:normAutofit lnSpcReduction="10000"/>
          </a:bodyPr>
          <a:lstStyle/>
          <a:p>
            <a:pPr marL="443484" indent="-443484" defTabSz="566674">
              <a:spcBef>
                <a:spcPts val="4000"/>
              </a:spcBef>
              <a:defRPr sz="3686" b="1">
                <a:latin typeface="Helvetica"/>
                <a:ea typeface="Helvetica"/>
                <a:cs typeface="Helvetica"/>
                <a:sym typeface="Helvetica"/>
              </a:defRPr>
            </a:pPr>
            <a:r>
              <a:t>Cyclic depression may not respond to antidepressant treatment alone —  Mood stabilizer needed</a:t>
            </a:r>
          </a:p>
          <a:p>
            <a:pPr marL="443484" indent="-443484" defTabSz="566674">
              <a:spcBef>
                <a:spcPts val="4000"/>
              </a:spcBef>
              <a:defRPr sz="3686" b="1">
                <a:latin typeface="Helvetica"/>
                <a:ea typeface="Helvetica"/>
                <a:cs typeface="Helvetica"/>
                <a:sym typeface="Helvetica"/>
              </a:defRPr>
            </a:pPr>
            <a:r>
              <a:t>Antidepressant treatment for cyclic depression may “kindle” agitated or elevated cycles</a:t>
            </a:r>
          </a:p>
          <a:p>
            <a:pPr marL="443484" indent="-443484" defTabSz="566674">
              <a:spcBef>
                <a:spcPts val="4000"/>
              </a:spcBef>
              <a:defRPr sz="3686" b="1">
                <a:latin typeface="Helvetica"/>
                <a:ea typeface="Helvetica"/>
                <a:cs typeface="Helvetica"/>
                <a:sym typeface="Helvetica"/>
              </a:defRPr>
            </a:pPr>
            <a:r>
              <a:t>This kindling is distinct from anti-depressant related over- arousal</a:t>
            </a:r>
          </a:p>
          <a:p>
            <a:pPr marL="443484" indent="-443484" defTabSz="566674">
              <a:spcBef>
                <a:spcPts val="4000"/>
              </a:spcBef>
              <a:defRPr sz="3686" b="1">
                <a:solidFill>
                  <a:srgbClr val="FF9300"/>
                </a:solidFill>
                <a:latin typeface="Helvetica"/>
                <a:ea typeface="Helvetica"/>
                <a:cs typeface="Helvetica"/>
                <a:sym typeface="Helvetica"/>
              </a:defRPr>
            </a:pPr>
            <a:r>
              <a:t>==&gt;  If suspected, “lead” with a stabilizer</a:t>
            </a:r>
          </a:p>
          <a:p>
            <a:pPr marL="443484" indent="-443484" defTabSz="566674">
              <a:spcBef>
                <a:spcPts val="4000"/>
              </a:spcBef>
              <a:defRPr sz="3686" b="1">
                <a:solidFill>
                  <a:srgbClr val="FF9300"/>
                </a:solidFill>
                <a:latin typeface="Helvetica"/>
                <a:ea typeface="Helvetica"/>
                <a:cs typeface="Helvetica"/>
                <a:sym typeface="Helvetica"/>
              </a:defRPr>
            </a:pPr>
            <a:r>
              <a:t>Treatment response =/= Diagnosis</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How about Genetic Testing ?"/>
          <p:cNvSpPr txBox="1">
            <a:spLocks noGrp="1"/>
          </p:cNvSpPr>
          <p:nvPr>
            <p:ph type="title"/>
          </p:nvPr>
        </p:nvSpPr>
        <p:spPr>
          <a:xfrm>
            <a:off x="952500" y="768796"/>
            <a:ext cx="11099800" cy="1408808"/>
          </a:xfrm>
          <a:prstGeom prst="rect">
            <a:avLst/>
          </a:prstGeom>
        </p:spPr>
        <p:txBody>
          <a:bodyPr/>
          <a:lstStyle>
            <a:lvl1pPr defTabSz="455675">
              <a:defRPr sz="6240" b="1">
                <a:latin typeface="Helvetica"/>
                <a:ea typeface="Helvetica"/>
                <a:cs typeface="Helvetica"/>
                <a:sym typeface="Helvetica"/>
              </a:defRPr>
            </a:lvl1pPr>
          </a:lstStyle>
          <a:p>
            <a:r>
              <a:t>How about Genetic Testing ?</a:t>
            </a:r>
          </a:p>
        </p:txBody>
      </p:sp>
      <p:sp>
        <p:nvSpPr>
          <p:cNvPr id="232" name="Useful, possibly, if your looking for slow metabolizers (intolerance) or rapid metabolizers (non-response)…"/>
          <p:cNvSpPr txBox="1">
            <a:spLocks noGrp="1"/>
          </p:cNvSpPr>
          <p:nvPr>
            <p:ph type="body" idx="1"/>
          </p:nvPr>
        </p:nvSpPr>
        <p:spPr>
          <a:xfrm>
            <a:off x="952500" y="1684833"/>
            <a:ext cx="11099800" cy="7192467"/>
          </a:xfrm>
          <a:prstGeom prst="rect">
            <a:avLst/>
          </a:prstGeom>
        </p:spPr>
        <p:txBody>
          <a:bodyPr/>
          <a:lstStyle/>
          <a:p>
            <a:pPr>
              <a:defRPr b="1">
                <a:latin typeface="Helvetica"/>
                <a:ea typeface="Helvetica"/>
                <a:cs typeface="Helvetica"/>
                <a:sym typeface="Helvetica"/>
              </a:defRPr>
            </a:pPr>
            <a:r>
              <a:t>Useful, possibly, if your looking for slow metabolizers (intolerance) or rapid metabolizers (non-response)</a:t>
            </a:r>
          </a:p>
          <a:p>
            <a:pPr>
              <a:defRPr b="1">
                <a:solidFill>
                  <a:srgbClr val="FF9300"/>
                </a:solidFill>
                <a:latin typeface="Helvetica"/>
                <a:ea typeface="Helvetica"/>
                <a:cs typeface="Helvetica"/>
                <a:sym typeface="Helvetica"/>
              </a:defRPr>
            </a:pPr>
            <a:r>
              <a:t>Not useful for assessing risk of disorder / diagnosis</a:t>
            </a:r>
          </a:p>
          <a:p>
            <a:pPr>
              <a:defRPr b="1">
                <a:solidFill>
                  <a:srgbClr val="FF9300"/>
                </a:solidFill>
                <a:latin typeface="Helvetica"/>
                <a:ea typeface="Helvetica"/>
                <a:cs typeface="Helvetica"/>
                <a:sym typeface="Helvetica"/>
              </a:defRPr>
            </a:pPr>
            <a:r>
              <a:t>Not useful for treatment assignment / differential therapeutics</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Synthesis"/>
          <p:cNvSpPr txBox="1">
            <a:spLocks noGrp="1"/>
          </p:cNvSpPr>
          <p:nvPr>
            <p:ph type="title"/>
          </p:nvPr>
        </p:nvSpPr>
        <p:spPr>
          <a:xfrm>
            <a:off x="952500" y="3322758"/>
            <a:ext cx="11099800" cy="2120901"/>
          </a:xfrm>
          <a:prstGeom prst="rect">
            <a:avLst/>
          </a:prstGeom>
        </p:spPr>
        <p:txBody>
          <a:bodyPr/>
          <a:lstStyle>
            <a:lvl1pPr>
              <a:defRPr b="1">
                <a:latin typeface="Helvetica"/>
                <a:ea typeface="Helvetica"/>
                <a:cs typeface="Helvetica"/>
                <a:sym typeface="Helvetica"/>
              </a:defRPr>
            </a:lvl1pPr>
          </a:lstStyle>
          <a:p>
            <a:r>
              <a:t>Synthesis</a:t>
            </a:r>
          </a:p>
        </p:txBody>
      </p:sp>
      <p:sp>
        <p:nvSpPr>
          <p:cNvPr id="235" name="Body"/>
          <p:cNvSpPr txBox="1">
            <a:spLocks noGrp="1"/>
          </p:cNvSpPr>
          <p:nvPr>
            <p:ph type="body" idx="1"/>
          </p:nvPr>
        </p:nvSpPr>
        <p:spPr>
          <a:prstGeom prst="rect">
            <a:avLst/>
          </a:prstGeom>
        </p:spPr>
        <p:txBody>
          <a:bodyPr/>
          <a:lstStyle/>
          <a:p>
            <a:endParaRP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Impression / Formulation…"/>
          <p:cNvSpPr txBox="1">
            <a:spLocks noGrp="1"/>
          </p:cNvSpPr>
          <p:nvPr>
            <p:ph type="title"/>
          </p:nvPr>
        </p:nvSpPr>
        <p:spPr>
          <a:prstGeom prst="rect">
            <a:avLst/>
          </a:prstGeom>
        </p:spPr>
        <p:txBody>
          <a:bodyPr/>
          <a:lstStyle/>
          <a:p>
            <a:pPr>
              <a:defRPr sz="6000" b="1">
                <a:latin typeface="Helvetica"/>
                <a:ea typeface="Helvetica"/>
                <a:cs typeface="Helvetica"/>
                <a:sym typeface="Helvetica"/>
              </a:defRPr>
            </a:pPr>
            <a:r>
              <a:t>Impression / Formulation</a:t>
            </a:r>
          </a:p>
          <a:p>
            <a:pPr>
              <a:defRPr sz="3100" b="1">
                <a:latin typeface="Helvetica"/>
                <a:ea typeface="Helvetica"/>
                <a:cs typeface="Helvetica"/>
                <a:sym typeface="Helvetica"/>
              </a:defRPr>
            </a:pPr>
            <a:r>
              <a:t>(e.g., 60 yo presents with anxiety, dysphoria, insomnia)</a:t>
            </a:r>
          </a:p>
        </p:txBody>
      </p:sp>
      <p:sp>
        <p:nvSpPr>
          <p:cNvPr id="238" name="Body"/>
          <p:cNvSpPr txBox="1">
            <a:spLocks noGrp="1"/>
          </p:cNvSpPr>
          <p:nvPr>
            <p:ph type="body" idx="1"/>
          </p:nvPr>
        </p:nvSpPr>
        <p:spPr>
          <a:prstGeom prst="rect">
            <a:avLst/>
          </a:prstGeom>
        </p:spPr>
        <p:txBody>
          <a:bodyPr/>
          <a:lstStyle/>
          <a:p>
            <a:endParaRPr/>
          </a:p>
          <a:p>
            <a:endParaRPr/>
          </a:p>
          <a:p>
            <a:endParaRPr/>
          </a:p>
          <a:p>
            <a:endParaRPr/>
          </a:p>
        </p:txBody>
      </p:sp>
      <p:graphicFrame>
        <p:nvGraphicFramePr>
          <p:cNvPr id="239" name="Table"/>
          <p:cNvGraphicFramePr/>
          <p:nvPr/>
        </p:nvGraphicFramePr>
        <p:xfrm>
          <a:off x="1117600" y="2417514"/>
          <a:ext cx="10536784" cy="6645772"/>
        </p:xfrm>
        <a:graphic>
          <a:graphicData uri="http://schemas.openxmlformats.org/drawingml/2006/table">
            <a:tbl>
              <a:tblPr>
                <a:tableStyleId>{4C3C2611-4C71-4FC5-86AE-919BDF0F9419}</a:tableStyleId>
              </a:tblPr>
              <a:tblGrid>
                <a:gridCol w="2631020"/>
                <a:gridCol w="2631020"/>
                <a:gridCol w="2631020"/>
                <a:gridCol w="2631020"/>
              </a:tblGrid>
              <a:tr h="1658267">
                <a:tc>
                  <a:txBody>
                    <a:bodyPr/>
                    <a:lstStyle/>
                    <a:p>
                      <a:pPr defTabSz="914400">
                        <a:defRPr sz="2800">
                          <a:solidFill>
                            <a:srgbClr val="FF9300"/>
                          </a:solidFill>
                        </a:defRPr>
                      </a:pPr>
                      <a:endParaRPr/>
                    </a:p>
                  </a:txBody>
                  <a:tcPr marL="50800" marR="50800" marT="50800" marB="50800" anchor="ctr" horzOverflow="overflow"/>
                </a:tc>
                <a:tc>
                  <a:txBody>
                    <a:bodyPr/>
                    <a:lstStyle/>
                    <a:p>
                      <a:pPr defTabSz="914400">
                        <a:defRPr>
                          <a:solidFill>
                            <a:srgbClr val="000000"/>
                          </a:solidFill>
                        </a:defRPr>
                      </a:pPr>
                      <a:r>
                        <a:rPr sz="2800" b="1" i="1">
                          <a:solidFill>
                            <a:srgbClr val="FF9300"/>
                          </a:solidFill>
                          <a:latin typeface="Helvetica"/>
                          <a:ea typeface="Helvetica"/>
                          <a:cs typeface="Helvetica"/>
                          <a:sym typeface="Helvetica"/>
                        </a:rPr>
                        <a:t>Biologic</a:t>
                      </a:r>
                    </a:p>
                  </a:txBody>
                  <a:tcPr marL="50800" marR="50800" marT="50800" marB="50800" anchor="ctr" horzOverflow="overflow"/>
                </a:tc>
                <a:tc>
                  <a:txBody>
                    <a:bodyPr/>
                    <a:lstStyle/>
                    <a:p>
                      <a:pPr defTabSz="914400">
                        <a:defRPr>
                          <a:solidFill>
                            <a:srgbClr val="000000"/>
                          </a:solidFill>
                        </a:defRPr>
                      </a:pPr>
                      <a:r>
                        <a:rPr sz="2800" b="1" i="1">
                          <a:solidFill>
                            <a:srgbClr val="FF9300"/>
                          </a:solidFill>
                          <a:latin typeface="Helvetica"/>
                          <a:ea typeface="Helvetica"/>
                          <a:cs typeface="Helvetica"/>
                          <a:sym typeface="Helvetica"/>
                        </a:rPr>
                        <a:t>Psychologic</a:t>
                      </a:r>
                    </a:p>
                  </a:txBody>
                  <a:tcPr marL="50800" marR="50800" marT="50800" marB="50800" anchor="ctr" horzOverflow="overflow"/>
                </a:tc>
                <a:tc>
                  <a:txBody>
                    <a:bodyPr/>
                    <a:lstStyle/>
                    <a:p>
                      <a:pPr defTabSz="914400">
                        <a:defRPr>
                          <a:solidFill>
                            <a:srgbClr val="000000"/>
                          </a:solidFill>
                        </a:defRPr>
                      </a:pPr>
                      <a:r>
                        <a:rPr sz="2800" b="1" i="1">
                          <a:solidFill>
                            <a:srgbClr val="FF9300"/>
                          </a:solidFill>
                          <a:latin typeface="Helvetica"/>
                          <a:ea typeface="Helvetica"/>
                          <a:cs typeface="Helvetica"/>
                          <a:sym typeface="Helvetica"/>
                        </a:rPr>
                        <a:t>Social</a:t>
                      </a:r>
                    </a:p>
                  </a:txBody>
                  <a:tcPr marL="50800" marR="50800" marT="50800" marB="50800" anchor="ctr" horzOverflow="overflow"/>
                </a:tc>
              </a:tr>
              <a:tr h="1658267">
                <a:tc>
                  <a:txBody>
                    <a:bodyPr/>
                    <a:lstStyle/>
                    <a:p>
                      <a:pPr defTabSz="914400">
                        <a:defRPr>
                          <a:solidFill>
                            <a:srgbClr val="000000"/>
                          </a:solidFill>
                        </a:defRPr>
                      </a:pPr>
                      <a:r>
                        <a:rPr sz="2800" b="1" i="1">
                          <a:solidFill>
                            <a:srgbClr val="FF9300"/>
                          </a:solidFill>
                          <a:latin typeface="Helvetica"/>
                          <a:ea typeface="Helvetica"/>
                          <a:cs typeface="Helvetica"/>
                          <a:sym typeface="Helvetica"/>
                        </a:rPr>
                        <a:t>Predisposing</a:t>
                      </a:r>
                    </a:p>
                  </a:txBody>
                  <a:tcPr marL="50800" marR="50800" marT="50800" marB="50800" anchor="ctr" horzOverflow="overflow"/>
                </a:tc>
                <a:tc>
                  <a:txBody>
                    <a:bodyPr/>
                    <a:lstStyle/>
                    <a:p>
                      <a:pPr defTabSz="914400">
                        <a:defRPr>
                          <a:solidFill>
                            <a:srgbClr val="000000"/>
                          </a:solidFill>
                        </a:defRPr>
                      </a:pPr>
                      <a:r>
                        <a:rPr sz="2800" b="1">
                          <a:solidFill>
                            <a:srgbClr val="FFFFFF"/>
                          </a:solidFill>
                          <a:latin typeface="Helvetica"/>
                          <a:ea typeface="Helvetica"/>
                          <a:cs typeface="Helvetica"/>
                          <a:sym typeface="Helvetica"/>
                        </a:rPr>
                        <a:t>F Hx SUD
Hx PPD</a:t>
                      </a:r>
                    </a:p>
                  </a:txBody>
                  <a:tcPr marL="50800" marR="50800" marT="50800" marB="50800" anchor="ctr" horzOverflow="overflow"/>
                </a:tc>
                <a:tc>
                  <a:txBody>
                    <a:bodyPr/>
                    <a:lstStyle/>
                    <a:p>
                      <a:pPr defTabSz="914400">
                        <a:defRPr>
                          <a:solidFill>
                            <a:srgbClr val="000000"/>
                          </a:solidFill>
                        </a:defRPr>
                      </a:pPr>
                      <a:r>
                        <a:rPr sz="2800" b="1">
                          <a:solidFill>
                            <a:srgbClr val="FFFFFF"/>
                          </a:solidFill>
                          <a:latin typeface="Helvetica"/>
                          <a:ea typeface="Helvetica"/>
                          <a:cs typeface="Helvetica"/>
                          <a:sym typeface="Helvetica"/>
                        </a:rPr>
                        <a:t>Trauma</a:t>
                      </a:r>
                    </a:p>
                  </a:txBody>
                  <a:tcPr marL="50800" marR="50800" marT="50800" marB="50800" anchor="ctr" horzOverflow="overflow"/>
                </a:tc>
                <a:tc>
                  <a:txBody>
                    <a:bodyPr/>
                    <a:lstStyle/>
                    <a:p>
                      <a:pPr defTabSz="914400">
                        <a:defRPr>
                          <a:solidFill>
                            <a:srgbClr val="000000"/>
                          </a:solidFill>
                        </a:defRPr>
                      </a:pPr>
                      <a:r>
                        <a:rPr sz="2800" b="1">
                          <a:solidFill>
                            <a:srgbClr val="FFFFFF"/>
                          </a:solidFill>
                          <a:latin typeface="Helvetica"/>
                          <a:ea typeface="Helvetica"/>
                          <a:cs typeface="Helvetica"/>
                          <a:sym typeface="Helvetica"/>
                        </a:rPr>
                        <a:t>Limited Supports</a:t>
                      </a:r>
                    </a:p>
                  </a:txBody>
                  <a:tcPr marL="50800" marR="50800" marT="50800" marB="50800" anchor="ctr" horzOverflow="overflow"/>
                </a:tc>
              </a:tr>
              <a:tr h="1658267">
                <a:tc>
                  <a:txBody>
                    <a:bodyPr/>
                    <a:lstStyle/>
                    <a:p>
                      <a:pPr defTabSz="914400">
                        <a:defRPr>
                          <a:solidFill>
                            <a:srgbClr val="000000"/>
                          </a:solidFill>
                        </a:defRPr>
                      </a:pPr>
                      <a:r>
                        <a:rPr sz="2800" b="1" i="1">
                          <a:solidFill>
                            <a:srgbClr val="FF9300"/>
                          </a:solidFill>
                          <a:latin typeface="Helvetica"/>
                          <a:ea typeface="Helvetica"/>
                          <a:cs typeface="Helvetica"/>
                          <a:sym typeface="Helvetica"/>
                        </a:rPr>
                        <a:t>Precipitating</a:t>
                      </a:r>
                    </a:p>
                  </a:txBody>
                  <a:tcPr marL="50800" marR="50800" marT="50800" marB="50800" anchor="ctr" horzOverflow="overflow"/>
                </a:tc>
                <a:tc>
                  <a:txBody>
                    <a:bodyPr/>
                    <a:lstStyle/>
                    <a:p>
                      <a:pPr defTabSz="914400">
                        <a:defRPr>
                          <a:solidFill>
                            <a:srgbClr val="000000"/>
                          </a:solidFill>
                        </a:defRPr>
                      </a:pPr>
                      <a:r>
                        <a:rPr sz="2800" b="1">
                          <a:solidFill>
                            <a:srgbClr val="FFFFFF"/>
                          </a:solidFill>
                          <a:latin typeface="Helvetica"/>
                          <a:ea typeface="Helvetica"/>
                          <a:cs typeface="Helvetica"/>
                          <a:sym typeface="Helvetica"/>
                        </a:rPr>
                        <a:t>Declining  Hormone Levels</a:t>
                      </a:r>
                    </a:p>
                  </a:txBody>
                  <a:tcPr marL="50800" marR="50800" marT="50800" marB="50800" anchor="ctr" horzOverflow="overflow"/>
                </a:tc>
                <a:tc>
                  <a:txBody>
                    <a:bodyPr/>
                    <a:lstStyle/>
                    <a:p>
                      <a:pPr defTabSz="914400">
                        <a:defRPr>
                          <a:solidFill>
                            <a:srgbClr val="000000"/>
                          </a:solidFill>
                        </a:defRPr>
                      </a:pPr>
                      <a:r>
                        <a:rPr sz="2800" b="1">
                          <a:solidFill>
                            <a:srgbClr val="FFFFFF"/>
                          </a:solidFill>
                          <a:latin typeface="Helvetica"/>
                          <a:ea typeface="Helvetica"/>
                          <a:cs typeface="Helvetica"/>
                          <a:sym typeface="Helvetica"/>
                        </a:rPr>
                        <a:t>Existential Issues</a:t>
                      </a:r>
                    </a:p>
                  </a:txBody>
                  <a:tcPr marL="50800" marR="50800" marT="50800" marB="50800" anchor="ctr" horzOverflow="overflow"/>
                </a:tc>
                <a:tc>
                  <a:txBody>
                    <a:bodyPr/>
                    <a:lstStyle/>
                    <a:p>
                      <a:pPr defTabSz="914400">
                        <a:defRPr>
                          <a:solidFill>
                            <a:srgbClr val="000000"/>
                          </a:solidFill>
                        </a:defRPr>
                      </a:pPr>
                      <a:r>
                        <a:rPr sz="2800" b="1">
                          <a:solidFill>
                            <a:srgbClr val="FFFFFF"/>
                          </a:solidFill>
                          <a:latin typeface="Helvetica"/>
                          <a:ea typeface="Helvetica"/>
                          <a:cs typeface="Helvetica"/>
                          <a:sym typeface="Helvetica"/>
                        </a:rPr>
                        <a:t>“Empty Nest”
No Promotion</a:t>
                      </a:r>
                    </a:p>
                  </a:txBody>
                  <a:tcPr marL="50800" marR="50800" marT="50800" marB="50800" anchor="ctr" horzOverflow="overflow"/>
                </a:tc>
              </a:tr>
              <a:tr h="1658267">
                <a:tc>
                  <a:txBody>
                    <a:bodyPr/>
                    <a:lstStyle/>
                    <a:p>
                      <a:pPr defTabSz="914400">
                        <a:defRPr>
                          <a:solidFill>
                            <a:srgbClr val="000000"/>
                          </a:solidFill>
                        </a:defRPr>
                      </a:pPr>
                      <a:r>
                        <a:rPr sz="2800" b="1" i="1">
                          <a:solidFill>
                            <a:srgbClr val="FF9300"/>
                          </a:solidFill>
                          <a:latin typeface="Helvetica"/>
                          <a:ea typeface="Helvetica"/>
                          <a:cs typeface="Helvetica"/>
                          <a:sym typeface="Helvetica"/>
                        </a:rPr>
                        <a:t>Perpetuating</a:t>
                      </a:r>
                    </a:p>
                  </a:txBody>
                  <a:tcPr marL="50800" marR="50800" marT="50800" marB="50800" anchor="ctr" horzOverflow="overflow"/>
                </a:tc>
                <a:tc>
                  <a:txBody>
                    <a:bodyPr/>
                    <a:lstStyle/>
                    <a:p>
                      <a:pPr defTabSz="914400">
                        <a:defRPr>
                          <a:solidFill>
                            <a:srgbClr val="000000"/>
                          </a:solidFill>
                        </a:defRPr>
                      </a:pPr>
                      <a:r>
                        <a:rPr sz="2800" b="1">
                          <a:solidFill>
                            <a:srgbClr val="FFFFFF"/>
                          </a:solidFill>
                          <a:latin typeface="Helvetica"/>
                          <a:ea typeface="Helvetica"/>
                          <a:cs typeface="Helvetica"/>
                          <a:sym typeface="Helvetica"/>
                        </a:rPr>
                        <a:t>Beta Blocker</a:t>
                      </a:r>
                    </a:p>
                  </a:txBody>
                  <a:tcPr marL="50800" marR="50800" marT="50800" marB="50800" anchor="ctr" horzOverflow="overflow"/>
                </a:tc>
                <a:tc>
                  <a:txBody>
                    <a:bodyPr/>
                    <a:lstStyle/>
                    <a:p>
                      <a:pPr defTabSz="914400">
                        <a:defRPr>
                          <a:solidFill>
                            <a:srgbClr val="000000"/>
                          </a:solidFill>
                        </a:defRPr>
                      </a:pPr>
                      <a:r>
                        <a:rPr sz="2800" b="1">
                          <a:solidFill>
                            <a:srgbClr val="FFFFFF"/>
                          </a:solidFill>
                          <a:latin typeface="Helvetica"/>
                          <a:ea typeface="Helvetica"/>
                          <a:cs typeface="Helvetica"/>
                          <a:sym typeface="Helvetica"/>
                        </a:rPr>
                        <a:t>Boredom, Denial</a:t>
                      </a:r>
                    </a:p>
                  </a:txBody>
                  <a:tcPr marL="50800" marR="50800" marT="50800" marB="50800" anchor="ctr" horzOverflow="overflow"/>
                </a:tc>
                <a:tc>
                  <a:txBody>
                    <a:bodyPr/>
                    <a:lstStyle/>
                    <a:p>
                      <a:pPr defTabSz="914400">
                        <a:defRPr>
                          <a:solidFill>
                            <a:srgbClr val="000000"/>
                          </a:solidFill>
                        </a:defRPr>
                      </a:pPr>
                      <a:r>
                        <a:rPr sz="2800" b="1">
                          <a:solidFill>
                            <a:srgbClr val="FFFFFF"/>
                          </a:solidFill>
                          <a:latin typeface="Helvetica"/>
                          <a:ea typeface="Helvetica"/>
                          <a:cs typeface="Helvetica"/>
                          <a:sym typeface="Helvetica"/>
                        </a:rPr>
                        <a:t>Progressive Disengage-ment</a:t>
                      </a:r>
                    </a:p>
                  </a:txBody>
                  <a:tcPr marL="50800" marR="50800" marT="50800" marB="50800" anchor="ctr" horzOverflow="overflow"/>
                </a:tc>
              </a:tr>
            </a:tbl>
          </a:graphicData>
        </a:graphic>
      </p:graphicFrame>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Pharmacotherapy:…"/>
          <p:cNvSpPr txBox="1">
            <a:spLocks noGrp="1"/>
          </p:cNvSpPr>
          <p:nvPr>
            <p:ph type="title"/>
          </p:nvPr>
        </p:nvSpPr>
        <p:spPr>
          <a:xfrm>
            <a:off x="952500" y="77972"/>
            <a:ext cx="11099800" cy="1768575"/>
          </a:xfrm>
          <a:prstGeom prst="rect">
            <a:avLst/>
          </a:prstGeom>
        </p:spPr>
        <p:txBody>
          <a:bodyPr/>
          <a:lstStyle/>
          <a:p>
            <a:pPr defTabSz="525779">
              <a:defRPr sz="5400" b="1">
                <a:latin typeface="Helvetica"/>
                <a:ea typeface="Helvetica"/>
                <a:cs typeface="Helvetica"/>
                <a:sym typeface="Helvetica"/>
              </a:defRPr>
            </a:pPr>
            <a:r>
              <a:t>Pharmacotherapy:  </a:t>
            </a:r>
          </a:p>
          <a:p>
            <a:pPr defTabSz="525779">
              <a:defRPr sz="5400" b="1">
                <a:latin typeface="Helvetica"/>
                <a:ea typeface="Helvetica"/>
                <a:cs typeface="Helvetica"/>
                <a:sym typeface="Helvetica"/>
              </a:defRPr>
            </a:pPr>
            <a:r>
              <a:t>Anxiety, Dysphoria, Insomnia</a:t>
            </a:r>
          </a:p>
        </p:txBody>
      </p:sp>
      <p:sp>
        <p:nvSpPr>
          <p:cNvPr id="242" name="Benzo’s: Lorazepam         (Ativan)…"/>
          <p:cNvSpPr txBox="1">
            <a:spLocks noGrp="1"/>
          </p:cNvSpPr>
          <p:nvPr>
            <p:ph type="body" idx="1"/>
          </p:nvPr>
        </p:nvSpPr>
        <p:spPr>
          <a:xfrm>
            <a:off x="952500" y="2349500"/>
            <a:ext cx="11099800" cy="6286500"/>
          </a:xfrm>
          <a:prstGeom prst="rect">
            <a:avLst/>
          </a:prstGeom>
        </p:spPr>
        <p:txBody>
          <a:bodyPr/>
          <a:lstStyle/>
          <a:p>
            <a:pPr marL="292607" indent="-292607" defTabSz="373887">
              <a:spcBef>
                <a:spcPts val="2600"/>
              </a:spcBef>
              <a:defRPr sz="3072" b="1">
                <a:latin typeface="Helvetica"/>
                <a:ea typeface="Helvetica"/>
                <a:cs typeface="Helvetica"/>
                <a:sym typeface="Helvetica"/>
              </a:defRPr>
            </a:pPr>
            <a:r>
              <a:t>Benzo’s: Lorazepam         (Ativan)</a:t>
            </a:r>
          </a:p>
          <a:p>
            <a:pPr marL="292607" indent="-292607" defTabSz="373887">
              <a:spcBef>
                <a:spcPts val="2600"/>
              </a:spcBef>
              <a:defRPr sz="3072" b="1">
                <a:latin typeface="Helvetica"/>
                <a:ea typeface="Helvetica"/>
                <a:cs typeface="Helvetica"/>
                <a:sym typeface="Helvetica"/>
              </a:defRPr>
            </a:pPr>
            <a:r>
              <a:t>SSRIs:    Escitalopram      (Lexapro)</a:t>
            </a:r>
          </a:p>
          <a:p>
            <a:pPr marL="292607" indent="-292607" defTabSz="373887">
              <a:spcBef>
                <a:spcPts val="2600"/>
              </a:spcBef>
              <a:defRPr sz="3072" b="1">
                <a:latin typeface="Helvetica"/>
                <a:ea typeface="Helvetica"/>
                <a:cs typeface="Helvetica"/>
                <a:sym typeface="Helvetica"/>
              </a:defRPr>
            </a:pPr>
            <a:r>
              <a:t>SNRIs:    Duloxetine          (Cymbalta)</a:t>
            </a:r>
          </a:p>
          <a:p>
            <a:pPr marL="292607" indent="-292607" defTabSz="373887">
              <a:spcBef>
                <a:spcPts val="2600"/>
              </a:spcBef>
              <a:defRPr sz="3072" b="1">
                <a:latin typeface="Helvetica"/>
                <a:ea typeface="Helvetica"/>
                <a:cs typeface="Helvetica"/>
                <a:sym typeface="Helvetica"/>
              </a:defRPr>
            </a:pPr>
            <a:r>
              <a:t>NDRI:      Bupropion          (Wellbutrin)</a:t>
            </a:r>
          </a:p>
          <a:p>
            <a:pPr marL="292607" indent="-292607" defTabSz="373887">
              <a:spcBef>
                <a:spcPts val="2600"/>
              </a:spcBef>
              <a:defRPr sz="3072" b="1">
                <a:latin typeface="Helvetica"/>
                <a:ea typeface="Helvetica"/>
                <a:cs typeface="Helvetica"/>
                <a:sym typeface="Helvetica"/>
              </a:defRPr>
            </a:pPr>
            <a:r>
              <a:t>NASSA:  Mirtazepine         (Remeron)</a:t>
            </a:r>
          </a:p>
          <a:p>
            <a:pPr marL="292607" indent="-292607" defTabSz="373887">
              <a:spcBef>
                <a:spcPts val="2600"/>
              </a:spcBef>
              <a:defRPr sz="3072" b="1">
                <a:latin typeface="Helvetica"/>
                <a:ea typeface="Helvetica"/>
                <a:cs typeface="Helvetica"/>
                <a:sym typeface="Helvetica"/>
              </a:defRPr>
            </a:pPr>
            <a:r>
              <a:t>SPARI:    Vilazidone           (Viibryd)</a:t>
            </a:r>
          </a:p>
          <a:p>
            <a:pPr marL="292607" indent="-292607" defTabSz="373887">
              <a:spcBef>
                <a:spcPts val="2600"/>
              </a:spcBef>
              <a:defRPr sz="3072" b="1">
                <a:solidFill>
                  <a:srgbClr val="FF9300"/>
                </a:solidFill>
                <a:latin typeface="Helvetica"/>
                <a:ea typeface="Helvetica"/>
                <a:cs typeface="Helvetica"/>
                <a:sym typeface="Helvetica"/>
              </a:defRPr>
            </a:pPr>
            <a:r>
              <a:t>Not Now:  Tricyclic and MAOI Antidepressants</a:t>
            </a:r>
          </a:p>
          <a:p>
            <a:pPr marL="292607" indent="-292607" defTabSz="373887">
              <a:spcBef>
                <a:spcPts val="2600"/>
              </a:spcBef>
              <a:defRPr sz="3072" b="1">
                <a:solidFill>
                  <a:srgbClr val="FF9300"/>
                </a:solidFill>
                <a:latin typeface="Helvetica"/>
                <a:ea typeface="Helvetica"/>
                <a:cs typeface="Helvetica"/>
                <a:sym typeface="Helvetica"/>
              </a:defRPr>
            </a:pPr>
            <a:r>
              <a:t>Not Now:  GABA-modulating and 2GAP Stabilizers, T3</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Decision Matrix:  Tailored Rx"/>
          <p:cNvSpPr txBox="1">
            <a:spLocks noGrp="1"/>
          </p:cNvSpPr>
          <p:nvPr>
            <p:ph type="title"/>
          </p:nvPr>
        </p:nvSpPr>
        <p:spPr>
          <a:xfrm>
            <a:off x="952500" y="101600"/>
            <a:ext cx="11099800" cy="1272977"/>
          </a:xfrm>
          <a:prstGeom prst="rect">
            <a:avLst/>
          </a:prstGeom>
        </p:spPr>
        <p:txBody>
          <a:bodyPr/>
          <a:lstStyle>
            <a:lvl1pPr>
              <a:defRPr sz="6000" b="1">
                <a:latin typeface="Helvetica"/>
                <a:ea typeface="Helvetica"/>
                <a:cs typeface="Helvetica"/>
                <a:sym typeface="Helvetica"/>
              </a:defRPr>
            </a:lvl1pPr>
          </a:lstStyle>
          <a:p>
            <a:r>
              <a:t>Decision Matrix:  Tailored Rx</a:t>
            </a:r>
          </a:p>
        </p:txBody>
      </p:sp>
      <p:graphicFrame>
        <p:nvGraphicFramePr>
          <p:cNvPr id="245" name="Table"/>
          <p:cNvGraphicFramePr/>
          <p:nvPr/>
        </p:nvGraphicFramePr>
        <p:xfrm>
          <a:off x="836761" y="1482923"/>
          <a:ext cx="11343978" cy="7651701"/>
        </p:xfrm>
        <a:graphic>
          <a:graphicData uri="http://schemas.openxmlformats.org/drawingml/2006/table">
            <a:tbl>
              <a:tblPr>
                <a:tableStyleId>{4C3C2611-4C71-4FC5-86AE-919BDF0F9419}</a:tableStyleId>
              </a:tblPr>
              <a:tblGrid>
                <a:gridCol w="1133127"/>
                <a:gridCol w="1133127"/>
                <a:gridCol w="1133127"/>
                <a:gridCol w="1133127"/>
                <a:gridCol w="1133127"/>
                <a:gridCol w="1133127"/>
                <a:gridCol w="1133127"/>
                <a:gridCol w="1133127"/>
                <a:gridCol w="1133127"/>
                <a:gridCol w="1133127"/>
              </a:tblGrid>
              <a:tr h="954875">
                <a:tc>
                  <a:txBody>
                    <a:bodyPr/>
                    <a:lstStyle/>
                    <a:p>
                      <a:pPr defTabSz="914400">
                        <a:defRPr sz="2000" b="1">
                          <a:latin typeface="Helvetica"/>
                          <a:ea typeface="Helvetica"/>
                          <a:cs typeface="Helvetica"/>
                          <a:sym typeface="Helvetica"/>
                        </a:defRPr>
                      </a:pPr>
                      <a:endParaRPr/>
                    </a:p>
                  </a:txBody>
                  <a:tcPr marL="50800" marR="50800" marT="50800" marB="50800" anchor="ctr" horzOverflow="overflow">
                    <a:lnL w="38100">
                      <a:solidFill>
                        <a:srgbClr val="FFFFFF"/>
                      </a:solidFill>
                      <a:miter lim="400000"/>
                    </a:lnL>
                    <a:lnR w="38100">
                      <a:solidFill>
                        <a:srgbClr val="0433FF"/>
                      </a:solidFill>
                      <a:miter lim="400000"/>
                    </a:lnR>
                    <a:lnT w="38100">
                      <a:solidFill>
                        <a:srgbClr val="FFFFFF"/>
                      </a:solidFill>
                      <a:miter lim="400000"/>
                    </a:lnT>
                    <a:lnB w="38100">
                      <a:solidFill>
                        <a:srgbClr val="FFFFFF"/>
                      </a:solidFill>
                      <a:miter lim="400000"/>
                    </a:lnB>
                  </a:tcPr>
                </a:tc>
                <a:tc gridSpan="4">
                  <a:txBody>
                    <a:bodyPr/>
                    <a:lstStyle/>
                    <a:p>
                      <a:pPr defTabSz="914400">
                        <a:defRPr>
                          <a:solidFill>
                            <a:srgbClr val="000000"/>
                          </a:solidFill>
                        </a:defRPr>
                      </a:pPr>
                      <a:r>
                        <a:rPr sz="2000" b="1">
                          <a:solidFill>
                            <a:srgbClr val="FFFFFF"/>
                          </a:solidFill>
                          <a:latin typeface="Helvetica"/>
                          <a:ea typeface="Helvetica"/>
                          <a:cs typeface="Helvetica"/>
                          <a:sym typeface="Helvetica"/>
                        </a:rPr>
                        <a:t>Targets</a:t>
                      </a:r>
                    </a:p>
                  </a:txBody>
                  <a:tcPr marL="50800" marR="50800" marT="50800" marB="50800" anchor="ctr" horzOverflow="overflow">
                    <a:lnL w="38100">
                      <a:solidFill>
                        <a:srgbClr val="0433FF"/>
                      </a:solidFill>
                      <a:miter lim="400000"/>
                    </a:lnL>
                    <a:lnR w="38100">
                      <a:solidFill>
                        <a:srgbClr val="00FDFF"/>
                      </a:solidFill>
                      <a:miter lim="400000"/>
                    </a:lnR>
                    <a:lnT w="38100">
                      <a:solidFill>
                        <a:srgbClr val="FFFFFF"/>
                      </a:solidFill>
                      <a:miter lim="400000"/>
                    </a:lnT>
                    <a:lnB w="38100">
                      <a:solidFill>
                        <a:srgbClr val="FFFFFF"/>
                      </a:solidFill>
                      <a:miter lim="400000"/>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defTabSz="914400">
                        <a:defRPr>
                          <a:solidFill>
                            <a:srgbClr val="000000"/>
                          </a:solidFill>
                        </a:defRPr>
                      </a:pPr>
                      <a:r>
                        <a:rPr sz="2000" b="1">
                          <a:solidFill>
                            <a:srgbClr val="FFFFFF"/>
                          </a:solidFill>
                          <a:latin typeface="Helvetica"/>
                          <a:ea typeface="Helvetica"/>
                          <a:cs typeface="Helvetica"/>
                          <a:sym typeface="Helvetica"/>
                        </a:rPr>
                        <a:t>Deal Breakers</a:t>
                      </a:r>
                    </a:p>
                  </a:txBody>
                  <a:tcPr marL="50800" marR="50800" marT="50800" marB="50800" anchor="ctr" horzOverflow="overflow">
                    <a:lnL w="38100">
                      <a:solidFill>
                        <a:srgbClr val="00FDFF"/>
                      </a:solidFill>
                      <a:miter lim="400000"/>
                    </a:lnL>
                    <a:lnR w="38100">
                      <a:solidFill>
                        <a:srgbClr val="FF2600"/>
                      </a:solidFill>
                      <a:miter lim="400000"/>
                    </a:lnR>
                    <a:lnT w="38100">
                      <a:solidFill>
                        <a:srgbClr val="FFFFFF"/>
                      </a:solidFill>
                      <a:miter lim="400000"/>
                    </a:lnT>
                    <a:lnB w="38100">
                      <a:solidFill>
                        <a:srgbClr val="FFFFFF"/>
                      </a:solidFill>
                      <a:miter lim="400000"/>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Total</a:t>
                      </a:r>
                    </a:p>
                  </a:txBody>
                  <a:tcPr marL="50800" marR="50800" marT="50800" marB="50800" anchor="ctr" horzOverflow="overflow">
                    <a:lnL w="38100">
                      <a:solidFill>
                        <a:srgbClr val="FF2600"/>
                      </a:solidFill>
                      <a:miter lim="400000"/>
                    </a:lnL>
                    <a:lnR w="38100">
                      <a:solidFill>
                        <a:srgbClr val="FFFFFF"/>
                      </a:solidFill>
                      <a:miter lim="400000"/>
                    </a:lnR>
                    <a:lnT w="38100">
                      <a:solidFill>
                        <a:srgbClr val="FFFFFF"/>
                      </a:solidFill>
                      <a:miter lim="400000"/>
                    </a:lnT>
                    <a:lnB w="38100">
                      <a:solidFill>
                        <a:srgbClr val="FFFFFF"/>
                      </a:solidFill>
                      <a:miter lim="400000"/>
                    </a:lnB>
                  </a:tcPr>
                </a:tc>
              </a:tr>
              <a:tr h="954875">
                <a:tc>
                  <a:txBody>
                    <a:bodyPr/>
                    <a:lstStyle/>
                    <a:p>
                      <a:pPr defTabSz="914400">
                        <a:defRPr sz="2000" b="1">
                          <a:latin typeface="Helvetica"/>
                          <a:ea typeface="Helvetica"/>
                          <a:cs typeface="Helvetica"/>
                          <a:sym typeface="Helvetica"/>
                        </a:defRPr>
                      </a:pPr>
                      <a:endParaRPr/>
                    </a:p>
                  </a:txBody>
                  <a:tcPr marL="50800" marR="50800" marT="50800" marB="50800" anchor="ctr" horzOverflow="overflow">
                    <a:lnL w="38100">
                      <a:solidFill>
                        <a:srgbClr val="FFFFFF"/>
                      </a:solidFill>
                      <a:miter lim="400000"/>
                    </a:lnL>
                    <a:lnR w="38100">
                      <a:solidFill>
                        <a:srgbClr val="0433FF"/>
                      </a:solidFill>
                      <a:miter lim="400000"/>
                    </a:lnR>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Sad-ness</a:t>
                      </a:r>
                    </a:p>
                  </a:txBody>
                  <a:tcPr marL="50800" marR="50800" marT="50800" marB="50800" anchor="ctr" horzOverflow="overflow">
                    <a:lnL w="38100">
                      <a:solidFill>
                        <a:srgbClr val="0433FF"/>
                      </a:solidFill>
                      <a:miter lim="400000"/>
                    </a:lnL>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Anxiety</a:t>
                      </a:r>
                    </a:p>
                  </a:txBody>
                  <a:tcPr marL="50800" marR="50800" marT="50800" marB="50800" anchor="ctr" horzOverflow="overflow">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Anergia</a:t>
                      </a:r>
                    </a:p>
                  </a:txBody>
                  <a:tcPr marL="50800" marR="50800" marT="50800" marB="50800" anchor="ctr" horzOverflow="overflow">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Insom-nia</a:t>
                      </a:r>
                    </a:p>
                  </a:txBody>
                  <a:tcPr marL="50800" marR="50800" marT="50800" marB="50800" anchor="ctr" horzOverflow="overflow">
                    <a:lnR w="38100">
                      <a:solidFill>
                        <a:srgbClr val="00FDFF"/>
                      </a:solidFill>
                      <a:miter lim="400000"/>
                    </a:lnR>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Weight Gain ?</a:t>
                      </a:r>
                    </a:p>
                  </a:txBody>
                  <a:tcPr marL="50800" marR="50800" marT="50800" marB="50800" anchor="ctr" horzOverflow="overflow">
                    <a:lnL w="38100">
                      <a:solidFill>
                        <a:srgbClr val="00FDFF"/>
                      </a:solidFill>
                      <a:miter lim="400000"/>
                    </a:lnL>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Sexual SE</a:t>
                      </a:r>
                    </a:p>
                  </a:txBody>
                  <a:tcPr marL="50800" marR="50800" marT="50800" marB="50800" anchor="ctr" horzOverflow="overflow">
                    <a:lnR w="38100">
                      <a:solidFill>
                        <a:srgbClr val="FFFB00"/>
                      </a:solidFill>
                      <a:miter lim="400000"/>
                    </a:lnR>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Other</a:t>
                      </a:r>
                    </a:p>
                  </a:txBody>
                  <a:tcPr marL="50800" marR="50800" marT="50800" marB="50800" anchor="ctr" horzOverflow="overflow">
                    <a:lnL w="38100">
                      <a:solidFill>
                        <a:srgbClr val="FFFB00"/>
                      </a:solidFill>
                      <a:miter lim="400000"/>
                    </a:lnL>
                    <a:lnR w="38100">
                      <a:solidFill>
                        <a:srgbClr val="FF9300"/>
                      </a:solidFill>
                      <a:miter lim="400000"/>
                    </a:lnR>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Cost</a:t>
                      </a:r>
                    </a:p>
                  </a:txBody>
                  <a:tcPr marL="50800" marR="50800" marT="50800" marB="50800" anchor="ctr" horzOverflow="overflow">
                    <a:lnL w="38100">
                      <a:solidFill>
                        <a:srgbClr val="FF9300"/>
                      </a:solidFill>
                      <a:miter lim="400000"/>
                    </a:lnL>
                    <a:lnR w="38100">
                      <a:solidFill>
                        <a:srgbClr val="FF2600"/>
                      </a:solidFill>
                      <a:miter lim="400000"/>
                    </a:lnR>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Score</a:t>
                      </a:r>
                    </a:p>
                  </a:txBody>
                  <a:tcPr marL="50800" marR="50800" marT="50800" marB="50800" anchor="ctr" horzOverflow="overflow">
                    <a:lnL w="38100">
                      <a:solidFill>
                        <a:srgbClr val="FF2600"/>
                      </a:solidFill>
                      <a:miter lim="400000"/>
                    </a:lnL>
                    <a:lnR w="38100">
                      <a:solidFill>
                        <a:srgbClr val="FFFFFF"/>
                      </a:solidFill>
                      <a:miter lim="400000"/>
                    </a:lnR>
                    <a:lnT w="38100">
                      <a:solidFill>
                        <a:srgbClr val="FFFFFF"/>
                      </a:solidFill>
                      <a:miter lim="400000"/>
                    </a:lnT>
                  </a:tcPr>
                </a:tc>
              </a:tr>
              <a:tr h="954875">
                <a:tc>
                  <a:txBody>
                    <a:bodyPr/>
                    <a:lstStyle/>
                    <a:p>
                      <a:pPr defTabSz="914400">
                        <a:defRPr>
                          <a:solidFill>
                            <a:srgbClr val="000000"/>
                          </a:solidFill>
                        </a:defRPr>
                      </a:pPr>
                      <a:r>
                        <a:rPr sz="2000" b="1">
                          <a:solidFill>
                            <a:srgbClr val="FFFFFF"/>
                          </a:solidFill>
                          <a:latin typeface="Helvetica"/>
                          <a:ea typeface="Helvetica"/>
                          <a:cs typeface="Helvetica"/>
                          <a:sym typeface="Helvetica"/>
                        </a:rPr>
                        <a:t>Benzo</a:t>
                      </a:r>
                    </a:p>
                  </a:txBody>
                  <a:tcPr marL="50800" marR="50800" marT="50800" marB="50800" anchor="ctr" horzOverflow="overflow">
                    <a:lnL w="38100">
                      <a:solidFill>
                        <a:srgbClr val="FFFFFF"/>
                      </a:solidFill>
                      <a:miter lim="400000"/>
                    </a:lnL>
                    <a:lnR w="38100">
                      <a:solidFill>
                        <a:srgbClr val="0433FF"/>
                      </a:solidFill>
                      <a:miter lim="400000"/>
                    </a:lnR>
                  </a:tcPr>
                </a:tc>
                <a:tc>
                  <a:txBody>
                    <a:bodyPr/>
                    <a:lstStyle/>
                    <a:p>
                      <a:pPr defTabSz="914400">
                        <a:defRPr>
                          <a:solidFill>
                            <a:srgbClr val="000000"/>
                          </a:solidFill>
                        </a:defRPr>
                      </a:pPr>
                      <a:r>
                        <a:rPr sz="3200" b="1">
                          <a:solidFill>
                            <a:srgbClr val="FF9300"/>
                          </a:solidFill>
                          <a:latin typeface="Helvetica"/>
                          <a:ea typeface="Helvetica"/>
                          <a:cs typeface="Helvetica"/>
                          <a:sym typeface="Helvetica"/>
                        </a:rPr>
                        <a:t>0</a:t>
                      </a:r>
                    </a:p>
                  </a:txBody>
                  <a:tcPr marL="50800" marR="50800" marT="50800" marB="50800" anchor="ctr" horzOverflow="overflow">
                    <a:lnL w="38100">
                      <a:solidFill>
                        <a:srgbClr val="0433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00FD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0FD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FFFB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S-T Only</a:t>
                      </a:r>
                    </a:p>
                  </a:txBody>
                  <a:tcPr marL="50800" marR="50800" marT="50800" marB="50800" anchor="ctr" horzOverflow="overflow">
                    <a:lnL w="38100">
                      <a:solidFill>
                        <a:srgbClr val="FFFB00"/>
                      </a:solidFill>
                      <a:miter lim="400000"/>
                    </a:lnL>
                    <a:lnR w="38100">
                      <a:solidFill>
                        <a:srgbClr val="FF93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0</a:t>
                      </a:r>
                    </a:p>
                  </a:txBody>
                  <a:tcPr marL="50800" marR="50800" marT="50800" marB="50800" anchor="ctr" horzOverflow="overflow">
                    <a:lnL w="38100">
                      <a:solidFill>
                        <a:srgbClr val="FF9300"/>
                      </a:solidFill>
                      <a:miter lim="400000"/>
                    </a:lnL>
                    <a:lnR w="38100">
                      <a:solidFill>
                        <a:srgbClr val="FF26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5</a:t>
                      </a:r>
                    </a:p>
                  </a:txBody>
                  <a:tcPr marL="50800" marR="50800" marT="50800" marB="50800" anchor="ctr" horzOverflow="overflow">
                    <a:lnL w="38100">
                      <a:solidFill>
                        <a:srgbClr val="FF2600"/>
                      </a:solidFill>
                      <a:miter lim="400000"/>
                    </a:lnL>
                    <a:lnR w="38100">
                      <a:solidFill>
                        <a:srgbClr val="FFFFFF"/>
                      </a:solidFill>
                      <a:miter lim="400000"/>
                    </a:lnR>
                  </a:tcPr>
                </a:tc>
              </a:tr>
              <a:tr h="954875">
                <a:tc>
                  <a:txBody>
                    <a:bodyPr/>
                    <a:lstStyle/>
                    <a:p>
                      <a:pPr defTabSz="914400">
                        <a:defRPr>
                          <a:solidFill>
                            <a:srgbClr val="000000"/>
                          </a:solidFill>
                        </a:defRPr>
                      </a:pPr>
                      <a:r>
                        <a:rPr sz="2000" b="1">
                          <a:solidFill>
                            <a:srgbClr val="FFFFFF"/>
                          </a:solidFill>
                          <a:latin typeface="Helvetica"/>
                          <a:ea typeface="Helvetica"/>
                          <a:cs typeface="Helvetica"/>
                          <a:sym typeface="Helvetica"/>
                        </a:rPr>
                        <a:t>SSRI</a:t>
                      </a:r>
                    </a:p>
                  </a:txBody>
                  <a:tcPr marL="50800" marR="50800" marT="50800" marB="50800" anchor="ctr" horzOverflow="overflow">
                    <a:lnL w="38100">
                      <a:solidFill>
                        <a:srgbClr val="FFFFFF"/>
                      </a:solidFill>
                      <a:miter lim="400000"/>
                    </a:lnL>
                    <a:lnR w="38100">
                      <a:solidFill>
                        <a:srgbClr val="0433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433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00FD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0FD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FFFB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Numb-ing</a:t>
                      </a:r>
                    </a:p>
                  </a:txBody>
                  <a:tcPr marL="50800" marR="50800" marT="50800" marB="50800" anchor="ctr" horzOverflow="overflow">
                    <a:lnL w="38100">
                      <a:solidFill>
                        <a:srgbClr val="FFFB00"/>
                      </a:solidFill>
                      <a:miter lim="400000"/>
                    </a:lnL>
                    <a:lnR w="38100">
                      <a:solidFill>
                        <a:srgbClr val="FF93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0</a:t>
                      </a:r>
                    </a:p>
                  </a:txBody>
                  <a:tcPr marL="50800" marR="50800" marT="50800" marB="50800" anchor="ctr" horzOverflow="overflow">
                    <a:lnL w="38100">
                      <a:solidFill>
                        <a:srgbClr val="FF9300"/>
                      </a:solidFill>
                      <a:miter lim="400000"/>
                    </a:lnL>
                    <a:lnR w="38100">
                      <a:solidFill>
                        <a:srgbClr val="FF26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3</a:t>
                      </a:r>
                    </a:p>
                  </a:txBody>
                  <a:tcPr marL="50800" marR="50800" marT="50800" marB="50800" anchor="ctr" horzOverflow="overflow">
                    <a:lnL w="38100">
                      <a:solidFill>
                        <a:srgbClr val="FF2600"/>
                      </a:solidFill>
                      <a:miter lim="400000"/>
                    </a:lnL>
                    <a:lnR w="38100">
                      <a:solidFill>
                        <a:srgbClr val="FFFFFF"/>
                      </a:solidFill>
                      <a:miter lim="400000"/>
                    </a:lnR>
                  </a:tcPr>
                </a:tc>
              </a:tr>
              <a:tr h="954875">
                <a:tc>
                  <a:txBody>
                    <a:bodyPr/>
                    <a:lstStyle/>
                    <a:p>
                      <a:pPr defTabSz="914400">
                        <a:defRPr>
                          <a:solidFill>
                            <a:srgbClr val="000000"/>
                          </a:solidFill>
                        </a:defRPr>
                      </a:pPr>
                      <a:r>
                        <a:rPr sz="2000" b="1">
                          <a:solidFill>
                            <a:srgbClr val="FFFFFF"/>
                          </a:solidFill>
                          <a:latin typeface="Helvetica"/>
                          <a:ea typeface="Helvetica"/>
                          <a:cs typeface="Helvetica"/>
                          <a:sym typeface="Helvetica"/>
                        </a:rPr>
                        <a:t>SNRI</a:t>
                      </a:r>
                    </a:p>
                  </a:txBody>
                  <a:tcPr marL="50800" marR="50800" marT="50800" marB="50800" anchor="ctr" horzOverflow="overflow">
                    <a:lnL w="38100">
                      <a:solidFill>
                        <a:srgbClr val="FFFFFF"/>
                      </a:solidFill>
                      <a:miter lim="400000"/>
                    </a:lnL>
                    <a:lnR w="38100">
                      <a:solidFill>
                        <a:srgbClr val="0433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433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3200" b="1">
                          <a:solidFill>
                            <a:srgbClr val="FF9300"/>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00FD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0FD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FFFB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FFFB00"/>
                      </a:solidFill>
                      <a:miter lim="400000"/>
                    </a:lnL>
                    <a:lnR w="38100">
                      <a:solidFill>
                        <a:srgbClr val="FF93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0</a:t>
                      </a:r>
                    </a:p>
                  </a:txBody>
                  <a:tcPr marL="50800" marR="50800" marT="50800" marB="50800" anchor="ctr" horzOverflow="overflow">
                    <a:lnL w="38100">
                      <a:solidFill>
                        <a:srgbClr val="FF9300"/>
                      </a:solidFill>
                      <a:miter lim="400000"/>
                    </a:lnL>
                    <a:lnR w="38100">
                      <a:solidFill>
                        <a:srgbClr val="FF2600"/>
                      </a:solidFill>
                      <a:miter lim="400000"/>
                    </a:lnR>
                  </a:tcPr>
                </a:tc>
                <a:tc>
                  <a:txBody>
                    <a:bodyPr/>
                    <a:lstStyle/>
                    <a:p>
                      <a:pPr defTabSz="914400">
                        <a:defRPr>
                          <a:solidFill>
                            <a:srgbClr val="000000"/>
                          </a:solidFill>
                        </a:defRPr>
                      </a:pPr>
                      <a:r>
                        <a:rPr sz="3200" b="1">
                          <a:solidFill>
                            <a:srgbClr val="FF9300"/>
                          </a:solidFill>
                          <a:latin typeface="Helvetica"/>
                          <a:ea typeface="Helvetica"/>
                          <a:cs typeface="Helvetica"/>
                          <a:sym typeface="Helvetica"/>
                        </a:rPr>
                        <a:t>7</a:t>
                      </a:r>
                    </a:p>
                  </a:txBody>
                  <a:tcPr marL="50800" marR="50800" marT="50800" marB="50800" anchor="ctr" horzOverflow="overflow">
                    <a:lnL w="38100">
                      <a:solidFill>
                        <a:srgbClr val="FF2600"/>
                      </a:solidFill>
                      <a:miter lim="400000"/>
                    </a:lnL>
                    <a:lnR w="38100">
                      <a:solidFill>
                        <a:srgbClr val="FFFFFF"/>
                      </a:solidFill>
                      <a:miter lim="400000"/>
                    </a:lnR>
                  </a:tcPr>
                </a:tc>
              </a:tr>
              <a:tr h="954875">
                <a:tc>
                  <a:txBody>
                    <a:bodyPr/>
                    <a:lstStyle/>
                    <a:p>
                      <a:pPr defTabSz="914400">
                        <a:defRPr>
                          <a:solidFill>
                            <a:srgbClr val="000000"/>
                          </a:solidFill>
                        </a:defRPr>
                      </a:pPr>
                      <a:r>
                        <a:rPr sz="2000" b="1">
                          <a:solidFill>
                            <a:srgbClr val="FFFFFF"/>
                          </a:solidFill>
                          <a:latin typeface="Helvetica"/>
                          <a:ea typeface="Helvetica"/>
                          <a:cs typeface="Helvetica"/>
                          <a:sym typeface="Helvetica"/>
                        </a:rPr>
                        <a:t>NDRI</a:t>
                      </a:r>
                    </a:p>
                  </a:txBody>
                  <a:tcPr marL="50800" marR="50800" marT="50800" marB="50800" anchor="ctr" horzOverflow="overflow">
                    <a:lnL w="38100">
                      <a:solidFill>
                        <a:srgbClr val="FFFFFF"/>
                      </a:solidFill>
                      <a:miter lim="400000"/>
                    </a:lnL>
                    <a:lnR w="38100">
                      <a:solidFill>
                        <a:srgbClr val="0433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433FF"/>
                      </a:solidFill>
                      <a:miter lim="400000"/>
                    </a:lnL>
                  </a:tcPr>
                </a:tc>
                <a:tc>
                  <a:txBody>
                    <a:bodyPr/>
                    <a:lstStyle/>
                    <a:p>
                      <a:pPr defTabSz="914400">
                        <a:defRPr>
                          <a:solidFill>
                            <a:srgbClr val="000000"/>
                          </a:solidFill>
                        </a:defRPr>
                      </a:pPr>
                      <a:r>
                        <a:rPr sz="3200" b="1">
                          <a:solidFill>
                            <a:srgbClr val="FF9300"/>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3200" b="1">
                          <a:solidFill>
                            <a:srgbClr val="FF9300"/>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00FD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0FD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FFFB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FFFB00"/>
                      </a:solidFill>
                      <a:miter lim="400000"/>
                    </a:lnL>
                    <a:lnR w="38100">
                      <a:solidFill>
                        <a:srgbClr val="FF93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0</a:t>
                      </a:r>
                    </a:p>
                  </a:txBody>
                  <a:tcPr marL="50800" marR="50800" marT="50800" marB="50800" anchor="ctr" horzOverflow="overflow">
                    <a:lnL w="38100">
                      <a:solidFill>
                        <a:srgbClr val="FF9300"/>
                      </a:solidFill>
                      <a:miter lim="400000"/>
                    </a:lnL>
                    <a:lnR w="38100">
                      <a:solidFill>
                        <a:srgbClr val="FF2600"/>
                      </a:solidFill>
                      <a:miter lim="400000"/>
                    </a:lnR>
                  </a:tcPr>
                </a:tc>
                <a:tc>
                  <a:txBody>
                    <a:bodyPr/>
                    <a:lstStyle/>
                    <a:p>
                      <a:pPr defTabSz="914400">
                        <a:defRPr>
                          <a:solidFill>
                            <a:srgbClr val="000000"/>
                          </a:solidFill>
                        </a:defRPr>
                      </a:pPr>
                      <a:r>
                        <a:rPr sz="3200" b="1">
                          <a:solidFill>
                            <a:srgbClr val="FF9300"/>
                          </a:solidFill>
                          <a:latin typeface="Helvetica"/>
                          <a:ea typeface="Helvetica"/>
                          <a:cs typeface="Helvetica"/>
                          <a:sym typeface="Helvetica"/>
                        </a:rPr>
                        <a:t>7</a:t>
                      </a:r>
                    </a:p>
                  </a:txBody>
                  <a:tcPr marL="50800" marR="50800" marT="50800" marB="50800" anchor="ctr" horzOverflow="overflow">
                    <a:lnL w="38100">
                      <a:solidFill>
                        <a:srgbClr val="FF2600"/>
                      </a:solidFill>
                      <a:miter lim="400000"/>
                    </a:lnL>
                    <a:lnR w="38100">
                      <a:solidFill>
                        <a:srgbClr val="FFFFFF"/>
                      </a:solidFill>
                      <a:miter lim="400000"/>
                    </a:lnR>
                  </a:tcPr>
                </a:tc>
              </a:tr>
              <a:tr h="954875">
                <a:tc>
                  <a:txBody>
                    <a:bodyPr/>
                    <a:lstStyle/>
                    <a:p>
                      <a:pPr defTabSz="914400">
                        <a:defRPr>
                          <a:solidFill>
                            <a:srgbClr val="000000"/>
                          </a:solidFill>
                        </a:defRPr>
                      </a:pPr>
                      <a:r>
                        <a:rPr sz="2000" b="1">
                          <a:solidFill>
                            <a:srgbClr val="FFFFFF"/>
                          </a:solidFill>
                          <a:latin typeface="Helvetica"/>
                          <a:ea typeface="Helvetica"/>
                          <a:cs typeface="Helvetica"/>
                          <a:sym typeface="Helvetica"/>
                        </a:rPr>
                        <a:t>NASSA</a:t>
                      </a:r>
                    </a:p>
                  </a:txBody>
                  <a:tcPr marL="50800" marR="50800" marT="50800" marB="50800" anchor="ctr" horzOverflow="overflow">
                    <a:lnL w="38100">
                      <a:solidFill>
                        <a:srgbClr val="FFFFFF"/>
                      </a:solidFill>
                      <a:miter lim="400000"/>
                    </a:lnL>
                    <a:lnR w="38100">
                      <a:solidFill>
                        <a:srgbClr val="0433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433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3200" b="1">
                          <a:solidFill>
                            <a:srgbClr val="FF9300"/>
                          </a:solidFill>
                          <a:latin typeface="Helvetica"/>
                          <a:ea typeface="Helvetica"/>
                          <a:cs typeface="Helvetica"/>
                          <a:sym typeface="Helvetica"/>
                        </a:rPr>
                        <a:t>++</a:t>
                      </a:r>
                    </a:p>
                  </a:txBody>
                  <a:tcPr marL="50800" marR="50800" marT="50800" marB="50800" anchor="ctr" horzOverflow="overflow">
                    <a:lnR w="38100">
                      <a:solidFill>
                        <a:srgbClr val="00FD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0FD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FFFB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FFFB00"/>
                      </a:solidFill>
                      <a:miter lim="400000"/>
                    </a:lnL>
                    <a:lnR w="38100">
                      <a:solidFill>
                        <a:srgbClr val="FF93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0</a:t>
                      </a:r>
                    </a:p>
                  </a:txBody>
                  <a:tcPr marL="50800" marR="50800" marT="50800" marB="50800" anchor="ctr" horzOverflow="overflow">
                    <a:lnL w="38100">
                      <a:solidFill>
                        <a:srgbClr val="FF9300"/>
                      </a:solidFill>
                      <a:miter lim="400000"/>
                    </a:lnL>
                    <a:lnR w="38100">
                      <a:solidFill>
                        <a:srgbClr val="FF2600"/>
                      </a:solidFill>
                      <a:miter lim="400000"/>
                    </a:lnR>
                  </a:tcPr>
                </a:tc>
                <a:tc>
                  <a:txBody>
                    <a:bodyPr/>
                    <a:lstStyle/>
                    <a:p>
                      <a:pPr defTabSz="914400">
                        <a:defRPr>
                          <a:solidFill>
                            <a:srgbClr val="000000"/>
                          </a:solidFill>
                        </a:defRPr>
                      </a:pPr>
                      <a:r>
                        <a:rPr sz="3200" b="1">
                          <a:solidFill>
                            <a:srgbClr val="FF9300"/>
                          </a:solidFill>
                          <a:latin typeface="Helvetica"/>
                          <a:ea typeface="Helvetica"/>
                          <a:cs typeface="Helvetica"/>
                          <a:sym typeface="Helvetica"/>
                        </a:rPr>
                        <a:t>8</a:t>
                      </a:r>
                    </a:p>
                  </a:txBody>
                  <a:tcPr marL="50800" marR="50800" marT="50800" marB="50800" anchor="ctr" horzOverflow="overflow">
                    <a:lnL w="38100">
                      <a:solidFill>
                        <a:srgbClr val="FF2600"/>
                      </a:solidFill>
                      <a:miter lim="400000"/>
                    </a:lnL>
                    <a:lnR w="38100">
                      <a:solidFill>
                        <a:srgbClr val="FFFFFF"/>
                      </a:solidFill>
                      <a:miter lim="400000"/>
                    </a:lnR>
                  </a:tcPr>
                </a:tc>
              </a:tr>
              <a:tr h="954875">
                <a:tc>
                  <a:txBody>
                    <a:bodyPr/>
                    <a:lstStyle/>
                    <a:p>
                      <a:pPr defTabSz="914400">
                        <a:defRPr>
                          <a:solidFill>
                            <a:srgbClr val="000000"/>
                          </a:solidFill>
                        </a:defRPr>
                      </a:pPr>
                      <a:r>
                        <a:rPr sz="2000" b="1">
                          <a:solidFill>
                            <a:srgbClr val="FFFFFF"/>
                          </a:solidFill>
                          <a:latin typeface="Helvetica"/>
                          <a:ea typeface="Helvetica"/>
                          <a:cs typeface="Helvetica"/>
                          <a:sym typeface="Helvetica"/>
                        </a:rPr>
                        <a:t>SPARI</a:t>
                      </a:r>
                    </a:p>
                  </a:txBody>
                  <a:tcPr marL="50800" marR="50800" marT="50800" marB="50800" anchor="ctr" horzOverflow="overflow">
                    <a:lnL w="38100">
                      <a:solidFill>
                        <a:srgbClr val="FFFFFF"/>
                      </a:solidFill>
                      <a:miter lim="400000"/>
                    </a:lnL>
                    <a:lnR w="38100">
                      <a:solidFill>
                        <a:srgbClr val="0433FF"/>
                      </a:solidFill>
                      <a:miter lim="400000"/>
                    </a:lnR>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433FF"/>
                      </a:solidFill>
                      <a:miter lim="400000"/>
                    </a:lnL>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B w="38100">
                      <a:solidFill>
                        <a:srgbClr val="FFFFFF"/>
                      </a:solidFill>
                      <a:miter lim="400000"/>
                    </a:lnB>
                  </a:tcPr>
                </a:tc>
                <a:tc>
                  <a:txBody>
                    <a:bodyPr/>
                    <a:lstStyle/>
                    <a:p>
                      <a:pPr defTabSz="914400">
                        <a:defRPr>
                          <a:solidFill>
                            <a:srgbClr val="000000"/>
                          </a:solidFill>
                        </a:defRPr>
                      </a:pPr>
                      <a:r>
                        <a:rPr sz="3200" b="1">
                          <a:solidFill>
                            <a:srgbClr val="FF9300"/>
                          </a:solidFill>
                          <a:latin typeface="Helvetica"/>
                          <a:ea typeface="Helvetica"/>
                          <a:cs typeface="Helvetica"/>
                          <a:sym typeface="Helvetica"/>
                        </a:rPr>
                        <a:t>+++</a:t>
                      </a:r>
                    </a:p>
                  </a:txBody>
                  <a:tcPr marL="50800" marR="50800" marT="50800" marB="50800" anchor="ctr" horzOverflow="overflow">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00FDFF"/>
                      </a:solidFill>
                      <a:miter lim="400000"/>
                    </a:lnR>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0FDFF"/>
                      </a:solidFill>
                      <a:miter lim="400000"/>
                    </a:lnL>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FFFB00"/>
                      </a:solidFill>
                      <a:miter lim="400000"/>
                    </a:lnR>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FFFB00"/>
                      </a:solidFill>
                      <a:miter lim="400000"/>
                    </a:lnL>
                    <a:lnR w="38100">
                      <a:solidFill>
                        <a:srgbClr val="FF9300"/>
                      </a:solidFill>
                      <a:miter lim="400000"/>
                    </a:lnR>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FF9300"/>
                      </a:solidFill>
                      <a:miter lim="400000"/>
                    </a:lnL>
                    <a:lnR w="38100">
                      <a:solidFill>
                        <a:srgbClr val="FF2600"/>
                      </a:solidFill>
                      <a:miter lim="400000"/>
                    </a:lnR>
                    <a:lnB w="38100">
                      <a:solidFill>
                        <a:srgbClr val="FFFFFF"/>
                      </a:solidFill>
                      <a:miter lim="400000"/>
                    </a:lnB>
                  </a:tcPr>
                </a:tc>
                <a:tc>
                  <a:txBody>
                    <a:bodyPr/>
                    <a:lstStyle/>
                    <a:p>
                      <a:pPr defTabSz="914400">
                        <a:defRPr>
                          <a:solidFill>
                            <a:srgbClr val="000000"/>
                          </a:solidFill>
                        </a:defRPr>
                      </a:pPr>
                      <a:r>
                        <a:rPr sz="3200" b="1">
                          <a:solidFill>
                            <a:srgbClr val="FF9300"/>
                          </a:solidFill>
                          <a:latin typeface="Helvetica"/>
                          <a:ea typeface="Helvetica"/>
                          <a:cs typeface="Helvetica"/>
                          <a:sym typeface="Helvetica"/>
                        </a:rPr>
                        <a:t>8</a:t>
                      </a:r>
                    </a:p>
                  </a:txBody>
                  <a:tcPr marL="50800" marR="50800" marT="50800" marB="50800" anchor="ctr" horzOverflow="overflow">
                    <a:lnL w="38100">
                      <a:solidFill>
                        <a:srgbClr val="FF2600"/>
                      </a:solidFill>
                      <a:miter lim="400000"/>
                    </a:lnL>
                    <a:lnR w="38100">
                      <a:solidFill>
                        <a:srgbClr val="FFFFFF"/>
                      </a:solidFill>
                      <a:miter lim="400000"/>
                    </a:lnR>
                    <a:lnB w="38100">
                      <a:solidFill>
                        <a:srgbClr val="FFFFFF"/>
                      </a:solidFill>
                      <a:miter lim="400000"/>
                    </a:lnB>
                  </a:tcPr>
                </a:tc>
              </a:tr>
            </a:tbl>
          </a:graphicData>
        </a:graphic>
      </p:graphicFrame>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Be a Rockstar !"/>
          <p:cNvSpPr txBox="1">
            <a:spLocks noGrp="1"/>
          </p:cNvSpPr>
          <p:nvPr>
            <p:ph type="title"/>
          </p:nvPr>
        </p:nvSpPr>
        <p:spPr>
          <a:xfrm>
            <a:off x="952500" y="406400"/>
            <a:ext cx="11099800" cy="1332707"/>
          </a:xfrm>
          <a:prstGeom prst="rect">
            <a:avLst/>
          </a:prstGeom>
        </p:spPr>
        <p:txBody>
          <a:bodyPr/>
          <a:lstStyle>
            <a:lvl1pPr>
              <a:defRPr b="1">
                <a:latin typeface="Helvetica"/>
                <a:ea typeface="Helvetica"/>
                <a:cs typeface="Helvetica"/>
                <a:sym typeface="Helvetica"/>
              </a:defRPr>
            </a:lvl1pPr>
          </a:lstStyle>
          <a:p>
            <a:r>
              <a:t>Be a Rockstar !</a:t>
            </a:r>
          </a:p>
        </p:txBody>
      </p:sp>
      <p:sp>
        <p:nvSpPr>
          <p:cNvPr id="248" name="See the patient more often (q 2 - 4 weeks)…"/>
          <p:cNvSpPr txBox="1">
            <a:spLocks noGrp="1"/>
          </p:cNvSpPr>
          <p:nvPr>
            <p:ph type="body" idx="1"/>
          </p:nvPr>
        </p:nvSpPr>
        <p:spPr>
          <a:xfrm>
            <a:off x="952500" y="1881385"/>
            <a:ext cx="11099800" cy="6995915"/>
          </a:xfrm>
          <a:prstGeom prst="rect">
            <a:avLst/>
          </a:prstGeom>
        </p:spPr>
        <p:txBody>
          <a:bodyPr/>
          <a:lstStyle/>
          <a:p>
            <a:pPr marL="434340" indent="-434340" defTabSz="554990">
              <a:spcBef>
                <a:spcPts val="3900"/>
              </a:spcBef>
              <a:defRPr sz="3609" b="1">
                <a:latin typeface="Helvetica"/>
                <a:ea typeface="Helvetica"/>
                <a:cs typeface="Helvetica"/>
                <a:sym typeface="Helvetica"/>
              </a:defRPr>
            </a:pPr>
            <a:r>
              <a:t>See the patient more often (q 2 - 4 weeks)</a:t>
            </a:r>
          </a:p>
          <a:p>
            <a:pPr marL="434340" indent="-434340" defTabSz="554990">
              <a:spcBef>
                <a:spcPts val="3900"/>
              </a:spcBef>
              <a:defRPr sz="3609" b="1">
                <a:latin typeface="Helvetica"/>
                <a:ea typeface="Helvetica"/>
                <a:cs typeface="Helvetica"/>
                <a:sym typeface="Helvetica"/>
              </a:defRPr>
            </a:pPr>
            <a:r>
              <a:t>Book the patient for a “double”</a:t>
            </a:r>
          </a:p>
          <a:p>
            <a:pPr marL="434340" indent="-434340" defTabSz="554990">
              <a:spcBef>
                <a:spcPts val="3900"/>
              </a:spcBef>
              <a:defRPr sz="3609" b="1">
                <a:latin typeface="Helvetica"/>
                <a:ea typeface="Helvetica"/>
                <a:cs typeface="Helvetica"/>
                <a:sym typeface="Helvetica"/>
              </a:defRPr>
            </a:pPr>
            <a:r>
              <a:t>Go for it !  </a:t>
            </a:r>
          </a:p>
          <a:p>
            <a:pPr marL="868680" lvl="1" indent="-434340" defTabSz="554990">
              <a:spcBef>
                <a:spcPts val="3900"/>
              </a:spcBef>
              <a:defRPr sz="3609" b="1">
                <a:latin typeface="Helvetica"/>
                <a:ea typeface="Helvetica"/>
                <a:cs typeface="Helvetica"/>
                <a:sym typeface="Helvetica"/>
              </a:defRPr>
            </a:pPr>
            <a:r>
              <a:t>Higher doses, Newer meds, Combined targeted therapy</a:t>
            </a:r>
          </a:p>
          <a:p>
            <a:pPr marL="434340" indent="-434340" defTabSz="554990">
              <a:spcBef>
                <a:spcPts val="3900"/>
              </a:spcBef>
              <a:defRPr sz="3609" b="1">
                <a:latin typeface="Helvetica"/>
                <a:ea typeface="Helvetica"/>
                <a:cs typeface="Helvetica"/>
                <a:sym typeface="Helvetica"/>
              </a:defRPr>
            </a:pPr>
            <a:r>
              <a:t>Integrate biologic and psychosocial intervention</a:t>
            </a:r>
          </a:p>
          <a:p>
            <a:pPr marL="434340" indent="-434340" defTabSz="554990">
              <a:spcBef>
                <a:spcPts val="3900"/>
              </a:spcBef>
              <a:defRPr sz="3609" b="1">
                <a:latin typeface="Helvetica"/>
                <a:ea typeface="Helvetica"/>
                <a:cs typeface="Helvetica"/>
                <a:sym typeface="Helvetica"/>
              </a:defRPr>
            </a:pPr>
            <a:r>
              <a:t>Aim for “well”</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Bringing it Home"/>
          <p:cNvSpPr txBox="1">
            <a:spLocks noGrp="1"/>
          </p:cNvSpPr>
          <p:nvPr>
            <p:ph type="title"/>
          </p:nvPr>
        </p:nvSpPr>
        <p:spPr>
          <a:xfrm>
            <a:off x="952500" y="190500"/>
            <a:ext cx="11099800" cy="1853952"/>
          </a:xfrm>
          <a:prstGeom prst="rect">
            <a:avLst/>
          </a:prstGeom>
        </p:spPr>
        <p:txBody>
          <a:bodyPr/>
          <a:lstStyle>
            <a:lvl1pPr>
              <a:defRPr b="1">
                <a:latin typeface="Helvetica"/>
                <a:ea typeface="Helvetica"/>
                <a:cs typeface="Helvetica"/>
                <a:sym typeface="Helvetica"/>
              </a:defRPr>
            </a:lvl1pPr>
          </a:lstStyle>
          <a:p>
            <a:r>
              <a:t>Bringing it Home</a:t>
            </a:r>
          </a:p>
        </p:txBody>
      </p:sp>
      <p:sp>
        <p:nvSpPr>
          <p:cNvPr id="251" name="Psychiatric disorders are a chief problem in primary care practice…"/>
          <p:cNvSpPr txBox="1">
            <a:spLocks noGrp="1"/>
          </p:cNvSpPr>
          <p:nvPr>
            <p:ph type="body" idx="1"/>
          </p:nvPr>
        </p:nvSpPr>
        <p:spPr>
          <a:xfrm>
            <a:off x="203200" y="2044700"/>
            <a:ext cx="11099800" cy="6731199"/>
          </a:xfrm>
          <a:prstGeom prst="rect">
            <a:avLst/>
          </a:prstGeom>
        </p:spPr>
        <p:txBody>
          <a:bodyPr/>
          <a:lstStyle/>
          <a:p>
            <a:pPr marL="443484" indent="-443484" defTabSz="566674">
              <a:spcBef>
                <a:spcPts val="4000"/>
              </a:spcBef>
              <a:defRPr sz="3686" b="1">
                <a:latin typeface="Helvetica"/>
                <a:ea typeface="Helvetica"/>
                <a:cs typeface="Helvetica"/>
                <a:sym typeface="Helvetica"/>
              </a:defRPr>
            </a:pPr>
            <a:r>
              <a:t>Psychiatric disorders are a chief problem in primary care practice</a:t>
            </a:r>
          </a:p>
          <a:p>
            <a:pPr marL="443484" indent="-443484" defTabSz="566674">
              <a:spcBef>
                <a:spcPts val="4000"/>
              </a:spcBef>
              <a:defRPr sz="3686" b="1">
                <a:latin typeface="Helvetica"/>
                <a:ea typeface="Helvetica"/>
                <a:cs typeface="Helvetica"/>
                <a:sym typeface="Helvetica"/>
              </a:defRPr>
            </a:pPr>
            <a:r>
              <a:t>Education and training are not commensurate with need, nor is reimbursement</a:t>
            </a:r>
          </a:p>
          <a:p>
            <a:pPr marL="443484" indent="-443484" defTabSz="566674">
              <a:spcBef>
                <a:spcPts val="4000"/>
              </a:spcBef>
              <a:defRPr sz="3686" b="1">
                <a:latin typeface="Helvetica"/>
                <a:ea typeface="Helvetica"/>
                <a:cs typeface="Helvetica"/>
                <a:sym typeface="Helvetica"/>
              </a:defRPr>
            </a:pPr>
            <a:r>
              <a:t>Psychiatry is not mysterious or inscrutable</a:t>
            </a:r>
          </a:p>
          <a:p>
            <a:pPr marL="443484" indent="-443484" defTabSz="566674">
              <a:spcBef>
                <a:spcPts val="4000"/>
              </a:spcBef>
              <a:defRPr sz="3686" b="1">
                <a:latin typeface="Helvetica"/>
                <a:ea typeface="Helvetica"/>
                <a:cs typeface="Helvetica"/>
                <a:sym typeface="Helvetica"/>
              </a:defRPr>
            </a:pPr>
            <a:r>
              <a:t>Build skill set through ongoing patient care, backed by study and consultation</a:t>
            </a:r>
          </a:p>
          <a:p>
            <a:pPr marL="443484" indent="-443484" defTabSz="566674">
              <a:spcBef>
                <a:spcPts val="4000"/>
              </a:spcBef>
              <a:defRPr sz="3686" b="1">
                <a:solidFill>
                  <a:srgbClr val="FF9300"/>
                </a:solidFill>
                <a:latin typeface="Helvetica"/>
                <a:ea typeface="Helvetica"/>
                <a:cs typeface="Helvetica"/>
                <a:sym typeface="Helvetica"/>
              </a:defRPr>
            </a:pPr>
            <a:r>
              <a:t>IT’LL MAKE A BIG DIFFERENCE !</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Case Study ?"/>
          <p:cNvSpPr txBox="1"/>
          <p:nvPr/>
        </p:nvSpPr>
        <p:spPr>
          <a:xfrm>
            <a:off x="2917986" y="4292599"/>
            <a:ext cx="7168828" cy="1384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8400" b="1">
                <a:latin typeface="Helvetica"/>
                <a:ea typeface="Helvetica"/>
                <a:cs typeface="Helvetica"/>
                <a:sym typeface="Helvetica"/>
              </a:defRPr>
            </a:lvl1pPr>
          </a:lstStyle>
          <a:p>
            <a:r>
              <a:t>Case Study ? </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Let’s Discuss a (Fictional) Patient"/>
          <p:cNvSpPr txBox="1">
            <a:spLocks noGrp="1"/>
          </p:cNvSpPr>
          <p:nvPr>
            <p:ph type="title"/>
          </p:nvPr>
        </p:nvSpPr>
        <p:spPr>
          <a:xfrm>
            <a:off x="952500" y="266700"/>
            <a:ext cx="11099800" cy="2120900"/>
          </a:xfrm>
          <a:prstGeom prst="rect">
            <a:avLst/>
          </a:prstGeom>
        </p:spPr>
        <p:txBody>
          <a:bodyPr/>
          <a:lstStyle>
            <a:lvl1pPr>
              <a:defRPr sz="6000" b="1">
                <a:latin typeface="Helvetica"/>
                <a:ea typeface="Helvetica"/>
                <a:cs typeface="Helvetica"/>
                <a:sym typeface="Helvetica"/>
              </a:defRPr>
            </a:lvl1pPr>
          </a:lstStyle>
          <a:p>
            <a:r>
              <a:t>Let’s Discuss a (Fictional) Patient</a:t>
            </a:r>
          </a:p>
        </p:txBody>
      </p:sp>
      <p:sp>
        <p:nvSpPr>
          <p:cNvPr id="257" name="60 year old female, married, retail shop shift manager, who lives with husband and elderly mother, grown son at technical school…"/>
          <p:cNvSpPr txBox="1">
            <a:spLocks noGrp="1"/>
          </p:cNvSpPr>
          <p:nvPr>
            <p:ph type="body" idx="1"/>
          </p:nvPr>
        </p:nvSpPr>
        <p:spPr>
          <a:xfrm>
            <a:off x="952500" y="2597150"/>
            <a:ext cx="11099800" cy="6286500"/>
          </a:xfrm>
          <a:prstGeom prst="rect">
            <a:avLst/>
          </a:prstGeom>
        </p:spPr>
        <p:txBody>
          <a:bodyPr/>
          <a:lstStyle/>
          <a:p>
            <a:pPr marL="397763" indent="-397763" defTabSz="508254">
              <a:spcBef>
                <a:spcPts val="3600"/>
              </a:spcBef>
              <a:defRPr sz="3306" b="1">
                <a:latin typeface="Helvetica"/>
                <a:ea typeface="Helvetica"/>
                <a:cs typeface="Helvetica"/>
                <a:sym typeface="Helvetica"/>
              </a:defRPr>
            </a:pPr>
            <a:r>
              <a:t>60 year old female, married, retail shop shift manager, who lives with husband and elderly mother, grown son at technical school</a:t>
            </a:r>
          </a:p>
          <a:p>
            <a:pPr marL="397763" indent="-397763" defTabSz="508254">
              <a:spcBef>
                <a:spcPts val="3600"/>
              </a:spcBef>
              <a:defRPr sz="3306" b="1">
                <a:latin typeface="Helvetica"/>
                <a:ea typeface="Helvetica"/>
                <a:cs typeface="Helvetica"/>
                <a:sym typeface="Helvetica"/>
              </a:defRPr>
            </a:pPr>
            <a:r>
              <a:t>Under your care for hypertension and hyperlipidemia, uncomplicated, stable on medication</a:t>
            </a:r>
          </a:p>
          <a:p>
            <a:pPr marL="397763" indent="-397763" defTabSz="508254">
              <a:spcBef>
                <a:spcPts val="3600"/>
              </a:spcBef>
              <a:defRPr sz="3306" b="1">
                <a:latin typeface="Helvetica"/>
                <a:ea typeface="Helvetica"/>
                <a:cs typeface="Helvetica"/>
                <a:sym typeface="Helvetica"/>
              </a:defRPr>
            </a:pPr>
            <a:r>
              <a:t>Presents for regular checkup, which is uneventful, until she confides that she worries constantly, no longer enjoys life, and is tired all the time</a:t>
            </a:r>
          </a:p>
          <a:p>
            <a:pPr marL="397763" indent="-397763" defTabSz="508254">
              <a:spcBef>
                <a:spcPts val="3600"/>
              </a:spcBef>
              <a:defRPr sz="3306" b="1">
                <a:latin typeface="Helvetica"/>
                <a:ea typeface="Helvetica"/>
                <a:cs typeface="Helvetica"/>
                <a:sym typeface="Helvetica"/>
              </a:defRPr>
            </a:pPr>
            <a:r>
              <a:t>Insidious onset over &lt; 12 months</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What Next ?"/>
          <p:cNvSpPr txBox="1">
            <a:spLocks noGrp="1"/>
          </p:cNvSpPr>
          <p:nvPr>
            <p:ph type="title"/>
          </p:nvPr>
        </p:nvSpPr>
        <p:spPr>
          <a:xfrm>
            <a:off x="952500" y="177800"/>
            <a:ext cx="11099800" cy="2120900"/>
          </a:xfrm>
          <a:prstGeom prst="rect">
            <a:avLst/>
          </a:prstGeom>
        </p:spPr>
        <p:txBody>
          <a:bodyPr/>
          <a:lstStyle>
            <a:lvl1pPr>
              <a:defRPr sz="6000" b="1">
                <a:latin typeface="Helvetica"/>
                <a:ea typeface="Helvetica"/>
                <a:cs typeface="Helvetica"/>
                <a:sym typeface="Helvetica"/>
              </a:defRPr>
            </a:lvl1pPr>
          </a:lstStyle>
          <a:p>
            <a:r>
              <a:t>What Next ?</a:t>
            </a:r>
          </a:p>
        </p:txBody>
      </p:sp>
      <p:sp>
        <p:nvSpPr>
          <p:cNvPr id="260" name="Other symptoms ?—  Tearfulness, somatic anxiety, gnawing doubt about the future…"/>
          <p:cNvSpPr txBox="1">
            <a:spLocks noGrp="1"/>
          </p:cNvSpPr>
          <p:nvPr>
            <p:ph type="body" idx="1"/>
          </p:nvPr>
        </p:nvSpPr>
        <p:spPr>
          <a:xfrm>
            <a:off x="952500" y="2209800"/>
            <a:ext cx="11099800" cy="6286500"/>
          </a:xfrm>
          <a:prstGeom prst="rect">
            <a:avLst/>
          </a:prstGeom>
        </p:spPr>
        <p:txBody>
          <a:bodyPr/>
          <a:lstStyle/>
          <a:p>
            <a:pPr marL="352043" indent="-352043" defTabSz="449833">
              <a:spcBef>
                <a:spcPts val="3200"/>
              </a:spcBef>
              <a:defRPr sz="2925" b="1">
                <a:latin typeface="Helvetica"/>
                <a:ea typeface="Helvetica"/>
                <a:cs typeface="Helvetica"/>
                <a:sym typeface="Helvetica"/>
              </a:defRPr>
            </a:pPr>
            <a:r>
              <a:t>Other symptoms ?—  Tearfulness, somatic anxiety, gnawing doubt about the future</a:t>
            </a:r>
          </a:p>
          <a:p>
            <a:pPr marL="352043" indent="-352043" defTabSz="449833">
              <a:spcBef>
                <a:spcPts val="3200"/>
              </a:spcBef>
              <a:defRPr sz="2925" b="1">
                <a:latin typeface="Helvetica"/>
                <a:ea typeface="Helvetica"/>
                <a:cs typeface="Helvetica"/>
                <a:sym typeface="Helvetica"/>
              </a:defRPr>
            </a:pPr>
            <a:r>
              <a:t>Stressors / Precipitants ?—  “Boring” day to day routines</a:t>
            </a:r>
          </a:p>
          <a:p>
            <a:pPr marL="352043" indent="-352043" defTabSz="449833">
              <a:spcBef>
                <a:spcPts val="3200"/>
              </a:spcBef>
              <a:defRPr sz="2925" b="1">
                <a:latin typeface="Helvetica"/>
                <a:ea typeface="Helvetica"/>
                <a:cs typeface="Helvetica"/>
                <a:sym typeface="Helvetica"/>
              </a:defRPr>
            </a:pPr>
            <a:r>
              <a:t>Past history ?—  Post part depression, moderate, took Prozac briefly, “numb”</a:t>
            </a:r>
          </a:p>
          <a:p>
            <a:pPr marL="352043" indent="-352043" defTabSz="449833">
              <a:spcBef>
                <a:spcPts val="3200"/>
              </a:spcBef>
              <a:defRPr sz="2925" b="1">
                <a:latin typeface="Helvetica"/>
                <a:ea typeface="Helvetica"/>
                <a:cs typeface="Helvetica"/>
                <a:sym typeface="Helvetica"/>
              </a:defRPr>
            </a:pPr>
            <a:r>
              <a:t>Relevant social history ?—  “Introvert”, no SUD, episodic emotional abuse as a child</a:t>
            </a:r>
          </a:p>
          <a:p>
            <a:pPr marL="352043" indent="-352043" defTabSz="449833">
              <a:spcBef>
                <a:spcPts val="3200"/>
              </a:spcBef>
              <a:defRPr sz="2925" b="1">
                <a:latin typeface="Helvetica"/>
                <a:ea typeface="Helvetica"/>
                <a:cs typeface="Helvetica"/>
                <a:sym typeface="Helvetica"/>
              </a:defRPr>
            </a:pPr>
            <a:r>
              <a:t>Relevant family history ?—  Alcohol use disorder</a:t>
            </a:r>
          </a:p>
          <a:p>
            <a:pPr marL="352043" indent="-352043" defTabSz="449833">
              <a:spcBef>
                <a:spcPts val="3200"/>
              </a:spcBef>
              <a:defRPr sz="2925" b="1">
                <a:latin typeface="Helvetica"/>
                <a:ea typeface="Helvetica"/>
                <a:cs typeface="Helvetica"/>
                <a:sym typeface="Helvetica"/>
              </a:defRPr>
            </a:pPr>
            <a:r>
              <a:t>Labs ?—  TSH normal two years ago</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Mental Status Exam"/>
          <p:cNvSpPr txBox="1">
            <a:spLocks noGrp="1"/>
          </p:cNvSpPr>
          <p:nvPr>
            <p:ph type="title"/>
          </p:nvPr>
        </p:nvSpPr>
        <p:spPr>
          <a:prstGeom prst="rect">
            <a:avLst/>
          </a:prstGeom>
        </p:spPr>
        <p:txBody>
          <a:bodyPr/>
          <a:lstStyle>
            <a:lvl1pPr>
              <a:defRPr sz="6000" b="1">
                <a:latin typeface="Helvetica"/>
                <a:ea typeface="Helvetica"/>
                <a:cs typeface="Helvetica"/>
                <a:sym typeface="Helvetica"/>
              </a:defRPr>
            </a:lvl1pPr>
          </a:lstStyle>
          <a:p>
            <a:r>
              <a:t>Mental Status Exam</a:t>
            </a:r>
          </a:p>
        </p:txBody>
      </p:sp>
      <p:sp>
        <p:nvSpPr>
          <p:cNvPr id="263" name="BMI 31 (80th percentile)…"/>
          <p:cNvSpPr txBox="1">
            <a:spLocks noGrp="1"/>
          </p:cNvSpPr>
          <p:nvPr>
            <p:ph type="body" idx="1"/>
          </p:nvPr>
        </p:nvSpPr>
        <p:spPr>
          <a:xfrm>
            <a:off x="952500" y="2222500"/>
            <a:ext cx="11099800" cy="6286500"/>
          </a:xfrm>
          <a:prstGeom prst="rect">
            <a:avLst/>
          </a:prstGeom>
        </p:spPr>
        <p:txBody>
          <a:bodyPr/>
          <a:lstStyle/>
          <a:p>
            <a:pPr>
              <a:defRPr b="1">
                <a:latin typeface="Helvetica"/>
                <a:ea typeface="Helvetica"/>
                <a:cs typeface="Helvetica"/>
                <a:sym typeface="Helvetica"/>
              </a:defRPr>
            </a:pPr>
            <a:r>
              <a:t>BMI 31 (80th percentile)</a:t>
            </a:r>
          </a:p>
          <a:p>
            <a:pPr>
              <a:defRPr b="1">
                <a:latin typeface="Helvetica"/>
                <a:ea typeface="Helvetica"/>
                <a:cs typeface="Helvetica"/>
                <a:sym typeface="Helvetica"/>
              </a:defRPr>
            </a:pPr>
            <a:r>
              <a:t>Alert, tidy, cooperative, demeanor c/w context &amp; content, clear, detailed recall</a:t>
            </a:r>
          </a:p>
          <a:p>
            <a:pPr>
              <a:defRPr b="1">
                <a:latin typeface="Helvetica"/>
                <a:ea typeface="Helvetica"/>
                <a:cs typeface="Helvetica"/>
                <a:sym typeface="Helvetica"/>
              </a:defRPr>
            </a:pPr>
            <a:r>
              <a:t>Mood, affect c/w HPI</a:t>
            </a:r>
          </a:p>
          <a:p>
            <a:pPr>
              <a:defRPr b="1">
                <a:latin typeface="Helvetica"/>
                <a:ea typeface="Helvetica"/>
                <a:cs typeface="Helvetica"/>
                <a:sym typeface="Helvetica"/>
              </a:defRPr>
            </a:pPr>
            <a:r>
              <a:t>No psychosis, no SI, no flashbacks, no mania</a:t>
            </a:r>
          </a:p>
          <a:p>
            <a:pPr>
              <a:defRPr b="1">
                <a:solidFill>
                  <a:srgbClr val="FFFB00"/>
                </a:solidFill>
                <a:latin typeface="Helvetica"/>
                <a:ea typeface="Helvetica"/>
                <a:cs typeface="Helvetica"/>
                <a:sym typeface="Helvetica"/>
              </a:defRPr>
            </a:pPr>
            <a:r>
              <a:t>PHQ-9 score 15 (moderately severe)</a:t>
            </a: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Diagnoses"/>
          <p:cNvSpPr txBox="1">
            <a:spLocks noGrp="1"/>
          </p:cNvSpPr>
          <p:nvPr>
            <p:ph type="title"/>
          </p:nvPr>
        </p:nvSpPr>
        <p:spPr>
          <a:prstGeom prst="rect">
            <a:avLst/>
          </a:prstGeom>
        </p:spPr>
        <p:txBody>
          <a:bodyPr/>
          <a:lstStyle>
            <a:lvl1pPr>
              <a:defRPr sz="6000" b="1">
                <a:latin typeface="Helvetica"/>
                <a:ea typeface="Helvetica"/>
                <a:cs typeface="Helvetica"/>
                <a:sym typeface="Helvetica"/>
              </a:defRPr>
            </a:lvl1pPr>
          </a:lstStyle>
          <a:p>
            <a:r>
              <a:t>Diagnoses</a:t>
            </a:r>
          </a:p>
        </p:txBody>
      </p:sp>
      <p:sp>
        <p:nvSpPr>
          <p:cNvPr id="266" name="MDD —  Yes…"/>
          <p:cNvSpPr txBox="1">
            <a:spLocks noGrp="1"/>
          </p:cNvSpPr>
          <p:nvPr>
            <p:ph type="body" idx="1"/>
          </p:nvPr>
        </p:nvSpPr>
        <p:spPr>
          <a:xfrm>
            <a:off x="952500" y="2184400"/>
            <a:ext cx="11099800" cy="6286500"/>
          </a:xfrm>
          <a:prstGeom prst="rect">
            <a:avLst/>
          </a:prstGeom>
        </p:spPr>
        <p:txBody>
          <a:bodyPr/>
          <a:lstStyle/>
          <a:p>
            <a:pPr marL="416052" indent="-416052" defTabSz="531622">
              <a:spcBef>
                <a:spcPts val="3800"/>
              </a:spcBef>
              <a:buSzPct val="32000"/>
              <a:buBlip>
                <a:blip r:embed="rId2"/>
              </a:buBlip>
              <a:defRPr sz="3458" b="1">
                <a:latin typeface="Helvetica"/>
                <a:ea typeface="Helvetica"/>
                <a:cs typeface="Helvetica"/>
                <a:sym typeface="Helvetica"/>
              </a:defRPr>
            </a:pPr>
            <a:r>
              <a:t>MDD —  </a:t>
            </a:r>
            <a:r>
              <a:rPr>
                <a:solidFill>
                  <a:srgbClr val="FF9300"/>
                </a:solidFill>
              </a:rPr>
              <a:t>Yes</a:t>
            </a:r>
          </a:p>
          <a:p>
            <a:pPr marL="416052" indent="-416052" defTabSz="531622">
              <a:spcBef>
                <a:spcPts val="3800"/>
              </a:spcBef>
              <a:defRPr sz="3458" b="1">
                <a:latin typeface="Helvetica"/>
                <a:ea typeface="Helvetica"/>
                <a:cs typeface="Helvetica"/>
                <a:sym typeface="Helvetica"/>
              </a:defRPr>
            </a:pPr>
            <a:r>
              <a:t>GAD —  Maybe</a:t>
            </a:r>
          </a:p>
          <a:p>
            <a:pPr marL="416052" indent="-416052" defTabSz="531622">
              <a:spcBef>
                <a:spcPts val="3800"/>
              </a:spcBef>
              <a:defRPr sz="3458" b="1">
                <a:latin typeface="Helvetica"/>
                <a:ea typeface="Helvetica"/>
                <a:cs typeface="Helvetica"/>
                <a:sym typeface="Helvetica"/>
              </a:defRPr>
            </a:pPr>
            <a:r>
              <a:t>PTSD —  Unlikely</a:t>
            </a:r>
          </a:p>
          <a:p>
            <a:pPr marL="416052" indent="-416052" defTabSz="531622">
              <a:spcBef>
                <a:spcPts val="3800"/>
              </a:spcBef>
              <a:defRPr sz="3458" b="1">
                <a:latin typeface="Helvetica"/>
                <a:ea typeface="Helvetica"/>
                <a:cs typeface="Helvetica"/>
                <a:sym typeface="Helvetica"/>
              </a:defRPr>
            </a:pPr>
            <a:r>
              <a:t>Bipolar —  Unlikely</a:t>
            </a:r>
          </a:p>
          <a:p>
            <a:pPr marL="416052" indent="-416052" defTabSz="531622">
              <a:spcBef>
                <a:spcPts val="3800"/>
              </a:spcBef>
              <a:defRPr sz="3458" b="1">
                <a:latin typeface="Helvetica"/>
                <a:ea typeface="Helvetica"/>
                <a:cs typeface="Helvetica"/>
                <a:sym typeface="Helvetica"/>
              </a:defRPr>
            </a:pPr>
            <a:r>
              <a:t>Personality Disorder —  Relevant ?</a:t>
            </a:r>
          </a:p>
          <a:p>
            <a:pPr marL="416052" indent="-416052" defTabSz="531622">
              <a:spcBef>
                <a:spcPts val="3800"/>
              </a:spcBef>
              <a:defRPr sz="3458" b="1">
                <a:latin typeface="Helvetica"/>
                <a:ea typeface="Helvetica"/>
                <a:cs typeface="Helvetica"/>
                <a:sym typeface="Helvetica"/>
              </a:defRPr>
            </a:pPr>
            <a:r>
              <a:t>R/O Hypothyroidism, Low Vitamin D, OSA, (Low Gonadotropic Steroids) —  </a:t>
            </a:r>
            <a:r>
              <a:rPr i="1">
                <a:solidFill>
                  <a:srgbClr val="FF9300"/>
                </a:solidFill>
              </a:rPr>
              <a:t>“Low Hanging Fruit”</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Prescription"/>
          <p:cNvSpPr txBox="1">
            <a:spLocks noGrp="1"/>
          </p:cNvSpPr>
          <p:nvPr>
            <p:ph type="title"/>
          </p:nvPr>
        </p:nvSpPr>
        <p:spPr>
          <a:prstGeom prst="rect">
            <a:avLst/>
          </a:prstGeom>
        </p:spPr>
        <p:txBody>
          <a:bodyPr/>
          <a:lstStyle>
            <a:lvl1pPr>
              <a:defRPr sz="6000" b="1">
                <a:latin typeface="Helvetica"/>
                <a:ea typeface="Helvetica"/>
                <a:cs typeface="Helvetica"/>
                <a:sym typeface="Helvetica"/>
              </a:defRPr>
            </a:lvl1pPr>
          </a:lstStyle>
          <a:p>
            <a:r>
              <a:t>Prescription</a:t>
            </a:r>
          </a:p>
        </p:txBody>
      </p:sp>
      <p:sp>
        <p:nvSpPr>
          <p:cNvPr id="269" name="Educational—…"/>
          <p:cNvSpPr txBox="1">
            <a:spLocks noGrp="1"/>
          </p:cNvSpPr>
          <p:nvPr>
            <p:ph type="body" idx="1"/>
          </p:nvPr>
        </p:nvSpPr>
        <p:spPr>
          <a:xfrm>
            <a:off x="952500" y="2273300"/>
            <a:ext cx="11099800" cy="6286500"/>
          </a:xfrm>
          <a:prstGeom prst="rect">
            <a:avLst/>
          </a:prstGeom>
        </p:spPr>
        <p:txBody>
          <a:bodyPr/>
          <a:lstStyle/>
          <a:p>
            <a:pPr>
              <a:defRPr sz="6000" b="1">
                <a:latin typeface="Helvetica"/>
                <a:ea typeface="Helvetica"/>
                <a:cs typeface="Helvetica"/>
                <a:sym typeface="Helvetica"/>
              </a:defRPr>
            </a:pPr>
            <a:r>
              <a:t>Educational—</a:t>
            </a:r>
          </a:p>
          <a:p>
            <a:pPr>
              <a:defRPr sz="6000" b="1">
                <a:latin typeface="Helvetica"/>
                <a:ea typeface="Helvetica"/>
                <a:cs typeface="Helvetica"/>
                <a:sym typeface="Helvetica"/>
              </a:defRPr>
            </a:pPr>
            <a:r>
              <a:t>Psychotherapeutic—</a:t>
            </a:r>
          </a:p>
          <a:p>
            <a:pPr>
              <a:defRPr sz="6000" b="1">
                <a:latin typeface="Helvetica"/>
                <a:ea typeface="Helvetica"/>
                <a:cs typeface="Helvetica"/>
                <a:sym typeface="Helvetica"/>
              </a:defRPr>
            </a:pPr>
            <a:r>
              <a:t>Rehabilitative— </a:t>
            </a:r>
          </a:p>
          <a:p>
            <a:pPr>
              <a:defRPr sz="6000" b="1">
                <a:latin typeface="Helvetica"/>
                <a:ea typeface="Helvetica"/>
                <a:cs typeface="Helvetica"/>
                <a:sym typeface="Helvetica"/>
              </a:defRPr>
            </a:pPr>
            <a:r>
              <a:t>Pharmacologic—</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Decision Matrix:  Tailored Rx"/>
          <p:cNvSpPr txBox="1">
            <a:spLocks noGrp="1"/>
          </p:cNvSpPr>
          <p:nvPr>
            <p:ph type="title"/>
          </p:nvPr>
        </p:nvSpPr>
        <p:spPr>
          <a:xfrm>
            <a:off x="952500" y="101600"/>
            <a:ext cx="11099800" cy="1272977"/>
          </a:xfrm>
          <a:prstGeom prst="rect">
            <a:avLst/>
          </a:prstGeom>
        </p:spPr>
        <p:txBody>
          <a:bodyPr/>
          <a:lstStyle>
            <a:lvl1pPr>
              <a:defRPr sz="6000" b="1">
                <a:latin typeface="Helvetica"/>
                <a:ea typeface="Helvetica"/>
                <a:cs typeface="Helvetica"/>
                <a:sym typeface="Helvetica"/>
              </a:defRPr>
            </a:lvl1pPr>
          </a:lstStyle>
          <a:p>
            <a:r>
              <a:t>Decision Matrix:  Tailored Rx</a:t>
            </a:r>
          </a:p>
        </p:txBody>
      </p:sp>
      <p:graphicFrame>
        <p:nvGraphicFramePr>
          <p:cNvPr id="272" name="Table"/>
          <p:cNvGraphicFramePr/>
          <p:nvPr/>
        </p:nvGraphicFramePr>
        <p:xfrm>
          <a:off x="836761" y="1482923"/>
          <a:ext cx="11343978" cy="7651701"/>
        </p:xfrm>
        <a:graphic>
          <a:graphicData uri="http://schemas.openxmlformats.org/drawingml/2006/table">
            <a:tbl>
              <a:tblPr>
                <a:tableStyleId>{4C3C2611-4C71-4FC5-86AE-919BDF0F9419}</a:tableStyleId>
              </a:tblPr>
              <a:tblGrid>
                <a:gridCol w="1133127"/>
                <a:gridCol w="1133127"/>
                <a:gridCol w="1133127"/>
                <a:gridCol w="1133127"/>
                <a:gridCol w="1133127"/>
                <a:gridCol w="1133127"/>
                <a:gridCol w="1133127"/>
                <a:gridCol w="1133127"/>
                <a:gridCol w="1133127"/>
                <a:gridCol w="1133127"/>
              </a:tblGrid>
              <a:tr h="954875">
                <a:tc>
                  <a:txBody>
                    <a:bodyPr/>
                    <a:lstStyle/>
                    <a:p>
                      <a:pPr defTabSz="914400">
                        <a:defRPr sz="2000" b="1">
                          <a:latin typeface="Helvetica"/>
                          <a:ea typeface="Helvetica"/>
                          <a:cs typeface="Helvetica"/>
                          <a:sym typeface="Helvetica"/>
                        </a:defRPr>
                      </a:pPr>
                      <a:endParaRPr/>
                    </a:p>
                  </a:txBody>
                  <a:tcPr marL="50800" marR="50800" marT="50800" marB="50800" anchor="ctr" horzOverflow="overflow">
                    <a:lnL w="38100">
                      <a:solidFill>
                        <a:srgbClr val="FFFFFF"/>
                      </a:solidFill>
                      <a:miter lim="400000"/>
                    </a:lnL>
                    <a:lnR w="38100">
                      <a:solidFill>
                        <a:srgbClr val="0433FF"/>
                      </a:solidFill>
                      <a:miter lim="400000"/>
                    </a:lnR>
                    <a:lnT w="38100">
                      <a:solidFill>
                        <a:srgbClr val="FFFFFF"/>
                      </a:solidFill>
                      <a:miter lim="400000"/>
                    </a:lnT>
                    <a:lnB w="38100">
                      <a:solidFill>
                        <a:srgbClr val="FFFFFF"/>
                      </a:solidFill>
                      <a:miter lim="400000"/>
                    </a:lnB>
                  </a:tcPr>
                </a:tc>
                <a:tc gridSpan="4">
                  <a:txBody>
                    <a:bodyPr/>
                    <a:lstStyle/>
                    <a:p>
                      <a:pPr defTabSz="914400">
                        <a:defRPr>
                          <a:solidFill>
                            <a:srgbClr val="000000"/>
                          </a:solidFill>
                        </a:defRPr>
                      </a:pPr>
                      <a:r>
                        <a:rPr sz="2000" b="1">
                          <a:solidFill>
                            <a:srgbClr val="FFFFFF"/>
                          </a:solidFill>
                          <a:latin typeface="Helvetica"/>
                          <a:ea typeface="Helvetica"/>
                          <a:cs typeface="Helvetica"/>
                          <a:sym typeface="Helvetica"/>
                        </a:rPr>
                        <a:t>Targets</a:t>
                      </a:r>
                    </a:p>
                  </a:txBody>
                  <a:tcPr marL="50800" marR="50800" marT="50800" marB="50800" anchor="ctr" horzOverflow="overflow">
                    <a:lnL w="38100">
                      <a:solidFill>
                        <a:srgbClr val="0433FF"/>
                      </a:solidFill>
                      <a:miter lim="400000"/>
                    </a:lnL>
                    <a:lnR w="38100">
                      <a:solidFill>
                        <a:srgbClr val="00FDFF"/>
                      </a:solidFill>
                      <a:miter lim="400000"/>
                    </a:lnR>
                    <a:lnT w="38100">
                      <a:solidFill>
                        <a:srgbClr val="FFFFFF"/>
                      </a:solidFill>
                      <a:miter lim="400000"/>
                    </a:lnT>
                    <a:lnB w="38100">
                      <a:solidFill>
                        <a:srgbClr val="FFFFFF"/>
                      </a:solidFill>
                      <a:miter lim="400000"/>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defTabSz="914400">
                        <a:defRPr>
                          <a:solidFill>
                            <a:srgbClr val="000000"/>
                          </a:solidFill>
                        </a:defRPr>
                      </a:pPr>
                      <a:r>
                        <a:rPr sz="2000" b="1">
                          <a:solidFill>
                            <a:srgbClr val="FFFFFF"/>
                          </a:solidFill>
                          <a:latin typeface="Helvetica"/>
                          <a:ea typeface="Helvetica"/>
                          <a:cs typeface="Helvetica"/>
                          <a:sym typeface="Helvetica"/>
                        </a:rPr>
                        <a:t>Deal Breakers</a:t>
                      </a:r>
                    </a:p>
                  </a:txBody>
                  <a:tcPr marL="50800" marR="50800" marT="50800" marB="50800" anchor="ctr" horzOverflow="overflow">
                    <a:lnL w="38100">
                      <a:solidFill>
                        <a:srgbClr val="00FDFF"/>
                      </a:solidFill>
                      <a:miter lim="400000"/>
                    </a:lnL>
                    <a:lnR w="38100">
                      <a:solidFill>
                        <a:srgbClr val="FF2600"/>
                      </a:solidFill>
                      <a:miter lim="400000"/>
                    </a:lnR>
                    <a:lnT w="38100">
                      <a:solidFill>
                        <a:srgbClr val="FFFFFF"/>
                      </a:solidFill>
                      <a:miter lim="400000"/>
                    </a:lnT>
                    <a:lnB w="38100">
                      <a:solidFill>
                        <a:srgbClr val="FFFFFF"/>
                      </a:solidFill>
                      <a:miter lim="400000"/>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Total</a:t>
                      </a:r>
                    </a:p>
                  </a:txBody>
                  <a:tcPr marL="50800" marR="50800" marT="50800" marB="50800" anchor="ctr" horzOverflow="overflow">
                    <a:lnL w="38100">
                      <a:solidFill>
                        <a:srgbClr val="FF2600"/>
                      </a:solidFill>
                      <a:miter lim="400000"/>
                    </a:lnL>
                    <a:lnR w="38100">
                      <a:solidFill>
                        <a:srgbClr val="FFFFFF"/>
                      </a:solidFill>
                      <a:miter lim="400000"/>
                    </a:lnR>
                    <a:lnT w="38100">
                      <a:solidFill>
                        <a:srgbClr val="FFFFFF"/>
                      </a:solidFill>
                      <a:miter lim="400000"/>
                    </a:lnT>
                    <a:lnB w="38100">
                      <a:solidFill>
                        <a:srgbClr val="FFFFFF"/>
                      </a:solidFill>
                      <a:miter lim="400000"/>
                    </a:lnB>
                  </a:tcPr>
                </a:tc>
              </a:tr>
              <a:tr h="954875">
                <a:tc>
                  <a:txBody>
                    <a:bodyPr/>
                    <a:lstStyle/>
                    <a:p>
                      <a:pPr defTabSz="914400">
                        <a:defRPr sz="2000" b="1">
                          <a:latin typeface="Helvetica"/>
                          <a:ea typeface="Helvetica"/>
                          <a:cs typeface="Helvetica"/>
                          <a:sym typeface="Helvetica"/>
                        </a:defRPr>
                      </a:pPr>
                      <a:endParaRPr/>
                    </a:p>
                  </a:txBody>
                  <a:tcPr marL="50800" marR="50800" marT="50800" marB="50800" anchor="ctr" horzOverflow="overflow">
                    <a:lnL w="38100">
                      <a:solidFill>
                        <a:srgbClr val="FFFFFF"/>
                      </a:solidFill>
                      <a:miter lim="400000"/>
                    </a:lnL>
                    <a:lnR w="38100">
                      <a:solidFill>
                        <a:srgbClr val="0433FF"/>
                      </a:solidFill>
                      <a:miter lim="400000"/>
                    </a:lnR>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Sad-ness</a:t>
                      </a:r>
                    </a:p>
                  </a:txBody>
                  <a:tcPr marL="50800" marR="50800" marT="50800" marB="50800" anchor="ctr" horzOverflow="overflow">
                    <a:lnL w="38100">
                      <a:solidFill>
                        <a:srgbClr val="0433FF"/>
                      </a:solidFill>
                      <a:miter lim="400000"/>
                    </a:lnL>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Anxiety</a:t>
                      </a:r>
                    </a:p>
                  </a:txBody>
                  <a:tcPr marL="50800" marR="50800" marT="50800" marB="50800" anchor="ctr" horzOverflow="overflow">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Anergia</a:t>
                      </a:r>
                    </a:p>
                  </a:txBody>
                  <a:tcPr marL="50800" marR="50800" marT="50800" marB="50800" anchor="ctr" horzOverflow="overflow">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Insom-nia</a:t>
                      </a:r>
                    </a:p>
                  </a:txBody>
                  <a:tcPr marL="50800" marR="50800" marT="50800" marB="50800" anchor="ctr" horzOverflow="overflow">
                    <a:lnR w="38100">
                      <a:solidFill>
                        <a:srgbClr val="00FDFF"/>
                      </a:solidFill>
                      <a:miter lim="400000"/>
                    </a:lnR>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Weight Gain ?</a:t>
                      </a:r>
                    </a:p>
                  </a:txBody>
                  <a:tcPr marL="50800" marR="50800" marT="50800" marB="50800" anchor="ctr" horzOverflow="overflow">
                    <a:lnL w="38100">
                      <a:solidFill>
                        <a:srgbClr val="00FDFF"/>
                      </a:solidFill>
                      <a:miter lim="400000"/>
                    </a:lnL>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Sexual SE</a:t>
                      </a:r>
                    </a:p>
                  </a:txBody>
                  <a:tcPr marL="50800" marR="50800" marT="50800" marB="50800" anchor="ctr" horzOverflow="overflow">
                    <a:lnR w="38100">
                      <a:solidFill>
                        <a:srgbClr val="FFFB00"/>
                      </a:solidFill>
                      <a:miter lim="400000"/>
                    </a:lnR>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Other</a:t>
                      </a:r>
                    </a:p>
                  </a:txBody>
                  <a:tcPr marL="50800" marR="50800" marT="50800" marB="50800" anchor="ctr" horzOverflow="overflow">
                    <a:lnL w="38100">
                      <a:solidFill>
                        <a:srgbClr val="FFFB00"/>
                      </a:solidFill>
                      <a:miter lim="400000"/>
                    </a:lnL>
                    <a:lnR w="38100">
                      <a:solidFill>
                        <a:srgbClr val="FF9300"/>
                      </a:solidFill>
                      <a:miter lim="400000"/>
                    </a:lnR>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Cost</a:t>
                      </a:r>
                    </a:p>
                  </a:txBody>
                  <a:tcPr marL="50800" marR="50800" marT="50800" marB="50800" anchor="ctr" horzOverflow="overflow">
                    <a:lnL w="38100">
                      <a:solidFill>
                        <a:srgbClr val="FF9300"/>
                      </a:solidFill>
                      <a:miter lim="400000"/>
                    </a:lnL>
                    <a:lnR w="38100">
                      <a:solidFill>
                        <a:srgbClr val="FF2600"/>
                      </a:solidFill>
                      <a:miter lim="400000"/>
                    </a:lnR>
                    <a:lnT w="38100">
                      <a:solidFill>
                        <a:srgbClr val="FFFFFF"/>
                      </a:solidFill>
                      <a:miter lim="400000"/>
                    </a:lnT>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Score</a:t>
                      </a:r>
                    </a:p>
                  </a:txBody>
                  <a:tcPr marL="50800" marR="50800" marT="50800" marB="50800" anchor="ctr" horzOverflow="overflow">
                    <a:lnL w="38100">
                      <a:solidFill>
                        <a:srgbClr val="FF2600"/>
                      </a:solidFill>
                      <a:miter lim="400000"/>
                    </a:lnL>
                    <a:lnR w="38100">
                      <a:solidFill>
                        <a:srgbClr val="FFFFFF"/>
                      </a:solidFill>
                      <a:miter lim="400000"/>
                    </a:lnR>
                    <a:lnT w="38100">
                      <a:solidFill>
                        <a:srgbClr val="FFFFFF"/>
                      </a:solidFill>
                      <a:miter lim="400000"/>
                    </a:lnT>
                  </a:tcPr>
                </a:tc>
              </a:tr>
              <a:tr h="954875">
                <a:tc>
                  <a:txBody>
                    <a:bodyPr/>
                    <a:lstStyle/>
                    <a:p>
                      <a:pPr defTabSz="914400">
                        <a:defRPr>
                          <a:solidFill>
                            <a:srgbClr val="000000"/>
                          </a:solidFill>
                        </a:defRPr>
                      </a:pPr>
                      <a:r>
                        <a:rPr sz="2000" b="1">
                          <a:solidFill>
                            <a:srgbClr val="FFFFFF"/>
                          </a:solidFill>
                          <a:latin typeface="Helvetica"/>
                          <a:ea typeface="Helvetica"/>
                          <a:cs typeface="Helvetica"/>
                          <a:sym typeface="Helvetica"/>
                        </a:rPr>
                        <a:t>Benzo</a:t>
                      </a:r>
                    </a:p>
                  </a:txBody>
                  <a:tcPr marL="50800" marR="50800" marT="50800" marB="50800" anchor="ctr" horzOverflow="overflow">
                    <a:lnL w="38100">
                      <a:solidFill>
                        <a:srgbClr val="FFFFFF"/>
                      </a:solidFill>
                      <a:miter lim="400000"/>
                    </a:lnL>
                    <a:lnR w="38100">
                      <a:solidFill>
                        <a:srgbClr val="0433FF"/>
                      </a:solidFill>
                      <a:miter lim="400000"/>
                    </a:lnR>
                  </a:tcPr>
                </a:tc>
                <a:tc>
                  <a:txBody>
                    <a:bodyPr/>
                    <a:lstStyle/>
                    <a:p>
                      <a:pPr defTabSz="914400">
                        <a:defRPr>
                          <a:solidFill>
                            <a:srgbClr val="000000"/>
                          </a:solidFill>
                        </a:defRPr>
                      </a:pPr>
                      <a:r>
                        <a:rPr sz="3200" b="1">
                          <a:solidFill>
                            <a:srgbClr val="00FDFF"/>
                          </a:solidFill>
                          <a:latin typeface="Helvetica"/>
                          <a:ea typeface="Helvetica"/>
                          <a:cs typeface="Helvetica"/>
                          <a:sym typeface="Helvetica"/>
                        </a:rPr>
                        <a:t>0</a:t>
                      </a:r>
                    </a:p>
                  </a:txBody>
                  <a:tcPr marL="50800" marR="50800" marT="50800" marB="50800" anchor="ctr" horzOverflow="overflow">
                    <a:lnL w="38100">
                      <a:solidFill>
                        <a:srgbClr val="0433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00FD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0FD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FFFB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S-T Only</a:t>
                      </a:r>
                    </a:p>
                  </a:txBody>
                  <a:tcPr marL="50800" marR="50800" marT="50800" marB="50800" anchor="ctr" horzOverflow="overflow">
                    <a:lnL w="38100">
                      <a:solidFill>
                        <a:srgbClr val="FFFB00"/>
                      </a:solidFill>
                      <a:miter lim="400000"/>
                    </a:lnL>
                    <a:lnR w="38100">
                      <a:solidFill>
                        <a:srgbClr val="FF93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0</a:t>
                      </a:r>
                    </a:p>
                  </a:txBody>
                  <a:tcPr marL="50800" marR="50800" marT="50800" marB="50800" anchor="ctr" horzOverflow="overflow">
                    <a:lnL w="38100">
                      <a:solidFill>
                        <a:srgbClr val="FF9300"/>
                      </a:solidFill>
                      <a:miter lim="400000"/>
                    </a:lnL>
                    <a:lnR w="38100">
                      <a:solidFill>
                        <a:srgbClr val="FF26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5</a:t>
                      </a:r>
                    </a:p>
                  </a:txBody>
                  <a:tcPr marL="50800" marR="50800" marT="50800" marB="50800" anchor="ctr" horzOverflow="overflow">
                    <a:lnL w="38100">
                      <a:solidFill>
                        <a:srgbClr val="FF2600"/>
                      </a:solidFill>
                      <a:miter lim="400000"/>
                    </a:lnL>
                    <a:lnR w="38100">
                      <a:solidFill>
                        <a:srgbClr val="FFFFFF"/>
                      </a:solidFill>
                      <a:miter lim="400000"/>
                    </a:lnR>
                  </a:tcPr>
                </a:tc>
              </a:tr>
              <a:tr h="954875">
                <a:tc>
                  <a:txBody>
                    <a:bodyPr/>
                    <a:lstStyle/>
                    <a:p>
                      <a:pPr defTabSz="914400">
                        <a:defRPr>
                          <a:solidFill>
                            <a:srgbClr val="000000"/>
                          </a:solidFill>
                        </a:defRPr>
                      </a:pPr>
                      <a:r>
                        <a:rPr sz="2000" b="1">
                          <a:solidFill>
                            <a:srgbClr val="FFFFFF"/>
                          </a:solidFill>
                          <a:latin typeface="Helvetica"/>
                          <a:ea typeface="Helvetica"/>
                          <a:cs typeface="Helvetica"/>
                          <a:sym typeface="Helvetica"/>
                        </a:rPr>
                        <a:t>SSRI</a:t>
                      </a:r>
                    </a:p>
                  </a:txBody>
                  <a:tcPr marL="50800" marR="50800" marT="50800" marB="50800" anchor="ctr" horzOverflow="overflow">
                    <a:lnL w="38100">
                      <a:solidFill>
                        <a:srgbClr val="FFFFFF"/>
                      </a:solidFill>
                      <a:miter lim="400000"/>
                    </a:lnL>
                    <a:lnR w="38100">
                      <a:solidFill>
                        <a:srgbClr val="0433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433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00FD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0FD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FFFB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Numb-ing</a:t>
                      </a:r>
                    </a:p>
                  </a:txBody>
                  <a:tcPr marL="50800" marR="50800" marT="50800" marB="50800" anchor="ctr" horzOverflow="overflow">
                    <a:lnL w="38100">
                      <a:solidFill>
                        <a:srgbClr val="FFFB00"/>
                      </a:solidFill>
                      <a:miter lim="400000"/>
                    </a:lnL>
                    <a:lnR w="38100">
                      <a:solidFill>
                        <a:srgbClr val="FF93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0</a:t>
                      </a:r>
                    </a:p>
                  </a:txBody>
                  <a:tcPr marL="50800" marR="50800" marT="50800" marB="50800" anchor="ctr" horzOverflow="overflow">
                    <a:lnL w="38100">
                      <a:solidFill>
                        <a:srgbClr val="FF9300"/>
                      </a:solidFill>
                      <a:miter lim="400000"/>
                    </a:lnL>
                    <a:lnR w="38100">
                      <a:solidFill>
                        <a:srgbClr val="FF26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3</a:t>
                      </a:r>
                    </a:p>
                  </a:txBody>
                  <a:tcPr marL="50800" marR="50800" marT="50800" marB="50800" anchor="ctr" horzOverflow="overflow">
                    <a:lnL w="38100">
                      <a:solidFill>
                        <a:srgbClr val="FF2600"/>
                      </a:solidFill>
                      <a:miter lim="400000"/>
                    </a:lnL>
                    <a:lnR w="38100">
                      <a:solidFill>
                        <a:srgbClr val="FFFFFF"/>
                      </a:solidFill>
                      <a:miter lim="400000"/>
                    </a:lnR>
                  </a:tcPr>
                </a:tc>
              </a:tr>
              <a:tr h="954875">
                <a:tc>
                  <a:txBody>
                    <a:bodyPr/>
                    <a:lstStyle/>
                    <a:p>
                      <a:pPr defTabSz="914400">
                        <a:defRPr>
                          <a:solidFill>
                            <a:srgbClr val="000000"/>
                          </a:solidFill>
                        </a:defRPr>
                      </a:pPr>
                      <a:r>
                        <a:rPr sz="2000" b="1">
                          <a:solidFill>
                            <a:srgbClr val="FFFFFF"/>
                          </a:solidFill>
                          <a:latin typeface="Helvetica"/>
                          <a:ea typeface="Helvetica"/>
                          <a:cs typeface="Helvetica"/>
                          <a:sym typeface="Helvetica"/>
                        </a:rPr>
                        <a:t>SNRI</a:t>
                      </a:r>
                    </a:p>
                  </a:txBody>
                  <a:tcPr marL="50800" marR="50800" marT="50800" marB="50800" anchor="ctr" horzOverflow="overflow">
                    <a:lnL w="38100">
                      <a:solidFill>
                        <a:srgbClr val="FFFFFF"/>
                      </a:solidFill>
                      <a:miter lim="400000"/>
                    </a:lnL>
                    <a:lnR w="38100">
                      <a:solidFill>
                        <a:srgbClr val="0433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433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3200" b="1">
                          <a:solidFill>
                            <a:srgbClr val="FF9300"/>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00FD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0FD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FFFB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FFFB00"/>
                      </a:solidFill>
                      <a:miter lim="400000"/>
                    </a:lnL>
                    <a:lnR w="38100">
                      <a:solidFill>
                        <a:srgbClr val="FF93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0</a:t>
                      </a:r>
                    </a:p>
                  </a:txBody>
                  <a:tcPr marL="50800" marR="50800" marT="50800" marB="50800" anchor="ctr" horzOverflow="overflow">
                    <a:lnL w="38100">
                      <a:solidFill>
                        <a:srgbClr val="FF9300"/>
                      </a:solidFill>
                      <a:miter lim="400000"/>
                    </a:lnL>
                    <a:lnR w="38100">
                      <a:solidFill>
                        <a:srgbClr val="FF2600"/>
                      </a:solidFill>
                      <a:miter lim="400000"/>
                    </a:lnR>
                  </a:tcPr>
                </a:tc>
                <a:tc>
                  <a:txBody>
                    <a:bodyPr/>
                    <a:lstStyle/>
                    <a:p>
                      <a:pPr defTabSz="914400">
                        <a:defRPr>
                          <a:solidFill>
                            <a:srgbClr val="000000"/>
                          </a:solidFill>
                        </a:defRPr>
                      </a:pPr>
                      <a:r>
                        <a:rPr sz="3200" b="1">
                          <a:solidFill>
                            <a:srgbClr val="FF9300"/>
                          </a:solidFill>
                          <a:latin typeface="Helvetica"/>
                          <a:ea typeface="Helvetica"/>
                          <a:cs typeface="Helvetica"/>
                          <a:sym typeface="Helvetica"/>
                        </a:rPr>
                        <a:t>7</a:t>
                      </a:r>
                    </a:p>
                  </a:txBody>
                  <a:tcPr marL="50800" marR="50800" marT="50800" marB="50800" anchor="ctr" horzOverflow="overflow">
                    <a:lnL w="38100">
                      <a:solidFill>
                        <a:srgbClr val="FF2600"/>
                      </a:solidFill>
                      <a:miter lim="400000"/>
                    </a:lnL>
                    <a:lnR w="38100">
                      <a:solidFill>
                        <a:srgbClr val="FFFFFF"/>
                      </a:solidFill>
                      <a:miter lim="400000"/>
                    </a:lnR>
                  </a:tcPr>
                </a:tc>
              </a:tr>
              <a:tr h="954875">
                <a:tc>
                  <a:txBody>
                    <a:bodyPr/>
                    <a:lstStyle/>
                    <a:p>
                      <a:pPr defTabSz="914400">
                        <a:defRPr>
                          <a:solidFill>
                            <a:srgbClr val="000000"/>
                          </a:solidFill>
                        </a:defRPr>
                      </a:pPr>
                      <a:r>
                        <a:rPr sz="2000" b="1">
                          <a:solidFill>
                            <a:srgbClr val="FFFFFF"/>
                          </a:solidFill>
                          <a:latin typeface="Helvetica"/>
                          <a:ea typeface="Helvetica"/>
                          <a:cs typeface="Helvetica"/>
                          <a:sym typeface="Helvetica"/>
                        </a:rPr>
                        <a:t>NDRI</a:t>
                      </a:r>
                    </a:p>
                  </a:txBody>
                  <a:tcPr marL="50800" marR="50800" marT="50800" marB="50800" anchor="ctr" horzOverflow="overflow">
                    <a:lnL w="38100">
                      <a:solidFill>
                        <a:srgbClr val="FFFFFF"/>
                      </a:solidFill>
                      <a:miter lim="400000"/>
                    </a:lnL>
                    <a:lnR w="38100">
                      <a:solidFill>
                        <a:srgbClr val="0433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433FF"/>
                      </a:solidFill>
                      <a:miter lim="400000"/>
                    </a:lnL>
                  </a:tcPr>
                </a:tc>
                <a:tc>
                  <a:txBody>
                    <a:bodyPr/>
                    <a:lstStyle/>
                    <a:p>
                      <a:pPr defTabSz="914400">
                        <a:defRPr>
                          <a:solidFill>
                            <a:srgbClr val="000000"/>
                          </a:solidFill>
                        </a:defRPr>
                      </a:pPr>
                      <a:r>
                        <a:rPr sz="3200" b="1">
                          <a:solidFill>
                            <a:srgbClr val="00FD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3200" b="1">
                          <a:solidFill>
                            <a:srgbClr val="FF9300"/>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00FD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0FD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FFFB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FFFB00"/>
                      </a:solidFill>
                      <a:miter lim="400000"/>
                    </a:lnL>
                    <a:lnR w="38100">
                      <a:solidFill>
                        <a:srgbClr val="FF93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0</a:t>
                      </a:r>
                    </a:p>
                  </a:txBody>
                  <a:tcPr marL="50800" marR="50800" marT="50800" marB="50800" anchor="ctr" horzOverflow="overflow">
                    <a:lnL w="38100">
                      <a:solidFill>
                        <a:srgbClr val="FF9300"/>
                      </a:solidFill>
                      <a:miter lim="400000"/>
                    </a:lnL>
                    <a:lnR w="38100">
                      <a:solidFill>
                        <a:srgbClr val="FF2600"/>
                      </a:solidFill>
                      <a:miter lim="400000"/>
                    </a:lnR>
                  </a:tcPr>
                </a:tc>
                <a:tc>
                  <a:txBody>
                    <a:bodyPr/>
                    <a:lstStyle/>
                    <a:p>
                      <a:pPr defTabSz="914400">
                        <a:defRPr>
                          <a:solidFill>
                            <a:srgbClr val="000000"/>
                          </a:solidFill>
                        </a:defRPr>
                      </a:pPr>
                      <a:r>
                        <a:rPr sz="3200" b="1">
                          <a:solidFill>
                            <a:srgbClr val="FF9300"/>
                          </a:solidFill>
                          <a:latin typeface="Helvetica"/>
                          <a:ea typeface="Helvetica"/>
                          <a:cs typeface="Helvetica"/>
                          <a:sym typeface="Helvetica"/>
                        </a:rPr>
                        <a:t>7</a:t>
                      </a:r>
                    </a:p>
                  </a:txBody>
                  <a:tcPr marL="50800" marR="50800" marT="50800" marB="50800" anchor="ctr" horzOverflow="overflow">
                    <a:lnL w="38100">
                      <a:solidFill>
                        <a:srgbClr val="FF2600"/>
                      </a:solidFill>
                      <a:miter lim="400000"/>
                    </a:lnL>
                    <a:lnR w="38100">
                      <a:solidFill>
                        <a:srgbClr val="FFFFFF"/>
                      </a:solidFill>
                      <a:miter lim="400000"/>
                    </a:lnR>
                  </a:tcPr>
                </a:tc>
              </a:tr>
              <a:tr h="954875">
                <a:tc>
                  <a:txBody>
                    <a:bodyPr/>
                    <a:lstStyle/>
                    <a:p>
                      <a:pPr defTabSz="914400">
                        <a:defRPr>
                          <a:solidFill>
                            <a:srgbClr val="000000"/>
                          </a:solidFill>
                        </a:defRPr>
                      </a:pPr>
                      <a:r>
                        <a:rPr sz="2000" b="1">
                          <a:solidFill>
                            <a:srgbClr val="FFFFFF"/>
                          </a:solidFill>
                          <a:latin typeface="Helvetica"/>
                          <a:ea typeface="Helvetica"/>
                          <a:cs typeface="Helvetica"/>
                          <a:sym typeface="Helvetica"/>
                        </a:rPr>
                        <a:t>NASSA</a:t>
                      </a:r>
                    </a:p>
                  </a:txBody>
                  <a:tcPr marL="50800" marR="50800" marT="50800" marB="50800" anchor="ctr" horzOverflow="overflow">
                    <a:lnL w="38100">
                      <a:solidFill>
                        <a:srgbClr val="FFFFFF"/>
                      </a:solidFill>
                      <a:miter lim="400000"/>
                    </a:lnL>
                    <a:lnR w="38100">
                      <a:solidFill>
                        <a:srgbClr val="0433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433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tc>
                <a:tc>
                  <a:txBody>
                    <a:bodyPr/>
                    <a:lstStyle/>
                    <a:p>
                      <a:pPr defTabSz="914400">
                        <a:defRPr>
                          <a:solidFill>
                            <a:srgbClr val="000000"/>
                          </a:solidFill>
                        </a:defRPr>
                      </a:pPr>
                      <a:r>
                        <a:rPr sz="3200" b="1">
                          <a:solidFill>
                            <a:srgbClr val="FF9300"/>
                          </a:solidFill>
                          <a:latin typeface="Helvetica"/>
                          <a:ea typeface="Helvetica"/>
                          <a:cs typeface="Helvetica"/>
                          <a:sym typeface="Helvetica"/>
                        </a:rPr>
                        <a:t>++</a:t>
                      </a:r>
                    </a:p>
                  </a:txBody>
                  <a:tcPr marL="50800" marR="50800" marT="50800" marB="50800" anchor="ctr" horzOverflow="overflow">
                    <a:lnR w="38100">
                      <a:solidFill>
                        <a:srgbClr val="00FDFF"/>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0FDFF"/>
                      </a:solidFill>
                      <a:miter lim="400000"/>
                    </a:lnL>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FFFB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FFFB00"/>
                      </a:solidFill>
                      <a:miter lim="400000"/>
                    </a:lnL>
                    <a:lnR w="38100">
                      <a:solidFill>
                        <a:srgbClr val="FF9300"/>
                      </a:solidFill>
                      <a:miter lim="400000"/>
                    </a:lnR>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0</a:t>
                      </a:r>
                    </a:p>
                  </a:txBody>
                  <a:tcPr marL="50800" marR="50800" marT="50800" marB="50800" anchor="ctr" horzOverflow="overflow">
                    <a:lnL w="38100">
                      <a:solidFill>
                        <a:srgbClr val="FF9300"/>
                      </a:solidFill>
                      <a:miter lim="400000"/>
                    </a:lnL>
                    <a:lnR w="38100">
                      <a:solidFill>
                        <a:srgbClr val="FF2600"/>
                      </a:solidFill>
                      <a:miter lim="400000"/>
                    </a:lnR>
                  </a:tcPr>
                </a:tc>
                <a:tc>
                  <a:txBody>
                    <a:bodyPr/>
                    <a:lstStyle/>
                    <a:p>
                      <a:pPr defTabSz="914400">
                        <a:defRPr>
                          <a:solidFill>
                            <a:srgbClr val="000000"/>
                          </a:solidFill>
                        </a:defRPr>
                      </a:pPr>
                      <a:r>
                        <a:rPr sz="3200" b="1">
                          <a:solidFill>
                            <a:srgbClr val="FF9300"/>
                          </a:solidFill>
                          <a:latin typeface="Helvetica"/>
                          <a:ea typeface="Helvetica"/>
                          <a:cs typeface="Helvetica"/>
                          <a:sym typeface="Helvetica"/>
                        </a:rPr>
                        <a:t>8</a:t>
                      </a:r>
                    </a:p>
                  </a:txBody>
                  <a:tcPr marL="50800" marR="50800" marT="50800" marB="50800" anchor="ctr" horzOverflow="overflow">
                    <a:lnL w="38100">
                      <a:solidFill>
                        <a:srgbClr val="FF2600"/>
                      </a:solidFill>
                      <a:miter lim="400000"/>
                    </a:lnL>
                    <a:lnR w="38100">
                      <a:solidFill>
                        <a:srgbClr val="FFFFFF"/>
                      </a:solidFill>
                      <a:miter lim="400000"/>
                    </a:lnR>
                  </a:tcPr>
                </a:tc>
              </a:tr>
              <a:tr h="954875">
                <a:tc>
                  <a:txBody>
                    <a:bodyPr/>
                    <a:lstStyle/>
                    <a:p>
                      <a:pPr defTabSz="914400">
                        <a:defRPr>
                          <a:solidFill>
                            <a:srgbClr val="000000"/>
                          </a:solidFill>
                        </a:defRPr>
                      </a:pPr>
                      <a:r>
                        <a:rPr sz="2000" b="1">
                          <a:solidFill>
                            <a:srgbClr val="FFFFFF"/>
                          </a:solidFill>
                          <a:latin typeface="Helvetica"/>
                          <a:ea typeface="Helvetica"/>
                          <a:cs typeface="Helvetica"/>
                          <a:sym typeface="Helvetica"/>
                        </a:rPr>
                        <a:t>SPARI</a:t>
                      </a:r>
                    </a:p>
                  </a:txBody>
                  <a:tcPr marL="50800" marR="50800" marT="50800" marB="50800" anchor="ctr" horzOverflow="overflow">
                    <a:lnL w="38100">
                      <a:solidFill>
                        <a:srgbClr val="FFFFFF"/>
                      </a:solidFill>
                      <a:miter lim="400000"/>
                    </a:lnL>
                    <a:lnR w="38100">
                      <a:solidFill>
                        <a:srgbClr val="0433FF"/>
                      </a:solidFill>
                      <a:miter lim="400000"/>
                    </a:lnR>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433FF"/>
                      </a:solidFill>
                      <a:miter lim="400000"/>
                    </a:lnL>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B w="38100">
                      <a:solidFill>
                        <a:srgbClr val="FFFFFF"/>
                      </a:solidFill>
                      <a:miter lim="400000"/>
                    </a:lnB>
                  </a:tcPr>
                </a:tc>
                <a:tc>
                  <a:txBody>
                    <a:bodyPr/>
                    <a:lstStyle/>
                    <a:p>
                      <a:pPr defTabSz="914400">
                        <a:defRPr>
                          <a:solidFill>
                            <a:srgbClr val="000000"/>
                          </a:solidFill>
                        </a:defRPr>
                      </a:pPr>
                      <a:r>
                        <a:rPr sz="3200" b="1">
                          <a:solidFill>
                            <a:srgbClr val="FF9300"/>
                          </a:solidFill>
                          <a:latin typeface="Helvetica"/>
                          <a:ea typeface="Helvetica"/>
                          <a:cs typeface="Helvetica"/>
                          <a:sym typeface="Helvetica"/>
                        </a:rPr>
                        <a:t>+++</a:t>
                      </a:r>
                    </a:p>
                  </a:txBody>
                  <a:tcPr marL="50800" marR="50800" marT="50800" marB="50800" anchor="ctr" horzOverflow="overflow">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00FDFF"/>
                      </a:solidFill>
                      <a:miter lim="400000"/>
                    </a:lnR>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00FDFF"/>
                      </a:solidFill>
                      <a:miter lim="400000"/>
                    </a:lnL>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R w="38100">
                      <a:solidFill>
                        <a:srgbClr val="FFFB00"/>
                      </a:solidFill>
                      <a:miter lim="400000"/>
                    </a:lnR>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FFFB00"/>
                      </a:solidFill>
                      <a:miter lim="400000"/>
                    </a:lnL>
                    <a:lnR w="38100">
                      <a:solidFill>
                        <a:srgbClr val="FF9300"/>
                      </a:solidFill>
                      <a:miter lim="400000"/>
                    </a:lnR>
                    <a:lnB w="38100">
                      <a:solidFill>
                        <a:srgbClr val="FFFFFF"/>
                      </a:solidFill>
                      <a:miter lim="400000"/>
                    </a:lnB>
                  </a:tcPr>
                </a:tc>
                <a:tc>
                  <a:txBody>
                    <a:bodyPr/>
                    <a:lstStyle/>
                    <a:p>
                      <a:pPr defTabSz="914400">
                        <a:defRPr>
                          <a:solidFill>
                            <a:srgbClr val="000000"/>
                          </a:solidFill>
                        </a:defRPr>
                      </a:pPr>
                      <a:r>
                        <a:rPr sz="2000" b="1">
                          <a:solidFill>
                            <a:srgbClr val="FFFFFF"/>
                          </a:solidFill>
                          <a:latin typeface="Helvetica"/>
                          <a:ea typeface="Helvetica"/>
                          <a:cs typeface="Helvetica"/>
                          <a:sym typeface="Helvetica"/>
                        </a:rPr>
                        <a:t>++</a:t>
                      </a:r>
                    </a:p>
                  </a:txBody>
                  <a:tcPr marL="50800" marR="50800" marT="50800" marB="50800" anchor="ctr" horzOverflow="overflow">
                    <a:lnL w="38100">
                      <a:solidFill>
                        <a:srgbClr val="FF9300"/>
                      </a:solidFill>
                      <a:miter lim="400000"/>
                    </a:lnL>
                    <a:lnR w="38100">
                      <a:solidFill>
                        <a:srgbClr val="FF2600"/>
                      </a:solidFill>
                      <a:miter lim="400000"/>
                    </a:lnR>
                    <a:lnB w="38100">
                      <a:solidFill>
                        <a:srgbClr val="FFFFFF"/>
                      </a:solidFill>
                      <a:miter lim="400000"/>
                    </a:lnB>
                  </a:tcPr>
                </a:tc>
                <a:tc>
                  <a:txBody>
                    <a:bodyPr/>
                    <a:lstStyle/>
                    <a:p>
                      <a:pPr defTabSz="914400">
                        <a:defRPr>
                          <a:solidFill>
                            <a:srgbClr val="000000"/>
                          </a:solidFill>
                        </a:defRPr>
                      </a:pPr>
                      <a:r>
                        <a:rPr sz="3200" b="1">
                          <a:solidFill>
                            <a:srgbClr val="FF9300"/>
                          </a:solidFill>
                          <a:latin typeface="Helvetica"/>
                          <a:ea typeface="Helvetica"/>
                          <a:cs typeface="Helvetica"/>
                          <a:sym typeface="Helvetica"/>
                        </a:rPr>
                        <a:t>8</a:t>
                      </a:r>
                    </a:p>
                  </a:txBody>
                  <a:tcPr marL="50800" marR="50800" marT="50800" marB="50800" anchor="ctr" horzOverflow="overflow">
                    <a:lnL w="38100">
                      <a:solidFill>
                        <a:srgbClr val="FF2600"/>
                      </a:solidFill>
                      <a:miter lim="400000"/>
                    </a:lnL>
                    <a:lnR w="38100">
                      <a:solidFill>
                        <a:srgbClr val="FFFFFF"/>
                      </a:solidFill>
                      <a:miter lim="400000"/>
                    </a:lnR>
                    <a:lnB w="38100">
                      <a:solidFill>
                        <a:srgbClr val="FFFFFF"/>
                      </a:solidFill>
                      <a:miter lim="400000"/>
                    </a:lnB>
                  </a:tcPr>
                </a:tc>
              </a:tr>
            </a:tbl>
          </a:graphicData>
        </a:graphic>
      </p:graphicFrame>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Now, An Informed Consent Discussion and Therapeutic Trial"/>
          <p:cNvSpPr txBox="1">
            <a:spLocks noGrp="1"/>
          </p:cNvSpPr>
          <p:nvPr>
            <p:ph type="title"/>
          </p:nvPr>
        </p:nvSpPr>
        <p:spPr>
          <a:xfrm>
            <a:off x="952500" y="3225800"/>
            <a:ext cx="11099800" cy="2120900"/>
          </a:xfrm>
          <a:prstGeom prst="rect">
            <a:avLst/>
          </a:prstGeom>
        </p:spPr>
        <p:txBody>
          <a:bodyPr>
            <a:normAutofit fontScale="90000"/>
          </a:bodyPr>
          <a:lstStyle>
            <a:lvl1pPr defTabSz="403097">
              <a:defRPr sz="5520" b="1">
                <a:latin typeface="Helvetica"/>
                <a:ea typeface="Helvetica"/>
                <a:cs typeface="Helvetica"/>
                <a:sym typeface="Helvetica"/>
              </a:defRPr>
            </a:lvl1pPr>
          </a:lstStyle>
          <a:p>
            <a:r>
              <a:t>Now, An Informed Consent Discussion and Therapeutic Trial</a:t>
            </a:r>
          </a:p>
        </p:txBody>
      </p:sp>
    </p:spTree>
  </p:cSld>
  <p:clrMapOvr>
    <a:masterClrMapping/>
  </p:clrMapOvr>
  <p:transition spd="med"/>
</p:sld>
</file>

<file path=ppt/theme/theme1.xml><?xml version="1.0" encoding="utf-8"?>
<a:theme xmlns:a="http://schemas.openxmlformats.org/drawingml/2006/main" name="Gradient">
  <a:themeElements>
    <a:clrScheme name="Gradient">
      <a:dk1>
        <a:srgbClr val="FF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Light"/>
        <a:ea typeface="Helvetica Light"/>
        <a:cs typeface="Helvetica Light"/>
      </a:majorFont>
      <a:minorFont>
        <a:latin typeface="Helvetica Light"/>
        <a:ea typeface="Helvetica Light"/>
        <a:cs typeface="Helvetica Light"/>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1"/>
            </a:gs>
            <a:gs pos="100000">
              <a:schemeClr val="accent1">
                <a:hueOff val="321133"/>
                <a:satOff val="-12043"/>
                <a:lumOff val="-7113"/>
              </a:schemeClr>
            </a:gs>
          </a:gsLst>
          <a:lin ang="5400000" scaled="0"/>
        </a:gradFill>
        <a:ln w="12700" cap="flat">
          <a:noFill/>
          <a:miter lim="400000"/>
        </a:ln>
        <a:effectLst>
          <a:outerShdw blurRad="76200" dir="18900000" rotWithShape="0">
            <a:srgbClr val="000000">
              <a:alpha val="8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outerShdw blurRad="25400" dist="23998" dir="2700000" rotWithShape="0">
                <a:srgbClr val="000000">
                  <a:alpha val="31034"/>
                </a:srgbClr>
              </a:outerShdw>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Gradient">
  <a:themeElements>
    <a:clrScheme name="Gradient">
      <a:dk1>
        <a:srgbClr val="00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Light"/>
        <a:ea typeface="Helvetica Light"/>
        <a:cs typeface="Helvetica Light"/>
      </a:majorFont>
      <a:minorFont>
        <a:latin typeface="Helvetica Light"/>
        <a:ea typeface="Helvetica Light"/>
        <a:cs typeface="Helvetica Light"/>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1"/>
            </a:gs>
            <a:gs pos="100000">
              <a:schemeClr val="accent1">
                <a:hueOff val="321133"/>
                <a:satOff val="-12043"/>
                <a:lumOff val="-7113"/>
              </a:schemeClr>
            </a:gs>
          </a:gsLst>
          <a:lin ang="5400000" scaled="0"/>
        </a:gradFill>
        <a:ln w="12700" cap="flat">
          <a:noFill/>
          <a:miter lim="400000"/>
        </a:ln>
        <a:effectLst>
          <a:outerShdw blurRad="76200" dir="18900000" rotWithShape="0">
            <a:srgbClr val="000000">
              <a:alpha val="8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outerShdw blurRad="25400" dist="23998" dir="2700000" rotWithShape="0">
                <a:srgbClr val="000000">
                  <a:alpha val="31034"/>
                </a:srgbClr>
              </a:outerShdw>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TotalTime>
  <Words>2497</Words>
  <Application>Microsoft Office PowerPoint</Application>
  <PresentationFormat>Custom</PresentationFormat>
  <Paragraphs>447</Paragraphs>
  <Slides>53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Arial</vt:lpstr>
      <vt:lpstr>Helvetica</vt:lpstr>
      <vt:lpstr>Helvetica Light</vt:lpstr>
      <vt:lpstr>Helvetica Neue</vt:lpstr>
      <vt:lpstr>Gradient</vt:lpstr>
      <vt:lpstr>The Role of Primary Care in Diagnosis &amp; Treatment of Psychiatric Disorders</vt:lpstr>
      <vt:lpstr>Goals</vt:lpstr>
      <vt:lpstr>No Potential Conflicts of Interest</vt:lpstr>
      <vt:lpstr>Introduction</vt:lpstr>
      <vt:lpstr>We are all PCPs….</vt:lpstr>
      <vt:lpstr>What Has Held Psychiatry Back ?</vt:lpstr>
      <vt:lpstr>Psychiatry + Science = “Neuropsychiatry”</vt:lpstr>
      <vt:lpstr>The Challenge</vt:lpstr>
      <vt:lpstr>The Focus:</vt:lpstr>
      <vt:lpstr>Debilitating ?:  Check Disability  Adjusted Life Years  (DALYs)</vt:lpstr>
      <vt:lpstr>PowerPoint Presentation</vt:lpstr>
      <vt:lpstr>PowerPoint Presentation</vt:lpstr>
      <vt:lpstr>PowerPoint Presentation</vt:lpstr>
      <vt:lpstr>In the US:  Rising Mortality Rates</vt:lpstr>
      <vt:lpstr>Most Frequently Mentioned Drug Classes in Ambulatory Care Office Visits, NAMCS, 2014  (cdc.gov)</vt:lpstr>
      <vt:lpstr>Who Prescribes Antidepressants to Whom ?</vt:lpstr>
      <vt:lpstr>The Depression Treatment Cascade in Primary Care: A Public Health Perspective  Pence, et al.  Current Psychiatry Reports August 2012, Volume 14, Issue 4, pp 328–335</vt:lpstr>
      <vt:lpstr> Screening  for Depression in Adults:  US Preventive Services Task Force Recommendation,  JAMA  (2016)</vt:lpstr>
      <vt:lpstr>Where are the psychiatrists ?…</vt:lpstr>
      <vt:lpstr>In Summary</vt:lpstr>
      <vt:lpstr>So what next ?</vt:lpstr>
      <vt:lpstr>Core Concepts</vt:lpstr>
      <vt:lpstr>“Secret Weapons”  </vt:lpstr>
      <vt:lpstr>DSM-5 Explained</vt:lpstr>
      <vt:lpstr>Comorrbid “Psychosomatic” Disorders</vt:lpstr>
      <vt:lpstr>Applications</vt:lpstr>
      <vt:lpstr>FAQ’s</vt:lpstr>
      <vt:lpstr>R / O’s</vt:lpstr>
      <vt:lpstr>Combined Targeted Pharmacotherapy</vt:lpstr>
      <vt:lpstr>Improving Outcomes</vt:lpstr>
      <vt:lpstr>Diagnosis:  Distress</vt:lpstr>
      <vt:lpstr>Med Strategy:  Distress</vt:lpstr>
      <vt:lpstr>Scope of Practice</vt:lpstr>
      <vt:lpstr>Caveats</vt:lpstr>
      <vt:lpstr>Is it OK to prescribe Benzo’s ? </vt:lpstr>
      <vt:lpstr>What About Bipolar D/O ?</vt:lpstr>
      <vt:lpstr>Why is this important ?</vt:lpstr>
      <vt:lpstr>How about Genetic Testing ?</vt:lpstr>
      <vt:lpstr>Synthesis</vt:lpstr>
      <vt:lpstr>Impression / Formulation (e.g., 60 yo presents with anxiety, dysphoria, insomnia)</vt:lpstr>
      <vt:lpstr>Pharmacotherapy:   Anxiety, Dysphoria, Insomnia</vt:lpstr>
      <vt:lpstr>Decision Matrix:  Tailored Rx</vt:lpstr>
      <vt:lpstr>Be a Rockstar !</vt:lpstr>
      <vt:lpstr>Bringing it Home</vt:lpstr>
      <vt:lpstr>PowerPoint Presentation</vt:lpstr>
      <vt:lpstr>PowerPoint Presentation</vt:lpstr>
      <vt:lpstr>Let’s Discuss a (Fictional) Patient</vt:lpstr>
      <vt:lpstr>What Next ?</vt:lpstr>
      <vt:lpstr>Mental Status Exam</vt:lpstr>
      <vt:lpstr>Diagnoses</vt:lpstr>
      <vt:lpstr>Prescription</vt:lpstr>
      <vt:lpstr>Decision Matrix:  Tailored Rx</vt:lpstr>
      <vt:lpstr>Now, An Informed Consent Discussion and Therapeutic Trial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Primary Care in Diagnosis &amp; Treatment of Psychiatric Disorders</dc:title>
  <dc:creator>jack</dc:creator>
  <cp:lastModifiedBy>jack</cp:lastModifiedBy>
  <cp:revision>2</cp:revision>
  <dcterms:modified xsi:type="dcterms:W3CDTF">2019-10-18T20:19:12Z</dcterms:modified>
</cp:coreProperties>
</file>