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69"/>
  </p:notesMasterIdLst>
  <p:sldIdLst>
    <p:sldId id="305" r:id="rId2"/>
    <p:sldId id="496" r:id="rId3"/>
    <p:sldId id="415" r:id="rId4"/>
    <p:sldId id="463" r:id="rId5"/>
    <p:sldId id="464" r:id="rId6"/>
    <p:sldId id="455" r:id="rId7"/>
    <p:sldId id="470" r:id="rId8"/>
    <p:sldId id="458" r:id="rId9"/>
    <p:sldId id="408" r:id="rId10"/>
    <p:sldId id="409" r:id="rId11"/>
    <p:sldId id="456" r:id="rId12"/>
    <p:sldId id="486" r:id="rId13"/>
    <p:sldId id="487" r:id="rId14"/>
    <p:sldId id="489" r:id="rId15"/>
    <p:sldId id="459" r:id="rId16"/>
    <p:sldId id="430" r:id="rId17"/>
    <p:sldId id="420" r:id="rId18"/>
    <p:sldId id="426" r:id="rId19"/>
    <p:sldId id="437" r:id="rId20"/>
    <p:sldId id="438" r:id="rId21"/>
    <p:sldId id="428" r:id="rId22"/>
    <p:sldId id="498" r:id="rId23"/>
    <p:sldId id="497" r:id="rId24"/>
    <p:sldId id="433" r:id="rId25"/>
    <p:sldId id="499" r:id="rId26"/>
    <p:sldId id="436" r:id="rId27"/>
    <p:sldId id="473" r:id="rId28"/>
    <p:sldId id="439" r:id="rId29"/>
    <p:sldId id="429" r:id="rId30"/>
    <p:sldId id="500" r:id="rId31"/>
    <p:sldId id="501" r:id="rId32"/>
    <p:sldId id="502" r:id="rId33"/>
    <p:sldId id="503" r:id="rId34"/>
    <p:sldId id="504" r:id="rId35"/>
    <p:sldId id="505" r:id="rId36"/>
    <p:sldId id="506" r:id="rId37"/>
    <p:sldId id="507" r:id="rId38"/>
    <p:sldId id="508" r:id="rId39"/>
    <p:sldId id="509" r:id="rId40"/>
    <p:sldId id="510" r:id="rId41"/>
    <p:sldId id="511" r:id="rId42"/>
    <p:sldId id="512" r:id="rId43"/>
    <p:sldId id="514" r:id="rId44"/>
    <p:sldId id="515" r:id="rId45"/>
    <p:sldId id="516" r:id="rId46"/>
    <p:sldId id="517" r:id="rId47"/>
    <p:sldId id="518" r:id="rId48"/>
    <p:sldId id="519" r:id="rId49"/>
    <p:sldId id="520" r:id="rId50"/>
    <p:sldId id="521" r:id="rId51"/>
    <p:sldId id="522" r:id="rId52"/>
    <p:sldId id="523" r:id="rId53"/>
    <p:sldId id="524" r:id="rId54"/>
    <p:sldId id="525" r:id="rId55"/>
    <p:sldId id="526" r:id="rId56"/>
    <p:sldId id="528" r:id="rId57"/>
    <p:sldId id="527" r:id="rId58"/>
    <p:sldId id="529" r:id="rId59"/>
    <p:sldId id="412" r:id="rId60"/>
    <p:sldId id="424" r:id="rId61"/>
    <p:sldId id="494" r:id="rId62"/>
    <p:sldId id="416" r:id="rId63"/>
    <p:sldId id="530" r:id="rId64"/>
    <p:sldId id="425" r:id="rId65"/>
    <p:sldId id="422" r:id="rId66"/>
    <p:sldId id="531" r:id="rId67"/>
    <p:sldId id="495"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1485"/>
    <a:srgbClr val="FF6C0C"/>
    <a:srgbClr val="58ABD1"/>
    <a:srgbClr val="6FB8D9"/>
    <a:srgbClr val="A1D8EA"/>
    <a:srgbClr val="AEE1C8"/>
    <a:srgbClr val="C6DF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49"/>
    <p:restoredTop sz="81801"/>
  </p:normalViewPr>
  <p:slideViewPr>
    <p:cSldViewPr snapToGrid="0" snapToObjects="1">
      <p:cViewPr varScale="1">
        <p:scale>
          <a:sx n="80" d="100"/>
          <a:sy n="80" d="100"/>
        </p:scale>
        <p:origin x="188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207CFB-4468-F449-A5F9-3B7042E07BBC}" type="datetimeFigureOut">
              <a:rPr lang="en-US" smtClean="0"/>
              <a:t>10/19/2019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5FCFAD-1384-E34B-B86B-53846F3E6A57}" type="slidenum">
              <a:rPr lang="en-US" smtClean="0"/>
              <a:t>‹#›</a:t>
            </a:fld>
            <a:endParaRPr lang="en-US"/>
          </a:p>
        </p:txBody>
      </p:sp>
    </p:spTree>
    <p:extLst>
      <p:ext uri="{BB962C8B-B14F-4D97-AF65-F5344CB8AC3E}">
        <p14:creationId xmlns:p14="http://schemas.microsoft.com/office/powerpoint/2010/main" val="1636771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lliance1.org/web/resources/pubs/social-determinants-health-issue-brief.aspx"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is more than what happens at the doctor’s office. </a:t>
            </a:r>
          </a:p>
        </p:txBody>
      </p:sp>
      <p:sp>
        <p:nvSpPr>
          <p:cNvPr id="4" name="Slide Number Placeholder 3"/>
          <p:cNvSpPr>
            <a:spLocks noGrp="1"/>
          </p:cNvSpPr>
          <p:nvPr>
            <p:ph type="sldNum" sz="quarter" idx="5"/>
          </p:nvPr>
        </p:nvSpPr>
        <p:spPr/>
        <p:txBody>
          <a:bodyPr/>
          <a:lstStyle/>
          <a:p>
            <a:fld id="{E65FCFAD-1384-E34B-B86B-53846F3E6A57}" type="slidenum">
              <a:rPr lang="en-US" smtClean="0"/>
              <a:t>6</a:t>
            </a:fld>
            <a:endParaRPr lang="en-US"/>
          </a:p>
        </p:txBody>
      </p:sp>
    </p:spTree>
    <p:extLst>
      <p:ext uri="{BB962C8B-B14F-4D97-AF65-F5344CB8AC3E}">
        <p14:creationId xmlns:p14="http://schemas.microsoft.com/office/powerpoint/2010/main" val="29176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https://alliance1.org/web/resources/pubs/social-determinants-health-issue-brief.aspx</a:t>
            </a:r>
            <a:endParaRPr lang="en-US" dirty="0"/>
          </a:p>
        </p:txBody>
      </p:sp>
      <p:sp>
        <p:nvSpPr>
          <p:cNvPr id="4" name="Slide Number Placeholder 3"/>
          <p:cNvSpPr>
            <a:spLocks noGrp="1"/>
          </p:cNvSpPr>
          <p:nvPr>
            <p:ph type="sldNum" sz="quarter" idx="5"/>
          </p:nvPr>
        </p:nvSpPr>
        <p:spPr/>
        <p:txBody>
          <a:bodyPr/>
          <a:lstStyle/>
          <a:p>
            <a:fld id="{E65FCFAD-1384-E34B-B86B-53846F3E6A57}" type="slidenum">
              <a:rPr lang="en-US" smtClean="0"/>
              <a:t>7</a:t>
            </a:fld>
            <a:endParaRPr lang="en-US"/>
          </a:p>
        </p:txBody>
      </p:sp>
    </p:spTree>
    <p:extLst>
      <p:ext uri="{BB962C8B-B14F-4D97-AF65-F5344CB8AC3E}">
        <p14:creationId xmlns:p14="http://schemas.microsoft.com/office/powerpoint/2010/main" val="1083467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ncleg.gov</a:t>
            </a:r>
            <a:r>
              <a:rPr lang="en-US" dirty="0"/>
              <a:t>/</a:t>
            </a:r>
            <a:r>
              <a:rPr lang="en-US" dirty="0" err="1"/>
              <a:t>DocumentSites</a:t>
            </a:r>
            <a:r>
              <a:rPr lang="en-US" dirty="0"/>
              <a:t>/Committees/JLEDGEOC/2015-2016/Meeting%20Documents/1%20-%20January%207,%202016/3.C.%20ARC_Economic%20Status%20Designation%20System_2016.01.pdf</a:t>
            </a:r>
          </a:p>
        </p:txBody>
      </p:sp>
      <p:sp>
        <p:nvSpPr>
          <p:cNvPr id="4" name="Slide Number Placeholder 3"/>
          <p:cNvSpPr>
            <a:spLocks noGrp="1"/>
          </p:cNvSpPr>
          <p:nvPr>
            <p:ph type="sldNum" sz="quarter" idx="5"/>
          </p:nvPr>
        </p:nvSpPr>
        <p:spPr/>
        <p:txBody>
          <a:bodyPr/>
          <a:lstStyle/>
          <a:p>
            <a:fld id="{E65FCFAD-1384-E34B-B86B-53846F3E6A57}" type="slidenum">
              <a:rPr lang="en-US" smtClean="0"/>
              <a:t>9</a:t>
            </a:fld>
            <a:endParaRPr lang="en-US"/>
          </a:p>
        </p:txBody>
      </p:sp>
    </p:spTree>
    <p:extLst>
      <p:ext uri="{BB962C8B-B14F-4D97-AF65-F5344CB8AC3E}">
        <p14:creationId xmlns:p14="http://schemas.microsoft.com/office/powerpoint/2010/main" val="473923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www.arc.gov</a:t>
            </a:r>
            <a:r>
              <a:rPr lang="en-US" dirty="0"/>
              <a:t>/images/</a:t>
            </a:r>
            <a:r>
              <a:rPr lang="en-US" dirty="0" err="1"/>
              <a:t>appregion</a:t>
            </a:r>
            <a:r>
              <a:rPr lang="en-US" dirty="0"/>
              <a:t>/economic_statusFY2019/CountyEconomicStatusandDistressAreasFY2019Virginia.pdf</a:t>
            </a:r>
          </a:p>
        </p:txBody>
      </p:sp>
      <p:sp>
        <p:nvSpPr>
          <p:cNvPr id="4" name="Slide Number Placeholder 3"/>
          <p:cNvSpPr>
            <a:spLocks noGrp="1"/>
          </p:cNvSpPr>
          <p:nvPr>
            <p:ph type="sldNum" sz="quarter" idx="5"/>
          </p:nvPr>
        </p:nvSpPr>
        <p:spPr/>
        <p:txBody>
          <a:bodyPr/>
          <a:lstStyle/>
          <a:p>
            <a:fld id="{E65FCFAD-1384-E34B-B86B-53846F3E6A57}" type="slidenum">
              <a:rPr lang="en-US" smtClean="0"/>
              <a:t>10</a:t>
            </a:fld>
            <a:endParaRPr lang="en-US"/>
          </a:p>
        </p:txBody>
      </p:sp>
    </p:spTree>
    <p:extLst>
      <p:ext uri="{BB962C8B-B14F-4D97-AF65-F5344CB8AC3E}">
        <p14:creationId xmlns:p14="http://schemas.microsoft.com/office/powerpoint/2010/main" val="458339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illustrated in the model at right, a wide range of factors influence how long and how well we live from education and income to what we eat and how we move to the quality of our housing and the safety of our neighborhoods. For some people, the essential elements for a healthy life are readily available; for others, the opportunities for healthy choices are significantly limited.</a:t>
            </a:r>
          </a:p>
        </p:txBody>
      </p:sp>
      <p:sp>
        <p:nvSpPr>
          <p:cNvPr id="4" name="Slide Number Placeholder 3"/>
          <p:cNvSpPr>
            <a:spLocks noGrp="1"/>
          </p:cNvSpPr>
          <p:nvPr>
            <p:ph type="sldNum" sz="quarter" idx="5"/>
          </p:nvPr>
        </p:nvSpPr>
        <p:spPr/>
        <p:txBody>
          <a:bodyPr/>
          <a:lstStyle/>
          <a:p>
            <a:fld id="{E65FCFAD-1384-E34B-B86B-53846F3E6A57}" type="slidenum">
              <a:rPr lang="en-US" smtClean="0"/>
              <a:t>11</a:t>
            </a:fld>
            <a:endParaRPr lang="en-US"/>
          </a:p>
        </p:txBody>
      </p:sp>
    </p:spTree>
    <p:extLst>
      <p:ext uri="{BB962C8B-B14F-4D97-AF65-F5344CB8AC3E}">
        <p14:creationId xmlns:p14="http://schemas.microsoft.com/office/powerpoint/2010/main" val="3278292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Counties can be categorized into levels of rurality based on the percentage of the decennial census population living in the rural areas. Using 2010 Census data, counties were classified as "mostly urban" (less than 50 percent of the population lived in rural areas), "mostly rural" (50 to 99.9 percent of the population lived in rural areas), and "completely rural" (100 percent of the population lived in rural areas).</a:t>
            </a:r>
            <a:endParaRPr lang="en-US" dirty="0"/>
          </a:p>
        </p:txBody>
      </p:sp>
      <p:sp>
        <p:nvSpPr>
          <p:cNvPr id="4" name="Slide Number Placeholder 3"/>
          <p:cNvSpPr>
            <a:spLocks noGrp="1"/>
          </p:cNvSpPr>
          <p:nvPr>
            <p:ph type="sldNum" sz="quarter" idx="10"/>
          </p:nvPr>
        </p:nvSpPr>
        <p:spPr/>
        <p:txBody>
          <a:bodyPr/>
          <a:lstStyle/>
          <a:p>
            <a:fld id="{E65FCFAD-1384-E34B-B86B-53846F3E6A57}" type="slidenum">
              <a:rPr lang="en-US" smtClean="0"/>
              <a:t>18</a:t>
            </a:fld>
            <a:endParaRPr lang="en-US"/>
          </a:p>
        </p:txBody>
      </p:sp>
    </p:spTree>
    <p:extLst>
      <p:ext uri="{BB962C8B-B14F-4D97-AF65-F5344CB8AC3E}">
        <p14:creationId xmlns:p14="http://schemas.microsoft.com/office/powerpoint/2010/main" val="2715102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is for everyone</a:t>
            </a:r>
          </a:p>
          <a:p>
            <a:r>
              <a:rPr lang="en-US" b="1" dirty="0"/>
              <a:t>Health equity</a:t>
            </a:r>
            <a:r>
              <a:rPr lang="en-US" dirty="0"/>
              <a:t> means that everyone has a fair and just opportunity to be as healthy as possible. This requires removing obstacles to health such as poverty and discrimination, and their consequences, including powerlessness and lack of access to good jobs with fair pay, quality education and housing, safe environments, and health care</a:t>
            </a:r>
          </a:p>
        </p:txBody>
      </p:sp>
      <p:sp>
        <p:nvSpPr>
          <p:cNvPr id="4" name="Slide Number Placeholder 3"/>
          <p:cNvSpPr>
            <a:spLocks noGrp="1"/>
          </p:cNvSpPr>
          <p:nvPr>
            <p:ph type="sldNum" sz="quarter" idx="5"/>
          </p:nvPr>
        </p:nvSpPr>
        <p:spPr/>
        <p:txBody>
          <a:bodyPr/>
          <a:lstStyle/>
          <a:p>
            <a:fld id="{E65FCFAD-1384-E34B-B86B-53846F3E6A57}" type="slidenum">
              <a:rPr lang="en-US" smtClean="0"/>
              <a:t>27</a:t>
            </a:fld>
            <a:endParaRPr lang="en-US"/>
          </a:p>
        </p:txBody>
      </p:sp>
    </p:spTree>
    <p:extLst>
      <p:ext uri="{BB962C8B-B14F-4D97-AF65-F5344CB8AC3E}">
        <p14:creationId xmlns:p14="http://schemas.microsoft.com/office/powerpoint/2010/main" val="1119324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1209A-A84B-4D08-912E-6E661C414CF4}" type="slidenum">
              <a:rPr lang="en-US" smtClean="0"/>
              <a:t>65</a:t>
            </a:fld>
            <a:endParaRPr lang="en-US" dirty="0"/>
          </a:p>
        </p:txBody>
      </p:sp>
    </p:spTree>
    <p:extLst>
      <p:ext uri="{BB962C8B-B14F-4D97-AF65-F5344CB8AC3E}">
        <p14:creationId xmlns:p14="http://schemas.microsoft.com/office/powerpoint/2010/main" val="2768866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1BDEE-DDAB-CB48-A7B9-A752B1FA7421}"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3709378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1BDEE-DDAB-CB48-A7B9-A752B1FA7421}"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1411036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A1BDEE-DDAB-CB48-A7B9-A752B1FA7421}"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3620286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A1BDEE-DDAB-CB48-A7B9-A752B1FA7421}"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175578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A1BDEE-DDAB-CB48-A7B9-A752B1FA7421}" type="datetimeFigureOut">
              <a:rPr lang="en-US" smtClean="0"/>
              <a:t>10/19/2019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45949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A1BDEE-DDAB-CB48-A7B9-A752B1FA7421}" type="datetimeFigureOut">
              <a:rPr lang="en-US" smtClean="0"/>
              <a:t>10/19/2019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329511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A1BDEE-DDAB-CB48-A7B9-A752B1FA7421}" type="datetimeFigureOut">
              <a:rPr lang="en-US" smtClean="0"/>
              <a:t>10/19/2019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2351211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A1BDEE-DDAB-CB48-A7B9-A752B1FA7421}"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9246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A1BDEE-DDAB-CB48-A7B9-A752B1FA7421}"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382528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1BDEE-DDAB-CB48-A7B9-A752B1FA7421}"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295795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1BDEE-DDAB-CB48-A7B9-A752B1FA7421}"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25B-BC53-8E46-BD32-32E0AD0AA8E1}" type="slidenum">
              <a:rPr lang="en-US" smtClean="0"/>
              <a:t>‹#›</a:t>
            </a:fld>
            <a:endParaRPr lang="en-US"/>
          </a:p>
        </p:txBody>
      </p:sp>
    </p:spTree>
    <p:extLst>
      <p:ext uri="{BB962C8B-B14F-4D97-AF65-F5344CB8AC3E}">
        <p14:creationId xmlns:p14="http://schemas.microsoft.com/office/powerpoint/2010/main" val="2917963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ver with imag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4"/>
            <a:ext cx="9144000" cy="4537075"/>
          </a:xfrm>
          <a:noFill/>
        </p:spPr>
        <p:txBody>
          <a:bodyPr/>
          <a:lstStyle/>
          <a:p>
            <a:r>
              <a:rPr lang="en-US"/>
              <a:t>Click icon to add picture</a:t>
            </a:r>
          </a:p>
        </p:txBody>
      </p:sp>
      <p:sp>
        <p:nvSpPr>
          <p:cNvPr id="2" name="Title 1"/>
          <p:cNvSpPr>
            <a:spLocks noGrp="1"/>
          </p:cNvSpPr>
          <p:nvPr>
            <p:ph type="title"/>
          </p:nvPr>
        </p:nvSpPr>
        <p:spPr bwMode="ltGray">
          <a:xfrm>
            <a:off x="0" y="795528"/>
            <a:ext cx="9144000" cy="6062472"/>
          </a:xfrm>
          <a:blipFill>
            <a:blip r:embed="rId2"/>
            <a:stretch>
              <a:fillRect/>
            </a:stretch>
          </a:blipFill>
        </p:spPr>
        <p:txBody>
          <a:bodyPr lIns="438912" tIns="0" rIns="3291840" bIns="2249424" anchor="b" anchorCtr="0"/>
          <a:lstStyle>
            <a:lvl1pPr>
              <a:defRPr>
                <a:solidFill>
                  <a:srgbClr val="006BB6"/>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7505701" y="6395815"/>
            <a:ext cx="1181100" cy="258088"/>
          </a:xfrm>
        </p:spPr>
        <p:txBody>
          <a:bodyPr/>
          <a:lstStyle>
            <a:lvl1pPr algn="r">
              <a:defRPr>
                <a:solidFill>
                  <a:schemeClr val="bg1"/>
                </a:solidFill>
              </a:defRPr>
            </a:lvl1pPr>
          </a:lstStyle>
          <a:p>
            <a:fld id="{2EF88735-8B5C-4542-ACF3-BEB7E2BAB765}" type="datetimeFigureOut">
              <a:rPr lang="en-US" smtClean="0"/>
              <a:t>10/19/2019</a:t>
            </a:fld>
            <a:endParaRPr lang="en-US"/>
          </a:p>
        </p:txBody>
      </p:sp>
      <p:sp>
        <p:nvSpPr>
          <p:cNvPr id="9" name="Text Placeholder 8"/>
          <p:cNvSpPr>
            <a:spLocks noGrp="1"/>
          </p:cNvSpPr>
          <p:nvPr>
            <p:ph type="body" sz="quarter" idx="12"/>
          </p:nvPr>
        </p:nvSpPr>
        <p:spPr>
          <a:xfrm>
            <a:off x="457200" y="4767267"/>
            <a:ext cx="5411788" cy="793147"/>
          </a:xfrm>
        </p:spPr>
        <p:txBody>
          <a:bodyPr/>
          <a:lstStyle>
            <a:lvl2pPr marL="0" indent="0">
              <a:buNone/>
              <a:defRPr sz="1013"/>
            </a:lvl2pPr>
            <a:lvl3pPr marL="0" indent="0">
              <a:buNone/>
              <a:defRPr sz="1013"/>
            </a:lvl3pPr>
            <a:lvl4pPr marL="0" indent="0">
              <a:buNone/>
              <a:defRPr sz="1013"/>
            </a:lvl4pPr>
            <a:lvl5pPr marL="0" indent="0">
              <a:buNone/>
              <a:defRPr sz="1013"/>
            </a:lvl5pPr>
            <a:lvl6pPr marL="0" indent="0">
              <a:buNone/>
              <a:defRPr sz="1013"/>
            </a:lvl6pPr>
            <a:lvl7pPr marL="0" indent="0">
              <a:buNone/>
              <a:defRPr sz="1013"/>
            </a:lvl7pPr>
            <a:lvl8pPr marL="0" indent="0">
              <a:buNone/>
              <a:defRPr sz="1013"/>
            </a:lvl8pPr>
            <a:lvl9pPr marL="0" indent="0">
              <a:buNone/>
              <a:defRPr sz="1013"/>
            </a:lvl9pPr>
          </a:lstStyle>
          <a:p>
            <a:pPr lvl="0"/>
            <a:r>
              <a:rPr lang="en-US"/>
              <a:t>Click to edit Master text styles</a:t>
            </a:r>
          </a:p>
        </p:txBody>
      </p:sp>
    </p:spTree>
    <p:extLst>
      <p:ext uri="{BB962C8B-B14F-4D97-AF65-F5344CB8AC3E}">
        <p14:creationId xmlns:p14="http://schemas.microsoft.com/office/powerpoint/2010/main" val="2325700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ivider; maroon to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CB490814-E615-4702-B4FE-7989DFE96829}" type="datetime4">
              <a:rPr lang="en-US" smtClean="0"/>
              <a:t>October 19, 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
        <p:nvSpPr>
          <p:cNvPr id="8"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522361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ivider; red to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9099"/>
            <a:ext cx="6821488" cy="2540231"/>
          </a:xfrm>
        </p:spPr>
        <p:txBody>
          <a:bodyPr anchor="b" anchorCtr="0"/>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062CC3BF-90F8-489F-BCCF-42C7037A6EC1}" type="datetime4">
              <a:rPr lang="en-US" smtClean="0"/>
              <a:t>October 19, 2019</a:t>
            </a:fld>
            <a:endParaRPr lang="en-US" dirty="0"/>
          </a:p>
        </p:txBody>
      </p:sp>
      <p:sp>
        <p:nvSpPr>
          <p:cNvPr id="5" name="Footer Placeholder 4"/>
          <p:cNvSpPr>
            <a:spLocks noGrp="1"/>
          </p:cNvSpPr>
          <p:nvPr>
            <p:ph type="ftr" sz="quarter" idx="11"/>
          </p:nvPr>
        </p:nvSpPr>
        <p:spPr/>
        <p:txBody>
          <a:bodyPr/>
          <a:lstStyle>
            <a:lvl1pPr>
              <a:defRPr sz="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E39522F-FD78-4B05-840E-2941EDB5402F}"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3572507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ivider; blue to l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10/19/2019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
        <p:nvSpPr>
          <p:cNvPr id="8"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973712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A1BDEE-DDAB-CB48-A7B9-A752B1FA7421}" type="datetimeFigureOut">
              <a:rPr lang="en-US" smtClean="0"/>
              <a:t>10/19/2019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F425B-BC53-8E46-BD32-32E0AD0AA8E1}" type="slidenum">
              <a:rPr lang="en-US" smtClean="0"/>
              <a:t>‹#›</a:t>
            </a:fld>
            <a:endParaRPr lang="en-US"/>
          </a:p>
        </p:txBody>
      </p:sp>
    </p:spTree>
    <p:extLst>
      <p:ext uri="{BB962C8B-B14F-4D97-AF65-F5344CB8AC3E}">
        <p14:creationId xmlns:p14="http://schemas.microsoft.com/office/powerpoint/2010/main" val="296924883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gis-portal.data.census.gov/arcgis/apps/MapSeries/index.html?appid=7a41374f6b03456e9d138cb014711e01"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centerforchildcounseling.org/wp-content/uploads/2018/05/CFCC-Blog1b-Chances-of-health-conditions.pn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www.ncbi.nlm.nih.gov/core/lw/2.0/html/tileshop_pmc/tileshop_pmc_inline.html?title=Click%20on%20image%20to%20zoom&amp;p=PMC3&amp;id=2836340_590fig1.jpg" TargetMode="External"/><Relationship Id="rId1" Type="http://schemas.openxmlformats.org/officeDocument/2006/relationships/slideLayout" Target="../slideLayouts/slideLayout7.xml"/><Relationship Id="rId6" Type="http://schemas.openxmlformats.org/officeDocument/2006/relationships/hyperlink" Target="file:///H:\population%20health%20plan\A%20Framework%20for%20Public%20Health%20Action%20The%20Health%20Impact%20Pyramid.htm" TargetMode="External"/><Relationship Id="rId5" Type="http://schemas.openxmlformats.org/officeDocument/2006/relationships/hyperlink" Target="https://www.ncbi.nlm.nih.gov/pubmed/?term=Frieden%20TR%5bAuthor%5d&amp;cauthor=true&amp;cauthor_uid=20167880" TargetMode="External"/><Relationship Id="rId4" Type="http://schemas.openxmlformats.org/officeDocument/2006/relationships/image" Target="cid:image001.jpg@01D4CDF5.4EC9B2F0"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a:extLst>
              <a:ext uri="{FF2B5EF4-FFF2-40B4-BE49-F238E27FC236}">
                <a16:creationId xmlns:a16="http://schemas.microsoft.com/office/drawing/2014/main" xmlns="" id="{E9269DD9-9881-7E48-ACAD-B4B7788A275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tretch>
            <a:fillRect/>
          </a:stretch>
        </p:blipFill>
        <p:spPr>
          <a:xfrm flipH="1">
            <a:off x="0" y="0"/>
            <a:ext cx="9144000" cy="4572000"/>
          </a:xfrm>
        </p:spPr>
      </p:pic>
      <p:sp>
        <p:nvSpPr>
          <p:cNvPr id="12" name="Title 15">
            <a:extLst>
              <a:ext uri="{FF2B5EF4-FFF2-40B4-BE49-F238E27FC236}">
                <a16:creationId xmlns:a16="http://schemas.microsoft.com/office/drawing/2014/main" xmlns="" id="{6D90D6FA-7FAC-8D4B-A42C-068DDB39B3DD}"/>
              </a:ext>
            </a:extLst>
          </p:cNvPr>
          <p:cNvSpPr>
            <a:spLocks noGrp="1"/>
          </p:cNvSpPr>
          <p:nvPr>
            <p:ph type="title"/>
          </p:nvPr>
        </p:nvSpPr>
        <p:spPr>
          <a:xfrm>
            <a:off x="0" y="920892"/>
            <a:ext cx="9144000" cy="6062472"/>
          </a:xfrm>
        </p:spPr>
        <p:txBody>
          <a:bodyPr/>
          <a:lstStyle/>
          <a:p>
            <a:pPr algn="ctr"/>
            <a:r>
              <a:rPr lang="en-US" sz="2800" dirty="0"/>
              <a:t/>
            </a:r>
            <a:br>
              <a:rPr lang="en-US" sz="2800" dirty="0"/>
            </a:br>
            <a:r>
              <a:rPr lang="en-US" sz="2800" dirty="0"/>
              <a:t/>
            </a:r>
            <a:br>
              <a:rPr lang="en-US" sz="2800" dirty="0"/>
            </a:br>
            <a:endParaRPr lang="en-US" sz="2800" dirty="0"/>
          </a:p>
        </p:txBody>
      </p:sp>
      <p:sp>
        <p:nvSpPr>
          <p:cNvPr id="13" name="TextBox 12">
            <a:extLst>
              <a:ext uri="{FF2B5EF4-FFF2-40B4-BE49-F238E27FC236}">
                <a16:creationId xmlns:a16="http://schemas.microsoft.com/office/drawing/2014/main" xmlns="" id="{B168608D-149B-D845-A6B6-D8A8C0B8F38E}"/>
              </a:ext>
            </a:extLst>
          </p:cNvPr>
          <p:cNvSpPr txBox="1"/>
          <p:nvPr/>
        </p:nvSpPr>
        <p:spPr>
          <a:xfrm>
            <a:off x="9489722" y="2405944"/>
            <a:ext cx="914400" cy="914400"/>
          </a:xfrm>
          <a:prstGeom prst="rect">
            <a:avLst/>
          </a:prstGeom>
          <a:noFill/>
        </p:spPr>
        <p:txBody>
          <a:bodyPr wrap="none" lIns="0" tIns="0" rIns="0" bIns="0" rtlCol="0">
            <a:noAutofit/>
          </a:bodyPr>
          <a:lstStyle/>
          <a:p>
            <a:endParaRPr lang="en-US" dirty="0">
              <a:solidFill>
                <a:srgbClr val="707372"/>
              </a:solidFill>
            </a:endParaRPr>
          </a:p>
        </p:txBody>
      </p:sp>
      <p:sp>
        <p:nvSpPr>
          <p:cNvPr id="14" name="TextBox 13">
            <a:extLst>
              <a:ext uri="{FF2B5EF4-FFF2-40B4-BE49-F238E27FC236}">
                <a16:creationId xmlns:a16="http://schemas.microsoft.com/office/drawing/2014/main" xmlns="" id="{064ED5A2-2EE2-9A47-A744-054B0BADF927}"/>
              </a:ext>
            </a:extLst>
          </p:cNvPr>
          <p:cNvSpPr txBox="1"/>
          <p:nvPr/>
        </p:nvSpPr>
        <p:spPr>
          <a:xfrm>
            <a:off x="267128" y="4210056"/>
            <a:ext cx="7153568" cy="1126116"/>
          </a:xfrm>
          <a:prstGeom prst="rect">
            <a:avLst/>
          </a:prstGeom>
          <a:noFill/>
        </p:spPr>
        <p:txBody>
          <a:bodyPr wrap="square" lIns="0" tIns="0" rIns="0" bIns="0" rtlCol="0">
            <a:noAutofit/>
          </a:bodyPr>
          <a:lstStyle/>
          <a:p>
            <a:r>
              <a:rPr lang="en-US" sz="4400" b="1" dirty="0">
                <a:solidFill>
                  <a:schemeClr val="accent2"/>
                </a:solidFill>
              </a:rPr>
              <a:t>Health, more than meds and access</a:t>
            </a:r>
            <a:endParaRPr lang="en-US" sz="4400" dirty="0">
              <a:solidFill>
                <a:schemeClr val="accent2"/>
              </a:solidFill>
            </a:endParaRPr>
          </a:p>
        </p:txBody>
      </p:sp>
      <p:pic>
        <p:nvPicPr>
          <p:cNvPr id="15" name="Picture 14">
            <a:extLst>
              <a:ext uri="{FF2B5EF4-FFF2-40B4-BE49-F238E27FC236}">
                <a16:creationId xmlns:a16="http://schemas.microsoft.com/office/drawing/2014/main" xmlns="" id="{C0614512-EE6A-B248-9680-6A41F7E31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32" y="5937108"/>
            <a:ext cx="1794933" cy="644029"/>
          </a:xfrm>
          <a:prstGeom prst="rect">
            <a:avLst/>
          </a:prstGeom>
        </p:spPr>
      </p:pic>
    </p:spTree>
    <p:extLst>
      <p:ext uri="{BB962C8B-B14F-4D97-AF65-F5344CB8AC3E}">
        <p14:creationId xmlns:p14="http://schemas.microsoft.com/office/powerpoint/2010/main" val="11555731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8399EC-37E0-43DD-ACFB-1F543945218F}"/>
              </a:ext>
            </a:extLst>
          </p:cNvPr>
          <p:cNvSpPr>
            <a:spLocks noGrp="1"/>
          </p:cNvSpPr>
          <p:nvPr>
            <p:ph type="title"/>
          </p:nvPr>
        </p:nvSpPr>
        <p:spPr/>
        <p:txBody>
          <a:bodyPr/>
          <a:lstStyle/>
          <a:p>
            <a:r>
              <a:rPr lang="en-US" dirty="0"/>
              <a:t>Let’s talk health for a minute…</a:t>
            </a:r>
          </a:p>
        </p:txBody>
      </p:sp>
    </p:spTree>
    <p:extLst>
      <p:ext uri="{BB962C8B-B14F-4D97-AF65-F5344CB8AC3E}">
        <p14:creationId xmlns:p14="http://schemas.microsoft.com/office/powerpoint/2010/main" val="3202316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FFFFF"/>
              </a:clrFrom>
              <a:clrTo>
                <a:srgbClr val="FFFFFF">
                  <a:alpha val="0"/>
                </a:srgbClr>
              </a:clrTo>
            </a:clrChange>
            <a:duotone>
              <a:prstClr val="black"/>
              <a:srgbClr val="00B0F0">
                <a:tint val="45000"/>
                <a:satMod val="400000"/>
              </a:srgbClr>
            </a:duotone>
          </a:blip>
          <a:stretch>
            <a:fillRect/>
          </a:stretch>
        </p:blipFill>
        <p:spPr>
          <a:xfrm>
            <a:off x="563298" y="293273"/>
            <a:ext cx="5386558" cy="6465541"/>
          </a:xfrm>
          <a:prstGeom prst="rect">
            <a:avLst/>
          </a:prstGeom>
        </p:spPr>
      </p:pic>
      <p:sp>
        <p:nvSpPr>
          <p:cNvPr id="3" name="Rectangle 2"/>
          <p:cNvSpPr/>
          <p:nvPr/>
        </p:nvSpPr>
        <p:spPr>
          <a:xfrm>
            <a:off x="5579918" y="2815937"/>
            <a:ext cx="2971800" cy="1964512"/>
          </a:xfrm>
          <a:prstGeom prst="rect">
            <a:avLst/>
          </a:prstGeom>
        </p:spPr>
        <p:txBody>
          <a:bodyPr wrap="square">
            <a:spAutoFit/>
          </a:bodyPr>
          <a:lstStyle/>
          <a:p>
            <a:pPr algn="ctr">
              <a:lnSpc>
                <a:spcPct val="110000"/>
              </a:lnSpc>
            </a:pPr>
            <a:r>
              <a:rPr lang="en-US" sz="2800" dirty="0"/>
              <a:t>Only 20% of health outcomes are accounted for by clinical care. </a:t>
            </a:r>
          </a:p>
        </p:txBody>
      </p:sp>
    </p:spTree>
    <p:extLst>
      <p:ext uri="{BB962C8B-B14F-4D97-AF65-F5344CB8AC3E}">
        <p14:creationId xmlns:p14="http://schemas.microsoft.com/office/powerpoint/2010/main" val="3071982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1CB86CC-C7C9-4E65-9234-C45FD8AFB52D}"/>
              </a:ext>
            </a:extLst>
          </p:cNvPr>
          <p:cNvPicPr>
            <a:picLocks noChangeAspect="1"/>
          </p:cNvPicPr>
          <p:nvPr/>
        </p:nvPicPr>
        <p:blipFill>
          <a:blip r:embed="rId2"/>
          <a:stretch>
            <a:fillRect/>
          </a:stretch>
        </p:blipFill>
        <p:spPr>
          <a:xfrm>
            <a:off x="246580" y="304162"/>
            <a:ext cx="9144000" cy="6003095"/>
          </a:xfrm>
          <a:prstGeom prst="rect">
            <a:avLst/>
          </a:prstGeom>
        </p:spPr>
      </p:pic>
    </p:spTree>
    <p:extLst>
      <p:ext uri="{BB962C8B-B14F-4D97-AF65-F5344CB8AC3E}">
        <p14:creationId xmlns:p14="http://schemas.microsoft.com/office/powerpoint/2010/main" val="2644655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DA38B308-2EAF-461C-85BC-E0301AE4CF21}"/>
              </a:ext>
            </a:extLst>
          </p:cNvPr>
          <p:cNvPicPr>
            <a:picLocks noChangeAspect="1"/>
          </p:cNvPicPr>
          <p:nvPr/>
        </p:nvPicPr>
        <p:blipFill>
          <a:blip r:embed="rId2"/>
          <a:stretch>
            <a:fillRect/>
          </a:stretch>
        </p:blipFill>
        <p:spPr>
          <a:xfrm>
            <a:off x="-960963" y="786566"/>
            <a:ext cx="11101556" cy="6416256"/>
          </a:xfrm>
          <a:prstGeom prst="rect">
            <a:avLst/>
          </a:prstGeom>
        </p:spPr>
      </p:pic>
    </p:spTree>
    <p:extLst>
      <p:ext uri="{BB962C8B-B14F-4D97-AF65-F5344CB8AC3E}">
        <p14:creationId xmlns:p14="http://schemas.microsoft.com/office/powerpoint/2010/main" val="494341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B1981D-6F84-40B4-8E7B-5564E9BF46FD}"/>
              </a:ext>
            </a:extLst>
          </p:cNvPr>
          <p:cNvSpPr>
            <a:spLocks noGrp="1"/>
          </p:cNvSpPr>
          <p:nvPr>
            <p:ph type="title"/>
          </p:nvPr>
        </p:nvSpPr>
        <p:spPr>
          <a:xfrm>
            <a:off x="238232" y="88160"/>
            <a:ext cx="7886700" cy="1325563"/>
          </a:xfrm>
        </p:spPr>
        <p:txBody>
          <a:bodyPr/>
          <a:lstStyle/>
          <a:p>
            <a:r>
              <a:rPr lang="en-US" b="1" dirty="0">
                <a:solidFill>
                  <a:srgbClr val="A61485"/>
                </a:solidFill>
              </a:rPr>
              <a:t>Social Determinants of Health</a:t>
            </a:r>
          </a:p>
        </p:txBody>
      </p:sp>
      <p:pic>
        <p:nvPicPr>
          <p:cNvPr id="3078" name="Picture 6" descr="Image result for social determinants of health">
            <a:extLst>
              <a:ext uri="{FF2B5EF4-FFF2-40B4-BE49-F238E27FC236}">
                <a16:creationId xmlns:a16="http://schemas.microsoft.com/office/drawing/2014/main" xmlns="" id="{8BFB694E-93E3-407E-A4FA-1281766FD63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4806" y="1202077"/>
            <a:ext cx="8258777" cy="5414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458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alliance1.org/images/Alliance%20Website/Social%20Determinants%20of%20Health_For%20Lisa%20Dominisse_FamServSocietyInc.jpg">
            <a:extLst>
              <a:ext uri="{FF2B5EF4-FFF2-40B4-BE49-F238E27FC236}">
                <a16:creationId xmlns:a16="http://schemas.microsoft.com/office/drawing/2014/main" xmlns="" id="{F4B408B6-237E-4974-9016-DD8BBD87E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434" y="-67992"/>
            <a:ext cx="10095052" cy="6925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454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FD681-1598-4AB7-AD65-3EB58E39378F}"/>
              </a:ext>
            </a:extLst>
          </p:cNvPr>
          <p:cNvSpPr>
            <a:spLocks noGrp="1"/>
          </p:cNvSpPr>
          <p:nvPr>
            <p:ph type="title"/>
          </p:nvPr>
        </p:nvSpPr>
        <p:spPr>
          <a:xfrm>
            <a:off x="457200" y="1004726"/>
            <a:ext cx="6821488" cy="2540231"/>
          </a:xfrm>
        </p:spPr>
        <p:txBody>
          <a:bodyPr/>
          <a:lstStyle/>
          <a:p>
            <a:r>
              <a:rPr lang="en-US" dirty="0"/>
              <a:t>Our counties?</a:t>
            </a:r>
          </a:p>
        </p:txBody>
      </p:sp>
    </p:spTree>
    <p:extLst>
      <p:ext uri="{BB962C8B-B14F-4D97-AF65-F5344CB8AC3E}">
        <p14:creationId xmlns:p14="http://schemas.microsoft.com/office/powerpoint/2010/main" val="3583067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CC9550-90DD-B14A-8674-E01C8D79E254}"/>
              </a:ext>
            </a:extLst>
          </p:cNvPr>
          <p:cNvSpPr>
            <a:spLocks noGrp="1"/>
          </p:cNvSpPr>
          <p:nvPr>
            <p:ph type="title"/>
          </p:nvPr>
        </p:nvSpPr>
        <p:spPr/>
        <p:txBody>
          <a:bodyPr/>
          <a:lstStyle/>
          <a:p>
            <a:r>
              <a:rPr lang="en-US" b="1" dirty="0">
                <a:solidFill>
                  <a:schemeClr val="accent2"/>
                </a:solidFill>
              </a:rPr>
              <a:t>Appalachian Regional Commission</a:t>
            </a:r>
            <a:endParaRPr lang="en-US" dirty="0"/>
          </a:p>
        </p:txBody>
      </p:sp>
      <p:sp>
        <p:nvSpPr>
          <p:cNvPr id="3" name="Content Placeholder 2">
            <a:extLst>
              <a:ext uri="{FF2B5EF4-FFF2-40B4-BE49-F238E27FC236}">
                <a16:creationId xmlns:a16="http://schemas.microsoft.com/office/drawing/2014/main" xmlns="" id="{44A281B8-A64D-A542-BC2E-8AB0500ACBF2}"/>
              </a:ext>
            </a:extLst>
          </p:cNvPr>
          <p:cNvSpPr>
            <a:spLocks noGrp="1"/>
          </p:cNvSpPr>
          <p:nvPr>
            <p:ph idx="1"/>
          </p:nvPr>
        </p:nvSpPr>
        <p:spPr>
          <a:xfrm>
            <a:off x="628650" y="1825624"/>
            <a:ext cx="7886700" cy="4667249"/>
          </a:xfrm>
        </p:spPr>
        <p:txBody>
          <a:bodyPr>
            <a:normAutofit fontScale="70000" lnSpcReduction="20000"/>
          </a:bodyPr>
          <a:lstStyle/>
          <a:p>
            <a:r>
              <a:rPr lang="en-US" dirty="0"/>
              <a:t>ARC compares each county's averages for three economic indicators- average unemployment rate, per capita market income, and poverty rate—with national averages </a:t>
            </a:r>
          </a:p>
          <a:p>
            <a:r>
              <a:rPr lang="en-US" b="1" dirty="0"/>
              <a:t>Distressed </a:t>
            </a:r>
            <a:r>
              <a:rPr lang="en-US" dirty="0"/>
              <a:t>counties are the most economically depressed counties. They rank in the worst 10 percent of the nation's counties. </a:t>
            </a:r>
          </a:p>
          <a:p>
            <a:r>
              <a:rPr lang="en-US" b="1" dirty="0"/>
              <a:t>At-Risk </a:t>
            </a:r>
            <a:r>
              <a:rPr lang="en-US" dirty="0"/>
              <a:t>counties are those at risk of becoming economically distressed. They rank between the worst 10 percent and 25 percent of the nation's counties. </a:t>
            </a:r>
          </a:p>
          <a:p>
            <a:r>
              <a:rPr lang="en-US" b="1" dirty="0"/>
              <a:t>Transitional </a:t>
            </a:r>
            <a:r>
              <a:rPr lang="en-US" dirty="0"/>
              <a:t>counties are those transitioning between strong and weak economies. They make up the largest economic status designation. Transitional counties rank between the worst 25 percent and the best 25 percent of the nation's counties. </a:t>
            </a:r>
          </a:p>
          <a:p>
            <a:r>
              <a:rPr lang="en-US" b="1" dirty="0"/>
              <a:t>Competitive </a:t>
            </a:r>
            <a:r>
              <a:rPr lang="en-US" dirty="0"/>
              <a:t>counties are those that are able to compete in the national economy but are not in the highest 10 percent of the nation's counties. They rank between the best 10 percent and 25 percent of the nation's counties. </a:t>
            </a:r>
          </a:p>
          <a:p>
            <a:r>
              <a:rPr lang="en-US" b="1" dirty="0"/>
              <a:t>Attainment </a:t>
            </a:r>
            <a:r>
              <a:rPr lang="en-US" dirty="0"/>
              <a:t>counties are the economically strongest counties. They rank in the best 10 percent of the nation's counties. </a:t>
            </a:r>
          </a:p>
        </p:txBody>
      </p:sp>
    </p:spTree>
    <p:extLst>
      <p:ext uri="{BB962C8B-B14F-4D97-AF65-F5344CB8AC3E}">
        <p14:creationId xmlns:p14="http://schemas.microsoft.com/office/powerpoint/2010/main" val="954885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885696-970E-314E-BC85-325F124CBD0D}"/>
              </a:ext>
            </a:extLst>
          </p:cNvPr>
          <p:cNvSpPr>
            <a:spLocks noGrp="1"/>
          </p:cNvSpPr>
          <p:nvPr>
            <p:ph type="title"/>
          </p:nvPr>
        </p:nvSpPr>
        <p:spPr/>
        <p:txBody>
          <a:bodyPr>
            <a:normAutofit/>
          </a:bodyPr>
          <a:lstStyle/>
          <a:p>
            <a:r>
              <a:rPr lang="en-US" b="1" dirty="0">
                <a:solidFill>
                  <a:schemeClr val="accent2"/>
                </a:solidFill>
              </a:rPr>
              <a:t>Economic Status/ Distressed Areas in Southwest Virginia</a:t>
            </a:r>
            <a:endParaRPr lang="en-US" dirty="0"/>
          </a:p>
        </p:txBody>
      </p:sp>
      <p:pic>
        <p:nvPicPr>
          <p:cNvPr id="5" name="Content Placeholder 4">
            <a:extLst>
              <a:ext uri="{FF2B5EF4-FFF2-40B4-BE49-F238E27FC236}">
                <a16:creationId xmlns:a16="http://schemas.microsoft.com/office/drawing/2014/main" xmlns="" id="{73B7DED6-1D48-C64A-A37A-450B4D383BD9}"/>
              </a:ext>
            </a:extLst>
          </p:cNvPr>
          <p:cNvPicPr>
            <a:picLocks noGrp="1" noChangeAspect="1"/>
          </p:cNvPicPr>
          <p:nvPr>
            <p:ph idx="1"/>
          </p:nvPr>
        </p:nvPicPr>
        <p:blipFill rotWithShape="1">
          <a:blip r:embed="rId3"/>
          <a:srcRect l="19628" t="16272" r="19628" b="7989"/>
          <a:stretch/>
        </p:blipFill>
        <p:spPr>
          <a:xfrm>
            <a:off x="1295400" y="1690689"/>
            <a:ext cx="6248400" cy="4869251"/>
          </a:xfrm>
        </p:spPr>
      </p:pic>
    </p:spTree>
    <p:extLst>
      <p:ext uri="{BB962C8B-B14F-4D97-AF65-F5344CB8AC3E}">
        <p14:creationId xmlns:p14="http://schemas.microsoft.com/office/powerpoint/2010/main" val="11681227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8E430A-E354-4874-A1A0-A9D01927F212}"/>
              </a:ext>
            </a:extLst>
          </p:cNvPr>
          <p:cNvSpPr>
            <a:spLocks noGrp="1"/>
          </p:cNvSpPr>
          <p:nvPr>
            <p:ph type="title"/>
          </p:nvPr>
        </p:nvSpPr>
        <p:spPr>
          <a:xfrm>
            <a:off x="217683" y="-236305"/>
            <a:ext cx="10672923" cy="1325563"/>
          </a:xfrm>
        </p:spPr>
        <p:txBody>
          <a:bodyPr/>
          <a:lstStyle/>
          <a:p>
            <a:r>
              <a:rPr lang="en-US" dirty="0">
                <a:solidFill>
                  <a:schemeClr val="accent1">
                    <a:lumMod val="75000"/>
                  </a:schemeClr>
                </a:solidFill>
              </a:rPr>
              <a:t>County Health Rankings</a:t>
            </a:r>
          </a:p>
        </p:txBody>
      </p:sp>
      <p:pic>
        <p:nvPicPr>
          <p:cNvPr id="4098" name="Picture 2" descr="https://www.countyhealthrankings.org/sites/default/files/styles/resource_images/public/resources/CHRRmodel.png?itok=aSSwiu1D">
            <a:extLst>
              <a:ext uri="{FF2B5EF4-FFF2-40B4-BE49-F238E27FC236}">
                <a16:creationId xmlns:a16="http://schemas.microsoft.com/office/drawing/2014/main" xmlns="" id="{A38D9EC2-E230-4629-9241-50F3B64F3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389" y="826707"/>
            <a:ext cx="5407221" cy="6031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96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9CF37274-8049-4E99-9E9E-B8DDDAD32EF4}"/>
              </a:ext>
            </a:extLst>
          </p:cNvPr>
          <p:cNvPicPr>
            <a:picLocks noChangeAspect="1"/>
          </p:cNvPicPr>
          <p:nvPr/>
        </p:nvPicPr>
        <p:blipFill>
          <a:blip r:embed="rId2"/>
          <a:stretch>
            <a:fillRect/>
          </a:stretch>
        </p:blipFill>
        <p:spPr>
          <a:xfrm>
            <a:off x="0" y="310526"/>
            <a:ext cx="9144000" cy="6236948"/>
          </a:xfrm>
          <a:prstGeom prst="rect">
            <a:avLst/>
          </a:prstGeom>
        </p:spPr>
      </p:pic>
    </p:spTree>
    <p:extLst>
      <p:ext uri="{BB962C8B-B14F-4D97-AF65-F5344CB8AC3E}">
        <p14:creationId xmlns:p14="http://schemas.microsoft.com/office/powerpoint/2010/main" val="1863762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B6DD9B7-77A5-4EF4-B3BD-E513A69DEA1A}"/>
              </a:ext>
            </a:extLst>
          </p:cNvPr>
          <p:cNvPicPr>
            <a:picLocks noChangeAspect="1"/>
          </p:cNvPicPr>
          <p:nvPr/>
        </p:nvPicPr>
        <p:blipFill>
          <a:blip r:embed="rId2"/>
          <a:stretch>
            <a:fillRect/>
          </a:stretch>
        </p:blipFill>
        <p:spPr>
          <a:xfrm>
            <a:off x="0" y="562707"/>
            <a:ext cx="9144000" cy="5732585"/>
          </a:xfrm>
          <a:prstGeom prst="rect">
            <a:avLst/>
          </a:prstGeom>
        </p:spPr>
      </p:pic>
    </p:spTree>
    <p:extLst>
      <p:ext uri="{BB962C8B-B14F-4D97-AF65-F5344CB8AC3E}">
        <p14:creationId xmlns:p14="http://schemas.microsoft.com/office/powerpoint/2010/main" val="38070472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22F0DB1-903B-4E8D-B19C-41882DC0F36E}"/>
              </a:ext>
            </a:extLst>
          </p:cNvPr>
          <p:cNvPicPr>
            <a:picLocks noChangeAspect="1"/>
          </p:cNvPicPr>
          <p:nvPr/>
        </p:nvPicPr>
        <p:blipFill>
          <a:blip r:embed="rId2"/>
          <a:stretch>
            <a:fillRect/>
          </a:stretch>
        </p:blipFill>
        <p:spPr>
          <a:xfrm>
            <a:off x="194356" y="0"/>
            <a:ext cx="8755287" cy="6858000"/>
          </a:xfrm>
          <a:prstGeom prst="rect">
            <a:avLst/>
          </a:prstGeom>
        </p:spPr>
      </p:pic>
    </p:spTree>
    <p:extLst>
      <p:ext uri="{BB962C8B-B14F-4D97-AF65-F5344CB8AC3E}">
        <p14:creationId xmlns:p14="http://schemas.microsoft.com/office/powerpoint/2010/main" val="4147226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19C16E6-CD34-4426-A4BB-731FC0ABBF5C}"/>
              </a:ext>
            </a:extLst>
          </p:cNvPr>
          <p:cNvSpPr>
            <a:spLocks noGrp="1"/>
          </p:cNvSpPr>
          <p:nvPr>
            <p:ph type="title"/>
          </p:nvPr>
        </p:nvSpPr>
        <p:spPr>
          <a:xfrm>
            <a:off x="457200" y="2083515"/>
            <a:ext cx="6821488" cy="2540231"/>
          </a:xfrm>
        </p:spPr>
        <p:txBody>
          <a:bodyPr/>
          <a:lstStyle/>
          <a:p>
            <a:r>
              <a:rPr lang="en-US" dirty="0"/>
              <a:t>What about the rural health factor?</a:t>
            </a:r>
            <a:br>
              <a:rPr lang="en-US" dirty="0"/>
            </a:br>
            <a:r>
              <a:rPr lang="en-US" dirty="0"/>
              <a:t/>
            </a:r>
            <a:br>
              <a:rPr lang="en-US" dirty="0"/>
            </a:br>
            <a:endParaRPr lang="en-US" dirty="0"/>
          </a:p>
        </p:txBody>
      </p:sp>
    </p:spTree>
    <p:extLst>
      <p:ext uri="{BB962C8B-B14F-4D97-AF65-F5344CB8AC3E}">
        <p14:creationId xmlns:p14="http://schemas.microsoft.com/office/powerpoint/2010/main" val="1557587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4935" y="275107"/>
            <a:ext cx="9524143" cy="6329412"/>
          </a:xfrm>
          <a:prstGeom prst="rect">
            <a:avLst/>
          </a:prstGeom>
        </p:spPr>
      </p:pic>
    </p:spTree>
    <p:extLst>
      <p:ext uri="{BB962C8B-B14F-4D97-AF65-F5344CB8AC3E}">
        <p14:creationId xmlns:p14="http://schemas.microsoft.com/office/powerpoint/2010/main" val="3785964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3FA0039-401D-42D0-981D-07C05C2E8618}"/>
              </a:ext>
            </a:extLst>
          </p:cNvPr>
          <p:cNvSpPr>
            <a:spLocks noGrp="1"/>
          </p:cNvSpPr>
          <p:nvPr>
            <p:ph idx="1"/>
          </p:nvPr>
        </p:nvSpPr>
        <p:spPr>
          <a:xfrm>
            <a:off x="433388" y="280989"/>
            <a:ext cx="7886700" cy="3843336"/>
          </a:xfrm>
        </p:spPr>
        <p:txBody>
          <a:bodyPr>
            <a:normAutofit/>
          </a:bodyPr>
          <a:lstStyle/>
          <a:p>
            <a:r>
              <a:rPr lang="en-US" sz="2400" dirty="0"/>
              <a:t>Approximately 60+million people live in rural areas</a:t>
            </a:r>
          </a:p>
          <a:p>
            <a:r>
              <a:rPr lang="en-US" sz="2400" dirty="0"/>
              <a:t>1 in 5 Americans</a:t>
            </a:r>
            <a:endParaRPr lang="en-US" dirty="0"/>
          </a:p>
          <a:p>
            <a:r>
              <a:rPr lang="en-US" sz="2400" dirty="0"/>
              <a:t>64.4 percent of the total rural population lives east of the Mississippi River.</a:t>
            </a:r>
          </a:p>
          <a:p>
            <a:r>
              <a:rPr lang="en-US" sz="2400" dirty="0"/>
              <a:t>Only 10 percent of the total population in the West region live in rural areas</a:t>
            </a:r>
          </a:p>
          <a:p>
            <a:r>
              <a:rPr lang="en-US" sz="2400" dirty="0"/>
              <a:t>Nearly half (46.7 percent) of all people living in rural areas are in the South region, which is about 28 million people</a:t>
            </a:r>
          </a:p>
          <a:p>
            <a:endParaRPr lang="en-US" dirty="0"/>
          </a:p>
          <a:p>
            <a:endParaRPr lang="en-US" dirty="0"/>
          </a:p>
        </p:txBody>
      </p:sp>
      <p:sp>
        <p:nvSpPr>
          <p:cNvPr id="4" name="Oval 3"/>
          <p:cNvSpPr/>
          <p:nvPr/>
        </p:nvSpPr>
        <p:spPr>
          <a:xfrm>
            <a:off x="3045071" y="696626"/>
            <a:ext cx="200025" cy="1905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p:cNvSpPr/>
          <p:nvPr/>
        </p:nvSpPr>
        <p:spPr>
          <a:xfrm>
            <a:off x="3045071" y="907762"/>
            <a:ext cx="200025" cy="228600"/>
          </a:xfrm>
          <a:prstGeom prst="trapezoi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340346" y="696626"/>
            <a:ext cx="200025" cy="190500"/>
          </a:xfrm>
          <a:prstGeom prst="ellipse">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p:cNvSpPr/>
          <p:nvPr/>
        </p:nvSpPr>
        <p:spPr>
          <a:xfrm>
            <a:off x="3340346" y="907762"/>
            <a:ext cx="200025" cy="228600"/>
          </a:xfrm>
          <a:prstGeom prst="trapezoid">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635621" y="696626"/>
            <a:ext cx="200025" cy="190500"/>
          </a:xfrm>
          <a:prstGeom prst="ellipse">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3635621" y="907762"/>
            <a:ext cx="200025" cy="228600"/>
          </a:xfrm>
          <a:prstGeom prst="trapezoid">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30896" y="696626"/>
            <a:ext cx="200025" cy="190500"/>
          </a:xfrm>
          <a:prstGeom prst="ellipse">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apezoid 11"/>
          <p:cNvSpPr/>
          <p:nvPr/>
        </p:nvSpPr>
        <p:spPr>
          <a:xfrm>
            <a:off x="3930896" y="907762"/>
            <a:ext cx="200025" cy="228600"/>
          </a:xfrm>
          <a:prstGeom prst="trapezoid">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245221" y="696626"/>
            <a:ext cx="200025" cy="190500"/>
          </a:xfrm>
          <a:prstGeom prst="ellipse">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p:cNvSpPr/>
          <p:nvPr/>
        </p:nvSpPr>
        <p:spPr>
          <a:xfrm>
            <a:off x="4245221" y="907762"/>
            <a:ext cx="200025" cy="228600"/>
          </a:xfrm>
          <a:prstGeom prst="trapezoid">
            <a:avLst/>
          </a:prstGeom>
          <a:solidFill>
            <a:srgbClr val="58AB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35733" y="615374"/>
            <a:ext cx="901209" cy="584775"/>
          </a:xfrm>
          <a:prstGeom prst="rect">
            <a:avLst/>
          </a:prstGeom>
          <a:noFill/>
        </p:spPr>
        <p:txBody>
          <a:bodyPr wrap="none" lIns="91440" tIns="45720" rIns="91440" bIns="45720">
            <a:spAutoFit/>
          </a:bodyPr>
          <a:lstStyle/>
          <a:p>
            <a:pPr algn="ctr"/>
            <a:r>
              <a:rPr lang="en-US" sz="3200" b="1" cap="none" spc="0" dirty="0">
                <a:ln w="9525">
                  <a:solidFill>
                    <a:schemeClr val="bg1"/>
                  </a:solidFill>
                  <a:prstDash val="solid"/>
                </a:ln>
                <a:solidFill>
                  <a:srgbClr val="7030A0"/>
                </a:solidFill>
                <a:effectLst>
                  <a:outerShdw blurRad="12700" dist="38100" dir="2700000" algn="tl" rotWithShape="0">
                    <a:schemeClr val="accent5">
                      <a:lumMod val="60000"/>
                      <a:lumOff val="40000"/>
                    </a:schemeClr>
                  </a:outerShdw>
                </a:effectLst>
              </a:rPr>
              <a:t>20%</a:t>
            </a:r>
          </a:p>
        </p:txBody>
      </p:sp>
      <p:pic>
        <p:nvPicPr>
          <p:cNvPr id="17" name="Picture 16"/>
          <p:cNvPicPr>
            <a:picLocks noChangeAspect="1"/>
          </p:cNvPicPr>
          <p:nvPr/>
        </p:nvPicPr>
        <p:blipFill>
          <a:blip r:embed="rId2">
            <a:clrChange>
              <a:clrFrom>
                <a:srgbClr val="F6F6F6"/>
              </a:clrFrom>
              <a:clrTo>
                <a:srgbClr val="F6F6F6">
                  <a:alpha val="0"/>
                </a:srgbClr>
              </a:clrTo>
            </a:clrChange>
          </a:blip>
          <a:stretch>
            <a:fillRect/>
          </a:stretch>
        </p:blipFill>
        <p:spPr>
          <a:xfrm>
            <a:off x="2284007" y="3433476"/>
            <a:ext cx="4503452" cy="3442992"/>
          </a:xfrm>
          <a:prstGeom prst="rect">
            <a:avLst/>
          </a:prstGeom>
        </p:spPr>
      </p:pic>
    </p:spTree>
    <p:extLst>
      <p:ext uri="{BB962C8B-B14F-4D97-AF65-F5344CB8AC3E}">
        <p14:creationId xmlns:p14="http://schemas.microsoft.com/office/powerpoint/2010/main" val="421500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90525"/>
            <a:ext cx="5248275" cy="461665"/>
          </a:xfrm>
          <a:prstGeom prst="rect">
            <a:avLst/>
          </a:prstGeom>
          <a:noFill/>
        </p:spPr>
        <p:txBody>
          <a:bodyPr wrap="square" rtlCol="0">
            <a:spAutoFit/>
          </a:bodyPr>
          <a:lstStyle/>
          <a:p>
            <a:r>
              <a:rPr lang="en-US" sz="2400" dirty="0"/>
              <a:t>County Rurality in our service area</a:t>
            </a:r>
          </a:p>
        </p:txBody>
      </p:sp>
      <p:pic>
        <p:nvPicPr>
          <p:cNvPr id="4" name="Picture 3"/>
          <p:cNvPicPr>
            <a:picLocks noChangeAspect="1"/>
          </p:cNvPicPr>
          <p:nvPr/>
        </p:nvPicPr>
        <p:blipFill>
          <a:blip r:embed="rId3"/>
          <a:stretch>
            <a:fillRect/>
          </a:stretch>
        </p:blipFill>
        <p:spPr>
          <a:xfrm>
            <a:off x="342900" y="1090613"/>
            <a:ext cx="6534150" cy="3771900"/>
          </a:xfrm>
          <a:prstGeom prst="rect">
            <a:avLst/>
          </a:prstGeom>
        </p:spPr>
      </p:pic>
      <p:pic>
        <p:nvPicPr>
          <p:cNvPr id="3" name="Picture 2"/>
          <p:cNvPicPr>
            <a:picLocks noChangeAspect="1"/>
          </p:cNvPicPr>
          <p:nvPr/>
        </p:nvPicPr>
        <p:blipFill>
          <a:blip r:embed="rId4"/>
          <a:stretch>
            <a:fillRect/>
          </a:stretch>
        </p:blipFill>
        <p:spPr>
          <a:xfrm>
            <a:off x="5653087" y="1090613"/>
            <a:ext cx="3069183" cy="2128838"/>
          </a:xfrm>
          <a:prstGeom prst="rect">
            <a:avLst/>
          </a:prstGeom>
        </p:spPr>
      </p:pic>
      <p:sp>
        <p:nvSpPr>
          <p:cNvPr id="5" name="Oval 4"/>
          <p:cNvSpPr/>
          <p:nvPr/>
        </p:nvSpPr>
        <p:spPr>
          <a:xfrm>
            <a:off x="4867275" y="2976563"/>
            <a:ext cx="381000" cy="423862"/>
          </a:xfrm>
          <a:prstGeom prst="ellipse">
            <a:avLst/>
          </a:prstGeom>
          <a:no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stCxn id="5" idx="0"/>
          </p:cNvCxnSpPr>
          <p:nvPr/>
        </p:nvCxnSpPr>
        <p:spPr>
          <a:xfrm flipV="1">
            <a:off x="5057775" y="2686050"/>
            <a:ext cx="595312" cy="29051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5"/>
          <a:stretch>
            <a:fillRect/>
          </a:stretch>
        </p:blipFill>
        <p:spPr>
          <a:xfrm>
            <a:off x="5438775" y="4210050"/>
            <a:ext cx="3867150" cy="2247900"/>
          </a:xfrm>
          <a:prstGeom prst="rect">
            <a:avLst/>
          </a:prstGeom>
        </p:spPr>
      </p:pic>
      <p:sp>
        <p:nvSpPr>
          <p:cNvPr id="9" name="Rectangle 8"/>
          <p:cNvSpPr/>
          <p:nvPr/>
        </p:nvSpPr>
        <p:spPr>
          <a:xfrm>
            <a:off x="295275" y="5936220"/>
            <a:ext cx="4572000" cy="507831"/>
          </a:xfrm>
          <a:prstGeom prst="rect">
            <a:avLst/>
          </a:prstGeom>
        </p:spPr>
        <p:txBody>
          <a:bodyPr>
            <a:spAutoFit/>
          </a:bodyPr>
          <a:lstStyle/>
          <a:p>
            <a:r>
              <a:rPr lang="en-US" sz="900" dirty="0">
                <a:hlinkClick r:id="rId6"/>
              </a:rPr>
              <a:t>https://gis-portal.data.census.gov/arcgis/apps/MapSeries/index.html?appid=7a41374f6b03456e9d138cb014711e01</a:t>
            </a:r>
            <a:endParaRPr lang="en-US" sz="900" dirty="0"/>
          </a:p>
        </p:txBody>
      </p:sp>
    </p:spTree>
    <p:extLst>
      <p:ext uri="{BB962C8B-B14F-4D97-AF65-F5344CB8AC3E}">
        <p14:creationId xmlns:p14="http://schemas.microsoft.com/office/powerpoint/2010/main" val="565540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Rural Services and Challenges</a:t>
            </a:r>
          </a:p>
        </p:txBody>
      </p:sp>
    </p:spTree>
    <p:extLst>
      <p:ext uri="{BB962C8B-B14F-4D97-AF65-F5344CB8AC3E}">
        <p14:creationId xmlns:p14="http://schemas.microsoft.com/office/powerpoint/2010/main" val="106645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Socioeconomic Factors</a:t>
            </a:r>
          </a:p>
        </p:txBody>
      </p:sp>
      <p:sp>
        <p:nvSpPr>
          <p:cNvPr id="3" name="Content Placeholder 2"/>
          <p:cNvSpPr>
            <a:spLocks noGrp="1"/>
          </p:cNvSpPr>
          <p:nvPr>
            <p:ph idx="1"/>
          </p:nvPr>
        </p:nvSpPr>
        <p:spPr>
          <a:xfrm>
            <a:off x="628650" y="1690690"/>
            <a:ext cx="7886700" cy="4976810"/>
          </a:xfrm>
        </p:spPr>
        <p:txBody>
          <a:bodyPr>
            <a:normAutofit fontScale="47500" lnSpcReduction="20000"/>
          </a:bodyPr>
          <a:lstStyle/>
          <a:p>
            <a:r>
              <a:rPr lang="en-US" sz="4000" dirty="0"/>
              <a:t>Rural residents tend to be poorer. On average, per capita income in rural areas is </a:t>
            </a:r>
            <a:r>
              <a:rPr lang="en-US" sz="4000" dirty="0">
                <a:solidFill>
                  <a:srgbClr val="A61485"/>
                </a:solidFill>
              </a:rPr>
              <a:t>$9,242 </a:t>
            </a:r>
            <a:r>
              <a:rPr lang="en-US" sz="4000" dirty="0"/>
              <a:t>lower than the average per capita income in the United States, and rural Americans are more likely to live below the poverty level. The disparity in incomes is even greater for minorities living in rural areas. About </a:t>
            </a:r>
            <a:r>
              <a:rPr lang="en-US" sz="4000" dirty="0">
                <a:solidFill>
                  <a:srgbClr val="A61485"/>
                </a:solidFill>
              </a:rPr>
              <a:t>25 </a:t>
            </a:r>
            <a:r>
              <a:rPr lang="en-US" sz="4000" dirty="0"/>
              <a:t>percent of rural children live in poverty.</a:t>
            </a:r>
          </a:p>
          <a:p>
            <a:r>
              <a:rPr lang="en-US" sz="4000" dirty="0"/>
              <a:t>Rural residents have greater transportation difficulties reaching health care providers, often traveling great distances to reach a doctor or hospital.</a:t>
            </a:r>
          </a:p>
          <a:p>
            <a:r>
              <a:rPr lang="en-US" sz="4000" dirty="0"/>
              <a:t>Tobacco use is a significant problem among rural youth. Rural youths over the age of 12 are more likely to smoke cigarettes (26.6 percent versus 19 percent in large metro areas). They are also far more likely to use smokeless tobacco, with usage rates of 6.7 percent in rural areas and 2.1 percent in metropolitan areas.</a:t>
            </a:r>
          </a:p>
          <a:p>
            <a:r>
              <a:rPr lang="en-US" sz="4000" dirty="0"/>
              <a:t>Fifty-three percent of rural Americans lack access to 25 Mbps/3 Mbps of bandwidth, the benchmark for internet speed according to the Federal Communications Commission. Lack of high-speed internet access can be a hindrance to accessing information, representing another challenge rural Americans face.</a:t>
            </a:r>
          </a:p>
          <a:p>
            <a:r>
              <a:rPr lang="en-US" sz="4000" dirty="0"/>
              <a:t>Rural communities have more uninsured residents, as well as higher rates of unemployment, leading to less access to care.</a:t>
            </a:r>
          </a:p>
          <a:p>
            <a:pPr marL="0" indent="0">
              <a:buNone/>
            </a:pPr>
            <a:endParaRPr lang="en-US" dirty="0"/>
          </a:p>
          <a:p>
            <a:endParaRPr lang="en-US" dirty="0"/>
          </a:p>
        </p:txBody>
      </p:sp>
    </p:spTree>
    <p:extLst>
      <p:ext uri="{BB962C8B-B14F-4D97-AF65-F5344CB8AC3E}">
        <p14:creationId xmlns:p14="http://schemas.microsoft.com/office/powerpoint/2010/main" val="2813782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ruralhealthinfo.org/rural-maps/mapfiles/population-in-poverty-all-ages.jpg?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94789"/>
            <a:ext cx="8753475" cy="6763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3929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rgbClr val="736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xmlns="" id="{FCC4095D-AE29-4F37-9E76-1F3BCA53F6C4}"/>
              </a:ext>
            </a:extLst>
          </p:cNvPr>
          <p:cNvPicPr>
            <a:picLocks noChangeAspect="1"/>
          </p:cNvPicPr>
          <p:nvPr/>
        </p:nvPicPr>
        <p:blipFill rotWithShape="1">
          <a:blip r:embed="rId2"/>
          <a:srcRect r="5496"/>
          <a:stretch/>
        </p:blipFill>
        <p:spPr>
          <a:xfrm>
            <a:off x="357758" y="893853"/>
            <a:ext cx="8303357" cy="4876328"/>
          </a:xfrm>
          <a:prstGeom prst="rect">
            <a:avLst/>
          </a:prstGeom>
        </p:spPr>
      </p:pic>
    </p:spTree>
    <p:extLst>
      <p:ext uri="{BB962C8B-B14F-4D97-AF65-F5344CB8AC3E}">
        <p14:creationId xmlns:p14="http://schemas.microsoft.com/office/powerpoint/2010/main" val="41038281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Workforce Shortage Problems</a:t>
            </a:r>
          </a:p>
        </p:txBody>
      </p:sp>
      <p:sp>
        <p:nvSpPr>
          <p:cNvPr id="3" name="Content Placeholder 2"/>
          <p:cNvSpPr>
            <a:spLocks noGrp="1"/>
          </p:cNvSpPr>
          <p:nvPr>
            <p:ph idx="1"/>
          </p:nvPr>
        </p:nvSpPr>
        <p:spPr/>
        <p:txBody>
          <a:bodyPr/>
          <a:lstStyle/>
          <a:p>
            <a:r>
              <a:rPr lang="en-US" dirty="0"/>
              <a:t>The patient-to- primary care physician ratio in rural areas is only 39.8 physicians per 100,000 people, compared to 53.3 physicians per 100,000 in urban areas. </a:t>
            </a:r>
          </a:p>
          <a:p>
            <a:endParaRPr lang="en-US" dirty="0"/>
          </a:p>
          <a:p>
            <a:r>
              <a:rPr lang="en-US" dirty="0"/>
              <a:t> 46% of rural hospitals are operating at a loss</a:t>
            </a:r>
          </a:p>
          <a:p>
            <a:endParaRPr lang="en-US" dirty="0"/>
          </a:p>
          <a:p>
            <a:r>
              <a:rPr lang="en-US" dirty="0"/>
              <a:t>113 rural hospitals have closed since 2010</a:t>
            </a:r>
          </a:p>
          <a:p>
            <a:endParaRPr lang="en-US" dirty="0"/>
          </a:p>
          <a:p>
            <a:endParaRPr lang="en-US" dirty="0"/>
          </a:p>
        </p:txBody>
      </p:sp>
    </p:spTree>
    <p:extLst>
      <p:ext uri="{BB962C8B-B14F-4D97-AF65-F5344CB8AC3E}">
        <p14:creationId xmlns:p14="http://schemas.microsoft.com/office/powerpoint/2010/main" val="36980425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BFAD888-35DE-4D2B-81C1-1C550100BA18}"/>
              </a:ext>
            </a:extLst>
          </p:cNvPr>
          <p:cNvPicPr>
            <a:picLocks noChangeAspect="1"/>
          </p:cNvPicPr>
          <p:nvPr/>
        </p:nvPicPr>
        <p:blipFill>
          <a:blip r:embed="rId2"/>
          <a:stretch>
            <a:fillRect/>
          </a:stretch>
        </p:blipFill>
        <p:spPr>
          <a:xfrm>
            <a:off x="-123291" y="1270526"/>
            <a:ext cx="9616611" cy="5485732"/>
          </a:xfrm>
          <a:prstGeom prst="rect">
            <a:avLst/>
          </a:prstGeom>
        </p:spPr>
      </p:pic>
      <p:sp>
        <p:nvSpPr>
          <p:cNvPr id="3" name="TextBox 2">
            <a:extLst>
              <a:ext uri="{FF2B5EF4-FFF2-40B4-BE49-F238E27FC236}">
                <a16:creationId xmlns:a16="http://schemas.microsoft.com/office/drawing/2014/main" xmlns="" id="{144897BB-CCF9-4E58-BBFA-CA56AA7DC663}"/>
              </a:ext>
            </a:extLst>
          </p:cNvPr>
          <p:cNvSpPr txBox="1"/>
          <p:nvPr/>
        </p:nvSpPr>
        <p:spPr>
          <a:xfrm>
            <a:off x="349321" y="339047"/>
            <a:ext cx="6616558" cy="461665"/>
          </a:xfrm>
          <a:prstGeom prst="rect">
            <a:avLst/>
          </a:prstGeom>
          <a:noFill/>
        </p:spPr>
        <p:txBody>
          <a:bodyPr wrap="square" rtlCol="0">
            <a:spAutoFit/>
          </a:bodyPr>
          <a:lstStyle/>
          <a:p>
            <a:r>
              <a:rPr lang="en-US" sz="2400" dirty="0"/>
              <a:t>Health Professional Shortage Area-Primary Care</a:t>
            </a:r>
          </a:p>
        </p:txBody>
      </p:sp>
    </p:spTree>
    <p:extLst>
      <p:ext uri="{BB962C8B-B14F-4D97-AF65-F5344CB8AC3E}">
        <p14:creationId xmlns:p14="http://schemas.microsoft.com/office/powerpoint/2010/main" val="1223564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44897BB-CCF9-4E58-BBFA-CA56AA7DC663}"/>
              </a:ext>
            </a:extLst>
          </p:cNvPr>
          <p:cNvSpPr txBox="1"/>
          <p:nvPr/>
        </p:nvSpPr>
        <p:spPr>
          <a:xfrm>
            <a:off x="349321" y="339047"/>
            <a:ext cx="6616558" cy="461665"/>
          </a:xfrm>
          <a:prstGeom prst="rect">
            <a:avLst/>
          </a:prstGeom>
          <a:noFill/>
        </p:spPr>
        <p:txBody>
          <a:bodyPr wrap="square" rtlCol="0">
            <a:spAutoFit/>
          </a:bodyPr>
          <a:lstStyle/>
          <a:p>
            <a:r>
              <a:rPr lang="en-US" sz="2400" dirty="0"/>
              <a:t>Health Professional Shortage Area-Primary Care</a:t>
            </a:r>
          </a:p>
        </p:txBody>
      </p:sp>
      <p:pic>
        <p:nvPicPr>
          <p:cNvPr id="4" name="Picture 3">
            <a:extLst>
              <a:ext uri="{FF2B5EF4-FFF2-40B4-BE49-F238E27FC236}">
                <a16:creationId xmlns:a16="http://schemas.microsoft.com/office/drawing/2014/main" xmlns="" id="{EFC50367-2E39-455D-BF99-C77AF331B55B}"/>
              </a:ext>
            </a:extLst>
          </p:cNvPr>
          <p:cNvPicPr>
            <a:picLocks noChangeAspect="1"/>
          </p:cNvPicPr>
          <p:nvPr/>
        </p:nvPicPr>
        <p:blipFill>
          <a:blip r:embed="rId2"/>
          <a:stretch>
            <a:fillRect/>
          </a:stretch>
        </p:blipFill>
        <p:spPr>
          <a:xfrm>
            <a:off x="-1" y="1171255"/>
            <a:ext cx="9316073" cy="4433600"/>
          </a:xfrm>
          <a:prstGeom prst="rect">
            <a:avLst/>
          </a:prstGeom>
        </p:spPr>
      </p:pic>
    </p:spTree>
    <p:extLst>
      <p:ext uri="{BB962C8B-B14F-4D97-AF65-F5344CB8AC3E}">
        <p14:creationId xmlns:p14="http://schemas.microsoft.com/office/powerpoint/2010/main" val="23459893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www.ruralhealthinfo.org/states/images/virginia-rural-health-facilities.jpg?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142875"/>
            <a:ext cx="9048750" cy="699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866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B8AB5A-B4F1-4E91-9E02-40CF4116E4CC}"/>
              </a:ext>
            </a:extLst>
          </p:cNvPr>
          <p:cNvSpPr>
            <a:spLocks noGrp="1"/>
          </p:cNvSpPr>
          <p:nvPr>
            <p:ph type="title"/>
          </p:nvPr>
        </p:nvSpPr>
        <p:spPr/>
        <p:txBody>
          <a:bodyPr/>
          <a:lstStyle/>
          <a:p>
            <a:r>
              <a:rPr lang="en-US" dirty="0"/>
              <a:t>Health Inequity</a:t>
            </a:r>
          </a:p>
        </p:txBody>
      </p:sp>
      <p:pic>
        <p:nvPicPr>
          <p:cNvPr id="5" name="Picture 4">
            <a:extLst>
              <a:ext uri="{FF2B5EF4-FFF2-40B4-BE49-F238E27FC236}">
                <a16:creationId xmlns:a16="http://schemas.microsoft.com/office/drawing/2014/main" xmlns="" id="{AAA1FCAC-80C9-4168-A466-EF55682C9DD3}"/>
              </a:ext>
            </a:extLst>
          </p:cNvPr>
          <p:cNvPicPr>
            <a:picLocks noChangeAspect="1"/>
          </p:cNvPicPr>
          <p:nvPr/>
        </p:nvPicPr>
        <p:blipFill>
          <a:blip r:embed="rId3"/>
          <a:stretch>
            <a:fillRect/>
          </a:stretch>
        </p:blipFill>
        <p:spPr>
          <a:xfrm>
            <a:off x="616524" y="1690689"/>
            <a:ext cx="8087132" cy="4551058"/>
          </a:xfrm>
          <a:prstGeom prst="rect">
            <a:avLst/>
          </a:prstGeom>
        </p:spPr>
      </p:pic>
    </p:spTree>
    <p:extLst>
      <p:ext uri="{BB962C8B-B14F-4D97-AF65-F5344CB8AC3E}">
        <p14:creationId xmlns:p14="http://schemas.microsoft.com/office/powerpoint/2010/main" val="20124942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Inequity</a:t>
            </a:r>
          </a:p>
        </p:txBody>
      </p:sp>
      <p:sp>
        <p:nvSpPr>
          <p:cNvPr id="3" name="Content Placeholder 2"/>
          <p:cNvSpPr>
            <a:spLocks noGrp="1"/>
          </p:cNvSpPr>
          <p:nvPr>
            <p:ph idx="1"/>
          </p:nvPr>
        </p:nvSpPr>
        <p:spPr/>
        <p:txBody>
          <a:bodyPr>
            <a:normAutofit fontScale="77500" lnSpcReduction="20000"/>
          </a:bodyPr>
          <a:lstStyle/>
          <a:p>
            <a:r>
              <a:rPr lang="en-US" dirty="0"/>
              <a:t>More than 50 percent of vehicle crash-related fatalities happen in rural areas, even though less than one-third of miles traveled in a vehicle occur there.</a:t>
            </a:r>
          </a:p>
          <a:p>
            <a:r>
              <a:rPr lang="en-US" dirty="0"/>
              <a:t>In rural areas there is an additional 22 percent risk of injury-related death.</a:t>
            </a:r>
          </a:p>
          <a:p>
            <a:r>
              <a:rPr lang="en-US" dirty="0"/>
              <a:t>Rural areas have more frequent occurrences of diabetes and coronary heart disease than non-rural areas.</a:t>
            </a:r>
          </a:p>
          <a:p>
            <a:r>
              <a:rPr lang="en-US" dirty="0"/>
              <a:t>Mental health creates new challenges in rural areas, such as:</a:t>
            </a:r>
          </a:p>
          <a:p>
            <a:pPr lvl="1"/>
            <a:r>
              <a:rPr lang="en-US" dirty="0"/>
              <a:t>Accessibility: Rural residents often travel long distances to receive services, are less likely to be insured for mental health services, and less likely to recognize the illness.</a:t>
            </a:r>
          </a:p>
          <a:p>
            <a:pPr lvl="1"/>
            <a:r>
              <a:rPr lang="en-US" dirty="0"/>
              <a:t>Availability: Chronic shortages of mental health professionals exist, as mental health providers are more likely to live in urban centers.</a:t>
            </a:r>
          </a:p>
          <a:p>
            <a:pPr lvl="1"/>
            <a:r>
              <a:rPr lang="en-US" dirty="0"/>
              <a:t>Acceptability: The stigma of needing or receiving mental health care and fewer choices of trained professionals create barriers to care.</a:t>
            </a:r>
          </a:p>
          <a:p>
            <a:r>
              <a:rPr lang="en-US" dirty="0"/>
              <a:t>Rural youth are twice as likely to commit suicide.</a:t>
            </a:r>
          </a:p>
          <a:p>
            <a:endParaRPr lang="en-US" dirty="0"/>
          </a:p>
        </p:txBody>
      </p:sp>
    </p:spTree>
    <p:extLst>
      <p:ext uri="{BB962C8B-B14F-4D97-AF65-F5344CB8AC3E}">
        <p14:creationId xmlns:p14="http://schemas.microsoft.com/office/powerpoint/2010/main" val="30078153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itle 2"/>
          <p:cNvSpPr>
            <a:spLocks noGrp="1"/>
          </p:cNvSpPr>
          <p:nvPr>
            <p:ph type="title"/>
          </p:nvPr>
        </p:nvSpPr>
        <p:spPr>
          <a:xfrm>
            <a:off x="0" y="548948"/>
            <a:ext cx="9144000" cy="6062472"/>
          </a:xfrm>
        </p:spPr>
        <p:txBody>
          <a:bodyPr>
            <a:normAutofit fontScale="90000"/>
          </a:bodyPr>
          <a:lstStyle/>
          <a:p>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Obesity and Substance Use</a:t>
            </a:r>
          </a:p>
        </p:txBody>
      </p:sp>
      <p:sp>
        <p:nvSpPr>
          <p:cNvPr id="4" name="Text Placeholder 3"/>
          <p:cNvSpPr>
            <a:spLocks noGrp="1"/>
          </p:cNvSpPr>
          <p:nvPr>
            <p:ph type="body" sz="quarter" idx="12"/>
          </p:nvPr>
        </p:nvSpPr>
        <p:spPr>
          <a:xfrm>
            <a:off x="457200" y="4767267"/>
            <a:ext cx="7628562" cy="793147"/>
          </a:xfrm>
        </p:spPr>
        <p:txBody>
          <a:bodyPr/>
          <a:lstStyle/>
          <a:p>
            <a:endParaRPr lang="en-US" dirty="0"/>
          </a:p>
        </p:txBody>
      </p:sp>
    </p:spTree>
    <p:extLst>
      <p:ext uri="{BB962C8B-B14F-4D97-AF65-F5344CB8AC3E}">
        <p14:creationId xmlns:p14="http://schemas.microsoft.com/office/powerpoint/2010/main" val="33802105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F496BFB-F281-4143-B433-A20E7A455D52}"/>
              </a:ext>
            </a:extLst>
          </p:cNvPr>
          <p:cNvPicPr>
            <a:picLocks noChangeAspect="1"/>
          </p:cNvPicPr>
          <p:nvPr/>
        </p:nvPicPr>
        <p:blipFill>
          <a:blip r:embed="rId2"/>
          <a:stretch>
            <a:fillRect/>
          </a:stretch>
        </p:blipFill>
        <p:spPr>
          <a:xfrm>
            <a:off x="0" y="113016"/>
            <a:ext cx="9144000" cy="6744984"/>
          </a:xfrm>
          <a:prstGeom prst="rect">
            <a:avLst/>
          </a:prstGeom>
        </p:spPr>
      </p:pic>
    </p:spTree>
    <p:extLst>
      <p:ext uri="{BB962C8B-B14F-4D97-AF65-F5344CB8AC3E}">
        <p14:creationId xmlns:p14="http://schemas.microsoft.com/office/powerpoint/2010/main" val="3914087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0D168DE-62A9-4A99-8C90-BCBC1AA63574}"/>
              </a:ext>
            </a:extLst>
          </p:cNvPr>
          <p:cNvPicPr>
            <a:picLocks noChangeAspect="1"/>
          </p:cNvPicPr>
          <p:nvPr/>
        </p:nvPicPr>
        <p:blipFill>
          <a:blip r:embed="rId2"/>
          <a:stretch>
            <a:fillRect/>
          </a:stretch>
        </p:blipFill>
        <p:spPr>
          <a:xfrm>
            <a:off x="-133564" y="663243"/>
            <a:ext cx="9421402" cy="5448334"/>
          </a:xfrm>
          <a:prstGeom prst="rect">
            <a:avLst/>
          </a:prstGeom>
        </p:spPr>
      </p:pic>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2006</a:t>
            </a:r>
          </a:p>
        </p:txBody>
      </p:sp>
    </p:spTree>
    <p:extLst>
      <p:ext uri="{BB962C8B-B14F-4D97-AF65-F5344CB8AC3E}">
        <p14:creationId xmlns:p14="http://schemas.microsoft.com/office/powerpoint/2010/main" val="38219023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2007</a:t>
            </a:r>
          </a:p>
        </p:txBody>
      </p:sp>
      <p:pic>
        <p:nvPicPr>
          <p:cNvPr id="4" name="Picture 3">
            <a:extLst>
              <a:ext uri="{FF2B5EF4-FFF2-40B4-BE49-F238E27FC236}">
                <a16:creationId xmlns:a16="http://schemas.microsoft.com/office/drawing/2014/main" xmlns="" id="{DFEFB1E7-9B16-492F-AC99-10F0CDB0B846}"/>
              </a:ext>
            </a:extLst>
          </p:cNvPr>
          <p:cNvPicPr>
            <a:picLocks noChangeAspect="1"/>
          </p:cNvPicPr>
          <p:nvPr/>
        </p:nvPicPr>
        <p:blipFill>
          <a:blip r:embed="rId2"/>
          <a:stretch>
            <a:fillRect/>
          </a:stretch>
        </p:blipFill>
        <p:spPr>
          <a:xfrm>
            <a:off x="0" y="713154"/>
            <a:ext cx="9144000" cy="5431692"/>
          </a:xfrm>
          <a:prstGeom prst="rect">
            <a:avLst/>
          </a:prstGeom>
        </p:spPr>
      </p:pic>
    </p:spTree>
    <p:extLst>
      <p:ext uri="{BB962C8B-B14F-4D97-AF65-F5344CB8AC3E}">
        <p14:creationId xmlns:p14="http://schemas.microsoft.com/office/powerpoint/2010/main" val="23285939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2008</a:t>
            </a:r>
          </a:p>
        </p:txBody>
      </p:sp>
      <p:pic>
        <p:nvPicPr>
          <p:cNvPr id="4" name="Picture 3">
            <a:extLst>
              <a:ext uri="{FF2B5EF4-FFF2-40B4-BE49-F238E27FC236}">
                <a16:creationId xmlns:a16="http://schemas.microsoft.com/office/drawing/2014/main" xmlns="" id="{72F9CE51-3E57-4BFD-B02E-7E521968F833}"/>
              </a:ext>
            </a:extLst>
          </p:cNvPr>
          <p:cNvPicPr>
            <a:picLocks noChangeAspect="1"/>
          </p:cNvPicPr>
          <p:nvPr/>
        </p:nvPicPr>
        <p:blipFill>
          <a:blip r:embed="rId2"/>
          <a:stretch>
            <a:fillRect/>
          </a:stretch>
        </p:blipFill>
        <p:spPr>
          <a:xfrm>
            <a:off x="0" y="744843"/>
            <a:ext cx="9144000" cy="5368313"/>
          </a:xfrm>
          <a:prstGeom prst="rect">
            <a:avLst/>
          </a:prstGeom>
        </p:spPr>
      </p:pic>
    </p:spTree>
    <p:extLst>
      <p:ext uri="{BB962C8B-B14F-4D97-AF65-F5344CB8AC3E}">
        <p14:creationId xmlns:p14="http://schemas.microsoft.com/office/powerpoint/2010/main" val="35516819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2009</a:t>
            </a:r>
          </a:p>
        </p:txBody>
      </p:sp>
      <p:pic>
        <p:nvPicPr>
          <p:cNvPr id="4" name="Picture 3">
            <a:extLst>
              <a:ext uri="{FF2B5EF4-FFF2-40B4-BE49-F238E27FC236}">
                <a16:creationId xmlns:a16="http://schemas.microsoft.com/office/drawing/2014/main" xmlns="" id="{6F532855-CBC6-49EA-862F-4E137EF81980}"/>
              </a:ext>
            </a:extLst>
          </p:cNvPr>
          <p:cNvPicPr>
            <a:picLocks noChangeAspect="1"/>
          </p:cNvPicPr>
          <p:nvPr/>
        </p:nvPicPr>
        <p:blipFill>
          <a:blip r:embed="rId2"/>
          <a:stretch>
            <a:fillRect/>
          </a:stretch>
        </p:blipFill>
        <p:spPr>
          <a:xfrm>
            <a:off x="0" y="729491"/>
            <a:ext cx="9144000" cy="5399017"/>
          </a:xfrm>
          <a:prstGeom prst="rect">
            <a:avLst/>
          </a:prstGeom>
        </p:spPr>
      </p:pic>
    </p:spTree>
    <p:extLst>
      <p:ext uri="{BB962C8B-B14F-4D97-AF65-F5344CB8AC3E}">
        <p14:creationId xmlns:p14="http://schemas.microsoft.com/office/powerpoint/2010/main" val="10338814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2010</a:t>
            </a:r>
          </a:p>
        </p:txBody>
      </p:sp>
      <p:pic>
        <p:nvPicPr>
          <p:cNvPr id="4" name="Picture 3">
            <a:extLst>
              <a:ext uri="{FF2B5EF4-FFF2-40B4-BE49-F238E27FC236}">
                <a16:creationId xmlns:a16="http://schemas.microsoft.com/office/drawing/2014/main" xmlns="" id="{C9CE0C34-C35C-44F6-879D-08D9206E9EB4}"/>
              </a:ext>
            </a:extLst>
          </p:cNvPr>
          <p:cNvPicPr>
            <a:picLocks noChangeAspect="1"/>
          </p:cNvPicPr>
          <p:nvPr/>
        </p:nvPicPr>
        <p:blipFill>
          <a:blip r:embed="rId2"/>
          <a:stretch>
            <a:fillRect/>
          </a:stretch>
        </p:blipFill>
        <p:spPr>
          <a:xfrm>
            <a:off x="0" y="767166"/>
            <a:ext cx="9144000" cy="5323668"/>
          </a:xfrm>
          <a:prstGeom prst="rect">
            <a:avLst/>
          </a:prstGeom>
        </p:spPr>
      </p:pic>
    </p:spTree>
    <p:extLst>
      <p:ext uri="{BB962C8B-B14F-4D97-AF65-F5344CB8AC3E}">
        <p14:creationId xmlns:p14="http://schemas.microsoft.com/office/powerpoint/2010/main" val="10176000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2011</a:t>
            </a:r>
          </a:p>
        </p:txBody>
      </p:sp>
      <p:pic>
        <p:nvPicPr>
          <p:cNvPr id="4" name="Picture 3">
            <a:extLst>
              <a:ext uri="{FF2B5EF4-FFF2-40B4-BE49-F238E27FC236}">
                <a16:creationId xmlns:a16="http://schemas.microsoft.com/office/drawing/2014/main" xmlns="" id="{2A3E0F2E-F9EE-4D05-A5D7-09C6A04784CF}"/>
              </a:ext>
            </a:extLst>
          </p:cNvPr>
          <p:cNvPicPr>
            <a:picLocks noChangeAspect="1"/>
          </p:cNvPicPr>
          <p:nvPr/>
        </p:nvPicPr>
        <p:blipFill>
          <a:blip r:embed="rId2"/>
          <a:stretch>
            <a:fillRect/>
          </a:stretch>
        </p:blipFill>
        <p:spPr>
          <a:xfrm>
            <a:off x="-1" y="756919"/>
            <a:ext cx="9328935" cy="5240280"/>
          </a:xfrm>
          <a:prstGeom prst="rect">
            <a:avLst/>
          </a:prstGeom>
        </p:spPr>
      </p:pic>
    </p:spTree>
    <p:extLst>
      <p:ext uri="{BB962C8B-B14F-4D97-AF65-F5344CB8AC3E}">
        <p14:creationId xmlns:p14="http://schemas.microsoft.com/office/powerpoint/2010/main" val="27937819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2012</a:t>
            </a:r>
          </a:p>
        </p:txBody>
      </p:sp>
      <p:pic>
        <p:nvPicPr>
          <p:cNvPr id="4" name="Picture 3">
            <a:extLst>
              <a:ext uri="{FF2B5EF4-FFF2-40B4-BE49-F238E27FC236}">
                <a16:creationId xmlns:a16="http://schemas.microsoft.com/office/drawing/2014/main" xmlns="" id="{8BBBEBF4-CF36-46DB-BDA0-87B83E7E823D}"/>
              </a:ext>
            </a:extLst>
          </p:cNvPr>
          <p:cNvPicPr>
            <a:picLocks noChangeAspect="1"/>
          </p:cNvPicPr>
          <p:nvPr/>
        </p:nvPicPr>
        <p:blipFill>
          <a:blip r:embed="rId2"/>
          <a:stretch>
            <a:fillRect/>
          </a:stretch>
        </p:blipFill>
        <p:spPr>
          <a:xfrm>
            <a:off x="0" y="808699"/>
            <a:ext cx="9144000" cy="5240602"/>
          </a:xfrm>
          <a:prstGeom prst="rect">
            <a:avLst/>
          </a:prstGeom>
        </p:spPr>
      </p:pic>
    </p:spTree>
    <p:extLst>
      <p:ext uri="{BB962C8B-B14F-4D97-AF65-F5344CB8AC3E}">
        <p14:creationId xmlns:p14="http://schemas.microsoft.com/office/powerpoint/2010/main" val="33174046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2013</a:t>
            </a:r>
          </a:p>
        </p:txBody>
      </p:sp>
      <p:pic>
        <p:nvPicPr>
          <p:cNvPr id="4" name="Picture 3">
            <a:extLst>
              <a:ext uri="{FF2B5EF4-FFF2-40B4-BE49-F238E27FC236}">
                <a16:creationId xmlns:a16="http://schemas.microsoft.com/office/drawing/2014/main" xmlns="" id="{3CC14491-FF9B-48E1-B072-AF01ABBEA957}"/>
              </a:ext>
            </a:extLst>
          </p:cNvPr>
          <p:cNvPicPr>
            <a:picLocks noChangeAspect="1"/>
          </p:cNvPicPr>
          <p:nvPr/>
        </p:nvPicPr>
        <p:blipFill>
          <a:blip r:embed="rId2"/>
          <a:stretch>
            <a:fillRect/>
          </a:stretch>
        </p:blipFill>
        <p:spPr>
          <a:xfrm>
            <a:off x="0" y="794878"/>
            <a:ext cx="9144000" cy="5268244"/>
          </a:xfrm>
          <a:prstGeom prst="rect">
            <a:avLst/>
          </a:prstGeom>
        </p:spPr>
      </p:pic>
    </p:spTree>
    <p:extLst>
      <p:ext uri="{BB962C8B-B14F-4D97-AF65-F5344CB8AC3E}">
        <p14:creationId xmlns:p14="http://schemas.microsoft.com/office/powerpoint/2010/main" val="22695642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2014</a:t>
            </a:r>
          </a:p>
        </p:txBody>
      </p:sp>
      <p:pic>
        <p:nvPicPr>
          <p:cNvPr id="4" name="Picture 3">
            <a:extLst>
              <a:ext uri="{FF2B5EF4-FFF2-40B4-BE49-F238E27FC236}">
                <a16:creationId xmlns:a16="http://schemas.microsoft.com/office/drawing/2014/main" xmlns="" id="{D8D06FDE-03B4-42C6-8CC6-B9F8494D8D3B}"/>
              </a:ext>
            </a:extLst>
          </p:cNvPr>
          <p:cNvPicPr>
            <a:picLocks noChangeAspect="1"/>
          </p:cNvPicPr>
          <p:nvPr/>
        </p:nvPicPr>
        <p:blipFill>
          <a:blip r:embed="rId2"/>
          <a:stretch>
            <a:fillRect/>
          </a:stretch>
        </p:blipFill>
        <p:spPr>
          <a:xfrm>
            <a:off x="0" y="776928"/>
            <a:ext cx="9144000" cy="5304143"/>
          </a:xfrm>
          <a:prstGeom prst="rect">
            <a:avLst/>
          </a:prstGeom>
        </p:spPr>
      </p:pic>
    </p:spTree>
    <p:extLst>
      <p:ext uri="{BB962C8B-B14F-4D97-AF65-F5344CB8AC3E}">
        <p14:creationId xmlns:p14="http://schemas.microsoft.com/office/powerpoint/2010/main" val="42511907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2015</a:t>
            </a:r>
          </a:p>
        </p:txBody>
      </p:sp>
      <p:pic>
        <p:nvPicPr>
          <p:cNvPr id="4" name="Picture 3">
            <a:extLst>
              <a:ext uri="{FF2B5EF4-FFF2-40B4-BE49-F238E27FC236}">
                <a16:creationId xmlns:a16="http://schemas.microsoft.com/office/drawing/2014/main" xmlns="" id="{C46CB72E-62FA-42B1-A294-4B444E21E39C}"/>
              </a:ext>
            </a:extLst>
          </p:cNvPr>
          <p:cNvPicPr>
            <a:picLocks noChangeAspect="1"/>
          </p:cNvPicPr>
          <p:nvPr/>
        </p:nvPicPr>
        <p:blipFill>
          <a:blip r:embed="rId2"/>
          <a:stretch>
            <a:fillRect/>
          </a:stretch>
        </p:blipFill>
        <p:spPr>
          <a:xfrm>
            <a:off x="-102742" y="676101"/>
            <a:ext cx="9390580" cy="5364926"/>
          </a:xfrm>
          <a:prstGeom prst="rect">
            <a:avLst/>
          </a:prstGeom>
        </p:spPr>
      </p:pic>
    </p:spTree>
    <p:extLst>
      <p:ext uri="{BB962C8B-B14F-4D97-AF65-F5344CB8AC3E}">
        <p14:creationId xmlns:p14="http://schemas.microsoft.com/office/powerpoint/2010/main" val="34793671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2016</a:t>
            </a:r>
          </a:p>
        </p:txBody>
      </p:sp>
      <p:pic>
        <p:nvPicPr>
          <p:cNvPr id="4" name="Picture 3">
            <a:extLst>
              <a:ext uri="{FF2B5EF4-FFF2-40B4-BE49-F238E27FC236}">
                <a16:creationId xmlns:a16="http://schemas.microsoft.com/office/drawing/2014/main" xmlns="" id="{057B9D89-900E-4073-BB1F-37EC0152FAD8}"/>
              </a:ext>
            </a:extLst>
          </p:cNvPr>
          <p:cNvPicPr>
            <a:picLocks noChangeAspect="1"/>
          </p:cNvPicPr>
          <p:nvPr/>
        </p:nvPicPr>
        <p:blipFill>
          <a:blip r:embed="rId2"/>
          <a:stretch>
            <a:fillRect/>
          </a:stretch>
        </p:blipFill>
        <p:spPr>
          <a:xfrm>
            <a:off x="0" y="795931"/>
            <a:ext cx="9144000" cy="5266137"/>
          </a:xfrm>
          <a:prstGeom prst="rect">
            <a:avLst/>
          </a:prstGeom>
        </p:spPr>
      </p:pic>
    </p:spTree>
    <p:extLst>
      <p:ext uri="{BB962C8B-B14F-4D97-AF65-F5344CB8AC3E}">
        <p14:creationId xmlns:p14="http://schemas.microsoft.com/office/powerpoint/2010/main" val="34516074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C4F9AE97-0281-4A73-8AF1-D3F05B5C4A59}"/>
              </a:ext>
            </a:extLst>
          </p:cNvPr>
          <p:cNvPicPr>
            <a:picLocks noChangeAspect="1"/>
          </p:cNvPicPr>
          <p:nvPr/>
        </p:nvPicPr>
        <p:blipFill>
          <a:blip r:embed="rId2"/>
          <a:stretch>
            <a:fillRect/>
          </a:stretch>
        </p:blipFill>
        <p:spPr>
          <a:xfrm>
            <a:off x="-133564" y="384770"/>
            <a:ext cx="9554966" cy="5837389"/>
          </a:xfrm>
          <a:prstGeom prst="rect">
            <a:avLst/>
          </a:prstGeom>
        </p:spPr>
      </p:pic>
    </p:spTree>
    <p:extLst>
      <p:ext uri="{BB962C8B-B14F-4D97-AF65-F5344CB8AC3E}">
        <p14:creationId xmlns:p14="http://schemas.microsoft.com/office/powerpoint/2010/main" val="35116989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2006</a:t>
            </a:r>
          </a:p>
        </p:txBody>
      </p:sp>
      <p:pic>
        <p:nvPicPr>
          <p:cNvPr id="4" name="Picture 3">
            <a:extLst>
              <a:ext uri="{FF2B5EF4-FFF2-40B4-BE49-F238E27FC236}">
                <a16:creationId xmlns:a16="http://schemas.microsoft.com/office/drawing/2014/main" xmlns="" id="{BE915C0F-6724-461D-9612-9F97B22AFC2F}"/>
              </a:ext>
            </a:extLst>
          </p:cNvPr>
          <p:cNvPicPr>
            <a:picLocks noChangeAspect="1"/>
          </p:cNvPicPr>
          <p:nvPr/>
        </p:nvPicPr>
        <p:blipFill>
          <a:blip r:embed="rId2"/>
          <a:stretch>
            <a:fillRect/>
          </a:stretch>
        </p:blipFill>
        <p:spPr>
          <a:xfrm>
            <a:off x="-318500" y="717074"/>
            <a:ext cx="9719353" cy="5423851"/>
          </a:xfrm>
          <a:prstGeom prst="rect">
            <a:avLst/>
          </a:prstGeom>
        </p:spPr>
      </p:pic>
    </p:spTree>
    <p:extLst>
      <p:ext uri="{BB962C8B-B14F-4D97-AF65-F5344CB8AC3E}">
        <p14:creationId xmlns:p14="http://schemas.microsoft.com/office/powerpoint/2010/main" val="19839568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2007</a:t>
            </a:r>
          </a:p>
        </p:txBody>
      </p:sp>
      <p:pic>
        <p:nvPicPr>
          <p:cNvPr id="2" name="Picture 1">
            <a:extLst>
              <a:ext uri="{FF2B5EF4-FFF2-40B4-BE49-F238E27FC236}">
                <a16:creationId xmlns:a16="http://schemas.microsoft.com/office/drawing/2014/main" xmlns="" id="{2570AF55-F477-4B8E-AAF5-75F6E3D9AE46}"/>
              </a:ext>
            </a:extLst>
          </p:cNvPr>
          <p:cNvPicPr>
            <a:picLocks noChangeAspect="1"/>
          </p:cNvPicPr>
          <p:nvPr/>
        </p:nvPicPr>
        <p:blipFill>
          <a:blip r:embed="rId2"/>
          <a:stretch>
            <a:fillRect/>
          </a:stretch>
        </p:blipFill>
        <p:spPr>
          <a:xfrm>
            <a:off x="-92468" y="751316"/>
            <a:ext cx="9236468" cy="5465041"/>
          </a:xfrm>
          <a:prstGeom prst="rect">
            <a:avLst/>
          </a:prstGeom>
        </p:spPr>
      </p:pic>
    </p:spTree>
    <p:extLst>
      <p:ext uri="{BB962C8B-B14F-4D97-AF65-F5344CB8AC3E}">
        <p14:creationId xmlns:p14="http://schemas.microsoft.com/office/powerpoint/2010/main" val="14098523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2008</a:t>
            </a:r>
          </a:p>
        </p:txBody>
      </p:sp>
      <p:pic>
        <p:nvPicPr>
          <p:cNvPr id="2" name="Picture 1">
            <a:extLst>
              <a:ext uri="{FF2B5EF4-FFF2-40B4-BE49-F238E27FC236}">
                <a16:creationId xmlns:a16="http://schemas.microsoft.com/office/drawing/2014/main" xmlns="" id="{52A84B11-A7CC-4504-8A66-0D922E4E7589}"/>
              </a:ext>
            </a:extLst>
          </p:cNvPr>
          <p:cNvPicPr>
            <a:picLocks noChangeAspect="1"/>
          </p:cNvPicPr>
          <p:nvPr/>
        </p:nvPicPr>
        <p:blipFill>
          <a:blip r:embed="rId2"/>
          <a:stretch>
            <a:fillRect/>
          </a:stretch>
        </p:blipFill>
        <p:spPr>
          <a:xfrm>
            <a:off x="-1" y="666968"/>
            <a:ext cx="9271041" cy="5449391"/>
          </a:xfrm>
          <a:prstGeom prst="rect">
            <a:avLst/>
          </a:prstGeom>
        </p:spPr>
      </p:pic>
    </p:spTree>
    <p:extLst>
      <p:ext uri="{BB962C8B-B14F-4D97-AF65-F5344CB8AC3E}">
        <p14:creationId xmlns:p14="http://schemas.microsoft.com/office/powerpoint/2010/main" val="42444189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2009</a:t>
            </a:r>
          </a:p>
        </p:txBody>
      </p:sp>
      <p:pic>
        <p:nvPicPr>
          <p:cNvPr id="2" name="Picture 1">
            <a:extLst>
              <a:ext uri="{FF2B5EF4-FFF2-40B4-BE49-F238E27FC236}">
                <a16:creationId xmlns:a16="http://schemas.microsoft.com/office/drawing/2014/main" xmlns="" id="{138260B9-8C04-4D5E-B85A-275F5891BF48}"/>
              </a:ext>
            </a:extLst>
          </p:cNvPr>
          <p:cNvPicPr>
            <a:picLocks noChangeAspect="1"/>
          </p:cNvPicPr>
          <p:nvPr/>
        </p:nvPicPr>
        <p:blipFill>
          <a:blip r:embed="rId2"/>
          <a:stretch>
            <a:fillRect/>
          </a:stretch>
        </p:blipFill>
        <p:spPr>
          <a:xfrm>
            <a:off x="0" y="690481"/>
            <a:ext cx="9144000" cy="5477038"/>
          </a:xfrm>
          <a:prstGeom prst="rect">
            <a:avLst/>
          </a:prstGeom>
        </p:spPr>
      </p:pic>
    </p:spTree>
    <p:extLst>
      <p:ext uri="{BB962C8B-B14F-4D97-AF65-F5344CB8AC3E}">
        <p14:creationId xmlns:p14="http://schemas.microsoft.com/office/powerpoint/2010/main" val="24016355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2010</a:t>
            </a:r>
          </a:p>
        </p:txBody>
      </p:sp>
      <p:pic>
        <p:nvPicPr>
          <p:cNvPr id="2" name="Picture 1">
            <a:extLst>
              <a:ext uri="{FF2B5EF4-FFF2-40B4-BE49-F238E27FC236}">
                <a16:creationId xmlns:a16="http://schemas.microsoft.com/office/drawing/2014/main" xmlns="" id="{FCFA6818-3DA3-4728-A9BF-BC3646A73429}"/>
              </a:ext>
            </a:extLst>
          </p:cNvPr>
          <p:cNvPicPr>
            <a:picLocks noChangeAspect="1"/>
          </p:cNvPicPr>
          <p:nvPr/>
        </p:nvPicPr>
        <p:blipFill>
          <a:blip r:embed="rId2"/>
          <a:stretch>
            <a:fillRect/>
          </a:stretch>
        </p:blipFill>
        <p:spPr>
          <a:xfrm>
            <a:off x="0" y="743486"/>
            <a:ext cx="9144000" cy="5371028"/>
          </a:xfrm>
          <a:prstGeom prst="rect">
            <a:avLst/>
          </a:prstGeom>
        </p:spPr>
      </p:pic>
    </p:spTree>
    <p:extLst>
      <p:ext uri="{BB962C8B-B14F-4D97-AF65-F5344CB8AC3E}">
        <p14:creationId xmlns:p14="http://schemas.microsoft.com/office/powerpoint/2010/main" val="35508683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2011</a:t>
            </a:r>
          </a:p>
        </p:txBody>
      </p:sp>
      <p:pic>
        <p:nvPicPr>
          <p:cNvPr id="2" name="Picture 1">
            <a:extLst>
              <a:ext uri="{FF2B5EF4-FFF2-40B4-BE49-F238E27FC236}">
                <a16:creationId xmlns:a16="http://schemas.microsoft.com/office/drawing/2014/main" xmlns="" id="{2C4106DE-637D-406B-8CB2-0708F6F188B5}"/>
              </a:ext>
            </a:extLst>
          </p:cNvPr>
          <p:cNvPicPr>
            <a:picLocks noChangeAspect="1"/>
          </p:cNvPicPr>
          <p:nvPr/>
        </p:nvPicPr>
        <p:blipFill>
          <a:blip r:embed="rId2"/>
          <a:stretch>
            <a:fillRect/>
          </a:stretch>
        </p:blipFill>
        <p:spPr>
          <a:xfrm>
            <a:off x="0" y="749668"/>
            <a:ext cx="9144000" cy="5358664"/>
          </a:xfrm>
          <a:prstGeom prst="rect">
            <a:avLst/>
          </a:prstGeom>
        </p:spPr>
      </p:pic>
    </p:spTree>
    <p:extLst>
      <p:ext uri="{BB962C8B-B14F-4D97-AF65-F5344CB8AC3E}">
        <p14:creationId xmlns:p14="http://schemas.microsoft.com/office/powerpoint/2010/main" val="17958358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2012</a:t>
            </a:r>
          </a:p>
        </p:txBody>
      </p:sp>
      <p:pic>
        <p:nvPicPr>
          <p:cNvPr id="2" name="Picture 1">
            <a:extLst>
              <a:ext uri="{FF2B5EF4-FFF2-40B4-BE49-F238E27FC236}">
                <a16:creationId xmlns:a16="http://schemas.microsoft.com/office/drawing/2014/main" xmlns="" id="{033DE3C8-0817-402A-A937-D0F9D6C69114}"/>
              </a:ext>
            </a:extLst>
          </p:cNvPr>
          <p:cNvPicPr>
            <a:picLocks noChangeAspect="1"/>
          </p:cNvPicPr>
          <p:nvPr/>
        </p:nvPicPr>
        <p:blipFill>
          <a:blip r:embed="rId2"/>
          <a:stretch>
            <a:fillRect/>
          </a:stretch>
        </p:blipFill>
        <p:spPr>
          <a:xfrm>
            <a:off x="0" y="783688"/>
            <a:ext cx="9144000" cy="5290624"/>
          </a:xfrm>
          <a:prstGeom prst="rect">
            <a:avLst/>
          </a:prstGeom>
        </p:spPr>
      </p:pic>
    </p:spTree>
    <p:extLst>
      <p:ext uri="{BB962C8B-B14F-4D97-AF65-F5344CB8AC3E}">
        <p14:creationId xmlns:p14="http://schemas.microsoft.com/office/powerpoint/2010/main" val="11237671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2013</a:t>
            </a:r>
          </a:p>
        </p:txBody>
      </p:sp>
      <p:pic>
        <p:nvPicPr>
          <p:cNvPr id="2" name="Picture 1">
            <a:extLst>
              <a:ext uri="{FF2B5EF4-FFF2-40B4-BE49-F238E27FC236}">
                <a16:creationId xmlns:a16="http://schemas.microsoft.com/office/drawing/2014/main" xmlns="" id="{04AB1B14-B343-44DD-BE98-B4D1457E2EF8}"/>
              </a:ext>
            </a:extLst>
          </p:cNvPr>
          <p:cNvPicPr>
            <a:picLocks noChangeAspect="1"/>
          </p:cNvPicPr>
          <p:nvPr/>
        </p:nvPicPr>
        <p:blipFill>
          <a:blip r:embed="rId2"/>
          <a:stretch>
            <a:fillRect/>
          </a:stretch>
        </p:blipFill>
        <p:spPr>
          <a:xfrm>
            <a:off x="0" y="801634"/>
            <a:ext cx="9144000" cy="5254732"/>
          </a:xfrm>
          <a:prstGeom prst="rect">
            <a:avLst/>
          </a:prstGeom>
        </p:spPr>
      </p:pic>
    </p:spTree>
    <p:extLst>
      <p:ext uri="{BB962C8B-B14F-4D97-AF65-F5344CB8AC3E}">
        <p14:creationId xmlns:p14="http://schemas.microsoft.com/office/powerpoint/2010/main" val="20304408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2014</a:t>
            </a:r>
          </a:p>
        </p:txBody>
      </p:sp>
      <p:pic>
        <p:nvPicPr>
          <p:cNvPr id="2" name="Picture 1">
            <a:extLst>
              <a:ext uri="{FF2B5EF4-FFF2-40B4-BE49-F238E27FC236}">
                <a16:creationId xmlns:a16="http://schemas.microsoft.com/office/drawing/2014/main" xmlns="" id="{5AF1894A-05E0-4887-AD96-59BE11E7CC0C}"/>
              </a:ext>
            </a:extLst>
          </p:cNvPr>
          <p:cNvPicPr>
            <a:picLocks noChangeAspect="1"/>
          </p:cNvPicPr>
          <p:nvPr/>
        </p:nvPicPr>
        <p:blipFill>
          <a:blip r:embed="rId2"/>
          <a:stretch>
            <a:fillRect/>
          </a:stretch>
        </p:blipFill>
        <p:spPr>
          <a:xfrm>
            <a:off x="71919" y="718063"/>
            <a:ext cx="9144000" cy="5421873"/>
          </a:xfrm>
          <a:prstGeom prst="rect">
            <a:avLst/>
          </a:prstGeom>
        </p:spPr>
      </p:pic>
    </p:spTree>
    <p:extLst>
      <p:ext uri="{BB962C8B-B14F-4D97-AF65-F5344CB8AC3E}">
        <p14:creationId xmlns:p14="http://schemas.microsoft.com/office/powerpoint/2010/main" val="40246436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2015</a:t>
            </a:r>
          </a:p>
        </p:txBody>
      </p:sp>
      <p:pic>
        <p:nvPicPr>
          <p:cNvPr id="2" name="Picture 1">
            <a:extLst>
              <a:ext uri="{FF2B5EF4-FFF2-40B4-BE49-F238E27FC236}">
                <a16:creationId xmlns:a16="http://schemas.microsoft.com/office/drawing/2014/main" xmlns="" id="{99D502B3-FF71-4444-BDBA-AF432D516B71}"/>
              </a:ext>
            </a:extLst>
          </p:cNvPr>
          <p:cNvPicPr>
            <a:picLocks noChangeAspect="1"/>
          </p:cNvPicPr>
          <p:nvPr/>
        </p:nvPicPr>
        <p:blipFill>
          <a:blip r:embed="rId2"/>
          <a:stretch>
            <a:fillRect/>
          </a:stretch>
        </p:blipFill>
        <p:spPr>
          <a:xfrm>
            <a:off x="0" y="690521"/>
            <a:ext cx="9144000" cy="5476957"/>
          </a:xfrm>
          <a:prstGeom prst="rect">
            <a:avLst/>
          </a:prstGeom>
        </p:spPr>
      </p:pic>
    </p:spTree>
    <p:extLst>
      <p:ext uri="{BB962C8B-B14F-4D97-AF65-F5344CB8AC3E}">
        <p14:creationId xmlns:p14="http://schemas.microsoft.com/office/powerpoint/2010/main" val="32336024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6195-8A3E-4177-A3C2-E96FF271327A}"/>
              </a:ext>
            </a:extLst>
          </p:cNvPr>
          <p:cNvSpPr txBox="1"/>
          <p:nvPr/>
        </p:nvSpPr>
        <p:spPr>
          <a:xfrm>
            <a:off x="575353" y="82193"/>
            <a:ext cx="2815119" cy="584775"/>
          </a:xfrm>
          <a:prstGeom prst="rect">
            <a:avLst/>
          </a:prstGeom>
          <a:noFill/>
        </p:spPr>
        <p:txBody>
          <a:bodyPr wrap="square" rtlCol="0">
            <a:spAutoFit/>
          </a:bodyPr>
          <a:lstStyle/>
          <a:p>
            <a:r>
              <a:rPr lang="en-US" sz="3200" dirty="0"/>
              <a:t>2016</a:t>
            </a:r>
          </a:p>
        </p:txBody>
      </p:sp>
      <p:pic>
        <p:nvPicPr>
          <p:cNvPr id="2" name="Picture 1">
            <a:extLst>
              <a:ext uri="{FF2B5EF4-FFF2-40B4-BE49-F238E27FC236}">
                <a16:creationId xmlns:a16="http://schemas.microsoft.com/office/drawing/2014/main" xmlns="" id="{25A1054A-3539-4424-9470-2D65B76E527B}"/>
              </a:ext>
            </a:extLst>
          </p:cNvPr>
          <p:cNvPicPr>
            <a:picLocks noChangeAspect="1"/>
          </p:cNvPicPr>
          <p:nvPr/>
        </p:nvPicPr>
        <p:blipFill>
          <a:blip r:embed="rId2"/>
          <a:stretch>
            <a:fillRect/>
          </a:stretch>
        </p:blipFill>
        <p:spPr>
          <a:xfrm>
            <a:off x="0" y="722154"/>
            <a:ext cx="9144000" cy="5413691"/>
          </a:xfrm>
          <a:prstGeom prst="rect">
            <a:avLst/>
          </a:prstGeom>
        </p:spPr>
      </p:pic>
    </p:spTree>
    <p:extLst>
      <p:ext uri="{BB962C8B-B14F-4D97-AF65-F5344CB8AC3E}">
        <p14:creationId xmlns:p14="http://schemas.microsoft.com/office/powerpoint/2010/main" val="7887491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D23A5-E5A0-412D-8713-AA8656C178AC}" type="datetime4">
              <a:rPr lang="en-US" smtClean="0"/>
              <a:t>October 19, 2019</a:t>
            </a:fld>
            <a:endParaRPr lang="en-US"/>
          </a:p>
        </p:txBody>
      </p:sp>
      <p:sp>
        <p:nvSpPr>
          <p:cNvPr id="5" name="Slide Number Placeholder 4"/>
          <p:cNvSpPr>
            <a:spLocks noGrp="1"/>
          </p:cNvSpPr>
          <p:nvPr>
            <p:ph type="sldNum" sz="quarter" idx="12"/>
          </p:nvPr>
        </p:nvSpPr>
        <p:spPr/>
        <p:txBody>
          <a:bodyPr/>
          <a:lstStyle/>
          <a:p>
            <a:fld id="{85EDA7C9-F0C5-4CEE-AFD0-61068AD98400}" type="slidenum">
              <a:rPr lang="en-US" smtClean="0"/>
              <a:t>54</a:t>
            </a:fld>
            <a:endParaRPr lang="en-US"/>
          </a:p>
        </p:txBody>
      </p:sp>
      <p:sp>
        <p:nvSpPr>
          <p:cNvPr id="4" name="Title 3"/>
          <p:cNvSpPr>
            <a:spLocks noGrp="1"/>
          </p:cNvSpPr>
          <p:nvPr>
            <p:ph type="title"/>
          </p:nvPr>
        </p:nvSpPr>
        <p:spPr/>
        <p:txBody>
          <a:bodyPr>
            <a:normAutofit/>
          </a:bodyPr>
          <a:lstStyle/>
          <a:p>
            <a:r>
              <a:rPr lang="en-US" sz="4000" dirty="0"/>
              <a:t>How are obesity and substance use related?</a:t>
            </a:r>
          </a:p>
        </p:txBody>
      </p:sp>
    </p:spTree>
    <p:extLst>
      <p:ext uri="{BB962C8B-B14F-4D97-AF65-F5344CB8AC3E}">
        <p14:creationId xmlns:p14="http://schemas.microsoft.com/office/powerpoint/2010/main" val="7921492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8257B5-C796-4BCE-BA49-93262444F3E5}"/>
              </a:ext>
            </a:extLst>
          </p:cNvPr>
          <p:cNvSpPr>
            <a:spLocks noGrp="1"/>
          </p:cNvSpPr>
          <p:nvPr>
            <p:ph type="title"/>
          </p:nvPr>
        </p:nvSpPr>
        <p:spPr/>
        <p:txBody>
          <a:bodyPr>
            <a:normAutofit/>
          </a:bodyPr>
          <a:lstStyle/>
          <a:p>
            <a:r>
              <a:rPr lang="en-US" sz="4000" dirty="0"/>
              <a:t>ACEs-Adverse Childhood Experiences</a:t>
            </a:r>
          </a:p>
        </p:txBody>
      </p:sp>
      <p:sp>
        <p:nvSpPr>
          <p:cNvPr id="3" name="Content Placeholder 2">
            <a:extLst>
              <a:ext uri="{FF2B5EF4-FFF2-40B4-BE49-F238E27FC236}">
                <a16:creationId xmlns:a16="http://schemas.microsoft.com/office/drawing/2014/main" xmlns="" id="{5B7935B9-814F-458E-B114-8A76A0954A5A}"/>
              </a:ext>
            </a:extLst>
          </p:cNvPr>
          <p:cNvSpPr>
            <a:spLocks noGrp="1"/>
          </p:cNvSpPr>
          <p:nvPr>
            <p:ph idx="1"/>
          </p:nvPr>
        </p:nvSpPr>
        <p:spPr/>
        <p:txBody>
          <a:bodyPr/>
          <a:lstStyle/>
          <a:p>
            <a:endParaRPr lang="en-US" dirty="0"/>
          </a:p>
        </p:txBody>
      </p:sp>
      <p:sp>
        <p:nvSpPr>
          <p:cNvPr id="4" name="Oval 3">
            <a:extLst>
              <a:ext uri="{FF2B5EF4-FFF2-40B4-BE49-F238E27FC236}">
                <a16:creationId xmlns:a16="http://schemas.microsoft.com/office/drawing/2014/main" xmlns="" id="{26F83A6E-5B72-454A-AA45-FCDFAE2387B6}"/>
              </a:ext>
            </a:extLst>
          </p:cNvPr>
          <p:cNvSpPr/>
          <p:nvPr/>
        </p:nvSpPr>
        <p:spPr>
          <a:xfrm>
            <a:off x="2003622" y="1690689"/>
            <a:ext cx="3069676" cy="2991002"/>
          </a:xfrm>
          <a:prstGeom prst="ellipse">
            <a:avLst/>
          </a:prstGeom>
          <a:solidFill>
            <a:srgbClr val="006B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xmlns="" id="{D237CA3F-220D-4679-ABF3-9BA8809D42C8}"/>
              </a:ext>
            </a:extLst>
          </p:cNvPr>
          <p:cNvSpPr/>
          <p:nvPr/>
        </p:nvSpPr>
        <p:spPr>
          <a:xfrm>
            <a:off x="4985782" y="2619910"/>
            <a:ext cx="2207332" cy="213335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CB773B45-5ED6-4A8F-BC09-0F7754323426}"/>
              </a:ext>
            </a:extLst>
          </p:cNvPr>
          <p:cNvSpPr/>
          <p:nvPr/>
        </p:nvSpPr>
        <p:spPr>
          <a:xfrm>
            <a:off x="3787502" y="4397921"/>
            <a:ext cx="1989846" cy="191397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394517D2-18B5-4240-A4A1-368082F1FB4C}"/>
              </a:ext>
            </a:extLst>
          </p:cNvPr>
          <p:cNvSpPr txBox="1"/>
          <p:nvPr/>
        </p:nvSpPr>
        <p:spPr>
          <a:xfrm>
            <a:off x="2586754" y="2353883"/>
            <a:ext cx="1828800" cy="1032095"/>
          </a:xfrm>
          <a:prstGeom prst="rect">
            <a:avLst/>
          </a:prstGeom>
          <a:noFill/>
        </p:spPr>
        <p:txBody>
          <a:bodyPr wrap="square" lIns="0" tIns="0" rIns="0" bIns="0" rtlCol="0">
            <a:noAutofit/>
          </a:bodyPr>
          <a:lstStyle/>
          <a:p>
            <a:pPr algn="ctr"/>
            <a:r>
              <a:rPr lang="en-US" sz="2800" dirty="0">
                <a:solidFill>
                  <a:schemeClr val="bg1"/>
                </a:solidFill>
              </a:rPr>
              <a:t>Household</a:t>
            </a:r>
          </a:p>
          <a:p>
            <a:pPr algn="ctr"/>
            <a:r>
              <a:rPr lang="en-US" sz="1400" dirty="0">
                <a:solidFill>
                  <a:schemeClr val="bg1"/>
                </a:solidFill>
              </a:rPr>
              <a:t>-Domestic Violence</a:t>
            </a:r>
          </a:p>
          <a:p>
            <a:pPr algn="ctr"/>
            <a:r>
              <a:rPr lang="en-US" sz="1400" dirty="0">
                <a:solidFill>
                  <a:schemeClr val="bg1"/>
                </a:solidFill>
              </a:rPr>
              <a:t>-Substance Use</a:t>
            </a:r>
          </a:p>
          <a:p>
            <a:pPr algn="ctr"/>
            <a:r>
              <a:rPr lang="en-US" sz="1400" dirty="0">
                <a:solidFill>
                  <a:schemeClr val="bg1"/>
                </a:solidFill>
              </a:rPr>
              <a:t>-Mental illness</a:t>
            </a:r>
          </a:p>
          <a:p>
            <a:pPr algn="ctr"/>
            <a:r>
              <a:rPr lang="en-US" sz="1400" dirty="0">
                <a:solidFill>
                  <a:schemeClr val="bg1"/>
                </a:solidFill>
              </a:rPr>
              <a:t>-Parental separation/divorce</a:t>
            </a:r>
          </a:p>
          <a:p>
            <a:pPr algn="ctr"/>
            <a:r>
              <a:rPr lang="en-US" sz="1400" dirty="0">
                <a:solidFill>
                  <a:schemeClr val="bg1"/>
                </a:solidFill>
              </a:rPr>
              <a:t>-Incarcerated Parent</a:t>
            </a:r>
          </a:p>
        </p:txBody>
      </p:sp>
      <p:sp>
        <p:nvSpPr>
          <p:cNvPr id="8" name="TextBox 7">
            <a:extLst>
              <a:ext uri="{FF2B5EF4-FFF2-40B4-BE49-F238E27FC236}">
                <a16:creationId xmlns:a16="http://schemas.microsoft.com/office/drawing/2014/main" xmlns="" id="{8F6F97B5-A813-4730-A783-D1B2E2AB9B9F}"/>
              </a:ext>
            </a:extLst>
          </p:cNvPr>
          <p:cNvSpPr txBox="1"/>
          <p:nvPr/>
        </p:nvSpPr>
        <p:spPr>
          <a:xfrm>
            <a:off x="5424018" y="3240185"/>
            <a:ext cx="1330859" cy="1032095"/>
          </a:xfrm>
          <a:prstGeom prst="rect">
            <a:avLst/>
          </a:prstGeom>
          <a:noFill/>
        </p:spPr>
        <p:txBody>
          <a:bodyPr wrap="square" lIns="0" tIns="0" rIns="0" bIns="0" rtlCol="0">
            <a:noAutofit/>
          </a:bodyPr>
          <a:lstStyle/>
          <a:p>
            <a:pPr algn="ctr"/>
            <a:r>
              <a:rPr lang="en-US" sz="2800" dirty="0">
                <a:solidFill>
                  <a:schemeClr val="bg1"/>
                </a:solidFill>
              </a:rPr>
              <a:t> Neglect</a:t>
            </a:r>
          </a:p>
          <a:p>
            <a:pPr algn="ctr"/>
            <a:r>
              <a:rPr lang="en-US" sz="1400" dirty="0">
                <a:solidFill>
                  <a:schemeClr val="bg1"/>
                </a:solidFill>
              </a:rPr>
              <a:t>-Emotional</a:t>
            </a:r>
          </a:p>
          <a:p>
            <a:pPr algn="ctr"/>
            <a:r>
              <a:rPr lang="en-US" sz="1400" dirty="0">
                <a:solidFill>
                  <a:schemeClr val="bg1"/>
                </a:solidFill>
              </a:rPr>
              <a:t>-Physical</a:t>
            </a:r>
          </a:p>
        </p:txBody>
      </p:sp>
      <p:sp>
        <p:nvSpPr>
          <p:cNvPr id="9" name="TextBox 8">
            <a:extLst>
              <a:ext uri="{FF2B5EF4-FFF2-40B4-BE49-F238E27FC236}">
                <a16:creationId xmlns:a16="http://schemas.microsoft.com/office/drawing/2014/main" xmlns="" id="{C4138DE5-7F1B-4455-8B8A-5659E9667174}"/>
              </a:ext>
            </a:extLst>
          </p:cNvPr>
          <p:cNvSpPr txBox="1"/>
          <p:nvPr/>
        </p:nvSpPr>
        <p:spPr>
          <a:xfrm>
            <a:off x="4110868" y="4826955"/>
            <a:ext cx="1330859" cy="1032095"/>
          </a:xfrm>
          <a:prstGeom prst="rect">
            <a:avLst/>
          </a:prstGeom>
          <a:noFill/>
        </p:spPr>
        <p:txBody>
          <a:bodyPr wrap="square" lIns="0" tIns="0" rIns="0" bIns="0" rtlCol="0">
            <a:noAutofit/>
          </a:bodyPr>
          <a:lstStyle/>
          <a:p>
            <a:pPr algn="ctr"/>
            <a:r>
              <a:rPr lang="en-US" sz="2800" dirty="0">
                <a:solidFill>
                  <a:schemeClr val="bg1"/>
                </a:solidFill>
              </a:rPr>
              <a:t>Abuse</a:t>
            </a:r>
          </a:p>
          <a:p>
            <a:pPr algn="ctr"/>
            <a:r>
              <a:rPr lang="en-US" sz="1400" dirty="0">
                <a:solidFill>
                  <a:schemeClr val="bg1"/>
                </a:solidFill>
              </a:rPr>
              <a:t>-Emotional</a:t>
            </a:r>
          </a:p>
          <a:p>
            <a:pPr algn="ctr"/>
            <a:r>
              <a:rPr lang="en-US" sz="1400" dirty="0">
                <a:solidFill>
                  <a:schemeClr val="bg1"/>
                </a:solidFill>
              </a:rPr>
              <a:t>-Physical</a:t>
            </a:r>
          </a:p>
          <a:p>
            <a:pPr algn="ctr"/>
            <a:r>
              <a:rPr lang="en-US" sz="1400" dirty="0">
                <a:solidFill>
                  <a:schemeClr val="bg1"/>
                </a:solidFill>
              </a:rPr>
              <a:t>-Sexual</a:t>
            </a:r>
          </a:p>
        </p:txBody>
      </p:sp>
    </p:spTree>
    <p:extLst>
      <p:ext uri="{BB962C8B-B14F-4D97-AF65-F5344CB8AC3E}">
        <p14:creationId xmlns:p14="http://schemas.microsoft.com/office/powerpoint/2010/main" val="3710806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dverse childhood experiences lead to health conditions">
            <a:hlinkClick r:id="rId2"/>
            <a:extLst>
              <a:ext uri="{FF2B5EF4-FFF2-40B4-BE49-F238E27FC236}">
                <a16:creationId xmlns:a16="http://schemas.microsoft.com/office/drawing/2014/main" xmlns="" id="{4512E7E1-262A-4371-A6C3-18373BB3A3C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7273" y="2905893"/>
            <a:ext cx="8769453" cy="1686656"/>
          </a:xfrm>
          <a:prstGeom prst="rect">
            <a:avLst/>
          </a:prstGeom>
          <a:noFill/>
          <a:ln>
            <a:noFill/>
          </a:ln>
        </p:spPr>
      </p:pic>
      <p:sp>
        <p:nvSpPr>
          <p:cNvPr id="3" name="Rectangle 2">
            <a:extLst>
              <a:ext uri="{FF2B5EF4-FFF2-40B4-BE49-F238E27FC236}">
                <a16:creationId xmlns:a16="http://schemas.microsoft.com/office/drawing/2014/main" xmlns="" id="{72152743-CCFB-4E32-AE68-19B499A994E2}"/>
              </a:ext>
            </a:extLst>
          </p:cNvPr>
          <p:cNvSpPr/>
          <p:nvPr/>
        </p:nvSpPr>
        <p:spPr>
          <a:xfrm>
            <a:off x="752581" y="1089061"/>
            <a:ext cx="7816065" cy="1029256"/>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Research by Kaiser Permanente and the Centers for Disease Control showed that ACEs scores are correlated with health outcomes. Children and adults with high scores (4 or more) are: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33942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39CB85-F883-4921-83C8-F06AC29B3380}"/>
              </a:ext>
            </a:extLst>
          </p:cNvPr>
          <p:cNvSpPr>
            <a:spLocks noGrp="1"/>
          </p:cNvSpPr>
          <p:nvPr>
            <p:ph type="title"/>
          </p:nvPr>
        </p:nvSpPr>
        <p:spPr/>
        <p:txBody>
          <a:bodyPr/>
          <a:lstStyle/>
          <a:p>
            <a:endParaRPr lang="en-US"/>
          </a:p>
        </p:txBody>
      </p:sp>
      <p:pic>
        <p:nvPicPr>
          <p:cNvPr id="4" name="Content Placeholder 3" descr="https://www.centerforchildcounseling.org/wp-content/uploads/2018/06/Blog-ACEs-Pyramid.png">
            <a:extLst>
              <a:ext uri="{FF2B5EF4-FFF2-40B4-BE49-F238E27FC236}">
                <a16:creationId xmlns:a16="http://schemas.microsoft.com/office/drawing/2014/main" xmlns="" id="{BD9894DD-A1D5-43D5-8BE6-E7A228F9015B}"/>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3016" y="227502"/>
            <a:ext cx="9030984" cy="6402995"/>
          </a:xfrm>
          <a:prstGeom prst="rect">
            <a:avLst/>
          </a:prstGeom>
          <a:noFill/>
          <a:ln>
            <a:noFill/>
          </a:ln>
        </p:spPr>
      </p:pic>
    </p:spTree>
    <p:extLst>
      <p:ext uri="{BB962C8B-B14F-4D97-AF65-F5344CB8AC3E}">
        <p14:creationId xmlns:p14="http://schemas.microsoft.com/office/powerpoint/2010/main" val="38102961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E6CA7C9E-E60F-4886-857A-37D4A4B1DF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574"/>
          <a:stretch/>
        </p:blipFill>
        <p:spPr bwMode="auto">
          <a:xfrm>
            <a:off x="854983" y="479537"/>
            <a:ext cx="7610922" cy="5937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3832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itle 2"/>
          <p:cNvSpPr>
            <a:spLocks noGrp="1"/>
          </p:cNvSpPr>
          <p:nvPr>
            <p:ph type="title"/>
          </p:nvPr>
        </p:nvSpPr>
        <p:spPr/>
        <p:txBody>
          <a:bodyPr/>
          <a:lstStyle/>
          <a:p>
            <a:r>
              <a:rPr lang="en-US" dirty="0"/>
              <a:t>What can we do?</a:t>
            </a:r>
          </a:p>
        </p:txBody>
      </p:sp>
      <p:sp>
        <p:nvSpPr>
          <p:cNvPr id="4" name="Text Placeholder 3"/>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2732261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D23A5-E5A0-412D-8713-AA8656C178AC}" type="datetime4">
              <a:rPr lang="en-US" smtClean="0"/>
              <a:t>October 19, 2019</a:t>
            </a:fld>
            <a:endParaRPr lang="en-US"/>
          </a:p>
        </p:txBody>
      </p:sp>
      <p:sp>
        <p:nvSpPr>
          <p:cNvPr id="5" name="Slide Number Placeholder 4"/>
          <p:cNvSpPr>
            <a:spLocks noGrp="1"/>
          </p:cNvSpPr>
          <p:nvPr>
            <p:ph type="sldNum" sz="quarter" idx="12"/>
          </p:nvPr>
        </p:nvSpPr>
        <p:spPr/>
        <p:txBody>
          <a:bodyPr/>
          <a:lstStyle/>
          <a:p>
            <a:fld id="{85EDA7C9-F0C5-4CEE-AFD0-61068AD98400}" type="slidenum">
              <a:rPr lang="en-US" smtClean="0"/>
              <a:t>60</a:t>
            </a:fld>
            <a:endParaRPr lang="en-US"/>
          </a:p>
        </p:txBody>
      </p:sp>
      <p:sp>
        <p:nvSpPr>
          <p:cNvPr id="4" name="Title 3"/>
          <p:cNvSpPr>
            <a:spLocks noGrp="1"/>
          </p:cNvSpPr>
          <p:nvPr>
            <p:ph type="title"/>
          </p:nvPr>
        </p:nvSpPr>
        <p:spPr/>
        <p:txBody>
          <a:bodyPr>
            <a:normAutofit/>
          </a:bodyPr>
          <a:lstStyle/>
          <a:p>
            <a:r>
              <a:rPr lang="en-US" sz="4000" dirty="0"/>
              <a:t>In the community</a:t>
            </a:r>
          </a:p>
        </p:txBody>
      </p:sp>
    </p:spTree>
    <p:extLst>
      <p:ext uri="{BB962C8B-B14F-4D97-AF65-F5344CB8AC3E}">
        <p14:creationId xmlns:p14="http://schemas.microsoft.com/office/powerpoint/2010/main" val="19601905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external file that holds a picture, illustration, etc.&#10;Object name is 590fig1.jpg">
            <a:hlinkClick r:id="rId2" tgtFrame="tileshopwindow"/>
            <a:extLst>
              <a:ext uri="{FF2B5EF4-FFF2-40B4-BE49-F238E27FC236}">
                <a16:creationId xmlns:a16="http://schemas.microsoft.com/office/drawing/2014/main" xmlns="" id="{DA4608D7-C37A-42E7-BA93-0E49906C86B6}"/>
              </a:ext>
            </a:extLst>
          </p:cNvPr>
          <p:cNvPicPr/>
          <p:nvPr/>
        </p:nvPicPr>
        <p:blipFill>
          <a:blip r:embed="rId3" r:link="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74570" y="636999"/>
            <a:ext cx="6228305" cy="4993240"/>
          </a:xfrm>
          <a:prstGeom prst="rect">
            <a:avLst/>
          </a:prstGeom>
          <a:noFill/>
          <a:ln>
            <a:noFill/>
          </a:ln>
        </p:spPr>
      </p:pic>
      <p:sp>
        <p:nvSpPr>
          <p:cNvPr id="3" name="Rectangle 2">
            <a:extLst>
              <a:ext uri="{FF2B5EF4-FFF2-40B4-BE49-F238E27FC236}">
                <a16:creationId xmlns:a16="http://schemas.microsoft.com/office/drawing/2014/main" xmlns="" id="{DD6D944C-AD46-4E23-B2E9-1DBD7D5D1868}"/>
              </a:ext>
            </a:extLst>
          </p:cNvPr>
          <p:cNvSpPr/>
          <p:nvPr/>
        </p:nvSpPr>
        <p:spPr>
          <a:xfrm>
            <a:off x="395553" y="5972729"/>
            <a:ext cx="8542963" cy="646331"/>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Arial" panose="020B0604020202020204" pitchFamily="34" charset="0"/>
              </a:rPr>
              <a:t>A Framework for Public Health Action: The Health Impact Pyramid, </a:t>
            </a:r>
            <a:r>
              <a:rPr lang="en-US" dirty="0">
                <a:solidFill>
                  <a:srgbClr val="0000FF"/>
                </a:solidFill>
                <a:latin typeface="Calibri" panose="020F0502020204030204" pitchFamily="34" charset="0"/>
                <a:ea typeface="Calibri" panose="020F0502020204030204" pitchFamily="34" charset="0"/>
                <a:cs typeface="Arial" panose="020B0604020202020204" pitchFamily="34" charset="0"/>
                <a:hlinkClick r:id="rId5"/>
              </a:rPr>
              <a:t>Thomas R. Frieden</a:t>
            </a:r>
            <a:r>
              <a:rPr lang="en-US" dirty="0">
                <a:latin typeface="Calibri" panose="020F0502020204030204" pitchFamily="34" charset="0"/>
                <a:ea typeface="Calibri" panose="020F0502020204030204" pitchFamily="34" charset="0"/>
                <a:cs typeface="Arial" panose="020B0604020202020204" pitchFamily="34" charset="0"/>
              </a:rPr>
              <a:t>, </a:t>
            </a:r>
            <a:r>
              <a:rPr lang="en-US" u="sng" dirty="0">
                <a:solidFill>
                  <a:srgbClr val="0000FF"/>
                </a:solidFill>
                <a:latin typeface="Calibri" panose="020F0502020204030204" pitchFamily="34" charset="0"/>
                <a:ea typeface="Calibri" panose="020F0502020204030204" pitchFamily="34" charset="0"/>
                <a:cs typeface="Arial" panose="020B0604020202020204" pitchFamily="34" charset="0"/>
                <a:hlinkClick r:id="rId6"/>
              </a:rPr>
              <a:t>American Journal of Public Health</a:t>
            </a:r>
            <a:r>
              <a:rPr lang="en-US" dirty="0">
                <a:latin typeface="Calibri" panose="020F0502020204030204" pitchFamily="34" charset="0"/>
                <a:ea typeface="Calibri" panose="020F0502020204030204" pitchFamily="34" charset="0"/>
                <a:cs typeface="Arial" panose="020B0604020202020204" pitchFamily="34" charset="0"/>
              </a:rPr>
              <a:t>. 2010 April; 100(4): 590–595.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94523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CF94EDB2-52E3-41F9-84AF-3D1D5DEB792F}"/>
              </a:ext>
            </a:extLst>
          </p:cNvPr>
          <p:cNvPicPr>
            <a:picLocks noChangeAspect="1"/>
          </p:cNvPicPr>
          <p:nvPr/>
        </p:nvPicPr>
        <p:blipFill>
          <a:blip r:embed="rId2"/>
          <a:stretch>
            <a:fillRect/>
          </a:stretch>
        </p:blipFill>
        <p:spPr>
          <a:xfrm>
            <a:off x="453485" y="214026"/>
            <a:ext cx="5573243" cy="6326384"/>
          </a:xfrm>
          <a:prstGeom prst="rect">
            <a:avLst/>
          </a:prstGeom>
        </p:spPr>
      </p:pic>
      <p:sp>
        <p:nvSpPr>
          <p:cNvPr id="3" name="TextBox 2">
            <a:extLst>
              <a:ext uri="{FF2B5EF4-FFF2-40B4-BE49-F238E27FC236}">
                <a16:creationId xmlns:a16="http://schemas.microsoft.com/office/drawing/2014/main" xmlns="" id="{C2C0BC65-9117-4B02-B1CF-8C961053E744}"/>
              </a:ext>
            </a:extLst>
          </p:cNvPr>
          <p:cNvSpPr txBox="1"/>
          <p:nvPr/>
        </p:nvSpPr>
        <p:spPr bwMode="gray">
          <a:xfrm>
            <a:off x="6680198" y="2084556"/>
            <a:ext cx="2019551" cy="2585323"/>
          </a:xfrm>
          <a:prstGeom prst="rect">
            <a:avLst/>
          </a:prstGeom>
          <a:noFill/>
        </p:spPr>
        <p:txBody>
          <a:bodyPr wrap="square" lIns="0" tIns="0" rIns="0" bIns="0" rtlCol="0">
            <a:spAutoFit/>
          </a:bodyPr>
          <a:lstStyle/>
          <a:p>
            <a:pPr algn="ctr">
              <a:spcBef>
                <a:spcPts val="500"/>
              </a:spcBef>
            </a:pPr>
            <a:r>
              <a:rPr lang="en-US" sz="2400" b="1" dirty="0"/>
              <a:t>Not an either/or-Social Needs and Social Determinants Must Both Be Addressed</a:t>
            </a:r>
          </a:p>
        </p:txBody>
      </p:sp>
      <p:sp>
        <p:nvSpPr>
          <p:cNvPr id="4" name="Text Placeholder 5"/>
          <p:cNvSpPr txBox="1">
            <a:spLocks/>
          </p:cNvSpPr>
          <p:nvPr/>
        </p:nvSpPr>
        <p:spPr>
          <a:xfrm>
            <a:off x="7105650" y="6095098"/>
            <a:ext cx="1746504" cy="2308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700"/>
              <a:t>“Meeting Individual Social Needs Falls Short Of Addressing Social Determinants Of Health, " Health Affairs Blog, January 16, 2019.</a:t>
            </a:r>
            <a:endParaRPr lang="en-US" sz="700" dirty="0"/>
          </a:p>
        </p:txBody>
      </p:sp>
    </p:spTree>
    <p:extLst>
      <p:ext uri="{BB962C8B-B14F-4D97-AF65-F5344CB8AC3E}">
        <p14:creationId xmlns:p14="http://schemas.microsoft.com/office/powerpoint/2010/main" val="317524854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FB4DE5-42C0-41BE-B97D-223450B5E4B1}"/>
              </a:ext>
            </a:extLst>
          </p:cNvPr>
          <p:cNvSpPr>
            <a:spLocks noGrp="1"/>
          </p:cNvSpPr>
          <p:nvPr>
            <p:ph type="title"/>
          </p:nvPr>
        </p:nvSpPr>
        <p:spPr/>
        <p:txBody>
          <a:bodyPr/>
          <a:lstStyle/>
          <a:p>
            <a:r>
              <a:rPr lang="en-US" dirty="0"/>
              <a:t>CDC ACEs Prevention/Resilience Model</a:t>
            </a:r>
          </a:p>
        </p:txBody>
      </p:sp>
      <p:pic>
        <p:nvPicPr>
          <p:cNvPr id="4" name="Content Placeholder 3">
            <a:extLst>
              <a:ext uri="{FF2B5EF4-FFF2-40B4-BE49-F238E27FC236}">
                <a16:creationId xmlns:a16="http://schemas.microsoft.com/office/drawing/2014/main" xmlns="" id="{87734219-0962-4519-8DB0-4BE200FCD669}"/>
              </a:ext>
            </a:extLst>
          </p:cNvPr>
          <p:cNvPicPr>
            <a:picLocks noGrp="1"/>
          </p:cNvPicPr>
          <p:nvPr>
            <p:ph idx="1"/>
          </p:nvPr>
        </p:nvPicPr>
        <p:blipFill>
          <a:blip r:embed="rId2"/>
          <a:stretch>
            <a:fillRect/>
          </a:stretch>
        </p:blipFill>
        <p:spPr>
          <a:xfrm>
            <a:off x="2790879" y="1284270"/>
            <a:ext cx="5724471" cy="5026257"/>
          </a:xfrm>
          <a:prstGeom prst="rect">
            <a:avLst/>
          </a:prstGeom>
        </p:spPr>
      </p:pic>
    </p:spTree>
    <p:extLst>
      <p:ext uri="{BB962C8B-B14F-4D97-AF65-F5344CB8AC3E}">
        <p14:creationId xmlns:p14="http://schemas.microsoft.com/office/powerpoint/2010/main" val="5551191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0525" y="1438274"/>
            <a:ext cx="6821488" cy="2540231"/>
          </a:xfrm>
        </p:spPr>
        <p:txBody>
          <a:bodyPr/>
          <a:lstStyle/>
          <a:p>
            <a:r>
              <a:rPr lang="en-US" dirty="0"/>
              <a:t>In clinical practices</a:t>
            </a:r>
            <a:br>
              <a:rPr lang="en-US" dirty="0"/>
            </a:br>
            <a:endParaRPr lang="en-US" dirty="0"/>
          </a:p>
        </p:txBody>
      </p:sp>
      <p:sp>
        <p:nvSpPr>
          <p:cNvPr id="4" name="Date Placeholder 3"/>
          <p:cNvSpPr>
            <a:spLocks noGrp="1"/>
          </p:cNvSpPr>
          <p:nvPr>
            <p:ph type="dt" sz="half" idx="10"/>
          </p:nvPr>
        </p:nvSpPr>
        <p:spPr/>
        <p:txBody>
          <a:bodyPr/>
          <a:lstStyle/>
          <a:p>
            <a:fld id="{EA7FE963-742C-4562-9E5B-E5283640347C}" type="datetime4">
              <a:rPr lang="en-US" smtClean="0"/>
              <a:t>October 19, 2019</a:t>
            </a:fld>
            <a:endParaRPr lang="en-US" dirty="0"/>
          </a:p>
        </p:txBody>
      </p:sp>
      <p:sp>
        <p:nvSpPr>
          <p:cNvPr id="2" name="Slide Number Placeholder 1"/>
          <p:cNvSpPr>
            <a:spLocks noGrp="1"/>
          </p:cNvSpPr>
          <p:nvPr>
            <p:ph type="sldNum" sz="quarter" idx="12"/>
          </p:nvPr>
        </p:nvSpPr>
        <p:spPr/>
        <p:txBody>
          <a:bodyPr/>
          <a:lstStyle/>
          <a:p>
            <a:fld id="{7E39522F-FD78-4B05-840E-2941EDB5402F}" type="slidenum">
              <a:rPr lang="en-US" smtClean="0"/>
              <a:pPr/>
              <a:t>64</a:t>
            </a:fld>
            <a:endParaRPr lang="en-US" dirty="0"/>
          </a:p>
        </p:txBody>
      </p:sp>
    </p:spTree>
    <p:extLst>
      <p:ext uri="{BB962C8B-B14F-4D97-AF65-F5344CB8AC3E}">
        <p14:creationId xmlns:p14="http://schemas.microsoft.com/office/powerpoint/2010/main" val="38974299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895F84-E578-2541-B1B4-9B17E0770F7D}"/>
              </a:ext>
            </a:extLst>
          </p:cNvPr>
          <p:cNvSpPr>
            <a:spLocks noGrp="1"/>
          </p:cNvSpPr>
          <p:nvPr>
            <p:ph type="title"/>
          </p:nvPr>
        </p:nvSpPr>
        <p:spPr>
          <a:xfrm>
            <a:off x="0" y="-291164"/>
            <a:ext cx="9441951" cy="1518060"/>
          </a:xfrm>
        </p:spPr>
        <p:txBody>
          <a:bodyPr anchor="ctr"/>
          <a:lstStyle/>
          <a:p>
            <a:r>
              <a:rPr lang="en-US" sz="2400" b="1" dirty="0"/>
              <a:t>Population Health Model of Design: Expanded Chronic Care Model</a:t>
            </a:r>
          </a:p>
        </p:txBody>
      </p:sp>
      <p:sp>
        <p:nvSpPr>
          <p:cNvPr id="3" name="Date Placeholder 2"/>
          <p:cNvSpPr>
            <a:spLocks noGrp="1"/>
          </p:cNvSpPr>
          <p:nvPr>
            <p:ph type="dt" sz="half" idx="10"/>
          </p:nvPr>
        </p:nvSpPr>
        <p:spPr>
          <a:prstGeom prst="rect">
            <a:avLst/>
          </a:prstGeom>
        </p:spPr>
        <p:txBody>
          <a:bodyPr/>
          <a:lstStyle/>
          <a:p>
            <a:fld id="{F47A5C7E-487D-6D44-819B-FFF9CDF0C325}" type="datetime4">
              <a:rPr lang="en-US" smtClean="0"/>
              <a:t>October 19, 2019</a:t>
            </a:fld>
            <a:endParaRPr lang="en-US" dirty="0"/>
          </a:p>
        </p:txBody>
      </p:sp>
      <p:pic>
        <p:nvPicPr>
          <p:cNvPr id="8" name="Picture 7" descr="Foundational System 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717" y="918080"/>
            <a:ext cx="7498515" cy="530478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8040" y="6222867"/>
            <a:ext cx="1507818" cy="481555"/>
          </a:xfrm>
          <a:prstGeom prst="rect">
            <a:avLst/>
          </a:prstGeom>
        </p:spPr>
      </p:pic>
      <p:sp>
        <p:nvSpPr>
          <p:cNvPr id="10" name="Slide Number Placeholder 9">
            <a:extLst>
              <a:ext uri="{FF2B5EF4-FFF2-40B4-BE49-F238E27FC236}">
                <a16:creationId xmlns:a16="http://schemas.microsoft.com/office/drawing/2014/main" xmlns="" id="{E7CC15DA-E543-A140-82D8-DEE5F74BC1E7}"/>
              </a:ext>
            </a:extLst>
          </p:cNvPr>
          <p:cNvSpPr>
            <a:spLocks noGrp="1"/>
          </p:cNvSpPr>
          <p:nvPr>
            <p:ph type="sldNum" sz="quarter" idx="12"/>
          </p:nvPr>
        </p:nvSpPr>
        <p:spPr/>
        <p:txBody>
          <a:bodyPr/>
          <a:lstStyle/>
          <a:p>
            <a:fld id="{7E39522F-FD78-4B05-840E-2941EDB5402F}" type="slidenum">
              <a:rPr lang="en-US" smtClean="0"/>
              <a:t>65</a:t>
            </a:fld>
            <a:endParaRPr lang="en-US" dirty="0"/>
          </a:p>
        </p:txBody>
      </p:sp>
      <p:sp>
        <p:nvSpPr>
          <p:cNvPr id="11" name="TextBox 10">
            <a:extLst>
              <a:ext uri="{FF2B5EF4-FFF2-40B4-BE49-F238E27FC236}">
                <a16:creationId xmlns:a16="http://schemas.microsoft.com/office/drawing/2014/main" xmlns="" id="{2EA82BE1-8C79-884B-B446-8D5605B990A6}"/>
              </a:ext>
            </a:extLst>
          </p:cNvPr>
          <p:cNvSpPr txBox="1"/>
          <p:nvPr/>
        </p:nvSpPr>
        <p:spPr>
          <a:xfrm>
            <a:off x="1087395" y="1493838"/>
            <a:ext cx="914400" cy="914400"/>
          </a:xfrm>
          <a:prstGeom prst="rect">
            <a:avLst/>
          </a:prstGeom>
          <a:noFill/>
        </p:spPr>
        <p:txBody>
          <a:bodyPr wrap="none" lIns="0" tIns="0" rIns="0" bIns="0" rtlCol="0">
            <a:noAutofit/>
          </a:bodyPr>
          <a:lstStyle/>
          <a:p>
            <a:endParaRPr lang="en-US" dirty="0">
              <a:solidFill>
                <a:srgbClr val="707372"/>
              </a:solidFill>
            </a:endParaRPr>
          </a:p>
        </p:txBody>
      </p:sp>
    </p:spTree>
    <p:extLst>
      <p:ext uri="{BB962C8B-B14F-4D97-AF65-F5344CB8AC3E}">
        <p14:creationId xmlns:p14="http://schemas.microsoft.com/office/powerpoint/2010/main" val="18727440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003A9-304A-43CA-969E-D99E9ACB5E3C}"/>
              </a:ext>
            </a:extLst>
          </p:cNvPr>
          <p:cNvSpPr>
            <a:spLocks noGrp="1"/>
          </p:cNvSpPr>
          <p:nvPr>
            <p:ph type="title"/>
          </p:nvPr>
        </p:nvSpPr>
        <p:spPr/>
        <p:txBody>
          <a:bodyPr/>
          <a:lstStyle/>
          <a:p>
            <a:r>
              <a:rPr lang="en-US" dirty="0"/>
              <a:t>Screen, Refer and Connect</a:t>
            </a:r>
          </a:p>
        </p:txBody>
      </p:sp>
      <p:sp>
        <p:nvSpPr>
          <p:cNvPr id="3" name="Content Placeholder 2">
            <a:extLst>
              <a:ext uri="{FF2B5EF4-FFF2-40B4-BE49-F238E27FC236}">
                <a16:creationId xmlns:a16="http://schemas.microsoft.com/office/drawing/2014/main" xmlns="" id="{A4E12675-B91E-485D-BCB8-31FEABA7830C}"/>
              </a:ext>
            </a:extLst>
          </p:cNvPr>
          <p:cNvSpPr>
            <a:spLocks noGrp="1"/>
          </p:cNvSpPr>
          <p:nvPr>
            <p:ph idx="1"/>
          </p:nvPr>
        </p:nvSpPr>
        <p:spPr/>
        <p:txBody>
          <a:bodyPr/>
          <a:lstStyle/>
          <a:p>
            <a:r>
              <a:rPr lang="en-US" dirty="0"/>
              <a:t>SBIRT</a:t>
            </a:r>
          </a:p>
          <a:p>
            <a:r>
              <a:rPr lang="en-US" dirty="0"/>
              <a:t>ACEs</a:t>
            </a:r>
          </a:p>
          <a:p>
            <a:r>
              <a:rPr lang="en-US" dirty="0"/>
              <a:t>Social Risk</a:t>
            </a:r>
          </a:p>
        </p:txBody>
      </p:sp>
    </p:spTree>
    <p:extLst>
      <p:ext uri="{BB962C8B-B14F-4D97-AF65-F5344CB8AC3E}">
        <p14:creationId xmlns:p14="http://schemas.microsoft.com/office/powerpoint/2010/main" val="39644330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39522F-FD78-4B05-840E-2941EDB5402F}" type="slidenum">
              <a:rPr lang="en-US" smtClean="0"/>
              <a:pPr/>
              <a:t>67</a:t>
            </a:fld>
            <a:endParaRPr lang="en-US" dirty="0"/>
          </a:p>
        </p:txBody>
      </p:sp>
      <p:sp>
        <p:nvSpPr>
          <p:cNvPr id="5" name="Title 4"/>
          <p:cNvSpPr>
            <a:spLocks noGrp="1"/>
          </p:cNvSpPr>
          <p:nvPr>
            <p:ph type="title"/>
          </p:nvPr>
        </p:nvSpPr>
        <p:spPr>
          <a:xfrm>
            <a:off x="1183592" y="1392964"/>
            <a:ext cx="6821488" cy="549416"/>
          </a:xfrm>
        </p:spPr>
        <p:txBody>
          <a:bodyPr>
            <a:normAutofit fontScale="90000"/>
          </a:bodyPr>
          <a:lstStyle/>
          <a:p>
            <a:pPr algn="ctr"/>
            <a:r>
              <a:rPr lang="en-US" sz="4000" dirty="0"/>
              <a:t>Thank you!</a:t>
            </a:r>
          </a:p>
        </p:txBody>
      </p:sp>
      <p:sp>
        <p:nvSpPr>
          <p:cNvPr id="6" name="Title 4"/>
          <p:cNvSpPr txBox="1">
            <a:spLocks/>
          </p:cNvSpPr>
          <p:nvPr/>
        </p:nvSpPr>
        <p:spPr>
          <a:xfrm>
            <a:off x="1161256" y="2836673"/>
            <a:ext cx="6821488" cy="1641853"/>
          </a:xfrm>
          <a:prstGeom prst="rect">
            <a:avLst/>
          </a:prstGeom>
        </p:spPr>
        <p:txBody>
          <a:bodyPr vert="horz" lIns="0" tIns="0" rIns="0" bIns="0" rtlCol="0" anchor="b" anchorCtr="0">
            <a:noAutofit/>
          </a:bodyPr>
          <a:lstStyle>
            <a:lvl1pPr algn="l" defTabSz="914400" rtl="0" eaLnBrk="1" latinLnBrk="0" hangingPunct="1">
              <a:spcBef>
                <a:spcPct val="0"/>
              </a:spcBef>
              <a:buNone/>
              <a:defRPr sz="30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sz="2000" dirty="0"/>
              <a:t>Casey Carringer, MBA</a:t>
            </a:r>
          </a:p>
          <a:p>
            <a:pPr algn="ctr"/>
            <a:r>
              <a:rPr lang="en-US" sz="2000" dirty="0"/>
              <a:t>Director of Clinical Engagement</a:t>
            </a:r>
          </a:p>
          <a:p>
            <a:pPr algn="ctr"/>
            <a:r>
              <a:rPr lang="en-US" sz="2000" dirty="0"/>
              <a:t>Ballad Health</a:t>
            </a:r>
          </a:p>
          <a:p>
            <a:pPr algn="ctr"/>
            <a:r>
              <a:rPr lang="en-US" sz="2000" dirty="0" smtClean="0"/>
              <a:t>Casey.Carringer@balladhealth.org</a:t>
            </a:r>
            <a:endParaRPr lang="en-US" sz="2000" dirty="0"/>
          </a:p>
        </p:txBody>
      </p:sp>
    </p:spTree>
    <p:extLst>
      <p:ext uri="{BB962C8B-B14F-4D97-AF65-F5344CB8AC3E}">
        <p14:creationId xmlns:p14="http://schemas.microsoft.com/office/powerpoint/2010/main" val="23629933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11634</TotalTime>
  <Words>913</Words>
  <Application>Microsoft Office PowerPoint</Application>
  <PresentationFormat>On-screen Show (4:3)</PresentationFormat>
  <Paragraphs>130</Paragraphs>
  <Slides>67</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Arial</vt:lpstr>
      <vt:lpstr>Calibri</vt:lpstr>
      <vt:lpstr>Calibri Light</vt:lpstr>
      <vt:lpstr>Times New Roman</vt:lpstr>
      <vt:lpstr>Verdana</vt:lpstr>
      <vt:lpstr>Office Theme</vt:lpstr>
      <vt:lpstr>  </vt:lpstr>
      <vt:lpstr>Let’s talk health for a minute…</vt:lpstr>
      <vt:lpstr>PowerPoint Presentation</vt:lpstr>
      <vt:lpstr>PowerPoint Presentation</vt:lpstr>
      <vt:lpstr>PowerPoint Presentation</vt:lpstr>
      <vt:lpstr>Social Determinants of Health</vt:lpstr>
      <vt:lpstr>PowerPoint Presentation</vt:lpstr>
      <vt:lpstr>Our counties?</vt:lpstr>
      <vt:lpstr>Appalachian Regional Commission</vt:lpstr>
      <vt:lpstr>Economic Status/ Distressed Areas in Southwest Virginia</vt:lpstr>
      <vt:lpstr>County Health Rankings</vt:lpstr>
      <vt:lpstr>PowerPoint Presentation</vt:lpstr>
      <vt:lpstr>PowerPoint Presentation</vt:lpstr>
      <vt:lpstr>PowerPoint Presentation</vt:lpstr>
      <vt:lpstr>What about the rural health factor?  </vt:lpstr>
      <vt:lpstr>PowerPoint Presentation</vt:lpstr>
      <vt:lpstr>PowerPoint Presentation</vt:lpstr>
      <vt:lpstr>PowerPoint Presentation</vt:lpstr>
      <vt:lpstr>Rural Services and Challenges</vt:lpstr>
      <vt:lpstr>Socioeconomic Factors</vt:lpstr>
      <vt:lpstr>PowerPoint Presentation</vt:lpstr>
      <vt:lpstr>PowerPoint Presentation</vt:lpstr>
      <vt:lpstr>Workforce Shortage Problems</vt:lpstr>
      <vt:lpstr>PowerPoint Presentation</vt:lpstr>
      <vt:lpstr>PowerPoint Presentation</vt:lpstr>
      <vt:lpstr>PowerPoint Presentation</vt:lpstr>
      <vt:lpstr>Health Inequity</vt:lpstr>
      <vt:lpstr>Health Inequity</vt:lpstr>
      <vt:lpstr>      Obesity and Substance 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are obesity and substance use related?</vt:lpstr>
      <vt:lpstr>ACEs-Adverse Childhood Experiences</vt:lpstr>
      <vt:lpstr>PowerPoint Presentation</vt:lpstr>
      <vt:lpstr>PowerPoint Presentation</vt:lpstr>
      <vt:lpstr>PowerPoint Presentation</vt:lpstr>
      <vt:lpstr>What can we do?</vt:lpstr>
      <vt:lpstr>In the community</vt:lpstr>
      <vt:lpstr>PowerPoint Presentation</vt:lpstr>
      <vt:lpstr>PowerPoint Presentation</vt:lpstr>
      <vt:lpstr>CDC ACEs Prevention/Resilience Model</vt:lpstr>
      <vt:lpstr>In clinical practices </vt:lpstr>
      <vt:lpstr>Population Health Model of Design: Expanded Chronic Care Model</vt:lpstr>
      <vt:lpstr>Screen, Refer and Connect</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Masters, Paula R</dc:creator>
  <cp:lastModifiedBy>jack</cp:lastModifiedBy>
  <cp:revision>12</cp:revision>
  <dcterms:created xsi:type="dcterms:W3CDTF">2019-09-18T18:31:19Z</dcterms:created>
  <dcterms:modified xsi:type="dcterms:W3CDTF">2019-10-19T13:57:35Z</dcterms:modified>
</cp:coreProperties>
</file>