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397" r:id="rId3"/>
    <p:sldId id="259" r:id="rId4"/>
    <p:sldId id="260" r:id="rId5"/>
    <p:sldId id="261" r:id="rId6"/>
    <p:sldId id="264" r:id="rId7"/>
    <p:sldId id="319" r:id="rId8"/>
    <p:sldId id="265" r:id="rId9"/>
    <p:sldId id="385" r:id="rId10"/>
    <p:sldId id="262" r:id="rId11"/>
    <p:sldId id="327" r:id="rId12"/>
    <p:sldId id="263" r:id="rId13"/>
    <p:sldId id="389" r:id="rId14"/>
    <p:sldId id="364" r:id="rId15"/>
    <p:sldId id="365" r:id="rId16"/>
    <p:sldId id="275" r:id="rId17"/>
    <p:sldId id="277" r:id="rId18"/>
    <p:sldId id="280" r:id="rId19"/>
    <p:sldId id="279" r:id="rId20"/>
    <p:sldId id="281" r:id="rId21"/>
    <p:sldId id="367" r:id="rId22"/>
    <p:sldId id="371" r:id="rId23"/>
    <p:sldId id="335" r:id="rId24"/>
    <p:sldId id="336" r:id="rId25"/>
    <p:sldId id="381" r:id="rId26"/>
    <p:sldId id="390" r:id="rId27"/>
    <p:sldId id="285" r:id="rId28"/>
    <p:sldId id="337" r:id="rId29"/>
    <p:sldId id="368" r:id="rId30"/>
    <p:sldId id="366" r:id="rId31"/>
    <p:sldId id="308" r:id="rId32"/>
    <p:sldId id="384" r:id="rId33"/>
    <p:sldId id="382" r:id="rId34"/>
    <p:sldId id="374" r:id="rId35"/>
    <p:sldId id="399" r:id="rId36"/>
    <p:sldId id="400" r:id="rId37"/>
    <p:sldId id="284" r:id="rId38"/>
    <p:sldId id="307" r:id="rId39"/>
    <p:sldId id="339" r:id="rId40"/>
    <p:sldId id="342" r:id="rId41"/>
    <p:sldId id="344" r:id="rId42"/>
    <p:sldId id="388" r:id="rId43"/>
    <p:sldId id="267" r:id="rId44"/>
    <p:sldId id="393" r:id="rId45"/>
    <p:sldId id="283" r:id="rId46"/>
    <p:sldId id="378" r:id="rId47"/>
    <p:sldId id="380" r:id="rId48"/>
    <p:sldId id="379" r:id="rId49"/>
    <p:sldId id="294" r:id="rId50"/>
    <p:sldId id="274" r:id="rId51"/>
    <p:sldId id="298" r:id="rId52"/>
    <p:sldId id="299" r:id="rId53"/>
    <p:sldId id="300" r:id="rId54"/>
    <p:sldId id="292" r:id="rId55"/>
    <p:sldId id="272" r:id="rId56"/>
    <p:sldId id="296" r:id="rId57"/>
    <p:sldId id="273" r:id="rId58"/>
    <p:sldId id="305" r:id="rId59"/>
    <p:sldId id="394" r:id="rId60"/>
    <p:sldId id="282" r:id="rId61"/>
    <p:sldId id="346" r:id="rId62"/>
    <p:sldId id="350" r:id="rId63"/>
    <p:sldId id="347" r:id="rId64"/>
    <p:sldId id="348" r:id="rId65"/>
    <p:sldId id="351" r:id="rId66"/>
    <p:sldId id="353" r:id="rId67"/>
    <p:sldId id="395" r:id="rId68"/>
    <p:sldId id="391" r:id="rId69"/>
    <p:sldId id="396" r:id="rId70"/>
    <p:sldId id="356" r:id="rId71"/>
    <p:sldId id="258" r:id="rId72"/>
    <p:sldId id="358" r:id="rId73"/>
    <p:sldId id="360" r:id="rId74"/>
    <p:sldId id="362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152"/>
    <p:restoredTop sz="94590"/>
  </p:normalViewPr>
  <p:slideViewPr>
    <p:cSldViewPr snapToGrid="0" snapToObjects="1">
      <p:cViewPr varScale="1">
        <p:scale>
          <a:sx n="110" d="100"/>
          <a:sy n="110" d="100"/>
        </p:scale>
        <p:origin x="1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AEB175-55F3-B94D-816A-710B4912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4B5DE47-F858-944D-885E-2C99B37FB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BF5BEB-8E77-8848-8527-623A03B15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1BD912-0DB7-B64D-BF0D-F9EEBFD9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4A3423-1AB4-8540-8B6D-F5300690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4A033B-3B5F-A240-9D6F-07472404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CD5623-CFB4-6146-8962-F127D51F8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934828-F605-FA46-941A-A6A268E89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86AFE4-5441-444B-BB90-73F9085BD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AC3A1C-00B1-284D-B3BB-CB86D318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3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12848C-CDBD-8F4F-8DD0-CB70CD6D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4BA5DC6-187C-6F45-84BA-100FD036F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4AF4C5-DFFE-2C4B-B748-7304DBB7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06218A-123F-EC45-8803-AC00A6847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EA79E0-5023-E045-8E22-2A2C0C79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4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2EC107-AFA2-A54F-98D6-103F80D24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B273F9-8E45-9D4C-AC64-45E4F6D49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D353BC-2869-094D-B70D-C1CD71E66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C4660D-6685-5344-BBE7-72C2E102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514FBD-150D-6F42-BD22-C3F43146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73888B7-1ABA-DC41-AEC5-51D2F7DA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4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B8CEEB-81EF-5F42-BBAC-759D752C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4544C0-527B-0446-BC1C-92157EDBE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0E7B1D-50FF-F742-9D14-2FD699D6B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20730B5-7DE7-1D4F-811F-448A6F926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8CB16EC-0211-D84E-B873-3F7173E37C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90486C9-47E2-F348-B87F-3AA68954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3CC52A2-024E-6543-9996-22E79B63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67766BC-3332-8348-B08A-5F5D0AEC5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6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37D911-8491-A44C-A202-F1B37DB7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D7C3C94-FDFA-EB4E-995B-C2D4F5333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996212A-E3C9-7745-AFFF-F89DC4637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B5CBB25-B519-534B-A69C-E3E2A57E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99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D16B869-EF51-A84D-B8A1-58EBA418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02A52FE-2121-C04D-BE1F-72AFD900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18160B-CFEA-8941-BA66-7959A3C44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1F7998-0C23-C04A-99DB-6FA5A880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69B88D-29DD-2048-B152-7022D7C49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CA5E76F-24C7-7144-910E-867077923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398D95-8430-6449-BEED-60962D22E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56FF70-7579-CC46-90D9-736F193B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AA1280E-B9EE-4F41-AAA5-B257C9DA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1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9895AA-B3A5-4B43-BD36-C28CF3B29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00C0475-7373-9E4B-9F13-363E07FB6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0CA97C4-3A0A-3E49-872A-9DAC41F6F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740854-3130-1E4A-869B-D8A2D324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68B4EC8-B317-8440-A5D4-DC5A774F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A6EEB5-17F9-B346-A3EB-C8F328F89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64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93141C-ACF9-994F-B159-5D6217400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D3EA29D-995F-8945-9F31-17E036DA8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512BCA7-138A-DF46-88E8-92B64361F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936FF2-77E5-384C-A099-2BD10B953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5B9F10-E4FA-5345-9E20-30DDC94A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4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B6502BB-D102-2147-A2FE-BB436B3B82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1E15BCA-2DD1-8144-A896-7089A04B4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9B4F0F-86F9-844D-B5B7-A69F0412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2210B2-F849-6B43-9221-93784681D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801023-C7E8-0B40-9B04-BCE4A93B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0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3A4FFE3-A182-6440-B0DE-9552F406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D418852-D731-7041-B42A-B0598CE8D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694FB2-754D-6941-84E9-AACA3E676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896C0-277A-4741-B95D-ABC5B852B64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8E1D1-72B0-664A-BE1C-3FCFB6F46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350F60-47D1-1A4B-850C-346D6AB2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26138-DCDF-0342-80F3-7E73CEE4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4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DB8D60-2BE8-C94B-A702-7159D8D7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Head for the Hills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92C7F4-81A8-C246-BBCC-85E995452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Discuss the epidemic of chronic disease and its impact to society.(epidemic?)</a:t>
            </a:r>
          </a:p>
          <a:p>
            <a:endParaRPr lang="en-US" sz="3600" dirty="0"/>
          </a:p>
          <a:p>
            <a:r>
              <a:rPr lang="en-US" sz="3600" dirty="0"/>
              <a:t>How did get to this epidemic of </a:t>
            </a:r>
            <a:r>
              <a:rPr lang="en-US" sz="3600"/>
              <a:t>chronic disease.  </a:t>
            </a:r>
            <a:endParaRPr lang="en-US" sz="36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r>
              <a:rPr lang="en-US" sz="3600" dirty="0"/>
              <a:t>Future directions to combat chronic disease.</a:t>
            </a:r>
          </a:p>
        </p:txBody>
      </p:sp>
    </p:spTree>
    <p:extLst>
      <p:ext uri="{BB962C8B-B14F-4D97-AF65-F5344CB8AC3E}">
        <p14:creationId xmlns:p14="http://schemas.microsoft.com/office/powerpoint/2010/main" val="183797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292B53-7F52-E441-AC64-928540837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4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16D5CC9-06D2-2144-A1E3-9EA13B723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30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32C6FE5-4BE6-E642-904D-E03BB3E15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5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DC55DB0-A2EC-C146-8C63-17FC8855C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4E6DF74-01E1-2942-9540-260C4B34D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91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EABD2F-3CE5-1E47-8105-8E94A857C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43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BA8E117-3B05-8745-98D3-96BA6CC3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82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EA5D959-8F69-F34D-95A7-6A571B115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84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124AD3D-C3EF-C44A-BD1E-C5E3DC050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62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DF57A2-C710-3646-BA22-95803C393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58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F795CC6-8F41-D34A-B262-6A3A1486B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25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4CD096D-C68C-DE4C-8E23-2168A4D57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B9CDB2C-0671-284D-9572-4A42B6A04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25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BA8E117-3B05-8745-98D3-96BA6CC3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E05E6B-FCE4-5247-A9AE-9F0C1C3FC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Declining Life Expectancy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1EB05F-AE99-A34C-812D-A8EE1BAF4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Life expectancy fell for the third consecutive year </a:t>
            </a:r>
          </a:p>
          <a:p>
            <a:endParaRPr lang="en-US" sz="3600" dirty="0"/>
          </a:p>
          <a:p>
            <a:r>
              <a:rPr lang="en-US" sz="3600" dirty="0"/>
              <a:t>Last time this occurred was 1915 to 1918.  </a:t>
            </a:r>
          </a:p>
          <a:p>
            <a:pPr lvl="1"/>
            <a:r>
              <a:rPr lang="en-US" sz="3200" dirty="0"/>
              <a:t>WW I and Spanish Flu pandemic</a:t>
            </a:r>
          </a:p>
          <a:p>
            <a:endParaRPr lang="en-US" sz="3600" dirty="0"/>
          </a:p>
          <a:p>
            <a:r>
              <a:rPr lang="en-US" sz="3600" dirty="0"/>
              <a:t>Baby born today can expect to live to be 78.6.  Down from 78.9(2014)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644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4FD448-AADE-7A48-973A-9F4AACCD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Declining Life Expectancy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3D33F9-E565-A840-83A7-60C6B55AB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Opioid and suicides </a:t>
            </a:r>
          </a:p>
          <a:p>
            <a:endParaRPr lang="en-US" dirty="0"/>
          </a:p>
          <a:p>
            <a:r>
              <a:rPr lang="en-US" dirty="0"/>
              <a:t>Sedentary lifestyle and poor nutrition </a:t>
            </a:r>
          </a:p>
          <a:p>
            <a:pPr lvl="1"/>
            <a:r>
              <a:rPr lang="en-US" dirty="0"/>
              <a:t>Obesity and chronic illness</a:t>
            </a:r>
          </a:p>
          <a:p>
            <a:pPr lvl="1"/>
            <a:r>
              <a:rPr lang="en-US" dirty="0"/>
              <a:t>Liver disease</a:t>
            </a:r>
          </a:p>
          <a:p>
            <a:pPr lvl="1"/>
            <a:endParaRPr lang="en-US" dirty="0"/>
          </a:p>
          <a:p>
            <a:r>
              <a:rPr lang="en-US" dirty="0"/>
              <a:t>Interrelated</a:t>
            </a:r>
          </a:p>
          <a:p>
            <a:endParaRPr lang="en-US" dirty="0"/>
          </a:p>
          <a:p>
            <a:r>
              <a:rPr lang="en-US" b="1" i="1" dirty="0">
                <a:solidFill>
                  <a:srgbClr val="FF0000"/>
                </a:solidFill>
              </a:rPr>
              <a:t>Heart Disease and Cardiovascular Disease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AD3A3D7-085F-AA42-B87D-DDD7F3C1A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41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855452A-ACCF-6647-BBDF-BC8C40034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32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1BA4D9B-EB28-3B45-AE9C-47DBADD7C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12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35E99B2-DDA6-B34C-BB06-7E4FFAD2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50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24D0958-F6B4-6643-9E3D-412573F13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76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27DCC6-4F20-0446-A8F7-2FE406E32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97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DF508A-D8E5-9B49-A918-F26AEEBD2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/>
              <a:t>1930s to the 1950s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E4A809D5-3600-46D4-A466-67F2349A5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C9D7FA-7C7C-DB4C-9B41-7410D9F42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Introduction of processed foods.</a:t>
            </a:r>
          </a:p>
          <a:p>
            <a:endParaRPr lang="en-US" sz="2400" dirty="0"/>
          </a:p>
          <a:p>
            <a:r>
              <a:rPr lang="en-US" sz="2400" dirty="0"/>
              <a:t>Technology began to take the place of more physical labor.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Food became more plentiful and portion sizes increased.</a:t>
            </a:r>
          </a:p>
          <a:p>
            <a:endParaRPr lang="en-US" sz="2400" dirty="0"/>
          </a:p>
          <a:p>
            <a:r>
              <a:rPr lang="en-US" sz="2400" dirty="0"/>
              <a:t>Marketing</a:t>
            </a:r>
          </a:p>
          <a:p>
            <a:endParaRPr lang="en-US" sz="24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EDD7E0B0-CBB5-5841-A6F7-6395D142AF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65" r="1" b="4169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7103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EC5B348-3339-BF4A-913A-6BC69F616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23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93B115B-E35F-6B41-92F4-17FED2A0E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28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24CA887-932E-9C40-8AA5-B483E715C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60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CFE9A96-A53A-D544-BFEA-4F32DFF36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756" y="568810"/>
            <a:ext cx="7748400" cy="519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95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C643D38-172D-DA43-A7A2-9BCF7F70B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41" y="8524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77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ACC20EB-EBCE-2542-9427-5E4973752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69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xmlns="" id="{CEDC42AD-AD9A-A74E-96FD-E37535DB4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852" y="279400"/>
            <a:ext cx="9422295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124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xmlns="" id="{B25E39CB-948B-B843-A251-C28C4A023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41" r="-1" b="-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04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09209AF-C854-DB48-9AC5-A77BDEF1C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07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311F206-09C3-8846-9105-C92BB13F2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04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30AD393-A6C7-4C47-AC97-7241E20D6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66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9E4CEE8-CB6D-5E4B-B488-F7B578AD3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59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58BF1C0E-9CEE-254D-B992-33D777F43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88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FD9A07A9-AF59-EC46-85BE-0DCEF32F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0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25113A1-B77C-D24D-87E8-112DE094A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27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B4D530E-AD63-FE4E-8197-4D246E832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99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B60BD23-37B1-C947-92D9-6035EBF97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42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369457E-66C1-3F4B-A764-D95E6AC28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36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CE8BCF6-9D76-8647-B79B-6A513E5BC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01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ign with white text&#10;&#10;Description automatically generated">
            <a:extLst>
              <a:ext uri="{FF2B5EF4-FFF2-40B4-BE49-F238E27FC236}">
                <a16:creationId xmlns:a16="http://schemas.microsoft.com/office/drawing/2014/main" xmlns="" id="{08E336BC-6BD6-8440-BFE1-2CD0656A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980" y="1262130"/>
            <a:ext cx="9878096" cy="34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07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suit and tie&#10;&#10;Description automatically generated">
            <a:extLst>
              <a:ext uri="{FF2B5EF4-FFF2-40B4-BE49-F238E27FC236}">
                <a16:creationId xmlns:a16="http://schemas.microsoft.com/office/drawing/2014/main" xmlns="" id="{62843773-BDDB-6542-AFB2-CBC7217D99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9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105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28CEBF-9E9D-AE4A-AEEE-167CBDECB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Dr Michael Roizen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CEF474-959F-8F49-B0D6-2F8CA712E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Chief Wellness Officer Cleveland Clinic</a:t>
            </a:r>
          </a:p>
          <a:p>
            <a:endParaRPr lang="en-US" dirty="0"/>
          </a:p>
          <a:p>
            <a:r>
              <a:rPr lang="en-US" dirty="0"/>
              <a:t>Partner in </a:t>
            </a:r>
            <a:r>
              <a:rPr lang="en-US" dirty="0" err="1"/>
              <a:t>Sharecare.com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Realage.com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Four NYT best sellers</a:t>
            </a:r>
          </a:p>
        </p:txBody>
      </p:sp>
    </p:spTree>
    <p:extLst>
      <p:ext uri="{BB962C8B-B14F-4D97-AF65-F5344CB8AC3E}">
        <p14:creationId xmlns:p14="http://schemas.microsoft.com/office/powerpoint/2010/main" val="18809070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22D4730-B905-EC4C-B24E-C348ECCD9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094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62A1B8-2C5A-3F40-BA6B-91F19900D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40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B0FB86E-CEBD-B542-9F47-5D986DE0F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12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A2E6EDD-8725-0148-A433-366CB42E5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93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012E520-09DF-8E41-9B41-CAEBD36C0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03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3A1C0DC-6D6E-8846-B70D-2867B3728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394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5D1ECBB-B11A-BA4C-A3AF-DD7F22E5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923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585FB25-4EA6-B345-A546-6FC78E1E3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03374" y="-92766"/>
            <a:ext cx="19056626" cy="1168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212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5BFBAD2-F68F-EB44-8EEE-22ACFA4EC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25008" y="-371060"/>
            <a:ext cx="19069877" cy="1419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088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FC101F1-5707-494A-83E8-86E4C8DE5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381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CD52F96-6B23-594C-B459-8762F8814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033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0A92E82-D472-AA4B-9D15-4DA401AF9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219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6E6C67F-A54A-044C-8D73-B0CE08CD8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533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62A1C78-4A73-574C-B283-2DC0504B0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73288" y="-5327375"/>
            <a:ext cx="17691652" cy="1143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553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88DDB0-9FB6-C44F-8124-20CA050A6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3EC92B-9B21-ED4F-9ED9-E906EB27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Incentivize the team member</a:t>
            </a:r>
          </a:p>
          <a:p>
            <a:r>
              <a:rPr lang="en-US" dirty="0"/>
              <a:t>Involve PCP</a:t>
            </a:r>
          </a:p>
          <a:p>
            <a:r>
              <a:rPr lang="en-US" dirty="0"/>
              <a:t>Address Stress</a:t>
            </a:r>
          </a:p>
          <a:p>
            <a:r>
              <a:rPr lang="en-US" dirty="0"/>
              <a:t>Make healthy choices easier and less healthy choices more difficult.</a:t>
            </a:r>
          </a:p>
          <a:p>
            <a:r>
              <a:rPr lang="en-US" dirty="0"/>
              <a:t>Programs which help team members address chronic disease.</a:t>
            </a:r>
          </a:p>
          <a:p>
            <a:r>
              <a:rPr lang="en-US" sz="4000" i="1" dirty="0">
                <a:solidFill>
                  <a:srgbClr val="FF0000"/>
                </a:solidFill>
              </a:rPr>
              <a:t>Marathon not a sprint.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105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662CEFE-2134-A743-ACE9-9AFB89F8F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343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6A0CC33-DF10-AD48-B11E-21C2DFD8F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577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D633106-3A53-B94D-875B-F2E7434B9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272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2345A75-0801-B54F-89C3-1E9414A6D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192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652A9E4-133F-C942-B675-6C8D9A9DB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136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CB9EF59-849A-3D4F-B5E5-3E80B3739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494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7E796F7-E194-CB4B-97E5-AFC042A90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562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9D171A-73CB-BB40-ABF1-E8DA29213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Pritikin Longevity Program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23A390-188D-DF42-896D-E89F38C28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in country for Pritikin</a:t>
            </a:r>
          </a:p>
          <a:p>
            <a:pPr lvl="1"/>
            <a:r>
              <a:rPr lang="en-US" dirty="0"/>
              <a:t>Applied the Pritikin program in a community setting.</a:t>
            </a:r>
          </a:p>
          <a:p>
            <a:endParaRPr lang="en-US" dirty="0"/>
          </a:p>
          <a:p>
            <a:r>
              <a:rPr lang="en-US" dirty="0"/>
              <a:t>In partnership with Washington University</a:t>
            </a:r>
          </a:p>
          <a:p>
            <a:endParaRPr lang="en-US" dirty="0"/>
          </a:p>
          <a:p>
            <a:r>
              <a:rPr lang="en-US" dirty="0"/>
              <a:t>Co-Principle investigators</a:t>
            </a:r>
          </a:p>
          <a:p>
            <a:pPr lvl="1"/>
            <a:r>
              <a:rPr lang="en-US" dirty="0"/>
              <a:t>Dr Sam Klein MD</a:t>
            </a:r>
          </a:p>
          <a:p>
            <a:pPr lvl="1"/>
            <a:r>
              <a:rPr lang="en-US" dirty="0"/>
              <a:t>Dr David Beckner MD</a:t>
            </a:r>
          </a:p>
        </p:txBody>
      </p:sp>
    </p:spTree>
    <p:extLst>
      <p:ext uri="{BB962C8B-B14F-4D97-AF65-F5344CB8AC3E}">
        <p14:creationId xmlns:p14="http://schemas.microsoft.com/office/powerpoint/2010/main" val="2035618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5FC6C19-D4DB-944B-8D6A-F62E7DE2E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158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67D516-AF2D-2B42-A878-A10F269D5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CD9A3D-C38C-3840-B859-CD414AF0B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metabolic measures were reduced significantly.</a:t>
            </a:r>
          </a:p>
          <a:p>
            <a:endParaRPr lang="en-US" dirty="0"/>
          </a:p>
          <a:p>
            <a:r>
              <a:rPr lang="en-US" dirty="0"/>
              <a:t>METS increased over 1.5 from baseline.</a:t>
            </a:r>
          </a:p>
          <a:p>
            <a:endParaRPr lang="en-US" dirty="0"/>
          </a:p>
          <a:p>
            <a:r>
              <a:rPr lang="en-US" dirty="0"/>
              <a:t>ROI?</a:t>
            </a:r>
          </a:p>
        </p:txBody>
      </p:sp>
    </p:spTree>
    <p:extLst>
      <p:ext uri="{BB962C8B-B14F-4D97-AF65-F5344CB8AC3E}">
        <p14:creationId xmlns:p14="http://schemas.microsoft.com/office/powerpoint/2010/main" val="33608759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BA9A155-B7EB-3B4D-B36E-C92EC2405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573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292B53-7F52-E441-AC64-928540837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004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7412144-C4A4-564E-BC0E-64056EE14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073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918CB28-15CB-3B44-847C-943CBE964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102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36FA4B4-49F7-EE44-8EEF-83871313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60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230</Words>
  <Application>Microsoft Office PowerPoint</Application>
  <PresentationFormat>Widescreen</PresentationFormat>
  <Paragraphs>64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8" baseType="lpstr">
      <vt:lpstr>Arial</vt:lpstr>
      <vt:lpstr>Calibri</vt:lpstr>
      <vt:lpstr>Calibri Light</vt:lpstr>
      <vt:lpstr>Office Theme</vt:lpstr>
      <vt:lpstr>Head for the Hills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Declining Life Expectancy</vt:lpstr>
      <vt:lpstr>Declining Life Expectancy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1930s to the 1950s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 Michael Roizen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Pritikin Longevity Program Study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for the Hills</dc:title>
  <dc:creator>David Beckner</dc:creator>
  <cp:lastModifiedBy>jack</cp:lastModifiedBy>
  <cp:revision>17</cp:revision>
  <dcterms:created xsi:type="dcterms:W3CDTF">2019-10-08T14:47:11Z</dcterms:created>
  <dcterms:modified xsi:type="dcterms:W3CDTF">2019-10-18T00:30:18Z</dcterms:modified>
</cp:coreProperties>
</file>