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6" r:id="rId1"/>
  </p:sldMasterIdLst>
  <p:notesMasterIdLst>
    <p:notesMasterId r:id="rId142"/>
  </p:notesMasterIdLst>
  <p:handoutMasterIdLst>
    <p:handoutMasterId r:id="rId143"/>
  </p:handoutMasterIdLst>
  <p:sldIdLst>
    <p:sldId id="454" r:id="rId2"/>
    <p:sldId id="676" r:id="rId3"/>
    <p:sldId id="644" r:id="rId4"/>
    <p:sldId id="645" r:id="rId5"/>
    <p:sldId id="646" r:id="rId6"/>
    <p:sldId id="647" r:id="rId7"/>
    <p:sldId id="648" r:id="rId8"/>
    <p:sldId id="649" r:id="rId9"/>
    <p:sldId id="650" r:id="rId10"/>
    <p:sldId id="678" r:id="rId11"/>
    <p:sldId id="654" r:id="rId12"/>
    <p:sldId id="677" r:id="rId13"/>
    <p:sldId id="655" r:id="rId14"/>
    <p:sldId id="652" r:id="rId15"/>
    <p:sldId id="656" r:id="rId16"/>
    <p:sldId id="657" r:id="rId17"/>
    <p:sldId id="658" r:id="rId18"/>
    <p:sldId id="659" r:id="rId19"/>
    <p:sldId id="660" r:id="rId20"/>
    <p:sldId id="661" r:id="rId21"/>
    <p:sldId id="662" r:id="rId22"/>
    <p:sldId id="663" r:id="rId23"/>
    <p:sldId id="665" r:id="rId24"/>
    <p:sldId id="511" r:id="rId25"/>
    <p:sldId id="666" r:id="rId26"/>
    <p:sldId id="472" r:id="rId27"/>
    <p:sldId id="473" r:id="rId28"/>
    <p:sldId id="474" r:id="rId29"/>
    <p:sldId id="476" r:id="rId30"/>
    <p:sldId id="667" r:id="rId31"/>
    <p:sldId id="479" r:id="rId32"/>
    <p:sldId id="480" r:id="rId33"/>
    <p:sldId id="481" r:id="rId34"/>
    <p:sldId id="483" r:id="rId35"/>
    <p:sldId id="484" r:id="rId36"/>
    <p:sldId id="485" r:id="rId37"/>
    <p:sldId id="486" r:id="rId38"/>
    <p:sldId id="643" r:id="rId39"/>
    <p:sldId id="487" r:id="rId40"/>
    <p:sldId id="488" r:id="rId41"/>
    <p:sldId id="489" r:id="rId42"/>
    <p:sldId id="490" r:id="rId43"/>
    <p:sldId id="491" r:id="rId44"/>
    <p:sldId id="492" r:id="rId45"/>
    <p:sldId id="493" r:id="rId46"/>
    <p:sldId id="494" r:id="rId47"/>
    <p:sldId id="495" r:id="rId48"/>
    <p:sldId id="496" r:id="rId49"/>
    <p:sldId id="497" r:id="rId50"/>
    <p:sldId id="498" r:id="rId51"/>
    <p:sldId id="294" r:id="rId52"/>
    <p:sldId id="374" r:id="rId53"/>
    <p:sldId id="542" r:id="rId54"/>
    <p:sldId id="544" r:id="rId55"/>
    <p:sldId id="545" r:id="rId56"/>
    <p:sldId id="546" r:id="rId57"/>
    <p:sldId id="547" r:id="rId58"/>
    <p:sldId id="548" r:id="rId59"/>
    <p:sldId id="549" r:id="rId60"/>
    <p:sldId id="550" r:id="rId61"/>
    <p:sldId id="551" r:id="rId62"/>
    <p:sldId id="553" r:id="rId63"/>
    <p:sldId id="554" r:id="rId64"/>
    <p:sldId id="555" r:id="rId65"/>
    <p:sldId id="556" r:id="rId66"/>
    <p:sldId id="559" r:id="rId67"/>
    <p:sldId id="523" r:id="rId68"/>
    <p:sldId id="668" r:id="rId69"/>
    <p:sldId id="562" r:id="rId70"/>
    <p:sldId id="563" r:id="rId71"/>
    <p:sldId id="564" r:id="rId72"/>
    <p:sldId id="674" r:id="rId73"/>
    <p:sldId id="568" r:id="rId74"/>
    <p:sldId id="569" r:id="rId75"/>
    <p:sldId id="570" r:id="rId76"/>
    <p:sldId id="571" r:id="rId77"/>
    <p:sldId id="574" r:id="rId78"/>
    <p:sldId id="575" r:id="rId79"/>
    <p:sldId id="576" r:id="rId80"/>
    <p:sldId id="577" r:id="rId81"/>
    <p:sldId id="578" r:id="rId82"/>
    <p:sldId id="579" r:id="rId83"/>
    <p:sldId id="580" r:id="rId84"/>
    <p:sldId id="581" r:id="rId85"/>
    <p:sldId id="582" r:id="rId86"/>
    <p:sldId id="583" r:id="rId87"/>
    <p:sldId id="584" r:id="rId88"/>
    <p:sldId id="585" r:id="rId89"/>
    <p:sldId id="586" r:id="rId90"/>
    <p:sldId id="587" r:id="rId91"/>
    <p:sldId id="590" r:id="rId92"/>
    <p:sldId id="588" r:id="rId93"/>
    <p:sldId id="589" r:id="rId94"/>
    <p:sldId id="591" r:id="rId95"/>
    <p:sldId id="592" r:id="rId96"/>
    <p:sldId id="593" r:id="rId97"/>
    <p:sldId id="675" r:id="rId98"/>
    <p:sldId id="673" r:id="rId99"/>
    <p:sldId id="594" r:id="rId100"/>
    <p:sldId id="669" r:id="rId101"/>
    <p:sldId id="670" r:id="rId102"/>
    <p:sldId id="671" r:id="rId103"/>
    <p:sldId id="598" r:id="rId104"/>
    <p:sldId id="600" r:id="rId105"/>
    <p:sldId id="601" r:id="rId106"/>
    <p:sldId id="603" r:id="rId107"/>
    <p:sldId id="672" r:id="rId108"/>
    <p:sldId id="604" r:id="rId109"/>
    <p:sldId id="605" r:id="rId110"/>
    <p:sldId id="606" r:id="rId111"/>
    <p:sldId id="607" r:id="rId112"/>
    <p:sldId id="613" r:id="rId113"/>
    <p:sldId id="614" r:id="rId114"/>
    <p:sldId id="615" r:id="rId115"/>
    <p:sldId id="616" r:id="rId116"/>
    <p:sldId id="617" r:id="rId117"/>
    <p:sldId id="618" r:id="rId118"/>
    <p:sldId id="619" r:id="rId119"/>
    <p:sldId id="627" r:id="rId120"/>
    <p:sldId id="620" r:id="rId121"/>
    <p:sldId id="621" r:id="rId122"/>
    <p:sldId id="622" r:id="rId123"/>
    <p:sldId id="623" r:id="rId124"/>
    <p:sldId id="624" r:id="rId125"/>
    <p:sldId id="625" r:id="rId126"/>
    <p:sldId id="626" r:id="rId127"/>
    <p:sldId id="628" r:id="rId128"/>
    <p:sldId id="629" r:id="rId129"/>
    <p:sldId id="630" r:id="rId130"/>
    <p:sldId id="631" r:id="rId131"/>
    <p:sldId id="632" r:id="rId132"/>
    <p:sldId id="633" r:id="rId133"/>
    <p:sldId id="634" r:id="rId134"/>
    <p:sldId id="679" r:id="rId135"/>
    <p:sldId id="680" r:id="rId136"/>
    <p:sldId id="635" r:id="rId137"/>
    <p:sldId id="636" r:id="rId138"/>
    <p:sldId id="637" r:id="rId139"/>
    <p:sldId id="638" r:id="rId140"/>
    <p:sldId id="639" r:id="rId141"/>
  </p:sldIdLst>
  <p:sldSz cx="12192000" cy="68580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82" autoAdjust="0"/>
    <p:restoredTop sz="92271" autoAdjust="0"/>
  </p:normalViewPr>
  <p:slideViewPr>
    <p:cSldViewPr snapToGrid="0">
      <p:cViewPr varScale="1">
        <p:scale>
          <a:sx n="70" d="100"/>
          <a:sy n="70" d="100"/>
        </p:scale>
        <p:origin x="90" y="3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53D53DB-94F0-4EBF-84E0-59FFE83C5191}" type="doc">
      <dgm:prSet loTypeId="urn:microsoft.com/office/officeart/2005/8/layout/radial1" loCatId="cycle" qsTypeId="urn:microsoft.com/office/officeart/2005/8/quickstyle/simple1" qsCatId="simple" csTypeId="urn:microsoft.com/office/officeart/2005/8/colors/colorful2" csCatId="colorful" phldr="1"/>
      <dgm:spPr/>
      <dgm:t>
        <a:bodyPr/>
        <a:lstStyle/>
        <a:p>
          <a:endParaRPr lang="en-US"/>
        </a:p>
      </dgm:t>
    </dgm:pt>
    <dgm:pt modelId="{C2902CA0-2F27-4753-9540-0C71BFD8CCC9}">
      <dgm:prSet phldrT="[Text]"/>
      <dgm:spPr/>
      <dgm:t>
        <a:bodyPr/>
        <a:lstStyle/>
        <a:p>
          <a:r>
            <a:rPr lang="en-US" dirty="0" smtClean="0"/>
            <a:t>Development of Substance Use Disorders</a:t>
          </a:r>
          <a:endParaRPr lang="en-US" dirty="0"/>
        </a:p>
      </dgm:t>
    </dgm:pt>
    <dgm:pt modelId="{AE42BE5F-7E6A-4091-B84E-71587DB941BE}" type="parTrans" cxnId="{27F2B1A8-DD3D-4C90-B358-290C4CDF9E5D}">
      <dgm:prSet/>
      <dgm:spPr/>
      <dgm:t>
        <a:bodyPr/>
        <a:lstStyle/>
        <a:p>
          <a:endParaRPr lang="en-US"/>
        </a:p>
      </dgm:t>
    </dgm:pt>
    <dgm:pt modelId="{70CA639A-4EA6-40F6-B4AC-992BC78677B7}" type="sibTrans" cxnId="{27F2B1A8-DD3D-4C90-B358-290C4CDF9E5D}">
      <dgm:prSet/>
      <dgm:spPr/>
      <dgm:t>
        <a:bodyPr/>
        <a:lstStyle/>
        <a:p>
          <a:endParaRPr lang="en-US"/>
        </a:p>
      </dgm:t>
    </dgm:pt>
    <dgm:pt modelId="{9E9AD216-27D6-4419-B0F1-F1CC0ED5F1BE}">
      <dgm:prSet phldrT="[Text]"/>
      <dgm:spPr/>
      <dgm:t>
        <a:bodyPr/>
        <a:lstStyle/>
        <a:p>
          <a:r>
            <a:rPr lang="en-US" dirty="0" smtClean="0"/>
            <a:t>Pain Scale</a:t>
          </a:r>
          <a:endParaRPr lang="en-US" dirty="0"/>
        </a:p>
      </dgm:t>
    </dgm:pt>
    <dgm:pt modelId="{9EFC156E-4EE4-4683-9917-1D5D03066C9E}" type="parTrans" cxnId="{EC3281C6-9AD0-4F41-A916-FC7FF04C72CD}">
      <dgm:prSet/>
      <dgm:spPr/>
      <dgm:t>
        <a:bodyPr/>
        <a:lstStyle/>
        <a:p>
          <a:endParaRPr lang="en-US"/>
        </a:p>
      </dgm:t>
    </dgm:pt>
    <dgm:pt modelId="{AD12C194-6F23-4FE7-A167-74E10B674A2E}" type="sibTrans" cxnId="{EC3281C6-9AD0-4F41-A916-FC7FF04C72CD}">
      <dgm:prSet/>
      <dgm:spPr/>
      <dgm:t>
        <a:bodyPr/>
        <a:lstStyle/>
        <a:p>
          <a:endParaRPr lang="en-US"/>
        </a:p>
      </dgm:t>
    </dgm:pt>
    <dgm:pt modelId="{1AE3A58D-617F-4D44-A78B-1143E237F14D}">
      <dgm:prSet phldrT="[Text]"/>
      <dgm:spPr/>
      <dgm:t>
        <a:bodyPr/>
        <a:lstStyle/>
        <a:p>
          <a:r>
            <a:rPr lang="en-US" dirty="0" smtClean="0"/>
            <a:t>OxyContin</a:t>
          </a:r>
          <a:endParaRPr lang="en-US" dirty="0"/>
        </a:p>
      </dgm:t>
    </dgm:pt>
    <dgm:pt modelId="{50C565A7-039B-412F-9F21-59A0C5DD7D75}" type="parTrans" cxnId="{4BBC9497-E810-4F38-A509-E0AC36759018}">
      <dgm:prSet/>
      <dgm:spPr/>
      <dgm:t>
        <a:bodyPr/>
        <a:lstStyle/>
        <a:p>
          <a:endParaRPr lang="en-US"/>
        </a:p>
      </dgm:t>
    </dgm:pt>
    <dgm:pt modelId="{C17C66CC-CEB4-4DCF-98D2-BE237CD1A27F}" type="sibTrans" cxnId="{4BBC9497-E810-4F38-A509-E0AC36759018}">
      <dgm:prSet/>
      <dgm:spPr/>
      <dgm:t>
        <a:bodyPr/>
        <a:lstStyle/>
        <a:p>
          <a:endParaRPr lang="en-US"/>
        </a:p>
      </dgm:t>
    </dgm:pt>
    <dgm:pt modelId="{EBD7839A-4A38-40E2-8B1A-DE4FBE2C33A1}">
      <dgm:prSet phldrT="[Text]"/>
      <dgm:spPr/>
      <dgm:t>
        <a:bodyPr/>
        <a:lstStyle/>
        <a:p>
          <a:r>
            <a:rPr lang="en-US" dirty="0" smtClean="0"/>
            <a:t>Marketing</a:t>
          </a:r>
          <a:endParaRPr lang="en-US" dirty="0"/>
        </a:p>
      </dgm:t>
    </dgm:pt>
    <dgm:pt modelId="{0D8C020D-C326-4EC0-BA7C-4F515CECEBBF}" type="parTrans" cxnId="{D3B11287-DE7F-49A2-A89B-3D6B896C44FE}">
      <dgm:prSet/>
      <dgm:spPr/>
      <dgm:t>
        <a:bodyPr/>
        <a:lstStyle/>
        <a:p>
          <a:endParaRPr lang="en-US"/>
        </a:p>
      </dgm:t>
    </dgm:pt>
    <dgm:pt modelId="{D786047E-E33B-4BE2-B9BE-B8AD604E0F90}" type="sibTrans" cxnId="{D3B11287-DE7F-49A2-A89B-3D6B896C44FE}">
      <dgm:prSet/>
      <dgm:spPr/>
      <dgm:t>
        <a:bodyPr/>
        <a:lstStyle/>
        <a:p>
          <a:endParaRPr lang="en-US"/>
        </a:p>
      </dgm:t>
    </dgm:pt>
    <dgm:pt modelId="{A55AD88D-F08B-409E-B9F1-6339282CED2A}">
      <dgm:prSet phldrT="[Text]"/>
      <dgm:spPr/>
      <dgm:t>
        <a:bodyPr/>
        <a:lstStyle/>
        <a:p>
          <a:r>
            <a:rPr lang="en-US" dirty="0" smtClean="0"/>
            <a:t>Lack of Behavioral Health Care</a:t>
          </a:r>
          <a:endParaRPr lang="en-US" dirty="0"/>
        </a:p>
      </dgm:t>
    </dgm:pt>
    <dgm:pt modelId="{673B87DF-87C2-4183-8C06-EDAE6E5F45E7}" type="parTrans" cxnId="{5E3B21E7-84D0-4942-AFDD-85560C37031B}">
      <dgm:prSet/>
      <dgm:spPr/>
      <dgm:t>
        <a:bodyPr/>
        <a:lstStyle/>
        <a:p>
          <a:endParaRPr lang="en-US"/>
        </a:p>
      </dgm:t>
    </dgm:pt>
    <dgm:pt modelId="{1FFB89D2-F6BA-45AF-867E-98FA78275A56}" type="sibTrans" cxnId="{5E3B21E7-84D0-4942-AFDD-85560C37031B}">
      <dgm:prSet/>
      <dgm:spPr/>
      <dgm:t>
        <a:bodyPr/>
        <a:lstStyle/>
        <a:p>
          <a:endParaRPr lang="en-US"/>
        </a:p>
      </dgm:t>
    </dgm:pt>
    <dgm:pt modelId="{3ACEA463-9FEA-4C49-A13F-D1004A263A76}">
      <dgm:prSet/>
      <dgm:spPr/>
      <dgm:t>
        <a:bodyPr/>
        <a:lstStyle/>
        <a:p>
          <a:r>
            <a:rPr lang="en-US" dirty="0" smtClean="0"/>
            <a:t>Lack of Integrated Care</a:t>
          </a:r>
          <a:endParaRPr lang="en-US" dirty="0"/>
        </a:p>
      </dgm:t>
    </dgm:pt>
    <dgm:pt modelId="{D60FBCDF-3FD9-442E-AA92-F2E13AADC497}" type="parTrans" cxnId="{78030752-F789-490C-AA79-36548F926A9C}">
      <dgm:prSet/>
      <dgm:spPr/>
      <dgm:t>
        <a:bodyPr/>
        <a:lstStyle/>
        <a:p>
          <a:endParaRPr lang="en-US"/>
        </a:p>
      </dgm:t>
    </dgm:pt>
    <dgm:pt modelId="{81ECF940-0203-4F6D-91CE-463F5D3FE13A}" type="sibTrans" cxnId="{78030752-F789-490C-AA79-36548F926A9C}">
      <dgm:prSet/>
      <dgm:spPr/>
      <dgm:t>
        <a:bodyPr/>
        <a:lstStyle/>
        <a:p>
          <a:endParaRPr lang="en-US"/>
        </a:p>
      </dgm:t>
    </dgm:pt>
    <dgm:pt modelId="{59A01700-84C9-457A-9942-BE152E569CA0}">
      <dgm:prSet/>
      <dgm:spPr/>
      <dgm:t>
        <a:bodyPr/>
        <a:lstStyle/>
        <a:p>
          <a:r>
            <a:rPr lang="en-US" dirty="0" smtClean="0"/>
            <a:t>Health Care Professionals Education</a:t>
          </a:r>
          <a:endParaRPr lang="en-US" dirty="0"/>
        </a:p>
      </dgm:t>
    </dgm:pt>
    <dgm:pt modelId="{4DE99B29-5431-4ED8-B909-520CB5DBA82A}" type="parTrans" cxnId="{81CD8426-9DFF-4622-ABC7-4C3DFED970EB}">
      <dgm:prSet/>
      <dgm:spPr/>
      <dgm:t>
        <a:bodyPr/>
        <a:lstStyle/>
        <a:p>
          <a:endParaRPr lang="en-US"/>
        </a:p>
      </dgm:t>
    </dgm:pt>
    <dgm:pt modelId="{1F40C382-D0F5-4ECC-B8AC-AF24FF401C0C}" type="sibTrans" cxnId="{81CD8426-9DFF-4622-ABC7-4C3DFED970EB}">
      <dgm:prSet/>
      <dgm:spPr/>
      <dgm:t>
        <a:bodyPr/>
        <a:lstStyle/>
        <a:p>
          <a:endParaRPr lang="en-US"/>
        </a:p>
      </dgm:t>
    </dgm:pt>
    <dgm:pt modelId="{E9B9FCE2-F28C-4350-9A91-F4FD8EC6A135}">
      <dgm:prSet/>
      <dgm:spPr/>
      <dgm:t>
        <a:bodyPr/>
        <a:lstStyle/>
        <a:p>
          <a:r>
            <a:rPr lang="en-US" dirty="0" smtClean="0"/>
            <a:t>Mental Illness</a:t>
          </a:r>
          <a:endParaRPr lang="en-US" dirty="0"/>
        </a:p>
      </dgm:t>
    </dgm:pt>
    <dgm:pt modelId="{A548CE27-EE0E-4CF0-9348-5A9DA7B88842}" type="parTrans" cxnId="{12D086C2-802B-4856-9D6B-6AECF4551693}">
      <dgm:prSet/>
      <dgm:spPr/>
      <dgm:t>
        <a:bodyPr/>
        <a:lstStyle/>
        <a:p>
          <a:endParaRPr lang="en-US"/>
        </a:p>
      </dgm:t>
    </dgm:pt>
    <dgm:pt modelId="{FAA2437D-C811-499D-B10B-A24D459BA334}" type="sibTrans" cxnId="{12D086C2-802B-4856-9D6B-6AECF4551693}">
      <dgm:prSet/>
      <dgm:spPr/>
      <dgm:t>
        <a:bodyPr/>
        <a:lstStyle/>
        <a:p>
          <a:endParaRPr lang="en-US"/>
        </a:p>
      </dgm:t>
    </dgm:pt>
    <dgm:pt modelId="{E111B4A4-BF83-4BEB-9243-F05CCCCEFD74}">
      <dgm:prSet/>
      <dgm:spPr/>
      <dgm:t>
        <a:bodyPr/>
        <a:lstStyle/>
        <a:p>
          <a:r>
            <a:rPr lang="en-US" dirty="0" smtClean="0"/>
            <a:t>ACEs</a:t>
          </a:r>
          <a:endParaRPr lang="en-US" dirty="0"/>
        </a:p>
      </dgm:t>
    </dgm:pt>
    <dgm:pt modelId="{98BB4276-14D2-4532-A62C-CF52B826D5E2}" type="parTrans" cxnId="{D356B4A5-B583-4BEA-804A-0BC249B13F8C}">
      <dgm:prSet/>
      <dgm:spPr/>
      <dgm:t>
        <a:bodyPr/>
        <a:lstStyle/>
        <a:p>
          <a:endParaRPr lang="en-US"/>
        </a:p>
      </dgm:t>
    </dgm:pt>
    <dgm:pt modelId="{8E8D1F05-238B-4643-9978-D43EEF5327B9}" type="sibTrans" cxnId="{D356B4A5-B583-4BEA-804A-0BC249B13F8C}">
      <dgm:prSet/>
      <dgm:spPr/>
      <dgm:t>
        <a:bodyPr/>
        <a:lstStyle/>
        <a:p>
          <a:endParaRPr lang="en-US"/>
        </a:p>
      </dgm:t>
    </dgm:pt>
    <dgm:pt modelId="{73AFF9CD-9814-4976-896D-A3FB0F992C9B}" type="pres">
      <dgm:prSet presAssocID="{353D53DB-94F0-4EBF-84E0-59FFE83C5191}" presName="cycle" presStyleCnt="0">
        <dgm:presLayoutVars>
          <dgm:chMax val="1"/>
          <dgm:dir/>
          <dgm:animLvl val="ctr"/>
          <dgm:resizeHandles val="exact"/>
        </dgm:presLayoutVars>
      </dgm:prSet>
      <dgm:spPr/>
      <dgm:t>
        <a:bodyPr/>
        <a:lstStyle/>
        <a:p>
          <a:endParaRPr lang="en-US"/>
        </a:p>
      </dgm:t>
    </dgm:pt>
    <dgm:pt modelId="{22AB5732-4804-4C04-B2FF-4F680022A798}" type="pres">
      <dgm:prSet presAssocID="{C2902CA0-2F27-4753-9540-0C71BFD8CCC9}" presName="centerShape" presStyleLbl="node0" presStyleIdx="0" presStyleCnt="1"/>
      <dgm:spPr/>
      <dgm:t>
        <a:bodyPr/>
        <a:lstStyle/>
        <a:p>
          <a:endParaRPr lang="en-US"/>
        </a:p>
      </dgm:t>
    </dgm:pt>
    <dgm:pt modelId="{B2EABD3F-2819-46D5-AFDA-F9847BD65FB2}" type="pres">
      <dgm:prSet presAssocID="{9EFC156E-4EE4-4683-9917-1D5D03066C9E}" presName="Name9" presStyleLbl="parChTrans1D2" presStyleIdx="0" presStyleCnt="8"/>
      <dgm:spPr/>
      <dgm:t>
        <a:bodyPr/>
        <a:lstStyle/>
        <a:p>
          <a:endParaRPr lang="en-US"/>
        </a:p>
      </dgm:t>
    </dgm:pt>
    <dgm:pt modelId="{E7C0D509-A1C4-4B08-9381-0B287427BD1E}" type="pres">
      <dgm:prSet presAssocID="{9EFC156E-4EE4-4683-9917-1D5D03066C9E}" presName="connTx" presStyleLbl="parChTrans1D2" presStyleIdx="0" presStyleCnt="8"/>
      <dgm:spPr/>
      <dgm:t>
        <a:bodyPr/>
        <a:lstStyle/>
        <a:p>
          <a:endParaRPr lang="en-US"/>
        </a:p>
      </dgm:t>
    </dgm:pt>
    <dgm:pt modelId="{41D85A09-8FA5-47EF-9B65-D7E4EF9DB6B8}" type="pres">
      <dgm:prSet presAssocID="{9E9AD216-27D6-4419-B0F1-F1CC0ED5F1BE}" presName="node" presStyleLbl="node1" presStyleIdx="0" presStyleCnt="8">
        <dgm:presLayoutVars>
          <dgm:bulletEnabled val="1"/>
        </dgm:presLayoutVars>
      </dgm:prSet>
      <dgm:spPr/>
      <dgm:t>
        <a:bodyPr/>
        <a:lstStyle/>
        <a:p>
          <a:endParaRPr lang="en-US"/>
        </a:p>
      </dgm:t>
    </dgm:pt>
    <dgm:pt modelId="{2820B6A9-8026-488A-9377-21C5B610B3BB}" type="pres">
      <dgm:prSet presAssocID="{50C565A7-039B-412F-9F21-59A0C5DD7D75}" presName="Name9" presStyleLbl="parChTrans1D2" presStyleIdx="1" presStyleCnt="8"/>
      <dgm:spPr/>
      <dgm:t>
        <a:bodyPr/>
        <a:lstStyle/>
        <a:p>
          <a:endParaRPr lang="en-US"/>
        </a:p>
      </dgm:t>
    </dgm:pt>
    <dgm:pt modelId="{AF05889B-F3C9-4F35-86EE-FD5BF990CF3D}" type="pres">
      <dgm:prSet presAssocID="{50C565A7-039B-412F-9F21-59A0C5DD7D75}" presName="connTx" presStyleLbl="parChTrans1D2" presStyleIdx="1" presStyleCnt="8"/>
      <dgm:spPr/>
      <dgm:t>
        <a:bodyPr/>
        <a:lstStyle/>
        <a:p>
          <a:endParaRPr lang="en-US"/>
        </a:p>
      </dgm:t>
    </dgm:pt>
    <dgm:pt modelId="{55D9DACA-322C-41D8-B014-B8FA5AE929BB}" type="pres">
      <dgm:prSet presAssocID="{1AE3A58D-617F-4D44-A78B-1143E237F14D}" presName="node" presStyleLbl="node1" presStyleIdx="1" presStyleCnt="8">
        <dgm:presLayoutVars>
          <dgm:bulletEnabled val="1"/>
        </dgm:presLayoutVars>
      </dgm:prSet>
      <dgm:spPr/>
      <dgm:t>
        <a:bodyPr/>
        <a:lstStyle/>
        <a:p>
          <a:endParaRPr lang="en-US"/>
        </a:p>
      </dgm:t>
    </dgm:pt>
    <dgm:pt modelId="{2066FA2F-7D30-4D49-BEE8-3027B92D9446}" type="pres">
      <dgm:prSet presAssocID="{0D8C020D-C326-4EC0-BA7C-4F515CECEBBF}" presName="Name9" presStyleLbl="parChTrans1D2" presStyleIdx="2" presStyleCnt="8"/>
      <dgm:spPr/>
      <dgm:t>
        <a:bodyPr/>
        <a:lstStyle/>
        <a:p>
          <a:endParaRPr lang="en-US"/>
        </a:p>
      </dgm:t>
    </dgm:pt>
    <dgm:pt modelId="{8FD6926D-8CAC-4C7E-8FF6-D61047A46374}" type="pres">
      <dgm:prSet presAssocID="{0D8C020D-C326-4EC0-BA7C-4F515CECEBBF}" presName="connTx" presStyleLbl="parChTrans1D2" presStyleIdx="2" presStyleCnt="8"/>
      <dgm:spPr/>
      <dgm:t>
        <a:bodyPr/>
        <a:lstStyle/>
        <a:p>
          <a:endParaRPr lang="en-US"/>
        </a:p>
      </dgm:t>
    </dgm:pt>
    <dgm:pt modelId="{3093DEFE-CD07-49DD-AE1A-1458CF448933}" type="pres">
      <dgm:prSet presAssocID="{EBD7839A-4A38-40E2-8B1A-DE4FBE2C33A1}" presName="node" presStyleLbl="node1" presStyleIdx="2" presStyleCnt="8">
        <dgm:presLayoutVars>
          <dgm:bulletEnabled val="1"/>
        </dgm:presLayoutVars>
      </dgm:prSet>
      <dgm:spPr/>
      <dgm:t>
        <a:bodyPr/>
        <a:lstStyle/>
        <a:p>
          <a:endParaRPr lang="en-US"/>
        </a:p>
      </dgm:t>
    </dgm:pt>
    <dgm:pt modelId="{8D71B360-A2EC-4B57-BA7F-1EC57FA03BF6}" type="pres">
      <dgm:prSet presAssocID="{673B87DF-87C2-4183-8C06-EDAE6E5F45E7}" presName="Name9" presStyleLbl="parChTrans1D2" presStyleIdx="3" presStyleCnt="8"/>
      <dgm:spPr/>
      <dgm:t>
        <a:bodyPr/>
        <a:lstStyle/>
        <a:p>
          <a:endParaRPr lang="en-US"/>
        </a:p>
      </dgm:t>
    </dgm:pt>
    <dgm:pt modelId="{00634A1B-C5AA-44E6-AB00-3F8B603DCEA8}" type="pres">
      <dgm:prSet presAssocID="{673B87DF-87C2-4183-8C06-EDAE6E5F45E7}" presName="connTx" presStyleLbl="parChTrans1D2" presStyleIdx="3" presStyleCnt="8"/>
      <dgm:spPr/>
      <dgm:t>
        <a:bodyPr/>
        <a:lstStyle/>
        <a:p>
          <a:endParaRPr lang="en-US"/>
        </a:p>
      </dgm:t>
    </dgm:pt>
    <dgm:pt modelId="{75171B5A-AA8D-45CE-873D-0D48A6E8F8AE}" type="pres">
      <dgm:prSet presAssocID="{A55AD88D-F08B-409E-B9F1-6339282CED2A}" presName="node" presStyleLbl="node1" presStyleIdx="3" presStyleCnt="8">
        <dgm:presLayoutVars>
          <dgm:bulletEnabled val="1"/>
        </dgm:presLayoutVars>
      </dgm:prSet>
      <dgm:spPr/>
      <dgm:t>
        <a:bodyPr/>
        <a:lstStyle/>
        <a:p>
          <a:endParaRPr lang="en-US"/>
        </a:p>
      </dgm:t>
    </dgm:pt>
    <dgm:pt modelId="{0AFB7186-FCD3-42CB-828F-5D3B778DF5EC}" type="pres">
      <dgm:prSet presAssocID="{D60FBCDF-3FD9-442E-AA92-F2E13AADC497}" presName="Name9" presStyleLbl="parChTrans1D2" presStyleIdx="4" presStyleCnt="8"/>
      <dgm:spPr/>
      <dgm:t>
        <a:bodyPr/>
        <a:lstStyle/>
        <a:p>
          <a:endParaRPr lang="en-US"/>
        </a:p>
      </dgm:t>
    </dgm:pt>
    <dgm:pt modelId="{C638AFA4-06C2-421A-A66C-758A8FB80A0A}" type="pres">
      <dgm:prSet presAssocID="{D60FBCDF-3FD9-442E-AA92-F2E13AADC497}" presName="connTx" presStyleLbl="parChTrans1D2" presStyleIdx="4" presStyleCnt="8"/>
      <dgm:spPr/>
      <dgm:t>
        <a:bodyPr/>
        <a:lstStyle/>
        <a:p>
          <a:endParaRPr lang="en-US"/>
        </a:p>
      </dgm:t>
    </dgm:pt>
    <dgm:pt modelId="{1B10165E-7AAE-4366-859B-C68A9E395930}" type="pres">
      <dgm:prSet presAssocID="{3ACEA463-9FEA-4C49-A13F-D1004A263A76}" presName="node" presStyleLbl="node1" presStyleIdx="4" presStyleCnt="8" custRadScaleRad="97897" custRadScaleInc="-515">
        <dgm:presLayoutVars>
          <dgm:bulletEnabled val="1"/>
        </dgm:presLayoutVars>
      </dgm:prSet>
      <dgm:spPr/>
      <dgm:t>
        <a:bodyPr/>
        <a:lstStyle/>
        <a:p>
          <a:endParaRPr lang="en-US"/>
        </a:p>
      </dgm:t>
    </dgm:pt>
    <dgm:pt modelId="{E795545F-71B7-424D-87BF-A83B76E12EAD}" type="pres">
      <dgm:prSet presAssocID="{4DE99B29-5431-4ED8-B909-520CB5DBA82A}" presName="Name9" presStyleLbl="parChTrans1D2" presStyleIdx="5" presStyleCnt="8"/>
      <dgm:spPr/>
      <dgm:t>
        <a:bodyPr/>
        <a:lstStyle/>
        <a:p>
          <a:endParaRPr lang="en-US"/>
        </a:p>
      </dgm:t>
    </dgm:pt>
    <dgm:pt modelId="{06B505C3-FFCC-465F-8B5C-7AF1D6DA441B}" type="pres">
      <dgm:prSet presAssocID="{4DE99B29-5431-4ED8-B909-520CB5DBA82A}" presName="connTx" presStyleLbl="parChTrans1D2" presStyleIdx="5" presStyleCnt="8"/>
      <dgm:spPr/>
      <dgm:t>
        <a:bodyPr/>
        <a:lstStyle/>
        <a:p>
          <a:endParaRPr lang="en-US"/>
        </a:p>
      </dgm:t>
    </dgm:pt>
    <dgm:pt modelId="{DE9D3177-387C-4E49-898F-689132390160}" type="pres">
      <dgm:prSet presAssocID="{59A01700-84C9-457A-9942-BE152E569CA0}" presName="node" presStyleLbl="node1" presStyleIdx="5" presStyleCnt="8">
        <dgm:presLayoutVars>
          <dgm:bulletEnabled val="1"/>
        </dgm:presLayoutVars>
      </dgm:prSet>
      <dgm:spPr/>
      <dgm:t>
        <a:bodyPr/>
        <a:lstStyle/>
        <a:p>
          <a:endParaRPr lang="en-US"/>
        </a:p>
      </dgm:t>
    </dgm:pt>
    <dgm:pt modelId="{F2E620E7-2725-4C87-80C1-647BB1936B88}" type="pres">
      <dgm:prSet presAssocID="{A548CE27-EE0E-4CF0-9348-5A9DA7B88842}" presName="Name9" presStyleLbl="parChTrans1D2" presStyleIdx="6" presStyleCnt="8"/>
      <dgm:spPr/>
      <dgm:t>
        <a:bodyPr/>
        <a:lstStyle/>
        <a:p>
          <a:endParaRPr lang="en-US"/>
        </a:p>
      </dgm:t>
    </dgm:pt>
    <dgm:pt modelId="{D1504393-F200-4B38-9216-64029B516E8B}" type="pres">
      <dgm:prSet presAssocID="{A548CE27-EE0E-4CF0-9348-5A9DA7B88842}" presName="connTx" presStyleLbl="parChTrans1D2" presStyleIdx="6" presStyleCnt="8"/>
      <dgm:spPr/>
      <dgm:t>
        <a:bodyPr/>
        <a:lstStyle/>
        <a:p>
          <a:endParaRPr lang="en-US"/>
        </a:p>
      </dgm:t>
    </dgm:pt>
    <dgm:pt modelId="{D8F0BA5A-9B8D-44FC-A819-8C680CEC4513}" type="pres">
      <dgm:prSet presAssocID="{E9B9FCE2-F28C-4350-9A91-F4FD8EC6A135}" presName="node" presStyleLbl="node1" presStyleIdx="6" presStyleCnt="8">
        <dgm:presLayoutVars>
          <dgm:bulletEnabled val="1"/>
        </dgm:presLayoutVars>
      </dgm:prSet>
      <dgm:spPr/>
      <dgm:t>
        <a:bodyPr/>
        <a:lstStyle/>
        <a:p>
          <a:endParaRPr lang="en-US"/>
        </a:p>
      </dgm:t>
    </dgm:pt>
    <dgm:pt modelId="{0048383E-2C08-486A-8BBB-67EF69DBFC00}" type="pres">
      <dgm:prSet presAssocID="{98BB4276-14D2-4532-A62C-CF52B826D5E2}" presName="Name9" presStyleLbl="parChTrans1D2" presStyleIdx="7" presStyleCnt="8"/>
      <dgm:spPr/>
      <dgm:t>
        <a:bodyPr/>
        <a:lstStyle/>
        <a:p>
          <a:endParaRPr lang="en-US"/>
        </a:p>
      </dgm:t>
    </dgm:pt>
    <dgm:pt modelId="{88994266-1C5D-4DFD-A461-621DFCA61471}" type="pres">
      <dgm:prSet presAssocID="{98BB4276-14D2-4532-A62C-CF52B826D5E2}" presName="connTx" presStyleLbl="parChTrans1D2" presStyleIdx="7" presStyleCnt="8"/>
      <dgm:spPr/>
      <dgm:t>
        <a:bodyPr/>
        <a:lstStyle/>
        <a:p>
          <a:endParaRPr lang="en-US"/>
        </a:p>
      </dgm:t>
    </dgm:pt>
    <dgm:pt modelId="{1C74191B-C026-4D1A-9B92-B6BC37CADBD2}" type="pres">
      <dgm:prSet presAssocID="{E111B4A4-BF83-4BEB-9243-F05CCCCEFD74}" presName="node" presStyleLbl="node1" presStyleIdx="7" presStyleCnt="8">
        <dgm:presLayoutVars>
          <dgm:bulletEnabled val="1"/>
        </dgm:presLayoutVars>
      </dgm:prSet>
      <dgm:spPr/>
      <dgm:t>
        <a:bodyPr/>
        <a:lstStyle/>
        <a:p>
          <a:endParaRPr lang="en-US"/>
        </a:p>
      </dgm:t>
    </dgm:pt>
  </dgm:ptLst>
  <dgm:cxnLst>
    <dgm:cxn modelId="{1E05043F-C3CF-487F-8806-41748C026063}" type="presOf" srcId="{E9B9FCE2-F28C-4350-9A91-F4FD8EC6A135}" destId="{D8F0BA5A-9B8D-44FC-A819-8C680CEC4513}" srcOrd="0" destOrd="0" presId="urn:microsoft.com/office/officeart/2005/8/layout/radial1"/>
    <dgm:cxn modelId="{D1D99427-2B0F-4139-B039-6A30885A1D93}" type="presOf" srcId="{50C565A7-039B-412F-9F21-59A0C5DD7D75}" destId="{2820B6A9-8026-488A-9377-21C5B610B3BB}" srcOrd="0" destOrd="0" presId="urn:microsoft.com/office/officeart/2005/8/layout/radial1"/>
    <dgm:cxn modelId="{2175316B-46E0-4F63-8AF3-B33CBB1FFA03}" type="presOf" srcId="{59A01700-84C9-457A-9942-BE152E569CA0}" destId="{DE9D3177-387C-4E49-898F-689132390160}" srcOrd="0" destOrd="0" presId="urn:microsoft.com/office/officeart/2005/8/layout/radial1"/>
    <dgm:cxn modelId="{A365461B-3A93-407F-9E1D-E8021C545394}" type="presOf" srcId="{50C565A7-039B-412F-9F21-59A0C5DD7D75}" destId="{AF05889B-F3C9-4F35-86EE-FD5BF990CF3D}" srcOrd="1" destOrd="0" presId="urn:microsoft.com/office/officeart/2005/8/layout/radial1"/>
    <dgm:cxn modelId="{17888A0C-A21E-4494-AA87-2004159B39B1}" type="presOf" srcId="{673B87DF-87C2-4183-8C06-EDAE6E5F45E7}" destId="{00634A1B-C5AA-44E6-AB00-3F8B603DCEA8}" srcOrd="1" destOrd="0" presId="urn:microsoft.com/office/officeart/2005/8/layout/radial1"/>
    <dgm:cxn modelId="{9C310698-4473-4023-BDBC-D25C5CDFC4C0}" type="presOf" srcId="{A55AD88D-F08B-409E-B9F1-6339282CED2A}" destId="{75171B5A-AA8D-45CE-873D-0D48A6E8F8AE}" srcOrd="0" destOrd="0" presId="urn:microsoft.com/office/officeart/2005/8/layout/radial1"/>
    <dgm:cxn modelId="{7C111AFB-7AF9-4D95-ADA4-4DCCE235F167}" type="presOf" srcId="{4DE99B29-5431-4ED8-B909-520CB5DBA82A}" destId="{E795545F-71B7-424D-87BF-A83B76E12EAD}" srcOrd="0" destOrd="0" presId="urn:microsoft.com/office/officeart/2005/8/layout/radial1"/>
    <dgm:cxn modelId="{FEB7FA2F-1B47-41E4-A706-E9689F2DB0BE}" type="presOf" srcId="{9EFC156E-4EE4-4683-9917-1D5D03066C9E}" destId="{B2EABD3F-2819-46D5-AFDA-F9847BD65FB2}" srcOrd="0" destOrd="0" presId="urn:microsoft.com/office/officeart/2005/8/layout/radial1"/>
    <dgm:cxn modelId="{D356B4A5-B583-4BEA-804A-0BC249B13F8C}" srcId="{C2902CA0-2F27-4753-9540-0C71BFD8CCC9}" destId="{E111B4A4-BF83-4BEB-9243-F05CCCCEFD74}" srcOrd="7" destOrd="0" parTransId="{98BB4276-14D2-4532-A62C-CF52B826D5E2}" sibTransId="{8E8D1F05-238B-4643-9978-D43EEF5327B9}"/>
    <dgm:cxn modelId="{8F73FD66-B6B6-44BB-A7A1-16522A16EF9A}" type="presOf" srcId="{EBD7839A-4A38-40E2-8B1A-DE4FBE2C33A1}" destId="{3093DEFE-CD07-49DD-AE1A-1458CF448933}" srcOrd="0" destOrd="0" presId="urn:microsoft.com/office/officeart/2005/8/layout/radial1"/>
    <dgm:cxn modelId="{12D086C2-802B-4856-9D6B-6AECF4551693}" srcId="{C2902CA0-2F27-4753-9540-0C71BFD8CCC9}" destId="{E9B9FCE2-F28C-4350-9A91-F4FD8EC6A135}" srcOrd="6" destOrd="0" parTransId="{A548CE27-EE0E-4CF0-9348-5A9DA7B88842}" sibTransId="{FAA2437D-C811-499D-B10B-A24D459BA334}"/>
    <dgm:cxn modelId="{532E0DCB-17E7-40FE-8180-F04FE4AEE1B7}" type="presOf" srcId="{4DE99B29-5431-4ED8-B909-520CB5DBA82A}" destId="{06B505C3-FFCC-465F-8B5C-7AF1D6DA441B}" srcOrd="1" destOrd="0" presId="urn:microsoft.com/office/officeart/2005/8/layout/radial1"/>
    <dgm:cxn modelId="{09B75D06-665F-4954-9928-B033B23E8D7C}" type="presOf" srcId="{E111B4A4-BF83-4BEB-9243-F05CCCCEFD74}" destId="{1C74191B-C026-4D1A-9B92-B6BC37CADBD2}" srcOrd="0" destOrd="0" presId="urn:microsoft.com/office/officeart/2005/8/layout/radial1"/>
    <dgm:cxn modelId="{81CD8426-9DFF-4622-ABC7-4C3DFED970EB}" srcId="{C2902CA0-2F27-4753-9540-0C71BFD8CCC9}" destId="{59A01700-84C9-457A-9942-BE152E569CA0}" srcOrd="5" destOrd="0" parTransId="{4DE99B29-5431-4ED8-B909-520CB5DBA82A}" sibTransId="{1F40C382-D0F5-4ECC-B8AC-AF24FF401C0C}"/>
    <dgm:cxn modelId="{5E3B21E7-84D0-4942-AFDD-85560C37031B}" srcId="{C2902CA0-2F27-4753-9540-0C71BFD8CCC9}" destId="{A55AD88D-F08B-409E-B9F1-6339282CED2A}" srcOrd="3" destOrd="0" parTransId="{673B87DF-87C2-4183-8C06-EDAE6E5F45E7}" sibTransId="{1FFB89D2-F6BA-45AF-867E-98FA78275A56}"/>
    <dgm:cxn modelId="{4DECC01B-7A86-4D4D-8125-D0E3A4CA1DFB}" type="presOf" srcId="{0D8C020D-C326-4EC0-BA7C-4F515CECEBBF}" destId="{2066FA2F-7D30-4D49-BEE8-3027B92D9446}" srcOrd="0" destOrd="0" presId="urn:microsoft.com/office/officeart/2005/8/layout/radial1"/>
    <dgm:cxn modelId="{78030752-F789-490C-AA79-36548F926A9C}" srcId="{C2902CA0-2F27-4753-9540-0C71BFD8CCC9}" destId="{3ACEA463-9FEA-4C49-A13F-D1004A263A76}" srcOrd="4" destOrd="0" parTransId="{D60FBCDF-3FD9-442E-AA92-F2E13AADC497}" sibTransId="{81ECF940-0203-4F6D-91CE-463F5D3FE13A}"/>
    <dgm:cxn modelId="{7693B5A9-9316-4D4B-9508-3F42FD29FB41}" type="presOf" srcId="{0D8C020D-C326-4EC0-BA7C-4F515CECEBBF}" destId="{8FD6926D-8CAC-4C7E-8FF6-D61047A46374}" srcOrd="1" destOrd="0" presId="urn:microsoft.com/office/officeart/2005/8/layout/radial1"/>
    <dgm:cxn modelId="{3FE20952-FCD3-47F3-964A-9160F5C4388B}" type="presOf" srcId="{9EFC156E-4EE4-4683-9917-1D5D03066C9E}" destId="{E7C0D509-A1C4-4B08-9381-0B287427BD1E}" srcOrd="1" destOrd="0" presId="urn:microsoft.com/office/officeart/2005/8/layout/radial1"/>
    <dgm:cxn modelId="{D3B11287-DE7F-49A2-A89B-3D6B896C44FE}" srcId="{C2902CA0-2F27-4753-9540-0C71BFD8CCC9}" destId="{EBD7839A-4A38-40E2-8B1A-DE4FBE2C33A1}" srcOrd="2" destOrd="0" parTransId="{0D8C020D-C326-4EC0-BA7C-4F515CECEBBF}" sibTransId="{D786047E-E33B-4BE2-B9BE-B8AD604E0F90}"/>
    <dgm:cxn modelId="{27F2B1A8-DD3D-4C90-B358-290C4CDF9E5D}" srcId="{353D53DB-94F0-4EBF-84E0-59FFE83C5191}" destId="{C2902CA0-2F27-4753-9540-0C71BFD8CCC9}" srcOrd="0" destOrd="0" parTransId="{AE42BE5F-7E6A-4091-B84E-71587DB941BE}" sibTransId="{70CA639A-4EA6-40F6-B4AC-992BC78677B7}"/>
    <dgm:cxn modelId="{FF97DFD0-72FF-4058-8C40-F1C608126D6F}" type="presOf" srcId="{1AE3A58D-617F-4D44-A78B-1143E237F14D}" destId="{55D9DACA-322C-41D8-B014-B8FA5AE929BB}" srcOrd="0" destOrd="0" presId="urn:microsoft.com/office/officeart/2005/8/layout/radial1"/>
    <dgm:cxn modelId="{52004731-6B2B-40D3-8637-0BD78349A21B}" type="presOf" srcId="{D60FBCDF-3FD9-442E-AA92-F2E13AADC497}" destId="{0AFB7186-FCD3-42CB-828F-5D3B778DF5EC}" srcOrd="0" destOrd="0" presId="urn:microsoft.com/office/officeart/2005/8/layout/radial1"/>
    <dgm:cxn modelId="{D9123EDD-A4E2-4097-9CFC-2A8831EFCC0A}" type="presOf" srcId="{98BB4276-14D2-4532-A62C-CF52B826D5E2}" destId="{88994266-1C5D-4DFD-A461-621DFCA61471}" srcOrd="1" destOrd="0" presId="urn:microsoft.com/office/officeart/2005/8/layout/radial1"/>
    <dgm:cxn modelId="{546D9EC6-8DAF-4402-9A06-B34F8878812B}" type="presOf" srcId="{C2902CA0-2F27-4753-9540-0C71BFD8CCC9}" destId="{22AB5732-4804-4C04-B2FF-4F680022A798}" srcOrd="0" destOrd="0" presId="urn:microsoft.com/office/officeart/2005/8/layout/radial1"/>
    <dgm:cxn modelId="{D9B5C569-C7BC-47BD-93BD-F63E3E315930}" type="presOf" srcId="{353D53DB-94F0-4EBF-84E0-59FFE83C5191}" destId="{73AFF9CD-9814-4976-896D-A3FB0F992C9B}" srcOrd="0" destOrd="0" presId="urn:microsoft.com/office/officeart/2005/8/layout/radial1"/>
    <dgm:cxn modelId="{FA16DD32-23C9-404D-B3FC-84819FACA638}" type="presOf" srcId="{D60FBCDF-3FD9-442E-AA92-F2E13AADC497}" destId="{C638AFA4-06C2-421A-A66C-758A8FB80A0A}" srcOrd="1" destOrd="0" presId="urn:microsoft.com/office/officeart/2005/8/layout/radial1"/>
    <dgm:cxn modelId="{E7F1968F-5089-4C5A-8D43-12D71BF3B170}" type="presOf" srcId="{98BB4276-14D2-4532-A62C-CF52B826D5E2}" destId="{0048383E-2C08-486A-8BBB-67EF69DBFC00}" srcOrd="0" destOrd="0" presId="urn:microsoft.com/office/officeart/2005/8/layout/radial1"/>
    <dgm:cxn modelId="{EC3281C6-9AD0-4F41-A916-FC7FF04C72CD}" srcId="{C2902CA0-2F27-4753-9540-0C71BFD8CCC9}" destId="{9E9AD216-27D6-4419-B0F1-F1CC0ED5F1BE}" srcOrd="0" destOrd="0" parTransId="{9EFC156E-4EE4-4683-9917-1D5D03066C9E}" sibTransId="{AD12C194-6F23-4FE7-A167-74E10B674A2E}"/>
    <dgm:cxn modelId="{B0C8A150-1AA2-45FC-A6E0-CA16A946C40D}" type="presOf" srcId="{673B87DF-87C2-4183-8C06-EDAE6E5F45E7}" destId="{8D71B360-A2EC-4B57-BA7F-1EC57FA03BF6}" srcOrd="0" destOrd="0" presId="urn:microsoft.com/office/officeart/2005/8/layout/radial1"/>
    <dgm:cxn modelId="{7DB6AAE0-EC9F-424E-95D7-19D11AC6E943}" type="presOf" srcId="{9E9AD216-27D6-4419-B0F1-F1CC0ED5F1BE}" destId="{41D85A09-8FA5-47EF-9B65-D7E4EF9DB6B8}" srcOrd="0" destOrd="0" presId="urn:microsoft.com/office/officeart/2005/8/layout/radial1"/>
    <dgm:cxn modelId="{0AEA50F4-0CA6-49F4-B577-9CE0487E30A8}" type="presOf" srcId="{3ACEA463-9FEA-4C49-A13F-D1004A263A76}" destId="{1B10165E-7AAE-4366-859B-C68A9E395930}" srcOrd="0" destOrd="0" presId="urn:microsoft.com/office/officeart/2005/8/layout/radial1"/>
    <dgm:cxn modelId="{6F0C2FEB-7A67-4CFC-BEBF-B95CCA19B56E}" type="presOf" srcId="{A548CE27-EE0E-4CF0-9348-5A9DA7B88842}" destId="{D1504393-F200-4B38-9216-64029B516E8B}" srcOrd="1" destOrd="0" presId="urn:microsoft.com/office/officeart/2005/8/layout/radial1"/>
    <dgm:cxn modelId="{E65730A5-7B16-4623-ADAD-9E7823E801E3}" type="presOf" srcId="{A548CE27-EE0E-4CF0-9348-5A9DA7B88842}" destId="{F2E620E7-2725-4C87-80C1-647BB1936B88}" srcOrd="0" destOrd="0" presId="urn:microsoft.com/office/officeart/2005/8/layout/radial1"/>
    <dgm:cxn modelId="{4BBC9497-E810-4F38-A509-E0AC36759018}" srcId="{C2902CA0-2F27-4753-9540-0C71BFD8CCC9}" destId="{1AE3A58D-617F-4D44-A78B-1143E237F14D}" srcOrd="1" destOrd="0" parTransId="{50C565A7-039B-412F-9F21-59A0C5DD7D75}" sibTransId="{C17C66CC-CEB4-4DCF-98D2-BE237CD1A27F}"/>
    <dgm:cxn modelId="{2B0ACEAE-E76A-474D-A87B-1141192D8C79}" type="presParOf" srcId="{73AFF9CD-9814-4976-896D-A3FB0F992C9B}" destId="{22AB5732-4804-4C04-B2FF-4F680022A798}" srcOrd="0" destOrd="0" presId="urn:microsoft.com/office/officeart/2005/8/layout/radial1"/>
    <dgm:cxn modelId="{23BBEB31-66AB-4CCD-B043-7600B5B1ABE2}" type="presParOf" srcId="{73AFF9CD-9814-4976-896D-A3FB0F992C9B}" destId="{B2EABD3F-2819-46D5-AFDA-F9847BD65FB2}" srcOrd="1" destOrd="0" presId="urn:microsoft.com/office/officeart/2005/8/layout/radial1"/>
    <dgm:cxn modelId="{70C4F219-4FDE-4559-97C2-1383A7BABEB4}" type="presParOf" srcId="{B2EABD3F-2819-46D5-AFDA-F9847BD65FB2}" destId="{E7C0D509-A1C4-4B08-9381-0B287427BD1E}" srcOrd="0" destOrd="0" presId="urn:microsoft.com/office/officeart/2005/8/layout/radial1"/>
    <dgm:cxn modelId="{4E272C31-2D0B-46EA-8436-D63849D42EF9}" type="presParOf" srcId="{73AFF9CD-9814-4976-896D-A3FB0F992C9B}" destId="{41D85A09-8FA5-47EF-9B65-D7E4EF9DB6B8}" srcOrd="2" destOrd="0" presId="urn:microsoft.com/office/officeart/2005/8/layout/radial1"/>
    <dgm:cxn modelId="{222C21B0-A31A-405E-BB2E-B05103A0D918}" type="presParOf" srcId="{73AFF9CD-9814-4976-896D-A3FB0F992C9B}" destId="{2820B6A9-8026-488A-9377-21C5B610B3BB}" srcOrd="3" destOrd="0" presId="urn:microsoft.com/office/officeart/2005/8/layout/radial1"/>
    <dgm:cxn modelId="{9BEACEB9-6A98-4CEC-AD8E-0C074A9F9203}" type="presParOf" srcId="{2820B6A9-8026-488A-9377-21C5B610B3BB}" destId="{AF05889B-F3C9-4F35-86EE-FD5BF990CF3D}" srcOrd="0" destOrd="0" presId="urn:microsoft.com/office/officeart/2005/8/layout/radial1"/>
    <dgm:cxn modelId="{9DEEA3C4-08FF-41D0-9045-6D11FF65BD93}" type="presParOf" srcId="{73AFF9CD-9814-4976-896D-A3FB0F992C9B}" destId="{55D9DACA-322C-41D8-B014-B8FA5AE929BB}" srcOrd="4" destOrd="0" presId="urn:microsoft.com/office/officeart/2005/8/layout/radial1"/>
    <dgm:cxn modelId="{C94F5EFA-8F37-48A4-9BD3-164AC1F48BCD}" type="presParOf" srcId="{73AFF9CD-9814-4976-896D-A3FB0F992C9B}" destId="{2066FA2F-7D30-4D49-BEE8-3027B92D9446}" srcOrd="5" destOrd="0" presId="urn:microsoft.com/office/officeart/2005/8/layout/radial1"/>
    <dgm:cxn modelId="{43CEFA2F-4648-4595-9E10-A637C4362CFB}" type="presParOf" srcId="{2066FA2F-7D30-4D49-BEE8-3027B92D9446}" destId="{8FD6926D-8CAC-4C7E-8FF6-D61047A46374}" srcOrd="0" destOrd="0" presId="urn:microsoft.com/office/officeart/2005/8/layout/radial1"/>
    <dgm:cxn modelId="{79848AF9-A7AF-495B-A9DD-2DC3B384A04B}" type="presParOf" srcId="{73AFF9CD-9814-4976-896D-A3FB0F992C9B}" destId="{3093DEFE-CD07-49DD-AE1A-1458CF448933}" srcOrd="6" destOrd="0" presId="urn:microsoft.com/office/officeart/2005/8/layout/radial1"/>
    <dgm:cxn modelId="{9A2BE3F2-D9A4-486A-980C-13ACD51432E2}" type="presParOf" srcId="{73AFF9CD-9814-4976-896D-A3FB0F992C9B}" destId="{8D71B360-A2EC-4B57-BA7F-1EC57FA03BF6}" srcOrd="7" destOrd="0" presId="urn:microsoft.com/office/officeart/2005/8/layout/radial1"/>
    <dgm:cxn modelId="{8697F856-AB79-4531-98FA-8DC40FE2B004}" type="presParOf" srcId="{8D71B360-A2EC-4B57-BA7F-1EC57FA03BF6}" destId="{00634A1B-C5AA-44E6-AB00-3F8B603DCEA8}" srcOrd="0" destOrd="0" presId="urn:microsoft.com/office/officeart/2005/8/layout/radial1"/>
    <dgm:cxn modelId="{B52D478B-97EC-4286-A692-2036B1506C00}" type="presParOf" srcId="{73AFF9CD-9814-4976-896D-A3FB0F992C9B}" destId="{75171B5A-AA8D-45CE-873D-0D48A6E8F8AE}" srcOrd="8" destOrd="0" presId="urn:microsoft.com/office/officeart/2005/8/layout/radial1"/>
    <dgm:cxn modelId="{61144B2A-04EB-4297-B8EF-2A294269858B}" type="presParOf" srcId="{73AFF9CD-9814-4976-896D-A3FB0F992C9B}" destId="{0AFB7186-FCD3-42CB-828F-5D3B778DF5EC}" srcOrd="9" destOrd="0" presId="urn:microsoft.com/office/officeart/2005/8/layout/radial1"/>
    <dgm:cxn modelId="{F96C944B-FB07-4011-86F8-015E5E2F6C46}" type="presParOf" srcId="{0AFB7186-FCD3-42CB-828F-5D3B778DF5EC}" destId="{C638AFA4-06C2-421A-A66C-758A8FB80A0A}" srcOrd="0" destOrd="0" presId="urn:microsoft.com/office/officeart/2005/8/layout/radial1"/>
    <dgm:cxn modelId="{FF8E353B-9B93-44EF-884D-807836AD4F4C}" type="presParOf" srcId="{73AFF9CD-9814-4976-896D-A3FB0F992C9B}" destId="{1B10165E-7AAE-4366-859B-C68A9E395930}" srcOrd="10" destOrd="0" presId="urn:microsoft.com/office/officeart/2005/8/layout/radial1"/>
    <dgm:cxn modelId="{8BAC00EE-7506-4BDF-9A85-1D062208E8B9}" type="presParOf" srcId="{73AFF9CD-9814-4976-896D-A3FB0F992C9B}" destId="{E795545F-71B7-424D-87BF-A83B76E12EAD}" srcOrd="11" destOrd="0" presId="urn:microsoft.com/office/officeart/2005/8/layout/radial1"/>
    <dgm:cxn modelId="{C1B060FF-42B2-4F26-91E4-4F2585D10F72}" type="presParOf" srcId="{E795545F-71B7-424D-87BF-A83B76E12EAD}" destId="{06B505C3-FFCC-465F-8B5C-7AF1D6DA441B}" srcOrd="0" destOrd="0" presId="urn:microsoft.com/office/officeart/2005/8/layout/radial1"/>
    <dgm:cxn modelId="{F30611B7-EB85-45E4-BCE7-955E49D2D0F3}" type="presParOf" srcId="{73AFF9CD-9814-4976-896D-A3FB0F992C9B}" destId="{DE9D3177-387C-4E49-898F-689132390160}" srcOrd="12" destOrd="0" presId="urn:microsoft.com/office/officeart/2005/8/layout/radial1"/>
    <dgm:cxn modelId="{806BCA0D-973C-487C-AE49-0106AB064BC4}" type="presParOf" srcId="{73AFF9CD-9814-4976-896D-A3FB0F992C9B}" destId="{F2E620E7-2725-4C87-80C1-647BB1936B88}" srcOrd="13" destOrd="0" presId="urn:microsoft.com/office/officeart/2005/8/layout/radial1"/>
    <dgm:cxn modelId="{1E5EDE8E-8DF7-4D8E-BE39-9A9ED3F4E0AD}" type="presParOf" srcId="{F2E620E7-2725-4C87-80C1-647BB1936B88}" destId="{D1504393-F200-4B38-9216-64029B516E8B}" srcOrd="0" destOrd="0" presId="urn:microsoft.com/office/officeart/2005/8/layout/radial1"/>
    <dgm:cxn modelId="{71201F06-B0A9-41D0-8367-3AB378459721}" type="presParOf" srcId="{73AFF9CD-9814-4976-896D-A3FB0F992C9B}" destId="{D8F0BA5A-9B8D-44FC-A819-8C680CEC4513}" srcOrd="14" destOrd="0" presId="urn:microsoft.com/office/officeart/2005/8/layout/radial1"/>
    <dgm:cxn modelId="{94AC0496-45E3-45D5-BE98-AC64B5F0158E}" type="presParOf" srcId="{73AFF9CD-9814-4976-896D-A3FB0F992C9B}" destId="{0048383E-2C08-486A-8BBB-67EF69DBFC00}" srcOrd="15" destOrd="0" presId="urn:microsoft.com/office/officeart/2005/8/layout/radial1"/>
    <dgm:cxn modelId="{43B5CF09-C00C-497B-AD8D-35F0DAEB3ABC}" type="presParOf" srcId="{0048383E-2C08-486A-8BBB-67EF69DBFC00}" destId="{88994266-1C5D-4DFD-A461-621DFCA61471}" srcOrd="0" destOrd="0" presId="urn:microsoft.com/office/officeart/2005/8/layout/radial1"/>
    <dgm:cxn modelId="{7E8EC158-C2D1-4B7E-BCAD-7A7E0AF0C90C}" type="presParOf" srcId="{73AFF9CD-9814-4976-896D-A3FB0F992C9B}" destId="{1C74191B-C026-4D1A-9B92-B6BC37CADBD2}" srcOrd="16"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8D1CCFE-5CE5-4A6F-AA0C-5C990F6EB57D}" type="doc">
      <dgm:prSet loTypeId="urn:microsoft.com/office/officeart/2005/8/layout/venn1" loCatId="relationship" qsTypeId="urn:microsoft.com/office/officeart/2005/8/quickstyle/3d2" qsCatId="3D" csTypeId="urn:microsoft.com/office/officeart/2005/8/colors/colorful1" csCatId="colorful" phldr="1"/>
      <dgm:spPr/>
    </dgm:pt>
    <dgm:pt modelId="{D7D5CF67-1CA6-4031-AE53-0DA9BCEEA524}">
      <dgm:prSet phldrT="[Text]"/>
      <dgm:spPr/>
      <dgm:t>
        <a:bodyPr/>
        <a:lstStyle/>
        <a:p>
          <a:r>
            <a:rPr lang="en-US" dirty="0" smtClean="0"/>
            <a:t>Environment</a:t>
          </a:r>
          <a:endParaRPr lang="en-US" dirty="0"/>
        </a:p>
      </dgm:t>
    </dgm:pt>
    <dgm:pt modelId="{FB6E0DCE-7FA4-457F-8D0D-ADD6F8DD3FD2}" type="parTrans" cxnId="{D94D02DF-4412-4D57-AB7A-7D0D0DB4BAB2}">
      <dgm:prSet/>
      <dgm:spPr/>
      <dgm:t>
        <a:bodyPr/>
        <a:lstStyle/>
        <a:p>
          <a:endParaRPr lang="en-US"/>
        </a:p>
      </dgm:t>
    </dgm:pt>
    <dgm:pt modelId="{945A4EC6-6368-480C-B685-D4547471C84B}" type="sibTrans" cxnId="{D94D02DF-4412-4D57-AB7A-7D0D0DB4BAB2}">
      <dgm:prSet/>
      <dgm:spPr/>
      <dgm:t>
        <a:bodyPr/>
        <a:lstStyle/>
        <a:p>
          <a:endParaRPr lang="en-US"/>
        </a:p>
      </dgm:t>
    </dgm:pt>
    <dgm:pt modelId="{D27DCD06-D4C7-4C9E-B538-F51F124D200A}">
      <dgm:prSet phldrT="[Text]"/>
      <dgm:spPr/>
      <dgm:t>
        <a:bodyPr/>
        <a:lstStyle/>
        <a:p>
          <a:r>
            <a:rPr lang="en-US" dirty="0" smtClean="0"/>
            <a:t>Development</a:t>
          </a:r>
          <a:endParaRPr lang="en-US" dirty="0"/>
        </a:p>
      </dgm:t>
    </dgm:pt>
    <dgm:pt modelId="{4972C73B-52A2-4C6F-A313-A73F74605DEE}" type="parTrans" cxnId="{24FD3775-2BE7-40FB-A3C3-D33B10F916EB}">
      <dgm:prSet/>
      <dgm:spPr/>
      <dgm:t>
        <a:bodyPr/>
        <a:lstStyle/>
        <a:p>
          <a:endParaRPr lang="en-US"/>
        </a:p>
      </dgm:t>
    </dgm:pt>
    <dgm:pt modelId="{435E48C3-A29A-441F-BD5D-CBADE9B1B3E7}" type="sibTrans" cxnId="{24FD3775-2BE7-40FB-A3C3-D33B10F916EB}">
      <dgm:prSet/>
      <dgm:spPr/>
      <dgm:t>
        <a:bodyPr/>
        <a:lstStyle/>
        <a:p>
          <a:endParaRPr lang="en-US"/>
        </a:p>
      </dgm:t>
    </dgm:pt>
    <dgm:pt modelId="{1F443BDC-08C7-4DB8-8A19-3FAA528D22C4}">
      <dgm:prSet phldrT="[Text]"/>
      <dgm:spPr/>
      <dgm:t>
        <a:bodyPr/>
        <a:lstStyle/>
        <a:p>
          <a:r>
            <a:rPr lang="en-US" dirty="0" smtClean="0"/>
            <a:t>Biology</a:t>
          </a:r>
          <a:endParaRPr lang="en-US" dirty="0"/>
        </a:p>
      </dgm:t>
    </dgm:pt>
    <dgm:pt modelId="{2D854B88-56B5-45CD-8E16-9139C0A0CC1C}" type="parTrans" cxnId="{F9B81E1C-331C-4F39-99CF-DEAC081C5AF3}">
      <dgm:prSet/>
      <dgm:spPr/>
      <dgm:t>
        <a:bodyPr/>
        <a:lstStyle/>
        <a:p>
          <a:endParaRPr lang="en-US"/>
        </a:p>
      </dgm:t>
    </dgm:pt>
    <dgm:pt modelId="{BE52A676-00ED-42FF-AF03-567A9F590B31}" type="sibTrans" cxnId="{F9B81E1C-331C-4F39-99CF-DEAC081C5AF3}">
      <dgm:prSet/>
      <dgm:spPr/>
      <dgm:t>
        <a:bodyPr/>
        <a:lstStyle/>
        <a:p>
          <a:endParaRPr lang="en-US"/>
        </a:p>
      </dgm:t>
    </dgm:pt>
    <dgm:pt modelId="{2076A870-2C7F-4224-AEFE-A0FAD28B6657}" type="pres">
      <dgm:prSet presAssocID="{68D1CCFE-5CE5-4A6F-AA0C-5C990F6EB57D}" presName="compositeShape" presStyleCnt="0">
        <dgm:presLayoutVars>
          <dgm:chMax val="7"/>
          <dgm:dir/>
          <dgm:resizeHandles val="exact"/>
        </dgm:presLayoutVars>
      </dgm:prSet>
      <dgm:spPr/>
    </dgm:pt>
    <dgm:pt modelId="{A8C7EA03-59B6-47E5-86E3-78F0194F889F}" type="pres">
      <dgm:prSet presAssocID="{D7D5CF67-1CA6-4031-AE53-0DA9BCEEA524}" presName="circ1" presStyleLbl="vennNode1" presStyleIdx="0" presStyleCnt="3"/>
      <dgm:spPr/>
      <dgm:t>
        <a:bodyPr/>
        <a:lstStyle/>
        <a:p>
          <a:endParaRPr lang="en-US"/>
        </a:p>
      </dgm:t>
    </dgm:pt>
    <dgm:pt modelId="{63AB8962-A34F-4ADA-9005-DEE6B25D9AC9}" type="pres">
      <dgm:prSet presAssocID="{D7D5CF67-1CA6-4031-AE53-0DA9BCEEA524}" presName="circ1Tx" presStyleLbl="revTx" presStyleIdx="0" presStyleCnt="0">
        <dgm:presLayoutVars>
          <dgm:chMax val="0"/>
          <dgm:chPref val="0"/>
          <dgm:bulletEnabled val="1"/>
        </dgm:presLayoutVars>
      </dgm:prSet>
      <dgm:spPr/>
      <dgm:t>
        <a:bodyPr/>
        <a:lstStyle/>
        <a:p>
          <a:endParaRPr lang="en-US"/>
        </a:p>
      </dgm:t>
    </dgm:pt>
    <dgm:pt modelId="{CE34D057-A9BD-4C59-9C0A-3C03508C7E8A}" type="pres">
      <dgm:prSet presAssocID="{D27DCD06-D4C7-4C9E-B538-F51F124D200A}" presName="circ2" presStyleLbl="vennNode1" presStyleIdx="1" presStyleCnt="3"/>
      <dgm:spPr/>
      <dgm:t>
        <a:bodyPr/>
        <a:lstStyle/>
        <a:p>
          <a:endParaRPr lang="en-US"/>
        </a:p>
      </dgm:t>
    </dgm:pt>
    <dgm:pt modelId="{1FABDB31-34DC-4D7E-A38F-C224BEFA796E}" type="pres">
      <dgm:prSet presAssocID="{D27DCD06-D4C7-4C9E-B538-F51F124D200A}" presName="circ2Tx" presStyleLbl="revTx" presStyleIdx="0" presStyleCnt="0">
        <dgm:presLayoutVars>
          <dgm:chMax val="0"/>
          <dgm:chPref val="0"/>
          <dgm:bulletEnabled val="1"/>
        </dgm:presLayoutVars>
      </dgm:prSet>
      <dgm:spPr/>
      <dgm:t>
        <a:bodyPr/>
        <a:lstStyle/>
        <a:p>
          <a:endParaRPr lang="en-US"/>
        </a:p>
      </dgm:t>
    </dgm:pt>
    <dgm:pt modelId="{FFBB6F70-75DF-430F-B1F8-D96E3FE97340}" type="pres">
      <dgm:prSet presAssocID="{1F443BDC-08C7-4DB8-8A19-3FAA528D22C4}" presName="circ3" presStyleLbl="vennNode1" presStyleIdx="2" presStyleCnt="3"/>
      <dgm:spPr/>
      <dgm:t>
        <a:bodyPr/>
        <a:lstStyle/>
        <a:p>
          <a:endParaRPr lang="en-US"/>
        </a:p>
      </dgm:t>
    </dgm:pt>
    <dgm:pt modelId="{2D44CCEF-BFFF-4551-8801-C27054A501A1}" type="pres">
      <dgm:prSet presAssocID="{1F443BDC-08C7-4DB8-8A19-3FAA528D22C4}" presName="circ3Tx" presStyleLbl="revTx" presStyleIdx="0" presStyleCnt="0">
        <dgm:presLayoutVars>
          <dgm:chMax val="0"/>
          <dgm:chPref val="0"/>
          <dgm:bulletEnabled val="1"/>
        </dgm:presLayoutVars>
      </dgm:prSet>
      <dgm:spPr/>
      <dgm:t>
        <a:bodyPr/>
        <a:lstStyle/>
        <a:p>
          <a:endParaRPr lang="en-US"/>
        </a:p>
      </dgm:t>
    </dgm:pt>
  </dgm:ptLst>
  <dgm:cxnLst>
    <dgm:cxn modelId="{F9B81E1C-331C-4F39-99CF-DEAC081C5AF3}" srcId="{68D1CCFE-5CE5-4A6F-AA0C-5C990F6EB57D}" destId="{1F443BDC-08C7-4DB8-8A19-3FAA528D22C4}" srcOrd="2" destOrd="0" parTransId="{2D854B88-56B5-45CD-8E16-9139C0A0CC1C}" sibTransId="{BE52A676-00ED-42FF-AF03-567A9F590B31}"/>
    <dgm:cxn modelId="{F9D55E06-A3FA-4C75-A233-000E73B721DD}" type="presOf" srcId="{D7D5CF67-1CA6-4031-AE53-0DA9BCEEA524}" destId="{63AB8962-A34F-4ADA-9005-DEE6B25D9AC9}" srcOrd="1" destOrd="0" presId="urn:microsoft.com/office/officeart/2005/8/layout/venn1"/>
    <dgm:cxn modelId="{D94D02DF-4412-4D57-AB7A-7D0D0DB4BAB2}" srcId="{68D1CCFE-5CE5-4A6F-AA0C-5C990F6EB57D}" destId="{D7D5CF67-1CA6-4031-AE53-0DA9BCEEA524}" srcOrd="0" destOrd="0" parTransId="{FB6E0DCE-7FA4-457F-8D0D-ADD6F8DD3FD2}" sibTransId="{945A4EC6-6368-480C-B685-D4547471C84B}"/>
    <dgm:cxn modelId="{25BAFE43-E9F9-44C1-90D6-244AD54BF4E5}" type="presOf" srcId="{1F443BDC-08C7-4DB8-8A19-3FAA528D22C4}" destId="{2D44CCEF-BFFF-4551-8801-C27054A501A1}" srcOrd="1" destOrd="0" presId="urn:microsoft.com/office/officeart/2005/8/layout/venn1"/>
    <dgm:cxn modelId="{4EC96672-9292-4171-890C-BCBACED6128D}" type="presOf" srcId="{D27DCD06-D4C7-4C9E-B538-F51F124D200A}" destId="{CE34D057-A9BD-4C59-9C0A-3C03508C7E8A}" srcOrd="0" destOrd="0" presId="urn:microsoft.com/office/officeart/2005/8/layout/venn1"/>
    <dgm:cxn modelId="{55AA0C61-02B3-4931-8B36-7AF9AD5F0751}" type="presOf" srcId="{68D1CCFE-5CE5-4A6F-AA0C-5C990F6EB57D}" destId="{2076A870-2C7F-4224-AEFE-A0FAD28B6657}" srcOrd="0" destOrd="0" presId="urn:microsoft.com/office/officeart/2005/8/layout/venn1"/>
    <dgm:cxn modelId="{24FD3775-2BE7-40FB-A3C3-D33B10F916EB}" srcId="{68D1CCFE-5CE5-4A6F-AA0C-5C990F6EB57D}" destId="{D27DCD06-D4C7-4C9E-B538-F51F124D200A}" srcOrd="1" destOrd="0" parTransId="{4972C73B-52A2-4C6F-A313-A73F74605DEE}" sibTransId="{435E48C3-A29A-441F-BD5D-CBADE9B1B3E7}"/>
    <dgm:cxn modelId="{D92A1377-823C-4C69-9A77-5B5CA2A2A7EF}" type="presOf" srcId="{1F443BDC-08C7-4DB8-8A19-3FAA528D22C4}" destId="{FFBB6F70-75DF-430F-B1F8-D96E3FE97340}" srcOrd="0" destOrd="0" presId="urn:microsoft.com/office/officeart/2005/8/layout/venn1"/>
    <dgm:cxn modelId="{54875CF1-0218-43C9-BDD3-6131EDC93142}" type="presOf" srcId="{D7D5CF67-1CA6-4031-AE53-0DA9BCEEA524}" destId="{A8C7EA03-59B6-47E5-86E3-78F0194F889F}" srcOrd="0" destOrd="0" presId="urn:microsoft.com/office/officeart/2005/8/layout/venn1"/>
    <dgm:cxn modelId="{D0FF0BD9-08B6-4AB1-BA8F-FBA4E94F54B5}" type="presOf" srcId="{D27DCD06-D4C7-4C9E-B538-F51F124D200A}" destId="{1FABDB31-34DC-4D7E-A38F-C224BEFA796E}" srcOrd="1" destOrd="0" presId="urn:microsoft.com/office/officeart/2005/8/layout/venn1"/>
    <dgm:cxn modelId="{EE3D282B-C756-467B-8DC4-E6967430C870}" type="presParOf" srcId="{2076A870-2C7F-4224-AEFE-A0FAD28B6657}" destId="{A8C7EA03-59B6-47E5-86E3-78F0194F889F}" srcOrd="0" destOrd="0" presId="urn:microsoft.com/office/officeart/2005/8/layout/venn1"/>
    <dgm:cxn modelId="{EB593301-B6C6-48C4-81EF-9C4C11D74D11}" type="presParOf" srcId="{2076A870-2C7F-4224-AEFE-A0FAD28B6657}" destId="{63AB8962-A34F-4ADA-9005-DEE6B25D9AC9}" srcOrd="1" destOrd="0" presId="urn:microsoft.com/office/officeart/2005/8/layout/venn1"/>
    <dgm:cxn modelId="{B7DD6A93-BF34-426B-AACF-613F205B722C}" type="presParOf" srcId="{2076A870-2C7F-4224-AEFE-A0FAD28B6657}" destId="{CE34D057-A9BD-4C59-9C0A-3C03508C7E8A}" srcOrd="2" destOrd="0" presId="urn:microsoft.com/office/officeart/2005/8/layout/venn1"/>
    <dgm:cxn modelId="{531D75F1-D6AB-491C-BDAA-F5050B973966}" type="presParOf" srcId="{2076A870-2C7F-4224-AEFE-A0FAD28B6657}" destId="{1FABDB31-34DC-4D7E-A38F-C224BEFA796E}" srcOrd="3" destOrd="0" presId="urn:microsoft.com/office/officeart/2005/8/layout/venn1"/>
    <dgm:cxn modelId="{6F5B2D61-F6B4-4596-84F9-5546A5E56D76}" type="presParOf" srcId="{2076A870-2C7F-4224-AEFE-A0FAD28B6657}" destId="{FFBB6F70-75DF-430F-B1F8-D96E3FE97340}" srcOrd="4" destOrd="0" presId="urn:microsoft.com/office/officeart/2005/8/layout/venn1"/>
    <dgm:cxn modelId="{B8127C63-5D59-4D8F-B8B9-3CBC92FCDD72}" type="presParOf" srcId="{2076A870-2C7F-4224-AEFE-A0FAD28B6657}" destId="{2D44CCEF-BFFF-4551-8801-C27054A501A1}"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837F770-F271-4E35-BC03-68DD033C66AF}" type="doc">
      <dgm:prSet loTypeId="urn:microsoft.com/office/officeart/2008/layout/NameandTitleOrganizationalChart" loCatId="hierarchy" qsTypeId="urn:microsoft.com/office/officeart/2005/8/quickstyle/simple4" qsCatId="simple" csTypeId="urn:microsoft.com/office/officeart/2005/8/colors/colorful5" csCatId="colorful" phldr="1"/>
      <dgm:spPr/>
      <dgm:t>
        <a:bodyPr/>
        <a:lstStyle/>
        <a:p>
          <a:endParaRPr lang="en-US"/>
        </a:p>
      </dgm:t>
    </dgm:pt>
    <dgm:pt modelId="{0376791C-D11E-424E-9347-446EB2EDCA79}">
      <dgm:prSet phldrT="[Text]"/>
      <dgm:spPr>
        <a:solidFill>
          <a:schemeClr val="accent3"/>
        </a:solidFill>
      </dgm:spPr>
      <dgm:t>
        <a:bodyPr/>
        <a:lstStyle/>
        <a:p>
          <a:r>
            <a:rPr lang="en-US"/>
            <a:t>Screen</a:t>
          </a:r>
        </a:p>
      </dgm:t>
    </dgm:pt>
    <dgm:pt modelId="{76D9B88A-F306-4D6D-9F79-3AAA517AA17E}" type="parTrans" cxnId="{273DA1F3-36B2-4DD1-A38D-2BC6BE58807C}">
      <dgm:prSet/>
      <dgm:spPr/>
      <dgm:t>
        <a:bodyPr/>
        <a:lstStyle/>
        <a:p>
          <a:endParaRPr lang="en-US"/>
        </a:p>
      </dgm:t>
    </dgm:pt>
    <dgm:pt modelId="{FB44983B-1B72-4E86-8045-DDB11519C9F3}" type="sibTrans" cxnId="{273DA1F3-36B2-4DD1-A38D-2BC6BE58807C}">
      <dgm:prSet/>
      <dgm:spPr/>
      <dgm:t>
        <a:bodyPr/>
        <a:lstStyle/>
        <a:p>
          <a:r>
            <a:rPr lang="en-US"/>
            <a:t>AUDIT/DAST/CRAFFT</a:t>
          </a:r>
        </a:p>
      </dgm:t>
    </dgm:pt>
    <dgm:pt modelId="{75674766-912C-4E34-9274-3EE5C745CD2B}">
      <dgm:prSet phldrT="[Text]"/>
      <dgm:spPr>
        <a:solidFill>
          <a:schemeClr val="accent1">
            <a:lumMod val="60000"/>
            <a:lumOff val="40000"/>
          </a:schemeClr>
        </a:solidFill>
      </dgm:spPr>
      <dgm:t>
        <a:bodyPr/>
        <a:lstStyle/>
        <a:p>
          <a:r>
            <a:rPr lang="en-US" dirty="0"/>
            <a:t>Abstinence/Low Risk</a:t>
          </a:r>
        </a:p>
      </dgm:t>
    </dgm:pt>
    <dgm:pt modelId="{8F1A8B48-311A-41DD-BA6F-331712B8A1C8}" type="parTrans" cxnId="{B3C9584A-03E1-4411-8270-29D40247D2F7}">
      <dgm:prSet/>
      <dgm:spPr/>
      <dgm:t>
        <a:bodyPr/>
        <a:lstStyle/>
        <a:p>
          <a:endParaRPr lang="en-US"/>
        </a:p>
      </dgm:t>
    </dgm:pt>
    <dgm:pt modelId="{F3779690-C0B6-46D5-9D00-63E584359637}" type="sibTrans" cxnId="{B3C9584A-03E1-4411-8270-29D40247D2F7}">
      <dgm:prSet/>
      <dgm:spPr/>
      <dgm:t>
        <a:bodyPr/>
        <a:lstStyle/>
        <a:p>
          <a:r>
            <a:rPr lang="en-US"/>
            <a:t>AUDIT (&lt;7), DAST (&lt;2)</a:t>
          </a:r>
        </a:p>
      </dgm:t>
    </dgm:pt>
    <dgm:pt modelId="{696CAE09-BD7B-4FD4-8E3F-CB788A342A1F}">
      <dgm:prSet phldrT="[Text]"/>
      <dgm:spPr>
        <a:solidFill>
          <a:schemeClr val="accent1">
            <a:lumMod val="75000"/>
          </a:schemeClr>
        </a:solidFill>
      </dgm:spPr>
      <dgm:t>
        <a:bodyPr/>
        <a:lstStyle/>
        <a:p>
          <a:r>
            <a:rPr lang="en-US"/>
            <a:t>Affirm/ ReScreen in Future</a:t>
          </a:r>
        </a:p>
      </dgm:t>
    </dgm:pt>
    <dgm:pt modelId="{249CB137-B7D8-45EF-AD3E-6B0DC3481E78}" type="parTrans" cxnId="{2E8F511E-B7CE-4FD4-8DDF-575791A2723B}">
      <dgm:prSet/>
      <dgm:spPr/>
      <dgm:t>
        <a:bodyPr/>
        <a:lstStyle/>
        <a:p>
          <a:endParaRPr lang="en-US"/>
        </a:p>
      </dgm:t>
    </dgm:pt>
    <dgm:pt modelId="{D5D42B99-AD6C-4D4F-B5AB-E2356B483E3F}" type="sibTrans" cxnId="{2E8F511E-B7CE-4FD4-8DDF-575791A2723B}">
      <dgm:prSet custT="1"/>
      <dgm:spPr/>
      <dgm:t>
        <a:bodyPr/>
        <a:lstStyle/>
        <a:p>
          <a:r>
            <a:rPr lang="en-US" sz="1600"/>
            <a:t>Positivity</a:t>
          </a:r>
        </a:p>
      </dgm:t>
    </dgm:pt>
    <dgm:pt modelId="{23D1C82D-630A-472A-93C8-E53EA66A34F1}">
      <dgm:prSet phldrT="[Text]"/>
      <dgm:spPr>
        <a:solidFill>
          <a:schemeClr val="accent5">
            <a:lumMod val="60000"/>
            <a:lumOff val="40000"/>
          </a:schemeClr>
        </a:solidFill>
      </dgm:spPr>
      <dgm:t>
        <a:bodyPr/>
        <a:lstStyle/>
        <a:p>
          <a:r>
            <a:rPr lang="en-US"/>
            <a:t>High Risk Use</a:t>
          </a:r>
        </a:p>
      </dgm:t>
    </dgm:pt>
    <dgm:pt modelId="{4288D550-A8FC-45A1-8303-941D2EE3B0B8}" type="parTrans" cxnId="{D0CDD21D-1D65-4D9E-8D9D-632ABE068C51}">
      <dgm:prSet/>
      <dgm:spPr/>
      <dgm:t>
        <a:bodyPr/>
        <a:lstStyle/>
        <a:p>
          <a:endParaRPr lang="en-US"/>
        </a:p>
      </dgm:t>
    </dgm:pt>
    <dgm:pt modelId="{26968D03-EAE9-45D2-B16E-CA6248E50841}" type="sibTrans" cxnId="{D0CDD21D-1D65-4D9E-8D9D-632ABE068C51}">
      <dgm:prSet/>
      <dgm:spPr/>
      <dgm:t>
        <a:bodyPr/>
        <a:lstStyle/>
        <a:p>
          <a:r>
            <a:rPr lang="en-US"/>
            <a:t>AUDIT (20-40), DAST (6+)</a:t>
          </a:r>
        </a:p>
      </dgm:t>
    </dgm:pt>
    <dgm:pt modelId="{3A61AD1F-EC41-4E0E-84C1-4AF605D00DC9}">
      <dgm:prSet phldrT="[Text]"/>
      <dgm:spPr>
        <a:solidFill>
          <a:schemeClr val="accent5">
            <a:lumMod val="50000"/>
          </a:schemeClr>
        </a:solidFill>
      </dgm:spPr>
      <dgm:t>
        <a:bodyPr/>
        <a:lstStyle/>
        <a:p>
          <a:r>
            <a:rPr lang="en-US"/>
            <a:t>Req. Referral to Treatment</a:t>
          </a:r>
        </a:p>
      </dgm:t>
    </dgm:pt>
    <dgm:pt modelId="{0E10BF9D-6037-40F5-A7CC-C6F46535E415}" type="parTrans" cxnId="{159A8ACE-C956-4824-A88C-DEF0BFBCFEA5}">
      <dgm:prSet/>
      <dgm:spPr/>
      <dgm:t>
        <a:bodyPr/>
        <a:lstStyle/>
        <a:p>
          <a:endParaRPr lang="en-US"/>
        </a:p>
      </dgm:t>
    </dgm:pt>
    <dgm:pt modelId="{94C8DFB7-04E2-4A1D-B253-ABAAA62EB3EC}" type="sibTrans" cxnId="{159A8ACE-C956-4824-A88C-DEF0BFBCFEA5}">
      <dgm:prSet/>
      <dgm:spPr/>
      <dgm:t>
        <a:bodyPr/>
        <a:lstStyle/>
        <a:p>
          <a:r>
            <a:rPr lang="en-US"/>
            <a:t>Detox/SA treatment</a:t>
          </a:r>
        </a:p>
      </dgm:t>
    </dgm:pt>
    <dgm:pt modelId="{39C272D2-80A5-48B6-891D-669D93F75C17}">
      <dgm:prSet/>
      <dgm:spPr>
        <a:solidFill>
          <a:schemeClr val="accent4">
            <a:lumMod val="60000"/>
            <a:lumOff val="40000"/>
          </a:schemeClr>
        </a:solidFill>
      </dgm:spPr>
      <dgm:t>
        <a:bodyPr/>
        <a:lstStyle/>
        <a:p>
          <a:r>
            <a:rPr lang="en-US"/>
            <a:t>Moderate Risk Use</a:t>
          </a:r>
        </a:p>
      </dgm:t>
    </dgm:pt>
    <dgm:pt modelId="{A14E181F-C159-4EAA-BB06-F9C3C99CF370}" type="parTrans" cxnId="{B359D55F-365C-4BE9-A67E-2284FCFEE776}">
      <dgm:prSet/>
      <dgm:spPr/>
      <dgm:t>
        <a:bodyPr/>
        <a:lstStyle/>
        <a:p>
          <a:endParaRPr lang="en-US"/>
        </a:p>
      </dgm:t>
    </dgm:pt>
    <dgm:pt modelId="{771BB615-F226-4FC9-9306-A7CC0BF7B83B}" type="sibTrans" cxnId="{B359D55F-365C-4BE9-A67E-2284FCFEE776}">
      <dgm:prSet/>
      <dgm:spPr/>
      <dgm:t>
        <a:bodyPr/>
        <a:lstStyle/>
        <a:p>
          <a:r>
            <a:rPr lang="en-US"/>
            <a:t>AUDIT (8-19), DAST (3-5)</a:t>
          </a:r>
        </a:p>
      </dgm:t>
    </dgm:pt>
    <dgm:pt modelId="{F7CFDFF0-959A-4457-A0E0-B53CD61E3627}">
      <dgm:prSet/>
      <dgm:spPr>
        <a:solidFill>
          <a:schemeClr val="accent4">
            <a:lumMod val="75000"/>
          </a:schemeClr>
        </a:solidFill>
      </dgm:spPr>
      <dgm:t>
        <a:bodyPr/>
        <a:lstStyle/>
        <a:p>
          <a:r>
            <a:rPr lang="en-US" dirty="0"/>
            <a:t>Brief Negotiated Interview</a:t>
          </a:r>
        </a:p>
      </dgm:t>
    </dgm:pt>
    <dgm:pt modelId="{976F4B87-0E17-4E3E-988E-FE6D915E8805}" type="parTrans" cxnId="{EDB251D8-5D55-47ED-9485-805171D04EE3}">
      <dgm:prSet/>
      <dgm:spPr/>
      <dgm:t>
        <a:bodyPr/>
        <a:lstStyle/>
        <a:p>
          <a:endParaRPr lang="en-US"/>
        </a:p>
      </dgm:t>
    </dgm:pt>
    <dgm:pt modelId="{ACB52EFE-06B7-4017-BA89-65E8C5F5C771}" type="sibTrans" cxnId="{EDB251D8-5D55-47ED-9485-805171D04EE3}">
      <dgm:prSet custT="1"/>
      <dgm:spPr/>
      <dgm:t>
        <a:bodyPr/>
        <a:lstStyle/>
        <a:p>
          <a:r>
            <a:rPr lang="en-US" sz="1600"/>
            <a:t>Reduce Risk</a:t>
          </a:r>
        </a:p>
      </dgm:t>
    </dgm:pt>
    <dgm:pt modelId="{DF8318C6-C4B5-4098-8AF7-262D8EC3E3F7}">
      <dgm:prSet/>
      <dgm:spPr>
        <a:solidFill>
          <a:schemeClr val="accent4">
            <a:lumMod val="50000"/>
          </a:schemeClr>
        </a:solidFill>
      </dgm:spPr>
      <dgm:t>
        <a:bodyPr/>
        <a:lstStyle/>
        <a:p>
          <a:r>
            <a:rPr lang="en-US"/>
            <a:t>May Refer to Treatment</a:t>
          </a:r>
        </a:p>
      </dgm:t>
    </dgm:pt>
    <dgm:pt modelId="{FC5D8964-6E5C-4387-84D3-F9F1B6E53A51}" type="parTrans" cxnId="{CA466CBE-4D54-485B-B2C2-56C07494392B}">
      <dgm:prSet/>
      <dgm:spPr/>
      <dgm:t>
        <a:bodyPr/>
        <a:lstStyle/>
        <a:p>
          <a:endParaRPr lang="en-US"/>
        </a:p>
      </dgm:t>
    </dgm:pt>
    <dgm:pt modelId="{EA78BAE1-DDEF-48D4-A56C-E8CA4F723005}" type="sibTrans" cxnId="{CA466CBE-4D54-485B-B2C2-56C07494392B}">
      <dgm:prSet/>
      <dgm:spPr/>
      <dgm:t>
        <a:bodyPr/>
        <a:lstStyle/>
        <a:p>
          <a:r>
            <a:rPr lang="en-US"/>
            <a:t>Therapy/Treatment</a:t>
          </a:r>
        </a:p>
      </dgm:t>
    </dgm:pt>
    <dgm:pt modelId="{CA68E38F-D3C1-4D10-87C8-6DD5C4C417FC}">
      <dgm:prSet/>
      <dgm:spPr>
        <a:solidFill>
          <a:schemeClr val="accent5">
            <a:lumMod val="75000"/>
          </a:schemeClr>
        </a:solidFill>
      </dgm:spPr>
      <dgm:t>
        <a:bodyPr/>
        <a:lstStyle/>
        <a:p>
          <a:r>
            <a:rPr lang="en-US"/>
            <a:t>Brief Negotiated Interview</a:t>
          </a:r>
        </a:p>
      </dgm:t>
    </dgm:pt>
    <dgm:pt modelId="{F7A2D326-8A17-4AF5-A6EE-FB8F4DBC4E30}" type="parTrans" cxnId="{611FE99B-631D-4410-ADEA-9C29C5E50172}">
      <dgm:prSet/>
      <dgm:spPr/>
      <dgm:t>
        <a:bodyPr/>
        <a:lstStyle/>
        <a:p>
          <a:endParaRPr lang="en-US"/>
        </a:p>
      </dgm:t>
    </dgm:pt>
    <dgm:pt modelId="{3302105A-84CA-4422-9B96-4BF6D22099BC}" type="sibTrans" cxnId="{611FE99B-631D-4410-ADEA-9C29C5E50172}">
      <dgm:prSet/>
      <dgm:spPr/>
      <dgm:t>
        <a:bodyPr/>
        <a:lstStyle/>
        <a:p>
          <a:r>
            <a:rPr lang="en-US"/>
            <a:t>Motivate into Treatment</a:t>
          </a:r>
        </a:p>
      </dgm:t>
    </dgm:pt>
    <dgm:pt modelId="{AC6CD19D-6012-4279-82DE-944F883F45EC}" type="pres">
      <dgm:prSet presAssocID="{5837F770-F271-4E35-BC03-68DD033C66AF}" presName="hierChild1" presStyleCnt="0">
        <dgm:presLayoutVars>
          <dgm:orgChart val="1"/>
          <dgm:chPref val="1"/>
          <dgm:dir/>
          <dgm:animOne val="branch"/>
          <dgm:animLvl val="lvl"/>
          <dgm:resizeHandles/>
        </dgm:presLayoutVars>
      </dgm:prSet>
      <dgm:spPr/>
      <dgm:t>
        <a:bodyPr/>
        <a:lstStyle/>
        <a:p>
          <a:endParaRPr lang="en-US"/>
        </a:p>
      </dgm:t>
    </dgm:pt>
    <dgm:pt modelId="{242E20DF-5D91-47C5-850A-D02F110C8625}" type="pres">
      <dgm:prSet presAssocID="{0376791C-D11E-424E-9347-446EB2EDCA79}" presName="hierRoot1" presStyleCnt="0">
        <dgm:presLayoutVars>
          <dgm:hierBranch val="init"/>
        </dgm:presLayoutVars>
      </dgm:prSet>
      <dgm:spPr/>
      <dgm:t>
        <a:bodyPr/>
        <a:lstStyle/>
        <a:p>
          <a:endParaRPr lang="en-US"/>
        </a:p>
      </dgm:t>
    </dgm:pt>
    <dgm:pt modelId="{7A67C4EB-112A-44F0-B3A9-2F4C05224BB3}" type="pres">
      <dgm:prSet presAssocID="{0376791C-D11E-424E-9347-446EB2EDCA79}" presName="rootComposite1" presStyleCnt="0"/>
      <dgm:spPr/>
      <dgm:t>
        <a:bodyPr/>
        <a:lstStyle/>
        <a:p>
          <a:endParaRPr lang="en-US"/>
        </a:p>
      </dgm:t>
    </dgm:pt>
    <dgm:pt modelId="{0B6307BE-CD99-46B3-BD9B-B920AD96411C}" type="pres">
      <dgm:prSet presAssocID="{0376791C-D11E-424E-9347-446EB2EDCA79}" presName="rootText1" presStyleLbl="node0" presStyleIdx="0" presStyleCnt="1">
        <dgm:presLayoutVars>
          <dgm:chMax/>
          <dgm:chPref val="3"/>
        </dgm:presLayoutVars>
      </dgm:prSet>
      <dgm:spPr/>
      <dgm:t>
        <a:bodyPr/>
        <a:lstStyle/>
        <a:p>
          <a:endParaRPr lang="en-US"/>
        </a:p>
      </dgm:t>
    </dgm:pt>
    <dgm:pt modelId="{B4622724-C519-44A6-AC56-5D11C83E13F2}" type="pres">
      <dgm:prSet presAssocID="{0376791C-D11E-424E-9347-446EB2EDCA79}" presName="titleText1" presStyleLbl="fgAcc0" presStyleIdx="0" presStyleCnt="1">
        <dgm:presLayoutVars>
          <dgm:chMax val="0"/>
          <dgm:chPref val="0"/>
        </dgm:presLayoutVars>
      </dgm:prSet>
      <dgm:spPr/>
      <dgm:t>
        <a:bodyPr/>
        <a:lstStyle/>
        <a:p>
          <a:endParaRPr lang="en-US"/>
        </a:p>
      </dgm:t>
    </dgm:pt>
    <dgm:pt modelId="{25B686B6-AAAD-4CB7-B9F7-FF1D199D61F2}" type="pres">
      <dgm:prSet presAssocID="{0376791C-D11E-424E-9347-446EB2EDCA79}" presName="rootConnector1" presStyleLbl="node1" presStyleIdx="0" presStyleCnt="8"/>
      <dgm:spPr/>
      <dgm:t>
        <a:bodyPr/>
        <a:lstStyle/>
        <a:p>
          <a:endParaRPr lang="en-US"/>
        </a:p>
      </dgm:t>
    </dgm:pt>
    <dgm:pt modelId="{A112F9E1-1651-47F7-BA4B-B0A89E5393AF}" type="pres">
      <dgm:prSet presAssocID="{0376791C-D11E-424E-9347-446EB2EDCA79}" presName="hierChild2" presStyleCnt="0"/>
      <dgm:spPr/>
      <dgm:t>
        <a:bodyPr/>
        <a:lstStyle/>
        <a:p>
          <a:endParaRPr lang="en-US"/>
        </a:p>
      </dgm:t>
    </dgm:pt>
    <dgm:pt modelId="{E18A0CBE-E673-459C-907F-A02CDE6BB90B}" type="pres">
      <dgm:prSet presAssocID="{8F1A8B48-311A-41DD-BA6F-331712B8A1C8}" presName="Name37" presStyleLbl="parChTrans1D2" presStyleIdx="0" presStyleCnt="3"/>
      <dgm:spPr/>
      <dgm:t>
        <a:bodyPr/>
        <a:lstStyle/>
        <a:p>
          <a:endParaRPr lang="en-US"/>
        </a:p>
      </dgm:t>
    </dgm:pt>
    <dgm:pt modelId="{706FED88-1817-44C7-B552-DAC4113E05B2}" type="pres">
      <dgm:prSet presAssocID="{75674766-912C-4E34-9274-3EE5C745CD2B}" presName="hierRoot2" presStyleCnt="0">
        <dgm:presLayoutVars>
          <dgm:hierBranch val="init"/>
        </dgm:presLayoutVars>
      </dgm:prSet>
      <dgm:spPr/>
      <dgm:t>
        <a:bodyPr/>
        <a:lstStyle/>
        <a:p>
          <a:endParaRPr lang="en-US"/>
        </a:p>
      </dgm:t>
    </dgm:pt>
    <dgm:pt modelId="{665CAE0B-B8BE-4C6A-9825-7F14AED2E66C}" type="pres">
      <dgm:prSet presAssocID="{75674766-912C-4E34-9274-3EE5C745CD2B}" presName="rootComposite" presStyleCnt="0"/>
      <dgm:spPr/>
      <dgm:t>
        <a:bodyPr/>
        <a:lstStyle/>
        <a:p>
          <a:endParaRPr lang="en-US"/>
        </a:p>
      </dgm:t>
    </dgm:pt>
    <dgm:pt modelId="{1B805747-9A85-4589-9A3A-7B330E9E6AD8}" type="pres">
      <dgm:prSet presAssocID="{75674766-912C-4E34-9274-3EE5C745CD2B}" presName="rootText" presStyleLbl="node1" presStyleIdx="0" presStyleCnt="8">
        <dgm:presLayoutVars>
          <dgm:chMax/>
          <dgm:chPref val="3"/>
        </dgm:presLayoutVars>
      </dgm:prSet>
      <dgm:spPr/>
      <dgm:t>
        <a:bodyPr/>
        <a:lstStyle/>
        <a:p>
          <a:endParaRPr lang="en-US"/>
        </a:p>
      </dgm:t>
    </dgm:pt>
    <dgm:pt modelId="{5BCA7ED0-67FC-44CB-BC09-207C23DB2A86}" type="pres">
      <dgm:prSet presAssocID="{75674766-912C-4E34-9274-3EE5C745CD2B}" presName="titleText2" presStyleLbl="fgAcc1" presStyleIdx="0" presStyleCnt="8">
        <dgm:presLayoutVars>
          <dgm:chMax val="0"/>
          <dgm:chPref val="0"/>
        </dgm:presLayoutVars>
      </dgm:prSet>
      <dgm:spPr/>
      <dgm:t>
        <a:bodyPr/>
        <a:lstStyle/>
        <a:p>
          <a:endParaRPr lang="en-US"/>
        </a:p>
      </dgm:t>
    </dgm:pt>
    <dgm:pt modelId="{1D50C754-D57A-4ADF-A189-02572D6BE62B}" type="pres">
      <dgm:prSet presAssocID="{75674766-912C-4E34-9274-3EE5C745CD2B}" presName="rootConnector" presStyleLbl="node2" presStyleIdx="0" presStyleCnt="0"/>
      <dgm:spPr/>
      <dgm:t>
        <a:bodyPr/>
        <a:lstStyle/>
        <a:p>
          <a:endParaRPr lang="en-US"/>
        </a:p>
      </dgm:t>
    </dgm:pt>
    <dgm:pt modelId="{1F3884D9-299E-42F1-BE23-230B379259D7}" type="pres">
      <dgm:prSet presAssocID="{75674766-912C-4E34-9274-3EE5C745CD2B}" presName="hierChild4" presStyleCnt="0"/>
      <dgm:spPr/>
      <dgm:t>
        <a:bodyPr/>
        <a:lstStyle/>
        <a:p>
          <a:endParaRPr lang="en-US"/>
        </a:p>
      </dgm:t>
    </dgm:pt>
    <dgm:pt modelId="{C13B6A83-1C3E-439A-8725-2AEA7640B156}" type="pres">
      <dgm:prSet presAssocID="{249CB137-B7D8-45EF-AD3E-6B0DC3481E78}" presName="Name37" presStyleLbl="parChTrans1D3" presStyleIdx="0" presStyleCnt="3"/>
      <dgm:spPr/>
      <dgm:t>
        <a:bodyPr/>
        <a:lstStyle/>
        <a:p>
          <a:endParaRPr lang="en-US"/>
        </a:p>
      </dgm:t>
    </dgm:pt>
    <dgm:pt modelId="{DE1ADBF9-CEB1-4E4D-B9E0-94AF309D0977}" type="pres">
      <dgm:prSet presAssocID="{696CAE09-BD7B-4FD4-8E3F-CB788A342A1F}" presName="hierRoot2" presStyleCnt="0">
        <dgm:presLayoutVars>
          <dgm:hierBranch val="init"/>
        </dgm:presLayoutVars>
      </dgm:prSet>
      <dgm:spPr/>
      <dgm:t>
        <a:bodyPr/>
        <a:lstStyle/>
        <a:p>
          <a:endParaRPr lang="en-US"/>
        </a:p>
      </dgm:t>
    </dgm:pt>
    <dgm:pt modelId="{ED72B9EF-EB59-4150-BA27-7E9779E61457}" type="pres">
      <dgm:prSet presAssocID="{696CAE09-BD7B-4FD4-8E3F-CB788A342A1F}" presName="rootComposite" presStyleCnt="0"/>
      <dgm:spPr/>
      <dgm:t>
        <a:bodyPr/>
        <a:lstStyle/>
        <a:p>
          <a:endParaRPr lang="en-US"/>
        </a:p>
      </dgm:t>
    </dgm:pt>
    <dgm:pt modelId="{98229762-5576-4785-8845-7F142CA0A05F}" type="pres">
      <dgm:prSet presAssocID="{696CAE09-BD7B-4FD4-8E3F-CB788A342A1F}" presName="rootText" presStyleLbl="node1" presStyleIdx="1" presStyleCnt="8">
        <dgm:presLayoutVars>
          <dgm:chMax/>
          <dgm:chPref val="3"/>
        </dgm:presLayoutVars>
      </dgm:prSet>
      <dgm:spPr/>
      <dgm:t>
        <a:bodyPr/>
        <a:lstStyle/>
        <a:p>
          <a:endParaRPr lang="en-US"/>
        </a:p>
      </dgm:t>
    </dgm:pt>
    <dgm:pt modelId="{DCA5637C-D176-43C5-BFE6-04F78F9B232B}" type="pres">
      <dgm:prSet presAssocID="{696CAE09-BD7B-4FD4-8E3F-CB788A342A1F}" presName="titleText2" presStyleLbl="fgAcc1" presStyleIdx="1" presStyleCnt="8">
        <dgm:presLayoutVars>
          <dgm:chMax val="0"/>
          <dgm:chPref val="0"/>
        </dgm:presLayoutVars>
      </dgm:prSet>
      <dgm:spPr/>
      <dgm:t>
        <a:bodyPr/>
        <a:lstStyle/>
        <a:p>
          <a:endParaRPr lang="en-US"/>
        </a:p>
      </dgm:t>
    </dgm:pt>
    <dgm:pt modelId="{5EEFD3FC-8257-46B1-9B92-18EE0B4F7D54}" type="pres">
      <dgm:prSet presAssocID="{696CAE09-BD7B-4FD4-8E3F-CB788A342A1F}" presName="rootConnector" presStyleLbl="node3" presStyleIdx="0" presStyleCnt="0"/>
      <dgm:spPr/>
      <dgm:t>
        <a:bodyPr/>
        <a:lstStyle/>
        <a:p>
          <a:endParaRPr lang="en-US"/>
        </a:p>
      </dgm:t>
    </dgm:pt>
    <dgm:pt modelId="{FDF0505E-B80A-4F30-B13B-B0E5CFEEC941}" type="pres">
      <dgm:prSet presAssocID="{696CAE09-BD7B-4FD4-8E3F-CB788A342A1F}" presName="hierChild4" presStyleCnt="0"/>
      <dgm:spPr/>
      <dgm:t>
        <a:bodyPr/>
        <a:lstStyle/>
        <a:p>
          <a:endParaRPr lang="en-US"/>
        </a:p>
      </dgm:t>
    </dgm:pt>
    <dgm:pt modelId="{9E40F98C-FFF3-4EE9-8230-0F52C76C26BD}" type="pres">
      <dgm:prSet presAssocID="{696CAE09-BD7B-4FD4-8E3F-CB788A342A1F}" presName="hierChild5" presStyleCnt="0"/>
      <dgm:spPr/>
      <dgm:t>
        <a:bodyPr/>
        <a:lstStyle/>
        <a:p>
          <a:endParaRPr lang="en-US"/>
        </a:p>
      </dgm:t>
    </dgm:pt>
    <dgm:pt modelId="{89665BD8-26A8-401F-93A1-FD35900FBB67}" type="pres">
      <dgm:prSet presAssocID="{75674766-912C-4E34-9274-3EE5C745CD2B}" presName="hierChild5" presStyleCnt="0"/>
      <dgm:spPr/>
      <dgm:t>
        <a:bodyPr/>
        <a:lstStyle/>
        <a:p>
          <a:endParaRPr lang="en-US"/>
        </a:p>
      </dgm:t>
    </dgm:pt>
    <dgm:pt modelId="{E2013B37-4830-4808-A6D6-EE3574DA1DBF}" type="pres">
      <dgm:prSet presAssocID="{A14E181F-C159-4EAA-BB06-F9C3C99CF370}" presName="Name37" presStyleLbl="parChTrans1D2" presStyleIdx="1" presStyleCnt="3"/>
      <dgm:spPr/>
      <dgm:t>
        <a:bodyPr/>
        <a:lstStyle/>
        <a:p>
          <a:endParaRPr lang="en-US"/>
        </a:p>
      </dgm:t>
    </dgm:pt>
    <dgm:pt modelId="{12F17F6B-8EFC-459A-89B1-3A5C00E863F9}" type="pres">
      <dgm:prSet presAssocID="{39C272D2-80A5-48B6-891D-669D93F75C17}" presName="hierRoot2" presStyleCnt="0">
        <dgm:presLayoutVars>
          <dgm:hierBranch val="init"/>
        </dgm:presLayoutVars>
      </dgm:prSet>
      <dgm:spPr/>
      <dgm:t>
        <a:bodyPr/>
        <a:lstStyle/>
        <a:p>
          <a:endParaRPr lang="en-US"/>
        </a:p>
      </dgm:t>
    </dgm:pt>
    <dgm:pt modelId="{C31494EB-5E5A-401A-8C2F-AF76BE29C142}" type="pres">
      <dgm:prSet presAssocID="{39C272D2-80A5-48B6-891D-669D93F75C17}" presName="rootComposite" presStyleCnt="0"/>
      <dgm:spPr/>
      <dgm:t>
        <a:bodyPr/>
        <a:lstStyle/>
        <a:p>
          <a:endParaRPr lang="en-US"/>
        </a:p>
      </dgm:t>
    </dgm:pt>
    <dgm:pt modelId="{3A4E245B-F827-4934-9FBC-C594EFC09E72}" type="pres">
      <dgm:prSet presAssocID="{39C272D2-80A5-48B6-891D-669D93F75C17}" presName="rootText" presStyleLbl="node1" presStyleIdx="2" presStyleCnt="8">
        <dgm:presLayoutVars>
          <dgm:chMax/>
          <dgm:chPref val="3"/>
        </dgm:presLayoutVars>
      </dgm:prSet>
      <dgm:spPr/>
      <dgm:t>
        <a:bodyPr/>
        <a:lstStyle/>
        <a:p>
          <a:endParaRPr lang="en-US"/>
        </a:p>
      </dgm:t>
    </dgm:pt>
    <dgm:pt modelId="{AE9C5B45-2101-4088-BFC5-D08CA29E604E}" type="pres">
      <dgm:prSet presAssocID="{39C272D2-80A5-48B6-891D-669D93F75C17}" presName="titleText2" presStyleLbl="fgAcc1" presStyleIdx="2" presStyleCnt="8">
        <dgm:presLayoutVars>
          <dgm:chMax val="0"/>
          <dgm:chPref val="0"/>
        </dgm:presLayoutVars>
      </dgm:prSet>
      <dgm:spPr/>
      <dgm:t>
        <a:bodyPr/>
        <a:lstStyle/>
        <a:p>
          <a:endParaRPr lang="en-US"/>
        </a:p>
      </dgm:t>
    </dgm:pt>
    <dgm:pt modelId="{57B04DD5-E505-4273-9221-0AB01249A0F8}" type="pres">
      <dgm:prSet presAssocID="{39C272D2-80A5-48B6-891D-669D93F75C17}" presName="rootConnector" presStyleLbl="node2" presStyleIdx="0" presStyleCnt="0"/>
      <dgm:spPr/>
      <dgm:t>
        <a:bodyPr/>
        <a:lstStyle/>
        <a:p>
          <a:endParaRPr lang="en-US"/>
        </a:p>
      </dgm:t>
    </dgm:pt>
    <dgm:pt modelId="{2228D16B-40B4-44A4-A1A8-8743BF737156}" type="pres">
      <dgm:prSet presAssocID="{39C272D2-80A5-48B6-891D-669D93F75C17}" presName="hierChild4" presStyleCnt="0"/>
      <dgm:spPr/>
      <dgm:t>
        <a:bodyPr/>
        <a:lstStyle/>
        <a:p>
          <a:endParaRPr lang="en-US"/>
        </a:p>
      </dgm:t>
    </dgm:pt>
    <dgm:pt modelId="{4E3B46E5-3785-4B31-A08A-6C4EBFF6F2AB}" type="pres">
      <dgm:prSet presAssocID="{976F4B87-0E17-4E3E-988E-FE6D915E8805}" presName="Name37" presStyleLbl="parChTrans1D3" presStyleIdx="1" presStyleCnt="3"/>
      <dgm:spPr/>
      <dgm:t>
        <a:bodyPr/>
        <a:lstStyle/>
        <a:p>
          <a:endParaRPr lang="en-US"/>
        </a:p>
      </dgm:t>
    </dgm:pt>
    <dgm:pt modelId="{10D7C5C5-AC12-4F9F-9F90-E522920E6AD5}" type="pres">
      <dgm:prSet presAssocID="{F7CFDFF0-959A-4457-A0E0-B53CD61E3627}" presName="hierRoot2" presStyleCnt="0">
        <dgm:presLayoutVars>
          <dgm:hierBranch val="init"/>
        </dgm:presLayoutVars>
      </dgm:prSet>
      <dgm:spPr/>
      <dgm:t>
        <a:bodyPr/>
        <a:lstStyle/>
        <a:p>
          <a:endParaRPr lang="en-US"/>
        </a:p>
      </dgm:t>
    </dgm:pt>
    <dgm:pt modelId="{309F23BF-9DB1-4328-9447-808DE91F3D1E}" type="pres">
      <dgm:prSet presAssocID="{F7CFDFF0-959A-4457-A0E0-B53CD61E3627}" presName="rootComposite" presStyleCnt="0"/>
      <dgm:spPr/>
      <dgm:t>
        <a:bodyPr/>
        <a:lstStyle/>
        <a:p>
          <a:endParaRPr lang="en-US"/>
        </a:p>
      </dgm:t>
    </dgm:pt>
    <dgm:pt modelId="{A7EC7D8C-8E6E-4AF5-8B42-76ECD0C86C3B}" type="pres">
      <dgm:prSet presAssocID="{F7CFDFF0-959A-4457-A0E0-B53CD61E3627}" presName="rootText" presStyleLbl="node1" presStyleIdx="3" presStyleCnt="8">
        <dgm:presLayoutVars>
          <dgm:chMax/>
          <dgm:chPref val="3"/>
        </dgm:presLayoutVars>
      </dgm:prSet>
      <dgm:spPr/>
      <dgm:t>
        <a:bodyPr/>
        <a:lstStyle/>
        <a:p>
          <a:endParaRPr lang="en-US"/>
        </a:p>
      </dgm:t>
    </dgm:pt>
    <dgm:pt modelId="{5F8FC64E-44EB-4266-B2D9-DDC84394C29F}" type="pres">
      <dgm:prSet presAssocID="{F7CFDFF0-959A-4457-A0E0-B53CD61E3627}" presName="titleText2" presStyleLbl="fgAcc1" presStyleIdx="3" presStyleCnt="8">
        <dgm:presLayoutVars>
          <dgm:chMax val="0"/>
          <dgm:chPref val="0"/>
        </dgm:presLayoutVars>
      </dgm:prSet>
      <dgm:spPr/>
      <dgm:t>
        <a:bodyPr/>
        <a:lstStyle/>
        <a:p>
          <a:endParaRPr lang="en-US"/>
        </a:p>
      </dgm:t>
    </dgm:pt>
    <dgm:pt modelId="{9B4CD00A-E37A-4D95-89BF-ED806C7DFDFF}" type="pres">
      <dgm:prSet presAssocID="{F7CFDFF0-959A-4457-A0E0-B53CD61E3627}" presName="rootConnector" presStyleLbl="node3" presStyleIdx="0" presStyleCnt="0"/>
      <dgm:spPr/>
      <dgm:t>
        <a:bodyPr/>
        <a:lstStyle/>
        <a:p>
          <a:endParaRPr lang="en-US"/>
        </a:p>
      </dgm:t>
    </dgm:pt>
    <dgm:pt modelId="{18FF2643-CF61-4636-A65B-AE1882AEEDC3}" type="pres">
      <dgm:prSet presAssocID="{F7CFDFF0-959A-4457-A0E0-B53CD61E3627}" presName="hierChild4" presStyleCnt="0"/>
      <dgm:spPr/>
      <dgm:t>
        <a:bodyPr/>
        <a:lstStyle/>
        <a:p>
          <a:endParaRPr lang="en-US"/>
        </a:p>
      </dgm:t>
    </dgm:pt>
    <dgm:pt modelId="{4763BE02-C5E4-4817-BE32-C119EBFEB690}" type="pres">
      <dgm:prSet presAssocID="{FC5D8964-6E5C-4387-84D3-F9F1B6E53A51}" presName="Name37" presStyleLbl="parChTrans1D4" presStyleIdx="0" presStyleCnt="2"/>
      <dgm:spPr/>
      <dgm:t>
        <a:bodyPr/>
        <a:lstStyle/>
        <a:p>
          <a:endParaRPr lang="en-US"/>
        </a:p>
      </dgm:t>
    </dgm:pt>
    <dgm:pt modelId="{C58FB95B-34E6-4F6E-9B73-6112580DB4FC}" type="pres">
      <dgm:prSet presAssocID="{DF8318C6-C4B5-4098-8AF7-262D8EC3E3F7}" presName="hierRoot2" presStyleCnt="0">
        <dgm:presLayoutVars>
          <dgm:hierBranch val="init"/>
        </dgm:presLayoutVars>
      </dgm:prSet>
      <dgm:spPr/>
      <dgm:t>
        <a:bodyPr/>
        <a:lstStyle/>
        <a:p>
          <a:endParaRPr lang="en-US"/>
        </a:p>
      </dgm:t>
    </dgm:pt>
    <dgm:pt modelId="{9123C1CF-0BBD-4EAB-8182-E17396919CFF}" type="pres">
      <dgm:prSet presAssocID="{DF8318C6-C4B5-4098-8AF7-262D8EC3E3F7}" presName="rootComposite" presStyleCnt="0"/>
      <dgm:spPr/>
      <dgm:t>
        <a:bodyPr/>
        <a:lstStyle/>
        <a:p>
          <a:endParaRPr lang="en-US"/>
        </a:p>
      </dgm:t>
    </dgm:pt>
    <dgm:pt modelId="{7C4BB445-2256-47DF-944D-DC62CCE5D70D}" type="pres">
      <dgm:prSet presAssocID="{DF8318C6-C4B5-4098-8AF7-262D8EC3E3F7}" presName="rootText" presStyleLbl="node1" presStyleIdx="4" presStyleCnt="8">
        <dgm:presLayoutVars>
          <dgm:chMax/>
          <dgm:chPref val="3"/>
        </dgm:presLayoutVars>
      </dgm:prSet>
      <dgm:spPr/>
      <dgm:t>
        <a:bodyPr/>
        <a:lstStyle/>
        <a:p>
          <a:endParaRPr lang="en-US"/>
        </a:p>
      </dgm:t>
    </dgm:pt>
    <dgm:pt modelId="{E2A5D694-E4EA-466C-B779-3EA222E14CDA}" type="pres">
      <dgm:prSet presAssocID="{DF8318C6-C4B5-4098-8AF7-262D8EC3E3F7}" presName="titleText2" presStyleLbl="fgAcc1" presStyleIdx="4" presStyleCnt="8">
        <dgm:presLayoutVars>
          <dgm:chMax val="0"/>
          <dgm:chPref val="0"/>
        </dgm:presLayoutVars>
      </dgm:prSet>
      <dgm:spPr/>
      <dgm:t>
        <a:bodyPr/>
        <a:lstStyle/>
        <a:p>
          <a:endParaRPr lang="en-US"/>
        </a:p>
      </dgm:t>
    </dgm:pt>
    <dgm:pt modelId="{C31DB9CB-D158-4454-A21C-4CCBAAD1B435}" type="pres">
      <dgm:prSet presAssocID="{DF8318C6-C4B5-4098-8AF7-262D8EC3E3F7}" presName="rootConnector" presStyleLbl="node4" presStyleIdx="0" presStyleCnt="0"/>
      <dgm:spPr/>
      <dgm:t>
        <a:bodyPr/>
        <a:lstStyle/>
        <a:p>
          <a:endParaRPr lang="en-US"/>
        </a:p>
      </dgm:t>
    </dgm:pt>
    <dgm:pt modelId="{C7581D53-E26F-4D68-8DA9-FB4195F76798}" type="pres">
      <dgm:prSet presAssocID="{DF8318C6-C4B5-4098-8AF7-262D8EC3E3F7}" presName="hierChild4" presStyleCnt="0"/>
      <dgm:spPr/>
      <dgm:t>
        <a:bodyPr/>
        <a:lstStyle/>
        <a:p>
          <a:endParaRPr lang="en-US"/>
        </a:p>
      </dgm:t>
    </dgm:pt>
    <dgm:pt modelId="{4F8227C4-44F3-4293-9FB3-0B606D806A02}" type="pres">
      <dgm:prSet presAssocID="{DF8318C6-C4B5-4098-8AF7-262D8EC3E3F7}" presName="hierChild5" presStyleCnt="0"/>
      <dgm:spPr/>
      <dgm:t>
        <a:bodyPr/>
        <a:lstStyle/>
        <a:p>
          <a:endParaRPr lang="en-US"/>
        </a:p>
      </dgm:t>
    </dgm:pt>
    <dgm:pt modelId="{AEA63B89-4A86-4153-AA68-E48BC4B53A15}" type="pres">
      <dgm:prSet presAssocID="{F7CFDFF0-959A-4457-A0E0-B53CD61E3627}" presName="hierChild5" presStyleCnt="0"/>
      <dgm:spPr/>
      <dgm:t>
        <a:bodyPr/>
        <a:lstStyle/>
        <a:p>
          <a:endParaRPr lang="en-US"/>
        </a:p>
      </dgm:t>
    </dgm:pt>
    <dgm:pt modelId="{5047ED52-1E82-4269-87B0-022F16200418}" type="pres">
      <dgm:prSet presAssocID="{39C272D2-80A5-48B6-891D-669D93F75C17}" presName="hierChild5" presStyleCnt="0"/>
      <dgm:spPr/>
      <dgm:t>
        <a:bodyPr/>
        <a:lstStyle/>
        <a:p>
          <a:endParaRPr lang="en-US"/>
        </a:p>
      </dgm:t>
    </dgm:pt>
    <dgm:pt modelId="{C7A49624-3143-44BE-A5EC-9654327074EF}" type="pres">
      <dgm:prSet presAssocID="{4288D550-A8FC-45A1-8303-941D2EE3B0B8}" presName="Name37" presStyleLbl="parChTrans1D2" presStyleIdx="2" presStyleCnt="3"/>
      <dgm:spPr/>
      <dgm:t>
        <a:bodyPr/>
        <a:lstStyle/>
        <a:p>
          <a:endParaRPr lang="en-US"/>
        </a:p>
      </dgm:t>
    </dgm:pt>
    <dgm:pt modelId="{2605AAC6-7C56-4193-94DC-FB2854E48740}" type="pres">
      <dgm:prSet presAssocID="{23D1C82D-630A-472A-93C8-E53EA66A34F1}" presName="hierRoot2" presStyleCnt="0">
        <dgm:presLayoutVars>
          <dgm:hierBranch val="init"/>
        </dgm:presLayoutVars>
      </dgm:prSet>
      <dgm:spPr/>
      <dgm:t>
        <a:bodyPr/>
        <a:lstStyle/>
        <a:p>
          <a:endParaRPr lang="en-US"/>
        </a:p>
      </dgm:t>
    </dgm:pt>
    <dgm:pt modelId="{BD803F88-F12F-4D23-A6B0-B45BCAC6864E}" type="pres">
      <dgm:prSet presAssocID="{23D1C82D-630A-472A-93C8-E53EA66A34F1}" presName="rootComposite" presStyleCnt="0"/>
      <dgm:spPr/>
      <dgm:t>
        <a:bodyPr/>
        <a:lstStyle/>
        <a:p>
          <a:endParaRPr lang="en-US"/>
        </a:p>
      </dgm:t>
    </dgm:pt>
    <dgm:pt modelId="{DB0D05C4-872E-4662-8B69-E280A2744CC9}" type="pres">
      <dgm:prSet presAssocID="{23D1C82D-630A-472A-93C8-E53EA66A34F1}" presName="rootText" presStyleLbl="node1" presStyleIdx="5" presStyleCnt="8">
        <dgm:presLayoutVars>
          <dgm:chMax/>
          <dgm:chPref val="3"/>
        </dgm:presLayoutVars>
      </dgm:prSet>
      <dgm:spPr/>
      <dgm:t>
        <a:bodyPr/>
        <a:lstStyle/>
        <a:p>
          <a:endParaRPr lang="en-US"/>
        </a:p>
      </dgm:t>
    </dgm:pt>
    <dgm:pt modelId="{F6D2705F-6818-4DB9-B13A-4E3AB7046E54}" type="pres">
      <dgm:prSet presAssocID="{23D1C82D-630A-472A-93C8-E53EA66A34F1}" presName="titleText2" presStyleLbl="fgAcc1" presStyleIdx="5" presStyleCnt="8">
        <dgm:presLayoutVars>
          <dgm:chMax val="0"/>
          <dgm:chPref val="0"/>
        </dgm:presLayoutVars>
      </dgm:prSet>
      <dgm:spPr/>
      <dgm:t>
        <a:bodyPr/>
        <a:lstStyle/>
        <a:p>
          <a:endParaRPr lang="en-US"/>
        </a:p>
      </dgm:t>
    </dgm:pt>
    <dgm:pt modelId="{5721B653-054C-4C58-8F5D-84A6401B19EB}" type="pres">
      <dgm:prSet presAssocID="{23D1C82D-630A-472A-93C8-E53EA66A34F1}" presName="rootConnector" presStyleLbl="node2" presStyleIdx="0" presStyleCnt="0"/>
      <dgm:spPr/>
      <dgm:t>
        <a:bodyPr/>
        <a:lstStyle/>
        <a:p>
          <a:endParaRPr lang="en-US"/>
        </a:p>
      </dgm:t>
    </dgm:pt>
    <dgm:pt modelId="{CC4C09F2-53C8-4DFE-BC6E-991A8D211DB5}" type="pres">
      <dgm:prSet presAssocID="{23D1C82D-630A-472A-93C8-E53EA66A34F1}" presName="hierChild4" presStyleCnt="0"/>
      <dgm:spPr/>
      <dgm:t>
        <a:bodyPr/>
        <a:lstStyle/>
        <a:p>
          <a:endParaRPr lang="en-US"/>
        </a:p>
      </dgm:t>
    </dgm:pt>
    <dgm:pt modelId="{BA8B1DB1-DE42-4E06-82F3-3439ABE20AB6}" type="pres">
      <dgm:prSet presAssocID="{F7A2D326-8A17-4AF5-A6EE-FB8F4DBC4E30}" presName="Name37" presStyleLbl="parChTrans1D3" presStyleIdx="2" presStyleCnt="3"/>
      <dgm:spPr/>
      <dgm:t>
        <a:bodyPr/>
        <a:lstStyle/>
        <a:p>
          <a:endParaRPr lang="en-US"/>
        </a:p>
      </dgm:t>
    </dgm:pt>
    <dgm:pt modelId="{81C87CAF-CD86-4823-A649-341F9949A19D}" type="pres">
      <dgm:prSet presAssocID="{CA68E38F-D3C1-4D10-87C8-6DD5C4C417FC}" presName="hierRoot2" presStyleCnt="0">
        <dgm:presLayoutVars>
          <dgm:hierBranch val="init"/>
        </dgm:presLayoutVars>
      </dgm:prSet>
      <dgm:spPr/>
      <dgm:t>
        <a:bodyPr/>
        <a:lstStyle/>
        <a:p>
          <a:endParaRPr lang="en-US"/>
        </a:p>
      </dgm:t>
    </dgm:pt>
    <dgm:pt modelId="{BC5A7676-1B66-4BEF-9200-9B2F15BA0CC1}" type="pres">
      <dgm:prSet presAssocID="{CA68E38F-D3C1-4D10-87C8-6DD5C4C417FC}" presName="rootComposite" presStyleCnt="0"/>
      <dgm:spPr/>
      <dgm:t>
        <a:bodyPr/>
        <a:lstStyle/>
        <a:p>
          <a:endParaRPr lang="en-US"/>
        </a:p>
      </dgm:t>
    </dgm:pt>
    <dgm:pt modelId="{B7A6803F-2A60-49DA-8EB1-3E338C35B2A2}" type="pres">
      <dgm:prSet presAssocID="{CA68E38F-D3C1-4D10-87C8-6DD5C4C417FC}" presName="rootText" presStyleLbl="node1" presStyleIdx="6" presStyleCnt="8">
        <dgm:presLayoutVars>
          <dgm:chMax/>
          <dgm:chPref val="3"/>
        </dgm:presLayoutVars>
      </dgm:prSet>
      <dgm:spPr/>
      <dgm:t>
        <a:bodyPr/>
        <a:lstStyle/>
        <a:p>
          <a:endParaRPr lang="en-US"/>
        </a:p>
      </dgm:t>
    </dgm:pt>
    <dgm:pt modelId="{A47371EB-8C52-41D2-A580-90F1E313A301}" type="pres">
      <dgm:prSet presAssocID="{CA68E38F-D3C1-4D10-87C8-6DD5C4C417FC}" presName="titleText2" presStyleLbl="fgAcc1" presStyleIdx="6" presStyleCnt="8">
        <dgm:presLayoutVars>
          <dgm:chMax val="0"/>
          <dgm:chPref val="0"/>
        </dgm:presLayoutVars>
      </dgm:prSet>
      <dgm:spPr/>
      <dgm:t>
        <a:bodyPr/>
        <a:lstStyle/>
        <a:p>
          <a:endParaRPr lang="en-US"/>
        </a:p>
      </dgm:t>
    </dgm:pt>
    <dgm:pt modelId="{F23E664E-7E30-4447-8C87-625B0F4F23B8}" type="pres">
      <dgm:prSet presAssocID="{CA68E38F-D3C1-4D10-87C8-6DD5C4C417FC}" presName="rootConnector" presStyleLbl="node3" presStyleIdx="0" presStyleCnt="0"/>
      <dgm:spPr/>
      <dgm:t>
        <a:bodyPr/>
        <a:lstStyle/>
        <a:p>
          <a:endParaRPr lang="en-US"/>
        </a:p>
      </dgm:t>
    </dgm:pt>
    <dgm:pt modelId="{2C10B5FC-2A12-42A6-9467-E7F1AABB26F0}" type="pres">
      <dgm:prSet presAssocID="{CA68E38F-D3C1-4D10-87C8-6DD5C4C417FC}" presName="hierChild4" presStyleCnt="0"/>
      <dgm:spPr/>
      <dgm:t>
        <a:bodyPr/>
        <a:lstStyle/>
        <a:p>
          <a:endParaRPr lang="en-US"/>
        </a:p>
      </dgm:t>
    </dgm:pt>
    <dgm:pt modelId="{7E2788B8-A07E-4908-B0F6-CA7BC9B17F2E}" type="pres">
      <dgm:prSet presAssocID="{0E10BF9D-6037-40F5-A7CC-C6F46535E415}" presName="Name37" presStyleLbl="parChTrans1D4" presStyleIdx="1" presStyleCnt="2"/>
      <dgm:spPr/>
      <dgm:t>
        <a:bodyPr/>
        <a:lstStyle/>
        <a:p>
          <a:endParaRPr lang="en-US"/>
        </a:p>
      </dgm:t>
    </dgm:pt>
    <dgm:pt modelId="{5ACBCF9E-3EE4-4EB7-B2CF-0EF14A264936}" type="pres">
      <dgm:prSet presAssocID="{3A61AD1F-EC41-4E0E-84C1-4AF605D00DC9}" presName="hierRoot2" presStyleCnt="0">
        <dgm:presLayoutVars>
          <dgm:hierBranch val="init"/>
        </dgm:presLayoutVars>
      </dgm:prSet>
      <dgm:spPr/>
      <dgm:t>
        <a:bodyPr/>
        <a:lstStyle/>
        <a:p>
          <a:endParaRPr lang="en-US"/>
        </a:p>
      </dgm:t>
    </dgm:pt>
    <dgm:pt modelId="{7BCD0D1F-D1AD-4EB5-812B-154971F76287}" type="pres">
      <dgm:prSet presAssocID="{3A61AD1F-EC41-4E0E-84C1-4AF605D00DC9}" presName="rootComposite" presStyleCnt="0"/>
      <dgm:spPr/>
      <dgm:t>
        <a:bodyPr/>
        <a:lstStyle/>
        <a:p>
          <a:endParaRPr lang="en-US"/>
        </a:p>
      </dgm:t>
    </dgm:pt>
    <dgm:pt modelId="{96887088-F5A3-4073-BDE6-7D42B872851F}" type="pres">
      <dgm:prSet presAssocID="{3A61AD1F-EC41-4E0E-84C1-4AF605D00DC9}" presName="rootText" presStyleLbl="node1" presStyleIdx="7" presStyleCnt="8">
        <dgm:presLayoutVars>
          <dgm:chMax/>
          <dgm:chPref val="3"/>
        </dgm:presLayoutVars>
      </dgm:prSet>
      <dgm:spPr/>
      <dgm:t>
        <a:bodyPr/>
        <a:lstStyle/>
        <a:p>
          <a:endParaRPr lang="en-US"/>
        </a:p>
      </dgm:t>
    </dgm:pt>
    <dgm:pt modelId="{5E99E8F2-1F9F-40C3-A05A-DB92F08C45F3}" type="pres">
      <dgm:prSet presAssocID="{3A61AD1F-EC41-4E0E-84C1-4AF605D00DC9}" presName="titleText2" presStyleLbl="fgAcc1" presStyleIdx="7" presStyleCnt="8">
        <dgm:presLayoutVars>
          <dgm:chMax val="0"/>
          <dgm:chPref val="0"/>
        </dgm:presLayoutVars>
      </dgm:prSet>
      <dgm:spPr/>
      <dgm:t>
        <a:bodyPr/>
        <a:lstStyle/>
        <a:p>
          <a:endParaRPr lang="en-US"/>
        </a:p>
      </dgm:t>
    </dgm:pt>
    <dgm:pt modelId="{46A29323-8F60-42A1-A2B2-A7A2CE8B2901}" type="pres">
      <dgm:prSet presAssocID="{3A61AD1F-EC41-4E0E-84C1-4AF605D00DC9}" presName="rootConnector" presStyleLbl="node4" presStyleIdx="0" presStyleCnt="0"/>
      <dgm:spPr/>
      <dgm:t>
        <a:bodyPr/>
        <a:lstStyle/>
        <a:p>
          <a:endParaRPr lang="en-US"/>
        </a:p>
      </dgm:t>
    </dgm:pt>
    <dgm:pt modelId="{0249B547-367D-4AE2-B4F7-F0A8404C02DA}" type="pres">
      <dgm:prSet presAssocID="{3A61AD1F-EC41-4E0E-84C1-4AF605D00DC9}" presName="hierChild4" presStyleCnt="0"/>
      <dgm:spPr/>
      <dgm:t>
        <a:bodyPr/>
        <a:lstStyle/>
        <a:p>
          <a:endParaRPr lang="en-US"/>
        </a:p>
      </dgm:t>
    </dgm:pt>
    <dgm:pt modelId="{04BFEF9C-EE85-419B-AEB7-09E93862F832}" type="pres">
      <dgm:prSet presAssocID="{3A61AD1F-EC41-4E0E-84C1-4AF605D00DC9}" presName="hierChild5" presStyleCnt="0"/>
      <dgm:spPr/>
      <dgm:t>
        <a:bodyPr/>
        <a:lstStyle/>
        <a:p>
          <a:endParaRPr lang="en-US"/>
        </a:p>
      </dgm:t>
    </dgm:pt>
    <dgm:pt modelId="{ED868208-D6E8-4B2E-AA92-21D0366F4746}" type="pres">
      <dgm:prSet presAssocID="{CA68E38F-D3C1-4D10-87C8-6DD5C4C417FC}" presName="hierChild5" presStyleCnt="0"/>
      <dgm:spPr/>
      <dgm:t>
        <a:bodyPr/>
        <a:lstStyle/>
        <a:p>
          <a:endParaRPr lang="en-US"/>
        </a:p>
      </dgm:t>
    </dgm:pt>
    <dgm:pt modelId="{B353449E-854C-4CD8-8846-3DEF0CC74154}" type="pres">
      <dgm:prSet presAssocID="{23D1C82D-630A-472A-93C8-E53EA66A34F1}" presName="hierChild5" presStyleCnt="0"/>
      <dgm:spPr/>
      <dgm:t>
        <a:bodyPr/>
        <a:lstStyle/>
        <a:p>
          <a:endParaRPr lang="en-US"/>
        </a:p>
      </dgm:t>
    </dgm:pt>
    <dgm:pt modelId="{D63C3E23-F1D5-4A46-94D0-2F5AE6378B2D}" type="pres">
      <dgm:prSet presAssocID="{0376791C-D11E-424E-9347-446EB2EDCA79}" presName="hierChild3" presStyleCnt="0"/>
      <dgm:spPr/>
      <dgm:t>
        <a:bodyPr/>
        <a:lstStyle/>
        <a:p>
          <a:endParaRPr lang="en-US"/>
        </a:p>
      </dgm:t>
    </dgm:pt>
  </dgm:ptLst>
  <dgm:cxnLst>
    <dgm:cxn modelId="{5F212ABE-418D-4DCF-87D9-35652CFB0943}" type="presOf" srcId="{696CAE09-BD7B-4FD4-8E3F-CB788A342A1F}" destId="{98229762-5576-4785-8845-7F142CA0A05F}" srcOrd="0" destOrd="0" presId="urn:microsoft.com/office/officeart/2008/layout/NameandTitleOrganizationalChart"/>
    <dgm:cxn modelId="{54B83621-C3F9-4091-9082-7FA64E330657}" type="presOf" srcId="{EA78BAE1-DDEF-48D4-A56C-E8CA4F723005}" destId="{E2A5D694-E4EA-466C-B779-3EA222E14CDA}" srcOrd="0" destOrd="0" presId="urn:microsoft.com/office/officeart/2008/layout/NameandTitleOrganizationalChart"/>
    <dgm:cxn modelId="{195DCD48-5480-4E80-8CD4-E84B6221C40C}" type="presOf" srcId="{ACB52EFE-06B7-4017-BA89-65E8C5F5C771}" destId="{5F8FC64E-44EB-4266-B2D9-DDC84394C29F}" srcOrd="0" destOrd="0" presId="urn:microsoft.com/office/officeart/2008/layout/NameandTitleOrganizationalChart"/>
    <dgm:cxn modelId="{B343C789-5C3D-4868-A3C2-CE8DD338516A}" type="presOf" srcId="{771BB615-F226-4FC9-9306-A7CC0BF7B83B}" destId="{AE9C5B45-2101-4088-BFC5-D08CA29E604E}" srcOrd="0" destOrd="0" presId="urn:microsoft.com/office/officeart/2008/layout/NameandTitleOrganizationalChart"/>
    <dgm:cxn modelId="{D4C09485-34CC-478A-951C-5A3D6A48B6EA}" type="presOf" srcId="{75674766-912C-4E34-9274-3EE5C745CD2B}" destId="{1D50C754-D57A-4ADF-A189-02572D6BE62B}" srcOrd="1" destOrd="0" presId="urn:microsoft.com/office/officeart/2008/layout/NameandTitleOrganizationalChart"/>
    <dgm:cxn modelId="{D0CDD21D-1D65-4D9E-8D9D-632ABE068C51}" srcId="{0376791C-D11E-424E-9347-446EB2EDCA79}" destId="{23D1C82D-630A-472A-93C8-E53EA66A34F1}" srcOrd="2" destOrd="0" parTransId="{4288D550-A8FC-45A1-8303-941D2EE3B0B8}" sibTransId="{26968D03-EAE9-45D2-B16E-CA6248E50841}"/>
    <dgm:cxn modelId="{CA466CBE-4D54-485B-B2C2-56C07494392B}" srcId="{F7CFDFF0-959A-4457-A0E0-B53CD61E3627}" destId="{DF8318C6-C4B5-4098-8AF7-262D8EC3E3F7}" srcOrd="0" destOrd="0" parTransId="{FC5D8964-6E5C-4387-84D3-F9F1B6E53A51}" sibTransId="{EA78BAE1-DDEF-48D4-A56C-E8CA4F723005}"/>
    <dgm:cxn modelId="{58032B89-8EA8-4F0D-81E1-40713DC29AA9}" type="presOf" srcId="{D5D42B99-AD6C-4D4F-B5AB-E2356B483E3F}" destId="{DCA5637C-D176-43C5-BFE6-04F78F9B232B}" srcOrd="0" destOrd="0" presId="urn:microsoft.com/office/officeart/2008/layout/NameandTitleOrganizationalChart"/>
    <dgm:cxn modelId="{A69DF4F8-2DFA-4EB1-B8D5-7DFFE998D14F}" type="presOf" srcId="{94C8DFB7-04E2-4A1D-B253-ABAAA62EB3EC}" destId="{5E99E8F2-1F9F-40C3-A05A-DB92F08C45F3}" srcOrd="0" destOrd="0" presId="urn:microsoft.com/office/officeart/2008/layout/NameandTitleOrganizationalChart"/>
    <dgm:cxn modelId="{6ACAF611-0DC0-4441-A18F-6B821CEF7D98}" type="presOf" srcId="{5837F770-F271-4E35-BC03-68DD033C66AF}" destId="{AC6CD19D-6012-4279-82DE-944F883F45EC}" srcOrd="0" destOrd="0" presId="urn:microsoft.com/office/officeart/2008/layout/NameandTitleOrganizationalChart"/>
    <dgm:cxn modelId="{AE974499-2419-4352-9158-C87A7333D3F6}" type="presOf" srcId="{0376791C-D11E-424E-9347-446EB2EDCA79}" destId="{0B6307BE-CD99-46B3-BD9B-B920AD96411C}" srcOrd="0" destOrd="0" presId="urn:microsoft.com/office/officeart/2008/layout/NameandTitleOrganizationalChart"/>
    <dgm:cxn modelId="{B3C9584A-03E1-4411-8270-29D40247D2F7}" srcId="{0376791C-D11E-424E-9347-446EB2EDCA79}" destId="{75674766-912C-4E34-9274-3EE5C745CD2B}" srcOrd="0" destOrd="0" parTransId="{8F1A8B48-311A-41DD-BA6F-331712B8A1C8}" sibTransId="{F3779690-C0B6-46D5-9D00-63E584359637}"/>
    <dgm:cxn modelId="{91D7964D-C7C9-4508-AC01-EAFC298E5482}" type="presOf" srcId="{39C272D2-80A5-48B6-891D-669D93F75C17}" destId="{3A4E245B-F827-4934-9FBC-C594EFC09E72}" srcOrd="0" destOrd="0" presId="urn:microsoft.com/office/officeart/2008/layout/NameandTitleOrganizationalChart"/>
    <dgm:cxn modelId="{90397B76-7467-485D-B3AD-29B01A60374B}" type="presOf" srcId="{FB44983B-1B72-4E86-8045-DDB11519C9F3}" destId="{B4622724-C519-44A6-AC56-5D11C83E13F2}" srcOrd="0" destOrd="0" presId="urn:microsoft.com/office/officeart/2008/layout/NameandTitleOrganizationalChart"/>
    <dgm:cxn modelId="{1C547A44-DA2E-4EC2-96E5-950CBBAD43EC}" type="presOf" srcId="{CA68E38F-D3C1-4D10-87C8-6DD5C4C417FC}" destId="{B7A6803F-2A60-49DA-8EB1-3E338C35B2A2}" srcOrd="0" destOrd="0" presId="urn:microsoft.com/office/officeart/2008/layout/NameandTitleOrganizationalChart"/>
    <dgm:cxn modelId="{611FE99B-631D-4410-ADEA-9C29C5E50172}" srcId="{23D1C82D-630A-472A-93C8-E53EA66A34F1}" destId="{CA68E38F-D3C1-4D10-87C8-6DD5C4C417FC}" srcOrd="0" destOrd="0" parTransId="{F7A2D326-8A17-4AF5-A6EE-FB8F4DBC4E30}" sibTransId="{3302105A-84CA-4422-9B96-4BF6D22099BC}"/>
    <dgm:cxn modelId="{89ADC977-0893-4867-A44D-23C0BF357175}" type="presOf" srcId="{26968D03-EAE9-45D2-B16E-CA6248E50841}" destId="{F6D2705F-6818-4DB9-B13A-4E3AB7046E54}" srcOrd="0" destOrd="0" presId="urn:microsoft.com/office/officeart/2008/layout/NameandTitleOrganizationalChart"/>
    <dgm:cxn modelId="{2E8F511E-B7CE-4FD4-8DDF-575791A2723B}" srcId="{75674766-912C-4E34-9274-3EE5C745CD2B}" destId="{696CAE09-BD7B-4FD4-8E3F-CB788A342A1F}" srcOrd="0" destOrd="0" parTransId="{249CB137-B7D8-45EF-AD3E-6B0DC3481E78}" sibTransId="{D5D42B99-AD6C-4D4F-B5AB-E2356B483E3F}"/>
    <dgm:cxn modelId="{B240EBF4-5C57-4733-8C7E-B563CC621E2D}" type="presOf" srcId="{8F1A8B48-311A-41DD-BA6F-331712B8A1C8}" destId="{E18A0CBE-E673-459C-907F-A02CDE6BB90B}" srcOrd="0" destOrd="0" presId="urn:microsoft.com/office/officeart/2008/layout/NameandTitleOrganizationalChart"/>
    <dgm:cxn modelId="{43E234B8-5913-4B4E-9A03-95D43840844C}" type="presOf" srcId="{976F4B87-0E17-4E3E-988E-FE6D915E8805}" destId="{4E3B46E5-3785-4B31-A08A-6C4EBFF6F2AB}" srcOrd="0" destOrd="0" presId="urn:microsoft.com/office/officeart/2008/layout/NameandTitleOrganizationalChart"/>
    <dgm:cxn modelId="{DBB3E53A-F173-4A9C-9836-0550E86B616F}" type="presOf" srcId="{75674766-912C-4E34-9274-3EE5C745CD2B}" destId="{1B805747-9A85-4589-9A3A-7B330E9E6AD8}" srcOrd="0" destOrd="0" presId="urn:microsoft.com/office/officeart/2008/layout/NameandTitleOrganizationalChart"/>
    <dgm:cxn modelId="{159A8ACE-C956-4824-A88C-DEF0BFBCFEA5}" srcId="{CA68E38F-D3C1-4D10-87C8-6DD5C4C417FC}" destId="{3A61AD1F-EC41-4E0E-84C1-4AF605D00DC9}" srcOrd="0" destOrd="0" parTransId="{0E10BF9D-6037-40F5-A7CC-C6F46535E415}" sibTransId="{94C8DFB7-04E2-4A1D-B253-ABAAA62EB3EC}"/>
    <dgm:cxn modelId="{39BEC905-06F8-4912-AC20-4898F6152098}" type="presOf" srcId="{3A61AD1F-EC41-4E0E-84C1-4AF605D00DC9}" destId="{46A29323-8F60-42A1-A2B2-A7A2CE8B2901}" srcOrd="1" destOrd="0" presId="urn:microsoft.com/office/officeart/2008/layout/NameandTitleOrganizationalChart"/>
    <dgm:cxn modelId="{273DA1F3-36B2-4DD1-A38D-2BC6BE58807C}" srcId="{5837F770-F271-4E35-BC03-68DD033C66AF}" destId="{0376791C-D11E-424E-9347-446EB2EDCA79}" srcOrd="0" destOrd="0" parTransId="{76D9B88A-F306-4D6D-9F79-3AAA517AA17E}" sibTransId="{FB44983B-1B72-4E86-8045-DDB11519C9F3}"/>
    <dgm:cxn modelId="{42C073C8-202F-432D-8947-F5BF6E5F5672}" type="presOf" srcId="{DF8318C6-C4B5-4098-8AF7-262D8EC3E3F7}" destId="{C31DB9CB-D158-4454-A21C-4CCBAAD1B435}" srcOrd="1" destOrd="0" presId="urn:microsoft.com/office/officeart/2008/layout/NameandTitleOrganizationalChart"/>
    <dgm:cxn modelId="{6C27C880-78E5-408F-8D3B-B4E0CB01760C}" type="presOf" srcId="{F7CFDFF0-959A-4457-A0E0-B53CD61E3627}" destId="{A7EC7D8C-8E6E-4AF5-8B42-76ECD0C86C3B}" srcOrd="0" destOrd="0" presId="urn:microsoft.com/office/officeart/2008/layout/NameandTitleOrganizationalChart"/>
    <dgm:cxn modelId="{F97BB298-54B9-43B6-8847-4AFF178001B9}" type="presOf" srcId="{F7CFDFF0-959A-4457-A0E0-B53CD61E3627}" destId="{9B4CD00A-E37A-4D95-89BF-ED806C7DFDFF}" srcOrd="1" destOrd="0" presId="urn:microsoft.com/office/officeart/2008/layout/NameandTitleOrganizationalChart"/>
    <dgm:cxn modelId="{2D1CAB7F-CDB3-4744-AA29-E1897A58ECAB}" type="presOf" srcId="{3302105A-84CA-4422-9B96-4BF6D22099BC}" destId="{A47371EB-8C52-41D2-A580-90F1E313A301}" srcOrd="0" destOrd="0" presId="urn:microsoft.com/office/officeart/2008/layout/NameandTitleOrganizationalChart"/>
    <dgm:cxn modelId="{649A8F18-43E4-4568-A6FE-996432E82901}" type="presOf" srcId="{23D1C82D-630A-472A-93C8-E53EA66A34F1}" destId="{5721B653-054C-4C58-8F5D-84A6401B19EB}" srcOrd="1" destOrd="0" presId="urn:microsoft.com/office/officeart/2008/layout/NameandTitleOrganizationalChart"/>
    <dgm:cxn modelId="{EDB251D8-5D55-47ED-9485-805171D04EE3}" srcId="{39C272D2-80A5-48B6-891D-669D93F75C17}" destId="{F7CFDFF0-959A-4457-A0E0-B53CD61E3627}" srcOrd="0" destOrd="0" parTransId="{976F4B87-0E17-4E3E-988E-FE6D915E8805}" sibTransId="{ACB52EFE-06B7-4017-BA89-65E8C5F5C771}"/>
    <dgm:cxn modelId="{9257EC40-D55B-4349-A3CB-BC5EFBC02A21}" type="presOf" srcId="{0E10BF9D-6037-40F5-A7CC-C6F46535E415}" destId="{7E2788B8-A07E-4908-B0F6-CA7BC9B17F2E}" srcOrd="0" destOrd="0" presId="urn:microsoft.com/office/officeart/2008/layout/NameandTitleOrganizationalChart"/>
    <dgm:cxn modelId="{1A942E5E-CBDA-4575-9C0E-B3C78E7090EE}" type="presOf" srcId="{FC5D8964-6E5C-4387-84D3-F9F1B6E53A51}" destId="{4763BE02-C5E4-4817-BE32-C119EBFEB690}" srcOrd="0" destOrd="0" presId="urn:microsoft.com/office/officeart/2008/layout/NameandTitleOrganizationalChart"/>
    <dgm:cxn modelId="{F4AE4C2B-62EE-47AA-A2A5-0D4566CBC73F}" type="presOf" srcId="{F3779690-C0B6-46D5-9D00-63E584359637}" destId="{5BCA7ED0-67FC-44CB-BC09-207C23DB2A86}" srcOrd="0" destOrd="0" presId="urn:microsoft.com/office/officeart/2008/layout/NameandTitleOrganizationalChart"/>
    <dgm:cxn modelId="{60E38B5C-4556-4891-B7DE-C9E3D2DC97D3}" type="presOf" srcId="{39C272D2-80A5-48B6-891D-669D93F75C17}" destId="{57B04DD5-E505-4273-9221-0AB01249A0F8}" srcOrd="1" destOrd="0" presId="urn:microsoft.com/office/officeart/2008/layout/NameandTitleOrganizationalChart"/>
    <dgm:cxn modelId="{92C9E3BD-04BC-43A0-9463-8A8609B59934}" type="presOf" srcId="{696CAE09-BD7B-4FD4-8E3F-CB788A342A1F}" destId="{5EEFD3FC-8257-46B1-9B92-18EE0B4F7D54}" srcOrd="1" destOrd="0" presId="urn:microsoft.com/office/officeart/2008/layout/NameandTitleOrganizationalChart"/>
    <dgm:cxn modelId="{527359CE-9B43-4B2D-B9E5-EF057DA38DED}" type="presOf" srcId="{23D1C82D-630A-472A-93C8-E53EA66A34F1}" destId="{DB0D05C4-872E-4662-8B69-E280A2744CC9}" srcOrd="0" destOrd="0" presId="urn:microsoft.com/office/officeart/2008/layout/NameandTitleOrganizationalChart"/>
    <dgm:cxn modelId="{6A8EECD7-7772-424D-9AD7-03299F2316D5}" type="presOf" srcId="{DF8318C6-C4B5-4098-8AF7-262D8EC3E3F7}" destId="{7C4BB445-2256-47DF-944D-DC62CCE5D70D}" srcOrd="0" destOrd="0" presId="urn:microsoft.com/office/officeart/2008/layout/NameandTitleOrganizationalChart"/>
    <dgm:cxn modelId="{B359D55F-365C-4BE9-A67E-2284FCFEE776}" srcId="{0376791C-D11E-424E-9347-446EB2EDCA79}" destId="{39C272D2-80A5-48B6-891D-669D93F75C17}" srcOrd="1" destOrd="0" parTransId="{A14E181F-C159-4EAA-BB06-F9C3C99CF370}" sibTransId="{771BB615-F226-4FC9-9306-A7CC0BF7B83B}"/>
    <dgm:cxn modelId="{572C67FD-B567-44F1-A589-FABA420EDBA8}" type="presOf" srcId="{249CB137-B7D8-45EF-AD3E-6B0DC3481E78}" destId="{C13B6A83-1C3E-439A-8725-2AEA7640B156}" srcOrd="0" destOrd="0" presId="urn:microsoft.com/office/officeart/2008/layout/NameandTitleOrganizationalChart"/>
    <dgm:cxn modelId="{D4EB1B1B-0572-4B72-8BC3-D742807C73B3}" type="presOf" srcId="{CA68E38F-D3C1-4D10-87C8-6DD5C4C417FC}" destId="{F23E664E-7E30-4447-8C87-625B0F4F23B8}" srcOrd="1" destOrd="0" presId="urn:microsoft.com/office/officeart/2008/layout/NameandTitleOrganizationalChart"/>
    <dgm:cxn modelId="{F3F2BDCA-A515-4C72-A691-49060F262656}" type="presOf" srcId="{3A61AD1F-EC41-4E0E-84C1-4AF605D00DC9}" destId="{96887088-F5A3-4073-BDE6-7D42B872851F}" srcOrd="0" destOrd="0" presId="urn:microsoft.com/office/officeart/2008/layout/NameandTitleOrganizationalChart"/>
    <dgm:cxn modelId="{5E4F2E19-1E7E-4472-B53C-C31963CDD9BB}" type="presOf" srcId="{A14E181F-C159-4EAA-BB06-F9C3C99CF370}" destId="{E2013B37-4830-4808-A6D6-EE3574DA1DBF}" srcOrd="0" destOrd="0" presId="urn:microsoft.com/office/officeart/2008/layout/NameandTitleOrganizationalChart"/>
    <dgm:cxn modelId="{4D2765A7-31FE-488C-823E-56B8AA6D9D29}" type="presOf" srcId="{4288D550-A8FC-45A1-8303-941D2EE3B0B8}" destId="{C7A49624-3143-44BE-A5EC-9654327074EF}" srcOrd="0" destOrd="0" presId="urn:microsoft.com/office/officeart/2008/layout/NameandTitleOrganizationalChart"/>
    <dgm:cxn modelId="{65613791-C5A8-4341-9DED-B81350FE81C4}" type="presOf" srcId="{F7A2D326-8A17-4AF5-A6EE-FB8F4DBC4E30}" destId="{BA8B1DB1-DE42-4E06-82F3-3439ABE20AB6}" srcOrd="0" destOrd="0" presId="urn:microsoft.com/office/officeart/2008/layout/NameandTitleOrganizationalChart"/>
    <dgm:cxn modelId="{2CC1B1AF-6569-44DA-90F5-20E6D0BF6495}" type="presOf" srcId="{0376791C-D11E-424E-9347-446EB2EDCA79}" destId="{25B686B6-AAAD-4CB7-B9F7-FF1D199D61F2}" srcOrd="1" destOrd="0" presId="urn:microsoft.com/office/officeart/2008/layout/NameandTitleOrganizationalChart"/>
    <dgm:cxn modelId="{A3206B51-6E70-490E-99CB-2F432E53F2D7}" type="presParOf" srcId="{AC6CD19D-6012-4279-82DE-944F883F45EC}" destId="{242E20DF-5D91-47C5-850A-D02F110C8625}" srcOrd="0" destOrd="0" presId="urn:microsoft.com/office/officeart/2008/layout/NameandTitleOrganizationalChart"/>
    <dgm:cxn modelId="{E9A5DA03-3F0B-4080-9367-D66E03E9EB88}" type="presParOf" srcId="{242E20DF-5D91-47C5-850A-D02F110C8625}" destId="{7A67C4EB-112A-44F0-B3A9-2F4C05224BB3}" srcOrd="0" destOrd="0" presId="urn:microsoft.com/office/officeart/2008/layout/NameandTitleOrganizationalChart"/>
    <dgm:cxn modelId="{23C720E7-4ECD-479E-8793-2EEEF0359F0F}" type="presParOf" srcId="{7A67C4EB-112A-44F0-B3A9-2F4C05224BB3}" destId="{0B6307BE-CD99-46B3-BD9B-B920AD96411C}" srcOrd="0" destOrd="0" presId="urn:microsoft.com/office/officeart/2008/layout/NameandTitleOrganizationalChart"/>
    <dgm:cxn modelId="{53226098-6D23-4A28-9A7B-9E0C048B0A0C}" type="presParOf" srcId="{7A67C4EB-112A-44F0-B3A9-2F4C05224BB3}" destId="{B4622724-C519-44A6-AC56-5D11C83E13F2}" srcOrd="1" destOrd="0" presId="urn:microsoft.com/office/officeart/2008/layout/NameandTitleOrganizationalChart"/>
    <dgm:cxn modelId="{84834131-71F3-4F8C-9684-ED2C32B57821}" type="presParOf" srcId="{7A67C4EB-112A-44F0-B3A9-2F4C05224BB3}" destId="{25B686B6-AAAD-4CB7-B9F7-FF1D199D61F2}" srcOrd="2" destOrd="0" presId="urn:microsoft.com/office/officeart/2008/layout/NameandTitleOrganizationalChart"/>
    <dgm:cxn modelId="{016564AE-FFE6-40C8-B112-9AB2CC4E0344}" type="presParOf" srcId="{242E20DF-5D91-47C5-850A-D02F110C8625}" destId="{A112F9E1-1651-47F7-BA4B-B0A89E5393AF}" srcOrd="1" destOrd="0" presId="urn:microsoft.com/office/officeart/2008/layout/NameandTitleOrganizationalChart"/>
    <dgm:cxn modelId="{795F6C8A-41B7-475A-8B45-1A793C1CA6FC}" type="presParOf" srcId="{A112F9E1-1651-47F7-BA4B-B0A89E5393AF}" destId="{E18A0CBE-E673-459C-907F-A02CDE6BB90B}" srcOrd="0" destOrd="0" presId="urn:microsoft.com/office/officeart/2008/layout/NameandTitleOrganizationalChart"/>
    <dgm:cxn modelId="{EA08363F-A001-4F5E-BDED-EDA728212C0C}" type="presParOf" srcId="{A112F9E1-1651-47F7-BA4B-B0A89E5393AF}" destId="{706FED88-1817-44C7-B552-DAC4113E05B2}" srcOrd="1" destOrd="0" presId="urn:microsoft.com/office/officeart/2008/layout/NameandTitleOrganizationalChart"/>
    <dgm:cxn modelId="{FE2FCDE1-2B30-4D77-96D4-A4DD09E59191}" type="presParOf" srcId="{706FED88-1817-44C7-B552-DAC4113E05B2}" destId="{665CAE0B-B8BE-4C6A-9825-7F14AED2E66C}" srcOrd="0" destOrd="0" presId="urn:microsoft.com/office/officeart/2008/layout/NameandTitleOrganizationalChart"/>
    <dgm:cxn modelId="{CED85C75-78E3-4673-96B1-0BCDCA8F6AAC}" type="presParOf" srcId="{665CAE0B-B8BE-4C6A-9825-7F14AED2E66C}" destId="{1B805747-9A85-4589-9A3A-7B330E9E6AD8}" srcOrd="0" destOrd="0" presId="urn:microsoft.com/office/officeart/2008/layout/NameandTitleOrganizationalChart"/>
    <dgm:cxn modelId="{79FEE542-2E09-421B-BE9C-99F5060D931C}" type="presParOf" srcId="{665CAE0B-B8BE-4C6A-9825-7F14AED2E66C}" destId="{5BCA7ED0-67FC-44CB-BC09-207C23DB2A86}" srcOrd="1" destOrd="0" presId="urn:microsoft.com/office/officeart/2008/layout/NameandTitleOrganizationalChart"/>
    <dgm:cxn modelId="{5CCEF605-BF53-408B-AB00-4753268DC335}" type="presParOf" srcId="{665CAE0B-B8BE-4C6A-9825-7F14AED2E66C}" destId="{1D50C754-D57A-4ADF-A189-02572D6BE62B}" srcOrd="2" destOrd="0" presId="urn:microsoft.com/office/officeart/2008/layout/NameandTitleOrganizationalChart"/>
    <dgm:cxn modelId="{0D3EB480-31A1-47D6-AF62-8CA95759236E}" type="presParOf" srcId="{706FED88-1817-44C7-B552-DAC4113E05B2}" destId="{1F3884D9-299E-42F1-BE23-230B379259D7}" srcOrd="1" destOrd="0" presId="urn:microsoft.com/office/officeart/2008/layout/NameandTitleOrganizationalChart"/>
    <dgm:cxn modelId="{C07533DA-63CA-4F37-B1BB-74D6B3283867}" type="presParOf" srcId="{1F3884D9-299E-42F1-BE23-230B379259D7}" destId="{C13B6A83-1C3E-439A-8725-2AEA7640B156}" srcOrd="0" destOrd="0" presId="urn:microsoft.com/office/officeart/2008/layout/NameandTitleOrganizationalChart"/>
    <dgm:cxn modelId="{38261579-8419-4ED9-985A-2BCEE78873AA}" type="presParOf" srcId="{1F3884D9-299E-42F1-BE23-230B379259D7}" destId="{DE1ADBF9-CEB1-4E4D-B9E0-94AF309D0977}" srcOrd="1" destOrd="0" presId="urn:microsoft.com/office/officeart/2008/layout/NameandTitleOrganizationalChart"/>
    <dgm:cxn modelId="{253BA914-071D-42C9-9753-38A534EEC67A}" type="presParOf" srcId="{DE1ADBF9-CEB1-4E4D-B9E0-94AF309D0977}" destId="{ED72B9EF-EB59-4150-BA27-7E9779E61457}" srcOrd="0" destOrd="0" presId="urn:microsoft.com/office/officeart/2008/layout/NameandTitleOrganizationalChart"/>
    <dgm:cxn modelId="{CD41E259-3703-441E-9C36-E3C2709A8C19}" type="presParOf" srcId="{ED72B9EF-EB59-4150-BA27-7E9779E61457}" destId="{98229762-5576-4785-8845-7F142CA0A05F}" srcOrd="0" destOrd="0" presId="urn:microsoft.com/office/officeart/2008/layout/NameandTitleOrganizationalChart"/>
    <dgm:cxn modelId="{8D2942EA-9E30-41C9-B99B-AB653FF730BF}" type="presParOf" srcId="{ED72B9EF-EB59-4150-BA27-7E9779E61457}" destId="{DCA5637C-D176-43C5-BFE6-04F78F9B232B}" srcOrd="1" destOrd="0" presId="urn:microsoft.com/office/officeart/2008/layout/NameandTitleOrganizationalChart"/>
    <dgm:cxn modelId="{AAB0E2C8-4918-4CBF-9C4C-347719C535B9}" type="presParOf" srcId="{ED72B9EF-EB59-4150-BA27-7E9779E61457}" destId="{5EEFD3FC-8257-46B1-9B92-18EE0B4F7D54}" srcOrd="2" destOrd="0" presId="urn:microsoft.com/office/officeart/2008/layout/NameandTitleOrganizationalChart"/>
    <dgm:cxn modelId="{43EA2D09-E55B-4350-934B-7D81505D1677}" type="presParOf" srcId="{DE1ADBF9-CEB1-4E4D-B9E0-94AF309D0977}" destId="{FDF0505E-B80A-4F30-B13B-B0E5CFEEC941}" srcOrd="1" destOrd="0" presId="urn:microsoft.com/office/officeart/2008/layout/NameandTitleOrganizationalChart"/>
    <dgm:cxn modelId="{C6ED6F87-5C17-41DB-B132-86CAE18B98F0}" type="presParOf" srcId="{DE1ADBF9-CEB1-4E4D-B9E0-94AF309D0977}" destId="{9E40F98C-FFF3-4EE9-8230-0F52C76C26BD}" srcOrd="2" destOrd="0" presId="urn:microsoft.com/office/officeart/2008/layout/NameandTitleOrganizationalChart"/>
    <dgm:cxn modelId="{9D946481-6F48-4767-91DE-8C5A537B9CB5}" type="presParOf" srcId="{706FED88-1817-44C7-B552-DAC4113E05B2}" destId="{89665BD8-26A8-401F-93A1-FD35900FBB67}" srcOrd="2" destOrd="0" presId="urn:microsoft.com/office/officeart/2008/layout/NameandTitleOrganizationalChart"/>
    <dgm:cxn modelId="{B12AF30E-F188-4806-A07A-5E7BF7AD170F}" type="presParOf" srcId="{A112F9E1-1651-47F7-BA4B-B0A89E5393AF}" destId="{E2013B37-4830-4808-A6D6-EE3574DA1DBF}" srcOrd="2" destOrd="0" presId="urn:microsoft.com/office/officeart/2008/layout/NameandTitleOrganizationalChart"/>
    <dgm:cxn modelId="{EDA847E3-E44C-4246-BEF6-1046895108C0}" type="presParOf" srcId="{A112F9E1-1651-47F7-BA4B-B0A89E5393AF}" destId="{12F17F6B-8EFC-459A-89B1-3A5C00E863F9}" srcOrd="3" destOrd="0" presId="urn:microsoft.com/office/officeart/2008/layout/NameandTitleOrganizationalChart"/>
    <dgm:cxn modelId="{7C3EE37A-0786-4102-845E-DB00807959D2}" type="presParOf" srcId="{12F17F6B-8EFC-459A-89B1-3A5C00E863F9}" destId="{C31494EB-5E5A-401A-8C2F-AF76BE29C142}" srcOrd="0" destOrd="0" presId="urn:microsoft.com/office/officeart/2008/layout/NameandTitleOrganizationalChart"/>
    <dgm:cxn modelId="{C1E3CFDF-C92E-4F65-972C-23FF3824E5C4}" type="presParOf" srcId="{C31494EB-5E5A-401A-8C2F-AF76BE29C142}" destId="{3A4E245B-F827-4934-9FBC-C594EFC09E72}" srcOrd="0" destOrd="0" presId="urn:microsoft.com/office/officeart/2008/layout/NameandTitleOrganizationalChart"/>
    <dgm:cxn modelId="{5C6DF8A0-F88F-4CB3-A920-C6BDEE90C8DC}" type="presParOf" srcId="{C31494EB-5E5A-401A-8C2F-AF76BE29C142}" destId="{AE9C5B45-2101-4088-BFC5-D08CA29E604E}" srcOrd="1" destOrd="0" presId="urn:microsoft.com/office/officeart/2008/layout/NameandTitleOrganizationalChart"/>
    <dgm:cxn modelId="{24B5131A-4295-485B-92C9-31852B8319AB}" type="presParOf" srcId="{C31494EB-5E5A-401A-8C2F-AF76BE29C142}" destId="{57B04DD5-E505-4273-9221-0AB01249A0F8}" srcOrd="2" destOrd="0" presId="urn:microsoft.com/office/officeart/2008/layout/NameandTitleOrganizationalChart"/>
    <dgm:cxn modelId="{845A3A01-CF53-4D9B-AF77-A971B134211E}" type="presParOf" srcId="{12F17F6B-8EFC-459A-89B1-3A5C00E863F9}" destId="{2228D16B-40B4-44A4-A1A8-8743BF737156}" srcOrd="1" destOrd="0" presId="urn:microsoft.com/office/officeart/2008/layout/NameandTitleOrganizationalChart"/>
    <dgm:cxn modelId="{B5571131-173A-4064-9BD6-B5DE21B09E45}" type="presParOf" srcId="{2228D16B-40B4-44A4-A1A8-8743BF737156}" destId="{4E3B46E5-3785-4B31-A08A-6C4EBFF6F2AB}" srcOrd="0" destOrd="0" presId="urn:microsoft.com/office/officeart/2008/layout/NameandTitleOrganizationalChart"/>
    <dgm:cxn modelId="{83ED670E-8914-4CFF-88C5-2211D7B2B9CB}" type="presParOf" srcId="{2228D16B-40B4-44A4-A1A8-8743BF737156}" destId="{10D7C5C5-AC12-4F9F-9F90-E522920E6AD5}" srcOrd="1" destOrd="0" presId="urn:microsoft.com/office/officeart/2008/layout/NameandTitleOrganizationalChart"/>
    <dgm:cxn modelId="{2088968A-2351-4203-82CA-BB5E977B2327}" type="presParOf" srcId="{10D7C5C5-AC12-4F9F-9F90-E522920E6AD5}" destId="{309F23BF-9DB1-4328-9447-808DE91F3D1E}" srcOrd="0" destOrd="0" presId="urn:microsoft.com/office/officeart/2008/layout/NameandTitleOrganizationalChart"/>
    <dgm:cxn modelId="{FECF399A-532C-46B4-A24C-1033F478731C}" type="presParOf" srcId="{309F23BF-9DB1-4328-9447-808DE91F3D1E}" destId="{A7EC7D8C-8E6E-4AF5-8B42-76ECD0C86C3B}" srcOrd="0" destOrd="0" presId="urn:microsoft.com/office/officeart/2008/layout/NameandTitleOrganizationalChart"/>
    <dgm:cxn modelId="{58FECD0A-4B6B-4FCF-B41F-CFAFC3952B26}" type="presParOf" srcId="{309F23BF-9DB1-4328-9447-808DE91F3D1E}" destId="{5F8FC64E-44EB-4266-B2D9-DDC84394C29F}" srcOrd="1" destOrd="0" presId="urn:microsoft.com/office/officeart/2008/layout/NameandTitleOrganizationalChart"/>
    <dgm:cxn modelId="{BEA12B8C-57EB-4549-9D55-F8E252EEE522}" type="presParOf" srcId="{309F23BF-9DB1-4328-9447-808DE91F3D1E}" destId="{9B4CD00A-E37A-4D95-89BF-ED806C7DFDFF}" srcOrd="2" destOrd="0" presId="urn:microsoft.com/office/officeart/2008/layout/NameandTitleOrganizationalChart"/>
    <dgm:cxn modelId="{DE9EBB92-AA20-4DCA-8713-86F98AD00463}" type="presParOf" srcId="{10D7C5C5-AC12-4F9F-9F90-E522920E6AD5}" destId="{18FF2643-CF61-4636-A65B-AE1882AEEDC3}" srcOrd="1" destOrd="0" presId="urn:microsoft.com/office/officeart/2008/layout/NameandTitleOrganizationalChart"/>
    <dgm:cxn modelId="{8E77D24D-68D4-42E0-9CBA-B9F50C709422}" type="presParOf" srcId="{18FF2643-CF61-4636-A65B-AE1882AEEDC3}" destId="{4763BE02-C5E4-4817-BE32-C119EBFEB690}" srcOrd="0" destOrd="0" presId="urn:microsoft.com/office/officeart/2008/layout/NameandTitleOrganizationalChart"/>
    <dgm:cxn modelId="{51CC3A38-A2F4-4705-BF76-495928D60BE7}" type="presParOf" srcId="{18FF2643-CF61-4636-A65B-AE1882AEEDC3}" destId="{C58FB95B-34E6-4F6E-9B73-6112580DB4FC}" srcOrd="1" destOrd="0" presId="urn:microsoft.com/office/officeart/2008/layout/NameandTitleOrganizationalChart"/>
    <dgm:cxn modelId="{39781079-376C-4A13-A79B-B9801330392A}" type="presParOf" srcId="{C58FB95B-34E6-4F6E-9B73-6112580DB4FC}" destId="{9123C1CF-0BBD-4EAB-8182-E17396919CFF}" srcOrd="0" destOrd="0" presId="urn:microsoft.com/office/officeart/2008/layout/NameandTitleOrganizationalChart"/>
    <dgm:cxn modelId="{1B2F4A59-0D82-4F07-B252-A3FF4742B39E}" type="presParOf" srcId="{9123C1CF-0BBD-4EAB-8182-E17396919CFF}" destId="{7C4BB445-2256-47DF-944D-DC62CCE5D70D}" srcOrd="0" destOrd="0" presId="urn:microsoft.com/office/officeart/2008/layout/NameandTitleOrganizationalChart"/>
    <dgm:cxn modelId="{24651CFE-6758-4B28-8B41-9E4B7A97EF66}" type="presParOf" srcId="{9123C1CF-0BBD-4EAB-8182-E17396919CFF}" destId="{E2A5D694-E4EA-466C-B779-3EA222E14CDA}" srcOrd="1" destOrd="0" presId="urn:microsoft.com/office/officeart/2008/layout/NameandTitleOrganizationalChart"/>
    <dgm:cxn modelId="{3AD3FC6C-417A-4D49-BB03-B10944444408}" type="presParOf" srcId="{9123C1CF-0BBD-4EAB-8182-E17396919CFF}" destId="{C31DB9CB-D158-4454-A21C-4CCBAAD1B435}" srcOrd="2" destOrd="0" presId="urn:microsoft.com/office/officeart/2008/layout/NameandTitleOrganizationalChart"/>
    <dgm:cxn modelId="{E039E0FF-9C12-4908-B8E9-5F15AEE126F6}" type="presParOf" srcId="{C58FB95B-34E6-4F6E-9B73-6112580DB4FC}" destId="{C7581D53-E26F-4D68-8DA9-FB4195F76798}" srcOrd="1" destOrd="0" presId="urn:microsoft.com/office/officeart/2008/layout/NameandTitleOrganizationalChart"/>
    <dgm:cxn modelId="{5BE9659B-48CC-42C8-BC5F-125995329CDB}" type="presParOf" srcId="{C58FB95B-34E6-4F6E-9B73-6112580DB4FC}" destId="{4F8227C4-44F3-4293-9FB3-0B606D806A02}" srcOrd="2" destOrd="0" presId="urn:microsoft.com/office/officeart/2008/layout/NameandTitleOrganizationalChart"/>
    <dgm:cxn modelId="{D4CAD610-64C9-4AEF-A49E-B1779FBE6267}" type="presParOf" srcId="{10D7C5C5-AC12-4F9F-9F90-E522920E6AD5}" destId="{AEA63B89-4A86-4153-AA68-E48BC4B53A15}" srcOrd="2" destOrd="0" presId="urn:microsoft.com/office/officeart/2008/layout/NameandTitleOrganizationalChart"/>
    <dgm:cxn modelId="{7B180C3B-2D71-4B37-90EC-397C7AD85366}" type="presParOf" srcId="{12F17F6B-8EFC-459A-89B1-3A5C00E863F9}" destId="{5047ED52-1E82-4269-87B0-022F16200418}" srcOrd="2" destOrd="0" presId="urn:microsoft.com/office/officeart/2008/layout/NameandTitleOrganizationalChart"/>
    <dgm:cxn modelId="{D6026993-AED7-4BF4-9B15-924C9DC5BC17}" type="presParOf" srcId="{A112F9E1-1651-47F7-BA4B-B0A89E5393AF}" destId="{C7A49624-3143-44BE-A5EC-9654327074EF}" srcOrd="4" destOrd="0" presId="urn:microsoft.com/office/officeart/2008/layout/NameandTitleOrganizationalChart"/>
    <dgm:cxn modelId="{1A7F5FBB-0816-41EB-AB11-96DE8915E943}" type="presParOf" srcId="{A112F9E1-1651-47F7-BA4B-B0A89E5393AF}" destId="{2605AAC6-7C56-4193-94DC-FB2854E48740}" srcOrd="5" destOrd="0" presId="urn:microsoft.com/office/officeart/2008/layout/NameandTitleOrganizationalChart"/>
    <dgm:cxn modelId="{0E382D8B-3082-458D-AC24-768E2380821C}" type="presParOf" srcId="{2605AAC6-7C56-4193-94DC-FB2854E48740}" destId="{BD803F88-F12F-4D23-A6B0-B45BCAC6864E}" srcOrd="0" destOrd="0" presId="urn:microsoft.com/office/officeart/2008/layout/NameandTitleOrganizationalChart"/>
    <dgm:cxn modelId="{C521D5A5-D34B-412D-80E8-D5C72587A83B}" type="presParOf" srcId="{BD803F88-F12F-4D23-A6B0-B45BCAC6864E}" destId="{DB0D05C4-872E-4662-8B69-E280A2744CC9}" srcOrd="0" destOrd="0" presId="urn:microsoft.com/office/officeart/2008/layout/NameandTitleOrganizationalChart"/>
    <dgm:cxn modelId="{E529C7AB-AE80-4BBE-8F29-191639AF46A2}" type="presParOf" srcId="{BD803F88-F12F-4D23-A6B0-B45BCAC6864E}" destId="{F6D2705F-6818-4DB9-B13A-4E3AB7046E54}" srcOrd="1" destOrd="0" presId="urn:microsoft.com/office/officeart/2008/layout/NameandTitleOrganizationalChart"/>
    <dgm:cxn modelId="{4C04B53C-3EC1-4625-BF01-8C7A98FE0A97}" type="presParOf" srcId="{BD803F88-F12F-4D23-A6B0-B45BCAC6864E}" destId="{5721B653-054C-4C58-8F5D-84A6401B19EB}" srcOrd="2" destOrd="0" presId="urn:microsoft.com/office/officeart/2008/layout/NameandTitleOrganizationalChart"/>
    <dgm:cxn modelId="{95F4499F-6AF9-4957-8CCB-E4D554B9A32C}" type="presParOf" srcId="{2605AAC6-7C56-4193-94DC-FB2854E48740}" destId="{CC4C09F2-53C8-4DFE-BC6E-991A8D211DB5}" srcOrd="1" destOrd="0" presId="urn:microsoft.com/office/officeart/2008/layout/NameandTitleOrganizationalChart"/>
    <dgm:cxn modelId="{DAA5ECBF-FD1A-4761-94C1-3B0CFEE021D8}" type="presParOf" srcId="{CC4C09F2-53C8-4DFE-BC6E-991A8D211DB5}" destId="{BA8B1DB1-DE42-4E06-82F3-3439ABE20AB6}" srcOrd="0" destOrd="0" presId="urn:microsoft.com/office/officeart/2008/layout/NameandTitleOrganizationalChart"/>
    <dgm:cxn modelId="{0213FE9A-FBFC-4987-A88D-4BE3E7128B94}" type="presParOf" srcId="{CC4C09F2-53C8-4DFE-BC6E-991A8D211DB5}" destId="{81C87CAF-CD86-4823-A649-341F9949A19D}" srcOrd="1" destOrd="0" presId="urn:microsoft.com/office/officeart/2008/layout/NameandTitleOrganizationalChart"/>
    <dgm:cxn modelId="{C312AE0E-CB2D-4D65-900F-1649BFAF642B}" type="presParOf" srcId="{81C87CAF-CD86-4823-A649-341F9949A19D}" destId="{BC5A7676-1B66-4BEF-9200-9B2F15BA0CC1}" srcOrd="0" destOrd="0" presId="urn:microsoft.com/office/officeart/2008/layout/NameandTitleOrganizationalChart"/>
    <dgm:cxn modelId="{BB34F013-7BE7-46FE-AD15-2B8158FC610D}" type="presParOf" srcId="{BC5A7676-1B66-4BEF-9200-9B2F15BA0CC1}" destId="{B7A6803F-2A60-49DA-8EB1-3E338C35B2A2}" srcOrd="0" destOrd="0" presId="urn:microsoft.com/office/officeart/2008/layout/NameandTitleOrganizationalChart"/>
    <dgm:cxn modelId="{972AB654-1DF7-4E1B-BBE3-EAE91326802C}" type="presParOf" srcId="{BC5A7676-1B66-4BEF-9200-9B2F15BA0CC1}" destId="{A47371EB-8C52-41D2-A580-90F1E313A301}" srcOrd="1" destOrd="0" presId="urn:microsoft.com/office/officeart/2008/layout/NameandTitleOrganizationalChart"/>
    <dgm:cxn modelId="{C47B52D4-2651-44D4-9A87-036E4CDCDA5D}" type="presParOf" srcId="{BC5A7676-1B66-4BEF-9200-9B2F15BA0CC1}" destId="{F23E664E-7E30-4447-8C87-625B0F4F23B8}" srcOrd="2" destOrd="0" presId="urn:microsoft.com/office/officeart/2008/layout/NameandTitleOrganizationalChart"/>
    <dgm:cxn modelId="{A1337C00-4EAB-4981-A0D1-6D31C8F7ABF3}" type="presParOf" srcId="{81C87CAF-CD86-4823-A649-341F9949A19D}" destId="{2C10B5FC-2A12-42A6-9467-E7F1AABB26F0}" srcOrd="1" destOrd="0" presId="urn:microsoft.com/office/officeart/2008/layout/NameandTitleOrganizationalChart"/>
    <dgm:cxn modelId="{D05397CE-EC76-491B-87B8-E8036558067D}" type="presParOf" srcId="{2C10B5FC-2A12-42A6-9467-E7F1AABB26F0}" destId="{7E2788B8-A07E-4908-B0F6-CA7BC9B17F2E}" srcOrd="0" destOrd="0" presId="urn:microsoft.com/office/officeart/2008/layout/NameandTitleOrganizationalChart"/>
    <dgm:cxn modelId="{13DD79D1-5A6E-47D3-8F4A-96A79D341C04}" type="presParOf" srcId="{2C10B5FC-2A12-42A6-9467-E7F1AABB26F0}" destId="{5ACBCF9E-3EE4-4EB7-B2CF-0EF14A264936}" srcOrd="1" destOrd="0" presId="urn:microsoft.com/office/officeart/2008/layout/NameandTitleOrganizationalChart"/>
    <dgm:cxn modelId="{11AF436D-4BE6-4AB3-B927-58974BCEF2C8}" type="presParOf" srcId="{5ACBCF9E-3EE4-4EB7-B2CF-0EF14A264936}" destId="{7BCD0D1F-D1AD-4EB5-812B-154971F76287}" srcOrd="0" destOrd="0" presId="urn:microsoft.com/office/officeart/2008/layout/NameandTitleOrganizationalChart"/>
    <dgm:cxn modelId="{E1744C5D-D01B-4203-A883-AFD6AF98A109}" type="presParOf" srcId="{7BCD0D1F-D1AD-4EB5-812B-154971F76287}" destId="{96887088-F5A3-4073-BDE6-7D42B872851F}" srcOrd="0" destOrd="0" presId="urn:microsoft.com/office/officeart/2008/layout/NameandTitleOrganizationalChart"/>
    <dgm:cxn modelId="{80993F84-7EE0-47E5-8274-BCA578220B95}" type="presParOf" srcId="{7BCD0D1F-D1AD-4EB5-812B-154971F76287}" destId="{5E99E8F2-1F9F-40C3-A05A-DB92F08C45F3}" srcOrd="1" destOrd="0" presId="urn:microsoft.com/office/officeart/2008/layout/NameandTitleOrganizationalChart"/>
    <dgm:cxn modelId="{40961488-4442-448E-A3C7-C030E0227C29}" type="presParOf" srcId="{7BCD0D1F-D1AD-4EB5-812B-154971F76287}" destId="{46A29323-8F60-42A1-A2B2-A7A2CE8B2901}" srcOrd="2" destOrd="0" presId="urn:microsoft.com/office/officeart/2008/layout/NameandTitleOrganizationalChart"/>
    <dgm:cxn modelId="{728ACB96-AB8C-488F-AE23-AECB28B987A6}" type="presParOf" srcId="{5ACBCF9E-3EE4-4EB7-B2CF-0EF14A264936}" destId="{0249B547-367D-4AE2-B4F7-F0A8404C02DA}" srcOrd="1" destOrd="0" presId="urn:microsoft.com/office/officeart/2008/layout/NameandTitleOrganizationalChart"/>
    <dgm:cxn modelId="{A6B8D54E-2CDF-446A-B76F-87B7BD2D1D0F}" type="presParOf" srcId="{5ACBCF9E-3EE4-4EB7-B2CF-0EF14A264936}" destId="{04BFEF9C-EE85-419B-AEB7-09E93862F832}" srcOrd="2" destOrd="0" presId="urn:microsoft.com/office/officeart/2008/layout/NameandTitleOrganizationalChart"/>
    <dgm:cxn modelId="{B3C7581C-B14E-4A85-BEDD-4F7CFC6D52D9}" type="presParOf" srcId="{81C87CAF-CD86-4823-A649-341F9949A19D}" destId="{ED868208-D6E8-4B2E-AA92-21D0366F4746}" srcOrd="2" destOrd="0" presId="urn:microsoft.com/office/officeart/2008/layout/NameandTitleOrganizationalChart"/>
    <dgm:cxn modelId="{DD7A0758-7332-4CDE-907E-63E340B509A7}" type="presParOf" srcId="{2605AAC6-7C56-4193-94DC-FB2854E48740}" destId="{B353449E-854C-4CD8-8846-3DEF0CC74154}" srcOrd="2" destOrd="0" presId="urn:microsoft.com/office/officeart/2008/layout/NameandTitleOrganizationalChart"/>
    <dgm:cxn modelId="{DB5FF7CB-99E5-4AA1-9864-264275411882}" type="presParOf" srcId="{242E20DF-5D91-47C5-850A-D02F110C8625}" destId="{D63C3E23-F1D5-4A46-94D0-2F5AE6378B2D}" srcOrd="2" destOrd="0" presId="urn:microsoft.com/office/officeart/2008/layout/NameandTitleOrganizationalChar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5837F770-F271-4E35-BC03-68DD033C66AF}" type="doc">
      <dgm:prSet loTypeId="urn:microsoft.com/office/officeart/2008/layout/NameandTitleOrganizationalChart" loCatId="hierarchy" qsTypeId="urn:microsoft.com/office/officeart/2005/8/quickstyle/simple4" qsCatId="simple" csTypeId="urn:microsoft.com/office/officeart/2005/8/colors/colorful5" csCatId="colorful" phldr="1"/>
      <dgm:spPr/>
      <dgm:t>
        <a:bodyPr/>
        <a:lstStyle/>
        <a:p>
          <a:endParaRPr lang="en-US"/>
        </a:p>
      </dgm:t>
    </dgm:pt>
    <dgm:pt modelId="{0376791C-D11E-424E-9347-446EB2EDCA79}">
      <dgm:prSet phldrT="[Text]"/>
      <dgm:spPr/>
      <dgm:t>
        <a:bodyPr/>
        <a:lstStyle/>
        <a:p>
          <a:r>
            <a:rPr lang="en-US"/>
            <a:t>Screen</a:t>
          </a:r>
        </a:p>
      </dgm:t>
    </dgm:pt>
    <dgm:pt modelId="{76D9B88A-F306-4D6D-9F79-3AAA517AA17E}" type="parTrans" cxnId="{273DA1F3-36B2-4DD1-A38D-2BC6BE58807C}">
      <dgm:prSet/>
      <dgm:spPr/>
      <dgm:t>
        <a:bodyPr/>
        <a:lstStyle/>
        <a:p>
          <a:endParaRPr lang="en-US"/>
        </a:p>
      </dgm:t>
    </dgm:pt>
    <dgm:pt modelId="{FB44983B-1B72-4E86-8045-DDB11519C9F3}" type="sibTrans" cxnId="{273DA1F3-36B2-4DD1-A38D-2BC6BE58807C}">
      <dgm:prSet/>
      <dgm:spPr/>
      <dgm:t>
        <a:bodyPr/>
        <a:lstStyle/>
        <a:p>
          <a:r>
            <a:rPr lang="en-US"/>
            <a:t>AUDIT/DAST/CRAFFT</a:t>
          </a:r>
        </a:p>
      </dgm:t>
    </dgm:pt>
    <dgm:pt modelId="{75674766-912C-4E34-9274-3EE5C745CD2B}">
      <dgm:prSet phldrT="[Text]"/>
      <dgm:spPr/>
      <dgm:t>
        <a:bodyPr/>
        <a:lstStyle/>
        <a:p>
          <a:r>
            <a:rPr lang="en-US"/>
            <a:t>Abstinence/Low Risk</a:t>
          </a:r>
        </a:p>
      </dgm:t>
    </dgm:pt>
    <dgm:pt modelId="{8F1A8B48-311A-41DD-BA6F-331712B8A1C8}" type="parTrans" cxnId="{B3C9584A-03E1-4411-8270-29D40247D2F7}">
      <dgm:prSet/>
      <dgm:spPr/>
      <dgm:t>
        <a:bodyPr/>
        <a:lstStyle/>
        <a:p>
          <a:endParaRPr lang="en-US"/>
        </a:p>
      </dgm:t>
    </dgm:pt>
    <dgm:pt modelId="{F3779690-C0B6-46D5-9D00-63E584359637}" type="sibTrans" cxnId="{B3C9584A-03E1-4411-8270-29D40247D2F7}">
      <dgm:prSet/>
      <dgm:spPr/>
      <dgm:t>
        <a:bodyPr/>
        <a:lstStyle/>
        <a:p>
          <a:r>
            <a:rPr lang="en-US" dirty="0"/>
            <a:t>AUDIT (&lt;7), DAST (&lt;2)</a:t>
          </a:r>
        </a:p>
      </dgm:t>
    </dgm:pt>
    <dgm:pt modelId="{696CAE09-BD7B-4FD4-8E3F-CB788A342A1F}">
      <dgm:prSet phldrT="[Text]"/>
      <dgm:spPr/>
      <dgm:t>
        <a:bodyPr/>
        <a:lstStyle/>
        <a:p>
          <a:r>
            <a:rPr lang="en-US"/>
            <a:t>Affirm/ ReScreen in Future</a:t>
          </a:r>
        </a:p>
      </dgm:t>
    </dgm:pt>
    <dgm:pt modelId="{249CB137-B7D8-45EF-AD3E-6B0DC3481E78}" type="parTrans" cxnId="{2E8F511E-B7CE-4FD4-8DDF-575791A2723B}">
      <dgm:prSet/>
      <dgm:spPr/>
      <dgm:t>
        <a:bodyPr/>
        <a:lstStyle/>
        <a:p>
          <a:endParaRPr lang="en-US"/>
        </a:p>
      </dgm:t>
    </dgm:pt>
    <dgm:pt modelId="{D5D42B99-AD6C-4D4F-B5AB-E2356B483E3F}" type="sibTrans" cxnId="{2E8F511E-B7CE-4FD4-8DDF-575791A2723B}">
      <dgm:prSet custT="1"/>
      <dgm:spPr/>
      <dgm:t>
        <a:bodyPr/>
        <a:lstStyle/>
        <a:p>
          <a:r>
            <a:rPr lang="en-US" sz="1600"/>
            <a:t>Positivity</a:t>
          </a:r>
        </a:p>
      </dgm:t>
    </dgm:pt>
    <dgm:pt modelId="{23D1C82D-630A-472A-93C8-E53EA66A34F1}">
      <dgm:prSet phldrT="[Text]"/>
      <dgm:spPr/>
      <dgm:t>
        <a:bodyPr/>
        <a:lstStyle/>
        <a:p>
          <a:r>
            <a:rPr lang="en-US"/>
            <a:t>High Risk Use</a:t>
          </a:r>
        </a:p>
      </dgm:t>
    </dgm:pt>
    <dgm:pt modelId="{4288D550-A8FC-45A1-8303-941D2EE3B0B8}" type="parTrans" cxnId="{D0CDD21D-1D65-4D9E-8D9D-632ABE068C51}">
      <dgm:prSet/>
      <dgm:spPr/>
      <dgm:t>
        <a:bodyPr/>
        <a:lstStyle/>
        <a:p>
          <a:endParaRPr lang="en-US"/>
        </a:p>
      </dgm:t>
    </dgm:pt>
    <dgm:pt modelId="{26968D03-EAE9-45D2-B16E-CA6248E50841}" type="sibTrans" cxnId="{D0CDD21D-1D65-4D9E-8D9D-632ABE068C51}">
      <dgm:prSet/>
      <dgm:spPr/>
      <dgm:t>
        <a:bodyPr/>
        <a:lstStyle/>
        <a:p>
          <a:r>
            <a:rPr lang="en-US"/>
            <a:t>AUDIT (20-40), DAST (6+)</a:t>
          </a:r>
        </a:p>
      </dgm:t>
    </dgm:pt>
    <dgm:pt modelId="{3A61AD1F-EC41-4E0E-84C1-4AF605D00DC9}">
      <dgm:prSet phldrT="[Text]"/>
      <dgm:spPr/>
      <dgm:t>
        <a:bodyPr/>
        <a:lstStyle/>
        <a:p>
          <a:r>
            <a:rPr lang="en-US"/>
            <a:t>Req. Referral to Treatment</a:t>
          </a:r>
        </a:p>
      </dgm:t>
    </dgm:pt>
    <dgm:pt modelId="{0E10BF9D-6037-40F5-A7CC-C6F46535E415}" type="parTrans" cxnId="{159A8ACE-C956-4824-A88C-DEF0BFBCFEA5}">
      <dgm:prSet/>
      <dgm:spPr/>
      <dgm:t>
        <a:bodyPr/>
        <a:lstStyle/>
        <a:p>
          <a:endParaRPr lang="en-US"/>
        </a:p>
      </dgm:t>
    </dgm:pt>
    <dgm:pt modelId="{94C8DFB7-04E2-4A1D-B253-ABAAA62EB3EC}" type="sibTrans" cxnId="{159A8ACE-C956-4824-A88C-DEF0BFBCFEA5}">
      <dgm:prSet/>
      <dgm:spPr/>
      <dgm:t>
        <a:bodyPr/>
        <a:lstStyle/>
        <a:p>
          <a:r>
            <a:rPr lang="en-US"/>
            <a:t>Detox/SA treatment</a:t>
          </a:r>
        </a:p>
      </dgm:t>
    </dgm:pt>
    <dgm:pt modelId="{39C272D2-80A5-48B6-891D-669D93F75C17}">
      <dgm:prSet/>
      <dgm:spPr/>
      <dgm:t>
        <a:bodyPr/>
        <a:lstStyle/>
        <a:p>
          <a:r>
            <a:rPr lang="en-US"/>
            <a:t>Moderate Risk Use</a:t>
          </a:r>
        </a:p>
      </dgm:t>
    </dgm:pt>
    <dgm:pt modelId="{A14E181F-C159-4EAA-BB06-F9C3C99CF370}" type="parTrans" cxnId="{B359D55F-365C-4BE9-A67E-2284FCFEE776}">
      <dgm:prSet/>
      <dgm:spPr/>
      <dgm:t>
        <a:bodyPr/>
        <a:lstStyle/>
        <a:p>
          <a:endParaRPr lang="en-US"/>
        </a:p>
      </dgm:t>
    </dgm:pt>
    <dgm:pt modelId="{771BB615-F226-4FC9-9306-A7CC0BF7B83B}" type="sibTrans" cxnId="{B359D55F-365C-4BE9-A67E-2284FCFEE776}">
      <dgm:prSet/>
      <dgm:spPr/>
      <dgm:t>
        <a:bodyPr/>
        <a:lstStyle/>
        <a:p>
          <a:r>
            <a:rPr lang="en-US"/>
            <a:t>AUDIT (8-19), DAST (3-5)</a:t>
          </a:r>
        </a:p>
      </dgm:t>
    </dgm:pt>
    <dgm:pt modelId="{F7CFDFF0-959A-4457-A0E0-B53CD61E3627}">
      <dgm:prSet/>
      <dgm:spPr/>
      <dgm:t>
        <a:bodyPr/>
        <a:lstStyle/>
        <a:p>
          <a:r>
            <a:rPr lang="en-US"/>
            <a:t>Brief Negotiated Interview</a:t>
          </a:r>
        </a:p>
      </dgm:t>
    </dgm:pt>
    <dgm:pt modelId="{976F4B87-0E17-4E3E-988E-FE6D915E8805}" type="parTrans" cxnId="{EDB251D8-5D55-47ED-9485-805171D04EE3}">
      <dgm:prSet/>
      <dgm:spPr/>
      <dgm:t>
        <a:bodyPr/>
        <a:lstStyle/>
        <a:p>
          <a:endParaRPr lang="en-US"/>
        </a:p>
      </dgm:t>
    </dgm:pt>
    <dgm:pt modelId="{ACB52EFE-06B7-4017-BA89-65E8C5F5C771}" type="sibTrans" cxnId="{EDB251D8-5D55-47ED-9485-805171D04EE3}">
      <dgm:prSet custT="1"/>
      <dgm:spPr/>
      <dgm:t>
        <a:bodyPr/>
        <a:lstStyle/>
        <a:p>
          <a:r>
            <a:rPr lang="en-US" sz="1600"/>
            <a:t>Reduce Risk</a:t>
          </a:r>
        </a:p>
      </dgm:t>
    </dgm:pt>
    <dgm:pt modelId="{DF8318C6-C4B5-4098-8AF7-262D8EC3E3F7}">
      <dgm:prSet/>
      <dgm:spPr/>
      <dgm:t>
        <a:bodyPr/>
        <a:lstStyle/>
        <a:p>
          <a:r>
            <a:rPr lang="en-US"/>
            <a:t>May Refer to Treatment</a:t>
          </a:r>
        </a:p>
      </dgm:t>
    </dgm:pt>
    <dgm:pt modelId="{FC5D8964-6E5C-4387-84D3-F9F1B6E53A51}" type="parTrans" cxnId="{CA466CBE-4D54-485B-B2C2-56C07494392B}">
      <dgm:prSet/>
      <dgm:spPr/>
      <dgm:t>
        <a:bodyPr/>
        <a:lstStyle/>
        <a:p>
          <a:endParaRPr lang="en-US"/>
        </a:p>
      </dgm:t>
    </dgm:pt>
    <dgm:pt modelId="{EA78BAE1-DDEF-48D4-A56C-E8CA4F723005}" type="sibTrans" cxnId="{CA466CBE-4D54-485B-B2C2-56C07494392B}">
      <dgm:prSet/>
      <dgm:spPr/>
      <dgm:t>
        <a:bodyPr/>
        <a:lstStyle/>
        <a:p>
          <a:r>
            <a:rPr lang="en-US"/>
            <a:t>Therapy/Treatment</a:t>
          </a:r>
        </a:p>
      </dgm:t>
    </dgm:pt>
    <dgm:pt modelId="{CA68E38F-D3C1-4D10-87C8-6DD5C4C417FC}">
      <dgm:prSet/>
      <dgm:spPr/>
      <dgm:t>
        <a:bodyPr/>
        <a:lstStyle/>
        <a:p>
          <a:r>
            <a:rPr lang="en-US"/>
            <a:t>Brief Negotiated Interview</a:t>
          </a:r>
        </a:p>
      </dgm:t>
    </dgm:pt>
    <dgm:pt modelId="{F7A2D326-8A17-4AF5-A6EE-FB8F4DBC4E30}" type="parTrans" cxnId="{611FE99B-631D-4410-ADEA-9C29C5E50172}">
      <dgm:prSet/>
      <dgm:spPr/>
      <dgm:t>
        <a:bodyPr/>
        <a:lstStyle/>
        <a:p>
          <a:endParaRPr lang="en-US"/>
        </a:p>
      </dgm:t>
    </dgm:pt>
    <dgm:pt modelId="{3302105A-84CA-4422-9B96-4BF6D22099BC}" type="sibTrans" cxnId="{611FE99B-631D-4410-ADEA-9C29C5E50172}">
      <dgm:prSet/>
      <dgm:spPr/>
      <dgm:t>
        <a:bodyPr/>
        <a:lstStyle/>
        <a:p>
          <a:r>
            <a:rPr lang="en-US"/>
            <a:t>Motivate into Treatment</a:t>
          </a:r>
        </a:p>
      </dgm:t>
    </dgm:pt>
    <dgm:pt modelId="{76B398F3-2420-487D-B68D-20804F688D1D}">
      <dgm:prSet>
        <dgm:style>
          <a:lnRef idx="2">
            <a:schemeClr val="accent5"/>
          </a:lnRef>
          <a:fillRef idx="1">
            <a:schemeClr val="lt1"/>
          </a:fillRef>
          <a:effectRef idx="0">
            <a:schemeClr val="accent5"/>
          </a:effectRef>
          <a:fontRef idx="minor">
            <a:schemeClr val="dk1"/>
          </a:fontRef>
        </dgm:style>
      </dgm:prSet>
      <dgm:spPr>
        <a:solidFill>
          <a:srgbClr val="FFFF00"/>
        </a:solidFill>
        <a:effectLst>
          <a:glow rad="101600">
            <a:schemeClr val="accent3">
              <a:satMod val="175000"/>
              <a:alpha val="40000"/>
            </a:schemeClr>
          </a:glow>
        </a:effectLst>
      </dgm:spPr>
      <dgm:t>
        <a:bodyPr/>
        <a:lstStyle/>
        <a:p>
          <a:r>
            <a:rPr lang="en-US" b="1" dirty="0" smtClean="0"/>
            <a:t>STEP 1: Pre-Screen</a:t>
          </a:r>
          <a:endParaRPr lang="en-US" b="1" dirty="0"/>
        </a:p>
      </dgm:t>
    </dgm:pt>
    <dgm:pt modelId="{75EDA9DC-25CC-4F98-B64C-C52DAE96CA32}" type="parTrans" cxnId="{4F4D3066-BD93-4494-9862-A3B6B07B7782}">
      <dgm:prSet/>
      <dgm:spPr/>
      <dgm:t>
        <a:bodyPr/>
        <a:lstStyle/>
        <a:p>
          <a:endParaRPr lang="en-US"/>
        </a:p>
      </dgm:t>
    </dgm:pt>
    <dgm:pt modelId="{98925685-89D7-4248-8F8D-56325EEA9F7B}" type="sibTrans" cxnId="{4F4D3066-BD93-4494-9862-A3B6B07B7782}">
      <dgm:prSet custT="1"/>
      <dgm:spPr/>
      <dgm:t>
        <a:bodyPr/>
        <a:lstStyle/>
        <a:p>
          <a:r>
            <a:rPr lang="en-US" sz="1800" dirty="0" smtClean="0"/>
            <a:t>Brief Question</a:t>
          </a:r>
          <a:endParaRPr lang="en-US" sz="1800" dirty="0"/>
        </a:p>
      </dgm:t>
    </dgm:pt>
    <dgm:pt modelId="{AC6CD19D-6012-4279-82DE-944F883F45EC}" type="pres">
      <dgm:prSet presAssocID="{5837F770-F271-4E35-BC03-68DD033C66AF}" presName="hierChild1" presStyleCnt="0">
        <dgm:presLayoutVars>
          <dgm:orgChart val="1"/>
          <dgm:chPref val="1"/>
          <dgm:dir/>
          <dgm:animOne val="branch"/>
          <dgm:animLvl val="lvl"/>
          <dgm:resizeHandles/>
        </dgm:presLayoutVars>
      </dgm:prSet>
      <dgm:spPr/>
      <dgm:t>
        <a:bodyPr/>
        <a:lstStyle/>
        <a:p>
          <a:endParaRPr lang="en-US"/>
        </a:p>
      </dgm:t>
    </dgm:pt>
    <dgm:pt modelId="{0D0B493D-5912-45C8-B3B8-8B7ED1C22106}" type="pres">
      <dgm:prSet presAssocID="{76B398F3-2420-487D-B68D-20804F688D1D}" presName="hierRoot1" presStyleCnt="0">
        <dgm:presLayoutVars>
          <dgm:hierBranch val="init"/>
        </dgm:presLayoutVars>
      </dgm:prSet>
      <dgm:spPr/>
    </dgm:pt>
    <dgm:pt modelId="{3CF53EFF-18FF-4340-91DE-6804C99248EA}" type="pres">
      <dgm:prSet presAssocID="{76B398F3-2420-487D-B68D-20804F688D1D}" presName="rootComposite1" presStyleCnt="0"/>
      <dgm:spPr/>
    </dgm:pt>
    <dgm:pt modelId="{6BA5D925-7C9A-43A9-8AB1-811820D98A08}" type="pres">
      <dgm:prSet presAssocID="{76B398F3-2420-487D-B68D-20804F688D1D}" presName="rootText1" presStyleLbl="node0" presStyleIdx="0" presStyleCnt="2" custLinFactNeighborX="2641" custLinFactNeighborY="-47560">
        <dgm:presLayoutVars>
          <dgm:chMax/>
          <dgm:chPref val="3"/>
        </dgm:presLayoutVars>
      </dgm:prSet>
      <dgm:spPr/>
      <dgm:t>
        <a:bodyPr/>
        <a:lstStyle/>
        <a:p>
          <a:endParaRPr lang="en-US"/>
        </a:p>
      </dgm:t>
    </dgm:pt>
    <dgm:pt modelId="{AC860E68-E0AA-4FA5-AA5D-A0EA68F757F9}" type="pres">
      <dgm:prSet presAssocID="{76B398F3-2420-487D-B68D-20804F688D1D}" presName="titleText1" presStyleLbl="fgAcc0" presStyleIdx="0" presStyleCnt="2" custLinFactNeighborX="1265" custLinFactNeighborY="-1199">
        <dgm:presLayoutVars>
          <dgm:chMax val="0"/>
          <dgm:chPref val="0"/>
        </dgm:presLayoutVars>
      </dgm:prSet>
      <dgm:spPr/>
      <dgm:t>
        <a:bodyPr/>
        <a:lstStyle/>
        <a:p>
          <a:endParaRPr lang="en-US"/>
        </a:p>
      </dgm:t>
    </dgm:pt>
    <dgm:pt modelId="{518B11F4-27FC-409D-812E-37572BECB468}" type="pres">
      <dgm:prSet presAssocID="{76B398F3-2420-487D-B68D-20804F688D1D}" presName="rootConnector1" presStyleLbl="node1" presStyleIdx="0" presStyleCnt="8"/>
      <dgm:spPr/>
      <dgm:t>
        <a:bodyPr/>
        <a:lstStyle/>
        <a:p>
          <a:endParaRPr lang="en-US"/>
        </a:p>
      </dgm:t>
    </dgm:pt>
    <dgm:pt modelId="{9D271B30-ADB1-4C38-8A52-D8D045BB0933}" type="pres">
      <dgm:prSet presAssocID="{76B398F3-2420-487D-B68D-20804F688D1D}" presName="hierChild2" presStyleCnt="0"/>
      <dgm:spPr/>
    </dgm:pt>
    <dgm:pt modelId="{6F355D0B-12E9-440B-933B-30B4483BAAFF}" type="pres">
      <dgm:prSet presAssocID="{76B398F3-2420-487D-B68D-20804F688D1D}" presName="hierChild3" presStyleCnt="0"/>
      <dgm:spPr/>
    </dgm:pt>
    <dgm:pt modelId="{242E20DF-5D91-47C5-850A-D02F110C8625}" type="pres">
      <dgm:prSet presAssocID="{0376791C-D11E-424E-9347-446EB2EDCA79}" presName="hierRoot1" presStyleCnt="0">
        <dgm:presLayoutVars>
          <dgm:hierBranch val="init"/>
        </dgm:presLayoutVars>
      </dgm:prSet>
      <dgm:spPr/>
    </dgm:pt>
    <dgm:pt modelId="{7A67C4EB-112A-44F0-B3A9-2F4C05224BB3}" type="pres">
      <dgm:prSet presAssocID="{0376791C-D11E-424E-9347-446EB2EDCA79}" presName="rootComposite1" presStyleCnt="0"/>
      <dgm:spPr/>
    </dgm:pt>
    <dgm:pt modelId="{0B6307BE-CD99-46B3-BD9B-B920AD96411C}" type="pres">
      <dgm:prSet presAssocID="{0376791C-D11E-424E-9347-446EB2EDCA79}" presName="rootText1" presStyleLbl="node0" presStyleIdx="1" presStyleCnt="2">
        <dgm:presLayoutVars>
          <dgm:chMax/>
          <dgm:chPref val="3"/>
        </dgm:presLayoutVars>
      </dgm:prSet>
      <dgm:spPr/>
      <dgm:t>
        <a:bodyPr/>
        <a:lstStyle/>
        <a:p>
          <a:endParaRPr lang="en-US"/>
        </a:p>
      </dgm:t>
    </dgm:pt>
    <dgm:pt modelId="{B4622724-C519-44A6-AC56-5D11C83E13F2}" type="pres">
      <dgm:prSet presAssocID="{0376791C-D11E-424E-9347-446EB2EDCA79}" presName="titleText1" presStyleLbl="fgAcc0" presStyleIdx="1" presStyleCnt="2">
        <dgm:presLayoutVars>
          <dgm:chMax val="0"/>
          <dgm:chPref val="0"/>
        </dgm:presLayoutVars>
      </dgm:prSet>
      <dgm:spPr/>
      <dgm:t>
        <a:bodyPr/>
        <a:lstStyle/>
        <a:p>
          <a:endParaRPr lang="en-US"/>
        </a:p>
      </dgm:t>
    </dgm:pt>
    <dgm:pt modelId="{25B686B6-AAAD-4CB7-B9F7-FF1D199D61F2}" type="pres">
      <dgm:prSet presAssocID="{0376791C-D11E-424E-9347-446EB2EDCA79}" presName="rootConnector1" presStyleLbl="node1" presStyleIdx="0" presStyleCnt="8"/>
      <dgm:spPr/>
      <dgm:t>
        <a:bodyPr/>
        <a:lstStyle/>
        <a:p>
          <a:endParaRPr lang="en-US"/>
        </a:p>
      </dgm:t>
    </dgm:pt>
    <dgm:pt modelId="{A112F9E1-1651-47F7-BA4B-B0A89E5393AF}" type="pres">
      <dgm:prSet presAssocID="{0376791C-D11E-424E-9347-446EB2EDCA79}" presName="hierChild2" presStyleCnt="0"/>
      <dgm:spPr/>
    </dgm:pt>
    <dgm:pt modelId="{E18A0CBE-E673-459C-907F-A02CDE6BB90B}" type="pres">
      <dgm:prSet presAssocID="{8F1A8B48-311A-41DD-BA6F-331712B8A1C8}" presName="Name37" presStyleLbl="parChTrans1D2" presStyleIdx="0" presStyleCnt="3"/>
      <dgm:spPr/>
      <dgm:t>
        <a:bodyPr/>
        <a:lstStyle/>
        <a:p>
          <a:endParaRPr lang="en-US"/>
        </a:p>
      </dgm:t>
    </dgm:pt>
    <dgm:pt modelId="{706FED88-1817-44C7-B552-DAC4113E05B2}" type="pres">
      <dgm:prSet presAssocID="{75674766-912C-4E34-9274-3EE5C745CD2B}" presName="hierRoot2" presStyleCnt="0">
        <dgm:presLayoutVars>
          <dgm:hierBranch val="init"/>
        </dgm:presLayoutVars>
      </dgm:prSet>
      <dgm:spPr/>
    </dgm:pt>
    <dgm:pt modelId="{665CAE0B-B8BE-4C6A-9825-7F14AED2E66C}" type="pres">
      <dgm:prSet presAssocID="{75674766-912C-4E34-9274-3EE5C745CD2B}" presName="rootComposite" presStyleCnt="0"/>
      <dgm:spPr/>
    </dgm:pt>
    <dgm:pt modelId="{1B805747-9A85-4589-9A3A-7B330E9E6AD8}" type="pres">
      <dgm:prSet presAssocID="{75674766-912C-4E34-9274-3EE5C745CD2B}" presName="rootText" presStyleLbl="node1" presStyleIdx="0" presStyleCnt="8">
        <dgm:presLayoutVars>
          <dgm:chMax/>
          <dgm:chPref val="3"/>
        </dgm:presLayoutVars>
      </dgm:prSet>
      <dgm:spPr/>
      <dgm:t>
        <a:bodyPr/>
        <a:lstStyle/>
        <a:p>
          <a:endParaRPr lang="en-US"/>
        </a:p>
      </dgm:t>
    </dgm:pt>
    <dgm:pt modelId="{5BCA7ED0-67FC-44CB-BC09-207C23DB2A86}" type="pres">
      <dgm:prSet presAssocID="{75674766-912C-4E34-9274-3EE5C745CD2B}" presName="titleText2" presStyleLbl="fgAcc1" presStyleIdx="0" presStyleCnt="8">
        <dgm:presLayoutVars>
          <dgm:chMax val="0"/>
          <dgm:chPref val="0"/>
        </dgm:presLayoutVars>
      </dgm:prSet>
      <dgm:spPr/>
      <dgm:t>
        <a:bodyPr/>
        <a:lstStyle/>
        <a:p>
          <a:endParaRPr lang="en-US"/>
        </a:p>
      </dgm:t>
    </dgm:pt>
    <dgm:pt modelId="{1D50C754-D57A-4ADF-A189-02572D6BE62B}" type="pres">
      <dgm:prSet presAssocID="{75674766-912C-4E34-9274-3EE5C745CD2B}" presName="rootConnector" presStyleLbl="node2" presStyleIdx="0" presStyleCnt="0"/>
      <dgm:spPr/>
      <dgm:t>
        <a:bodyPr/>
        <a:lstStyle/>
        <a:p>
          <a:endParaRPr lang="en-US"/>
        </a:p>
      </dgm:t>
    </dgm:pt>
    <dgm:pt modelId="{1F3884D9-299E-42F1-BE23-230B379259D7}" type="pres">
      <dgm:prSet presAssocID="{75674766-912C-4E34-9274-3EE5C745CD2B}" presName="hierChild4" presStyleCnt="0"/>
      <dgm:spPr/>
    </dgm:pt>
    <dgm:pt modelId="{C13B6A83-1C3E-439A-8725-2AEA7640B156}" type="pres">
      <dgm:prSet presAssocID="{249CB137-B7D8-45EF-AD3E-6B0DC3481E78}" presName="Name37" presStyleLbl="parChTrans1D3" presStyleIdx="0" presStyleCnt="3"/>
      <dgm:spPr/>
      <dgm:t>
        <a:bodyPr/>
        <a:lstStyle/>
        <a:p>
          <a:endParaRPr lang="en-US"/>
        </a:p>
      </dgm:t>
    </dgm:pt>
    <dgm:pt modelId="{DE1ADBF9-CEB1-4E4D-B9E0-94AF309D0977}" type="pres">
      <dgm:prSet presAssocID="{696CAE09-BD7B-4FD4-8E3F-CB788A342A1F}" presName="hierRoot2" presStyleCnt="0">
        <dgm:presLayoutVars>
          <dgm:hierBranch val="init"/>
        </dgm:presLayoutVars>
      </dgm:prSet>
      <dgm:spPr/>
    </dgm:pt>
    <dgm:pt modelId="{ED72B9EF-EB59-4150-BA27-7E9779E61457}" type="pres">
      <dgm:prSet presAssocID="{696CAE09-BD7B-4FD4-8E3F-CB788A342A1F}" presName="rootComposite" presStyleCnt="0"/>
      <dgm:spPr/>
    </dgm:pt>
    <dgm:pt modelId="{98229762-5576-4785-8845-7F142CA0A05F}" type="pres">
      <dgm:prSet presAssocID="{696CAE09-BD7B-4FD4-8E3F-CB788A342A1F}" presName="rootText" presStyleLbl="node1" presStyleIdx="1" presStyleCnt="8">
        <dgm:presLayoutVars>
          <dgm:chMax/>
          <dgm:chPref val="3"/>
        </dgm:presLayoutVars>
      </dgm:prSet>
      <dgm:spPr/>
      <dgm:t>
        <a:bodyPr/>
        <a:lstStyle/>
        <a:p>
          <a:endParaRPr lang="en-US"/>
        </a:p>
      </dgm:t>
    </dgm:pt>
    <dgm:pt modelId="{DCA5637C-D176-43C5-BFE6-04F78F9B232B}" type="pres">
      <dgm:prSet presAssocID="{696CAE09-BD7B-4FD4-8E3F-CB788A342A1F}" presName="titleText2" presStyleLbl="fgAcc1" presStyleIdx="1" presStyleCnt="8" custLinFactNeighborX="-3362" custLinFactNeighborY="25732">
        <dgm:presLayoutVars>
          <dgm:chMax val="0"/>
          <dgm:chPref val="0"/>
        </dgm:presLayoutVars>
      </dgm:prSet>
      <dgm:spPr/>
      <dgm:t>
        <a:bodyPr/>
        <a:lstStyle/>
        <a:p>
          <a:endParaRPr lang="en-US"/>
        </a:p>
      </dgm:t>
    </dgm:pt>
    <dgm:pt modelId="{5EEFD3FC-8257-46B1-9B92-18EE0B4F7D54}" type="pres">
      <dgm:prSet presAssocID="{696CAE09-BD7B-4FD4-8E3F-CB788A342A1F}" presName="rootConnector" presStyleLbl="node3" presStyleIdx="0" presStyleCnt="0"/>
      <dgm:spPr/>
      <dgm:t>
        <a:bodyPr/>
        <a:lstStyle/>
        <a:p>
          <a:endParaRPr lang="en-US"/>
        </a:p>
      </dgm:t>
    </dgm:pt>
    <dgm:pt modelId="{FDF0505E-B80A-4F30-B13B-B0E5CFEEC941}" type="pres">
      <dgm:prSet presAssocID="{696CAE09-BD7B-4FD4-8E3F-CB788A342A1F}" presName="hierChild4" presStyleCnt="0"/>
      <dgm:spPr/>
    </dgm:pt>
    <dgm:pt modelId="{9E40F98C-FFF3-4EE9-8230-0F52C76C26BD}" type="pres">
      <dgm:prSet presAssocID="{696CAE09-BD7B-4FD4-8E3F-CB788A342A1F}" presName="hierChild5" presStyleCnt="0"/>
      <dgm:spPr/>
    </dgm:pt>
    <dgm:pt modelId="{89665BD8-26A8-401F-93A1-FD35900FBB67}" type="pres">
      <dgm:prSet presAssocID="{75674766-912C-4E34-9274-3EE5C745CD2B}" presName="hierChild5" presStyleCnt="0"/>
      <dgm:spPr/>
    </dgm:pt>
    <dgm:pt modelId="{E2013B37-4830-4808-A6D6-EE3574DA1DBF}" type="pres">
      <dgm:prSet presAssocID="{A14E181F-C159-4EAA-BB06-F9C3C99CF370}" presName="Name37" presStyleLbl="parChTrans1D2" presStyleIdx="1" presStyleCnt="3"/>
      <dgm:spPr/>
      <dgm:t>
        <a:bodyPr/>
        <a:lstStyle/>
        <a:p>
          <a:endParaRPr lang="en-US"/>
        </a:p>
      </dgm:t>
    </dgm:pt>
    <dgm:pt modelId="{12F17F6B-8EFC-459A-89B1-3A5C00E863F9}" type="pres">
      <dgm:prSet presAssocID="{39C272D2-80A5-48B6-891D-669D93F75C17}" presName="hierRoot2" presStyleCnt="0">
        <dgm:presLayoutVars>
          <dgm:hierBranch val="init"/>
        </dgm:presLayoutVars>
      </dgm:prSet>
      <dgm:spPr/>
    </dgm:pt>
    <dgm:pt modelId="{C31494EB-5E5A-401A-8C2F-AF76BE29C142}" type="pres">
      <dgm:prSet presAssocID="{39C272D2-80A5-48B6-891D-669D93F75C17}" presName="rootComposite" presStyleCnt="0"/>
      <dgm:spPr/>
    </dgm:pt>
    <dgm:pt modelId="{3A4E245B-F827-4934-9FBC-C594EFC09E72}" type="pres">
      <dgm:prSet presAssocID="{39C272D2-80A5-48B6-891D-669D93F75C17}" presName="rootText" presStyleLbl="node1" presStyleIdx="2" presStyleCnt="8">
        <dgm:presLayoutVars>
          <dgm:chMax/>
          <dgm:chPref val="3"/>
        </dgm:presLayoutVars>
      </dgm:prSet>
      <dgm:spPr/>
      <dgm:t>
        <a:bodyPr/>
        <a:lstStyle/>
        <a:p>
          <a:endParaRPr lang="en-US"/>
        </a:p>
      </dgm:t>
    </dgm:pt>
    <dgm:pt modelId="{AE9C5B45-2101-4088-BFC5-D08CA29E604E}" type="pres">
      <dgm:prSet presAssocID="{39C272D2-80A5-48B6-891D-669D93F75C17}" presName="titleText2" presStyleLbl="fgAcc1" presStyleIdx="2" presStyleCnt="8">
        <dgm:presLayoutVars>
          <dgm:chMax val="0"/>
          <dgm:chPref val="0"/>
        </dgm:presLayoutVars>
      </dgm:prSet>
      <dgm:spPr/>
      <dgm:t>
        <a:bodyPr/>
        <a:lstStyle/>
        <a:p>
          <a:endParaRPr lang="en-US"/>
        </a:p>
      </dgm:t>
    </dgm:pt>
    <dgm:pt modelId="{57B04DD5-E505-4273-9221-0AB01249A0F8}" type="pres">
      <dgm:prSet presAssocID="{39C272D2-80A5-48B6-891D-669D93F75C17}" presName="rootConnector" presStyleLbl="node2" presStyleIdx="0" presStyleCnt="0"/>
      <dgm:spPr/>
      <dgm:t>
        <a:bodyPr/>
        <a:lstStyle/>
        <a:p>
          <a:endParaRPr lang="en-US"/>
        </a:p>
      </dgm:t>
    </dgm:pt>
    <dgm:pt modelId="{2228D16B-40B4-44A4-A1A8-8743BF737156}" type="pres">
      <dgm:prSet presAssocID="{39C272D2-80A5-48B6-891D-669D93F75C17}" presName="hierChild4" presStyleCnt="0"/>
      <dgm:spPr/>
    </dgm:pt>
    <dgm:pt modelId="{4E3B46E5-3785-4B31-A08A-6C4EBFF6F2AB}" type="pres">
      <dgm:prSet presAssocID="{976F4B87-0E17-4E3E-988E-FE6D915E8805}" presName="Name37" presStyleLbl="parChTrans1D3" presStyleIdx="1" presStyleCnt="3"/>
      <dgm:spPr/>
      <dgm:t>
        <a:bodyPr/>
        <a:lstStyle/>
        <a:p>
          <a:endParaRPr lang="en-US"/>
        </a:p>
      </dgm:t>
    </dgm:pt>
    <dgm:pt modelId="{10D7C5C5-AC12-4F9F-9F90-E522920E6AD5}" type="pres">
      <dgm:prSet presAssocID="{F7CFDFF0-959A-4457-A0E0-B53CD61E3627}" presName="hierRoot2" presStyleCnt="0">
        <dgm:presLayoutVars>
          <dgm:hierBranch val="init"/>
        </dgm:presLayoutVars>
      </dgm:prSet>
      <dgm:spPr/>
    </dgm:pt>
    <dgm:pt modelId="{309F23BF-9DB1-4328-9447-808DE91F3D1E}" type="pres">
      <dgm:prSet presAssocID="{F7CFDFF0-959A-4457-A0E0-B53CD61E3627}" presName="rootComposite" presStyleCnt="0"/>
      <dgm:spPr/>
    </dgm:pt>
    <dgm:pt modelId="{A7EC7D8C-8E6E-4AF5-8B42-76ECD0C86C3B}" type="pres">
      <dgm:prSet presAssocID="{F7CFDFF0-959A-4457-A0E0-B53CD61E3627}" presName="rootText" presStyleLbl="node1" presStyleIdx="3" presStyleCnt="8">
        <dgm:presLayoutVars>
          <dgm:chMax/>
          <dgm:chPref val="3"/>
        </dgm:presLayoutVars>
      </dgm:prSet>
      <dgm:spPr/>
      <dgm:t>
        <a:bodyPr/>
        <a:lstStyle/>
        <a:p>
          <a:endParaRPr lang="en-US"/>
        </a:p>
      </dgm:t>
    </dgm:pt>
    <dgm:pt modelId="{5F8FC64E-44EB-4266-B2D9-DDC84394C29F}" type="pres">
      <dgm:prSet presAssocID="{F7CFDFF0-959A-4457-A0E0-B53CD61E3627}" presName="titleText2" presStyleLbl="fgAcc1" presStyleIdx="3" presStyleCnt="8" custLinFactNeighborY="21443">
        <dgm:presLayoutVars>
          <dgm:chMax val="0"/>
          <dgm:chPref val="0"/>
        </dgm:presLayoutVars>
      </dgm:prSet>
      <dgm:spPr/>
      <dgm:t>
        <a:bodyPr/>
        <a:lstStyle/>
        <a:p>
          <a:endParaRPr lang="en-US"/>
        </a:p>
      </dgm:t>
    </dgm:pt>
    <dgm:pt modelId="{9B4CD00A-E37A-4D95-89BF-ED806C7DFDFF}" type="pres">
      <dgm:prSet presAssocID="{F7CFDFF0-959A-4457-A0E0-B53CD61E3627}" presName="rootConnector" presStyleLbl="node3" presStyleIdx="0" presStyleCnt="0"/>
      <dgm:spPr/>
      <dgm:t>
        <a:bodyPr/>
        <a:lstStyle/>
        <a:p>
          <a:endParaRPr lang="en-US"/>
        </a:p>
      </dgm:t>
    </dgm:pt>
    <dgm:pt modelId="{18FF2643-CF61-4636-A65B-AE1882AEEDC3}" type="pres">
      <dgm:prSet presAssocID="{F7CFDFF0-959A-4457-A0E0-B53CD61E3627}" presName="hierChild4" presStyleCnt="0"/>
      <dgm:spPr/>
    </dgm:pt>
    <dgm:pt modelId="{4763BE02-C5E4-4817-BE32-C119EBFEB690}" type="pres">
      <dgm:prSet presAssocID="{FC5D8964-6E5C-4387-84D3-F9F1B6E53A51}" presName="Name37" presStyleLbl="parChTrans1D4" presStyleIdx="0" presStyleCnt="2"/>
      <dgm:spPr/>
      <dgm:t>
        <a:bodyPr/>
        <a:lstStyle/>
        <a:p>
          <a:endParaRPr lang="en-US"/>
        </a:p>
      </dgm:t>
    </dgm:pt>
    <dgm:pt modelId="{C58FB95B-34E6-4F6E-9B73-6112580DB4FC}" type="pres">
      <dgm:prSet presAssocID="{DF8318C6-C4B5-4098-8AF7-262D8EC3E3F7}" presName="hierRoot2" presStyleCnt="0">
        <dgm:presLayoutVars>
          <dgm:hierBranch val="init"/>
        </dgm:presLayoutVars>
      </dgm:prSet>
      <dgm:spPr/>
    </dgm:pt>
    <dgm:pt modelId="{9123C1CF-0BBD-4EAB-8182-E17396919CFF}" type="pres">
      <dgm:prSet presAssocID="{DF8318C6-C4B5-4098-8AF7-262D8EC3E3F7}" presName="rootComposite" presStyleCnt="0"/>
      <dgm:spPr/>
    </dgm:pt>
    <dgm:pt modelId="{7C4BB445-2256-47DF-944D-DC62CCE5D70D}" type="pres">
      <dgm:prSet presAssocID="{DF8318C6-C4B5-4098-8AF7-262D8EC3E3F7}" presName="rootText" presStyleLbl="node1" presStyleIdx="4" presStyleCnt="8">
        <dgm:presLayoutVars>
          <dgm:chMax/>
          <dgm:chPref val="3"/>
        </dgm:presLayoutVars>
      </dgm:prSet>
      <dgm:spPr/>
      <dgm:t>
        <a:bodyPr/>
        <a:lstStyle/>
        <a:p>
          <a:endParaRPr lang="en-US"/>
        </a:p>
      </dgm:t>
    </dgm:pt>
    <dgm:pt modelId="{E2A5D694-E4EA-466C-B779-3EA222E14CDA}" type="pres">
      <dgm:prSet presAssocID="{DF8318C6-C4B5-4098-8AF7-262D8EC3E3F7}" presName="titleText2" presStyleLbl="fgAcc1" presStyleIdx="4" presStyleCnt="8">
        <dgm:presLayoutVars>
          <dgm:chMax val="0"/>
          <dgm:chPref val="0"/>
        </dgm:presLayoutVars>
      </dgm:prSet>
      <dgm:spPr/>
      <dgm:t>
        <a:bodyPr/>
        <a:lstStyle/>
        <a:p>
          <a:endParaRPr lang="en-US"/>
        </a:p>
      </dgm:t>
    </dgm:pt>
    <dgm:pt modelId="{C31DB9CB-D158-4454-A21C-4CCBAAD1B435}" type="pres">
      <dgm:prSet presAssocID="{DF8318C6-C4B5-4098-8AF7-262D8EC3E3F7}" presName="rootConnector" presStyleLbl="node4" presStyleIdx="0" presStyleCnt="0"/>
      <dgm:spPr/>
      <dgm:t>
        <a:bodyPr/>
        <a:lstStyle/>
        <a:p>
          <a:endParaRPr lang="en-US"/>
        </a:p>
      </dgm:t>
    </dgm:pt>
    <dgm:pt modelId="{C7581D53-E26F-4D68-8DA9-FB4195F76798}" type="pres">
      <dgm:prSet presAssocID="{DF8318C6-C4B5-4098-8AF7-262D8EC3E3F7}" presName="hierChild4" presStyleCnt="0"/>
      <dgm:spPr/>
    </dgm:pt>
    <dgm:pt modelId="{4F8227C4-44F3-4293-9FB3-0B606D806A02}" type="pres">
      <dgm:prSet presAssocID="{DF8318C6-C4B5-4098-8AF7-262D8EC3E3F7}" presName="hierChild5" presStyleCnt="0"/>
      <dgm:spPr/>
    </dgm:pt>
    <dgm:pt modelId="{AEA63B89-4A86-4153-AA68-E48BC4B53A15}" type="pres">
      <dgm:prSet presAssocID="{F7CFDFF0-959A-4457-A0E0-B53CD61E3627}" presName="hierChild5" presStyleCnt="0"/>
      <dgm:spPr/>
    </dgm:pt>
    <dgm:pt modelId="{5047ED52-1E82-4269-87B0-022F16200418}" type="pres">
      <dgm:prSet presAssocID="{39C272D2-80A5-48B6-891D-669D93F75C17}" presName="hierChild5" presStyleCnt="0"/>
      <dgm:spPr/>
    </dgm:pt>
    <dgm:pt modelId="{C7A49624-3143-44BE-A5EC-9654327074EF}" type="pres">
      <dgm:prSet presAssocID="{4288D550-A8FC-45A1-8303-941D2EE3B0B8}" presName="Name37" presStyleLbl="parChTrans1D2" presStyleIdx="2" presStyleCnt="3"/>
      <dgm:spPr/>
      <dgm:t>
        <a:bodyPr/>
        <a:lstStyle/>
        <a:p>
          <a:endParaRPr lang="en-US"/>
        </a:p>
      </dgm:t>
    </dgm:pt>
    <dgm:pt modelId="{2605AAC6-7C56-4193-94DC-FB2854E48740}" type="pres">
      <dgm:prSet presAssocID="{23D1C82D-630A-472A-93C8-E53EA66A34F1}" presName="hierRoot2" presStyleCnt="0">
        <dgm:presLayoutVars>
          <dgm:hierBranch val="init"/>
        </dgm:presLayoutVars>
      </dgm:prSet>
      <dgm:spPr/>
    </dgm:pt>
    <dgm:pt modelId="{BD803F88-F12F-4D23-A6B0-B45BCAC6864E}" type="pres">
      <dgm:prSet presAssocID="{23D1C82D-630A-472A-93C8-E53EA66A34F1}" presName="rootComposite" presStyleCnt="0"/>
      <dgm:spPr/>
    </dgm:pt>
    <dgm:pt modelId="{DB0D05C4-872E-4662-8B69-E280A2744CC9}" type="pres">
      <dgm:prSet presAssocID="{23D1C82D-630A-472A-93C8-E53EA66A34F1}" presName="rootText" presStyleLbl="node1" presStyleIdx="5" presStyleCnt="8">
        <dgm:presLayoutVars>
          <dgm:chMax/>
          <dgm:chPref val="3"/>
        </dgm:presLayoutVars>
      </dgm:prSet>
      <dgm:spPr/>
      <dgm:t>
        <a:bodyPr/>
        <a:lstStyle/>
        <a:p>
          <a:endParaRPr lang="en-US"/>
        </a:p>
      </dgm:t>
    </dgm:pt>
    <dgm:pt modelId="{F6D2705F-6818-4DB9-B13A-4E3AB7046E54}" type="pres">
      <dgm:prSet presAssocID="{23D1C82D-630A-472A-93C8-E53EA66A34F1}" presName="titleText2" presStyleLbl="fgAcc1" presStyleIdx="5" presStyleCnt="8">
        <dgm:presLayoutVars>
          <dgm:chMax val="0"/>
          <dgm:chPref val="0"/>
        </dgm:presLayoutVars>
      </dgm:prSet>
      <dgm:spPr/>
      <dgm:t>
        <a:bodyPr/>
        <a:lstStyle/>
        <a:p>
          <a:endParaRPr lang="en-US"/>
        </a:p>
      </dgm:t>
    </dgm:pt>
    <dgm:pt modelId="{5721B653-054C-4C58-8F5D-84A6401B19EB}" type="pres">
      <dgm:prSet presAssocID="{23D1C82D-630A-472A-93C8-E53EA66A34F1}" presName="rootConnector" presStyleLbl="node2" presStyleIdx="0" presStyleCnt="0"/>
      <dgm:spPr/>
      <dgm:t>
        <a:bodyPr/>
        <a:lstStyle/>
        <a:p>
          <a:endParaRPr lang="en-US"/>
        </a:p>
      </dgm:t>
    </dgm:pt>
    <dgm:pt modelId="{CC4C09F2-53C8-4DFE-BC6E-991A8D211DB5}" type="pres">
      <dgm:prSet presAssocID="{23D1C82D-630A-472A-93C8-E53EA66A34F1}" presName="hierChild4" presStyleCnt="0"/>
      <dgm:spPr/>
    </dgm:pt>
    <dgm:pt modelId="{BA8B1DB1-DE42-4E06-82F3-3439ABE20AB6}" type="pres">
      <dgm:prSet presAssocID="{F7A2D326-8A17-4AF5-A6EE-FB8F4DBC4E30}" presName="Name37" presStyleLbl="parChTrans1D3" presStyleIdx="2" presStyleCnt="3"/>
      <dgm:spPr/>
      <dgm:t>
        <a:bodyPr/>
        <a:lstStyle/>
        <a:p>
          <a:endParaRPr lang="en-US"/>
        </a:p>
      </dgm:t>
    </dgm:pt>
    <dgm:pt modelId="{81C87CAF-CD86-4823-A649-341F9949A19D}" type="pres">
      <dgm:prSet presAssocID="{CA68E38F-D3C1-4D10-87C8-6DD5C4C417FC}" presName="hierRoot2" presStyleCnt="0">
        <dgm:presLayoutVars>
          <dgm:hierBranch val="init"/>
        </dgm:presLayoutVars>
      </dgm:prSet>
      <dgm:spPr/>
    </dgm:pt>
    <dgm:pt modelId="{BC5A7676-1B66-4BEF-9200-9B2F15BA0CC1}" type="pres">
      <dgm:prSet presAssocID="{CA68E38F-D3C1-4D10-87C8-6DD5C4C417FC}" presName="rootComposite" presStyleCnt="0"/>
      <dgm:spPr/>
    </dgm:pt>
    <dgm:pt modelId="{B7A6803F-2A60-49DA-8EB1-3E338C35B2A2}" type="pres">
      <dgm:prSet presAssocID="{CA68E38F-D3C1-4D10-87C8-6DD5C4C417FC}" presName="rootText" presStyleLbl="node1" presStyleIdx="6" presStyleCnt="8">
        <dgm:presLayoutVars>
          <dgm:chMax/>
          <dgm:chPref val="3"/>
        </dgm:presLayoutVars>
      </dgm:prSet>
      <dgm:spPr/>
      <dgm:t>
        <a:bodyPr/>
        <a:lstStyle/>
        <a:p>
          <a:endParaRPr lang="en-US"/>
        </a:p>
      </dgm:t>
    </dgm:pt>
    <dgm:pt modelId="{A47371EB-8C52-41D2-A580-90F1E313A301}" type="pres">
      <dgm:prSet presAssocID="{CA68E38F-D3C1-4D10-87C8-6DD5C4C417FC}" presName="titleText2" presStyleLbl="fgAcc1" presStyleIdx="6" presStyleCnt="8" custLinFactNeighborX="4112" custLinFactNeighborY="12866">
        <dgm:presLayoutVars>
          <dgm:chMax val="0"/>
          <dgm:chPref val="0"/>
        </dgm:presLayoutVars>
      </dgm:prSet>
      <dgm:spPr/>
      <dgm:t>
        <a:bodyPr/>
        <a:lstStyle/>
        <a:p>
          <a:endParaRPr lang="en-US"/>
        </a:p>
      </dgm:t>
    </dgm:pt>
    <dgm:pt modelId="{F23E664E-7E30-4447-8C87-625B0F4F23B8}" type="pres">
      <dgm:prSet presAssocID="{CA68E38F-D3C1-4D10-87C8-6DD5C4C417FC}" presName="rootConnector" presStyleLbl="node3" presStyleIdx="0" presStyleCnt="0"/>
      <dgm:spPr/>
      <dgm:t>
        <a:bodyPr/>
        <a:lstStyle/>
        <a:p>
          <a:endParaRPr lang="en-US"/>
        </a:p>
      </dgm:t>
    </dgm:pt>
    <dgm:pt modelId="{2C10B5FC-2A12-42A6-9467-E7F1AABB26F0}" type="pres">
      <dgm:prSet presAssocID="{CA68E38F-D3C1-4D10-87C8-6DD5C4C417FC}" presName="hierChild4" presStyleCnt="0"/>
      <dgm:spPr/>
    </dgm:pt>
    <dgm:pt modelId="{7E2788B8-A07E-4908-B0F6-CA7BC9B17F2E}" type="pres">
      <dgm:prSet presAssocID="{0E10BF9D-6037-40F5-A7CC-C6F46535E415}" presName="Name37" presStyleLbl="parChTrans1D4" presStyleIdx="1" presStyleCnt="2"/>
      <dgm:spPr/>
      <dgm:t>
        <a:bodyPr/>
        <a:lstStyle/>
        <a:p>
          <a:endParaRPr lang="en-US"/>
        </a:p>
      </dgm:t>
    </dgm:pt>
    <dgm:pt modelId="{5ACBCF9E-3EE4-4EB7-B2CF-0EF14A264936}" type="pres">
      <dgm:prSet presAssocID="{3A61AD1F-EC41-4E0E-84C1-4AF605D00DC9}" presName="hierRoot2" presStyleCnt="0">
        <dgm:presLayoutVars>
          <dgm:hierBranch val="init"/>
        </dgm:presLayoutVars>
      </dgm:prSet>
      <dgm:spPr/>
    </dgm:pt>
    <dgm:pt modelId="{7BCD0D1F-D1AD-4EB5-812B-154971F76287}" type="pres">
      <dgm:prSet presAssocID="{3A61AD1F-EC41-4E0E-84C1-4AF605D00DC9}" presName="rootComposite" presStyleCnt="0"/>
      <dgm:spPr/>
    </dgm:pt>
    <dgm:pt modelId="{96887088-F5A3-4073-BDE6-7D42B872851F}" type="pres">
      <dgm:prSet presAssocID="{3A61AD1F-EC41-4E0E-84C1-4AF605D00DC9}" presName="rootText" presStyleLbl="node1" presStyleIdx="7" presStyleCnt="8">
        <dgm:presLayoutVars>
          <dgm:chMax/>
          <dgm:chPref val="3"/>
        </dgm:presLayoutVars>
      </dgm:prSet>
      <dgm:spPr/>
      <dgm:t>
        <a:bodyPr/>
        <a:lstStyle/>
        <a:p>
          <a:endParaRPr lang="en-US"/>
        </a:p>
      </dgm:t>
    </dgm:pt>
    <dgm:pt modelId="{5E99E8F2-1F9F-40C3-A05A-DB92F08C45F3}" type="pres">
      <dgm:prSet presAssocID="{3A61AD1F-EC41-4E0E-84C1-4AF605D00DC9}" presName="titleText2" presStyleLbl="fgAcc1" presStyleIdx="7" presStyleCnt="8">
        <dgm:presLayoutVars>
          <dgm:chMax val="0"/>
          <dgm:chPref val="0"/>
        </dgm:presLayoutVars>
      </dgm:prSet>
      <dgm:spPr/>
      <dgm:t>
        <a:bodyPr/>
        <a:lstStyle/>
        <a:p>
          <a:endParaRPr lang="en-US"/>
        </a:p>
      </dgm:t>
    </dgm:pt>
    <dgm:pt modelId="{46A29323-8F60-42A1-A2B2-A7A2CE8B2901}" type="pres">
      <dgm:prSet presAssocID="{3A61AD1F-EC41-4E0E-84C1-4AF605D00DC9}" presName="rootConnector" presStyleLbl="node4" presStyleIdx="0" presStyleCnt="0"/>
      <dgm:spPr/>
      <dgm:t>
        <a:bodyPr/>
        <a:lstStyle/>
        <a:p>
          <a:endParaRPr lang="en-US"/>
        </a:p>
      </dgm:t>
    </dgm:pt>
    <dgm:pt modelId="{0249B547-367D-4AE2-B4F7-F0A8404C02DA}" type="pres">
      <dgm:prSet presAssocID="{3A61AD1F-EC41-4E0E-84C1-4AF605D00DC9}" presName="hierChild4" presStyleCnt="0"/>
      <dgm:spPr/>
    </dgm:pt>
    <dgm:pt modelId="{04BFEF9C-EE85-419B-AEB7-09E93862F832}" type="pres">
      <dgm:prSet presAssocID="{3A61AD1F-EC41-4E0E-84C1-4AF605D00DC9}" presName="hierChild5" presStyleCnt="0"/>
      <dgm:spPr/>
    </dgm:pt>
    <dgm:pt modelId="{ED868208-D6E8-4B2E-AA92-21D0366F4746}" type="pres">
      <dgm:prSet presAssocID="{CA68E38F-D3C1-4D10-87C8-6DD5C4C417FC}" presName="hierChild5" presStyleCnt="0"/>
      <dgm:spPr/>
    </dgm:pt>
    <dgm:pt modelId="{B353449E-854C-4CD8-8846-3DEF0CC74154}" type="pres">
      <dgm:prSet presAssocID="{23D1C82D-630A-472A-93C8-E53EA66A34F1}" presName="hierChild5" presStyleCnt="0"/>
      <dgm:spPr/>
    </dgm:pt>
    <dgm:pt modelId="{D63C3E23-F1D5-4A46-94D0-2F5AE6378B2D}" type="pres">
      <dgm:prSet presAssocID="{0376791C-D11E-424E-9347-446EB2EDCA79}" presName="hierChild3" presStyleCnt="0"/>
      <dgm:spPr/>
    </dgm:pt>
  </dgm:ptLst>
  <dgm:cxnLst>
    <dgm:cxn modelId="{0F3109BA-036A-4596-8D25-0D4360E95BD9}" type="presOf" srcId="{23D1C82D-630A-472A-93C8-E53EA66A34F1}" destId="{5721B653-054C-4C58-8F5D-84A6401B19EB}" srcOrd="1" destOrd="0" presId="urn:microsoft.com/office/officeart/2008/layout/NameandTitleOrganizationalChart"/>
    <dgm:cxn modelId="{8FE0744B-C3A4-4DC1-8585-AA9A4809A63A}" type="presOf" srcId="{75674766-912C-4E34-9274-3EE5C745CD2B}" destId="{1D50C754-D57A-4ADF-A189-02572D6BE62B}" srcOrd="1" destOrd="0" presId="urn:microsoft.com/office/officeart/2008/layout/NameandTitleOrganizationalChart"/>
    <dgm:cxn modelId="{33A363A4-44EB-4A30-8922-2C5BF85EDAA9}" type="presOf" srcId="{F7A2D326-8A17-4AF5-A6EE-FB8F4DBC4E30}" destId="{BA8B1DB1-DE42-4E06-82F3-3439ABE20AB6}" srcOrd="0" destOrd="0" presId="urn:microsoft.com/office/officeart/2008/layout/NameandTitleOrganizationalChart"/>
    <dgm:cxn modelId="{D402801D-9911-407D-9916-7FC383F37492}" type="presOf" srcId="{976F4B87-0E17-4E3E-988E-FE6D915E8805}" destId="{4E3B46E5-3785-4B31-A08A-6C4EBFF6F2AB}" srcOrd="0" destOrd="0" presId="urn:microsoft.com/office/officeart/2008/layout/NameandTitleOrganizationalChart"/>
    <dgm:cxn modelId="{A875BD44-9515-4FFB-809D-E8FAB58AF987}" type="presOf" srcId="{0376791C-D11E-424E-9347-446EB2EDCA79}" destId="{0B6307BE-CD99-46B3-BD9B-B920AD96411C}" srcOrd="0" destOrd="0" presId="urn:microsoft.com/office/officeart/2008/layout/NameandTitleOrganizationalChart"/>
    <dgm:cxn modelId="{63B5ED1F-91D0-42DD-9323-383E93CD05AF}" type="presOf" srcId="{696CAE09-BD7B-4FD4-8E3F-CB788A342A1F}" destId="{5EEFD3FC-8257-46B1-9B92-18EE0B4F7D54}" srcOrd="1" destOrd="0" presId="urn:microsoft.com/office/officeart/2008/layout/NameandTitleOrganizationalChart"/>
    <dgm:cxn modelId="{0A92F4F2-D668-463D-82B2-595DC0BECA60}" type="presOf" srcId="{FB44983B-1B72-4E86-8045-DDB11519C9F3}" destId="{B4622724-C519-44A6-AC56-5D11C83E13F2}" srcOrd="0" destOrd="0" presId="urn:microsoft.com/office/officeart/2008/layout/NameandTitleOrganizationalChart"/>
    <dgm:cxn modelId="{E0D95D0E-EDE1-4C5C-A776-3EFF9AC472BC}" type="presOf" srcId="{696CAE09-BD7B-4FD4-8E3F-CB788A342A1F}" destId="{98229762-5576-4785-8845-7F142CA0A05F}" srcOrd="0" destOrd="0" presId="urn:microsoft.com/office/officeart/2008/layout/NameandTitleOrganizationalChart"/>
    <dgm:cxn modelId="{326111E9-54FB-420E-871D-5825A02CD11D}" type="presOf" srcId="{3302105A-84CA-4422-9B96-4BF6D22099BC}" destId="{A47371EB-8C52-41D2-A580-90F1E313A301}" srcOrd="0" destOrd="0" presId="urn:microsoft.com/office/officeart/2008/layout/NameandTitleOrganizationalChart"/>
    <dgm:cxn modelId="{5C6AC1F8-3AD3-4C90-ABA6-3580623C8510}" type="presOf" srcId="{23D1C82D-630A-472A-93C8-E53EA66A34F1}" destId="{DB0D05C4-872E-4662-8B69-E280A2744CC9}" srcOrd="0" destOrd="0" presId="urn:microsoft.com/office/officeart/2008/layout/NameandTitleOrganizationalChart"/>
    <dgm:cxn modelId="{D0CDD21D-1D65-4D9E-8D9D-632ABE068C51}" srcId="{0376791C-D11E-424E-9347-446EB2EDCA79}" destId="{23D1C82D-630A-472A-93C8-E53EA66A34F1}" srcOrd="2" destOrd="0" parTransId="{4288D550-A8FC-45A1-8303-941D2EE3B0B8}" sibTransId="{26968D03-EAE9-45D2-B16E-CA6248E50841}"/>
    <dgm:cxn modelId="{CA466CBE-4D54-485B-B2C2-56C07494392B}" srcId="{F7CFDFF0-959A-4457-A0E0-B53CD61E3627}" destId="{DF8318C6-C4B5-4098-8AF7-262D8EC3E3F7}" srcOrd="0" destOrd="0" parTransId="{FC5D8964-6E5C-4387-84D3-F9F1B6E53A51}" sibTransId="{EA78BAE1-DDEF-48D4-A56C-E8CA4F723005}"/>
    <dgm:cxn modelId="{B3F72D6B-4216-45D8-844C-0B89E4916E25}" type="presOf" srcId="{75674766-912C-4E34-9274-3EE5C745CD2B}" destId="{1B805747-9A85-4589-9A3A-7B330E9E6AD8}" srcOrd="0" destOrd="0" presId="urn:microsoft.com/office/officeart/2008/layout/NameandTitleOrganizationalChart"/>
    <dgm:cxn modelId="{CDC6DD81-66C9-4A7D-829E-8E8AE948FE93}" type="presOf" srcId="{39C272D2-80A5-48B6-891D-669D93F75C17}" destId="{3A4E245B-F827-4934-9FBC-C594EFC09E72}" srcOrd="0" destOrd="0" presId="urn:microsoft.com/office/officeart/2008/layout/NameandTitleOrganizationalChart"/>
    <dgm:cxn modelId="{6ACAF611-0DC0-4441-A18F-6B821CEF7D98}" type="presOf" srcId="{5837F770-F271-4E35-BC03-68DD033C66AF}" destId="{AC6CD19D-6012-4279-82DE-944F883F45EC}" srcOrd="0" destOrd="0" presId="urn:microsoft.com/office/officeart/2008/layout/NameandTitleOrganizationalChart"/>
    <dgm:cxn modelId="{B3C9584A-03E1-4411-8270-29D40247D2F7}" srcId="{0376791C-D11E-424E-9347-446EB2EDCA79}" destId="{75674766-912C-4E34-9274-3EE5C745CD2B}" srcOrd="0" destOrd="0" parTransId="{8F1A8B48-311A-41DD-BA6F-331712B8A1C8}" sibTransId="{F3779690-C0B6-46D5-9D00-63E584359637}"/>
    <dgm:cxn modelId="{281D5810-B438-4161-A1F2-F55390EB718C}" type="presOf" srcId="{0376791C-D11E-424E-9347-446EB2EDCA79}" destId="{25B686B6-AAAD-4CB7-B9F7-FF1D199D61F2}" srcOrd="1" destOrd="0" presId="urn:microsoft.com/office/officeart/2008/layout/NameandTitleOrganizationalChart"/>
    <dgm:cxn modelId="{40754DBE-9B94-4F9F-997E-AC68F735F5B3}" type="presOf" srcId="{76B398F3-2420-487D-B68D-20804F688D1D}" destId="{518B11F4-27FC-409D-812E-37572BECB468}" srcOrd="1" destOrd="0" presId="urn:microsoft.com/office/officeart/2008/layout/NameandTitleOrganizationalChart"/>
    <dgm:cxn modelId="{611FE99B-631D-4410-ADEA-9C29C5E50172}" srcId="{23D1C82D-630A-472A-93C8-E53EA66A34F1}" destId="{CA68E38F-D3C1-4D10-87C8-6DD5C4C417FC}" srcOrd="0" destOrd="0" parTransId="{F7A2D326-8A17-4AF5-A6EE-FB8F4DBC4E30}" sibTransId="{3302105A-84CA-4422-9B96-4BF6D22099BC}"/>
    <dgm:cxn modelId="{41945589-E5E3-47C6-AFAA-01587DB916AB}" type="presOf" srcId="{26968D03-EAE9-45D2-B16E-CA6248E50841}" destId="{F6D2705F-6818-4DB9-B13A-4E3AB7046E54}" srcOrd="0" destOrd="0" presId="urn:microsoft.com/office/officeart/2008/layout/NameandTitleOrganizationalChart"/>
    <dgm:cxn modelId="{2E8F511E-B7CE-4FD4-8DDF-575791A2723B}" srcId="{75674766-912C-4E34-9274-3EE5C745CD2B}" destId="{696CAE09-BD7B-4FD4-8E3F-CB788A342A1F}" srcOrd="0" destOrd="0" parTransId="{249CB137-B7D8-45EF-AD3E-6B0DC3481E78}" sibTransId="{D5D42B99-AD6C-4D4F-B5AB-E2356B483E3F}"/>
    <dgm:cxn modelId="{ADF3C00B-2242-4DF9-ABB4-DBA2C8F3151F}" type="presOf" srcId="{249CB137-B7D8-45EF-AD3E-6B0DC3481E78}" destId="{C13B6A83-1C3E-439A-8725-2AEA7640B156}" srcOrd="0" destOrd="0" presId="urn:microsoft.com/office/officeart/2008/layout/NameandTitleOrganizationalChart"/>
    <dgm:cxn modelId="{0078C6AB-DCA8-411F-9BCC-0F8F9EAA25B3}" type="presOf" srcId="{39C272D2-80A5-48B6-891D-669D93F75C17}" destId="{57B04DD5-E505-4273-9221-0AB01249A0F8}" srcOrd="1" destOrd="0" presId="urn:microsoft.com/office/officeart/2008/layout/NameandTitleOrganizationalChart"/>
    <dgm:cxn modelId="{718DB8DD-9DB4-48A4-B127-FA3A7CA8EA0C}" type="presOf" srcId="{DF8318C6-C4B5-4098-8AF7-262D8EC3E3F7}" destId="{7C4BB445-2256-47DF-944D-DC62CCE5D70D}" srcOrd="0" destOrd="0" presId="urn:microsoft.com/office/officeart/2008/layout/NameandTitleOrganizationalChart"/>
    <dgm:cxn modelId="{55497D35-7FDA-41ED-8398-A9AD45BD2964}" type="presOf" srcId="{CA68E38F-D3C1-4D10-87C8-6DD5C4C417FC}" destId="{B7A6803F-2A60-49DA-8EB1-3E338C35B2A2}" srcOrd="0" destOrd="0" presId="urn:microsoft.com/office/officeart/2008/layout/NameandTitleOrganizationalChart"/>
    <dgm:cxn modelId="{C4482E8E-14F7-4526-B2AC-9844384E12EE}" type="presOf" srcId="{A14E181F-C159-4EAA-BB06-F9C3C99CF370}" destId="{E2013B37-4830-4808-A6D6-EE3574DA1DBF}" srcOrd="0" destOrd="0" presId="urn:microsoft.com/office/officeart/2008/layout/NameandTitleOrganizationalChart"/>
    <dgm:cxn modelId="{8CD1EAC5-5F74-4B75-8C69-F886E56CCC58}" type="presOf" srcId="{EA78BAE1-DDEF-48D4-A56C-E8CA4F723005}" destId="{E2A5D694-E4EA-466C-B779-3EA222E14CDA}" srcOrd="0" destOrd="0" presId="urn:microsoft.com/office/officeart/2008/layout/NameandTitleOrganizationalChart"/>
    <dgm:cxn modelId="{0A5F79B7-B793-4A93-8DDE-B0C31B696EAE}" type="presOf" srcId="{98925685-89D7-4248-8F8D-56325EEA9F7B}" destId="{AC860E68-E0AA-4FA5-AA5D-A0EA68F757F9}" srcOrd="0" destOrd="0" presId="urn:microsoft.com/office/officeart/2008/layout/NameandTitleOrganizationalChart"/>
    <dgm:cxn modelId="{9B7A788C-78CC-49A9-A871-594AD33CE36C}" type="presOf" srcId="{771BB615-F226-4FC9-9306-A7CC0BF7B83B}" destId="{AE9C5B45-2101-4088-BFC5-D08CA29E604E}" srcOrd="0" destOrd="0" presId="urn:microsoft.com/office/officeart/2008/layout/NameandTitleOrganizationalChart"/>
    <dgm:cxn modelId="{159A8ACE-C956-4824-A88C-DEF0BFBCFEA5}" srcId="{CA68E38F-D3C1-4D10-87C8-6DD5C4C417FC}" destId="{3A61AD1F-EC41-4E0E-84C1-4AF605D00DC9}" srcOrd="0" destOrd="0" parTransId="{0E10BF9D-6037-40F5-A7CC-C6F46535E415}" sibTransId="{94C8DFB7-04E2-4A1D-B253-ABAAA62EB3EC}"/>
    <dgm:cxn modelId="{26D3AB9E-6ED8-41B6-96C4-A85B19641CBC}" type="presOf" srcId="{4288D550-A8FC-45A1-8303-941D2EE3B0B8}" destId="{C7A49624-3143-44BE-A5EC-9654327074EF}" srcOrd="0" destOrd="0" presId="urn:microsoft.com/office/officeart/2008/layout/NameandTitleOrganizationalChart"/>
    <dgm:cxn modelId="{8C4FA6D8-6A2F-4CAD-B981-4F6084DA2704}" type="presOf" srcId="{CA68E38F-D3C1-4D10-87C8-6DD5C4C417FC}" destId="{F23E664E-7E30-4447-8C87-625B0F4F23B8}" srcOrd="1" destOrd="0" presId="urn:microsoft.com/office/officeart/2008/layout/NameandTitleOrganizationalChart"/>
    <dgm:cxn modelId="{273DA1F3-36B2-4DD1-A38D-2BC6BE58807C}" srcId="{5837F770-F271-4E35-BC03-68DD033C66AF}" destId="{0376791C-D11E-424E-9347-446EB2EDCA79}" srcOrd="1" destOrd="0" parTransId="{76D9B88A-F306-4D6D-9F79-3AAA517AA17E}" sibTransId="{FB44983B-1B72-4E86-8045-DDB11519C9F3}"/>
    <dgm:cxn modelId="{3FB6682A-54BB-426C-A463-C19B022186C9}" type="presOf" srcId="{FC5D8964-6E5C-4387-84D3-F9F1B6E53A51}" destId="{4763BE02-C5E4-4817-BE32-C119EBFEB690}" srcOrd="0" destOrd="0" presId="urn:microsoft.com/office/officeart/2008/layout/NameandTitleOrganizationalChart"/>
    <dgm:cxn modelId="{5E340C89-2F8E-484F-9366-3E3611251879}" type="presOf" srcId="{D5D42B99-AD6C-4D4F-B5AB-E2356B483E3F}" destId="{DCA5637C-D176-43C5-BFE6-04F78F9B232B}" srcOrd="0" destOrd="0" presId="urn:microsoft.com/office/officeart/2008/layout/NameandTitleOrganizationalChart"/>
    <dgm:cxn modelId="{0D92ADD2-224E-443C-BCF5-1C75BC6EE45D}" type="presOf" srcId="{8F1A8B48-311A-41DD-BA6F-331712B8A1C8}" destId="{E18A0CBE-E673-459C-907F-A02CDE6BB90B}" srcOrd="0" destOrd="0" presId="urn:microsoft.com/office/officeart/2008/layout/NameandTitleOrganizationalChart"/>
    <dgm:cxn modelId="{A92566BF-D0C8-40CF-9BD1-F6D854BC3BBA}" type="presOf" srcId="{F7CFDFF0-959A-4457-A0E0-B53CD61E3627}" destId="{A7EC7D8C-8E6E-4AF5-8B42-76ECD0C86C3B}" srcOrd="0" destOrd="0" presId="urn:microsoft.com/office/officeart/2008/layout/NameandTitleOrganizationalChart"/>
    <dgm:cxn modelId="{EDB251D8-5D55-47ED-9485-805171D04EE3}" srcId="{39C272D2-80A5-48B6-891D-669D93F75C17}" destId="{F7CFDFF0-959A-4457-A0E0-B53CD61E3627}" srcOrd="0" destOrd="0" parTransId="{976F4B87-0E17-4E3E-988E-FE6D915E8805}" sibTransId="{ACB52EFE-06B7-4017-BA89-65E8C5F5C771}"/>
    <dgm:cxn modelId="{546A42F6-50EA-493F-99E3-5DFFBFA7E41E}" type="presOf" srcId="{76B398F3-2420-487D-B68D-20804F688D1D}" destId="{6BA5D925-7C9A-43A9-8AB1-811820D98A08}" srcOrd="0" destOrd="0" presId="urn:microsoft.com/office/officeart/2008/layout/NameandTitleOrganizationalChart"/>
    <dgm:cxn modelId="{2DFB053D-FF59-4C29-A510-D1447AC45B4B}" type="presOf" srcId="{F3779690-C0B6-46D5-9D00-63E584359637}" destId="{5BCA7ED0-67FC-44CB-BC09-207C23DB2A86}" srcOrd="0" destOrd="0" presId="urn:microsoft.com/office/officeart/2008/layout/NameandTitleOrganizationalChart"/>
    <dgm:cxn modelId="{1C7C2255-332B-4A8D-8245-3B763A00FBC0}" type="presOf" srcId="{ACB52EFE-06B7-4017-BA89-65E8C5F5C771}" destId="{5F8FC64E-44EB-4266-B2D9-DDC84394C29F}" srcOrd="0" destOrd="0" presId="urn:microsoft.com/office/officeart/2008/layout/NameandTitleOrganizationalChart"/>
    <dgm:cxn modelId="{A639C9D9-3E74-4436-896D-9B0765D5AF4F}" type="presOf" srcId="{DF8318C6-C4B5-4098-8AF7-262D8EC3E3F7}" destId="{C31DB9CB-D158-4454-A21C-4CCBAAD1B435}" srcOrd="1" destOrd="0" presId="urn:microsoft.com/office/officeart/2008/layout/NameandTitleOrganizationalChart"/>
    <dgm:cxn modelId="{E3623F04-FB3B-4305-87B2-D2C1D274DEBD}" type="presOf" srcId="{3A61AD1F-EC41-4E0E-84C1-4AF605D00DC9}" destId="{46A29323-8F60-42A1-A2B2-A7A2CE8B2901}" srcOrd="1" destOrd="0" presId="urn:microsoft.com/office/officeart/2008/layout/NameandTitleOrganizationalChart"/>
    <dgm:cxn modelId="{833988C8-6EA8-4C4D-8FD9-1E4F17C6CB32}" type="presOf" srcId="{F7CFDFF0-959A-4457-A0E0-B53CD61E3627}" destId="{9B4CD00A-E37A-4D95-89BF-ED806C7DFDFF}" srcOrd="1" destOrd="0" presId="urn:microsoft.com/office/officeart/2008/layout/NameandTitleOrganizationalChart"/>
    <dgm:cxn modelId="{B359D55F-365C-4BE9-A67E-2284FCFEE776}" srcId="{0376791C-D11E-424E-9347-446EB2EDCA79}" destId="{39C272D2-80A5-48B6-891D-669D93F75C17}" srcOrd="1" destOrd="0" parTransId="{A14E181F-C159-4EAA-BB06-F9C3C99CF370}" sibTransId="{771BB615-F226-4FC9-9306-A7CC0BF7B83B}"/>
    <dgm:cxn modelId="{B15B09BF-A28B-401A-B37D-694E9EEB1491}" type="presOf" srcId="{3A61AD1F-EC41-4E0E-84C1-4AF605D00DC9}" destId="{96887088-F5A3-4073-BDE6-7D42B872851F}" srcOrd="0" destOrd="0" presId="urn:microsoft.com/office/officeart/2008/layout/NameandTitleOrganizationalChart"/>
    <dgm:cxn modelId="{3A8B6F25-ABC3-4A2E-98FD-CF0247809EAC}" type="presOf" srcId="{94C8DFB7-04E2-4A1D-B253-ABAAA62EB3EC}" destId="{5E99E8F2-1F9F-40C3-A05A-DB92F08C45F3}" srcOrd="0" destOrd="0" presId="urn:microsoft.com/office/officeart/2008/layout/NameandTitleOrganizationalChart"/>
    <dgm:cxn modelId="{4F4D3066-BD93-4494-9862-A3B6B07B7782}" srcId="{5837F770-F271-4E35-BC03-68DD033C66AF}" destId="{76B398F3-2420-487D-B68D-20804F688D1D}" srcOrd="0" destOrd="0" parTransId="{75EDA9DC-25CC-4F98-B64C-C52DAE96CA32}" sibTransId="{98925685-89D7-4248-8F8D-56325EEA9F7B}"/>
    <dgm:cxn modelId="{7D1632A3-4DDF-40A7-B4C3-66C9714A751F}" type="presOf" srcId="{0E10BF9D-6037-40F5-A7CC-C6F46535E415}" destId="{7E2788B8-A07E-4908-B0F6-CA7BC9B17F2E}" srcOrd="0" destOrd="0" presId="urn:microsoft.com/office/officeart/2008/layout/NameandTitleOrganizationalChart"/>
    <dgm:cxn modelId="{F539EABD-539F-4698-8534-586E012FA37F}" type="presParOf" srcId="{AC6CD19D-6012-4279-82DE-944F883F45EC}" destId="{0D0B493D-5912-45C8-B3B8-8B7ED1C22106}" srcOrd="0" destOrd="0" presId="urn:microsoft.com/office/officeart/2008/layout/NameandTitleOrganizationalChart"/>
    <dgm:cxn modelId="{32B65C8E-659C-4E1D-98D7-9F2B8DB3172E}" type="presParOf" srcId="{0D0B493D-5912-45C8-B3B8-8B7ED1C22106}" destId="{3CF53EFF-18FF-4340-91DE-6804C99248EA}" srcOrd="0" destOrd="0" presId="urn:microsoft.com/office/officeart/2008/layout/NameandTitleOrganizationalChart"/>
    <dgm:cxn modelId="{E8557A04-7264-4560-BA62-ECE2D48B6214}" type="presParOf" srcId="{3CF53EFF-18FF-4340-91DE-6804C99248EA}" destId="{6BA5D925-7C9A-43A9-8AB1-811820D98A08}" srcOrd="0" destOrd="0" presId="urn:microsoft.com/office/officeart/2008/layout/NameandTitleOrganizationalChart"/>
    <dgm:cxn modelId="{2EDD0085-BEFD-4BD4-B1D4-F88772015AB2}" type="presParOf" srcId="{3CF53EFF-18FF-4340-91DE-6804C99248EA}" destId="{AC860E68-E0AA-4FA5-AA5D-A0EA68F757F9}" srcOrd="1" destOrd="0" presId="urn:microsoft.com/office/officeart/2008/layout/NameandTitleOrganizationalChart"/>
    <dgm:cxn modelId="{F24C95F8-C034-4FDC-8FB8-976FD6ACCE6B}" type="presParOf" srcId="{3CF53EFF-18FF-4340-91DE-6804C99248EA}" destId="{518B11F4-27FC-409D-812E-37572BECB468}" srcOrd="2" destOrd="0" presId="urn:microsoft.com/office/officeart/2008/layout/NameandTitleOrganizationalChart"/>
    <dgm:cxn modelId="{D865B8CA-2227-4A05-B7CF-AC7FE1026873}" type="presParOf" srcId="{0D0B493D-5912-45C8-B3B8-8B7ED1C22106}" destId="{9D271B30-ADB1-4C38-8A52-D8D045BB0933}" srcOrd="1" destOrd="0" presId="urn:microsoft.com/office/officeart/2008/layout/NameandTitleOrganizationalChart"/>
    <dgm:cxn modelId="{ADDD3AC8-4E50-472E-A3ED-BB2B6E00CD14}" type="presParOf" srcId="{0D0B493D-5912-45C8-B3B8-8B7ED1C22106}" destId="{6F355D0B-12E9-440B-933B-30B4483BAAFF}" srcOrd="2" destOrd="0" presId="urn:microsoft.com/office/officeart/2008/layout/NameandTitleOrganizationalChart"/>
    <dgm:cxn modelId="{4438368A-DBB7-48CF-83AA-1CA278338F58}" type="presParOf" srcId="{AC6CD19D-6012-4279-82DE-944F883F45EC}" destId="{242E20DF-5D91-47C5-850A-D02F110C8625}" srcOrd="1" destOrd="0" presId="urn:microsoft.com/office/officeart/2008/layout/NameandTitleOrganizationalChart"/>
    <dgm:cxn modelId="{0368ED79-3B06-4259-8F1B-DD43C41FDA23}" type="presParOf" srcId="{242E20DF-5D91-47C5-850A-D02F110C8625}" destId="{7A67C4EB-112A-44F0-B3A9-2F4C05224BB3}" srcOrd="0" destOrd="0" presId="urn:microsoft.com/office/officeart/2008/layout/NameandTitleOrganizationalChart"/>
    <dgm:cxn modelId="{0A80CDAC-A8CF-43FC-B9C6-9A45C4ED0975}" type="presParOf" srcId="{7A67C4EB-112A-44F0-B3A9-2F4C05224BB3}" destId="{0B6307BE-CD99-46B3-BD9B-B920AD96411C}" srcOrd="0" destOrd="0" presId="urn:microsoft.com/office/officeart/2008/layout/NameandTitleOrganizationalChart"/>
    <dgm:cxn modelId="{51445F9F-0017-442B-BB5C-43B5C1606C6F}" type="presParOf" srcId="{7A67C4EB-112A-44F0-B3A9-2F4C05224BB3}" destId="{B4622724-C519-44A6-AC56-5D11C83E13F2}" srcOrd="1" destOrd="0" presId="urn:microsoft.com/office/officeart/2008/layout/NameandTitleOrganizationalChart"/>
    <dgm:cxn modelId="{28E9C10B-0B69-45E2-9CE5-08017F3896CA}" type="presParOf" srcId="{7A67C4EB-112A-44F0-B3A9-2F4C05224BB3}" destId="{25B686B6-AAAD-4CB7-B9F7-FF1D199D61F2}" srcOrd="2" destOrd="0" presId="urn:microsoft.com/office/officeart/2008/layout/NameandTitleOrganizationalChart"/>
    <dgm:cxn modelId="{066E9FD6-EF6F-4700-B1D6-BC8896E9AC2D}" type="presParOf" srcId="{242E20DF-5D91-47C5-850A-D02F110C8625}" destId="{A112F9E1-1651-47F7-BA4B-B0A89E5393AF}" srcOrd="1" destOrd="0" presId="urn:microsoft.com/office/officeart/2008/layout/NameandTitleOrganizationalChart"/>
    <dgm:cxn modelId="{7272D309-1711-4163-8F07-77937DB90366}" type="presParOf" srcId="{A112F9E1-1651-47F7-BA4B-B0A89E5393AF}" destId="{E18A0CBE-E673-459C-907F-A02CDE6BB90B}" srcOrd="0" destOrd="0" presId="urn:microsoft.com/office/officeart/2008/layout/NameandTitleOrganizationalChart"/>
    <dgm:cxn modelId="{FB62765E-9E17-4E04-AA06-4A13BC7C1943}" type="presParOf" srcId="{A112F9E1-1651-47F7-BA4B-B0A89E5393AF}" destId="{706FED88-1817-44C7-B552-DAC4113E05B2}" srcOrd="1" destOrd="0" presId="urn:microsoft.com/office/officeart/2008/layout/NameandTitleOrganizationalChart"/>
    <dgm:cxn modelId="{22EC9D00-9CA8-42A3-AAAB-ADB8AF022F53}" type="presParOf" srcId="{706FED88-1817-44C7-B552-DAC4113E05B2}" destId="{665CAE0B-B8BE-4C6A-9825-7F14AED2E66C}" srcOrd="0" destOrd="0" presId="urn:microsoft.com/office/officeart/2008/layout/NameandTitleOrganizationalChart"/>
    <dgm:cxn modelId="{F5F38A75-459D-45FC-BE9B-D6E955ABCDC5}" type="presParOf" srcId="{665CAE0B-B8BE-4C6A-9825-7F14AED2E66C}" destId="{1B805747-9A85-4589-9A3A-7B330E9E6AD8}" srcOrd="0" destOrd="0" presId="urn:microsoft.com/office/officeart/2008/layout/NameandTitleOrganizationalChart"/>
    <dgm:cxn modelId="{44F320EF-862F-4427-908A-C38154247D6A}" type="presParOf" srcId="{665CAE0B-B8BE-4C6A-9825-7F14AED2E66C}" destId="{5BCA7ED0-67FC-44CB-BC09-207C23DB2A86}" srcOrd="1" destOrd="0" presId="urn:microsoft.com/office/officeart/2008/layout/NameandTitleOrganizationalChart"/>
    <dgm:cxn modelId="{315884D8-2BD5-42EB-B044-B770602332F3}" type="presParOf" srcId="{665CAE0B-B8BE-4C6A-9825-7F14AED2E66C}" destId="{1D50C754-D57A-4ADF-A189-02572D6BE62B}" srcOrd="2" destOrd="0" presId="urn:microsoft.com/office/officeart/2008/layout/NameandTitleOrganizationalChart"/>
    <dgm:cxn modelId="{79DFEBAC-AAD3-4DB1-98C3-CB5AF91B3A50}" type="presParOf" srcId="{706FED88-1817-44C7-B552-DAC4113E05B2}" destId="{1F3884D9-299E-42F1-BE23-230B379259D7}" srcOrd="1" destOrd="0" presId="urn:microsoft.com/office/officeart/2008/layout/NameandTitleOrganizationalChart"/>
    <dgm:cxn modelId="{85CBA987-9578-458C-A36A-BB0774CEB681}" type="presParOf" srcId="{1F3884D9-299E-42F1-BE23-230B379259D7}" destId="{C13B6A83-1C3E-439A-8725-2AEA7640B156}" srcOrd="0" destOrd="0" presId="urn:microsoft.com/office/officeart/2008/layout/NameandTitleOrganizationalChart"/>
    <dgm:cxn modelId="{05D04306-7F7A-4983-991C-1328FF24DB0F}" type="presParOf" srcId="{1F3884D9-299E-42F1-BE23-230B379259D7}" destId="{DE1ADBF9-CEB1-4E4D-B9E0-94AF309D0977}" srcOrd="1" destOrd="0" presId="urn:microsoft.com/office/officeart/2008/layout/NameandTitleOrganizationalChart"/>
    <dgm:cxn modelId="{A0ABEF1E-43A4-43FA-91AA-D1F4F072F6E2}" type="presParOf" srcId="{DE1ADBF9-CEB1-4E4D-B9E0-94AF309D0977}" destId="{ED72B9EF-EB59-4150-BA27-7E9779E61457}" srcOrd="0" destOrd="0" presId="urn:microsoft.com/office/officeart/2008/layout/NameandTitleOrganizationalChart"/>
    <dgm:cxn modelId="{1283FCA3-75D9-41B1-BA0D-FA66627F5E99}" type="presParOf" srcId="{ED72B9EF-EB59-4150-BA27-7E9779E61457}" destId="{98229762-5576-4785-8845-7F142CA0A05F}" srcOrd="0" destOrd="0" presId="urn:microsoft.com/office/officeart/2008/layout/NameandTitleOrganizationalChart"/>
    <dgm:cxn modelId="{9D1284C4-AF52-4854-BFDE-1955CEAFEBD0}" type="presParOf" srcId="{ED72B9EF-EB59-4150-BA27-7E9779E61457}" destId="{DCA5637C-D176-43C5-BFE6-04F78F9B232B}" srcOrd="1" destOrd="0" presId="urn:microsoft.com/office/officeart/2008/layout/NameandTitleOrganizationalChart"/>
    <dgm:cxn modelId="{AF1A5EE7-A65A-4075-92A6-06BD872ACE16}" type="presParOf" srcId="{ED72B9EF-EB59-4150-BA27-7E9779E61457}" destId="{5EEFD3FC-8257-46B1-9B92-18EE0B4F7D54}" srcOrd="2" destOrd="0" presId="urn:microsoft.com/office/officeart/2008/layout/NameandTitleOrganizationalChart"/>
    <dgm:cxn modelId="{7E12D0DA-666C-421D-AC52-87D5314EDF2C}" type="presParOf" srcId="{DE1ADBF9-CEB1-4E4D-B9E0-94AF309D0977}" destId="{FDF0505E-B80A-4F30-B13B-B0E5CFEEC941}" srcOrd="1" destOrd="0" presId="urn:microsoft.com/office/officeart/2008/layout/NameandTitleOrganizationalChart"/>
    <dgm:cxn modelId="{DEBBA685-A2FF-4CCB-8E77-F6167DDDBF4F}" type="presParOf" srcId="{DE1ADBF9-CEB1-4E4D-B9E0-94AF309D0977}" destId="{9E40F98C-FFF3-4EE9-8230-0F52C76C26BD}" srcOrd="2" destOrd="0" presId="urn:microsoft.com/office/officeart/2008/layout/NameandTitleOrganizationalChart"/>
    <dgm:cxn modelId="{A6E49204-F3BA-4387-B0DA-0D5D2A2CD870}" type="presParOf" srcId="{706FED88-1817-44C7-B552-DAC4113E05B2}" destId="{89665BD8-26A8-401F-93A1-FD35900FBB67}" srcOrd="2" destOrd="0" presId="urn:microsoft.com/office/officeart/2008/layout/NameandTitleOrganizationalChart"/>
    <dgm:cxn modelId="{F0D9ADEA-9DBA-40D1-8B33-C22A7579A236}" type="presParOf" srcId="{A112F9E1-1651-47F7-BA4B-B0A89E5393AF}" destId="{E2013B37-4830-4808-A6D6-EE3574DA1DBF}" srcOrd="2" destOrd="0" presId="urn:microsoft.com/office/officeart/2008/layout/NameandTitleOrganizationalChart"/>
    <dgm:cxn modelId="{D0FAF991-15FE-494B-9982-08901195E7E2}" type="presParOf" srcId="{A112F9E1-1651-47F7-BA4B-B0A89E5393AF}" destId="{12F17F6B-8EFC-459A-89B1-3A5C00E863F9}" srcOrd="3" destOrd="0" presId="urn:microsoft.com/office/officeart/2008/layout/NameandTitleOrganizationalChart"/>
    <dgm:cxn modelId="{B22ADB50-6C0A-49B5-B8A1-9345CA2D6D6B}" type="presParOf" srcId="{12F17F6B-8EFC-459A-89B1-3A5C00E863F9}" destId="{C31494EB-5E5A-401A-8C2F-AF76BE29C142}" srcOrd="0" destOrd="0" presId="urn:microsoft.com/office/officeart/2008/layout/NameandTitleOrganizationalChart"/>
    <dgm:cxn modelId="{B12BFFE1-EAFD-4AA4-BC50-1188B1DF3923}" type="presParOf" srcId="{C31494EB-5E5A-401A-8C2F-AF76BE29C142}" destId="{3A4E245B-F827-4934-9FBC-C594EFC09E72}" srcOrd="0" destOrd="0" presId="urn:microsoft.com/office/officeart/2008/layout/NameandTitleOrganizationalChart"/>
    <dgm:cxn modelId="{32553CB5-11E0-4B06-BB3F-BDE7B7265297}" type="presParOf" srcId="{C31494EB-5E5A-401A-8C2F-AF76BE29C142}" destId="{AE9C5B45-2101-4088-BFC5-D08CA29E604E}" srcOrd="1" destOrd="0" presId="urn:microsoft.com/office/officeart/2008/layout/NameandTitleOrganizationalChart"/>
    <dgm:cxn modelId="{1EC6AD0F-62C7-4053-A4DE-2A8079AE8238}" type="presParOf" srcId="{C31494EB-5E5A-401A-8C2F-AF76BE29C142}" destId="{57B04DD5-E505-4273-9221-0AB01249A0F8}" srcOrd="2" destOrd="0" presId="urn:microsoft.com/office/officeart/2008/layout/NameandTitleOrganizationalChart"/>
    <dgm:cxn modelId="{7A37556E-9DC5-4660-B000-ECAD1D4D306D}" type="presParOf" srcId="{12F17F6B-8EFC-459A-89B1-3A5C00E863F9}" destId="{2228D16B-40B4-44A4-A1A8-8743BF737156}" srcOrd="1" destOrd="0" presId="urn:microsoft.com/office/officeart/2008/layout/NameandTitleOrganizationalChart"/>
    <dgm:cxn modelId="{3D6A9D3B-708D-4B72-A8FB-E0AC2EC04FB2}" type="presParOf" srcId="{2228D16B-40B4-44A4-A1A8-8743BF737156}" destId="{4E3B46E5-3785-4B31-A08A-6C4EBFF6F2AB}" srcOrd="0" destOrd="0" presId="urn:microsoft.com/office/officeart/2008/layout/NameandTitleOrganizationalChart"/>
    <dgm:cxn modelId="{77981F99-CD9A-4886-982C-0C188B86D26F}" type="presParOf" srcId="{2228D16B-40B4-44A4-A1A8-8743BF737156}" destId="{10D7C5C5-AC12-4F9F-9F90-E522920E6AD5}" srcOrd="1" destOrd="0" presId="urn:microsoft.com/office/officeart/2008/layout/NameandTitleOrganizationalChart"/>
    <dgm:cxn modelId="{7E5B1631-55C9-47C6-8EAE-A2912F65007E}" type="presParOf" srcId="{10D7C5C5-AC12-4F9F-9F90-E522920E6AD5}" destId="{309F23BF-9DB1-4328-9447-808DE91F3D1E}" srcOrd="0" destOrd="0" presId="urn:microsoft.com/office/officeart/2008/layout/NameandTitleOrganizationalChart"/>
    <dgm:cxn modelId="{F00B2492-2E19-4998-A884-E89E84885E26}" type="presParOf" srcId="{309F23BF-9DB1-4328-9447-808DE91F3D1E}" destId="{A7EC7D8C-8E6E-4AF5-8B42-76ECD0C86C3B}" srcOrd="0" destOrd="0" presId="urn:microsoft.com/office/officeart/2008/layout/NameandTitleOrganizationalChart"/>
    <dgm:cxn modelId="{C274A2E7-8202-4C3D-B557-05A5304FE139}" type="presParOf" srcId="{309F23BF-9DB1-4328-9447-808DE91F3D1E}" destId="{5F8FC64E-44EB-4266-B2D9-DDC84394C29F}" srcOrd="1" destOrd="0" presId="urn:microsoft.com/office/officeart/2008/layout/NameandTitleOrganizationalChart"/>
    <dgm:cxn modelId="{F8E8D9A4-83EB-40DB-8127-5D3BC885DC3D}" type="presParOf" srcId="{309F23BF-9DB1-4328-9447-808DE91F3D1E}" destId="{9B4CD00A-E37A-4D95-89BF-ED806C7DFDFF}" srcOrd="2" destOrd="0" presId="urn:microsoft.com/office/officeart/2008/layout/NameandTitleOrganizationalChart"/>
    <dgm:cxn modelId="{323B2097-132B-4FA8-8EE5-11B527B16734}" type="presParOf" srcId="{10D7C5C5-AC12-4F9F-9F90-E522920E6AD5}" destId="{18FF2643-CF61-4636-A65B-AE1882AEEDC3}" srcOrd="1" destOrd="0" presId="urn:microsoft.com/office/officeart/2008/layout/NameandTitleOrganizationalChart"/>
    <dgm:cxn modelId="{AE41A89A-B749-4112-B032-3A7EACB0FFF4}" type="presParOf" srcId="{18FF2643-CF61-4636-A65B-AE1882AEEDC3}" destId="{4763BE02-C5E4-4817-BE32-C119EBFEB690}" srcOrd="0" destOrd="0" presId="urn:microsoft.com/office/officeart/2008/layout/NameandTitleOrganizationalChart"/>
    <dgm:cxn modelId="{03098E42-6EB9-427C-B9D2-80005C47F572}" type="presParOf" srcId="{18FF2643-CF61-4636-A65B-AE1882AEEDC3}" destId="{C58FB95B-34E6-4F6E-9B73-6112580DB4FC}" srcOrd="1" destOrd="0" presId="urn:microsoft.com/office/officeart/2008/layout/NameandTitleOrganizationalChart"/>
    <dgm:cxn modelId="{E810276B-65BF-4D8D-9AFF-8581305971F8}" type="presParOf" srcId="{C58FB95B-34E6-4F6E-9B73-6112580DB4FC}" destId="{9123C1CF-0BBD-4EAB-8182-E17396919CFF}" srcOrd="0" destOrd="0" presId="urn:microsoft.com/office/officeart/2008/layout/NameandTitleOrganizationalChart"/>
    <dgm:cxn modelId="{85536A01-FE97-45C9-A8E0-02C25B5D5435}" type="presParOf" srcId="{9123C1CF-0BBD-4EAB-8182-E17396919CFF}" destId="{7C4BB445-2256-47DF-944D-DC62CCE5D70D}" srcOrd="0" destOrd="0" presId="urn:microsoft.com/office/officeart/2008/layout/NameandTitleOrganizationalChart"/>
    <dgm:cxn modelId="{E13C57D0-3423-4EC6-AFCC-98187BFA3257}" type="presParOf" srcId="{9123C1CF-0BBD-4EAB-8182-E17396919CFF}" destId="{E2A5D694-E4EA-466C-B779-3EA222E14CDA}" srcOrd="1" destOrd="0" presId="urn:microsoft.com/office/officeart/2008/layout/NameandTitleOrganizationalChart"/>
    <dgm:cxn modelId="{B2C12144-B97B-477F-A2B1-7D7FD4A2E976}" type="presParOf" srcId="{9123C1CF-0BBD-4EAB-8182-E17396919CFF}" destId="{C31DB9CB-D158-4454-A21C-4CCBAAD1B435}" srcOrd="2" destOrd="0" presId="urn:microsoft.com/office/officeart/2008/layout/NameandTitleOrganizationalChart"/>
    <dgm:cxn modelId="{BDD32592-FD2E-4D45-965B-80D1C4805004}" type="presParOf" srcId="{C58FB95B-34E6-4F6E-9B73-6112580DB4FC}" destId="{C7581D53-E26F-4D68-8DA9-FB4195F76798}" srcOrd="1" destOrd="0" presId="urn:microsoft.com/office/officeart/2008/layout/NameandTitleOrganizationalChart"/>
    <dgm:cxn modelId="{DDD4DFEF-574F-4532-90DC-AD9FFA35BF20}" type="presParOf" srcId="{C58FB95B-34E6-4F6E-9B73-6112580DB4FC}" destId="{4F8227C4-44F3-4293-9FB3-0B606D806A02}" srcOrd="2" destOrd="0" presId="urn:microsoft.com/office/officeart/2008/layout/NameandTitleOrganizationalChart"/>
    <dgm:cxn modelId="{8236BCE8-5297-422E-8A51-DEA8470D33BB}" type="presParOf" srcId="{10D7C5C5-AC12-4F9F-9F90-E522920E6AD5}" destId="{AEA63B89-4A86-4153-AA68-E48BC4B53A15}" srcOrd="2" destOrd="0" presId="urn:microsoft.com/office/officeart/2008/layout/NameandTitleOrganizationalChart"/>
    <dgm:cxn modelId="{F71D77B2-5358-4A65-AC71-B49E7F9127A4}" type="presParOf" srcId="{12F17F6B-8EFC-459A-89B1-3A5C00E863F9}" destId="{5047ED52-1E82-4269-87B0-022F16200418}" srcOrd="2" destOrd="0" presId="urn:microsoft.com/office/officeart/2008/layout/NameandTitleOrganizationalChart"/>
    <dgm:cxn modelId="{0AF11EEA-7182-48F5-9F67-E60BEFAE1E0B}" type="presParOf" srcId="{A112F9E1-1651-47F7-BA4B-B0A89E5393AF}" destId="{C7A49624-3143-44BE-A5EC-9654327074EF}" srcOrd="4" destOrd="0" presId="urn:microsoft.com/office/officeart/2008/layout/NameandTitleOrganizationalChart"/>
    <dgm:cxn modelId="{206411A9-7E70-44B0-A05A-4F44367108A5}" type="presParOf" srcId="{A112F9E1-1651-47F7-BA4B-B0A89E5393AF}" destId="{2605AAC6-7C56-4193-94DC-FB2854E48740}" srcOrd="5" destOrd="0" presId="urn:microsoft.com/office/officeart/2008/layout/NameandTitleOrganizationalChart"/>
    <dgm:cxn modelId="{2F3DB352-3FAA-4421-8DBE-D283B1937FDB}" type="presParOf" srcId="{2605AAC6-7C56-4193-94DC-FB2854E48740}" destId="{BD803F88-F12F-4D23-A6B0-B45BCAC6864E}" srcOrd="0" destOrd="0" presId="urn:microsoft.com/office/officeart/2008/layout/NameandTitleOrganizationalChart"/>
    <dgm:cxn modelId="{0B6FF6CA-AED3-43FA-BB36-AA31CD142A06}" type="presParOf" srcId="{BD803F88-F12F-4D23-A6B0-B45BCAC6864E}" destId="{DB0D05C4-872E-4662-8B69-E280A2744CC9}" srcOrd="0" destOrd="0" presId="urn:microsoft.com/office/officeart/2008/layout/NameandTitleOrganizationalChart"/>
    <dgm:cxn modelId="{87C11C64-AFAD-4DCA-B5A7-F8FB46E0D44E}" type="presParOf" srcId="{BD803F88-F12F-4D23-A6B0-B45BCAC6864E}" destId="{F6D2705F-6818-4DB9-B13A-4E3AB7046E54}" srcOrd="1" destOrd="0" presId="urn:microsoft.com/office/officeart/2008/layout/NameandTitleOrganizationalChart"/>
    <dgm:cxn modelId="{85945FCC-DAFF-43EC-AB7A-68895FF8857C}" type="presParOf" srcId="{BD803F88-F12F-4D23-A6B0-B45BCAC6864E}" destId="{5721B653-054C-4C58-8F5D-84A6401B19EB}" srcOrd="2" destOrd="0" presId="urn:microsoft.com/office/officeart/2008/layout/NameandTitleOrganizationalChart"/>
    <dgm:cxn modelId="{5358D79B-E58F-4D5A-9422-C25453F61C46}" type="presParOf" srcId="{2605AAC6-7C56-4193-94DC-FB2854E48740}" destId="{CC4C09F2-53C8-4DFE-BC6E-991A8D211DB5}" srcOrd="1" destOrd="0" presId="urn:microsoft.com/office/officeart/2008/layout/NameandTitleOrganizationalChart"/>
    <dgm:cxn modelId="{0F8946D9-EEDD-4E78-955E-B3852D09D144}" type="presParOf" srcId="{CC4C09F2-53C8-4DFE-BC6E-991A8D211DB5}" destId="{BA8B1DB1-DE42-4E06-82F3-3439ABE20AB6}" srcOrd="0" destOrd="0" presId="urn:microsoft.com/office/officeart/2008/layout/NameandTitleOrganizationalChart"/>
    <dgm:cxn modelId="{C7750E06-AA91-4DC1-AEA1-845092D65637}" type="presParOf" srcId="{CC4C09F2-53C8-4DFE-BC6E-991A8D211DB5}" destId="{81C87CAF-CD86-4823-A649-341F9949A19D}" srcOrd="1" destOrd="0" presId="urn:microsoft.com/office/officeart/2008/layout/NameandTitleOrganizationalChart"/>
    <dgm:cxn modelId="{4DE903A6-F74A-42CA-98D0-0FBD29FCD9A6}" type="presParOf" srcId="{81C87CAF-CD86-4823-A649-341F9949A19D}" destId="{BC5A7676-1B66-4BEF-9200-9B2F15BA0CC1}" srcOrd="0" destOrd="0" presId="urn:microsoft.com/office/officeart/2008/layout/NameandTitleOrganizationalChart"/>
    <dgm:cxn modelId="{7C40AB3B-5D09-4977-9194-2A31F0F804AD}" type="presParOf" srcId="{BC5A7676-1B66-4BEF-9200-9B2F15BA0CC1}" destId="{B7A6803F-2A60-49DA-8EB1-3E338C35B2A2}" srcOrd="0" destOrd="0" presId="urn:microsoft.com/office/officeart/2008/layout/NameandTitleOrganizationalChart"/>
    <dgm:cxn modelId="{A753E807-E2FE-4AE5-A612-EFF9B04E3308}" type="presParOf" srcId="{BC5A7676-1B66-4BEF-9200-9B2F15BA0CC1}" destId="{A47371EB-8C52-41D2-A580-90F1E313A301}" srcOrd="1" destOrd="0" presId="urn:microsoft.com/office/officeart/2008/layout/NameandTitleOrganizationalChart"/>
    <dgm:cxn modelId="{5D69F79D-6436-44D1-A3F0-11880A9A78AB}" type="presParOf" srcId="{BC5A7676-1B66-4BEF-9200-9B2F15BA0CC1}" destId="{F23E664E-7E30-4447-8C87-625B0F4F23B8}" srcOrd="2" destOrd="0" presId="urn:microsoft.com/office/officeart/2008/layout/NameandTitleOrganizationalChart"/>
    <dgm:cxn modelId="{944E3374-6D37-4DEC-AA00-DECBE3E00AFE}" type="presParOf" srcId="{81C87CAF-CD86-4823-A649-341F9949A19D}" destId="{2C10B5FC-2A12-42A6-9467-E7F1AABB26F0}" srcOrd="1" destOrd="0" presId="urn:microsoft.com/office/officeart/2008/layout/NameandTitleOrganizationalChart"/>
    <dgm:cxn modelId="{123E7569-79A2-4885-B52B-EFC17CB9C22E}" type="presParOf" srcId="{2C10B5FC-2A12-42A6-9467-E7F1AABB26F0}" destId="{7E2788B8-A07E-4908-B0F6-CA7BC9B17F2E}" srcOrd="0" destOrd="0" presId="urn:microsoft.com/office/officeart/2008/layout/NameandTitleOrganizationalChart"/>
    <dgm:cxn modelId="{23941719-3EBE-44B2-822F-4F5729BB787D}" type="presParOf" srcId="{2C10B5FC-2A12-42A6-9467-E7F1AABB26F0}" destId="{5ACBCF9E-3EE4-4EB7-B2CF-0EF14A264936}" srcOrd="1" destOrd="0" presId="urn:microsoft.com/office/officeart/2008/layout/NameandTitleOrganizationalChart"/>
    <dgm:cxn modelId="{DAB9E275-1EB4-464A-AEF4-D52AFEE54536}" type="presParOf" srcId="{5ACBCF9E-3EE4-4EB7-B2CF-0EF14A264936}" destId="{7BCD0D1F-D1AD-4EB5-812B-154971F76287}" srcOrd="0" destOrd="0" presId="urn:microsoft.com/office/officeart/2008/layout/NameandTitleOrganizationalChart"/>
    <dgm:cxn modelId="{48CB922C-5CAB-42F5-AC7D-74F4D20297BA}" type="presParOf" srcId="{7BCD0D1F-D1AD-4EB5-812B-154971F76287}" destId="{96887088-F5A3-4073-BDE6-7D42B872851F}" srcOrd="0" destOrd="0" presId="urn:microsoft.com/office/officeart/2008/layout/NameandTitleOrganizationalChart"/>
    <dgm:cxn modelId="{611889AA-0705-4338-85E1-BA4D5DE438F1}" type="presParOf" srcId="{7BCD0D1F-D1AD-4EB5-812B-154971F76287}" destId="{5E99E8F2-1F9F-40C3-A05A-DB92F08C45F3}" srcOrd="1" destOrd="0" presId="urn:microsoft.com/office/officeart/2008/layout/NameandTitleOrganizationalChart"/>
    <dgm:cxn modelId="{9677B5CC-0738-4ADC-A9CA-BF7FBEF4DEA8}" type="presParOf" srcId="{7BCD0D1F-D1AD-4EB5-812B-154971F76287}" destId="{46A29323-8F60-42A1-A2B2-A7A2CE8B2901}" srcOrd="2" destOrd="0" presId="urn:microsoft.com/office/officeart/2008/layout/NameandTitleOrganizationalChart"/>
    <dgm:cxn modelId="{51C39E29-1192-4A74-9333-B66B2B6598FE}" type="presParOf" srcId="{5ACBCF9E-3EE4-4EB7-B2CF-0EF14A264936}" destId="{0249B547-367D-4AE2-B4F7-F0A8404C02DA}" srcOrd="1" destOrd="0" presId="urn:microsoft.com/office/officeart/2008/layout/NameandTitleOrganizationalChart"/>
    <dgm:cxn modelId="{B97C1F69-74C3-4B31-BB97-6F1366205613}" type="presParOf" srcId="{5ACBCF9E-3EE4-4EB7-B2CF-0EF14A264936}" destId="{04BFEF9C-EE85-419B-AEB7-09E93862F832}" srcOrd="2" destOrd="0" presId="urn:microsoft.com/office/officeart/2008/layout/NameandTitleOrganizationalChart"/>
    <dgm:cxn modelId="{8072AD48-EDAC-47A1-B351-9DC6C98327CA}" type="presParOf" srcId="{81C87CAF-CD86-4823-A649-341F9949A19D}" destId="{ED868208-D6E8-4B2E-AA92-21D0366F4746}" srcOrd="2" destOrd="0" presId="urn:microsoft.com/office/officeart/2008/layout/NameandTitleOrganizationalChart"/>
    <dgm:cxn modelId="{BC8741DB-DF1F-421B-9E25-D68243EC28AA}" type="presParOf" srcId="{2605AAC6-7C56-4193-94DC-FB2854E48740}" destId="{B353449E-854C-4CD8-8846-3DEF0CC74154}" srcOrd="2" destOrd="0" presId="urn:microsoft.com/office/officeart/2008/layout/NameandTitleOrganizationalChart"/>
    <dgm:cxn modelId="{061B3782-516C-435F-AB21-BEB14F0DC4B3}" type="presParOf" srcId="{242E20DF-5D91-47C5-850A-D02F110C8625}" destId="{D63C3E23-F1D5-4A46-94D0-2F5AE6378B2D}" srcOrd="2" destOrd="0" presId="urn:microsoft.com/office/officeart/2008/layout/NameandTitleOrganizational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837F770-F271-4E35-BC03-68DD033C66AF}" type="doc">
      <dgm:prSet loTypeId="urn:microsoft.com/office/officeart/2008/layout/NameandTitleOrganizationalChart" loCatId="hierarchy" qsTypeId="urn:microsoft.com/office/officeart/2005/8/quickstyle/simple4" qsCatId="simple" csTypeId="urn:microsoft.com/office/officeart/2005/8/colors/colorful5" csCatId="colorful" phldr="1"/>
      <dgm:spPr/>
      <dgm:t>
        <a:bodyPr/>
        <a:lstStyle/>
        <a:p>
          <a:endParaRPr lang="en-US"/>
        </a:p>
      </dgm:t>
    </dgm:pt>
    <dgm:pt modelId="{0376791C-D11E-424E-9347-446EB2EDCA79}">
      <dgm:prSet phldrT="[Text]">
        <dgm:style>
          <a:lnRef idx="2">
            <a:schemeClr val="accent5"/>
          </a:lnRef>
          <a:fillRef idx="1">
            <a:schemeClr val="lt1"/>
          </a:fillRef>
          <a:effectRef idx="0">
            <a:schemeClr val="accent5"/>
          </a:effectRef>
          <a:fontRef idx="minor">
            <a:schemeClr val="dk1"/>
          </a:fontRef>
        </dgm:style>
      </dgm:prSet>
      <dgm:spPr>
        <a:solidFill>
          <a:srgbClr val="FFFF00"/>
        </a:solidFill>
        <a:effectLst>
          <a:glow rad="101600">
            <a:schemeClr val="accent3">
              <a:satMod val="175000"/>
              <a:alpha val="40000"/>
            </a:schemeClr>
          </a:glow>
        </a:effectLst>
      </dgm:spPr>
      <dgm:t>
        <a:bodyPr/>
        <a:lstStyle/>
        <a:p>
          <a:r>
            <a:rPr lang="en-US" b="1" dirty="0" smtClean="0"/>
            <a:t>Step 2: Screen</a:t>
          </a:r>
          <a:endParaRPr lang="en-US" b="1" dirty="0"/>
        </a:p>
      </dgm:t>
    </dgm:pt>
    <dgm:pt modelId="{76D9B88A-F306-4D6D-9F79-3AAA517AA17E}" type="parTrans" cxnId="{273DA1F3-36B2-4DD1-A38D-2BC6BE58807C}">
      <dgm:prSet/>
      <dgm:spPr/>
      <dgm:t>
        <a:bodyPr/>
        <a:lstStyle/>
        <a:p>
          <a:endParaRPr lang="en-US"/>
        </a:p>
      </dgm:t>
    </dgm:pt>
    <dgm:pt modelId="{FB44983B-1B72-4E86-8045-DDB11519C9F3}" type="sibTrans" cxnId="{273DA1F3-36B2-4DD1-A38D-2BC6BE58807C}">
      <dgm:prSet/>
      <dgm:spPr/>
      <dgm:t>
        <a:bodyPr/>
        <a:lstStyle/>
        <a:p>
          <a:r>
            <a:rPr lang="en-US"/>
            <a:t>AUDIT/DAST/CRAFFT</a:t>
          </a:r>
        </a:p>
      </dgm:t>
    </dgm:pt>
    <dgm:pt modelId="{75674766-912C-4E34-9274-3EE5C745CD2B}">
      <dgm:prSet phldrT="[Text]"/>
      <dgm:spPr/>
      <dgm:t>
        <a:bodyPr/>
        <a:lstStyle/>
        <a:p>
          <a:r>
            <a:rPr lang="en-US"/>
            <a:t>Abstinence/Low Risk</a:t>
          </a:r>
        </a:p>
      </dgm:t>
    </dgm:pt>
    <dgm:pt modelId="{8F1A8B48-311A-41DD-BA6F-331712B8A1C8}" type="parTrans" cxnId="{B3C9584A-03E1-4411-8270-29D40247D2F7}">
      <dgm:prSet/>
      <dgm:spPr/>
      <dgm:t>
        <a:bodyPr/>
        <a:lstStyle/>
        <a:p>
          <a:endParaRPr lang="en-US"/>
        </a:p>
      </dgm:t>
    </dgm:pt>
    <dgm:pt modelId="{F3779690-C0B6-46D5-9D00-63E584359637}" type="sibTrans" cxnId="{B3C9584A-03E1-4411-8270-29D40247D2F7}">
      <dgm:prSet/>
      <dgm:spPr/>
      <dgm:t>
        <a:bodyPr/>
        <a:lstStyle/>
        <a:p>
          <a:r>
            <a:rPr lang="en-US" dirty="0"/>
            <a:t>AUDIT (&lt;7), DAST (&lt;2)</a:t>
          </a:r>
        </a:p>
      </dgm:t>
    </dgm:pt>
    <dgm:pt modelId="{696CAE09-BD7B-4FD4-8E3F-CB788A342A1F}">
      <dgm:prSet phldrT="[Text]"/>
      <dgm:spPr/>
      <dgm:t>
        <a:bodyPr/>
        <a:lstStyle/>
        <a:p>
          <a:r>
            <a:rPr lang="en-US" dirty="0"/>
            <a:t>Affirm/ </a:t>
          </a:r>
          <a:r>
            <a:rPr lang="en-US" dirty="0" err="1"/>
            <a:t>ReScreen</a:t>
          </a:r>
          <a:r>
            <a:rPr lang="en-US" dirty="0"/>
            <a:t> in Future</a:t>
          </a:r>
        </a:p>
      </dgm:t>
    </dgm:pt>
    <dgm:pt modelId="{249CB137-B7D8-45EF-AD3E-6B0DC3481E78}" type="parTrans" cxnId="{2E8F511E-B7CE-4FD4-8DDF-575791A2723B}">
      <dgm:prSet/>
      <dgm:spPr/>
      <dgm:t>
        <a:bodyPr/>
        <a:lstStyle/>
        <a:p>
          <a:endParaRPr lang="en-US"/>
        </a:p>
      </dgm:t>
    </dgm:pt>
    <dgm:pt modelId="{D5D42B99-AD6C-4D4F-B5AB-E2356B483E3F}" type="sibTrans" cxnId="{2E8F511E-B7CE-4FD4-8DDF-575791A2723B}">
      <dgm:prSet custT="1"/>
      <dgm:spPr/>
      <dgm:t>
        <a:bodyPr/>
        <a:lstStyle/>
        <a:p>
          <a:r>
            <a:rPr lang="en-US" sz="1600"/>
            <a:t>Positivity</a:t>
          </a:r>
        </a:p>
      </dgm:t>
    </dgm:pt>
    <dgm:pt modelId="{23D1C82D-630A-472A-93C8-E53EA66A34F1}">
      <dgm:prSet phldrT="[Text]"/>
      <dgm:spPr/>
      <dgm:t>
        <a:bodyPr/>
        <a:lstStyle/>
        <a:p>
          <a:r>
            <a:rPr lang="en-US"/>
            <a:t>High Risk Use</a:t>
          </a:r>
        </a:p>
      </dgm:t>
    </dgm:pt>
    <dgm:pt modelId="{4288D550-A8FC-45A1-8303-941D2EE3B0B8}" type="parTrans" cxnId="{D0CDD21D-1D65-4D9E-8D9D-632ABE068C51}">
      <dgm:prSet/>
      <dgm:spPr/>
      <dgm:t>
        <a:bodyPr/>
        <a:lstStyle/>
        <a:p>
          <a:endParaRPr lang="en-US"/>
        </a:p>
      </dgm:t>
    </dgm:pt>
    <dgm:pt modelId="{26968D03-EAE9-45D2-B16E-CA6248E50841}" type="sibTrans" cxnId="{D0CDD21D-1D65-4D9E-8D9D-632ABE068C51}">
      <dgm:prSet/>
      <dgm:spPr/>
      <dgm:t>
        <a:bodyPr/>
        <a:lstStyle/>
        <a:p>
          <a:r>
            <a:rPr lang="en-US"/>
            <a:t>AUDIT (20-40), DAST (6+)</a:t>
          </a:r>
        </a:p>
      </dgm:t>
    </dgm:pt>
    <dgm:pt modelId="{3A61AD1F-EC41-4E0E-84C1-4AF605D00DC9}">
      <dgm:prSet phldrT="[Text]"/>
      <dgm:spPr/>
      <dgm:t>
        <a:bodyPr/>
        <a:lstStyle/>
        <a:p>
          <a:r>
            <a:rPr lang="en-US"/>
            <a:t>Req. Referral to Treatment</a:t>
          </a:r>
        </a:p>
      </dgm:t>
    </dgm:pt>
    <dgm:pt modelId="{0E10BF9D-6037-40F5-A7CC-C6F46535E415}" type="parTrans" cxnId="{159A8ACE-C956-4824-A88C-DEF0BFBCFEA5}">
      <dgm:prSet/>
      <dgm:spPr/>
      <dgm:t>
        <a:bodyPr/>
        <a:lstStyle/>
        <a:p>
          <a:endParaRPr lang="en-US"/>
        </a:p>
      </dgm:t>
    </dgm:pt>
    <dgm:pt modelId="{94C8DFB7-04E2-4A1D-B253-ABAAA62EB3EC}" type="sibTrans" cxnId="{159A8ACE-C956-4824-A88C-DEF0BFBCFEA5}">
      <dgm:prSet/>
      <dgm:spPr/>
      <dgm:t>
        <a:bodyPr/>
        <a:lstStyle/>
        <a:p>
          <a:r>
            <a:rPr lang="en-US"/>
            <a:t>Detox/SA treatment</a:t>
          </a:r>
        </a:p>
      </dgm:t>
    </dgm:pt>
    <dgm:pt modelId="{39C272D2-80A5-48B6-891D-669D93F75C17}">
      <dgm:prSet/>
      <dgm:spPr/>
      <dgm:t>
        <a:bodyPr/>
        <a:lstStyle/>
        <a:p>
          <a:r>
            <a:rPr lang="en-US"/>
            <a:t>Moderate Risk Use</a:t>
          </a:r>
        </a:p>
      </dgm:t>
    </dgm:pt>
    <dgm:pt modelId="{A14E181F-C159-4EAA-BB06-F9C3C99CF370}" type="parTrans" cxnId="{B359D55F-365C-4BE9-A67E-2284FCFEE776}">
      <dgm:prSet/>
      <dgm:spPr/>
      <dgm:t>
        <a:bodyPr/>
        <a:lstStyle/>
        <a:p>
          <a:endParaRPr lang="en-US"/>
        </a:p>
      </dgm:t>
    </dgm:pt>
    <dgm:pt modelId="{771BB615-F226-4FC9-9306-A7CC0BF7B83B}" type="sibTrans" cxnId="{B359D55F-365C-4BE9-A67E-2284FCFEE776}">
      <dgm:prSet/>
      <dgm:spPr/>
      <dgm:t>
        <a:bodyPr/>
        <a:lstStyle/>
        <a:p>
          <a:r>
            <a:rPr lang="en-US"/>
            <a:t>AUDIT (8-19), DAST (3-5)</a:t>
          </a:r>
        </a:p>
      </dgm:t>
    </dgm:pt>
    <dgm:pt modelId="{F7CFDFF0-959A-4457-A0E0-B53CD61E3627}">
      <dgm:prSet/>
      <dgm:spPr/>
      <dgm:t>
        <a:bodyPr/>
        <a:lstStyle/>
        <a:p>
          <a:r>
            <a:rPr lang="en-US"/>
            <a:t>Brief Negotiated Interview</a:t>
          </a:r>
        </a:p>
      </dgm:t>
    </dgm:pt>
    <dgm:pt modelId="{976F4B87-0E17-4E3E-988E-FE6D915E8805}" type="parTrans" cxnId="{EDB251D8-5D55-47ED-9485-805171D04EE3}">
      <dgm:prSet/>
      <dgm:spPr/>
      <dgm:t>
        <a:bodyPr/>
        <a:lstStyle/>
        <a:p>
          <a:endParaRPr lang="en-US"/>
        </a:p>
      </dgm:t>
    </dgm:pt>
    <dgm:pt modelId="{ACB52EFE-06B7-4017-BA89-65E8C5F5C771}" type="sibTrans" cxnId="{EDB251D8-5D55-47ED-9485-805171D04EE3}">
      <dgm:prSet custT="1"/>
      <dgm:spPr/>
      <dgm:t>
        <a:bodyPr/>
        <a:lstStyle/>
        <a:p>
          <a:r>
            <a:rPr lang="en-US" sz="1600"/>
            <a:t>Reduce Risk</a:t>
          </a:r>
        </a:p>
      </dgm:t>
    </dgm:pt>
    <dgm:pt modelId="{DF8318C6-C4B5-4098-8AF7-262D8EC3E3F7}">
      <dgm:prSet/>
      <dgm:spPr/>
      <dgm:t>
        <a:bodyPr/>
        <a:lstStyle/>
        <a:p>
          <a:r>
            <a:rPr lang="en-US"/>
            <a:t>May Refer to Treatment</a:t>
          </a:r>
        </a:p>
      </dgm:t>
    </dgm:pt>
    <dgm:pt modelId="{FC5D8964-6E5C-4387-84D3-F9F1B6E53A51}" type="parTrans" cxnId="{CA466CBE-4D54-485B-B2C2-56C07494392B}">
      <dgm:prSet/>
      <dgm:spPr/>
      <dgm:t>
        <a:bodyPr/>
        <a:lstStyle/>
        <a:p>
          <a:endParaRPr lang="en-US"/>
        </a:p>
      </dgm:t>
    </dgm:pt>
    <dgm:pt modelId="{EA78BAE1-DDEF-48D4-A56C-E8CA4F723005}" type="sibTrans" cxnId="{CA466CBE-4D54-485B-B2C2-56C07494392B}">
      <dgm:prSet/>
      <dgm:spPr/>
      <dgm:t>
        <a:bodyPr/>
        <a:lstStyle/>
        <a:p>
          <a:r>
            <a:rPr lang="en-US"/>
            <a:t>Therapy/Treatment</a:t>
          </a:r>
        </a:p>
      </dgm:t>
    </dgm:pt>
    <dgm:pt modelId="{CA68E38F-D3C1-4D10-87C8-6DD5C4C417FC}">
      <dgm:prSet/>
      <dgm:spPr/>
      <dgm:t>
        <a:bodyPr/>
        <a:lstStyle/>
        <a:p>
          <a:r>
            <a:rPr lang="en-US"/>
            <a:t>Brief Negotiated Interview</a:t>
          </a:r>
        </a:p>
      </dgm:t>
    </dgm:pt>
    <dgm:pt modelId="{F7A2D326-8A17-4AF5-A6EE-FB8F4DBC4E30}" type="parTrans" cxnId="{611FE99B-631D-4410-ADEA-9C29C5E50172}">
      <dgm:prSet/>
      <dgm:spPr/>
      <dgm:t>
        <a:bodyPr/>
        <a:lstStyle/>
        <a:p>
          <a:endParaRPr lang="en-US"/>
        </a:p>
      </dgm:t>
    </dgm:pt>
    <dgm:pt modelId="{3302105A-84CA-4422-9B96-4BF6D22099BC}" type="sibTrans" cxnId="{611FE99B-631D-4410-ADEA-9C29C5E50172}">
      <dgm:prSet/>
      <dgm:spPr/>
      <dgm:t>
        <a:bodyPr/>
        <a:lstStyle/>
        <a:p>
          <a:r>
            <a:rPr lang="en-US"/>
            <a:t>Motivate into Treatment</a:t>
          </a:r>
        </a:p>
      </dgm:t>
    </dgm:pt>
    <dgm:pt modelId="{76B398F3-2420-487D-B68D-20804F688D1D}">
      <dgm:prSet>
        <dgm:style>
          <a:lnRef idx="2">
            <a:schemeClr val="accent4">
              <a:shade val="50000"/>
            </a:schemeClr>
          </a:lnRef>
          <a:fillRef idx="1">
            <a:schemeClr val="accent4"/>
          </a:fillRef>
          <a:effectRef idx="0">
            <a:schemeClr val="accent4"/>
          </a:effectRef>
          <a:fontRef idx="minor">
            <a:schemeClr val="lt1"/>
          </a:fontRef>
        </dgm:style>
      </dgm:prSet>
      <dgm:spPr/>
      <dgm:t>
        <a:bodyPr/>
        <a:lstStyle/>
        <a:p>
          <a:r>
            <a:rPr lang="en-US" dirty="0" smtClean="0"/>
            <a:t>Pre-Screen</a:t>
          </a:r>
          <a:endParaRPr lang="en-US" dirty="0"/>
        </a:p>
      </dgm:t>
    </dgm:pt>
    <dgm:pt modelId="{75EDA9DC-25CC-4F98-B64C-C52DAE96CA32}" type="parTrans" cxnId="{4F4D3066-BD93-4494-9862-A3B6B07B7782}">
      <dgm:prSet/>
      <dgm:spPr/>
      <dgm:t>
        <a:bodyPr/>
        <a:lstStyle/>
        <a:p>
          <a:endParaRPr lang="en-US"/>
        </a:p>
      </dgm:t>
    </dgm:pt>
    <dgm:pt modelId="{98925685-89D7-4248-8F8D-56325EEA9F7B}" type="sibTrans" cxnId="{4F4D3066-BD93-4494-9862-A3B6B07B7782}">
      <dgm:prSet custT="1"/>
      <dgm:spPr/>
      <dgm:t>
        <a:bodyPr/>
        <a:lstStyle/>
        <a:p>
          <a:r>
            <a:rPr lang="en-US" sz="1800" dirty="0" smtClean="0"/>
            <a:t>Brief Question</a:t>
          </a:r>
          <a:endParaRPr lang="en-US" sz="1800" dirty="0"/>
        </a:p>
      </dgm:t>
    </dgm:pt>
    <dgm:pt modelId="{AC6CD19D-6012-4279-82DE-944F883F45EC}" type="pres">
      <dgm:prSet presAssocID="{5837F770-F271-4E35-BC03-68DD033C66AF}" presName="hierChild1" presStyleCnt="0">
        <dgm:presLayoutVars>
          <dgm:orgChart val="1"/>
          <dgm:chPref val="1"/>
          <dgm:dir/>
          <dgm:animOne val="branch"/>
          <dgm:animLvl val="lvl"/>
          <dgm:resizeHandles/>
        </dgm:presLayoutVars>
      </dgm:prSet>
      <dgm:spPr/>
      <dgm:t>
        <a:bodyPr/>
        <a:lstStyle/>
        <a:p>
          <a:endParaRPr lang="en-US"/>
        </a:p>
      </dgm:t>
    </dgm:pt>
    <dgm:pt modelId="{0D0B493D-5912-45C8-B3B8-8B7ED1C22106}" type="pres">
      <dgm:prSet presAssocID="{76B398F3-2420-487D-B68D-20804F688D1D}" presName="hierRoot1" presStyleCnt="0">
        <dgm:presLayoutVars>
          <dgm:hierBranch val="init"/>
        </dgm:presLayoutVars>
      </dgm:prSet>
      <dgm:spPr/>
    </dgm:pt>
    <dgm:pt modelId="{3CF53EFF-18FF-4340-91DE-6804C99248EA}" type="pres">
      <dgm:prSet presAssocID="{76B398F3-2420-487D-B68D-20804F688D1D}" presName="rootComposite1" presStyleCnt="0"/>
      <dgm:spPr/>
    </dgm:pt>
    <dgm:pt modelId="{6BA5D925-7C9A-43A9-8AB1-811820D98A08}" type="pres">
      <dgm:prSet presAssocID="{76B398F3-2420-487D-B68D-20804F688D1D}" presName="rootText1" presStyleLbl="node0" presStyleIdx="0" presStyleCnt="2" custLinFactNeighborX="2641" custLinFactNeighborY="-47560">
        <dgm:presLayoutVars>
          <dgm:chMax/>
          <dgm:chPref val="3"/>
        </dgm:presLayoutVars>
      </dgm:prSet>
      <dgm:spPr/>
      <dgm:t>
        <a:bodyPr/>
        <a:lstStyle/>
        <a:p>
          <a:endParaRPr lang="en-US"/>
        </a:p>
      </dgm:t>
    </dgm:pt>
    <dgm:pt modelId="{AC860E68-E0AA-4FA5-AA5D-A0EA68F757F9}" type="pres">
      <dgm:prSet presAssocID="{76B398F3-2420-487D-B68D-20804F688D1D}" presName="titleText1" presStyleLbl="fgAcc0" presStyleIdx="0" presStyleCnt="2" custLinFactNeighborX="1265" custLinFactNeighborY="-1199">
        <dgm:presLayoutVars>
          <dgm:chMax val="0"/>
          <dgm:chPref val="0"/>
        </dgm:presLayoutVars>
      </dgm:prSet>
      <dgm:spPr/>
      <dgm:t>
        <a:bodyPr/>
        <a:lstStyle/>
        <a:p>
          <a:endParaRPr lang="en-US"/>
        </a:p>
      </dgm:t>
    </dgm:pt>
    <dgm:pt modelId="{518B11F4-27FC-409D-812E-37572BECB468}" type="pres">
      <dgm:prSet presAssocID="{76B398F3-2420-487D-B68D-20804F688D1D}" presName="rootConnector1" presStyleLbl="node1" presStyleIdx="0" presStyleCnt="8"/>
      <dgm:spPr/>
      <dgm:t>
        <a:bodyPr/>
        <a:lstStyle/>
        <a:p>
          <a:endParaRPr lang="en-US"/>
        </a:p>
      </dgm:t>
    </dgm:pt>
    <dgm:pt modelId="{9D271B30-ADB1-4C38-8A52-D8D045BB0933}" type="pres">
      <dgm:prSet presAssocID="{76B398F3-2420-487D-B68D-20804F688D1D}" presName="hierChild2" presStyleCnt="0"/>
      <dgm:spPr/>
    </dgm:pt>
    <dgm:pt modelId="{6F355D0B-12E9-440B-933B-30B4483BAAFF}" type="pres">
      <dgm:prSet presAssocID="{76B398F3-2420-487D-B68D-20804F688D1D}" presName="hierChild3" presStyleCnt="0"/>
      <dgm:spPr/>
    </dgm:pt>
    <dgm:pt modelId="{242E20DF-5D91-47C5-850A-D02F110C8625}" type="pres">
      <dgm:prSet presAssocID="{0376791C-D11E-424E-9347-446EB2EDCA79}" presName="hierRoot1" presStyleCnt="0">
        <dgm:presLayoutVars>
          <dgm:hierBranch val="init"/>
        </dgm:presLayoutVars>
      </dgm:prSet>
      <dgm:spPr/>
    </dgm:pt>
    <dgm:pt modelId="{7A67C4EB-112A-44F0-B3A9-2F4C05224BB3}" type="pres">
      <dgm:prSet presAssocID="{0376791C-D11E-424E-9347-446EB2EDCA79}" presName="rootComposite1" presStyleCnt="0"/>
      <dgm:spPr/>
    </dgm:pt>
    <dgm:pt modelId="{0B6307BE-CD99-46B3-BD9B-B920AD96411C}" type="pres">
      <dgm:prSet presAssocID="{0376791C-D11E-424E-9347-446EB2EDCA79}" presName="rootText1" presStyleLbl="node0" presStyleIdx="1" presStyleCnt="2">
        <dgm:presLayoutVars>
          <dgm:chMax/>
          <dgm:chPref val="3"/>
        </dgm:presLayoutVars>
      </dgm:prSet>
      <dgm:spPr/>
      <dgm:t>
        <a:bodyPr/>
        <a:lstStyle/>
        <a:p>
          <a:endParaRPr lang="en-US"/>
        </a:p>
      </dgm:t>
    </dgm:pt>
    <dgm:pt modelId="{B4622724-C519-44A6-AC56-5D11C83E13F2}" type="pres">
      <dgm:prSet presAssocID="{0376791C-D11E-424E-9347-446EB2EDCA79}" presName="titleText1" presStyleLbl="fgAcc0" presStyleIdx="1" presStyleCnt="2">
        <dgm:presLayoutVars>
          <dgm:chMax val="0"/>
          <dgm:chPref val="0"/>
        </dgm:presLayoutVars>
      </dgm:prSet>
      <dgm:spPr/>
      <dgm:t>
        <a:bodyPr/>
        <a:lstStyle/>
        <a:p>
          <a:endParaRPr lang="en-US"/>
        </a:p>
      </dgm:t>
    </dgm:pt>
    <dgm:pt modelId="{25B686B6-AAAD-4CB7-B9F7-FF1D199D61F2}" type="pres">
      <dgm:prSet presAssocID="{0376791C-D11E-424E-9347-446EB2EDCA79}" presName="rootConnector1" presStyleLbl="node1" presStyleIdx="0" presStyleCnt="8"/>
      <dgm:spPr/>
      <dgm:t>
        <a:bodyPr/>
        <a:lstStyle/>
        <a:p>
          <a:endParaRPr lang="en-US"/>
        </a:p>
      </dgm:t>
    </dgm:pt>
    <dgm:pt modelId="{A112F9E1-1651-47F7-BA4B-B0A89E5393AF}" type="pres">
      <dgm:prSet presAssocID="{0376791C-D11E-424E-9347-446EB2EDCA79}" presName="hierChild2" presStyleCnt="0"/>
      <dgm:spPr/>
    </dgm:pt>
    <dgm:pt modelId="{E18A0CBE-E673-459C-907F-A02CDE6BB90B}" type="pres">
      <dgm:prSet presAssocID="{8F1A8B48-311A-41DD-BA6F-331712B8A1C8}" presName="Name37" presStyleLbl="parChTrans1D2" presStyleIdx="0" presStyleCnt="3"/>
      <dgm:spPr/>
      <dgm:t>
        <a:bodyPr/>
        <a:lstStyle/>
        <a:p>
          <a:endParaRPr lang="en-US"/>
        </a:p>
      </dgm:t>
    </dgm:pt>
    <dgm:pt modelId="{706FED88-1817-44C7-B552-DAC4113E05B2}" type="pres">
      <dgm:prSet presAssocID="{75674766-912C-4E34-9274-3EE5C745CD2B}" presName="hierRoot2" presStyleCnt="0">
        <dgm:presLayoutVars>
          <dgm:hierBranch val="init"/>
        </dgm:presLayoutVars>
      </dgm:prSet>
      <dgm:spPr/>
    </dgm:pt>
    <dgm:pt modelId="{665CAE0B-B8BE-4C6A-9825-7F14AED2E66C}" type="pres">
      <dgm:prSet presAssocID="{75674766-912C-4E34-9274-3EE5C745CD2B}" presName="rootComposite" presStyleCnt="0"/>
      <dgm:spPr/>
    </dgm:pt>
    <dgm:pt modelId="{1B805747-9A85-4589-9A3A-7B330E9E6AD8}" type="pres">
      <dgm:prSet presAssocID="{75674766-912C-4E34-9274-3EE5C745CD2B}" presName="rootText" presStyleLbl="node1" presStyleIdx="0" presStyleCnt="8">
        <dgm:presLayoutVars>
          <dgm:chMax/>
          <dgm:chPref val="3"/>
        </dgm:presLayoutVars>
      </dgm:prSet>
      <dgm:spPr/>
      <dgm:t>
        <a:bodyPr/>
        <a:lstStyle/>
        <a:p>
          <a:endParaRPr lang="en-US"/>
        </a:p>
      </dgm:t>
    </dgm:pt>
    <dgm:pt modelId="{5BCA7ED0-67FC-44CB-BC09-207C23DB2A86}" type="pres">
      <dgm:prSet presAssocID="{75674766-912C-4E34-9274-3EE5C745CD2B}" presName="titleText2" presStyleLbl="fgAcc1" presStyleIdx="0" presStyleCnt="8">
        <dgm:presLayoutVars>
          <dgm:chMax val="0"/>
          <dgm:chPref val="0"/>
        </dgm:presLayoutVars>
      </dgm:prSet>
      <dgm:spPr/>
      <dgm:t>
        <a:bodyPr/>
        <a:lstStyle/>
        <a:p>
          <a:endParaRPr lang="en-US"/>
        </a:p>
      </dgm:t>
    </dgm:pt>
    <dgm:pt modelId="{1D50C754-D57A-4ADF-A189-02572D6BE62B}" type="pres">
      <dgm:prSet presAssocID="{75674766-912C-4E34-9274-3EE5C745CD2B}" presName="rootConnector" presStyleLbl="node2" presStyleIdx="0" presStyleCnt="0"/>
      <dgm:spPr/>
      <dgm:t>
        <a:bodyPr/>
        <a:lstStyle/>
        <a:p>
          <a:endParaRPr lang="en-US"/>
        </a:p>
      </dgm:t>
    </dgm:pt>
    <dgm:pt modelId="{1F3884D9-299E-42F1-BE23-230B379259D7}" type="pres">
      <dgm:prSet presAssocID="{75674766-912C-4E34-9274-3EE5C745CD2B}" presName="hierChild4" presStyleCnt="0"/>
      <dgm:spPr/>
    </dgm:pt>
    <dgm:pt modelId="{C13B6A83-1C3E-439A-8725-2AEA7640B156}" type="pres">
      <dgm:prSet presAssocID="{249CB137-B7D8-45EF-AD3E-6B0DC3481E78}" presName="Name37" presStyleLbl="parChTrans1D3" presStyleIdx="0" presStyleCnt="3"/>
      <dgm:spPr/>
      <dgm:t>
        <a:bodyPr/>
        <a:lstStyle/>
        <a:p>
          <a:endParaRPr lang="en-US"/>
        </a:p>
      </dgm:t>
    </dgm:pt>
    <dgm:pt modelId="{DE1ADBF9-CEB1-4E4D-B9E0-94AF309D0977}" type="pres">
      <dgm:prSet presAssocID="{696CAE09-BD7B-4FD4-8E3F-CB788A342A1F}" presName="hierRoot2" presStyleCnt="0">
        <dgm:presLayoutVars>
          <dgm:hierBranch val="init"/>
        </dgm:presLayoutVars>
      </dgm:prSet>
      <dgm:spPr/>
    </dgm:pt>
    <dgm:pt modelId="{ED72B9EF-EB59-4150-BA27-7E9779E61457}" type="pres">
      <dgm:prSet presAssocID="{696CAE09-BD7B-4FD4-8E3F-CB788A342A1F}" presName="rootComposite" presStyleCnt="0"/>
      <dgm:spPr/>
    </dgm:pt>
    <dgm:pt modelId="{98229762-5576-4785-8845-7F142CA0A05F}" type="pres">
      <dgm:prSet presAssocID="{696CAE09-BD7B-4FD4-8E3F-CB788A342A1F}" presName="rootText" presStyleLbl="node1" presStyleIdx="1" presStyleCnt="8">
        <dgm:presLayoutVars>
          <dgm:chMax/>
          <dgm:chPref val="3"/>
        </dgm:presLayoutVars>
      </dgm:prSet>
      <dgm:spPr/>
      <dgm:t>
        <a:bodyPr/>
        <a:lstStyle/>
        <a:p>
          <a:endParaRPr lang="en-US"/>
        </a:p>
      </dgm:t>
    </dgm:pt>
    <dgm:pt modelId="{DCA5637C-D176-43C5-BFE6-04F78F9B232B}" type="pres">
      <dgm:prSet presAssocID="{696CAE09-BD7B-4FD4-8E3F-CB788A342A1F}" presName="titleText2" presStyleLbl="fgAcc1" presStyleIdx="1" presStyleCnt="8">
        <dgm:presLayoutVars>
          <dgm:chMax val="0"/>
          <dgm:chPref val="0"/>
        </dgm:presLayoutVars>
      </dgm:prSet>
      <dgm:spPr/>
      <dgm:t>
        <a:bodyPr/>
        <a:lstStyle/>
        <a:p>
          <a:endParaRPr lang="en-US"/>
        </a:p>
      </dgm:t>
    </dgm:pt>
    <dgm:pt modelId="{5EEFD3FC-8257-46B1-9B92-18EE0B4F7D54}" type="pres">
      <dgm:prSet presAssocID="{696CAE09-BD7B-4FD4-8E3F-CB788A342A1F}" presName="rootConnector" presStyleLbl="node3" presStyleIdx="0" presStyleCnt="0"/>
      <dgm:spPr/>
      <dgm:t>
        <a:bodyPr/>
        <a:lstStyle/>
        <a:p>
          <a:endParaRPr lang="en-US"/>
        </a:p>
      </dgm:t>
    </dgm:pt>
    <dgm:pt modelId="{FDF0505E-B80A-4F30-B13B-B0E5CFEEC941}" type="pres">
      <dgm:prSet presAssocID="{696CAE09-BD7B-4FD4-8E3F-CB788A342A1F}" presName="hierChild4" presStyleCnt="0"/>
      <dgm:spPr/>
    </dgm:pt>
    <dgm:pt modelId="{9E40F98C-FFF3-4EE9-8230-0F52C76C26BD}" type="pres">
      <dgm:prSet presAssocID="{696CAE09-BD7B-4FD4-8E3F-CB788A342A1F}" presName="hierChild5" presStyleCnt="0"/>
      <dgm:spPr/>
    </dgm:pt>
    <dgm:pt modelId="{89665BD8-26A8-401F-93A1-FD35900FBB67}" type="pres">
      <dgm:prSet presAssocID="{75674766-912C-4E34-9274-3EE5C745CD2B}" presName="hierChild5" presStyleCnt="0"/>
      <dgm:spPr/>
    </dgm:pt>
    <dgm:pt modelId="{E2013B37-4830-4808-A6D6-EE3574DA1DBF}" type="pres">
      <dgm:prSet presAssocID="{A14E181F-C159-4EAA-BB06-F9C3C99CF370}" presName="Name37" presStyleLbl="parChTrans1D2" presStyleIdx="1" presStyleCnt="3"/>
      <dgm:spPr/>
      <dgm:t>
        <a:bodyPr/>
        <a:lstStyle/>
        <a:p>
          <a:endParaRPr lang="en-US"/>
        </a:p>
      </dgm:t>
    </dgm:pt>
    <dgm:pt modelId="{12F17F6B-8EFC-459A-89B1-3A5C00E863F9}" type="pres">
      <dgm:prSet presAssocID="{39C272D2-80A5-48B6-891D-669D93F75C17}" presName="hierRoot2" presStyleCnt="0">
        <dgm:presLayoutVars>
          <dgm:hierBranch val="init"/>
        </dgm:presLayoutVars>
      </dgm:prSet>
      <dgm:spPr/>
    </dgm:pt>
    <dgm:pt modelId="{C31494EB-5E5A-401A-8C2F-AF76BE29C142}" type="pres">
      <dgm:prSet presAssocID="{39C272D2-80A5-48B6-891D-669D93F75C17}" presName="rootComposite" presStyleCnt="0"/>
      <dgm:spPr/>
    </dgm:pt>
    <dgm:pt modelId="{3A4E245B-F827-4934-9FBC-C594EFC09E72}" type="pres">
      <dgm:prSet presAssocID="{39C272D2-80A5-48B6-891D-669D93F75C17}" presName="rootText" presStyleLbl="node1" presStyleIdx="2" presStyleCnt="8">
        <dgm:presLayoutVars>
          <dgm:chMax/>
          <dgm:chPref val="3"/>
        </dgm:presLayoutVars>
      </dgm:prSet>
      <dgm:spPr/>
      <dgm:t>
        <a:bodyPr/>
        <a:lstStyle/>
        <a:p>
          <a:endParaRPr lang="en-US"/>
        </a:p>
      </dgm:t>
    </dgm:pt>
    <dgm:pt modelId="{AE9C5B45-2101-4088-BFC5-D08CA29E604E}" type="pres">
      <dgm:prSet presAssocID="{39C272D2-80A5-48B6-891D-669D93F75C17}" presName="titleText2" presStyleLbl="fgAcc1" presStyleIdx="2" presStyleCnt="8">
        <dgm:presLayoutVars>
          <dgm:chMax val="0"/>
          <dgm:chPref val="0"/>
        </dgm:presLayoutVars>
      </dgm:prSet>
      <dgm:spPr/>
      <dgm:t>
        <a:bodyPr/>
        <a:lstStyle/>
        <a:p>
          <a:endParaRPr lang="en-US"/>
        </a:p>
      </dgm:t>
    </dgm:pt>
    <dgm:pt modelId="{57B04DD5-E505-4273-9221-0AB01249A0F8}" type="pres">
      <dgm:prSet presAssocID="{39C272D2-80A5-48B6-891D-669D93F75C17}" presName="rootConnector" presStyleLbl="node2" presStyleIdx="0" presStyleCnt="0"/>
      <dgm:spPr/>
      <dgm:t>
        <a:bodyPr/>
        <a:lstStyle/>
        <a:p>
          <a:endParaRPr lang="en-US"/>
        </a:p>
      </dgm:t>
    </dgm:pt>
    <dgm:pt modelId="{2228D16B-40B4-44A4-A1A8-8743BF737156}" type="pres">
      <dgm:prSet presAssocID="{39C272D2-80A5-48B6-891D-669D93F75C17}" presName="hierChild4" presStyleCnt="0"/>
      <dgm:spPr/>
    </dgm:pt>
    <dgm:pt modelId="{4E3B46E5-3785-4B31-A08A-6C4EBFF6F2AB}" type="pres">
      <dgm:prSet presAssocID="{976F4B87-0E17-4E3E-988E-FE6D915E8805}" presName="Name37" presStyleLbl="parChTrans1D3" presStyleIdx="1" presStyleCnt="3"/>
      <dgm:spPr/>
      <dgm:t>
        <a:bodyPr/>
        <a:lstStyle/>
        <a:p>
          <a:endParaRPr lang="en-US"/>
        </a:p>
      </dgm:t>
    </dgm:pt>
    <dgm:pt modelId="{10D7C5C5-AC12-4F9F-9F90-E522920E6AD5}" type="pres">
      <dgm:prSet presAssocID="{F7CFDFF0-959A-4457-A0E0-B53CD61E3627}" presName="hierRoot2" presStyleCnt="0">
        <dgm:presLayoutVars>
          <dgm:hierBranch val="init"/>
        </dgm:presLayoutVars>
      </dgm:prSet>
      <dgm:spPr/>
    </dgm:pt>
    <dgm:pt modelId="{309F23BF-9DB1-4328-9447-808DE91F3D1E}" type="pres">
      <dgm:prSet presAssocID="{F7CFDFF0-959A-4457-A0E0-B53CD61E3627}" presName="rootComposite" presStyleCnt="0"/>
      <dgm:spPr/>
    </dgm:pt>
    <dgm:pt modelId="{A7EC7D8C-8E6E-4AF5-8B42-76ECD0C86C3B}" type="pres">
      <dgm:prSet presAssocID="{F7CFDFF0-959A-4457-A0E0-B53CD61E3627}" presName="rootText" presStyleLbl="node1" presStyleIdx="3" presStyleCnt="8">
        <dgm:presLayoutVars>
          <dgm:chMax/>
          <dgm:chPref val="3"/>
        </dgm:presLayoutVars>
      </dgm:prSet>
      <dgm:spPr/>
      <dgm:t>
        <a:bodyPr/>
        <a:lstStyle/>
        <a:p>
          <a:endParaRPr lang="en-US"/>
        </a:p>
      </dgm:t>
    </dgm:pt>
    <dgm:pt modelId="{5F8FC64E-44EB-4266-B2D9-DDC84394C29F}" type="pres">
      <dgm:prSet presAssocID="{F7CFDFF0-959A-4457-A0E0-B53CD61E3627}" presName="titleText2" presStyleLbl="fgAcc1" presStyleIdx="3" presStyleCnt="8">
        <dgm:presLayoutVars>
          <dgm:chMax val="0"/>
          <dgm:chPref val="0"/>
        </dgm:presLayoutVars>
      </dgm:prSet>
      <dgm:spPr/>
      <dgm:t>
        <a:bodyPr/>
        <a:lstStyle/>
        <a:p>
          <a:endParaRPr lang="en-US"/>
        </a:p>
      </dgm:t>
    </dgm:pt>
    <dgm:pt modelId="{9B4CD00A-E37A-4D95-89BF-ED806C7DFDFF}" type="pres">
      <dgm:prSet presAssocID="{F7CFDFF0-959A-4457-A0E0-B53CD61E3627}" presName="rootConnector" presStyleLbl="node3" presStyleIdx="0" presStyleCnt="0"/>
      <dgm:spPr/>
      <dgm:t>
        <a:bodyPr/>
        <a:lstStyle/>
        <a:p>
          <a:endParaRPr lang="en-US"/>
        </a:p>
      </dgm:t>
    </dgm:pt>
    <dgm:pt modelId="{18FF2643-CF61-4636-A65B-AE1882AEEDC3}" type="pres">
      <dgm:prSet presAssocID="{F7CFDFF0-959A-4457-A0E0-B53CD61E3627}" presName="hierChild4" presStyleCnt="0"/>
      <dgm:spPr/>
    </dgm:pt>
    <dgm:pt modelId="{4763BE02-C5E4-4817-BE32-C119EBFEB690}" type="pres">
      <dgm:prSet presAssocID="{FC5D8964-6E5C-4387-84D3-F9F1B6E53A51}" presName="Name37" presStyleLbl="parChTrans1D4" presStyleIdx="0" presStyleCnt="2"/>
      <dgm:spPr/>
      <dgm:t>
        <a:bodyPr/>
        <a:lstStyle/>
        <a:p>
          <a:endParaRPr lang="en-US"/>
        </a:p>
      </dgm:t>
    </dgm:pt>
    <dgm:pt modelId="{C58FB95B-34E6-4F6E-9B73-6112580DB4FC}" type="pres">
      <dgm:prSet presAssocID="{DF8318C6-C4B5-4098-8AF7-262D8EC3E3F7}" presName="hierRoot2" presStyleCnt="0">
        <dgm:presLayoutVars>
          <dgm:hierBranch val="init"/>
        </dgm:presLayoutVars>
      </dgm:prSet>
      <dgm:spPr/>
    </dgm:pt>
    <dgm:pt modelId="{9123C1CF-0BBD-4EAB-8182-E17396919CFF}" type="pres">
      <dgm:prSet presAssocID="{DF8318C6-C4B5-4098-8AF7-262D8EC3E3F7}" presName="rootComposite" presStyleCnt="0"/>
      <dgm:spPr/>
    </dgm:pt>
    <dgm:pt modelId="{7C4BB445-2256-47DF-944D-DC62CCE5D70D}" type="pres">
      <dgm:prSet presAssocID="{DF8318C6-C4B5-4098-8AF7-262D8EC3E3F7}" presName="rootText" presStyleLbl="node1" presStyleIdx="4" presStyleCnt="8">
        <dgm:presLayoutVars>
          <dgm:chMax/>
          <dgm:chPref val="3"/>
        </dgm:presLayoutVars>
      </dgm:prSet>
      <dgm:spPr/>
      <dgm:t>
        <a:bodyPr/>
        <a:lstStyle/>
        <a:p>
          <a:endParaRPr lang="en-US"/>
        </a:p>
      </dgm:t>
    </dgm:pt>
    <dgm:pt modelId="{E2A5D694-E4EA-466C-B779-3EA222E14CDA}" type="pres">
      <dgm:prSet presAssocID="{DF8318C6-C4B5-4098-8AF7-262D8EC3E3F7}" presName="titleText2" presStyleLbl="fgAcc1" presStyleIdx="4" presStyleCnt="8">
        <dgm:presLayoutVars>
          <dgm:chMax val="0"/>
          <dgm:chPref val="0"/>
        </dgm:presLayoutVars>
      </dgm:prSet>
      <dgm:spPr/>
      <dgm:t>
        <a:bodyPr/>
        <a:lstStyle/>
        <a:p>
          <a:endParaRPr lang="en-US"/>
        </a:p>
      </dgm:t>
    </dgm:pt>
    <dgm:pt modelId="{C31DB9CB-D158-4454-A21C-4CCBAAD1B435}" type="pres">
      <dgm:prSet presAssocID="{DF8318C6-C4B5-4098-8AF7-262D8EC3E3F7}" presName="rootConnector" presStyleLbl="node4" presStyleIdx="0" presStyleCnt="0"/>
      <dgm:spPr/>
      <dgm:t>
        <a:bodyPr/>
        <a:lstStyle/>
        <a:p>
          <a:endParaRPr lang="en-US"/>
        </a:p>
      </dgm:t>
    </dgm:pt>
    <dgm:pt modelId="{C7581D53-E26F-4D68-8DA9-FB4195F76798}" type="pres">
      <dgm:prSet presAssocID="{DF8318C6-C4B5-4098-8AF7-262D8EC3E3F7}" presName="hierChild4" presStyleCnt="0"/>
      <dgm:spPr/>
    </dgm:pt>
    <dgm:pt modelId="{4F8227C4-44F3-4293-9FB3-0B606D806A02}" type="pres">
      <dgm:prSet presAssocID="{DF8318C6-C4B5-4098-8AF7-262D8EC3E3F7}" presName="hierChild5" presStyleCnt="0"/>
      <dgm:spPr/>
    </dgm:pt>
    <dgm:pt modelId="{AEA63B89-4A86-4153-AA68-E48BC4B53A15}" type="pres">
      <dgm:prSet presAssocID="{F7CFDFF0-959A-4457-A0E0-B53CD61E3627}" presName="hierChild5" presStyleCnt="0"/>
      <dgm:spPr/>
    </dgm:pt>
    <dgm:pt modelId="{5047ED52-1E82-4269-87B0-022F16200418}" type="pres">
      <dgm:prSet presAssocID="{39C272D2-80A5-48B6-891D-669D93F75C17}" presName="hierChild5" presStyleCnt="0"/>
      <dgm:spPr/>
    </dgm:pt>
    <dgm:pt modelId="{C7A49624-3143-44BE-A5EC-9654327074EF}" type="pres">
      <dgm:prSet presAssocID="{4288D550-A8FC-45A1-8303-941D2EE3B0B8}" presName="Name37" presStyleLbl="parChTrans1D2" presStyleIdx="2" presStyleCnt="3"/>
      <dgm:spPr/>
      <dgm:t>
        <a:bodyPr/>
        <a:lstStyle/>
        <a:p>
          <a:endParaRPr lang="en-US"/>
        </a:p>
      </dgm:t>
    </dgm:pt>
    <dgm:pt modelId="{2605AAC6-7C56-4193-94DC-FB2854E48740}" type="pres">
      <dgm:prSet presAssocID="{23D1C82D-630A-472A-93C8-E53EA66A34F1}" presName="hierRoot2" presStyleCnt="0">
        <dgm:presLayoutVars>
          <dgm:hierBranch val="init"/>
        </dgm:presLayoutVars>
      </dgm:prSet>
      <dgm:spPr/>
    </dgm:pt>
    <dgm:pt modelId="{BD803F88-F12F-4D23-A6B0-B45BCAC6864E}" type="pres">
      <dgm:prSet presAssocID="{23D1C82D-630A-472A-93C8-E53EA66A34F1}" presName="rootComposite" presStyleCnt="0"/>
      <dgm:spPr/>
    </dgm:pt>
    <dgm:pt modelId="{DB0D05C4-872E-4662-8B69-E280A2744CC9}" type="pres">
      <dgm:prSet presAssocID="{23D1C82D-630A-472A-93C8-E53EA66A34F1}" presName="rootText" presStyleLbl="node1" presStyleIdx="5" presStyleCnt="8">
        <dgm:presLayoutVars>
          <dgm:chMax/>
          <dgm:chPref val="3"/>
        </dgm:presLayoutVars>
      </dgm:prSet>
      <dgm:spPr/>
      <dgm:t>
        <a:bodyPr/>
        <a:lstStyle/>
        <a:p>
          <a:endParaRPr lang="en-US"/>
        </a:p>
      </dgm:t>
    </dgm:pt>
    <dgm:pt modelId="{F6D2705F-6818-4DB9-B13A-4E3AB7046E54}" type="pres">
      <dgm:prSet presAssocID="{23D1C82D-630A-472A-93C8-E53EA66A34F1}" presName="titleText2" presStyleLbl="fgAcc1" presStyleIdx="5" presStyleCnt="8">
        <dgm:presLayoutVars>
          <dgm:chMax val="0"/>
          <dgm:chPref val="0"/>
        </dgm:presLayoutVars>
      </dgm:prSet>
      <dgm:spPr/>
      <dgm:t>
        <a:bodyPr/>
        <a:lstStyle/>
        <a:p>
          <a:endParaRPr lang="en-US"/>
        </a:p>
      </dgm:t>
    </dgm:pt>
    <dgm:pt modelId="{5721B653-054C-4C58-8F5D-84A6401B19EB}" type="pres">
      <dgm:prSet presAssocID="{23D1C82D-630A-472A-93C8-E53EA66A34F1}" presName="rootConnector" presStyleLbl="node2" presStyleIdx="0" presStyleCnt="0"/>
      <dgm:spPr/>
      <dgm:t>
        <a:bodyPr/>
        <a:lstStyle/>
        <a:p>
          <a:endParaRPr lang="en-US"/>
        </a:p>
      </dgm:t>
    </dgm:pt>
    <dgm:pt modelId="{CC4C09F2-53C8-4DFE-BC6E-991A8D211DB5}" type="pres">
      <dgm:prSet presAssocID="{23D1C82D-630A-472A-93C8-E53EA66A34F1}" presName="hierChild4" presStyleCnt="0"/>
      <dgm:spPr/>
    </dgm:pt>
    <dgm:pt modelId="{BA8B1DB1-DE42-4E06-82F3-3439ABE20AB6}" type="pres">
      <dgm:prSet presAssocID="{F7A2D326-8A17-4AF5-A6EE-FB8F4DBC4E30}" presName="Name37" presStyleLbl="parChTrans1D3" presStyleIdx="2" presStyleCnt="3"/>
      <dgm:spPr/>
      <dgm:t>
        <a:bodyPr/>
        <a:lstStyle/>
        <a:p>
          <a:endParaRPr lang="en-US"/>
        </a:p>
      </dgm:t>
    </dgm:pt>
    <dgm:pt modelId="{81C87CAF-CD86-4823-A649-341F9949A19D}" type="pres">
      <dgm:prSet presAssocID="{CA68E38F-D3C1-4D10-87C8-6DD5C4C417FC}" presName="hierRoot2" presStyleCnt="0">
        <dgm:presLayoutVars>
          <dgm:hierBranch val="init"/>
        </dgm:presLayoutVars>
      </dgm:prSet>
      <dgm:spPr/>
    </dgm:pt>
    <dgm:pt modelId="{BC5A7676-1B66-4BEF-9200-9B2F15BA0CC1}" type="pres">
      <dgm:prSet presAssocID="{CA68E38F-D3C1-4D10-87C8-6DD5C4C417FC}" presName="rootComposite" presStyleCnt="0"/>
      <dgm:spPr/>
    </dgm:pt>
    <dgm:pt modelId="{B7A6803F-2A60-49DA-8EB1-3E338C35B2A2}" type="pres">
      <dgm:prSet presAssocID="{CA68E38F-D3C1-4D10-87C8-6DD5C4C417FC}" presName="rootText" presStyleLbl="node1" presStyleIdx="6" presStyleCnt="8">
        <dgm:presLayoutVars>
          <dgm:chMax/>
          <dgm:chPref val="3"/>
        </dgm:presLayoutVars>
      </dgm:prSet>
      <dgm:spPr/>
      <dgm:t>
        <a:bodyPr/>
        <a:lstStyle/>
        <a:p>
          <a:endParaRPr lang="en-US"/>
        </a:p>
      </dgm:t>
    </dgm:pt>
    <dgm:pt modelId="{A47371EB-8C52-41D2-A580-90F1E313A301}" type="pres">
      <dgm:prSet presAssocID="{CA68E38F-D3C1-4D10-87C8-6DD5C4C417FC}" presName="titleText2" presStyleLbl="fgAcc1" presStyleIdx="6" presStyleCnt="8">
        <dgm:presLayoutVars>
          <dgm:chMax val="0"/>
          <dgm:chPref val="0"/>
        </dgm:presLayoutVars>
      </dgm:prSet>
      <dgm:spPr/>
      <dgm:t>
        <a:bodyPr/>
        <a:lstStyle/>
        <a:p>
          <a:endParaRPr lang="en-US"/>
        </a:p>
      </dgm:t>
    </dgm:pt>
    <dgm:pt modelId="{F23E664E-7E30-4447-8C87-625B0F4F23B8}" type="pres">
      <dgm:prSet presAssocID="{CA68E38F-D3C1-4D10-87C8-6DD5C4C417FC}" presName="rootConnector" presStyleLbl="node3" presStyleIdx="0" presStyleCnt="0"/>
      <dgm:spPr/>
      <dgm:t>
        <a:bodyPr/>
        <a:lstStyle/>
        <a:p>
          <a:endParaRPr lang="en-US"/>
        </a:p>
      </dgm:t>
    </dgm:pt>
    <dgm:pt modelId="{2C10B5FC-2A12-42A6-9467-E7F1AABB26F0}" type="pres">
      <dgm:prSet presAssocID="{CA68E38F-D3C1-4D10-87C8-6DD5C4C417FC}" presName="hierChild4" presStyleCnt="0"/>
      <dgm:spPr/>
    </dgm:pt>
    <dgm:pt modelId="{7E2788B8-A07E-4908-B0F6-CA7BC9B17F2E}" type="pres">
      <dgm:prSet presAssocID="{0E10BF9D-6037-40F5-A7CC-C6F46535E415}" presName="Name37" presStyleLbl="parChTrans1D4" presStyleIdx="1" presStyleCnt="2"/>
      <dgm:spPr/>
      <dgm:t>
        <a:bodyPr/>
        <a:lstStyle/>
        <a:p>
          <a:endParaRPr lang="en-US"/>
        </a:p>
      </dgm:t>
    </dgm:pt>
    <dgm:pt modelId="{5ACBCF9E-3EE4-4EB7-B2CF-0EF14A264936}" type="pres">
      <dgm:prSet presAssocID="{3A61AD1F-EC41-4E0E-84C1-4AF605D00DC9}" presName="hierRoot2" presStyleCnt="0">
        <dgm:presLayoutVars>
          <dgm:hierBranch val="init"/>
        </dgm:presLayoutVars>
      </dgm:prSet>
      <dgm:spPr/>
    </dgm:pt>
    <dgm:pt modelId="{7BCD0D1F-D1AD-4EB5-812B-154971F76287}" type="pres">
      <dgm:prSet presAssocID="{3A61AD1F-EC41-4E0E-84C1-4AF605D00DC9}" presName="rootComposite" presStyleCnt="0"/>
      <dgm:spPr/>
    </dgm:pt>
    <dgm:pt modelId="{96887088-F5A3-4073-BDE6-7D42B872851F}" type="pres">
      <dgm:prSet presAssocID="{3A61AD1F-EC41-4E0E-84C1-4AF605D00DC9}" presName="rootText" presStyleLbl="node1" presStyleIdx="7" presStyleCnt="8">
        <dgm:presLayoutVars>
          <dgm:chMax/>
          <dgm:chPref val="3"/>
        </dgm:presLayoutVars>
      </dgm:prSet>
      <dgm:spPr/>
      <dgm:t>
        <a:bodyPr/>
        <a:lstStyle/>
        <a:p>
          <a:endParaRPr lang="en-US"/>
        </a:p>
      </dgm:t>
    </dgm:pt>
    <dgm:pt modelId="{5E99E8F2-1F9F-40C3-A05A-DB92F08C45F3}" type="pres">
      <dgm:prSet presAssocID="{3A61AD1F-EC41-4E0E-84C1-4AF605D00DC9}" presName="titleText2" presStyleLbl="fgAcc1" presStyleIdx="7" presStyleCnt="8">
        <dgm:presLayoutVars>
          <dgm:chMax val="0"/>
          <dgm:chPref val="0"/>
        </dgm:presLayoutVars>
      </dgm:prSet>
      <dgm:spPr/>
      <dgm:t>
        <a:bodyPr/>
        <a:lstStyle/>
        <a:p>
          <a:endParaRPr lang="en-US"/>
        </a:p>
      </dgm:t>
    </dgm:pt>
    <dgm:pt modelId="{46A29323-8F60-42A1-A2B2-A7A2CE8B2901}" type="pres">
      <dgm:prSet presAssocID="{3A61AD1F-EC41-4E0E-84C1-4AF605D00DC9}" presName="rootConnector" presStyleLbl="node4" presStyleIdx="0" presStyleCnt="0"/>
      <dgm:spPr/>
      <dgm:t>
        <a:bodyPr/>
        <a:lstStyle/>
        <a:p>
          <a:endParaRPr lang="en-US"/>
        </a:p>
      </dgm:t>
    </dgm:pt>
    <dgm:pt modelId="{0249B547-367D-4AE2-B4F7-F0A8404C02DA}" type="pres">
      <dgm:prSet presAssocID="{3A61AD1F-EC41-4E0E-84C1-4AF605D00DC9}" presName="hierChild4" presStyleCnt="0"/>
      <dgm:spPr/>
    </dgm:pt>
    <dgm:pt modelId="{04BFEF9C-EE85-419B-AEB7-09E93862F832}" type="pres">
      <dgm:prSet presAssocID="{3A61AD1F-EC41-4E0E-84C1-4AF605D00DC9}" presName="hierChild5" presStyleCnt="0"/>
      <dgm:spPr/>
    </dgm:pt>
    <dgm:pt modelId="{ED868208-D6E8-4B2E-AA92-21D0366F4746}" type="pres">
      <dgm:prSet presAssocID="{CA68E38F-D3C1-4D10-87C8-6DD5C4C417FC}" presName="hierChild5" presStyleCnt="0"/>
      <dgm:spPr/>
    </dgm:pt>
    <dgm:pt modelId="{B353449E-854C-4CD8-8846-3DEF0CC74154}" type="pres">
      <dgm:prSet presAssocID="{23D1C82D-630A-472A-93C8-E53EA66A34F1}" presName="hierChild5" presStyleCnt="0"/>
      <dgm:spPr/>
    </dgm:pt>
    <dgm:pt modelId="{D63C3E23-F1D5-4A46-94D0-2F5AE6378B2D}" type="pres">
      <dgm:prSet presAssocID="{0376791C-D11E-424E-9347-446EB2EDCA79}" presName="hierChild3" presStyleCnt="0"/>
      <dgm:spPr/>
    </dgm:pt>
  </dgm:ptLst>
  <dgm:cxnLst>
    <dgm:cxn modelId="{0F3109BA-036A-4596-8D25-0D4360E95BD9}" type="presOf" srcId="{23D1C82D-630A-472A-93C8-E53EA66A34F1}" destId="{5721B653-054C-4C58-8F5D-84A6401B19EB}" srcOrd="1" destOrd="0" presId="urn:microsoft.com/office/officeart/2008/layout/NameandTitleOrganizationalChart"/>
    <dgm:cxn modelId="{8FE0744B-C3A4-4DC1-8585-AA9A4809A63A}" type="presOf" srcId="{75674766-912C-4E34-9274-3EE5C745CD2B}" destId="{1D50C754-D57A-4ADF-A189-02572D6BE62B}" srcOrd="1" destOrd="0" presId="urn:microsoft.com/office/officeart/2008/layout/NameandTitleOrganizationalChart"/>
    <dgm:cxn modelId="{33A363A4-44EB-4A30-8922-2C5BF85EDAA9}" type="presOf" srcId="{F7A2D326-8A17-4AF5-A6EE-FB8F4DBC4E30}" destId="{BA8B1DB1-DE42-4E06-82F3-3439ABE20AB6}" srcOrd="0" destOrd="0" presId="urn:microsoft.com/office/officeart/2008/layout/NameandTitleOrganizationalChart"/>
    <dgm:cxn modelId="{D402801D-9911-407D-9916-7FC383F37492}" type="presOf" srcId="{976F4B87-0E17-4E3E-988E-FE6D915E8805}" destId="{4E3B46E5-3785-4B31-A08A-6C4EBFF6F2AB}" srcOrd="0" destOrd="0" presId="urn:microsoft.com/office/officeart/2008/layout/NameandTitleOrganizationalChart"/>
    <dgm:cxn modelId="{A875BD44-9515-4FFB-809D-E8FAB58AF987}" type="presOf" srcId="{0376791C-D11E-424E-9347-446EB2EDCA79}" destId="{0B6307BE-CD99-46B3-BD9B-B920AD96411C}" srcOrd="0" destOrd="0" presId="urn:microsoft.com/office/officeart/2008/layout/NameandTitleOrganizationalChart"/>
    <dgm:cxn modelId="{63B5ED1F-91D0-42DD-9323-383E93CD05AF}" type="presOf" srcId="{696CAE09-BD7B-4FD4-8E3F-CB788A342A1F}" destId="{5EEFD3FC-8257-46B1-9B92-18EE0B4F7D54}" srcOrd="1" destOrd="0" presId="urn:microsoft.com/office/officeart/2008/layout/NameandTitleOrganizationalChart"/>
    <dgm:cxn modelId="{0A92F4F2-D668-463D-82B2-595DC0BECA60}" type="presOf" srcId="{FB44983B-1B72-4E86-8045-DDB11519C9F3}" destId="{B4622724-C519-44A6-AC56-5D11C83E13F2}" srcOrd="0" destOrd="0" presId="urn:microsoft.com/office/officeart/2008/layout/NameandTitleOrganizationalChart"/>
    <dgm:cxn modelId="{E0D95D0E-EDE1-4C5C-A776-3EFF9AC472BC}" type="presOf" srcId="{696CAE09-BD7B-4FD4-8E3F-CB788A342A1F}" destId="{98229762-5576-4785-8845-7F142CA0A05F}" srcOrd="0" destOrd="0" presId="urn:microsoft.com/office/officeart/2008/layout/NameandTitleOrganizationalChart"/>
    <dgm:cxn modelId="{326111E9-54FB-420E-871D-5825A02CD11D}" type="presOf" srcId="{3302105A-84CA-4422-9B96-4BF6D22099BC}" destId="{A47371EB-8C52-41D2-A580-90F1E313A301}" srcOrd="0" destOrd="0" presId="urn:microsoft.com/office/officeart/2008/layout/NameandTitleOrganizationalChart"/>
    <dgm:cxn modelId="{5C6AC1F8-3AD3-4C90-ABA6-3580623C8510}" type="presOf" srcId="{23D1C82D-630A-472A-93C8-E53EA66A34F1}" destId="{DB0D05C4-872E-4662-8B69-E280A2744CC9}" srcOrd="0" destOrd="0" presId="urn:microsoft.com/office/officeart/2008/layout/NameandTitleOrganizationalChart"/>
    <dgm:cxn modelId="{D0CDD21D-1D65-4D9E-8D9D-632ABE068C51}" srcId="{0376791C-D11E-424E-9347-446EB2EDCA79}" destId="{23D1C82D-630A-472A-93C8-E53EA66A34F1}" srcOrd="2" destOrd="0" parTransId="{4288D550-A8FC-45A1-8303-941D2EE3B0B8}" sibTransId="{26968D03-EAE9-45D2-B16E-CA6248E50841}"/>
    <dgm:cxn modelId="{CA466CBE-4D54-485B-B2C2-56C07494392B}" srcId="{F7CFDFF0-959A-4457-A0E0-B53CD61E3627}" destId="{DF8318C6-C4B5-4098-8AF7-262D8EC3E3F7}" srcOrd="0" destOrd="0" parTransId="{FC5D8964-6E5C-4387-84D3-F9F1B6E53A51}" sibTransId="{EA78BAE1-DDEF-48D4-A56C-E8CA4F723005}"/>
    <dgm:cxn modelId="{B3F72D6B-4216-45D8-844C-0B89E4916E25}" type="presOf" srcId="{75674766-912C-4E34-9274-3EE5C745CD2B}" destId="{1B805747-9A85-4589-9A3A-7B330E9E6AD8}" srcOrd="0" destOrd="0" presId="urn:microsoft.com/office/officeart/2008/layout/NameandTitleOrganizationalChart"/>
    <dgm:cxn modelId="{CDC6DD81-66C9-4A7D-829E-8E8AE948FE93}" type="presOf" srcId="{39C272D2-80A5-48B6-891D-669D93F75C17}" destId="{3A4E245B-F827-4934-9FBC-C594EFC09E72}" srcOrd="0" destOrd="0" presId="urn:microsoft.com/office/officeart/2008/layout/NameandTitleOrganizationalChart"/>
    <dgm:cxn modelId="{6ACAF611-0DC0-4441-A18F-6B821CEF7D98}" type="presOf" srcId="{5837F770-F271-4E35-BC03-68DD033C66AF}" destId="{AC6CD19D-6012-4279-82DE-944F883F45EC}" srcOrd="0" destOrd="0" presId="urn:microsoft.com/office/officeart/2008/layout/NameandTitleOrganizationalChart"/>
    <dgm:cxn modelId="{B3C9584A-03E1-4411-8270-29D40247D2F7}" srcId="{0376791C-D11E-424E-9347-446EB2EDCA79}" destId="{75674766-912C-4E34-9274-3EE5C745CD2B}" srcOrd="0" destOrd="0" parTransId="{8F1A8B48-311A-41DD-BA6F-331712B8A1C8}" sibTransId="{F3779690-C0B6-46D5-9D00-63E584359637}"/>
    <dgm:cxn modelId="{281D5810-B438-4161-A1F2-F55390EB718C}" type="presOf" srcId="{0376791C-D11E-424E-9347-446EB2EDCA79}" destId="{25B686B6-AAAD-4CB7-B9F7-FF1D199D61F2}" srcOrd="1" destOrd="0" presId="urn:microsoft.com/office/officeart/2008/layout/NameandTitleOrganizationalChart"/>
    <dgm:cxn modelId="{40754DBE-9B94-4F9F-997E-AC68F735F5B3}" type="presOf" srcId="{76B398F3-2420-487D-B68D-20804F688D1D}" destId="{518B11F4-27FC-409D-812E-37572BECB468}" srcOrd="1" destOrd="0" presId="urn:microsoft.com/office/officeart/2008/layout/NameandTitleOrganizationalChart"/>
    <dgm:cxn modelId="{611FE99B-631D-4410-ADEA-9C29C5E50172}" srcId="{23D1C82D-630A-472A-93C8-E53EA66A34F1}" destId="{CA68E38F-D3C1-4D10-87C8-6DD5C4C417FC}" srcOrd="0" destOrd="0" parTransId="{F7A2D326-8A17-4AF5-A6EE-FB8F4DBC4E30}" sibTransId="{3302105A-84CA-4422-9B96-4BF6D22099BC}"/>
    <dgm:cxn modelId="{41945589-E5E3-47C6-AFAA-01587DB916AB}" type="presOf" srcId="{26968D03-EAE9-45D2-B16E-CA6248E50841}" destId="{F6D2705F-6818-4DB9-B13A-4E3AB7046E54}" srcOrd="0" destOrd="0" presId="urn:microsoft.com/office/officeart/2008/layout/NameandTitleOrganizationalChart"/>
    <dgm:cxn modelId="{2E8F511E-B7CE-4FD4-8DDF-575791A2723B}" srcId="{75674766-912C-4E34-9274-3EE5C745CD2B}" destId="{696CAE09-BD7B-4FD4-8E3F-CB788A342A1F}" srcOrd="0" destOrd="0" parTransId="{249CB137-B7D8-45EF-AD3E-6B0DC3481E78}" sibTransId="{D5D42B99-AD6C-4D4F-B5AB-E2356B483E3F}"/>
    <dgm:cxn modelId="{ADF3C00B-2242-4DF9-ABB4-DBA2C8F3151F}" type="presOf" srcId="{249CB137-B7D8-45EF-AD3E-6B0DC3481E78}" destId="{C13B6A83-1C3E-439A-8725-2AEA7640B156}" srcOrd="0" destOrd="0" presId="urn:microsoft.com/office/officeart/2008/layout/NameandTitleOrganizationalChart"/>
    <dgm:cxn modelId="{0078C6AB-DCA8-411F-9BCC-0F8F9EAA25B3}" type="presOf" srcId="{39C272D2-80A5-48B6-891D-669D93F75C17}" destId="{57B04DD5-E505-4273-9221-0AB01249A0F8}" srcOrd="1" destOrd="0" presId="urn:microsoft.com/office/officeart/2008/layout/NameandTitleOrganizationalChart"/>
    <dgm:cxn modelId="{718DB8DD-9DB4-48A4-B127-FA3A7CA8EA0C}" type="presOf" srcId="{DF8318C6-C4B5-4098-8AF7-262D8EC3E3F7}" destId="{7C4BB445-2256-47DF-944D-DC62CCE5D70D}" srcOrd="0" destOrd="0" presId="urn:microsoft.com/office/officeart/2008/layout/NameandTitleOrganizationalChart"/>
    <dgm:cxn modelId="{55497D35-7FDA-41ED-8398-A9AD45BD2964}" type="presOf" srcId="{CA68E38F-D3C1-4D10-87C8-6DD5C4C417FC}" destId="{B7A6803F-2A60-49DA-8EB1-3E338C35B2A2}" srcOrd="0" destOrd="0" presId="urn:microsoft.com/office/officeart/2008/layout/NameandTitleOrganizationalChart"/>
    <dgm:cxn modelId="{C4482E8E-14F7-4526-B2AC-9844384E12EE}" type="presOf" srcId="{A14E181F-C159-4EAA-BB06-F9C3C99CF370}" destId="{E2013B37-4830-4808-A6D6-EE3574DA1DBF}" srcOrd="0" destOrd="0" presId="urn:microsoft.com/office/officeart/2008/layout/NameandTitleOrganizationalChart"/>
    <dgm:cxn modelId="{8CD1EAC5-5F74-4B75-8C69-F886E56CCC58}" type="presOf" srcId="{EA78BAE1-DDEF-48D4-A56C-E8CA4F723005}" destId="{E2A5D694-E4EA-466C-B779-3EA222E14CDA}" srcOrd="0" destOrd="0" presId="urn:microsoft.com/office/officeart/2008/layout/NameandTitleOrganizationalChart"/>
    <dgm:cxn modelId="{0A5F79B7-B793-4A93-8DDE-B0C31B696EAE}" type="presOf" srcId="{98925685-89D7-4248-8F8D-56325EEA9F7B}" destId="{AC860E68-E0AA-4FA5-AA5D-A0EA68F757F9}" srcOrd="0" destOrd="0" presId="urn:microsoft.com/office/officeart/2008/layout/NameandTitleOrganizationalChart"/>
    <dgm:cxn modelId="{9B7A788C-78CC-49A9-A871-594AD33CE36C}" type="presOf" srcId="{771BB615-F226-4FC9-9306-A7CC0BF7B83B}" destId="{AE9C5B45-2101-4088-BFC5-D08CA29E604E}" srcOrd="0" destOrd="0" presId="urn:microsoft.com/office/officeart/2008/layout/NameandTitleOrganizationalChart"/>
    <dgm:cxn modelId="{159A8ACE-C956-4824-A88C-DEF0BFBCFEA5}" srcId="{CA68E38F-D3C1-4D10-87C8-6DD5C4C417FC}" destId="{3A61AD1F-EC41-4E0E-84C1-4AF605D00DC9}" srcOrd="0" destOrd="0" parTransId="{0E10BF9D-6037-40F5-A7CC-C6F46535E415}" sibTransId="{94C8DFB7-04E2-4A1D-B253-ABAAA62EB3EC}"/>
    <dgm:cxn modelId="{26D3AB9E-6ED8-41B6-96C4-A85B19641CBC}" type="presOf" srcId="{4288D550-A8FC-45A1-8303-941D2EE3B0B8}" destId="{C7A49624-3143-44BE-A5EC-9654327074EF}" srcOrd="0" destOrd="0" presId="urn:microsoft.com/office/officeart/2008/layout/NameandTitleOrganizationalChart"/>
    <dgm:cxn modelId="{8C4FA6D8-6A2F-4CAD-B981-4F6084DA2704}" type="presOf" srcId="{CA68E38F-D3C1-4D10-87C8-6DD5C4C417FC}" destId="{F23E664E-7E30-4447-8C87-625B0F4F23B8}" srcOrd="1" destOrd="0" presId="urn:microsoft.com/office/officeart/2008/layout/NameandTitleOrganizationalChart"/>
    <dgm:cxn modelId="{273DA1F3-36B2-4DD1-A38D-2BC6BE58807C}" srcId="{5837F770-F271-4E35-BC03-68DD033C66AF}" destId="{0376791C-D11E-424E-9347-446EB2EDCA79}" srcOrd="1" destOrd="0" parTransId="{76D9B88A-F306-4D6D-9F79-3AAA517AA17E}" sibTransId="{FB44983B-1B72-4E86-8045-DDB11519C9F3}"/>
    <dgm:cxn modelId="{3FB6682A-54BB-426C-A463-C19B022186C9}" type="presOf" srcId="{FC5D8964-6E5C-4387-84D3-F9F1B6E53A51}" destId="{4763BE02-C5E4-4817-BE32-C119EBFEB690}" srcOrd="0" destOrd="0" presId="urn:microsoft.com/office/officeart/2008/layout/NameandTitleOrganizationalChart"/>
    <dgm:cxn modelId="{5E340C89-2F8E-484F-9366-3E3611251879}" type="presOf" srcId="{D5D42B99-AD6C-4D4F-B5AB-E2356B483E3F}" destId="{DCA5637C-D176-43C5-BFE6-04F78F9B232B}" srcOrd="0" destOrd="0" presId="urn:microsoft.com/office/officeart/2008/layout/NameandTitleOrganizationalChart"/>
    <dgm:cxn modelId="{0D92ADD2-224E-443C-BCF5-1C75BC6EE45D}" type="presOf" srcId="{8F1A8B48-311A-41DD-BA6F-331712B8A1C8}" destId="{E18A0CBE-E673-459C-907F-A02CDE6BB90B}" srcOrd="0" destOrd="0" presId="urn:microsoft.com/office/officeart/2008/layout/NameandTitleOrganizationalChart"/>
    <dgm:cxn modelId="{A92566BF-D0C8-40CF-9BD1-F6D854BC3BBA}" type="presOf" srcId="{F7CFDFF0-959A-4457-A0E0-B53CD61E3627}" destId="{A7EC7D8C-8E6E-4AF5-8B42-76ECD0C86C3B}" srcOrd="0" destOrd="0" presId="urn:microsoft.com/office/officeart/2008/layout/NameandTitleOrganizationalChart"/>
    <dgm:cxn modelId="{EDB251D8-5D55-47ED-9485-805171D04EE3}" srcId="{39C272D2-80A5-48B6-891D-669D93F75C17}" destId="{F7CFDFF0-959A-4457-A0E0-B53CD61E3627}" srcOrd="0" destOrd="0" parTransId="{976F4B87-0E17-4E3E-988E-FE6D915E8805}" sibTransId="{ACB52EFE-06B7-4017-BA89-65E8C5F5C771}"/>
    <dgm:cxn modelId="{546A42F6-50EA-493F-99E3-5DFFBFA7E41E}" type="presOf" srcId="{76B398F3-2420-487D-B68D-20804F688D1D}" destId="{6BA5D925-7C9A-43A9-8AB1-811820D98A08}" srcOrd="0" destOrd="0" presId="urn:microsoft.com/office/officeart/2008/layout/NameandTitleOrganizationalChart"/>
    <dgm:cxn modelId="{2DFB053D-FF59-4C29-A510-D1447AC45B4B}" type="presOf" srcId="{F3779690-C0B6-46D5-9D00-63E584359637}" destId="{5BCA7ED0-67FC-44CB-BC09-207C23DB2A86}" srcOrd="0" destOrd="0" presId="urn:microsoft.com/office/officeart/2008/layout/NameandTitleOrganizationalChart"/>
    <dgm:cxn modelId="{1C7C2255-332B-4A8D-8245-3B763A00FBC0}" type="presOf" srcId="{ACB52EFE-06B7-4017-BA89-65E8C5F5C771}" destId="{5F8FC64E-44EB-4266-B2D9-DDC84394C29F}" srcOrd="0" destOrd="0" presId="urn:microsoft.com/office/officeart/2008/layout/NameandTitleOrganizationalChart"/>
    <dgm:cxn modelId="{A639C9D9-3E74-4436-896D-9B0765D5AF4F}" type="presOf" srcId="{DF8318C6-C4B5-4098-8AF7-262D8EC3E3F7}" destId="{C31DB9CB-D158-4454-A21C-4CCBAAD1B435}" srcOrd="1" destOrd="0" presId="urn:microsoft.com/office/officeart/2008/layout/NameandTitleOrganizationalChart"/>
    <dgm:cxn modelId="{E3623F04-FB3B-4305-87B2-D2C1D274DEBD}" type="presOf" srcId="{3A61AD1F-EC41-4E0E-84C1-4AF605D00DC9}" destId="{46A29323-8F60-42A1-A2B2-A7A2CE8B2901}" srcOrd="1" destOrd="0" presId="urn:microsoft.com/office/officeart/2008/layout/NameandTitleOrganizationalChart"/>
    <dgm:cxn modelId="{833988C8-6EA8-4C4D-8FD9-1E4F17C6CB32}" type="presOf" srcId="{F7CFDFF0-959A-4457-A0E0-B53CD61E3627}" destId="{9B4CD00A-E37A-4D95-89BF-ED806C7DFDFF}" srcOrd="1" destOrd="0" presId="urn:microsoft.com/office/officeart/2008/layout/NameandTitleOrganizationalChart"/>
    <dgm:cxn modelId="{B359D55F-365C-4BE9-A67E-2284FCFEE776}" srcId="{0376791C-D11E-424E-9347-446EB2EDCA79}" destId="{39C272D2-80A5-48B6-891D-669D93F75C17}" srcOrd="1" destOrd="0" parTransId="{A14E181F-C159-4EAA-BB06-F9C3C99CF370}" sibTransId="{771BB615-F226-4FC9-9306-A7CC0BF7B83B}"/>
    <dgm:cxn modelId="{B15B09BF-A28B-401A-B37D-694E9EEB1491}" type="presOf" srcId="{3A61AD1F-EC41-4E0E-84C1-4AF605D00DC9}" destId="{96887088-F5A3-4073-BDE6-7D42B872851F}" srcOrd="0" destOrd="0" presId="urn:microsoft.com/office/officeart/2008/layout/NameandTitleOrganizationalChart"/>
    <dgm:cxn modelId="{3A8B6F25-ABC3-4A2E-98FD-CF0247809EAC}" type="presOf" srcId="{94C8DFB7-04E2-4A1D-B253-ABAAA62EB3EC}" destId="{5E99E8F2-1F9F-40C3-A05A-DB92F08C45F3}" srcOrd="0" destOrd="0" presId="urn:microsoft.com/office/officeart/2008/layout/NameandTitleOrganizationalChart"/>
    <dgm:cxn modelId="{4F4D3066-BD93-4494-9862-A3B6B07B7782}" srcId="{5837F770-F271-4E35-BC03-68DD033C66AF}" destId="{76B398F3-2420-487D-B68D-20804F688D1D}" srcOrd="0" destOrd="0" parTransId="{75EDA9DC-25CC-4F98-B64C-C52DAE96CA32}" sibTransId="{98925685-89D7-4248-8F8D-56325EEA9F7B}"/>
    <dgm:cxn modelId="{7D1632A3-4DDF-40A7-B4C3-66C9714A751F}" type="presOf" srcId="{0E10BF9D-6037-40F5-A7CC-C6F46535E415}" destId="{7E2788B8-A07E-4908-B0F6-CA7BC9B17F2E}" srcOrd="0" destOrd="0" presId="urn:microsoft.com/office/officeart/2008/layout/NameandTitleOrganizationalChart"/>
    <dgm:cxn modelId="{F539EABD-539F-4698-8534-586E012FA37F}" type="presParOf" srcId="{AC6CD19D-6012-4279-82DE-944F883F45EC}" destId="{0D0B493D-5912-45C8-B3B8-8B7ED1C22106}" srcOrd="0" destOrd="0" presId="urn:microsoft.com/office/officeart/2008/layout/NameandTitleOrganizationalChart"/>
    <dgm:cxn modelId="{32B65C8E-659C-4E1D-98D7-9F2B8DB3172E}" type="presParOf" srcId="{0D0B493D-5912-45C8-B3B8-8B7ED1C22106}" destId="{3CF53EFF-18FF-4340-91DE-6804C99248EA}" srcOrd="0" destOrd="0" presId="urn:microsoft.com/office/officeart/2008/layout/NameandTitleOrganizationalChart"/>
    <dgm:cxn modelId="{E8557A04-7264-4560-BA62-ECE2D48B6214}" type="presParOf" srcId="{3CF53EFF-18FF-4340-91DE-6804C99248EA}" destId="{6BA5D925-7C9A-43A9-8AB1-811820D98A08}" srcOrd="0" destOrd="0" presId="urn:microsoft.com/office/officeart/2008/layout/NameandTitleOrganizationalChart"/>
    <dgm:cxn modelId="{2EDD0085-BEFD-4BD4-B1D4-F88772015AB2}" type="presParOf" srcId="{3CF53EFF-18FF-4340-91DE-6804C99248EA}" destId="{AC860E68-E0AA-4FA5-AA5D-A0EA68F757F9}" srcOrd="1" destOrd="0" presId="urn:microsoft.com/office/officeart/2008/layout/NameandTitleOrganizationalChart"/>
    <dgm:cxn modelId="{F24C95F8-C034-4FDC-8FB8-976FD6ACCE6B}" type="presParOf" srcId="{3CF53EFF-18FF-4340-91DE-6804C99248EA}" destId="{518B11F4-27FC-409D-812E-37572BECB468}" srcOrd="2" destOrd="0" presId="urn:microsoft.com/office/officeart/2008/layout/NameandTitleOrganizationalChart"/>
    <dgm:cxn modelId="{D865B8CA-2227-4A05-B7CF-AC7FE1026873}" type="presParOf" srcId="{0D0B493D-5912-45C8-B3B8-8B7ED1C22106}" destId="{9D271B30-ADB1-4C38-8A52-D8D045BB0933}" srcOrd="1" destOrd="0" presId="urn:microsoft.com/office/officeart/2008/layout/NameandTitleOrganizationalChart"/>
    <dgm:cxn modelId="{ADDD3AC8-4E50-472E-A3ED-BB2B6E00CD14}" type="presParOf" srcId="{0D0B493D-5912-45C8-B3B8-8B7ED1C22106}" destId="{6F355D0B-12E9-440B-933B-30B4483BAAFF}" srcOrd="2" destOrd="0" presId="urn:microsoft.com/office/officeart/2008/layout/NameandTitleOrganizationalChart"/>
    <dgm:cxn modelId="{4438368A-DBB7-48CF-83AA-1CA278338F58}" type="presParOf" srcId="{AC6CD19D-6012-4279-82DE-944F883F45EC}" destId="{242E20DF-5D91-47C5-850A-D02F110C8625}" srcOrd="1" destOrd="0" presId="urn:microsoft.com/office/officeart/2008/layout/NameandTitleOrganizationalChart"/>
    <dgm:cxn modelId="{0368ED79-3B06-4259-8F1B-DD43C41FDA23}" type="presParOf" srcId="{242E20DF-5D91-47C5-850A-D02F110C8625}" destId="{7A67C4EB-112A-44F0-B3A9-2F4C05224BB3}" srcOrd="0" destOrd="0" presId="urn:microsoft.com/office/officeart/2008/layout/NameandTitleOrganizationalChart"/>
    <dgm:cxn modelId="{0A80CDAC-A8CF-43FC-B9C6-9A45C4ED0975}" type="presParOf" srcId="{7A67C4EB-112A-44F0-B3A9-2F4C05224BB3}" destId="{0B6307BE-CD99-46B3-BD9B-B920AD96411C}" srcOrd="0" destOrd="0" presId="urn:microsoft.com/office/officeart/2008/layout/NameandTitleOrganizationalChart"/>
    <dgm:cxn modelId="{51445F9F-0017-442B-BB5C-43B5C1606C6F}" type="presParOf" srcId="{7A67C4EB-112A-44F0-B3A9-2F4C05224BB3}" destId="{B4622724-C519-44A6-AC56-5D11C83E13F2}" srcOrd="1" destOrd="0" presId="urn:microsoft.com/office/officeart/2008/layout/NameandTitleOrganizationalChart"/>
    <dgm:cxn modelId="{28E9C10B-0B69-45E2-9CE5-08017F3896CA}" type="presParOf" srcId="{7A67C4EB-112A-44F0-B3A9-2F4C05224BB3}" destId="{25B686B6-AAAD-4CB7-B9F7-FF1D199D61F2}" srcOrd="2" destOrd="0" presId="urn:microsoft.com/office/officeart/2008/layout/NameandTitleOrganizationalChart"/>
    <dgm:cxn modelId="{066E9FD6-EF6F-4700-B1D6-BC8896E9AC2D}" type="presParOf" srcId="{242E20DF-5D91-47C5-850A-D02F110C8625}" destId="{A112F9E1-1651-47F7-BA4B-B0A89E5393AF}" srcOrd="1" destOrd="0" presId="urn:microsoft.com/office/officeart/2008/layout/NameandTitleOrganizationalChart"/>
    <dgm:cxn modelId="{7272D309-1711-4163-8F07-77937DB90366}" type="presParOf" srcId="{A112F9E1-1651-47F7-BA4B-B0A89E5393AF}" destId="{E18A0CBE-E673-459C-907F-A02CDE6BB90B}" srcOrd="0" destOrd="0" presId="urn:microsoft.com/office/officeart/2008/layout/NameandTitleOrganizationalChart"/>
    <dgm:cxn modelId="{FB62765E-9E17-4E04-AA06-4A13BC7C1943}" type="presParOf" srcId="{A112F9E1-1651-47F7-BA4B-B0A89E5393AF}" destId="{706FED88-1817-44C7-B552-DAC4113E05B2}" srcOrd="1" destOrd="0" presId="urn:microsoft.com/office/officeart/2008/layout/NameandTitleOrganizationalChart"/>
    <dgm:cxn modelId="{22EC9D00-9CA8-42A3-AAAB-ADB8AF022F53}" type="presParOf" srcId="{706FED88-1817-44C7-B552-DAC4113E05B2}" destId="{665CAE0B-B8BE-4C6A-9825-7F14AED2E66C}" srcOrd="0" destOrd="0" presId="urn:microsoft.com/office/officeart/2008/layout/NameandTitleOrganizationalChart"/>
    <dgm:cxn modelId="{F5F38A75-459D-45FC-BE9B-D6E955ABCDC5}" type="presParOf" srcId="{665CAE0B-B8BE-4C6A-9825-7F14AED2E66C}" destId="{1B805747-9A85-4589-9A3A-7B330E9E6AD8}" srcOrd="0" destOrd="0" presId="urn:microsoft.com/office/officeart/2008/layout/NameandTitleOrganizationalChart"/>
    <dgm:cxn modelId="{44F320EF-862F-4427-908A-C38154247D6A}" type="presParOf" srcId="{665CAE0B-B8BE-4C6A-9825-7F14AED2E66C}" destId="{5BCA7ED0-67FC-44CB-BC09-207C23DB2A86}" srcOrd="1" destOrd="0" presId="urn:microsoft.com/office/officeart/2008/layout/NameandTitleOrganizationalChart"/>
    <dgm:cxn modelId="{315884D8-2BD5-42EB-B044-B770602332F3}" type="presParOf" srcId="{665CAE0B-B8BE-4C6A-9825-7F14AED2E66C}" destId="{1D50C754-D57A-4ADF-A189-02572D6BE62B}" srcOrd="2" destOrd="0" presId="urn:microsoft.com/office/officeart/2008/layout/NameandTitleOrganizationalChart"/>
    <dgm:cxn modelId="{79DFEBAC-AAD3-4DB1-98C3-CB5AF91B3A50}" type="presParOf" srcId="{706FED88-1817-44C7-B552-DAC4113E05B2}" destId="{1F3884D9-299E-42F1-BE23-230B379259D7}" srcOrd="1" destOrd="0" presId="urn:microsoft.com/office/officeart/2008/layout/NameandTitleOrganizationalChart"/>
    <dgm:cxn modelId="{85CBA987-9578-458C-A36A-BB0774CEB681}" type="presParOf" srcId="{1F3884D9-299E-42F1-BE23-230B379259D7}" destId="{C13B6A83-1C3E-439A-8725-2AEA7640B156}" srcOrd="0" destOrd="0" presId="urn:microsoft.com/office/officeart/2008/layout/NameandTitleOrganizationalChart"/>
    <dgm:cxn modelId="{05D04306-7F7A-4983-991C-1328FF24DB0F}" type="presParOf" srcId="{1F3884D9-299E-42F1-BE23-230B379259D7}" destId="{DE1ADBF9-CEB1-4E4D-B9E0-94AF309D0977}" srcOrd="1" destOrd="0" presId="urn:microsoft.com/office/officeart/2008/layout/NameandTitleOrganizationalChart"/>
    <dgm:cxn modelId="{A0ABEF1E-43A4-43FA-91AA-D1F4F072F6E2}" type="presParOf" srcId="{DE1ADBF9-CEB1-4E4D-B9E0-94AF309D0977}" destId="{ED72B9EF-EB59-4150-BA27-7E9779E61457}" srcOrd="0" destOrd="0" presId="urn:microsoft.com/office/officeart/2008/layout/NameandTitleOrganizationalChart"/>
    <dgm:cxn modelId="{1283FCA3-75D9-41B1-BA0D-FA66627F5E99}" type="presParOf" srcId="{ED72B9EF-EB59-4150-BA27-7E9779E61457}" destId="{98229762-5576-4785-8845-7F142CA0A05F}" srcOrd="0" destOrd="0" presId="urn:microsoft.com/office/officeart/2008/layout/NameandTitleOrganizationalChart"/>
    <dgm:cxn modelId="{9D1284C4-AF52-4854-BFDE-1955CEAFEBD0}" type="presParOf" srcId="{ED72B9EF-EB59-4150-BA27-7E9779E61457}" destId="{DCA5637C-D176-43C5-BFE6-04F78F9B232B}" srcOrd="1" destOrd="0" presId="urn:microsoft.com/office/officeart/2008/layout/NameandTitleOrganizationalChart"/>
    <dgm:cxn modelId="{AF1A5EE7-A65A-4075-92A6-06BD872ACE16}" type="presParOf" srcId="{ED72B9EF-EB59-4150-BA27-7E9779E61457}" destId="{5EEFD3FC-8257-46B1-9B92-18EE0B4F7D54}" srcOrd="2" destOrd="0" presId="urn:microsoft.com/office/officeart/2008/layout/NameandTitleOrganizationalChart"/>
    <dgm:cxn modelId="{7E12D0DA-666C-421D-AC52-87D5314EDF2C}" type="presParOf" srcId="{DE1ADBF9-CEB1-4E4D-B9E0-94AF309D0977}" destId="{FDF0505E-B80A-4F30-B13B-B0E5CFEEC941}" srcOrd="1" destOrd="0" presId="urn:microsoft.com/office/officeart/2008/layout/NameandTitleOrganizationalChart"/>
    <dgm:cxn modelId="{DEBBA685-A2FF-4CCB-8E77-F6167DDDBF4F}" type="presParOf" srcId="{DE1ADBF9-CEB1-4E4D-B9E0-94AF309D0977}" destId="{9E40F98C-FFF3-4EE9-8230-0F52C76C26BD}" srcOrd="2" destOrd="0" presId="urn:microsoft.com/office/officeart/2008/layout/NameandTitleOrganizationalChart"/>
    <dgm:cxn modelId="{A6E49204-F3BA-4387-B0DA-0D5D2A2CD870}" type="presParOf" srcId="{706FED88-1817-44C7-B552-DAC4113E05B2}" destId="{89665BD8-26A8-401F-93A1-FD35900FBB67}" srcOrd="2" destOrd="0" presId="urn:microsoft.com/office/officeart/2008/layout/NameandTitleOrganizationalChart"/>
    <dgm:cxn modelId="{F0D9ADEA-9DBA-40D1-8B33-C22A7579A236}" type="presParOf" srcId="{A112F9E1-1651-47F7-BA4B-B0A89E5393AF}" destId="{E2013B37-4830-4808-A6D6-EE3574DA1DBF}" srcOrd="2" destOrd="0" presId="urn:microsoft.com/office/officeart/2008/layout/NameandTitleOrganizationalChart"/>
    <dgm:cxn modelId="{D0FAF991-15FE-494B-9982-08901195E7E2}" type="presParOf" srcId="{A112F9E1-1651-47F7-BA4B-B0A89E5393AF}" destId="{12F17F6B-8EFC-459A-89B1-3A5C00E863F9}" srcOrd="3" destOrd="0" presId="urn:microsoft.com/office/officeart/2008/layout/NameandTitleOrganizationalChart"/>
    <dgm:cxn modelId="{B22ADB50-6C0A-49B5-B8A1-9345CA2D6D6B}" type="presParOf" srcId="{12F17F6B-8EFC-459A-89B1-3A5C00E863F9}" destId="{C31494EB-5E5A-401A-8C2F-AF76BE29C142}" srcOrd="0" destOrd="0" presId="urn:microsoft.com/office/officeart/2008/layout/NameandTitleOrganizationalChart"/>
    <dgm:cxn modelId="{B12BFFE1-EAFD-4AA4-BC50-1188B1DF3923}" type="presParOf" srcId="{C31494EB-5E5A-401A-8C2F-AF76BE29C142}" destId="{3A4E245B-F827-4934-9FBC-C594EFC09E72}" srcOrd="0" destOrd="0" presId="urn:microsoft.com/office/officeart/2008/layout/NameandTitleOrganizationalChart"/>
    <dgm:cxn modelId="{32553CB5-11E0-4B06-BB3F-BDE7B7265297}" type="presParOf" srcId="{C31494EB-5E5A-401A-8C2F-AF76BE29C142}" destId="{AE9C5B45-2101-4088-BFC5-D08CA29E604E}" srcOrd="1" destOrd="0" presId="urn:microsoft.com/office/officeart/2008/layout/NameandTitleOrganizationalChart"/>
    <dgm:cxn modelId="{1EC6AD0F-62C7-4053-A4DE-2A8079AE8238}" type="presParOf" srcId="{C31494EB-5E5A-401A-8C2F-AF76BE29C142}" destId="{57B04DD5-E505-4273-9221-0AB01249A0F8}" srcOrd="2" destOrd="0" presId="urn:microsoft.com/office/officeart/2008/layout/NameandTitleOrganizationalChart"/>
    <dgm:cxn modelId="{7A37556E-9DC5-4660-B000-ECAD1D4D306D}" type="presParOf" srcId="{12F17F6B-8EFC-459A-89B1-3A5C00E863F9}" destId="{2228D16B-40B4-44A4-A1A8-8743BF737156}" srcOrd="1" destOrd="0" presId="urn:microsoft.com/office/officeart/2008/layout/NameandTitleOrganizationalChart"/>
    <dgm:cxn modelId="{3D6A9D3B-708D-4B72-A8FB-E0AC2EC04FB2}" type="presParOf" srcId="{2228D16B-40B4-44A4-A1A8-8743BF737156}" destId="{4E3B46E5-3785-4B31-A08A-6C4EBFF6F2AB}" srcOrd="0" destOrd="0" presId="urn:microsoft.com/office/officeart/2008/layout/NameandTitleOrganizationalChart"/>
    <dgm:cxn modelId="{77981F99-CD9A-4886-982C-0C188B86D26F}" type="presParOf" srcId="{2228D16B-40B4-44A4-A1A8-8743BF737156}" destId="{10D7C5C5-AC12-4F9F-9F90-E522920E6AD5}" srcOrd="1" destOrd="0" presId="urn:microsoft.com/office/officeart/2008/layout/NameandTitleOrganizationalChart"/>
    <dgm:cxn modelId="{7E5B1631-55C9-47C6-8EAE-A2912F65007E}" type="presParOf" srcId="{10D7C5C5-AC12-4F9F-9F90-E522920E6AD5}" destId="{309F23BF-9DB1-4328-9447-808DE91F3D1E}" srcOrd="0" destOrd="0" presId="urn:microsoft.com/office/officeart/2008/layout/NameandTitleOrganizationalChart"/>
    <dgm:cxn modelId="{F00B2492-2E19-4998-A884-E89E84885E26}" type="presParOf" srcId="{309F23BF-9DB1-4328-9447-808DE91F3D1E}" destId="{A7EC7D8C-8E6E-4AF5-8B42-76ECD0C86C3B}" srcOrd="0" destOrd="0" presId="urn:microsoft.com/office/officeart/2008/layout/NameandTitleOrganizationalChart"/>
    <dgm:cxn modelId="{C274A2E7-8202-4C3D-B557-05A5304FE139}" type="presParOf" srcId="{309F23BF-9DB1-4328-9447-808DE91F3D1E}" destId="{5F8FC64E-44EB-4266-B2D9-DDC84394C29F}" srcOrd="1" destOrd="0" presId="urn:microsoft.com/office/officeart/2008/layout/NameandTitleOrganizationalChart"/>
    <dgm:cxn modelId="{F8E8D9A4-83EB-40DB-8127-5D3BC885DC3D}" type="presParOf" srcId="{309F23BF-9DB1-4328-9447-808DE91F3D1E}" destId="{9B4CD00A-E37A-4D95-89BF-ED806C7DFDFF}" srcOrd="2" destOrd="0" presId="urn:microsoft.com/office/officeart/2008/layout/NameandTitleOrganizationalChart"/>
    <dgm:cxn modelId="{323B2097-132B-4FA8-8EE5-11B527B16734}" type="presParOf" srcId="{10D7C5C5-AC12-4F9F-9F90-E522920E6AD5}" destId="{18FF2643-CF61-4636-A65B-AE1882AEEDC3}" srcOrd="1" destOrd="0" presId="urn:microsoft.com/office/officeart/2008/layout/NameandTitleOrganizationalChart"/>
    <dgm:cxn modelId="{AE41A89A-B749-4112-B032-3A7EACB0FFF4}" type="presParOf" srcId="{18FF2643-CF61-4636-A65B-AE1882AEEDC3}" destId="{4763BE02-C5E4-4817-BE32-C119EBFEB690}" srcOrd="0" destOrd="0" presId="urn:microsoft.com/office/officeart/2008/layout/NameandTitleOrganizationalChart"/>
    <dgm:cxn modelId="{03098E42-6EB9-427C-B9D2-80005C47F572}" type="presParOf" srcId="{18FF2643-CF61-4636-A65B-AE1882AEEDC3}" destId="{C58FB95B-34E6-4F6E-9B73-6112580DB4FC}" srcOrd="1" destOrd="0" presId="urn:microsoft.com/office/officeart/2008/layout/NameandTitleOrganizationalChart"/>
    <dgm:cxn modelId="{E810276B-65BF-4D8D-9AFF-8581305971F8}" type="presParOf" srcId="{C58FB95B-34E6-4F6E-9B73-6112580DB4FC}" destId="{9123C1CF-0BBD-4EAB-8182-E17396919CFF}" srcOrd="0" destOrd="0" presId="urn:microsoft.com/office/officeart/2008/layout/NameandTitleOrganizationalChart"/>
    <dgm:cxn modelId="{85536A01-FE97-45C9-A8E0-02C25B5D5435}" type="presParOf" srcId="{9123C1CF-0BBD-4EAB-8182-E17396919CFF}" destId="{7C4BB445-2256-47DF-944D-DC62CCE5D70D}" srcOrd="0" destOrd="0" presId="urn:microsoft.com/office/officeart/2008/layout/NameandTitleOrganizationalChart"/>
    <dgm:cxn modelId="{E13C57D0-3423-4EC6-AFCC-98187BFA3257}" type="presParOf" srcId="{9123C1CF-0BBD-4EAB-8182-E17396919CFF}" destId="{E2A5D694-E4EA-466C-B779-3EA222E14CDA}" srcOrd="1" destOrd="0" presId="urn:microsoft.com/office/officeart/2008/layout/NameandTitleOrganizationalChart"/>
    <dgm:cxn modelId="{B2C12144-B97B-477F-A2B1-7D7FD4A2E976}" type="presParOf" srcId="{9123C1CF-0BBD-4EAB-8182-E17396919CFF}" destId="{C31DB9CB-D158-4454-A21C-4CCBAAD1B435}" srcOrd="2" destOrd="0" presId="urn:microsoft.com/office/officeart/2008/layout/NameandTitleOrganizationalChart"/>
    <dgm:cxn modelId="{BDD32592-FD2E-4D45-965B-80D1C4805004}" type="presParOf" srcId="{C58FB95B-34E6-4F6E-9B73-6112580DB4FC}" destId="{C7581D53-E26F-4D68-8DA9-FB4195F76798}" srcOrd="1" destOrd="0" presId="urn:microsoft.com/office/officeart/2008/layout/NameandTitleOrganizationalChart"/>
    <dgm:cxn modelId="{DDD4DFEF-574F-4532-90DC-AD9FFA35BF20}" type="presParOf" srcId="{C58FB95B-34E6-4F6E-9B73-6112580DB4FC}" destId="{4F8227C4-44F3-4293-9FB3-0B606D806A02}" srcOrd="2" destOrd="0" presId="urn:microsoft.com/office/officeart/2008/layout/NameandTitleOrganizationalChart"/>
    <dgm:cxn modelId="{8236BCE8-5297-422E-8A51-DEA8470D33BB}" type="presParOf" srcId="{10D7C5C5-AC12-4F9F-9F90-E522920E6AD5}" destId="{AEA63B89-4A86-4153-AA68-E48BC4B53A15}" srcOrd="2" destOrd="0" presId="urn:microsoft.com/office/officeart/2008/layout/NameandTitleOrganizationalChart"/>
    <dgm:cxn modelId="{F71D77B2-5358-4A65-AC71-B49E7F9127A4}" type="presParOf" srcId="{12F17F6B-8EFC-459A-89B1-3A5C00E863F9}" destId="{5047ED52-1E82-4269-87B0-022F16200418}" srcOrd="2" destOrd="0" presId="urn:microsoft.com/office/officeart/2008/layout/NameandTitleOrganizationalChart"/>
    <dgm:cxn modelId="{0AF11EEA-7182-48F5-9F67-E60BEFAE1E0B}" type="presParOf" srcId="{A112F9E1-1651-47F7-BA4B-B0A89E5393AF}" destId="{C7A49624-3143-44BE-A5EC-9654327074EF}" srcOrd="4" destOrd="0" presId="urn:microsoft.com/office/officeart/2008/layout/NameandTitleOrganizationalChart"/>
    <dgm:cxn modelId="{206411A9-7E70-44B0-A05A-4F44367108A5}" type="presParOf" srcId="{A112F9E1-1651-47F7-BA4B-B0A89E5393AF}" destId="{2605AAC6-7C56-4193-94DC-FB2854E48740}" srcOrd="5" destOrd="0" presId="urn:microsoft.com/office/officeart/2008/layout/NameandTitleOrganizationalChart"/>
    <dgm:cxn modelId="{2F3DB352-3FAA-4421-8DBE-D283B1937FDB}" type="presParOf" srcId="{2605AAC6-7C56-4193-94DC-FB2854E48740}" destId="{BD803F88-F12F-4D23-A6B0-B45BCAC6864E}" srcOrd="0" destOrd="0" presId="urn:microsoft.com/office/officeart/2008/layout/NameandTitleOrganizationalChart"/>
    <dgm:cxn modelId="{0B6FF6CA-AED3-43FA-BB36-AA31CD142A06}" type="presParOf" srcId="{BD803F88-F12F-4D23-A6B0-B45BCAC6864E}" destId="{DB0D05C4-872E-4662-8B69-E280A2744CC9}" srcOrd="0" destOrd="0" presId="urn:microsoft.com/office/officeart/2008/layout/NameandTitleOrganizationalChart"/>
    <dgm:cxn modelId="{87C11C64-AFAD-4DCA-B5A7-F8FB46E0D44E}" type="presParOf" srcId="{BD803F88-F12F-4D23-A6B0-B45BCAC6864E}" destId="{F6D2705F-6818-4DB9-B13A-4E3AB7046E54}" srcOrd="1" destOrd="0" presId="urn:microsoft.com/office/officeart/2008/layout/NameandTitleOrganizationalChart"/>
    <dgm:cxn modelId="{85945FCC-DAFF-43EC-AB7A-68895FF8857C}" type="presParOf" srcId="{BD803F88-F12F-4D23-A6B0-B45BCAC6864E}" destId="{5721B653-054C-4C58-8F5D-84A6401B19EB}" srcOrd="2" destOrd="0" presId="urn:microsoft.com/office/officeart/2008/layout/NameandTitleOrganizationalChart"/>
    <dgm:cxn modelId="{5358D79B-E58F-4D5A-9422-C25453F61C46}" type="presParOf" srcId="{2605AAC6-7C56-4193-94DC-FB2854E48740}" destId="{CC4C09F2-53C8-4DFE-BC6E-991A8D211DB5}" srcOrd="1" destOrd="0" presId="urn:microsoft.com/office/officeart/2008/layout/NameandTitleOrganizationalChart"/>
    <dgm:cxn modelId="{0F8946D9-EEDD-4E78-955E-B3852D09D144}" type="presParOf" srcId="{CC4C09F2-53C8-4DFE-BC6E-991A8D211DB5}" destId="{BA8B1DB1-DE42-4E06-82F3-3439ABE20AB6}" srcOrd="0" destOrd="0" presId="urn:microsoft.com/office/officeart/2008/layout/NameandTitleOrganizationalChart"/>
    <dgm:cxn modelId="{C7750E06-AA91-4DC1-AEA1-845092D65637}" type="presParOf" srcId="{CC4C09F2-53C8-4DFE-BC6E-991A8D211DB5}" destId="{81C87CAF-CD86-4823-A649-341F9949A19D}" srcOrd="1" destOrd="0" presId="urn:microsoft.com/office/officeart/2008/layout/NameandTitleOrganizationalChart"/>
    <dgm:cxn modelId="{4DE903A6-F74A-42CA-98D0-0FBD29FCD9A6}" type="presParOf" srcId="{81C87CAF-CD86-4823-A649-341F9949A19D}" destId="{BC5A7676-1B66-4BEF-9200-9B2F15BA0CC1}" srcOrd="0" destOrd="0" presId="urn:microsoft.com/office/officeart/2008/layout/NameandTitleOrganizationalChart"/>
    <dgm:cxn modelId="{7C40AB3B-5D09-4977-9194-2A31F0F804AD}" type="presParOf" srcId="{BC5A7676-1B66-4BEF-9200-9B2F15BA0CC1}" destId="{B7A6803F-2A60-49DA-8EB1-3E338C35B2A2}" srcOrd="0" destOrd="0" presId="urn:microsoft.com/office/officeart/2008/layout/NameandTitleOrganizationalChart"/>
    <dgm:cxn modelId="{A753E807-E2FE-4AE5-A612-EFF9B04E3308}" type="presParOf" srcId="{BC5A7676-1B66-4BEF-9200-9B2F15BA0CC1}" destId="{A47371EB-8C52-41D2-A580-90F1E313A301}" srcOrd="1" destOrd="0" presId="urn:microsoft.com/office/officeart/2008/layout/NameandTitleOrganizationalChart"/>
    <dgm:cxn modelId="{5D69F79D-6436-44D1-A3F0-11880A9A78AB}" type="presParOf" srcId="{BC5A7676-1B66-4BEF-9200-9B2F15BA0CC1}" destId="{F23E664E-7E30-4447-8C87-625B0F4F23B8}" srcOrd="2" destOrd="0" presId="urn:microsoft.com/office/officeart/2008/layout/NameandTitleOrganizationalChart"/>
    <dgm:cxn modelId="{944E3374-6D37-4DEC-AA00-DECBE3E00AFE}" type="presParOf" srcId="{81C87CAF-CD86-4823-A649-341F9949A19D}" destId="{2C10B5FC-2A12-42A6-9467-E7F1AABB26F0}" srcOrd="1" destOrd="0" presId="urn:microsoft.com/office/officeart/2008/layout/NameandTitleOrganizationalChart"/>
    <dgm:cxn modelId="{123E7569-79A2-4885-B52B-EFC17CB9C22E}" type="presParOf" srcId="{2C10B5FC-2A12-42A6-9467-E7F1AABB26F0}" destId="{7E2788B8-A07E-4908-B0F6-CA7BC9B17F2E}" srcOrd="0" destOrd="0" presId="urn:microsoft.com/office/officeart/2008/layout/NameandTitleOrganizationalChart"/>
    <dgm:cxn modelId="{23941719-3EBE-44B2-822F-4F5729BB787D}" type="presParOf" srcId="{2C10B5FC-2A12-42A6-9467-E7F1AABB26F0}" destId="{5ACBCF9E-3EE4-4EB7-B2CF-0EF14A264936}" srcOrd="1" destOrd="0" presId="urn:microsoft.com/office/officeart/2008/layout/NameandTitleOrganizationalChart"/>
    <dgm:cxn modelId="{DAB9E275-1EB4-464A-AEF4-D52AFEE54536}" type="presParOf" srcId="{5ACBCF9E-3EE4-4EB7-B2CF-0EF14A264936}" destId="{7BCD0D1F-D1AD-4EB5-812B-154971F76287}" srcOrd="0" destOrd="0" presId="urn:microsoft.com/office/officeart/2008/layout/NameandTitleOrganizationalChart"/>
    <dgm:cxn modelId="{48CB922C-5CAB-42F5-AC7D-74F4D20297BA}" type="presParOf" srcId="{7BCD0D1F-D1AD-4EB5-812B-154971F76287}" destId="{96887088-F5A3-4073-BDE6-7D42B872851F}" srcOrd="0" destOrd="0" presId="urn:microsoft.com/office/officeart/2008/layout/NameandTitleOrganizationalChart"/>
    <dgm:cxn modelId="{611889AA-0705-4338-85E1-BA4D5DE438F1}" type="presParOf" srcId="{7BCD0D1F-D1AD-4EB5-812B-154971F76287}" destId="{5E99E8F2-1F9F-40C3-A05A-DB92F08C45F3}" srcOrd="1" destOrd="0" presId="urn:microsoft.com/office/officeart/2008/layout/NameandTitleOrganizationalChart"/>
    <dgm:cxn modelId="{9677B5CC-0738-4ADC-A9CA-BF7FBEF4DEA8}" type="presParOf" srcId="{7BCD0D1F-D1AD-4EB5-812B-154971F76287}" destId="{46A29323-8F60-42A1-A2B2-A7A2CE8B2901}" srcOrd="2" destOrd="0" presId="urn:microsoft.com/office/officeart/2008/layout/NameandTitleOrganizationalChart"/>
    <dgm:cxn modelId="{51C39E29-1192-4A74-9333-B66B2B6598FE}" type="presParOf" srcId="{5ACBCF9E-3EE4-4EB7-B2CF-0EF14A264936}" destId="{0249B547-367D-4AE2-B4F7-F0A8404C02DA}" srcOrd="1" destOrd="0" presId="urn:microsoft.com/office/officeart/2008/layout/NameandTitleOrganizationalChart"/>
    <dgm:cxn modelId="{B97C1F69-74C3-4B31-BB97-6F1366205613}" type="presParOf" srcId="{5ACBCF9E-3EE4-4EB7-B2CF-0EF14A264936}" destId="{04BFEF9C-EE85-419B-AEB7-09E93862F832}" srcOrd="2" destOrd="0" presId="urn:microsoft.com/office/officeart/2008/layout/NameandTitleOrganizationalChart"/>
    <dgm:cxn modelId="{8072AD48-EDAC-47A1-B351-9DC6C98327CA}" type="presParOf" srcId="{81C87CAF-CD86-4823-A649-341F9949A19D}" destId="{ED868208-D6E8-4B2E-AA92-21D0366F4746}" srcOrd="2" destOrd="0" presId="urn:microsoft.com/office/officeart/2008/layout/NameandTitleOrganizationalChart"/>
    <dgm:cxn modelId="{BC8741DB-DF1F-421B-9E25-D68243EC28AA}" type="presParOf" srcId="{2605AAC6-7C56-4193-94DC-FB2854E48740}" destId="{B353449E-854C-4CD8-8846-3DEF0CC74154}" srcOrd="2" destOrd="0" presId="urn:microsoft.com/office/officeart/2008/layout/NameandTitleOrganizationalChart"/>
    <dgm:cxn modelId="{061B3782-516C-435F-AB21-BEB14F0DC4B3}" type="presParOf" srcId="{242E20DF-5D91-47C5-850A-D02F110C8625}" destId="{D63C3E23-F1D5-4A46-94D0-2F5AE6378B2D}" srcOrd="2" destOrd="0" presId="urn:microsoft.com/office/officeart/2008/layout/NameandTitleOrganizational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837F770-F271-4E35-BC03-68DD033C66AF}" type="doc">
      <dgm:prSet loTypeId="urn:microsoft.com/office/officeart/2008/layout/NameandTitleOrganizationalChart" loCatId="hierarchy" qsTypeId="urn:microsoft.com/office/officeart/2005/8/quickstyle/simple4" qsCatId="simple" csTypeId="urn:microsoft.com/office/officeart/2005/8/colors/colorful5" csCatId="colorful" phldr="1"/>
      <dgm:spPr/>
      <dgm:t>
        <a:bodyPr/>
        <a:lstStyle/>
        <a:p>
          <a:endParaRPr lang="en-US"/>
        </a:p>
      </dgm:t>
    </dgm:pt>
    <dgm:pt modelId="{0376791C-D11E-424E-9347-446EB2EDCA79}">
      <dgm:prSet phldrT="[Text]">
        <dgm:style>
          <a:lnRef idx="2">
            <a:schemeClr val="accent5">
              <a:shade val="50000"/>
            </a:schemeClr>
          </a:lnRef>
          <a:fillRef idx="1">
            <a:schemeClr val="accent5"/>
          </a:fillRef>
          <a:effectRef idx="0">
            <a:schemeClr val="accent5"/>
          </a:effectRef>
          <a:fontRef idx="minor">
            <a:schemeClr val="lt1"/>
          </a:fontRef>
        </dgm:style>
      </dgm:prSet>
      <dgm:spPr/>
      <dgm:t>
        <a:bodyPr/>
        <a:lstStyle/>
        <a:p>
          <a:r>
            <a:rPr lang="en-US" b="1" dirty="0" smtClean="0"/>
            <a:t>Screen</a:t>
          </a:r>
          <a:endParaRPr lang="en-US" b="1" dirty="0"/>
        </a:p>
      </dgm:t>
    </dgm:pt>
    <dgm:pt modelId="{76D9B88A-F306-4D6D-9F79-3AAA517AA17E}" type="parTrans" cxnId="{273DA1F3-36B2-4DD1-A38D-2BC6BE58807C}">
      <dgm:prSet/>
      <dgm:spPr/>
      <dgm:t>
        <a:bodyPr/>
        <a:lstStyle/>
        <a:p>
          <a:endParaRPr lang="en-US"/>
        </a:p>
      </dgm:t>
    </dgm:pt>
    <dgm:pt modelId="{FB44983B-1B72-4E86-8045-DDB11519C9F3}" type="sibTrans" cxnId="{273DA1F3-36B2-4DD1-A38D-2BC6BE58807C}">
      <dgm:prSet/>
      <dgm:spPr/>
      <dgm:t>
        <a:bodyPr/>
        <a:lstStyle/>
        <a:p>
          <a:r>
            <a:rPr lang="en-US"/>
            <a:t>AUDIT/DAST/CRAFFT</a:t>
          </a:r>
        </a:p>
      </dgm:t>
    </dgm:pt>
    <dgm:pt modelId="{75674766-912C-4E34-9274-3EE5C745CD2B}">
      <dgm:prSet phldrT="[Text]"/>
      <dgm:spPr/>
      <dgm:t>
        <a:bodyPr/>
        <a:lstStyle/>
        <a:p>
          <a:r>
            <a:rPr lang="en-US"/>
            <a:t>Abstinence/Low Risk</a:t>
          </a:r>
        </a:p>
      </dgm:t>
    </dgm:pt>
    <dgm:pt modelId="{8F1A8B48-311A-41DD-BA6F-331712B8A1C8}" type="parTrans" cxnId="{B3C9584A-03E1-4411-8270-29D40247D2F7}">
      <dgm:prSet/>
      <dgm:spPr/>
      <dgm:t>
        <a:bodyPr/>
        <a:lstStyle/>
        <a:p>
          <a:endParaRPr lang="en-US"/>
        </a:p>
      </dgm:t>
    </dgm:pt>
    <dgm:pt modelId="{F3779690-C0B6-46D5-9D00-63E584359637}" type="sibTrans" cxnId="{B3C9584A-03E1-4411-8270-29D40247D2F7}">
      <dgm:prSet/>
      <dgm:spPr/>
      <dgm:t>
        <a:bodyPr/>
        <a:lstStyle/>
        <a:p>
          <a:r>
            <a:rPr lang="en-US" dirty="0"/>
            <a:t>AUDIT (&lt;7), DAST (&lt;2)</a:t>
          </a:r>
        </a:p>
      </dgm:t>
    </dgm:pt>
    <dgm:pt modelId="{696CAE09-BD7B-4FD4-8E3F-CB788A342A1F}">
      <dgm:prSet phldrT="[Text]"/>
      <dgm:spPr/>
      <dgm:t>
        <a:bodyPr/>
        <a:lstStyle/>
        <a:p>
          <a:r>
            <a:rPr lang="en-US"/>
            <a:t>Affirm/ ReScreen in Future</a:t>
          </a:r>
        </a:p>
      </dgm:t>
    </dgm:pt>
    <dgm:pt modelId="{249CB137-B7D8-45EF-AD3E-6B0DC3481E78}" type="parTrans" cxnId="{2E8F511E-B7CE-4FD4-8DDF-575791A2723B}">
      <dgm:prSet/>
      <dgm:spPr/>
      <dgm:t>
        <a:bodyPr/>
        <a:lstStyle/>
        <a:p>
          <a:endParaRPr lang="en-US"/>
        </a:p>
      </dgm:t>
    </dgm:pt>
    <dgm:pt modelId="{D5D42B99-AD6C-4D4F-B5AB-E2356B483E3F}" type="sibTrans" cxnId="{2E8F511E-B7CE-4FD4-8DDF-575791A2723B}">
      <dgm:prSet custT="1"/>
      <dgm:spPr/>
      <dgm:t>
        <a:bodyPr/>
        <a:lstStyle/>
        <a:p>
          <a:r>
            <a:rPr lang="en-US" sz="1600"/>
            <a:t>Positivity</a:t>
          </a:r>
        </a:p>
      </dgm:t>
    </dgm:pt>
    <dgm:pt modelId="{23D1C82D-630A-472A-93C8-E53EA66A34F1}">
      <dgm:prSet phldrT="[Text]"/>
      <dgm:spPr/>
      <dgm:t>
        <a:bodyPr/>
        <a:lstStyle/>
        <a:p>
          <a:r>
            <a:rPr lang="en-US"/>
            <a:t>High Risk Use</a:t>
          </a:r>
        </a:p>
      </dgm:t>
    </dgm:pt>
    <dgm:pt modelId="{4288D550-A8FC-45A1-8303-941D2EE3B0B8}" type="parTrans" cxnId="{D0CDD21D-1D65-4D9E-8D9D-632ABE068C51}">
      <dgm:prSet/>
      <dgm:spPr/>
      <dgm:t>
        <a:bodyPr/>
        <a:lstStyle/>
        <a:p>
          <a:endParaRPr lang="en-US"/>
        </a:p>
      </dgm:t>
    </dgm:pt>
    <dgm:pt modelId="{26968D03-EAE9-45D2-B16E-CA6248E50841}" type="sibTrans" cxnId="{D0CDD21D-1D65-4D9E-8D9D-632ABE068C51}">
      <dgm:prSet/>
      <dgm:spPr/>
      <dgm:t>
        <a:bodyPr/>
        <a:lstStyle/>
        <a:p>
          <a:r>
            <a:rPr lang="en-US"/>
            <a:t>AUDIT (20-40), DAST (6+)</a:t>
          </a:r>
        </a:p>
      </dgm:t>
    </dgm:pt>
    <dgm:pt modelId="{3A61AD1F-EC41-4E0E-84C1-4AF605D00DC9}">
      <dgm:prSet phldrT="[Text]"/>
      <dgm:spPr/>
      <dgm:t>
        <a:bodyPr/>
        <a:lstStyle/>
        <a:p>
          <a:r>
            <a:rPr lang="en-US"/>
            <a:t>Req. Referral to Treatment</a:t>
          </a:r>
        </a:p>
      </dgm:t>
    </dgm:pt>
    <dgm:pt modelId="{0E10BF9D-6037-40F5-A7CC-C6F46535E415}" type="parTrans" cxnId="{159A8ACE-C956-4824-A88C-DEF0BFBCFEA5}">
      <dgm:prSet/>
      <dgm:spPr/>
      <dgm:t>
        <a:bodyPr/>
        <a:lstStyle/>
        <a:p>
          <a:endParaRPr lang="en-US"/>
        </a:p>
      </dgm:t>
    </dgm:pt>
    <dgm:pt modelId="{94C8DFB7-04E2-4A1D-B253-ABAAA62EB3EC}" type="sibTrans" cxnId="{159A8ACE-C956-4824-A88C-DEF0BFBCFEA5}">
      <dgm:prSet/>
      <dgm:spPr/>
      <dgm:t>
        <a:bodyPr/>
        <a:lstStyle/>
        <a:p>
          <a:r>
            <a:rPr lang="en-US"/>
            <a:t>Detox/SA treatment</a:t>
          </a:r>
        </a:p>
      </dgm:t>
    </dgm:pt>
    <dgm:pt modelId="{39C272D2-80A5-48B6-891D-669D93F75C17}">
      <dgm:prSet/>
      <dgm:spPr/>
      <dgm:t>
        <a:bodyPr/>
        <a:lstStyle/>
        <a:p>
          <a:r>
            <a:rPr lang="en-US"/>
            <a:t>Moderate Risk Use</a:t>
          </a:r>
        </a:p>
      </dgm:t>
    </dgm:pt>
    <dgm:pt modelId="{A14E181F-C159-4EAA-BB06-F9C3C99CF370}" type="parTrans" cxnId="{B359D55F-365C-4BE9-A67E-2284FCFEE776}">
      <dgm:prSet/>
      <dgm:spPr/>
      <dgm:t>
        <a:bodyPr/>
        <a:lstStyle/>
        <a:p>
          <a:endParaRPr lang="en-US"/>
        </a:p>
      </dgm:t>
    </dgm:pt>
    <dgm:pt modelId="{771BB615-F226-4FC9-9306-A7CC0BF7B83B}" type="sibTrans" cxnId="{B359D55F-365C-4BE9-A67E-2284FCFEE776}">
      <dgm:prSet/>
      <dgm:spPr/>
      <dgm:t>
        <a:bodyPr/>
        <a:lstStyle/>
        <a:p>
          <a:r>
            <a:rPr lang="en-US"/>
            <a:t>AUDIT (8-19), DAST (3-5)</a:t>
          </a:r>
        </a:p>
      </dgm:t>
    </dgm:pt>
    <dgm:pt modelId="{F7CFDFF0-959A-4457-A0E0-B53CD61E3627}">
      <dgm:prSet>
        <dgm:style>
          <a:lnRef idx="0">
            <a:scrgbClr r="0" g="0" b="0"/>
          </a:lnRef>
          <a:fillRef idx="0">
            <a:scrgbClr r="0" g="0" b="0"/>
          </a:fillRef>
          <a:effectRef idx="0">
            <a:scrgbClr r="0" g="0" b="0"/>
          </a:effectRef>
          <a:fontRef idx="minor">
            <a:schemeClr val="accent4"/>
          </a:fontRef>
        </dgm:style>
      </dgm:prSet>
      <dgm:spPr>
        <a:noFill/>
        <a:ln w="9525" cap="flat" cmpd="sng" algn="ctr">
          <a:solidFill>
            <a:schemeClr val="accent4"/>
          </a:solidFill>
          <a:prstDash val="solid"/>
          <a:round/>
          <a:headEnd type="none" w="med" len="med"/>
          <a:tailEnd type="none" w="med" len="med"/>
        </a:ln>
        <a:effectLst>
          <a:glow rad="101600">
            <a:schemeClr val="accent3">
              <a:satMod val="175000"/>
              <a:alpha val="40000"/>
            </a:schemeClr>
          </a:glow>
        </a:effectLst>
      </dgm:spPr>
      <dgm:t>
        <a:bodyPr/>
        <a:lstStyle/>
        <a:p>
          <a:r>
            <a:rPr lang="en-US"/>
            <a:t>Brief Negotiated Interview</a:t>
          </a:r>
        </a:p>
      </dgm:t>
    </dgm:pt>
    <dgm:pt modelId="{976F4B87-0E17-4E3E-988E-FE6D915E8805}" type="parTrans" cxnId="{EDB251D8-5D55-47ED-9485-805171D04EE3}">
      <dgm:prSet/>
      <dgm:spPr/>
      <dgm:t>
        <a:bodyPr/>
        <a:lstStyle/>
        <a:p>
          <a:endParaRPr lang="en-US"/>
        </a:p>
      </dgm:t>
    </dgm:pt>
    <dgm:pt modelId="{ACB52EFE-06B7-4017-BA89-65E8C5F5C771}" type="sibTrans" cxnId="{EDB251D8-5D55-47ED-9485-805171D04EE3}">
      <dgm:prSet custT="1"/>
      <dgm:spPr/>
      <dgm:t>
        <a:bodyPr/>
        <a:lstStyle/>
        <a:p>
          <a:r>
            <a:rPr lang="en-US" sz="1600"/>
            <a:t>Reduce Risk</a:t>
          </a:r>
        </a:p>
      </dgm:t>
    </dgm:pt>
    <dgm:pt modelId="{DF8318C6-C4B5-4098-8AF7-262D8EC3E3F7}">
      <dgm:prSet/>
      <dgm:spPr/>
      <dgm:t>
        <a:bodyPr/>
        <a:lstStyle/>
        <a:p>
          <a:r>
            <a:rPr lang="en-US"/>
            <a:t>May Refer to Treatment</a:t>
          </a:r>
        </a:p>
      </dgm:t>
    </dgm:pt>
    <dgm:pt modelId="{FC5D8964-6E5C-4387-84D3-F9F1B6E53A51}" type="parTrans" cxnId="{CA466CBE-4D54-485B-B2C2-56C07494392B}">
      <dgm:prSet/>
      <dgm:spPr/>
      <dgm:t>
        <a:bodyPr/>
        <a:lstStyle/>
        <a:p>
          <a:endParaRPr lang="en-US"/>
        </a:p>
      </dgm:t>
    </dgm:pt>
    <dgm:pt modelId="{EA78BAE1-DDEF-48D4-A56C-E8CA4F723005}" type="sibTrans" cxnId="{CA466CBE-4D54-485B-B2C2-56C07494392B}">
      <dgm:prSet/>
      <dgm:spPr/>
      <dgm:t>
        <a:bodyPr/>
        <a:lstStyle/>
        <a:p>
          <a:r>
            <a:rPr lang="en-US"/>
            <a:t>Therapy/Treatment</a:t>
          </a:r>
        </a:p>
      </dgm:t>
    </dgm:pt>
    <dgm:pt modelId="{CA68E38F-D3C1-4D10-87C8-6DD5C4C417FC}">
      <dgm:prSet>
        <dgm:style>
          <a:lnRef idx="0">
            <a:scrgbClr r="0" g="0" b="0"/>
          </a:lnRef>
          <a:fillRef idx="0">
            <a:scrgbClr r="0" g="0" b="0"/>
          </a:fillRef>
          <a:effectRef idx="0">
            <a:scrgbClr r="0" g="0" b="0"/>
          </a:effectRef>
          <a:fontRef idx="minor">
            <a:schemeClr val="accent4"/>
          </a:fontRef>
        </dgm:style>
      </dgm:prSet>
      <dgm:spPr>
        <a:noFill/>
        <a:ln w="9525" cap="flat" cmpd="sng" algn="ctr">
          <a:solidFill>
            <a:schemeClr val="accent4"/>
          </a:solidFill>
          <a:prstDash val="solid"/>
          <a:round/>
          <a:headEnd type="none" w="med" len="med"/>
          <a:tailEnd type="none" w="med" len="med"/>
        </a:ln>
        <a:effectLst>
          <a:glow rad="101600">
            <a:schemeClr val="accent3">
              <a:satMod val="175000"/>
              <a:alpha val="40000"/>
            </a:schemeClr>
          </a:glow>
        </a:effectLst>
      </dgm:spPr>
      <dgm:t>
        <a:bodyPr/>
        <a:lstStyle/>
        <a:p>
          <a:r>
            <a:rPr lang="en-US"/>
            <a:t>Brief Negotiated Interview</a:t>
          </a:r>
        </a:p>
      </dgm:t>
    </dgm:pt>
    <dgm:pt modelId="{F7A2D326-8A17-4AF5-A6EE-FB8F4DBC4E30}" type="parTrans" cxnId="{611FE99B-631D-4410-ADEA-9C29C5E50172}">
      <dgm:prSet/>
      <dgm:spPr/>
      <dgm:t>
        <a:bodyPr/>
        <a:lstStyle/>
        <a:p>
          <a:endParaRPr lang="en-US"/>
        </a:p>
      </dgm:t>
    </dgm:pt>
    <dgm:pt modelId="{3302105A-84CA-4422-9B96-4BF6D22099BC}" type="sibTrans" cxnId="{611FE99B-631D-4410-ADEA-9C29C5E50172}">
      <dgm:prSet/>
      <dgm:spPr/>
      <dgm:t>
        <a:bodyPr/>
        <a:lstStyle/>
        <a:p>
          <a:r>
            <a:rPr lang="en-US"/>
            <a:t>Motivate into Treatment</a:t>
          </a:r>
        </a:p>
      </dgm:t>
    </dgm:pt>
    <dgm:pt modelId="{76B398F3-2420-487D-B68D-20804F688D1D}">
      <dgm:prSet>
        <dgm:style>
          <a:lnRef idx="2">
            <a:schemeClr val="accent4">
              <a:shade val="50000"/>
            </a:schemeClr>
          </a:lnRef>
          <a:fillRef idx="1">
            <a:schemeClr val="accent4"/>
          </a:fillRef>
          <a:effectRef idx="0">
            <a:schemeClr val="accent4"/>
          </a:effectRef>
          <a:fontRef idx="minor">
            <a:schemeClr val="lt1"/>
          </a:fontRef>
        </dgm:style>
      </dgm:prSet>
      <dgm:spPr/>
      <dgm:t>
        <a:bodyPr/>
        <a:lstStyle/>
        <a:p>
          <a:r>
            <a:rPr lang="en-US" dirty="0" smtClean="0"/>
            <a:t>Pre-Screen</a:t>
          </a:r>
          <a:endParaRPr lang="en-US" dirty="0"/>
        </a:p>
      </dgm:t>
    </dgm:pt>
    <dgm:pt modelId="{75EDA9DC-25CC-4F98-B64C-C52DAE96CA32}" type="parTrans" cxnId="{4F4D3066-BD93-4494-9862-A3B6B07B7782}">
      <dgm:prSet/>
      <dgm:spPr/>
      <dgm:t>
        <a:bodyPr/>
        <a:lstStyle/>
        <a:p>
          <a:endParaRPr lang="en-US"/>
        </a:p>
      </dgm:t>
    </dgm:pt>
    <dgm:pt modelId="{98925685-89D7-4248-8F8D-56325EEA9F7B}" type="sibTrans" cxnId="{4F4D3066-BD93-4494-9862-A3B6B07B7782}">
      <dgm:prSet custT="1"/>
      <dgm:spPr/>
      <dgm:t>
        <a:bodyPr/>
        <a:lstStyle/>
        <a:p>
          <a:r>
            <a:rPr lang="en-US" sz="1800" dirty="0" smtClean="0"/>
            <a:t>Brief Question</a:t>
          </a:r>
          <a:endParaRPr lang="en-US" sz="1800" dirty="0"/>
        </a:p>
      </dgm:t>
    </dgm:pt>
    <dgm:pt modelId="{AC6CD19D-6012-4279-82DE-944F883F45EC}" type="pres">
      <dgm:prSet presAssocID="{5837F770-F271-4E35-BC03-68DD033C66AF}" presName="hierChild1" presStyleCnt="0">
        <dgm:presLayoutVars>
          <dgm:orgChart val="1"/>
          <dgm:chPref val="1"/>
          <dgm:dir/>
          <dgm:animOne val="branch"/>
          <dgm:animLvl val="lvl"/>
          <dgm:resizeHandles/>
        </dgm:presLayoutVars>
      </dgm:prSet>
      <dgm:spPr/>
      <dgm:t>
        <a:bodyPr/>
        <a:lstStyle/>
        <a:p>
          <a:endParaRPr lang="en-US"/>
        </a:p>
      </dgm:t>
    </dgm:pt>
    <dgm:pt modelId="{0D0B493D-5912-45C8-B3B8-8B7ED1C22106}" type="pres">
      <dgm:prSet presAssocID="{76B398F3-2420-487D-B68D-20804F688D1D}" presName="hierRoot1" presStyleCnt="0">
        <dgm:presLayoutVars>
          <dgm:hierBranch val="init"/>
        </dgm:presLayoutVars>
      </dgm:prSet>
      <dgm:spPr/>
    </dgm:pt>
    <dgm:pt modelId="{3CF53EFF-18FF-4340-91DE-6804C99248EA}" type="pres">
      <dgm:prSet presAssocID="{76B398F3-2420-487D-B68D-20804F688D1D}" presName="rootComposite1" presStyleCnt="0"/>
      <dgm:spPr/>
    </dgm:pt>
    <dgm:pt modelId="{6BA5D925-7C9A-43A9-8AB1-811820D98A08}" type="pres">
      <dgm:prSet presAssocID="{76B398F3-2420-487D-B68D-20804F688D1D}" presName="rootText1" presStyleLbl="node0" presStyleIdx="0" presStyleCnt="2" custLinFactNeighborX="2641" custLinFactNeighborY="-47560">
        <dgm:presLayoutVars>
          <dgm:chMax/>
          <dgm:chPref val="3"/>
        </dgm:presLayoutVars>
      </dgm:prSet>
      <dgm:spPr/>
      <dgm:t>
        <a:bodyPr/>
        <a:lstStyle/>
        <a:p>
          <a:endParaRPr lang="en-US"/>
        </a:p>
      </dgm:t>
    </dgm:pt>
    <dgm:pt modelId="{AC860E68-E0AA-4FA5-AA5D-A0EA68F757F9}" type="pres">
      <dgm:prSet presAssocID="{76B398F3-2420-487D-B68D-20804F688D1D}" presName="titleText1" presStyleLbl="fgAcc0" presStyleIdx="0" presStyleCnt="2" custLinFactNeighborX="1265" custLinFactNeighborY="-1199">
        <dgm:presLayoutVars>
          <dgm:chMax val="0"/>
          <dgm:chPref val="0"/>
        </dgm:presLayoutVars>
      </dgm:prSet>
      <dgm:spPr/>
      <dgm:t>
        <a:bodyPr/>
        <a:lstStyle/>
        <a:p>
          <a:endParaRPr lang="en-US"/>
        </a:p>
      </dgm:t>
    </dgm:pt>
    <dgm:pt modelId="{518B11F4-27FC-409D-812E-37572BECB468}" type="pres">
      <dgm:prSet presAssocID="{76B398F3-2420-487D-B68D-20804F688D1D}" presName="rootConnector1" presStyleLbl="node1" presStyleIdx="0" presStyleCnt="8"/>
      <dgm:spPr/>
      <dgm:t>
        <a:bodyPr/>
        <a:lstStyle/>
        <a:p>
          <a:endParaRPr lang="en-US"/>
        </a:p>
      </dgm:t>
    </dgm:pt>
    <dgm:pt modelId="{9D271B30-ADB1-4C38-8A52-D8D045BB0933}" type="pres">
      <dgm:prSet presAssocID="{76B398F3-2420-487D-B68D-20804F688D1D}" presName="hierChild2" presStyleCnt="0"/>
      <dgm:spPr/>
    </dgm:pt>
    <dgm:pt modelId="{6F355D0B-12E9-440B-933B-30B4483BAAFF}" type="pres">
      <dgm:prSet presAssocID="{76B398F3-2420-487D-B68D-20804F688D1D}" presName="hierChild3" presStyleCnt="0"/>
      <dgm:spPr/>
    </dgm:pt>
    <dgm:pt modelId="{242E20DF-5D91-47C5-850A-D02F110C8625}" type="pres">
      <dgm:prSet presAssocID="{0376791C-D11E-424E-9347-446EB2EDCA79}" presName="hierRoot1" presStyleCnt="0">
        <dgm:presLayoutVars>
          <dgm:hierBranch val="init"/>
        </dgm:presLayoutVars>
      </dgm:prSet>
      <dgm:spPr/>
    </dgm:pt>
    <dgm:pt modelId="{7A67C4EB-112A-44F0-B3A9-2F4C05224BB3}" type="pres">
      <dgm:prSet presAssocID="{0376791C-D11E-424E-9347-446EB2EDCA79}" presName="rootComposite1" presStyleCnt="0"/>
      <dgm:spPr/>
    </dgm:pt>
    <dgm:pt modelId="{0B6307BE-CD99-46B3-BD9B-B920AD96411C}" type="pres">
      <dgm:prSet presAssocID="{0376791C-D11E-424E-9347-446EB2EDCA79}" presName="rootText1" presStyleLbl="node0" presStyleIdx="1" presStyleCnt="2">
        <dgm:presLayoutVars>
          <dgm:chMax/>
          <dgm:chPref val="3"/>
        </dgm:presLayoutVars>
      </dgm:prSet>
      <dgm:spPr/>
      <dgm:t>
        <a:bodyPr/>
        <a:lstStyle/>
        <a:p>
          <a:endParaRPr lang="en-US"/>
        </a:p>
      </dgm:t>
    </dgm:pt>
    <dgm:pt modelId="{B4622724-C519-44A6-AC56-5D11C83E13F2}" type="pres">
      <dgm:prSet presAssocID="{0376791C-D11E-424E-9347-446EB2EDCA79}" presName="titleText1" presStyleLbl="fgAcc0" presStyleIdx="1" presStyleCnt="2">
        <dgm:presLayoutVars>
          <dgm:chMax val="0"/>
          <dgm:chPref val="0"/>
        </dgm:presLayoutVars>
      </dgm:prSet>
      <dgm:spPr/>
      <dgm:t>
        <a:bodyPr/>
        <a:lstStyle/>
        <a:p>
          <a:endParaRPr lang="en-US"/>
        </a:p>
      </dgm:t>
    </dgm:pt>
    <dgm:pt modelId="{25B686B6-AAAD-4CB7-B9F7-FF1D199D61F2}" type="pres">
      <dgm:prSet presAssocID="{0376791C-D11E-424E-9347-446EB2EDCA79}" presName="rootConnector1" presStyleLbl="node1" presStyleIdx="0" presStyleCnt="8"/>
      <dgm:spPr/>
      <dgm:t>
        <a:bodyPr/>
        <a:lstStyle/>
        <a:p>
          <a:endParaRPr lang="en-US"/>
        </a:p>
      </dgm:t>
    </dgm:pt>
    <dgm:pt modelId="{A112F9E1-1651-47F7-BA4B-B0A89E5393AF}" type="pres">
      <dgm:prSet presAssocID="{0376791C-D11E-424E-9347-446EB2EDCA79}" presName="hierChild2" presStyleCnt="0"/>
      <dgm:spPr/>
    </dgm:pt>
    <dgm:pt modelId="{E18A0CBE-E673-459C-907F-A02CDE6BB90B}" type="pres">
      <dgm:prSet presAssocID="{8F1A8B48-311A-41DD-BA6F-331712B8A1C8}" presName="Name37" presStyleLbl="parChTrans1D2" presStyleIdx="0" presStyleCnt="3"/>
      <dgm:spPr/>
      <dgm:t>
        <a:bodyPr/>
        <a:lstStyle/>
        <a:p>
          <a:endParaRPr lang="en-US"/>
        </a:p>
      </dgm:t>
    </dgm:pt>
    <dgm:pt modelId="{706FED88-1817-44C7-B552-DAC4113E05B2}" type="pres">
      <dgm:prSet presAssocID="{75674766-912C-4E34-9274-3EE5C745CD2B}" presName="hierRoot2" presStyleCnt="0">
        <dgm:presLayoutVars>
          <dgm:hierBranch val="init"/>
        </dgm:presLayoutVars>
      </dgm:prSet>
      <dgm:spPr/>
    </dgm:pt>
    <dgm:pt modelId="{665CAE0B-B8BE-4C6A-9825-7F14AED2E66C}" type="pres">
      <dgm:prSet presAssocID="{75674766-912C-4E34-9274-3EE5C745CD2B}" presName="rootComposite" presStyleCnt="0"/>
      <dgm:spPr/>
    </dgm:pt>
    <dgm:pt modelId="{1B805747-9A85-4589-9A3A-7B330E9E6AD8}" type="pres">
      <dgm:prSet presAssocID="{75674766-912C-4E34-9274-3EE5C745CD2B}" presName="rootText" presStyleLbl="node1" presStyleIdx="0" presStyleCnt="8">
        <dgm:presLayoutVars>
          <dgm:chMax/>
          <dgm:chPref val="3"/>
        </dgm:presLayoutVars>
      </dgm:prSet>
      <dgm:spPr/>
      <dgm:t>
        <a:bodyPr/>
        <a:lstStyle/>
        <a:p>
          <a:endParaRPr lang="en-US"/>
        </a:p>
      </dgm:t>
    </dgm:pt>
    <dgm:pt modelId="{5BCA7ED0-67FC-44CB-BC09-207C23DB2A86}" type="pres">
      <dgm:prSet presAssocID="{75674766-912C-4E34-9274-3EE5C745CD2B}" presName="titleText2" presStyleLbl="fgAcc1" presStyleIdx="0" presStyleCnt="8">
        <dgm:presLayoutVars>
          <dgm:chMax val="0"/>
          <dgm:chPref val="0"/>
        </dgm:presLayoutVars>
      </dgm:prSet>
      <dgm:spPr/>
      <dgm:t>
        <a:bodyPr/>
        <a:lstStyle/>
        <a:p>
          <a:endParaRPr lang="en-US"/>
        </a:p>
      </dgm:t>
    </dgm:pt>
    <dgm:pt modelId="{1D50C754-D57A-4ADF-A189-02572D6BE62B}" type="pres">
      <dgm:prSet presAssocID="{75674766-912C-4E34-9274-3EE5C745CD2B}" presName="rootConnector" presStyleLbl="node2" presStyleIdx="0" presStyleCnt="0"/>
      <dgm:spPr/>
      <dgm:t>
        <a:bodyPr/>
        <a:lstStyle/>
        <a:p>
          <a:endParaRPr lang="en-US"/>
        </a:p>
      </dgm:t>
    </dgm:pt>
    <dgm:pt modelId="{1F3884D9-299E-42F1-BE23-230B379259D7}" type="pres">
      <dgm:prSet presAssocID="{75674766-912C-4E34-9274-3EE5C745CD2B}" presName="hierChild4" presStyleCnt="0"/>
      <dgm:spPr/>
    </dgm:pt>
    <dgm:pt modelId="{C13B6A83-1C3E-439A-8725-2AEA7640B156}" type="pres">
      <dgm:prSet presAssocID="{249CB137-B7D8-45EF-AD3E-6B0DC3481E78}" presName="Name37" presStyleLbl="parChTrans1D3" presStyleIdx="0" presStyleCnt="3"/>
      <dgm:spPr/>
      <dgm:t>
        <a:bodyPr/>
        <a:lstStyle/>
        <a:p>
          <a:endParaRPr lang="en-US"/>
        </a:p>
      </dgm:t>
    </dgm:pt>
    <dgm:pt modelId="{DE1ADBF9-CEB1-4E4D-B9E0-94AF309D0977}" type="pres">
      <dgm:prSet presAssocID="{696CAE09-BD7B-4FD4-8E3F-CB788A342A1F}" presName="hierRoot2" presStyleCnt="0">
        <dgm:presLayoutVars>
          <dgm:hierBranch val="init"/>
        </dgm:presLayoutVars>
      </dgm:prSet>
      <dgm:spPr/>
    </dgm:pt>
    <dgm:pt modelId="{ED72B9EF-EB59-4150-BA27-7E9779E61457}" type="pres">
      <dgm:prSet presAssocID="{696CAE09-BD7B-4FD4-8E3F-CB788A342A1F}" presName="rootComposite" presStyleCnt="0"/>
      <dgm:spPr/>
    </dgm:pt>
    <dgm:pt modelId="{98229762-5576-4785-8845-7F142CA0A05F}" type="pres">
      <dgm:prSet presAssocID="{696CAE09-BD7B-4FD4-8E3F-CB788A342A1F}" presName="rootText" presStyleLbl="node1" presStyleIdx="1" presStyleCnt="8">
        <dgm:presLayoutVars>
          <dgm:chMax/>
          <dgm:chPref val="3"/>
        </dgm:presLayoutVars>
      </dgm:prSet>
      <dgm:spPr/>
      <dgm:t>
        <a:bodyPr/>
        <a:lstStyle/>
        <a:p>
          <a:endParaRPr lang="en-US"/>
        </a:p>
      </dgm:t>
    </dgm:pt>
    <dgm:pt modelId="{DCA5637C-D176-43C5-BFE6-04F78F9B232B}" type="pres">
      <dgm:prSet presAssocID="{696CAE09-BD7B-4FD4-8E3F-CB788A342A1F}" presName="titleText2" presStyleLbl="fgAcc1" presStyleIdx="1" presStyleCnt="8">
        <dgm:presLayoutVars>
          <dgm:chMax val="0"/>
          <dgm:chPref val="0"/>
        </dgm:presLayoutVars>
      </dgm:prSet>
      <dgm:spPr/>
      <dgm:t>
        <a:bodyPr/>
        <a:lstStyle/>
        <a:p>
          <a:endParaRPr lang="en-US"/>
        </a:p>
      </dgm:t>
    </dgm:pt>
    <dgm:pt modelId="{5EEFD3FC-8257-46B1-9B92-18EE0B4F7D54}" type="pres">
      <dgm:prSet presAssocID="{696CAE09-BD7B-4FD4-8E3F-CB788A342A1F}" presName="rootConnector" presStyleLbl="node3" presStyleIdx="0" presStyleCnt="0"/>
      <dgm:spPr/>
      <dgm:t>
        <a:bodyPr/>
        <a:lstStyle/>
        <a:p>
          <a:endParaRPr lang="en-US"/>
        </a:p>
      </dgm:t>
    </dgm:pt>
    <dgm:pt modelId="{FDF0505E-B80A-4F30-B13B-B0E5CFEEC941}" type="pres">
      <dgm:prSet presAssocID="{696CAE09-BD7B-4FD4-8E3F-CB788A342A1F}" presName="hierChild4" presStyleCnt="0"/>
      <dgm:spPr/>
    </dgm:pt>
    <dgm:pt modelId="{9E40F98C-FFF3-4EE9-8230-0F52C76C26BD}" type="pres">
      <dgm:prSet presAssocID="{696CAE09-BD7B-4FD4-8E3F-CB788A342A1F}" presName="hierChild5" presStyleCnt="0"/>
      <dgm:spPr/>
    </dgm:pt>
    <dgm:pt modelId="{89665BD8-26A8-401F-93A1-FD35900FBB67}" type="pres">
      <dgm:prSet presAssocID="{75674766-912C-4E34-9274-3EE5C745CD2B}" presName="hierChild5" presStyleCnt="0"/>
      <dgm:spPr/>
    </dgm:pt>
    <dgm:pt modelId="{E2013B37-4830-4808-A6D6-EE3574DA1DBF}" type="pres">
      <dgm:prSet presAssocID="{A14E181F-C159-4EAA-BB06-F9C3C99CF370}" presName="Name37" presStyleLbl="parChTrans1D2" presStyleIdx="1" presStyleCnt="3"/>
      <dgm:spPr/>
      <dgm:t>
        <a:bodyPr/>
        <a:lstStyle/>
        <a:p>
          <a:endParaRPr lang="en-US"/>
        </a:p>
      </dgm:t>
    </dgm:pt>
    <dgm:pt modelId="{12F17F6B-8EFC-459A-89B1-3A5C00E863F9}" type="pres">
      <dgm:prSet presAssocID="{39C272D2-80A5-48B6-891D-669D93F75C17}" presName="hierRoot2" presStyleCnt="0">
        <dgm:presLayoutVars>
          <dgm:hierBranch val="init"/>
        </dgm:presLayoutVars>
      </dgm:prSet>
      <dgm:spPr/>
    </dgm:pt>
    <dgm:pt modelId="{C31494EB-5E5A-401A-8C2F-AF76BE29C142}" type="pres">
      <dgm:prSet presAssocID="{39C272D2-80A5-48B6-891D-669D93F75C17}" presName="rootComposite" presStyleCnt="0"/>
      <dgm:spPr/>
    </dgm:pt>
    <dgm:pt modelId="{3A4E245B-F827-4934-9FBC-C594EFC09E72}" type="pres">
      <dgm:prSet presAssocID="{39C272D2-80A5-48B6-891D-669D93F75C17}" presName="rootText" presStyleLbl="node1" presStyleIdx="2" presStyleCnt="8">
        <dgm:presLayoutVars>
          <dgm:chMax/>
          <dgm:chPref val="3"/>
        </dgm:presLayoutVars>
      </dgm:prSet>
      <dgm:spPr/>
      <dgm:t>
        <a:bodyPr/>
        <a:lstStyle/>
        <a:p>
          <a:endParaRPr lang="en-US"/>
        </a:p>
      </dgm:t>
    </dgm:pt>
    <dgm:pt modelId="{AE9C5B45-2101-4088-BFC5-D08CA29E604E}" type="pres">
      <dgm:prSet presAssocID="{39C272D2-80A5-48B6-891D-669D93F75C17}" presName="titleText2" presStyleLbl="fgAcc1" presStyleIdx="2" presStyleCnt="8">
        <dgm:presLayoutVars>
          <dgm:chMax val="0"/>
          <dgm:chPref val="0"/>
        </dgm:presLayoutVars>
      </dgm:prSet>
      <dgm:spPr/>
      <dgm:t>
        <a:bodyPr/>
        <a:lstStyle/>
        <a:p>
          <a:endParaRPr lang="en-US"/>
        </a:p>
      </dgm:t>
    </dgm:pt>
    <dgm:pt modelId="{57B04DD5-E505-4273-9221-0AB01249A0F8}" type="pres">
      <dgm:prSet presAssocID="{39C272D2-80A5-48B6-891D-669D93F75C17}" presName="rootConnector" presStyleLbl="node2" presStyleIdx="0" presStyleCnt="0"/>
      <dgm:spPr/>
      <dgm:t>
        <a:bodyPr/>
        <a:lstStyle/>
        <a:p>
          <a:endParaRPr lang="en-US"/>
        </a:p>
      </dgm:t>
    </dgm:pt>
    <dgm:pt modelId="{2228D16B-40B4-44A4-A1A8-8743BF737156}" type="pres">
      <dgm:prSet presAssocID="{39C272D2-80A5-48B6-891D-669D93F75C17}" presName="hierChild4" presStyleCnt="0"/>
      <dgm:spPr/>
    </dgm:pt>
    <dgm:pt modelId="{4E3B46E5-3785-4B31-A08A-6C4EBFF6F2AB}" type="pres">
      <dgm:prSet presAssocID="{976F4B87-0E17-4E3E-988E-FE6D915E8805}" presName="Name37" presStyleLbl="parChTrans1D3" presStyleIdx="1" presStyleCnt="3"/>
      <dgm:spPr/>
      <dgm:t>
        <a:bodyPr/>
        <a:lstStyle/>
        <a:p>
          <a:endParaRPr lang="en-US"/>
        </a:p>
      </dgm:t>
    </dgm:pt>
    <dgm:pt modelId="{10D7C5C5-AC12-4F9F-9F90-E522920E6AD5}" type="pres">
      <dgm:prSet presAssocID="{F7CFDFF0-959A-4457-A0E0-B53CD61E3627}" presName="hierRoot2" presStyleCnt="0">
        <dgm:presLayoutVars>
          <dgm:hierBranch val="init"/>
        </dgm:presLayoutVars>
      </dgm:prSet>
      <dgm:spPr/>
    </dgm:pt>
    <dgm:pt modelId="{309F23BF-9DB1-4328-9447-808DE91F3D1E}" type="pres">
      <dgm:prSet presAssocID="{F7CFDFF0-959A-4457-A0E0-B53CD61E3627}" presName="rootComposite" presStyleCnt="0"/>
      <dgm:spPr/>
    </dgm:pt>
    <dgm:pt modelId="{A7EC7D8C-8E6E-4AF5-8B42-76ECD0C86C3B}" type="pres">
      <dgm:prSet presAssocID="{F7CFDFF0-959A-4457-A0E0-B53CD61E3627}" presName="rootText" presStyleLbl="node1" presStyleIdx="3" presStyleCnt="8">
        <dgm:presLayoutVars>
          <dgm:chMax/>
          <dgm:chPref val="3"/>
        </dgm:presLayoutVars>
      </dgm:prSet>
      <dgm:spPr/>
      <dgm:t>
        <a:bodyPr/>
        <a:lstStyle/>
        <a:p>
          <a:endParaRPr lang="en-US"/>
        </a:p>
      </dgm:t>
    </dgm:pt>
    <dgm:pt modelId="{5F8FC64E-44EB-4266-B2D9-DDC84394C29F}" type="pres">
      <dgm:prSet presAssocID="{F7CFDFF0-959A-4457-A0E0-B53CD61E3627}" presName="titleText2" presStyleLbl="fgAcc1" presStyleIdx="3" presStyleCnt="8">
        <dgm:presLayoutVars>
          <dgm:chMax val="0"/>
          <dgm:chPref val="0"/>
        </dgm:presLayoutVars>
      </dgm:prSet>
      <dgm:spPr/>
      <dgm:t>
        <a:bodyPr/>
        <a:lstStyle/>
        <a:p>
          <a:endParaRPr lang="en-US"/>
        </a:p>
      </dgm:t>
    </dgm:pt>
    <dgm:pt modelId="{9B4CD00A-E37A-4D95-89BF-ED806C7DFDFF}" type="pres">
      <dgm:prSet presAssocID="{F7CFDFF0-959A-4457-A0E0-B53CD61E3627}" presName="rootConnector" presStyleLbl="node3" presStyleIdx="0" presStyleCnt="0"/>
      <dgm:spPr/>
      <dgm:t>
        <a:bodyPr/>
        <a:lstStyle/>
        <a:p>
          <a:endParaRPr lang="en-US"/>
        </a:p>
      </dgm:t>
    </dgm:pt>
    <dgm:pt modelId="{18FF2643-CF61-4636-A65B-AE1882AEEDC3}" type="pres">
      <dgm:prSet presAssocID="{F7CFDFF0-959A-4457-A0E0-B53CD61E3627}" presName="hierChild4" presStyleCnt="0"/>
      <dgm:spPr/>
    </dgm:pt>
    <dgm:pt modelId="{4763BE02-C5E4-4817-BE32-C119EBFEB690}" type="pres">
      <dgm:prSet presAssocID="{FC5D8964-6E5C-4387-84D3-F9F1B6E53A51}" presName="Name37" presStyleLbl="parChTrans1D4" presStyleIdx="0" presStyleCnt="2"/>
      <dgm:spPr/>
      <dgm:t>
        <a:bodyPr/>
        <a:lstStyle/>
        <a:p>
          <a:endParaRPr lang="en-US"/>
        </a:p>
      </dgm:t>
    </dgm:pt>
    <dgm:pt modelId="{C58FB95B-34E6-4F6E-9B73-6112580DB4FC}" type="pres">
      <dgm:prSet presAssocID="{DF8318C6-C4B5-4098-8AF7-262D8EC3E3F7}" presName="hierRoot2" presStyleCnt="0">
        <dgm:presLayoutVars>
          <dgm:hierBranch val="init"/>
        </dgm:presLayoutVars>
      </dgm:prSet>
      <dgm:spPr/>
    </dgm:pt>
    <dgm:pt modelId="{9123C1CF-0BBD-4EAB-8182-E17396919CFF}" type="pres">
      <dgm:prSet presAssocID="{DF8318C6-C4B5-4098-8AF7-262D8EC3E3F7}" presName="rootComposite" presStyleCnt="0"/>
      <dgm:spPr/>
    </dgm:pt>
    <dgm:pt modelId="{7C4BB445-2256-47DF-944D-DC62CCE5D70D}" type="pres">
      <dgm:prSet presAssocID="{DF8318C6-C4B5-4098-8AF7-262D8EC3E3F7}" presName="rootText" presStyleLbl="node1" presStyleIdx="4" presStyleCnt="8">
        <dgm:presLayoutVars>
          <dgm:chMax/>
          <dgm:chPref val="3"/>
        </dgm:presLayoutVars>
      </dgm:prSet>
      <dgm:spPr/>
      <dgm:t>
        <a:bodyPr/>
        <a:lstStyle/>
        <a:p>
          <a:endParaRPr lang="en-US"/>
        </a:p>
      </dgm:t>
    </dgm:pt>
    <dgm:pt modelId="{E2A5D694-E4EA-466C-B779-3EA222E14CDA}" type="pres">
      <dgm:prSet presAssocID="{DF8318C6-C4B5-4098-8AF7-262D8EC3E3F7}" presName="titleText2" presStyleLbl="fgAcc1" presStyleIdx="4" presStyleCnt="8">
        <dgm:presLayoutVars>
          <dgm:chMax val="0"/>
          <dgm:chPref val="0"/>
        </dgm:presLayoutVars>
      </dgm:prSet>
      <dgm:spPr/>
      <dgm:t>
        <a:bodyPr/>
        <a:lstStyle/>
        <a:p>
          <a:endParaRPr lang="en-US"/>
        </a:p>
      </dgm:t>
    </dgm:pt>
    <dgm:pt modelId="{C31DB9CB-D158-4454-A21C-4CCBAAD1B435}" type="pres">
      <dgm:prSet presAssocID="{DF8318C6-C4B5-4098-8AF7-262D8EC3E3F7}" presName="rootConnector" presStyleLbl="node4" presStyleIdx="0" presStyleCnt="0"/>
      <dgm:spPr/>
      <dgm:t>
        <a:bodyPr/>
        <a:lstStyle/>
        <a:p>
          <a:endParaRPr lang="en-US"/>
        </a:p>
      </dgm:t>
    </dgm:pt>
    <dgm:pt modelId="{C7581D53-E26F-4D68-8DA9-FB4195F76798}" type="pres">
      <dgm:prSet presAssocID="{DF8318C6-C4B5-4098-8AF7-262D8EC3E3F7}" presName="hierChild4" presStyleCnt="0"/>
      <dgm:spPr/>
    </dgm:pt>
    <dgm:pt modelId="{4F8227C4-44F3-4293-9FB3-0B606D806A02}" type="pres">
      <dgm:prSet presAssocID="{DF8318C6-C4B5-4098-8AF7-262D8EC3E3F7}" presName="hierChild5" presStyleCnt="0"/>
      <dgm:spPr/>
    </dgm:pt>
    <dgm:pt modelId="{AEA63B89-4A86-4153-AA68-E48BC4B53A15}" type="pres">
      <dgm:prSet presAssocID="{F7CFDFF0-959A-4457-A0E0-B53CD61E3627}" presName="hierChild5" presStyleCnt="0"/>
      <dgm:spPr/>
    </dgm:pt>
    <dgm:pt modelId="{5047ED52-1E82-4269-87B0-022F16200418}" type="pres">
      <dgm:prSet presAssocID="{39C272D2-80A5-48B6-891D-669D93F75C17}" presName="hierChild5" presStyleCnt="0"/>
      <dgm:spPr/>
    </dgm:pt>
    <dgm:pt modelId="{C7A49624-3143-44BE-A5EC-9654327074EF}" type="pres">
      <dgm:prSet presAssocID="{4288D550-A8FC-45A1-8303-941D2EE3B0B8}" presName="Name37" presStyleLbl="parChTrans1D2" presStyleIdx="2" presStyleCnt="3"/>
      <dgm:spPr/>
      <dgm:t>
        <a:bodyPr/>
        <a:lstStyle/>
        <a:p>
          <a:endParaRPr lang="en-US"/>
        </a:p>
      </dgm:t>
    </dgm:pt>
    <dgm:pt modelId="{2605AAC6-7C56-4193-94DC-FB2854E48740}" type="pres">
      <dgm:prSet presAssocID="{23D1C82D-630A-472A-93C8-E53EA66A34F1}" presName="hierRoot2" presStyleCnt="0">
        <dgm:presLayoutVars>
          <dgm:hierBranch val="init"/>
        </dgm:presLayoutVars>
      </dgm:prSet>
      <dgm:spPr/>
    </dgm:pt>
    <dgm:pt modelId="{BD803F88-F12F-4D23-A6B0-B45BCAC6864E}" type="pres">
      <dgm:prSet presAssocID="{23D1C82D-630A-472A-93C8-E53EA66A34F1}" presName="rootComposite" presStyleCnt="0"/>
      <dgm:spPr/>
    </dgm:pt>
    <dgm:pt modelId="{DB0D05C4-872E-4662-8B69-E280A2744CC9}" type="pres">
      <dgm:prSet presAssocID="{23D1C82D-630A-472A-93C8-E53EA66A34F1}" presName="rootText" presStyleLbl="node1" presStyleIdx="5" presStyleCnt="8">
        <dgm:presLayoutVars>
          <dgm:chMax/>
          <dgm:chPref val="3"/>
        </dgm:presLayoutVars>
      </dgm:prSet>
      <dgm:spPr/>
      <dgm:t>
        <a:bodyPr/>
        <a:lstStyle/>
        <a:p>
          <a:endParaRPr lang="en-US"/>
        </a:p>
      </dgm:t>
    </dgm:pt>
    <dgm:pt modelId="{F6D2705F-6818-4DB9-B13A-4E3AB7046E54}" type="pres">
      <dgm:prSet presAssocID="{23D1C82D-630A-472A-93C8-E53EA66A34F1}" presName="titleText2" presStyleLbl="fgAcc1" presStyleIdx="5" presStyleCnt="8">
        <dgm:presLayoutVars>
          <dgm:chMax val="0"/>
          <dgm:chPref val="0"/>
        </dgm:presLayoutVars>
      </dgm:prSet>
      <dgm:spPr/>
      <dgm:t>
        <a:bodyPr/>
        <a:lstStyle/>
        <a:p>
          <a:endParaRPr lang="en-US"/>
        </a:p>
      </dgm:t>
    </dgm:pt>
    <dgm:pt modelId="{5721B653-054C-4C58-8F5D-84A6401B19EB}" type="pres">
      <dgm:prSet presAssocID="{23D1C82D-630A-472A-93C8-E53EA66A34F1}" presName="rootConnector" presStyleLbl="node2" presStyleIdx="0" presStyleCnt="0"/>
      <dgm:spPr/>
      <dgm:t>
        <a:bodyPr/>
        <a:lstStyle/>
        <a:p>
          <a:endParaRPr lang="en-US"/>
        </a:p>
      </dgm:t>
    </dgm:pt>
    <dgm:pt modelId="{CC4C09F2-53C8-4DFE-BC6E-991A8D211DB5}" type="pres">
      <dgm:prSet presAssocID="{23D1C82D-630A-472A-93C8-E53EA66A34F1}" presName="hierChild4" presStyleCnt="0"/>
      <dgm:spPr/>
    </dgm:pt>
    <dgm:pt modelId="{BA8B1DB1-DE42-4E06-82F3-3439ABE20AB6}" type="pres">
      <dgm:prSet presAssocID="{F7A2D326-8A17-4AF5-A6EE-FB8F4DBC4E30}" presName="Name37" presStyleLbl="parChTrans1D3" presStyleIdx="2" presStyleCnt="3"/>
      <dgm:spPr/>
      <dgm:t>
        <a:bodyPr/>
        <a:lstStyle/>
        <a:p>
          <a:endParaRPr lang="en-US"/>
        </a:p>
      </dgm:t>
    </dgm:pt>
    <dgm:pt modelId="{81C87CAF-CD86-4823-A649-341F9949A19D}" type="pres">
      <dgm:prSet presAssocID="{CA68E38F-D3C1-4D10-87C8-6DD5C4C417FC}" presName="hierRoot2" presStyleCnt="0">
        <dgm:presLayoutVars>
          <dgm:hierBranch val="init"/>
        </dgm:presLayoutVars>
      </dgm:prSet>
      <dgm:spPr/>
    </dgm:pt>
    <dgm:pt modelId="{BC5A7676-1B66-4BEF-9200-9B2F15BA0CC1}" type="pres">
      <dgm:prSet presAssocID="{CA68E38F-D3C1-4D10-87C8-6DD5C4C417FC}" presName="rootComposite" presStyleCnt="0"/>
      <dgm:spPr/>
    </dgm:pt>
    <dgm:pt modelId="{B7A6803F-2A60-49DA-8EB1-3E338C35B2A2}" type="pres">
      <dgm:prSet presAssocID="{CA68E38F-D3C1-4D10-87C8-6DD5C4C417FC}" presName="rootText" presStyleLbl="node1" presStyleIdx="6" presStyleCnt="8">
        <dgm:presLayoutVars>
          <dgm:chMax/>
          <dgm:chPref val="3"/>
        </dgm:presLayoutVars>
      </dgm:prSet>
      <dgm:spPr/>
      <dgm:t>
        <a:bodyPr/>
        <a:lstStyle/>
        <a:p>
          <a:endParaRPr lang="en-US"/>
        </a:p>
      </dgm:t>
    </dgm:pt>
    <dgm:pt modelId="{A47371EB-8C52-41D2-A580-90F1E313A301}" type="pres">
      <dgm:prSet presAssocID="{CA68E38F-D3C1-4D10-87C8-6DD5C4C417FC}" presName="titleText2" presStyleLbl="fgAcc1" presStyleIdx="6" presStyleCnt="8">
        <dgm:presLayoutVars>
          <dgm:chMax val="0"/>
          <dgm:chPref val="0"/>
        </dgm:presLayoutVars>
      </dgm:prSet>
      <dgm:spPr/>
      <dgm:t>
        <a:bodyPr/>
        <a:lstStyle/>
        <a:p>
          <a:endParaRPr lang="en-US"/>
        </a:p>
      </dgm:t>
    </dgm:pt>
    <dgm:pt modelId="{F23E664E-7E30-4447-8C87-625B0F4F23B8}" type="pres">
      <dgm:prSet presAssocID="{CA68E38F-D3C1-4D10-87C8-6DD5C4C417FC}" presName="rootConnector" presStyleLbl="node3" presStyleIdx="0" presStyleCnt="0"/>
      <dgm:spPr/>
      <dgm:t>
        <a:bodyPr/>
        <a:lstStyle/>
        <a:p>
          <a:endParaRPr lang="en-US"/>
        </a:p>
      </dgm:t>
    </dgm:pt>
    <dgm:pt modelId="{2C10B5FC-2A12-42A6-9467-E7F1AABB26F0}" type="pres">
      <dgm:prSet presAssocID="{CA68E38F-D3C1-4D10-87C8-6DD5C4C417FC}" presName="hierChild4" presStyleCnt="0"/>
      <dgm:spPr/>
    </dgm:pt>
    <dgm:pt modelId="{7E2788B8-A07E-4908-B0F6-CA7BC9B17F2E}" type="pres">
      <dgm:prSet presAssocID="{0E10BF9D-6037-40F5-A7CC-C6F46535E415}" presName="Name37" presStyleLbl="parChTrans1D4" presStyleIdx="1" presStyleCnt="2"/>
      <dgm:spPr/>
      <dgm:t>
        <a:bodyPr/>
        <a:lstStyle/>
        <a:p>
          <a:endParaRPr lang="en-US"/>
        </a:p>
      </dgm:t>
    </dgm:pt>
    <dgm:pt modelId="{5ACBCF9E-3EE4-4EB7-B2CF-0EF14A264936}" type="pres">
      <dgm:prSet presAssocID="{3A61AD1F-EC41-4E0E-84C1-4AF605D00DC9}" presName="hierRoot2" presStyleCnt="0">
        <dgm:presLayoutVars>
          <dgm:hierBranch val="init"/>
        </dgm:presLayoutVars>
      </dgm:prSet>
      <dgm:spPr/>
    </dgm:pt>
    <dgm:pt modelId="{7BCD0D1F-D1AD-4EB5-812B-154971F76287}" type="pres">
      <dgm:prSet presAssocID="{3A61AD1F-EC41-4E0E-84C1-4AF605D00DC9}" presName="rootComposite" presStyleCnt="0"/>
      <dgm:spPr/>
    </dgm:pt>
    <dgm:pt modelId="{96887088-F5A3-4073-BDE6-7D42B872851F}" type="pres">
      <dgm:prSet presAssocID="{3A61AD1F-EC41-4E0E-84C1-4AF605D00DC9}" presName="rootText" presStyleLbl="node1" presStyleIdx="7" presStyleCnt="8">
        <dgm:presLayoutVars>
          <dgm:chMax/>
          <dgm:chPref val="3"/>
        </dgm:presLayoutVars>
      </dgm:prSet>
      <dgm:spPr/>
      <dgm:t>
        <a:bodyPr/>
        <a:lstStyle/>
        <a:p>
          <a:endParaRPr lang="en-US"/>
        </a:p>
      </dgm:t>
    </dgm:pt>
    <dgm:pt modelId="{5E99E8F2-1F9F-40C3-A05A-DB92F08C45F3}" type="pres">
      <dgm:prSet presAssocID="{3A61AD1F-EC41-4E0E-84C1-4AF605D00DC9}" presName="titleText2" presStyleLbl="fgAcc1" presStyleIdx="7" presStyleCnt="8">
        <dgm:presLayoutVars>
          <dgm:chMax val="0"/>
          <dgm:chPref val="0"/>
        </dgm:presLayoutVars>
      </dgm:prSet>
      <dgm:spPr/>
      <dgm:t>
        <a:bodyPr/>
        <a:lstStyle/>
        <a:p>
          <a:endParaRPr lang="en-US"/>
        </a:p>
      </dgm:t>
    </dgm:pt>
    <dgm:pt modelId="{46A29323-8F60-42A1-A2B2-A7A2CE8B2901}" type="pres">
      <dgm:prSet presAssocID="{3A61AD1F-EC41-4E0E-84C1-4AF605D00DC9}" presName="rootConnector" presStyleLbl="node4" presStyleIdx="0" presStyleCnt="0"/>
      <dgm:spPr/>
      <dgm:t>
        <a:bodyPr/>
        <a:lstStyle/>
        <a:p>
          <a:endParaRPr lang="en-US"/>
        </a:p>
      </dgm:t>
    </dgm:pt>
    <dgm:pt modelId="{0249B547-367D-4AE2-B4F7-F0A8404C02DA}" type="pres">
      <dgm:prSet presAssocID="{3A61AD1F-EC41-4E0E-84C1-4AF605D00DC9}" presName="hierChild4" presStyleCnt="0"/>
      <dgm:spPr/>
    </dgm:pt>
    <dgm:pt modelId="{04BFEF9C-EE85-419B-AEB7-09E93862F832}" type="pres">
      <dgm:prSet presAssocID="{3A61AD1F-EC41-4E0E-84C1-4AF605D00DC9}" presName="hierChild5" presStyleCnt="0"/>
      <dgm:spPr/>
    </dgm:pt>
    <dgm:pt modelId="{ED868208-D6E8-4B2E-AA92-21D0366F4746}" type="pres">
      <dgm:prSet presAssocID="{CA68E38F-D3C1-4D10-87C8-6DD5C4C417FC}" presName="hierChild5" presStyleCnt="0"/>
      <dgm:spPr/>
    </dgm:pt>
    <dgm:pt modelId="{B353449E-854C-4CD8-8846-3DEF0CC74154}" type="pres">
      <dgm:prSet presAssocID="{23D1C82D-630A-472A-93C8-E53EA66A34F1}" presName="hierChild5" presStyleCnt="0"/>
      <dgm:spPr/>
    </dgm:pt>
    <dgm:pt modelId="{D63C3E23-F1D5-4A46-94D0-2F5AE6378B2D}" type="pres">
      <dgm:prSet presAssocID="{0376791C-D11E-424E-9347-446EB2EDCA79}" presName="hierChild3" presStyleCnt="0"/>
      <dgm:spPr/>
    </dgm:pt>
  </dgm:ptLst>
  <dgm:cxnLst>
    <dgm:cxn modelId="{0F3109BA-036A-4596-8D25-0D4360E95BD9}" type="presOf" srcId="{23D1C82D-630A-472A-93C8-E53EA66A34F1}" destId="{5721B653-054C-4C58-8F5D-84A6401B19EB}" srcOrd="1" destOrd="0" presId="urn:microsoft.com/office/officeart/2008/layout/NameandTitleOrganizationalChart"/>
    <dgm:cxn modelId="{8FE0744B-C3A4-4DC1-8585-AA9A4809A63A}" type="presOf" srcId="{75674766-912C-4E34-9274-3EE5C745CD2B}" destId="{1D50C754-D57A-4ADF-A189-02572D6BE62B}" srcOrd="1" destOrd="0" presId="urn:microsoft.com/office/officeart/2008/layout/NameandTitleOrganizationalChart"/>
    <dgm:cxn modelId="{33A363A4-44EB-4A30-8922-2C5BF85EDAA9}" type="presOf" srcId="{F7A2D326-8A17-4AF5-A6EE-FB8F4DBC4E30}" destId="{BA8B1DB1-DE42-4E06-82F3-3439ABE20AB6}" srcOrd="0" destOrd="0" presId="urn:microsoft.com/office/officeart/2008/layout/NameandTitleOrganizationalChart"/>
    <dgm:cxn modelId="{D402801D-9911-407D-9916-7FC383F37492}" type="presOf" srcId="{976F4B87-0E17-4E3E-988E-FE6D915E8805}" destId="{4E3B46E5-3785-4B31-A08A-6C4EBFF6F2AB}" srcOrd="0" destOrd="0" presId="urn:microsoft.com/office/officeart/2008/layout/NameandTitleOrganizationalChart"/>
    <dgm:cxn modelId="{A875BD44-9515-4FFB-809D-E8FAB58AF987}" type="presOf" srcId="{0376791C-D11E-424E-9347-446EB2EDCA79}" destId="{0B6307BE-CD99-46B3-BD9B-B920AD96411C}" srcOrd="0" destOrd="0" presId="urn:microsoft.com/office/officeart/2008/layout/NameandTitleOrganizationalChart"/>
    <dgm:cxn modelId="{63B5ED1F-91D0-42DD-9323-383E93CD05AF}" type="presOf" srcId="{696CAE09-BD7B-4FD4-8E3F-CB788A342A1F}" destId="{5EEFD3FC-8257-46B1-9B92-18EE0B4F7D54}" srcOrd="1" destOrd="0" presId="urn:microsoft.com/office/officeart/2008/layout/NameandTitleOrganizationalChart"/>
    <dgm:cxn modelId="{0A92F4F2-D668-463D-82B2-595DC0BECA60}" type="presOf" srcId="{FB44983B-1B72-4E86-8045-DDB11519C9F3}" destId="{B4622724-C519-44A6-AC56-5D11C83E13F2}" srcOrd="0" destOrd="0" presId="urn:microsoft.com/office/officeart/2008/layout/NameandTitleOrganizationalChart"/>
    <dgm:cxn modelId="{E0D95D0E-EDE1-4C5C-A776-3EFF9AC472BC}" type="presOf" srcId="{696CAE09-BD7B-4FD4-8E3F-CB788A342A1F}" destId="{98229762-5576-4785-8845-7F142CA0A05F}" srcOrd="0" destOrd="0" presId="urn:microsoft.com/office/officeart/2008/layout/NameandTitleOrganizationalChart"/>
    <dgm:cxn modelId="{326111E9-54FB-420E-871D-5825A02CD11D}" type="presOf" srcId="{3302105A-84CA-4422-9B96-4BF6D22099BC}" destId="{A47371EB-8C52-41D2-A580-90F1E313A301}" srcOrd="0" destOrd="0" presId="urn:microsoft.com/office/officeart/2008/layout/NameandTitleOrganizationalChart"/>
    <dgm:cxn modelId="{5C6AC1F8-3AD3-4C90-ABA6-3580623C8510}" type="presOf" srcId="{23D1C82D-630A-472A-93C8-E53EA66A34F1}" destId="{DB0D05C4-872E-4662-8B69-E280A2744CC9}" srcOrd="0" destOrd="0" presId="urn:microsoft.com/office/officeart/2008/layout/NameandTitleOrganizationalChart"/>
    <dgm:cxn modelId="{D0CDD21D-1D65-4D9E-8D9D-632ABE068C51}" srcId="{0376791C-D11E-424E-9347-446EB2EDCA79}" destId="{23D1C82D-630A-472A-93C8-E53EA66A34F1}" srcOrd="2" destOrd="0" parTransId="{4288D550-A8FC-45A1-8303-941D2EE3B0B8}" sibTransId="{26968D03-EAE9-45D2-B16E-CA6248E50841}"/>
    <dgm:cxn modelId="{CA466CBE-4D54-485B-B2C2-56C07494392B}" srcId="{F7CFDFF0-959A-4457-A0E0-B53CD61E3627}" destId="{DF8318C6-C4B5-4098-8AF7-262D8EC3E3F7}" srcOrd="0" destOrd="0" parTransId="{FC5D8964-6E5C-4387-84D3-F9F1B6E53A51}" sibTransId="{EA78BAE1-DDEF-48D4-A56C-E8CA4F723005}"/>
    <dgm:cxn modelId="{B3F72D6B-4216-45D8-844C-0B89E4916E25}" type="presOf" srcId="{75674766-912C-4E34-9274-3EE5C745CD2B}" destId="{1B805747-9A85-4589-9A3A-7B330E9E6AD8}" srcOrd="0" destOrd="0" presId="urn:microsoft.com/office/officeart/2008/layout/NameandTitleOrganizationalChart"/>
    <dgm:cxn modelId="{CDC6DD81-66C9-4A7D-829E-8E8AE948FE93}" type="presOf" srcId="{39C272D2-80A5-48B6-891D-669D93F75C17}" destId="{3A4E245B-F827-4934-9FBC-C594EFC09E72}" srcOrd="0" destOrd="0" presId="urn:microsoft.com/office/officeart/2008/layout/NameandTitleOrganizationalChart"/>
    <dgm:cxn modelId="{6ACAF611-0DC0-4441-A18F-6B821CEF7D98}" type="presOf" srcId="{5837F770-F271-4E35-BC03-68DD033C66AF}" destId="{AC6CD19D-6012-4279-82DE-944F883F45EC}" srcOrd="0" destOrd="0" presId="urn:microsoft.com/office/officeart/2008/layout/NameandTitleOrganizationalChart"/>
    <dgm:cxn modelId="{B3C9584A-03E1-4411-8270-29D40247D2F7}" srcId="{0376791C-D11E-424E-9347-446EB2EDCA79}" destId="{75674766-912C-4E34-9274-3EE5C745CD2B}" srcOrd="0" destOrd="0" parTransId="{8F1A8B48-311A-41DD-BA6F-331712B8A1C8}" sibTransId="{F3779690-C0B6-46D5-9D00-63E584359637}"/>
    <dgm:cxn modelId="{281D5810-B438-4161-A1F2-F55390EB718C}" type="presOf" srcId="{0376791C-D11E-424E-9347-446EB2EDCA79}" destId="{25B686B6-AAAD-4CB7-B9F7-FF1D199D61F2}" srcOrd="1" destOrd="0" presId="urn:microsoft.com/office/officeart/2008/layout/NameandTitleOrganizationalChart"/>
    <dgm:cxn modelId="{40754DBE-9B94-4F9F-997E-AC68F735F5B3}" type="presOf" srcId="{76B398F3-2420-487D-B68D-20804F688D1D}" destId="{518B11F4-27FC-409D-812E-37572BECB468}" srcOrd="1" destOrd="0" presId="urn:microsoft.com/office/officeart/2008/layout/NameandTitleOrganizationalChart"/>
    <dgm:cxn modelId="{611FE99B-631D-4410-ADEA-9C29C5E50172}" srcId="{23D1C82D-630A-472A-93C8-E53EA66A34F1}" destId="{CA68E38F-D3C1-4D10-87C8-6DD5C4C417FC}" srcOrd="0" destOrd="0" parTransId="{F7A2D326-8A17-4AF5-A6EE-FB8F4DBC4E30}" sibTransId="{3302105A-84CA-4422-9B96-4BF6D22099BC}"/>
    <dgm:cxn modelId="{41945589-E5E3-47C6-AFAA-01587DB916AB}" type="presOf" srcId="{26968D03-EAE9-45D2-B16E-CA6248E50841}" destId="{F6D2705F-6818-4DB9-B13A-4E3AB7046E54}" srcOrd="0" destOrd="0" presId="urn:microsoft.com/office/officeart/2008/layout/NameandTitleOrganizationalChart"/>
    <dgm:cxn modelId="{2E8F511E-B7CE-4FD4-8DDF-575791A2723B}" srcId="{75674766-912C-4E34-9274-3EE5C745CD2B}" destId="{696CAE09-BD7B-4FD4-8E3F-CB788A342A1F}" srcOrd="0" destOrd="0" parTransId="{249CB137-B7D8-45EF-AD3E-6B0DC3481E78}" sibTransId="{D5D42B99-AD6C-4D4F-B5AB-E2356B483E3F}"/>
    <dgm:cxn modelId="{ADF3C00B-2242-4DF9-ABB4-DBA2C8F3151F}" type="presOf" srcId="{249CB137-B7D8-45EF-AD3E-6B0DC3481E78}" destId="{C13B6A83-1C3E-439A-8725-2AEA7640B156}" srcOrd="0" destOrd="0" presId="urn:microsoft.com/office/officeart/2008/layout/NameandTitleOrganizationalChart"/>
    <dgm:cxn modelId="{0078C6AB-DCA8-411F-9BCC-0F8F9EAA25B3}" type="presOf" srcId="{39C272D2-80A5-48B6-891D-669D93F75C17}" destId="{57B04DD5-E505-4273-9221-0AB01249A0F8}" srcOrd="1" destOrd="0" presId="urn:microsoft.com/office/officeart/2008/layout/NameandTitleOrganizationalChart"/>
    <dgm:cxn modelId="{718DB8DD-9DB4-48A4-B127-FA3A7CA8EA0C}" type="presOf" srcId="{DF8318C6-C4B5-4098-8AF7-262D8EC3E3F7}" destId="{7C4BB445-2256-47DF-944D-DC62CCE5D70D}" srcOrd="0" destOrd="0" presId="urn:microsoft.com/office/officeart/2008/layout/NameandTitleOrganizationalChart"/>
    <dgm:cxn modelId="{55497D35-7FDA-41ED-8398-A9AD45BD2964}" type="presOf" srcId="{CA68E38F-D3C1-4D10-87C8-6DD5C4C417FC}" destId="{B7A6803F-2A60-49DA-8EB1-3E338C35B2A2}" srcOrd="0" destOrd="0" presId="urn:microsoft.com/office/officeart/2008/layout/NameandTitleOrganizationalChart"/>
    <dgm:cxn modelId="{C4482E8E-14F7-4526-B2AC-9844384E12EE}" type="presOf" srcId="{A14E181F-C159-4EAA-BB06-F9C3C99CF370}" destId="{E2013B37-4830-4808-A6D6-EE3574DA1DBF}" srcOrd="0" destOrd="0" presId="urn:microsoft.com/office/officeart/2008/layout/NameandTitleOrganizationalChart"/>
    <dgm:cxn modelId="{8CD1EAC5-5F74-4B75-8C69-F886E56CCC58}" type="presOf" srcId="{EA78BAE1-DDEF-48D4-A56C-E8CA4F723005}" destId="{E2A5D694-E4EA-466C-B779-3EA222E14CDA}" srcOrd="0" destOrd="0" presId="urn:microsoft.com/office/officeart/2008/layout/NameandTitleOrganizationalChart"/>
    <dgm:cxn modelId="{0A5F79B7-B793-4A93-8DDE-B0C31B696EAE}" type="presOf" srcId="{98925685-89D7-4248-8F8D-56325EEA9F7B}" destId="{AC860E68-E0AA-4FA5-AA5D-A0EA68F757F9}" srcOrd="0" destOrd="0" presId="urn:microsoft.com/office/officeart/2008/layout/NameandTitleOrganizationalChart"/>
    <dgm:cxn modelId="{9B7A788C-78CC-49A9-A871-594AD33CE36C}" type="presOf" srcId="{771BB615-F226-4FC9-9306-A7CC0BF7B83B}" destId="{AE9C5B45-2101-4088-BFC5-D08CA29E604E}" srcOrd="0" destOrd="0" presId="urn:microsoft.com/office/officeart/2008/layout/NameandTitleOrganizationalChart"/>
    <dgm:cxn modelId="{159A8ACE-C956-4824-A88C-DEF0BFBCFEA5}" srcId="{CA68E38F-D3C1-4D10-87C8-6DD5C4C417FC}" destId="{3A61AD1F-EC41-4E0E-84C1-4AF605D00DC9}" srcOrd="0" destOrd="0" parTransId="{0E10BF9D-6037-40F5-A7CC-C6F46535E415}" sibTransId="{94C8DFB7-04E2-4A1D-B253-ABAAA62EB3EC}"/>
    <dgm:cxn modelId="{26D3AB9E-6ED8-41B6-96C4-A85B19641CBC}" type="presOf" srcId="{4288D550-A8FC-45A1-8303-941D2EE3B0B8}" destId="{C7A49624-3143-44BE-A5EC-9654327074EF}" srcOrd="0" destOrd="0" presId="urn:microsoft.com/office/officeart/2008/layout/NameandTitleOrganizationalChart"/>
    <dgm:cxn modelId="{8C4FA6D8-6A2F-4CAD-B981-4F6084DA2704}" type="presOf" srcId="{CA68E38F-D3C1-4D10-87C8-6DD5C4C417FC}" destId="{F23E664E-7E30-4447-8C87-625B0F4F23B8}" srcOrd="1" destOrd="0" presId="urn:microsoft.com/office/officeart/2008/layout/NameandTitleOrganizationalChart"/>
    <dgm:cxn modelId="{273DA1F3-36B2-4DD1-A38D-2BC6BE58807C}" srcId="{5837F770-F271-4E35-BC03-68DD033C66AF}" destId="{0376791C-D11E-424E-9347-446EB2EDCA79}" srcOrd="1" destOrd="0" parTransId="{76D9B88A-F306-4D6D-9F79-3AAA517AA17E}" sibTransId="{FB44983B-1B72-4E86-8045-DDB11519C9F3}"/>
    <dgm:cxn modelId="{3FB6682A-54BB-426C-A463-C19B022186C9}" type="presOf" srcId="{FC5D8964-6E5C-4387-84D3-F9F1B6E53A51}" destId="{4763BE02-C5E4-4817-BE32-C119EBFEB690}" srcOrd="0" destOrd="0" presId="urn:microsoft.com/office/officeart/2008/layout/NameandTitleOrganizationalChart"/>
    <dgm:cxn modelId="{5E340C89-2F8E-484F-9366-3E3611251879}" type="presOf" srcId="{D5D42B99-AD6C-4D4F-B5AB-E2356B483E3F}" destId="{DCA5637C-D176-43C5-BFE6-04F78F9B232B}" srcOrd="0" destOrd="0" presId="urn:microsoft.com/office/officeart/2008/layout/NameandTitleOrganizationalChart"/>
    <dgm:cxn modelId="{0D92ADD2-224E-443C-BCF5-1C75BC6EE45D}" type="presOf" srcId="{8F1A8B48-311A-41DD-BA6F-331712B8A1C8}" destId="{E18A0CBE-E673-459C-907F-A02CDE6BB90B}" srcOrd="0" destOrd="0" presId="urn:microsoft.com/office/officeart/2008/layout/NameandTitleOrganizationalChart"/>
    <dgm:cxn modelId="{A92566BF-D0C8-40CF-9BD1-F6D854BC3BBA}" type="presOf" srcId="{F7CFDFF0-959A-4457-A0E0-B53CD61E3627}" destId="{A7EC7D8C-8E6E-4AF5-8B42-76ECD0C86C3B}" srcOrd="0" destOrd="0" presId="urn:microsoft.com/office/officeart/2008/layout/NameandTitleOrganizationalChart"/>
    <dgm:cxn modelId="{EDB251D8-5D55-47ED-9485-805171D04EE3}" srcId="{39C272D2-80A5-48B6-891D-669D93F75C17}" destId="{F7CFDFF0-959A-4457-A0E0-B53CD61E3627}" srcOrd="0" destOrd="0" parTransId="{976F4B87-0E17-4E3E-988E-FE6D915E8805}" sibTransId="{ACB52EFE-06B7-4017-BA89-65E8C5F5C771}"/>
    <dgm:cxn modelId="{546A42F6-50EA-493F-99E3-5DFFBFA7E41E}" type="presOf" srcId="{76B398F3-2420-487D-B68D-20804F688D1D}" destId="{6BA5D925-7C9A-43A9-8AB1-811820D98A08}" srcOrd="0" destOrd="0" presId="urn:microsoft.com/office/officeart/2008/layout/NameandTitleOrganizationalChart"/>
    <dgm:cxn modelId="{2DFB053D-FF59-4C29-A510-D1447AC45B4B}" type="presOf" srcId="{F3779690-C0B6-46D5-9D00-63E584359637}" destId="{5BCA7ED0-67FC-44CB-BC09-207C23DB2A86}" srcOrd="0" destOrd="0" presId="urn:microsoft.com/office/officeart/2008/layout/NameandTitleOrganizationalChart"/>
    <dgm:cxn modelId="{1C7C2255-332B-4A8D-8245-3B763A00FBC0}" type="presOf" srcId="{ACB52EFE-06B7-4017-BA89-65E8C5F5C771}" destId="{5F8FC64E-44EB-4266-B2D9-DDC84394C29F}" srcOrd="0" destOrd="0" presId="urn:microsoft.com/office/officeart/2008/layout/NameandTitleOrganizationalChart"/>
    <dgm:cxn modelId="{A639C9D9-3E74-4436-896D-9B0765D5AF4F}" type="presOf" srcId="{DF8318C6-C4B5-4098-8AF7-262D8EC3E3F7}" destId="{C31DB9CB-D158-4454-A21C-4CCBAAD1B435}" srcOrd="1" destOrd="0" presId="urn:microsoft.com/office/officeart/2008/layout/NameandTitleOrganizationalChart"/>
    <dgm:cxn modelId="{E3623F04-FB3B-4305-87B2-D2C1D274DEBD}" type="presOf" srcId="{3A61AD1F-EC41-4E0E-84C1-4AF605D00DC9}" destId="{46A29323-8F60-42A1-A2B2-A7A2CE8B2901}" srcOrd="1" destOrd="0" presId="urn:microsoft.com/office/officeart/2008/layout/NameandTitleOrganizationalChart"/>
    <dgm:cxn modelId="{833988C8-6EA8-4C4D-8FD9-1E4F17C6CB32}" type="presOf" srcId="{F7CFDFF0-959A-4457-A0E0-B53CD61E3627}" destId="{9B4CD00A-E37A-4D95-89BF-ED806C7DFDFF}" srcOrd="1" destOrd="0" presId="urn:microsoft.com/office/officeart/2008/layout/NameandTitleOrganizationalChart"/>
    <dgm:cxn modelId="{B359D55F-365C-4BE9-A67E-2284FCFEE776}" srcId="{0376791C-D11E-424E-9347-446EB2EDCA79}" destId="{39C272D2-80A5-48B6-891D-669D93F75C17}" srcOrd="1" destOrd="0" parTransId="{A14E181F-C159-4EAA-BB06-F9C3C99CF370}" sibTransId="{771BB615-F226-4FC9-9306-A7CC0BF7B83B}"/>
    <dgm:cxn modelId="{B15B09BF-A28B-401A-B37D-694E9EEB1491}" type="presOf" srcId="{3A61AD1F-EC41-4E0E-84C1-4AF605D00DC9}" destId="{96887088-F5A3-4073-BDE6-7D42B872851F}" srcOrd="0" destOrd="0" presId="urn:microsoft.com/office/officeart/2008/layout/NameandTitleOrganizationalChart"/>
    <dgm:cxn modelId="{3A8B6F25-ABC3-4A2E-98FD-CF0247809EAC}" type="presOf" srcId="{94C8DFB7-04E2-4A1D-B253-ABAAA62EB3EC}" destId="{5E99E8F2-1F9F-40C3-A05A-DB92F08C45F3}" srcOrd="0" destOrd="0" presId="urn:microsoft.com/office/officeart/2008/layout/NameandTitleOrganizationalChart"/>
    <dgm:cxn modelId="{4F4D3066-BD93-4494-9862-A3B6B07B7782}" srcId="{5837F770-F271-4E35-BC03-68DD033C66AF}" destId="{76B398F3-2420-487D-B68D-20804F688D1D}" srcOrd="0" destOrd="0" parTransId="{75EDA9DC-25CC-4F98-B64C-C52DAE96CA32}" sibTransId="{98925685-89D7-4248-8F8D-56325EEA9F7B}"/>
    <dgm:cxn modelId="{7D1632A3-4DDF-40A7-B4C3-66C9714A751F}" type="presOf" srcId="{0E10BF9D-6037-40F5-A7CC-C6F46535E415}" destId="{7E2788B8-A07E-4908-B0F6-CA7BC9B17F2E}" srcOrd="0" destOrd="0" presId="urn:microsoft.com/office/officeart/2008/layout/NameandTitleOrganizationalChart"/>
    <dgm:cxn modelId="{F539EABD-539F-4698-8534-586E012FA37F}" type="presParOf" srcId="{AC6CD19D-6012-4279-82DE-944F883F45EC}" destId="{0D0B493D-5912-45C8-B3B8-8B7ED1C22106}" srcOrd="0" destOrd="0" presId="urn:microsoft.com/office/officeart/2008/layout/NameandTitleOrganizationalChart"/>
    <dgm:cxn modelId="{32B65C8E-659C-4E1D-98D7-9F2B8DB3172E}" type="presParOf" srcId="{0D0B493D-5912-45C8-B3B8-8B7ED1C22106}" destId="{3CF53EFF-18FF-4340-91DE-6804C99248EA}" srcOrd="0" destOrd="0" presId="urn:microsoft.com/office/officeart/2008/layout/NameandTitleOrganizationalChart"/>
    <dgm:cxn modelId="{E8557A04-7264-4560-BA62-ECE2D48B6214}" type="presParOf" srcId="{3CF53EFF-18FF-4340-91DE-6804C99248EA}" destId="{6BA5D925-7C9A-43A9-8AB1-811820D98A08}" srcOrd="0" destOrd="0" presId="urn:microsoft.com/office/officeart/2008/layout/NameandTitleOrganizationalChart"/>
    <dgm:cxn modelId="{2EDD0085-BEFD-4BD4-B1D4-F88772015AB2}" type="presParOf" srcId="{3CF53EFF-18FF-4340-91DE-6804C99248EA}" destId="{AC860E68-E0AA-4FA5-AA5D-A0EA68F757F9}" srcOrd="1" destOrd="0" presId="urn:microsoft.com/office/officeart/2008/layout/NameandTitleOrganizationalChart"/>
    <dgm:cxn modelId="{F24C95F8-C034-4FDC-8FB8-976FD6ACCE6B}" type="presParOf" srcId="{3CF53EFF-18FF-4340-91DE-6804C99248EA}" destId="{518B11F4-27FC-409D-812E-37572BECB468}" srcOrd="2" destOrd="0" presId="urn:microsoft.com/office/officeart/2008/layout/NameandTitleOrganizationalChart"/>
    <dgm:cxn modelId="{D865B8CA-2227-4A05-B7CF-AC7FE1026873}" type="presParOf" srcId="{0D0B493D-5912-45C8-B3B8-8B7ED1C22106}" destId="{9D271B30-ADB1-4C38-8A52-D8D045BB0933}" srcOrd="1" destOrd="0" presId="urn:microsoft.com/office/officeart/2008/layout/NameandTitleOrganizationalChart"/>
    <dgm:cxn modelId="{ADDD3AC8-4E50-472E-A3ED-BB2B6E00CD14}" type="presParOf" srcId="{0D0B493D-5912-45C8-B3B8-8B7ED1C22106}" destId="{6F355D0B-12E9-440B-933B-30B4483BAAFF}" srcOrd="2" destOrd="0" presId="urn:microsoft.com/office/officeart/2008/layout/NameandTitleOrganizationalChart"/>
    <dgm:cxn modelId="{4438368A-DBB7-48CF-83AA-1CA278338F58}" type="presParOf" srcId="{AC6CD19D-6012-4279-82DE-944F883F45EC}" destId="{242E20DF-5D91-47C5-850A-D02F110C8625}" srcOrd="1" destOrd="0" presId="urn:microsoft.com/office/officeart/2008/layout/NameandTitleOrganizationalChart"/>
    <dgm:cxn modelId="{0368ED79-3B06-4259-8F1B-DD43C41FDA23}" type="presParOf" srcId="{242E20DF-5D91-47C5-850A-D02F110C8625}" destId="{7A67C4EB-112A-44F0-B3A9-2F4C05224BB3}" srcOrd="0" destOrd="0" presId="urn:microsoft.com/office/officeart/2008/layout/NameandTitleOrganizationalChart"/>
    <dgm:cxn modelId="{0A80CDAC-A8CF-43FC-B9C6-9A45C4ED0975}" type="presParOf" srcId="{7A67C4EB-112A-44F0-B3A9-2F4C05224BB3}" destId="{0B6307BE-CD99-46B3-BD9B-B920AD96411C}" srcOrd="0" destOrd="0" presId="urn:microsoft.com/office/officeart/2008/layout/NameandTitleOrganizationalChart"/>
    <dgm:cxn modelId="{51445F9F-0017-442B-BB5C-43B5C1606C6F}" type="presParOf" srcId="{7A67C4EB-112A-44F0-B3A9-2F4C05224BB3}" destId="{B4622724-C519-44A6-AC56-5D11C83E13F2}" srcOrd="1" destOrd="0" presId="urn:microsoft.com/office/officeart/2008/layout/NameandTitleOrganizationalChart"/>
    <dgm:cxn modelId="{28E9C10B-0B69-45E2-9CE5-08017F3896CA}" type="presParOf" srcId="{7A67C4EB-112A-44F0-B3A9-2F4C05224BB3}" destId="{25B686B6-AAAD-4CB7-B9F7-FF1D199D61F2}" srcOrd="2" destOrd="0" presId="urn:microsoft.com/office/officeart/2008/layout/NameandTitleOrganizationalChart"/>
    <dgm:cxn modelId="{066E9FD6-EF6F-4700-B1D6-BC8896E9AC2D}" type="presParOf" srcId="{242E20DF-5D91-47C5-850A-D02F110C8625}" destId="{A112F9E1-1651-47F7-BA4B-B0A89E5393AF}" srcOrd="1" destOrd="0" presId="urn:microsoft.com/office/officeart/2008/layout/NameandTitleOrganizationalChart"/>
    <dgm:cxn modelId="{7272D309-1711-4163-8F07-77937DB90366}" type="presParOf" srcId="{A112F9E1-1651-47F7-BA4B-B0A89E5393AF}" destId="{E18A0CBE-E673-459C-907F-A02CDE6BB90B}" srcOrd="0" destOrd="0" presId="urn:microsoft.com/office/officeart/2008/layout/NameandTitleOrganizationalChart"/>
    <dgm:cxn modelId="{FB62765E-9E17-4E04-AA06-4A13BC7C1943}" type="presParOf" srcId="{A112F9E1-1651-47F7-BA4B-B0A89E5393AF}" destId="{706FED88-1817-44C7-B552-DAC4113E05B2}" srcOrd="1" destOrd="0" presId="urn:microsoft.com/office/officeart/2008/layout/NameandTitleOrganizationalChart"/>
    <dgm:cxn modelId="{22EC9D00-9CA8-42A3-AAAB-ADB8AF022F53}" type="presParOf" srcId="{706FED88-1817-44C7-B552-DAC4113E05B2}" destId="{665CAE0B-B8BE-4C6A-9825-7F14AED2E66C}" srcOrd="0" destOrd="0" presId="urn:microsoft.com/office/officeart/2008/layout/NameandTitleOrganizationalChart"/>
    <dgm:cxn modelId="{F5F38A75-459D-45FC-BE9B-D6E955ABCDC5}" type="presParOf" srcId="{665CAE0B-B8BE-4C6A-9825-7F14AED2E66C}" destId="{1B805747-9A85-4589-9A3A-7B330E9E6AD8}" srcOrd="0" destOrd="0" presId="urn:microsoft.com/office/officeart/2008/layout/NameandTitleOrganizationalChart"/>
    <dgm:cxn modelId="{44F320EF-862F-4427-908A-C38154247D6A}" type="presParOf" srcId="{665CAE0B-B8BE-4C6A-9825-7F14AED2E66C}" destId="{5BCA7ED0-67FC-44CB-BC09-207C23DB2A86}" srcOrd="1" destOrd="0" presId="urn:microsoft.com/office/officeart/2008/layout/NameandTitleOrganizationalChart"/>
    <dgm:cxn modelId="{315884D8-2BD5-42EB-B044-B770602332F3}" type="presParOf" srcId="{665CAE0B-B8BE-4C6A-9825-7F14AED2E66C}" destId="{1D50C754-D57A-4ADF-A189-02572D6BE62B}" srcOrd="2" destOrd="0" presId="urn:microsoft.com/office/officeart/2008/layout/NameandTitleOrganizationalChart"/>
    <dgm:cxn modelId="{79DFEBAC-AAD3-4DB1-98C3-CB5AF91B3A50}" type="presParOf" srcId="{706FED88-1817-44C7-B552-DAC4113E05B2}" destId="{1F3884D9-299E-42F1-BE23-230B379259D7}" srcOrd="1" destOrd="0" presId="urn:microsoft.com/office/officeart/2008/layout/NameandTitleOrganizationalChart"/>
    <dgm:cxn modelId="{85CBA987-9578-458C-A36A-BB0774CEB681}" type="presParOf" srcId="{1F3884D9-299E-42F1-BE23-230B379259D7}" destId="{C13B6A83-1C3E-439A-8725-2AEA7640B156}" srcOrd="0" destOrd="0" presId="urn:microsoft.com/office/officeart/2008/layout/NameandTitleOrganizationalChart"/>
    <dgm:cxn modelId="{05D04306-7F7A-4983-991C-1328FF24DB0F}" type="presParOf" srcId="{1F3884D9-299E-42F1-BE23-230B379259D7}" destId="{DE1ADBF9-CEB1-4E4D-B9E0-94AF309D0977}" srcOrd="1" destOrd="0" presId="urn:microsoft.com/office/officeart/2008/layout/NameandTitleOrganizationalChart"/>
    <dgm:cxn modelId="{A0ABEF1E-43A4-43FA-91AA-D1F4F072F6E2}" type="presParOf" srcId="{DE1ADBF9-CEB1-4E4D-B9E0-94AF309D0977}" destId="{ED72B9EF-EB59-4150-BA27-7E9779E61457}" srcOrd="0" destOrd="0" presId="urn:microsoft.com/office/officeart/2008/layout/NameandTitleOrganizationalChart"/>
    <dgm:cxn modelId="{1283FCA3-75D9-41B1-BA0D-FA66627F5E99}" type="presParOf" srcId="{ED72B9EF-EB59-4150-BA27-7E9779E61457}" destId="{98229762-5576-4785-8845-7F142CA0A05F}" srcOrd="0" destOrd="0" presId="urn:microsoft.com/office/officeart/2008/layout/NameandTitleOrganizationalChart"/>
    <dgm:cxn modelId="{9D1284C4-AF52-4854-BFDE-1955CEAFEBD0}" type="presParOf" srcId="{ED72B9EF-EB59-4150-BA27-7E9779E61457}" destId="{DCA5637C-D176-43C5-BFE6-04F78F9B232B}" srcOrd="1" destOrd="0" presId="urn:microsoft.com/office/officeart/2008/layout/NameandTitleOrganizationalChart"/>
    <dgm:cxn modelId="{AF1A5EE7-A65A-4075-92A6-06BD872ACE16}" type="presParOf" srcId="{ED72B9EF-EB59-4150-BA27-7E9779E61457}" destId="{5EEFD3FC-8257-46B1-9B92-18EE0B4F7D54}" srcOrd="2" destOrd="0" presId="urn:microsoft.com/office/officeart/2008/layout/NameandTitleOrganizationalChart"/>
    <dgm:cxn modelId="{7E12D0DA-666C-421D-AC52-87D5314EDF2C}" type="presParOf" srcId="{DE1ADBF9-CEB1-4E4D-B9E0-94AF309D0977}" destId="{FDF0505E-B80A-4F30-B13B-B0E5CFEEC941}" srcOrd="1" destOrd="0" presId="urn:microsoft.com/office/officeart/2008/layout/NameandTitleOrganizationalChart"/>
    <dgm:cxn modelId="{DEBBA685-A2FF-4CCB-8E77-F6167DDDBF4F}" type="presParOf" srcId="{DE1ADBF9-CEB1-4E4D-B9E0-94AF309D0977}" destId="{9E40F98C-FFF3-4EE9-8230-0F52C76C26BD}" srcOrd="2" destOrd="0" presId="urn:microsoft.com/office/officeart/2008/layout/NameandTitleOrganizationalChart"/>
    <dgm:cxn modelId="{A6E49204-F3BA-4387-B0DA-0D5D2A2CD870}" type="presParOf" srcId="{706FED88-1817-44C7-B552-DAC4113E05B2}" destId="{89665BD8-26A8-401F-93A1-FD35900FBB67}" srcOrd="2" destOrd="0" presId="urn:microsoft.com/office/officeart/2008/layout/NameandTitleOrganizationalChart"/>
    <dgm:cxn modelId="{F0D9ADEA-9DBA-40D1-8B33-C22A7579A236}" type="presParOf" srcId="{A112F9E1-1651-47F7-BA4B-B0A89E5393AF}" destId="{E2013B37-4830-4808-A6D6-EE3574DA1DBF}" srcOrd="2" destOrd="0" presId="urn:microsoft.com/office/officeart/2008/layout/NameandTitleOrganizationalChart"/>
    <dgm:cxn modelId="{D0FAF991-15FE-494B-9982-08901195E7E2}" type="presParOf" srcId="{A112F9E1-1651-47F7-BA4B-B0A89E5393AF}" destId="{12F17F6B-8EFC-459A-89B1-3A5C00E863F9}" srcOrd="3" destOrd="0" presId="urn:microsoft.com/office/officeart/2008/layout/NameandTitleOrganizationalChart"/>
    <dgm:cxn modelId="{B22ADB50-6C0A-49B5-B8A1-9345CA2D6D6B}" type="presParOf" srcId="{12F17F6B-8EFC-459A-89B1-3A5C00E863F9}" destId="{C31494EB-5E5A-401A-8C2F-AF76BE29C142}" srcOrd="0" destOrd="0" presId="urn:microsoft.com/office/officeart/2008/layout/NameandTitleOrganizationalChart"/>
    <dgm:cxn modelId="{B12BFFE1-EAFD-4AA4-BC50-1188B1DF3923}" type="presParOf" srcId="{C31494EB-5E5A-401A-8C2F-AF76BE29C142}" destId="{3A4E245B-F827-4934-9FBC-C594EFC09E72}" srcOrd="0" destOrd="0" presId="urn:microsoft.com/office/officeart/2008/layout/NameandTitleOrganizationalChart"/>
    <dgm:cxn modelId="{32553CB5-11E0-4B06-BB3F-BDE7B7265297}" type="presParOf" srcId="{C31494EB-5E5A-401A-8C2F-AF76BE29C142}" destId="{AE9C5B45-2101-4088-BFC5-D08CA29E604E}" srcOrd="1" destOrd="0" presId="urn:microsoft.com/office/officeart/2008/layout/NameandTitleOrganizationalChart"/>
    <dgm:cxn modelId="{1EC6AD0F-62C7-4053-A4DE-2A8079AE8238}" type="presParOf" srcId="{C31494EB-5E5A-401A-8C2F-AF76BE29C142}" destId="{57B04DD5-E505-4273-9221-0AB01249A0F8}" srcOrd="2" destOrd="0" presId="urn:microsoft.com/office/officeart/2008/layout/NameandTitleOrganizationalChart"/>
    <dgm:cxn modelId="{7A37556E-9DC5-4660-B000-ECAD1D4D306D}" type="presParOf" srcId="{12F17F6B-8EFC-459A-89B1-3A5C00E863F9}" destId="{2228D16B-40B4-44A4-A1A8-8743BF737156}" srcOrd="1" destOrd="0" presId="urn:microsoft.com/office/officeart/2008/layout/NameandTitleOrganizationalChart"/>
    <dgm:cxn modelId="{3D6A9D3B-708D-4B72-A8FB-E0AC2EC04FB2}" type="presParOf" srcId="{2228D16B-40B4-44A4-A1A8-8743BF737156}" destId="{4E3B46E5-3785-4B31-A08A-6C4EBFF6F2AB}" srcOrd="0" destOrd="0" presId="urn:microsoft.com/office/officeart/2008/layout/NameandTitleOrganizationalChart"/>
    <dgm:cxn modelId="{77981F99-CD9A-4886-982C-0C188B86D26F}" type="presParOf" srcId="{2228D16B-40B4-44A4-A1A8-8743BF737156}" destId="{10D7C5C5-AC12-4F9F-9F90-E522920E6AD5}" srcOrd="1" destOrd="0" presId="urn:microsoft.com/office/officeart/2008/layout/NameandTitleOrganizationalChart"/>
    <dgm:cxn modelId="{7E5B1631-55C9-47C6-8EAE-A2912F65007E}" type="presParOf" srcId="{10D7C5C5-AC12-4F9F-9F90-E522920E6AD5}" destId="{309F23BF-9DB1-4328-9447-808DE91F3D1E}" srcOrd="0" destOrd="0" presId="urn:microsoft.com/office/officeart/2008/layout/NameandTitleOrganizationalChart"/>
    <dgm:cxn modelId="{F00B2492-2E19-4998-A884-E89E84885E26}" type="presParOf" srcId="{309F23BF-9DB1-4328-9447-808DE91F3D1E}" destId="{A7EC7D8C-8E6E-4AF5-8B42-76ECD0C86C3B}" srcOrd="0" destOrd="0" presId="urn:microsoft.com/office/officeart/2008/layout/NameandTitleOrganizationalChart"/>
    <dgm:cxn modelId="{C274A2E7-8202-4C3D-B557-05A5304FE139}" type="presParOf" srcId="{309F23BF-9DB1-4328-9447-808DE91F3D1E}" destId="{5F8FC64E-44EB-4266-B2D9-DDC84394C29F}" srcOrd="1" destOrd="0" presId="urn:microsoft.com/office/officeart/2008/layout/NameandTitleOrganizationalChart"/>
    <dgm:cxn modelId="{F8E8D9A4-83EB-40DB-8127-5D3BC885DC3D}" type="presParOf" srcId="{309F23BF-9DB1-4328-9447-808DE91F3D1E}" destId="{9B4CD00A-E37A-4D95-89BF-ED806C7DFDFF}" srcOrd="2" destOrd="0" presId="urn:microsoft.com/office/officeart/2008/layout/NameandTitleOrganizationalChart"/>
    <dgm:cxn modelId="{323B2097-132B-4FA8-8EE5-11B527B16734}" type="presParOf" srcId="{10D7C5C5-AC12-4F9F-9F90-E522920E6AD5}" destId="{18FF2643-CF61-4636-A65B-AE1882AEEDC3}" srcOrd="1" destOrd="0" presId="urn:microsoft.com/office/officeart/2008/layout/NameandTitleOrganizationalChart"/>
    <dgm:cxn modelId="{AE41A89A-B749-4112-B032-3A7EACB0FFF4}" type="presParOf" srcId="{18FF2643-CF61-4636-A65B-AE1882AEEDC3}" destId="{4763BE02-C5E4-4817-BE32-C119EBFEB690}" srcOrd="0" destOrd="0" presId="urn:microsoft.com/office/officeart/2008/layout/NameandTitleOrganizationalChart"/>
    <dgm:cxn modelId="{03098E42-6EB9-427C-B9D2-80005C47F572}" type="presParOf" srcId="{18FF2643-CF61-4636-A65B-AE1882AEEDC3}" destId="{C58FB95B-34E6-4F6E-9B73-6112580DB4FC}" srcOrd="1" destOrd="0" presId="urn:microsoft.com/office/officeart/2008/layout/NameandTitleOrganizationalChart"/>
    <dgm:cxn modelId="{E810276B-65BF-4D8D-9AFF-8581305971F8}" type="presParOf" srcId="{C58FB95B-34E6-4F6E-9B73-6112580DB4FC}" destId="{9123C1CF-0BBD-4EAB-8182-E17396919CFF}" srcOrd="0" destOrd="0" presId="urn:microsoft.com/office/officeart/2008/layout/NameandTitleOrganizationalChart"/>
    <dgm:cxn modelId="{85536A01-FE97-45C9-A8E0-02C25B5D5435}" type="presParOf" srcId="{9123C1CF-0BBD-4EAB-8182-E17396919CFF}" destId="{7C4BB445-2256-47DF-944D-DC62CCE5D70D}" srcOrd="0" destOrd="0" presId="urn:microsoft.com/office/officeart/2008/layout/NameandTitleOrganizationalChart"/>
    <dgm:cxn modelId="{E13C57D0-3423-4EC6-AFCC-98187BFA3257}" type="presParOf" srcId="{9123C1CF-0BBD-4EAB-8182-E17396919CFF}" destId="{E2A5D694-E4EA-466C-B779-3EA222E14CDA}" srcOrd="1" destOrd="0" presId="urn:microsoft.com/office/officeart/2008/layout/NameandTitleOrganizationalChart"/>
    <dgm:cxn modelId="{B2C12144-B97B-477F-A2B1-7D7FD4A2E976}" type="presParOf" srcId="{9123C1CF-0BBD-4EAB-8182-E17396919CFF}" destId="{C31DB9CB-D158-4454-A21C-4CCBAAD1B435}" srcOrd="2" destOrd="0" presId="urn:microsoft.com/office/officeart/2008/layout/NameandTitleOrganizationalChart"/>
    <dgm:cxn modelId="{BDD32592-FD2E-4D45-965B-80D1C4805004}" type="presParOf" srcId="{C58FB95B-34E6-4F6E-9B73-6112580DB4FC}" destId="{C7581D53-E26F-4D68-8DA9-FB4195F76798}" srcOrd="1" destOrd="0" presId="urn:microsoft.com/office/officeart/2008/layout/NameandTitleOrganizationalChart"/>
    <dgm:cxn modelId="{DDD4DFEF-574F-4532-90DC-AD9FFA35BF20}" type="presParOf" srcId="{C58FB95B-34E6-4F6E-9B73-6112580DB4FC}" destId="{4F8227C4-44F3-4293-9FB3-0B606D806A02}" srcOrd="2" destOrd="0" presId="urn:microsoft.com/office/officeart/2008/layout/NameandTitleOrganizationalChart"/>
    <dgm:cxn modelId="{8236BCE8-5297-422E-8A51-DEA8470D33BB}" type="presParOf" srcId="{10D7C5C5-AC12-4F9F-9F90-E522920E6AD5}" destId="{AEA63B89-4A86-4153-AA68-E48BC4B53A15}" srcOrd="2" destOrd="0" presId="urn:microsoft.com/office/officeart/2008/layout/NameandTitleOrganizationalChart"/>
    <dgm:cxn modelId="{F71D77B2-5358-4A65-AC71-B49E7F9127A4}" type="presParOf" srcId="{12F17F6B-8EFC-459A-89B1-3A5C00E863F9}" destId="{5047ED52-1E82-4269-87B0-022F16200418}" srcOrd="2" destOrd="0" presId="urn:microsoft.com/office/officeart/2008/layout/NameandTitleOrganizationalChart"/>
    <dgm:cxn modelId="{0AF11EEA-7182-48F5-9F67-E60BEFAE1E0B}" type="presParOf" srcId="{A112F9E1-1651-47F7-BA4B-B0A89E5393AF}" destId="{C7A49624-3143-44BE-A5EC-9654327074EF}" srcOrd="4" destOrd="0" presId="urn:microsoft.com/office/officeart/2008/layout/NameandTitleOrganizationalChart"/>
    <dgm:cxn modelId="{206411A9-7E70-44B0-A05A-4F44367108A5}" type="presParOf" srcId="{A112F9E1-1651-47F7-BA4B-B0A89E5393AF}" destId="{2605AAC6-7C56-4193-94DC-FB2854E48740}" srcOrd="5" destOrd="0" presId="urn:microsoft.com/office/officeart/2008/layout/NameandTitleOrganizationalChart"/>
    <dgm:cxn modelId="{2F3DB352-3FAA-4421-8DBE-D283B1937FDB}" type="presParOf" srcId="{2605AAC6-7C56-4193-94DC-FB2854E48740}" destId="{BD803F88-F12F-4D23-A6B0-B45BCAC6864E}" srcOrd="0" destOrd="0" presId="urn:microsoft.com/office/officeart/2008/layout/NameandTitleOrganizationalChart"/>
    <dgm:cxn modelId="{0B6FF6CA-AED3-43FA-BB36-AA31CD142A06}" type="presParOf" srcId="{BD803F88-F12F-4D23-A6B0-B45BCAC6864E}" destId="{DB0D05C4-872E-4662-8B69-E280A2744CC9}" srcOrd="0" destOrd="0" presId="urn:microsoft.com/office/officeart/2008/layout/NameandTitleOrganizationalChart"/>
    <dgm:cxn modelId="{87C11C64-AFAD-4DCA-B5A7-F8FB46E0D44E}" type="presParOf" srcId="{BD803F88-F12F-4D23-A6B0-B45BCAC6864E}" destId="{F6D2705F-6818-4DB9-B13A-4E3AB7046E54}" srcOrd="1" destOrd="0" presId="urn:microsoft.com/office/officeart/2008/layout/NameandTitleOrganizationalChart"/>
    <dgm:cxn modelId="{85945FCC-DAFF-43EC-AB7A-68895FF8857C}" type="presParOf" srcId="{BD803F88-F12F-4D23-A6B0-B45BCAC6864E}" destId="{5721B653-054C-4C58-8F5D-84A6401B19EB}" srcOrd="2" destOrd="0" presId="urn:microsoft.com/office/officeart/2008/layout/NameandTitleOrganizationalChart"/>
    <dgm:cxn modelId="{5358D79B-E58F-4D5A-9422-C25453F61C46}" type="presParOf" srcId="{2605AAC6-7C56-4193-94DC-FB2854E48740}" destId="{CC4C09F2-53C8-4DFE-BC6E-991A8D211DB5}" srcOrd="1" destOrd="0" presId="urn:microsoft.com/office/officeart/2008/layout/NameandTitleOrganizationalChart"/>
    <dgm:cxn modelId="{0F8946D9-EEDD-4E78-955E-B3852D09D144}" type="presParOf" srcId="{CC4C09F2-53C8-4DFE-BC6E-991A8D211DB5}" destId="{BA8B1DB1-DE42-4E06-82F3-3439ABE20AB6}" srcOrd="0" destOrd="0" presId="urn:microsoft.com/office/officeart/2008/layout/NameandTitleOrganizationalChart"/>
    <dgm:cxn modelId="{C7750E06-AA91-4DC1-AEA1-845092D65637}" type="presParOf" srcId="{CC4C09F2-53C8-4DFE-BC6E-991A8D211DB5}" destId="{81C87CAF-CD86-4823-A649-341F9949A19D}" srcOrd="1" destOrd="0" presId="urn:microsoft.com/office/officeart/2008/layout/NameandTitleOrganizationalChart"/>
    <dgm:cxn modelId="{4DE903A6-F74A-42CA-98D0-0FBD29FCD9A6}" type="presParOf" srcId="{81C87CAF-CD86-4823-A649-341F9949A19D}" destId="{BC5A7676-1B66-4BEF-9200-9B2F15BA0CC1}" srcOrd="0" destOrd="0" presId="urn:microsoft.com/office/officeart/2008/layout/NameandTitleOrganizationalChart"/>
    <dgm:cxn modelId="{7C40AB3B-5D09-4977-9194-2A31F0F804AD}" type="presParOf" srcId="{BC5A7676-1B66-4BEF-9200-9B2F15BA0CC1}" destId="{B7A6803F-2A60-49DA-8EB1-3E338C35B2A2}" srcOrd="0" destOrd="0" presId="urn:microsoft.com/office/officeart/2008/layout/NameandTitleOrganizationalChart"/>
    <dgm:cxn modelId="{A753E807-E2FE-4AE5-A612-EFF9B04E3308}" type="presParOf" srcId="{BC5A7676-1B66-4BEF-9200-9B2F15BA0CC1}" destId="{A47371EB-8C52-41D2-A580-90F1E313A301}" srcOrd="1" destOrd="0" presId="urn:microsoft.com/office/officeart/2008/layout/NameandTitleOrganizationalChart"/>
    <dgm:cxn modelId="{5D69F79D-6436-44D1-A3F0-11880A9A78AB}" type="presParOf" srcId="{BC5A7676-1B66-4BEF-9200-9B2F15BA0CC1}" destId="{F23E664E-7E30-4447-8C87-625B0F4F23B8}" srcOrd="2" destOrd="0" presId="urn:microsoft.com/office/officeart/2008/layout/NameandTitleOrganizationalChart"/>
    <dgm:cxn modelId="{944E3374-6D37-4DEC-AA00-DECBE3E00AFE}" type="presParOf" srcId="{81C87CAF-CD86-4823-A649-341F9949A19D}" destId="{2C10B5FC-2A12-42A6-9467-E7F1AABB26F0}" srcOrd="1" destOrd="0" presId="urn:microsoft.com/office/officeart/2008/layout/NameandTitleOrganizationalChart"/>
    <dgm:cxn modelId="{123E7569-79A2-4885-B52B-EFC17CB9C22E}" type="presParOf" srcId="{2C10B5FC-2A12-42A6-9467-E7F1AABB26F0}" destId="{7E2788B8-A07E-4908-B0F6-CA7BC9B17F2E}" srcOrd="0" destOrd="0" presId="urn:microsoft.com/office/officeart/2008/layout/NameandTitleOrganizationalChart"/>
    <dgm:cxn modelId="{23941719-3EBE-44B2-822F-4F5729BB787D}" type="presParOf" srcId="{2C10B5FC-2A12-42A6-9467-E7F1AABB26F0}" destId="{5ACBCF9E-3EE4-4EB7-B2CF-0EF14A264936}" srcOrd="1" destOrd="0" presId="urn:microsoft.com/office/officeart/2008/layout/NameandTitleOrganizationalChart"/>
    <dgm:cxn modelId="{DAB9E275-1EB4-464A-AEF4-D52AFEE54536}" type="presParOf" srcId="{5ACBCF9E-3EE4-4EB7-B2CF-0EF14A264936}" destId="{7BCD0D1F-D1AD-4EB5-812B-154971F76287}" srcOrd="0" destOrd="0" presId="urn:microsoft.com/office/officeart/2008/layout/NameandTitleOrganizationalChart"/>
    <dgm:cxn modelId="{48CB922C-5CAB-42F5-AC7D-74F4D20297BA}" type="presParOf" srcId="{7BCD0D1F-D1AD-4EB5-812B-154971F76287}" destId="{96887088-F5A3-4073-BDE6-7D42B872851F}" srcOrd="0" destOrd="0" presId="urn:microsoft.com/office/officeart/2008/layout/NameandTitleOrganizationalChart"/>
    <dgm:cxn modelId="{611889AA-0705-4338-85E1-BA4D5DE438F1}" type="presParOf" srcId="{7BCD0D1F-D1AD-4EB5-812B-154971F76287}" destId="{5E99E8F2-1F9F-40C3-A05A-DB92F08C45F3}" srcOrd="1" destOrd="0" presId="urn:microsoft.com/office/officeart/2008/layout/NameandTitleOrganizationalChart"/>
    <dgm:cxn modelId="{9677B5CC-0738-4ADC-A9CA-BF7FBEF4DEA8}" type="presParOf" srcId="{7BCD0D1F-D1AD-4EB5-812B-154971F76287}" destId="{46A29323-8F60-42A1-A2B2-A7A2CE8B2901}" srcOrd="2" destOrd="0" presId="urn:microsoft.com/office/officeart/2008/layout/NameandTitleOrganizationalChart"/>
    <dgm:cxn modelId="{51C39E29-1192-4A74-9333-B66B2B6598FE}" type="presParOf" srcId="{5ACBCF9E-3EE4-4EB7-B2CF-0EF14A264936}" destId="{0249B547-367D-4AE2-B4F7-F0A8404C02DA}" srcOrd="1" destOrd="0" presId="urn:microsoft.com/office/officeart/2008/layout/NameandTitleOrganizationalChart"/>
    <dgm:cxn modelId="{B97C1F69-74C3-4B31-BB97-6F1366205613}" type="presParOf" srcId="{5ACBCF9E-3EE4-4EB7-B2CF-0EF14A264936}" destId="{04BFEF9C-EE85-419B-AEB7-09E93862F832}" srcOrd="2" destOrd="0" presId="urn:microsoft.com/office/officeart/2008/layout/NameandTitleOrganizationalChart"/>
    <dgm:cxn modelId="{8072AD48-EDAC-47A1-B351-9DC6C98327CA}" type="presParOf" srcId="{81C87CAF-CD86-4823-A649-341F9949A19D}" destId="{ED868208-D6E8-4B2E-AA92-21D0366F4746}" srcOrd="2" destOrd="0" presId="urn:microsoft.com/office/officeart/2008/layout/NameandTitleOrganizationalChart"/>
    <dgm:cxn modelId="{BC8741DB-DF1F-421B-9E25-D68243EC28AA}" type="presParOf" srcId="{2605AAC6-7C56-4193-94DC-FB2854E48740}" destId="{B353449E-854C-4CD8-8846-3DEF0CC74154}" srcOrd="2" destOrd="0" presId="urn:microsoft.com/office/officeart/2008/layout/NameandTitleOrganizationalChart"/>
    <dgm:cxn modelId="{061B3782-516C-435F-AB21-BEB14F0DC4B3}" type="presParOf" srcId="{242E20DF-5D91-47C5-850A-D02F110C8625}" destId="{D63C3E23-F1D5-4A46-94D0-2F5AE6378B2D}" srcOrd="2" destOrd="0" presId="urn:microsoft.com/office/officeart/2008/layout/NameandTitleOrganizational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4098611-8296-4069-A719-90039EE9F406}" type="doc">
      <dgm:prSet loTypeId="urn:microsoft.com/office/officeart/2009/layout/CircleArrowProcess" loCatId="cycle" qsTypeId="urn:microsoft.com/office/officeart/2005/8/quickstyle/simple5" qsCatId="simple" csTypeId="urn:microsoft.com/office/officeart/2005/8/colors/colorful2" csCatId="colorful" phldr="1"/>
      <dgm:spPr/>
      <dgm:t>
        <a:bodyPr/>
        <a:lstStyle/>
        <a:p>
          <a:endParaRPr lang="en-US"/>
        </a:p>
      </dgm:t>
    </dgm:pt>
    <dgm:pt modelId="{2D2C85DA-3E76-4318-BDAE-5D7D76B8196B}">
      <dgm:prSet phldrT="[Text]" custT="1"/>
      <dgm:spPr/>
      <dgm:t>
        <a:bodyPr/>
        <a:lstStyle/>
        <a:p>
          <a:r>
            <a:rPr lang="en-US" sz="1300" dirty="0" err="1" smtClean="0"/>
            <a:t>Precontemptation</a:t>
          </a:r>
          <a:endParaRPr lang="en-US" sz="1300" dirty="0"/>
        </a:p>
      </dgm:t>
    </dgm:pt>
    <dgm:pt modelId="{38E97F74-732C-4E1F-A84E-39343C8931E6}" type="parTrans" cxnId="{96FBBA06-01B8-4903-816A-DFFE4CF6E7C9}">
      <dgm:prSet/>
      <dgm:spPr/>
      <dgm:t>
        <a:bodyPr/>
        <a:lstStyle/>
        <a:p>
          <a:endParaRPr lang="en-US"/>
        </a:p>
      </dgm:t>
    </dgm:pt>
    <dgm:pt modelId="{DC9674FE-247D-4505-9310-77ECCBF7AEC0}" type="sibTrans" cxnId="{96FBBA06-01B8-4903-816A-DFFE4CF6E7C9}">
      <dgm:prSet/>
      <dgm:spPr/>
      <dgm:t>
        <a:bodyPr/>
        <a:lstStyle/>
        <a:p>
          <a:endParaRPr lang="en-US"/>
        </a:p>
      </dgm:t>
    </dgm:pt>
    <dgm:pt modelId="{17D01E00-57A3-43B9-B746-D6A6D647804D}">
      <dgm:prSet phldrT="[Text]"/>
      <dgm:spPr/>
      <dgm:t>
        <a:bodyPr/>
        <a:lstStyle/>
        <a:p>
          <a:r>
            <a:rPr lang="en-US" dirty="0" smtClean="0"/>
            <a:t>Contemplation</a:t>
          </a:r>
          <a:endParaRPr lang="en-US" dirty="0"/>
        </a:p>
      </dgm:t>
    </dgm:pt>
    <dgm:pt modelId="{0FA1A0A1-0B7F-42B8-BFC5-AB70EF0966DF}" type="parTrans" cxnId="{B6F04D41-F787-4490-B11E-4ABC0F7208C7}">
      <dgm:prSet/>
      <dgm:spPr/>
      <dgm:t>
        <a:bodyPr/>
        <a:lstStyle/>
        <a:p>
          <a:endParaRPr lang="en-US"/>
        </a:p>
      </dgm:t>
    </dgm:pt>
    <dgm:pt modelId="{CED0E302-0B55-4FAA-B748-9A9717EEB6CC}" type="sibTrans" cxnId="{B6F04D41-F787-4490-B11E-4ABC0F7208C7}">
      <dgm:prSet/>
      <dgm:spPr/>
      <dgm:t>
        <a:bodyPr/>
        <a:lstStyle/>
        <a:p>
          <a:endParaRPr lang="en-US"/>
        </a:p>
      </dgm:t>
    </dgm:pt>
    <dgm:pt modelId="{74816D93-9530-463A-AC66-FAC1AC3315F5}">
      <dgm:prSet phldrT="[Text]"/>
      <dgm:spPr/>
      <dgm:t>
        <a:bodyPr/>
        <a:lstStyle/>
        <a:p>
          <a:r>
            <a:rPr lang="en-US" dirty="0" smtClean="0"/>
            <a:t>Preparation</a:t>
          </a:r>
          <a:endParaRPr lang="en-US" dirty="0"/>
        </a:p>
      </dgm:t>
    </dgm:pt>
    <dgm:pt modelId="{6DD93B64-6319-4513-9793-7E22396A01B8}" type="parTrans" cxnId="{B6B286C8-DBE1-41B1-A9F9-B1DC50CA0D13}">
      <dgm:prSet/>
      <dgm:spPr/>
      <dgm:t>
        <a:bodyPr/>
        <a:lstStyle/>
        <a:p>
          <a:endParaRPr lang="en-US"/>
        </a:p>
      </dgm:t>
    </dgm:pt>
    <dgm:pt modelId="{0497E563-5CCD-4F8B-8D02-D4B4794D4752}" type="sibTrans" cxnId="{B6B286C8-DBE1-41B1-A9F9-B1DC50CA0D13}">
      <dgm:prSet/>
      <dgm:spPr/>
      <dgm:t>
        <a:bodyPr/>
        <a:lstStyle/>
        <a:p>
          <a:endParaRPr lang="en-US"/>
        </a:p>
      </dgm:t>
    </dgm:pt>
    <dgm:pt modelId="{9D9EAED0-0412-4A16-A390-56F117F06081}">
      <dgm:prSet/>
      <dgm:spPr/>
      <dgm:t>
        <a:bodyPr/>
        <a:lstStyle/>
        <a:p>
          <a:r>
            <a:rPr lang="en-US" dirty="0" smtClean="0"/>
            <a:t>Action</a:t>
          </a:r>
          <a:endParaRPr lang="en-US" dirty="0"/>
        </a:p>
      </dgm:t>
    </dgm:pt>
    <dgm:pt modelId="{D9B89F02-F622-47BB-9D5C-67F68D8DB6FB}" type="parTrans" cxnId="{934A0193-55BA-4FF3-9A59-3E0510913782}">
      <dgm:prSet/>
      <dgm:spPr/>
      <dgm:t>
        <a:bodyPr/>
        <a:lstStyle/>
        <a:p>
          <a:endParaRPr lang="en-US"/>
        </a:p>
      </dgm:t>
    </dgm:pt>
    <dgm:pt modelId="{0C2069CE-5799-4D28-8F6A-5DDE74DF30BF}" type="sibTrans" cxnId="{934A0193-55BA-4FF3-9A59-3E0510913782}">
      <dgm:prSet/>
      <dgm:spPr/>
      <dgm:t>
        <a:bodyPr/>
        <a:lstStyle/>
        <a:p>
          <a:endParaRPr lang="en-US"/>
        </a:p>
      </dgm:t>
    </dgm:pt>
    <dgm:pt modelId="{18AA40E2-26A3-404A-A22F-5971C4426F93}">
      <dgm:prSet/>
      <dgm:spPr/>
      <dgm:t>
        <a:bodyPr/>
        <a:lstStyle/>
        <a:p>
          <a:r>
            <a:rPr lang="en-US" dirty="0" smtClean="0"/>
            <a:t>Maintenance </a:t>
          </a:r>
          <a:endParaRPr lang="en-US" dirty="0"/>
        </a:p>
      </dgm:t>
    </dgm:pt>
    <dgm:pt modelId="{A3C48991-D4CD-4226-B9B1-32C8E6B07E49}" type="parTrans" cxnId="{2D5C9C33-BD8E-4994-A371-977C018C1963}">
      <dgm:prSet/>
      <dgm:spPr/>
      <dgm:t>
        <a:bodyPr/>
        <a:lstStyle/>
        <a:p>
          <a:endParaRPr lang="en-US"/>
        </a:p>
      </dgm:t>
    </dgm:pt>
    <dgm:pt modelId="{6439B1C6-5D58-42F9-8536-5C788ECC2CBF}" type="sibTrans" cxnId="{2D5C9C33-BD8E-4994-A371-977C018C1963}">
      <dgm:prSet/>
      <dgm:spPr/>
      <dgm:t>
        <a:bodyPr/>
        <a:lstStyle/>
        <a:p>
          <a:endParaRPr lang="en-US"/>
        </a:p>
      </dgm:t>
    </dgm:pt>
    <dgm:pt modelId="{06F2B187-1CBF-4250-BBBF-14883724DC65}" type="pres">
      <dgm:prSet presAssocID="{74098611-8296-4069-A719-90039EE9F406}" presName="Name0" presStyleCnt="0">
        <dgm:presLayoutVars>
          <dgm:chMax val="7"/>
          <dgm:chPref val="7"/>
          <dgm:dir/>
          <dgm:animLvl val="lvl"/>
        </dgm:presLayoutVars>
      </dgm:prSet>
      <dgm:spPr/>
      <dgm:t>
        <a:bodyPr/>
        <a:lstStyle/>
        <a:p>
          <a:endParaRPr lang="en-US"/>
        </a:p>
      </dgm:t>
    </dgm:pt>
    <dgm:pt modelId="{DEEF72D3-06F8-42BC-AA9D-769E9F859861}" type="pres">
      <dgm:prSet presAssocID="{2D2C85DA-3E76-4318-BDAE-5D7D76B8196B}" presName="Accent1" presStyleCnt="0"/>
      <dgm:spPr/>
    </dgm:pt>
    <dgm:pt modelId="{3C3171B1-CEC5-4660-82B1-C5172CE6D588}" type="pres">
      <dgm:prSet presAssocID="{2D2C85DA-3E76-4318-BDAE-5D7D76B8196B}" presName="Accent" presStyleLbl="node1" presStyleIdx="0" presStyleCnt="5" custLinFactX="22037" custLinFactNeighborX="100000" custLinFactNeighborY="-4968"/>
      <dgm:spPr/>
    </dgm:pt>
    <dgm:pt modelId="{CE8C069F-B7F1-42BA-AE4F-2ED053EF063A}" type="pres">
      <dgm:prSet presAssocID="{2D2C85DA-3E76-4318-BDAE-5D7D76B8196B}" presName="Parent1" presStyleLbl="revTx" presStyleIdx="0" presStyleCnt="5" custScaleX="139919" custLinFactX="100000" custLinFactNeighborX="119405" custLinFactNeighborY="-18922">
        <dgm:presLayoutVars>
          <dgm:chMax val="1"/>
          <dgm:chPref val="1"/>
          <dgm:bulletEnabled val="1"/>
        </dgm:presLayoutVars>
      </dgm:prSet>
      <dgm:spPr/>
      <dgm:t>
        <a:bodyPr/>
        <a:lstStyle/>
        <a:p>
          <a:endParaRPr lang="en-US"/>
        </a:p>
      </dgm:t>
    </dgm:pt>
    <dgm:pt modelId="{0FF04707-DB49-4980-ADA7-2DF8DEE20286}" type="pres">
      <dgm:prSet presAssocID="{17D01E00-57A3-43B9-B746-D6A6D647804D}" presName="Accent2" presStyleCnt="0"/>
      <dgm:spPr/>
    </dgm:pt>
    <dgm:pt modelId="{D3A8A7BC-6A4F-4B1A-BD6B-FEA7CD95ADA5}" type="pres">
      <dgm:prSet presAssocID="{17D01E00-57A3-43B9-B746-D6A6D647804D}" presName="Accent" presStyleLbl="node1" presStyleIdx="1" presStyleCnt="5" custLinFactX="22037" custLinFactNeighborX="100000" custLinFactNeighborY="-4968"/>
      <dgm:spPr/>
    </dgm:pt>
    <dgm:pt modelId="{68F16852-D387-448C-BDF2-DCC7407A12B0}" type="pres">
      <dgm:prSet presAssocID="{17D01E00-57A3-43B9-B746-D6A6D647804D}" presName="Parent2" presStyleLbl="revTx" presStyleIdx="1" presStyleCnt="5" custLinFactX="100000" custLinFactNeighborX="118850" custLinFactNeighborY="-18715">
        <dgm:presLayoutVars>
          <dgm:chMax val="1"/>
          <dgm:chPref val="1"/>
          <dgm:bulletEnabled val="1"/>
        </dgm:presLayoutVars>
      </dgm:prSet>
      <dgm:spPr/>
      <dgm:t>
        <a:bodyPr/>
        <a:lstStyle/>
        <a:p>
          <a:endParaRPr lang="en-US"/>
        </a:p>
      </dgm:t>
    </dgm:pt>
    <dgm:pt modelId="{B3FCDEFA-024D-417B-AC2C-B094D780519E}" type="pres">
      <dgm:prSet presAssocID="{74816D93-9530-463A-AC66-FAC1AC3315F5}" presName="Accent3" presStyleCnt="0"/>
      <dgm:spPr/>
    </dgm:pt>
    <dgm:pt modelId="{9698D5A4-126E-4B62-A401-3EE28C3D14A7}" type="pres">
      <dgm:prSet presAssocID="{74816D93-9530-463A-AC66-FAC1AC3315F5}" presName="Accent" presStyleLbl="node1" presStyleIdx="2" presStyleCnt="5" custLinFactX="22037" custLinFactNeighborX="100000" custLinFactNeighborY="-4968"/>
      <dgm:spPr/>
    </dgm:pt>
    <dgm:pt modelId="{70C651F0-9917-4CB1-AD91-CF8181D3AB19}" type="pres">
      <dgm:prSet presAssocID="{74816D93-9530-463A-AC66-FAC1AC3315F5}" presName="Parent3" presStyleLbl="revTx" presStyleIdx="2" presStyleCnt="5" custLinFactX="100000" custLinFactNeighborX="118850" custLinFactNeighborY="-18715">
        <dgm:presLayoutVars>
          <dgm:chMax val="1"/>
          <dgm:chPref val="1"/>
          <dgm:bulletEnabled val="1"/>
        </dgm:presLayoutVars>
      </dgm:prSet>
      <dgm:spPr/>
      <dgm:t>
        <a:bodyPr/>
        <a:lstStyle/>
        <a:p>
          <a:endParaRPr lang="en-US"/>
        </a:p>
      </dgm:t>
    </dgm:pt>
    <dgm:pt modelId="{80FA3ACB-5144-496A-8800-3882CE2E4EAB}" type="pres">
      <dgm:prSet presAssocID="{9D9EAED0-0412-4A16-A390-56F117F06081}" presName="Accent4" presStyleCnt="0"/>
      <dgm:spPr/>
    </dgm:pt>
    <dgm:pt modelId="{C441C078-8DC9-48A4-9F2E-5A7F93B25D0A}" type="pres">
      <dgm:prSet presAssocID="{9D9EAED0-0412-4A16-A390-56F117F06081}" presName="Accent" presStyleLbl="node1" presStyleIdx="3" presStyleCnt="5" custLinFactX="22037" custLinFactNeighborX="100000" custLinFactNeighborY="-4968"/>
      <dgm:spPr/>
    </dgm:pt>
    <dgm:pt modelId="{DE7E63BC-27C5-42A8-93FD-1DD34805791D}" type="pres">
      <dgm:prSet presAssocID="{9D9EAED0-0412-4A16-A390-56F117F06081}" presName="Parent4" presStyleLbl="revTx" presStyleIdx="3" presStyleCnt="5" custLinFactX="100000" custLinFactNeighborX="118850" custLinFactNeighborY="-18715">
        <dgm:presLayoutVars>
          <dgm:chMax val="1"/>
          <dgm:chPref val="1"/>
          <dgm:bulletEnabled val="1"/>
        </dgm:presLayoutVars>
      </dgm:prSet>
      <dgm:spPr/>
      <dgm:t>
        <a:bodyPr/>
        <a:lstStyle/>
        <a:p>
          <a:endParaRPr lang="en-US"/>
        </a:p>
      </dgm:t>
    </dgm:pt>
    <dgm:pt modelId="{FEDF40F9-1AC1-41F7-85A2-2FF54C623F57}" type="pres">
      <dgm:prSet presAssocID="{18AA40E2-26A3-404A-A22F-5971C4426F93}" presName="Accent5" presStyleCnt="0"/>
      <dgm:spPr/>
    </dgm:pt>
    <dgm:pt modelId="{CC8C6AC5-EC21-480B-9F0C-DC2C0F90F75B}" type="pres">
      <dgm:prSet presAssocID="{18AA40E2-26A3-404A-A22F-5971C4426F93}" presName="Accent" presStyleLbl="node1" presStyleIdx="4" presStyleCnt="5" custLinFactX="42048" custLinFactNeighborX="100000" custLinFactNeighborY="-5780"/>
      <dgm:spPr/>
    </dgm:pt>
    <dgm:pt modelId="{04D3B0D5-4667-41E0-8ECD-1B6F1DE71CC3}" type="pres">
      <dgm:prSet presAssocID="{18AA40E2-26A3-404A-A22F-5971C4426F93}" presName="Parent5" presStyleLbl="revTx" presStyleIdx="4" presStyleCnt="5" custLinFactX="100000" custLinFactNeighborX="118850" custLinFactNeighborY="-18715">
        <dgm:presLayoutVars>
          <dgm:chMax val="1"/>
          <dgm:chPref val="1"/>
          <dgm:bulletEnabled val="1"/>
        </dgm:presLayoutVars>
      </dgm:prSet>
      <dgm:spPr/>
      <dgm:t>
        <a:bodyPr/>
        <a:lstStyle/>
        <a:p>
          <a:endParaRPr lang="en-US"/>
        </a:p>
      </dgm:t>
    </dgm:pt>
  </dgm:ptLst>
  <dgm:cxnLst>
    <dgm:cxn modelId="{FAABD0C5-0306-4DDB-BC66-2E4BB7D4930C}" type="presOf" srcId="{74816D93-9530-463A-AC66-FAC1AC3315F5}" destId="{70C651F0-9917-4CB1-AD91-CF8181D3AB19}" srcOrd="0" destOrd="0" presId="urn:microsoft.com/office/officeart/2009/layout/CircleArrowProcess"/>
    <dgm:cxn modelId="{2D5C9C33-BD8E-4994-A371-977C018C1963}" srcId="{74098611-8296-4069-A719-90039EE9F406}" destId="{18AA40E2-26A3-404A-A22F-5971C4426F93}" srcOrd="4" destOrd="0" parTransId="{A3C48991-D4CD-4226-B9B1-32C8E6B07E49}" sibTransId="{6439B1C6-5D58-42F9-8536-5C788ECC2CBF}"/>
    <dgm:cxn modelId="{E2FF86CE-4BAF-40C9-84D4-BE235B31134B}" type="presOf" srcId="{18AA40E2-26A3-404A-A22F-5971C4426F93}" destId="{04D3B0D5-4667-41E0-8ECD-1B6F1DE71CC3}" srcOrd="0" destOrd="0" presId="urn:microsoft.com/office/officeart/2009/layout/CircleArrowProcess"/>
    <dgm:cxn modelId="{3A8F26D8-802F-4B4A-B9B3-060D5FAEB0EE}" type="presOf" srcId="{2D2C85DA-3E76-4318-BDAE-5D7D76B8196B}" destId="{CE8C069F-B7F1-42BA-AE4F-2ED053EF063A}" srcOrd="0" destOrd="0" presId="urn:microsoft.com/office/officeart/2009/layout/CircleArrowProcess"/>
    <dgm:cxn modelId="{B6F04D41-F787-4490-B11E-4ABC0F7208C7}" srcId="{74098611-8296-4069-A719-90039EE9F406}" destId="{17D01E00-57A3-43B9-B746-D6A6D647804D}" srcOrd="1" destOrd="0" parTransId="{0FA1A0A1-0B7F-42B8-BFC5-AB70EF0966DF}" sibTransId="{CED0E302-0B55-4FAA-B748-9A9717EEB6CC}"/>
    <dgm:cxn modelId="{B6B286C8-DBE1-41B1-A9F9-B1DC50CA0D13}" srcId="{74098611-8296-4069-A719-90039EE9F406}" destId="{74816D93-9530-463A-AC66-FAC1AC3315F5}" srcOrd="2" destOrd="0" parTransId="{6DD93B64-6319-4513-9793-7E22396A01B8}" sibTransId="{0497E563-5CCD-4F8B-8D02-D4B4794D4752}"/>
    <dgm:cxn modelId="{934A0193-55BA-4FF3-9A59-3E0510913782}" srcId="{74098611-8296-4069-A719-90039EE9F406}" destId="{9D9EAED0-0412-4A16-A390-56F117F06081}" srcOrd="3" destOrd="0" parTransId="{D9B89F02-F622-47BB-9D5C-67F68D8DB6FB}" sibTransId="{0C2069CE-5799-4D28-8F6A-5DDE74DF30BF}"/>
    <dgm:cxn modelId="{E41FA12D-B215-4239-9A5C-70A4837E8AB6}" type="presOf" srcId="{74098611-8296-4069-A719-90039EE9F406}" destId="{06F2B187-1CBF-4250-BBBF-14883724DC65}" srcOrd="0" destOrd="0" presId="urn:microsoft.com/office/officeart/2009/layout/CircleArrowProcess"/>
    <dgm:cxn modelId="{96FBBA06-01B8-4903-816A-DFFE4CF6E7C9}" srcId="{74098611-8296-4069-A719-90039EE9F406}" destId="{2D2C85DA-3E76-4318-BDAE-5D7D76B8196B}" srcOrd="0" destOrd="0" parTransId="{38E97F74-732C-4E1F-A84E-39343C8931E6}" sibTransId="{DC9674FE-247D-4505-9310-77ECCBF7AEC0}"/>
    <dgm:cxn modelId="{309C04B8-B3F0-4C20-927A-7D7D9564F58F}" type="presOf" srcId="{17D01E00-57A3-43B9-B746-D6A6D647804D}" destId="{68F16852-D387-448C-BDF2-DCC7407A12B0}" srcOrd="0" destOrd="0" presId="urn:microsoft.com/office/officeart/2009/layout/CircleArrowProcess"/>
    <dgm:cxn modelId="{B8DB7536-3726-4541-9F27-8A39489DCC9D}" type="presOf" srcId="{9D9EAED0-0412-4A16-A390-56F117F06081}" destId="{DE7E63BC-27C5-42A8-93FD-1DD34805791D}" srcOrd="0" destOrd="0" presId="urn:microsoft.com/office/officeart/2009/layout/CircleArrowProcess"/>
    <dgm:cxn modelId="{1867677C-8000-4F94-B224-E980E6BA1E7B}" type="presParOf" srcId="{06F2B187-1CBF-4250-BBBF-14883724DC65}" destId="{DEEF72D3-06F8-42BC-AA9D-769E9F859861}" srcOrd="0" destOrd="0" presId="urn:microsoft.com/office/officeart/2009/layout/CircleArrowProcess"/>
    <dgm:cxn modelId="{2F3B75E7-E8BC-48D1-B7E3-4E79883D65FF}" type="presParOf" srcId="{DEEF72D3-06F8-42BC-AA9D-769E9F859861}" destId="{3C3171B1-CEC5-4660-82B1-C5172CE6D588}" srcOrd="0" destOrd="0" presId="urn:microsoft.com/office/officeart/2009/layout/CircleArrowProcess"/>
    <dgm:cxn modelId="{487BC8CB-E94A-4A43-B52C-B6F3677D90F5}" type="presParOf" srcId="{06F2B187-1CBF-4250-BBBF-14883724DC65}" destId="{CE8C069F-B7F1-42BA-AE4F-2ED053EF063A}" srcOrd="1" destOrd="0" presId="urn:microsoft.com/office/officeart/2009/layout/CircleArrowProcess"/>
    <dgm:cxn modelId="{31554013-09D2-4D60-94C0-0F8BD6289CFE}" type="presParOf" srcId="{06F2B187-1CBF-4250-BBBF-14883724DC65}" destId="{0FF04707-DB49-4980-ADA7-2DF8DEE20286}" srcOrd="2" destOrd="0" presId="urn:microsoft.com/office/officeart/2009/layout/CircleArrowProcess"/>
    <dgm:cxn modelId="{AEA4BAFF-BEB8-4136-8096-C0319B56A1B3}" type="presParOf" srcId="{0FF04707-DB49-4980-ADA7-2DF8DEE20286}" destId="{D3A8A7BC-6A4F-4B1A-BD6B-FEA7CD95ADA5}" srcOrd="0" destOrd="0" presId="urn:microsoft.com/office/officeart/2009/layout/CircleArrowProcess"/>
    <dgm:cxn modelId="{109E43D5-0CDF-4E66-B8B2-86874633B565}" type="presParOf" srcId="{06F2B187-1CBF-4250-BBBF-14883724DC65}" destId="{68F16852-D387-448C-BDF2-DCC7407A12B0}" srcOrd="3" destOrd="0" presId="urn:microsoft.com/office/officeart/2009/layout/CircleArrowProcess"/>
    <dgm:cxn modelId="{929ECD2C-8E13-4176-B268-84B6C0D15885}" type="presParOf" srcId="{06F2B187-1CBF-4250-BBBF-14883724DC65}" destId="{B3FCDEFA-024D-417B-AC2C-B094D780519E}" srcOrd="4" destOrd="0" presId="urn:microsoft.com/office/officeart/2009/layout/CircleArrowProcess"/>
    <dgm:cxn modelId="{D9007DE3-E99E-443B-91B9-EBCB4C8D9C12}" type="presParOf" srcId="{B3FCDEFA-024D-417B-AC2C-B094D780519E}" destId="{9698D5A4-126E-4B62-A401-3EE28C3D14A7}" srcOrd="0" destOrd="0" presId="urn:microsoft.com/office/officeart/2009/layout/CircleArrowProcess"/>
    <dgm:cxn modelId="{C6A91051-051F-4432-A762-D877C2C11E69}" type="presParOf" srcId="{06F2B187-1CBF-4250-BBBF-14883724DC65}" destId="{70C651F0-9917-4CB1-AD91-CF8181D3AB19}" srcOrd="5" destOrd="0" presId="urn:microsoft.com/office/officeart/2009/layout/CircleArrowProcess"/>
    <dgm:cxn modelId="{F669D046-1F1A-4691-A551-2B39355E6379}" type="presParOf" srcId="{06F2B187-1CBF-4250-BBBF-14883724DC65}" destId="{80FA3ACB-5144-496A-8800-3882CE2E4EAB}" srcOrd="6" destOrd="0" presId="urn:microsoft.com/office/officeart/2009/layout/CircleArrowProcess"/>
    <dgm:cxn modelId="{34596A76-69C1-47DD-A3A7-D90D0534A90E}" type="presParOf" srcId="{80FA3ACB-5144-496A-8800-3882CE2E4EAB}" destId="{C441C078-8DC9-48A4-9F2E-5A7F93B25D0A}" srcOrd="0" destOrd="0" presId="urn:microsoft.com/office/officeart/2009/layout/CircleArrowProcess"/>
    <dgm:cxn modelId="{7AB0F1C6-D5F8-457B-AB0E-331E9C112B6E}" type="presParOf" srcId="{06F2B187-1CBF-4250-BBBF-14883724DC65}" destId="{DE7E63BC-27C5-42A8-93FD-1DD34805791D}" srcOrd="7" destOrd="0" presId="urn:microsoft.com/office/officeart/2009/layout/CircleArrowProcess"/>
    <dgm:cxn modelId="{A4E60C04-CA1D-433F-B93B-987D121B0E63}" type="presParOf" srcId="{06F2B187-1CBF-4250-BBBF-14883724DC65}" destId="{FEDF40F9-1AC1-41F7-85A2-2FF54C623F57}" srcOrd="8" destOrd="0" presId="urn:microsoft.com/office/officeart/2009/layout/CircleArrowProcess"/>
    <dgm:cxn modelId="{6F6AE207-EB00-410A-AC59-75D0655A10C4}" type="presParOf" srcId="{FEDF40F9-1AC1-41F7-85A2-2FF54C623F57}" destId="{CC8C6AC5-EC21-480B-9F0C-DC2C0F90F75B}" srcOrd="0" destOrd="0" presId="urn:microsoft.com/office/officeart/2009/layout/CircleArrowProcess"/>
    <dgm:cxn modelId="{05ED70DF-C7A2-4F23-AB72-332DC55A5EE9}" type="presParOf" srcId="{06F2B187-1CBF-4250-BBBF-14883724DC65}" destId="{04D3B0D5-4667-41E0-8ECD-1B6F1DE71CC3}" srcOrd="9"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AE78531-5374-5544-936D-C567D6FEE747}" type="doc">
      <dgm:prSet loTypeId="urn:microsoft.com/office/officeart/2005/8/layout/hProcess4" loCatId="" qsTypeId="urn:microsoft.com/office/officeart/2005/8/quickstyle/simple4" qsCatId="simple" csTypeId="urn:microsoft.com/office/officeart/2005/8/colors/accent1_2" csCatId="accent1" phldr="1"/>
      <dgm:spPr/>
      <dgm:t>
        <a:bodyPr/>
        <a:lstStyle/>
        <a:p>
          <a:endParaRPr lang="en-US"/>
        </a:p>
      </dgm:t>
    </dgm:pt>
    <dgm:pt modelId="{6A3A313F-3D09-6C40-ADE2-0BA015422189}">
      <dgm:prSet phldrT="[Text]"/>
      <dgm:spPr/>
      <dgm:t>
        <a:bodyPr/>
        <a:lstStyle/>
        <a:p>
          <a:r>
            <a:rPr lang="en-US" dirty="0" smtClean="0">
              <a:solidFill>
                <a:srgbClr val="FF6600"/>
              </a:solidFill>
            </a:rPr>
            <a:t>Direct</a:t>
          </a:r>
          <a:endParaRPr lang="en-US" dirty="0">
            <a:solidFill>
              <a:srgbClr val="FF6600"/>
            </a:solidFill>
          </a:endParaRPr>
        </a:p>
      </dgm:t>
    </dgm:pt>
    <dgm:pt modelId="{B2ABE370-C18C-5846-BCA2-35B7E498E401}" type="parTrans" cxnId="{3FD96573-1488-8F43-8C02-98C5183F901B}">
      <dgm:prSet/>
      <dgm:spPr/>
      <dgm:t>
        <a:bodyPr/>
        <a:lstStyle/>
        <a:p>
          <a:endParaRPr lang="en-US"/>
        </a:p>
      </dgm:t>
    </dgm:pt>
    <dgm:pt modelId="{36F98DE9-E8CA-9C42-8784-F9FE7D05027C}" type="sibTrans" cxnId="{3FD96573-1488-8F43-8C02-98C5183F901B}">
      <dgm:prSet/>
      <dgm:spPr/>
      <dgm:t>
        <a:bodyPr/>
        <a:lstStyle/>
        <a:p>
          <a:endParaRPr lang="en-US"/>
        </a:p>
      </dgm:t>
    </dgm:pt>
    <dgm:pt modelId="{F28D4565-AE85-E54C-943E-18158622D377}">
      <dgm:prSet phldrT="[Text]"/>
      <dgm:spPr/>
      <dgm:t>
        <a:bodyPr/>
        <a:lstStyle/>
        <a:p>
          <a:r>
            <a:rPr lang="en-US" dirty="0" smtClean="0">
              <a:solidFill>
                <a:srgbClr val="FFFF00"/>
              </a:solidFill>
            </a:rPr>
            <a:t>Guide</a:t>
          </a:r>
          <a:endParaRPr lang="en-US" dirty="0">
            <a:solidFill>
              <a:srgbClr val="FFFF00"/>
            </a:solidFill>
          </a:endParaRPr>
        </a:p>
      </dgm:t>
    </dgm:pt>
    <dgm:pt modelId="{5B65301D-06CD-2D46-A2C5-794481295E6C}" type="parTrans" cxnId="{629AEB2B-C5E4-2947-A240-DA91D9E9956F}">
      <dgm:prSet/>
      <dgm:spPr/>
      <dgm:t>
        <a:bodyPr/>
        <a:lstStyle/>
        <a:p>
          <a:endParaRPr lang="en-US"/>
        </a:p>
      </dgm:t>
    </dgm:pt>
    <dgm:pt modelId="{5F56548A-2905-D944-B0AF-4F5778462602}" type="sibTrans" cxnId="{629AEB2B-C5E4-2947-A240-DA91D9E9956F}">
      <dgm:prSet/>
      <dgm:spPr/>
      <dgm:t>
        <a:bodyPr/>
        <a:lstStyle/>
        <a:p>
          <a:endParaRPr lang="en-US"/>
        </a:p>
      </dgm:t>
    </dgm:pt>
    <dgm:pt modelId="{CE4021CD-0508-934C-BC77-722BBFF2C8E3}">
      <dgm:prSet phldrT="[Text]"/>
      <dgm:spPr/>
      <dgm:t>
        <a:bodyPr/>
        <a:lstStyle/>
        <a:p>
          <a:r>
            <a:rPr lang="en-US" dirty="0" smtClean="0">
              <a:solidFill>
                <a:srgbClr val="FF6600"/>
              </a:solidFill>
            </a:rPr>
            <a:t>Follow</a:t>
          </a:r>
          <a:endParaRPr lang="en-US" dirty="0">
            <a:solidFill>
              <a:srgbClr val="FF6600"/>
            </a:solidFill>
          </a:endParaRPr>
        </a:p>
      </dgm:t>
    </dgm:pt>
    <dgm:pt modelId="{C069D3CD-0B9E-A34E-8615-FBD5A770B543}" type="parTrans" cxnId="{DC44B7B1-A6FA-224D-A229-1088037DA7D9}">
      <dgm:prSet/>
      <dgm:spPr/>
      <dgm:t>
        <a:bodyPr/>
        <a:lstStyle/>
        <a:p>
          <a:endParaRPr lang="en-US"/>
        </a:p>
      </dgm:t>
    </dgm:pt>
    <dgm:pt modelId="{EC610E09-512C-E843-BBD5-7A52F8B80DDF}" type="sibTrans" cxnId="{DC44B7B1-A6FA-224D-A229-1088037DA7D9}">
      <dgm:prSet/>
      <dgm:spPr/>
      <dgm:t>
        <a:bodyPr/>
        <a:lstStyle/>
        <a:p>
          <a:endParaRPr lang="en-US"/>
        </a:p>
      </dgm:t>
    </dgm:pt>
    <dgm:pt modelId="{31A967EC-5730-7A47-A9DE-6A2D9FD0E9A3}">
      <dgm:prSet phldrT="[Text]"/>
      <dgm:spPr/>
      <dgm:t>
        <a:bodyPr/>
        <a:lstStyle/>
        <a:p>
          <a:r>
            <a:rPr lang="en-US" dirty="0" smtClean="0"/>
            <a:t>Observe</a:t>
          </a:r>
          <a:endParaRPr lang="en-US" dirty="0"/>
        </a:p>
      </dgm:t>
    </dgm:pt>
    <dgm:pt modelId="{885F96C4-099D-E94A-A68F-89C0E7111B18}" type="parTrans" cxnId="{AABA8506-3198-D141-A86F-D2EFEF0E2A6E}">
      <dgm:prSet/>
      <dgm:spPr/>
      <dgm:t>
        <a:bodyPr/>
        <a:lstStyle/>
        <a:p>
          <a:endParaRPr lang="en-US"/>
        </a:p>
      </dgm:t>
    </dgm:pt>
    <dgm:pt modelId="{F5D77783-59F1-1046-8C8D-10BB66674DBA}" type="sibTrans" cxnId="{AABA8506-3198-D141-A86F-D2EFEF0E2A6E}">
      <dgm:prSet/>
      <dgm:spPr/>
      <dgm:t>
        <a:bodyPr/>
        <a:lstStyle/>
        <a:p>
          <a:endParaRPr lang="en-US"/>
        </a:p>
      </dgm:t>
    </dgm:pt>
    <dgm:pt modelId="{9F461777-A35F-1E41-A207-A410CD08C8E1}">
      <dgm:prSet phldrT="[Text]"/>
      <dgm:spPr/>
      <dgm:t>
        <a:bodyPr/>
        <a:lstStyle/>
        <a:p>
          <a:r>
            <a:rPr lang="en-US" dirty="0" smtClean="0"/>
            <a:t>Lead</a:t>
          </a:r>
          <a:endParaRPr lang="en-US" dirty="0"/>
        </a:p>
      </dgm:t>
    </dgm:pt>
    <dgm:pt modelId="{06AED25C-0CE3-FA4C-9B16-4AEAB70D2399}" type="parTrans" cxnId="{7AA65855-2540-6F4A-BF1E-1FEA2289FDF5}">
      <dgm:prSet/>
      <dgm:spPr/>
      <dgm:t>
        <a:bodyPr/>
        <a:lstStyle/>
        <a:p>
          <a:endParaRPr lang="en-US"/>
        </a:p>
      </dgm:t>
    </dgm:pt>
    <dgm:pt modelId="{456C32E0-ADF6-C548-8336-71DE14E93DF5}" type="sibTrans" cxnId="{7AA65855-2540-6F4A-BF1E-1FEA2289FDF5}">
      <dgm:prSet/>
      <dgm:spPr/>
      <dgm:t>
        <a:bodyPr/>
        <a:lstStyle/>
        <a:p>
          <a:endParaRPr lang="en-US"/>
        </a:p>
      </dgm:t>
    </dgm:pt>
    <dgm:pt modelId="{8CDD136F-4269-C940-AB1B-244E51DE779D}">
      <dgm:prSet phldrT="[Text]"/>
      <dgm:spPr/>
      <dgm:t>
        <a:bodyPr/>
        <a:lstStyle/>
        <a:p>
          <a:r>
            <a:rPr lang="en-US" dirty="0" smtClean="0"/>
            <a:t>Tell</a:t>
          </a:r>
          <a:endParaRPr lang="en-US" dirty="0"/>
        </a:p>
      </dgm:t>
    </dgm:pt>
    <dgm:pt modelId="{97C15BD0-5E36-A748-A459-88B840C58688}" type="parTrans" cxnId="{EC43B265-402E-4246-A449-80A74A2175CD}">
      <dgm:prSet/>
      <dgm:spPr/>
      <dgm:t>
        <a:bodyPr/>
        <a:lstStyle/>
        <a:p>
          <a:endParaRPr lang="en-US"/>
        </a:p>
      </dgm:t>
    </dgm:pt>
    <dgm:pt modelId="{79F31933-5B73-8445-9133-6E82AE1FDD5C}" type="sibTrans" cxnId="{EC43B265-402E-4246-A449-80A74A2175CD}">
      <dgm:prSet/>
      <dgm:spPr/>
      <dgm:t>
        <a:bodyPr/>
        <a:lstStyle/>
        <a:p>
          <a:endParaRPr lang="en-US"/>
        </a:p>
      </dgm:t>
    </dgm:pt>
    <dgm:pt modelId="{2C82C1FC-72AB-7E4B-932D-D38423A7E767}">
      <dgm:prSet phldrT="[Text]"/>
      <dgm:spPr/>
      <dgm:t>
        <a:bodyPr/>
        <a:lstStyle/>
        <a:p>
          <a:r>
            <a:rPr lang="en-US" dirty="0" smtClean="0"/>
            <a:t>Encourage</a:t>
          </a:r>
          <a:endParaRPr lang="en-US" dirty="0"/>
        </a:p>
      </dgm:t>
    </dgm:pt>
    <dgm:pt modelId="{ED80D601-E651-654E-B115-988906520162}" type="parTrans" cxnId="{BA26DF62-9402-BE4F-9C3F-FFDC54C583D3}">
      <dgm:prSet/>
      <dgm:spPr/>
      <dgm:t>
        <a:bodyPr/>
        <a:lstStyle/>
        <a:p>
          <a:endParaRPr lang="en-US"/>
        </a:p>
      </dgm:t>
    </dgm:pt>
    <dgm:pt modelId="{F543BB8E-70B2-8847-ABC6-636C91A7F35B}" type="sibTrans" cxnId="{BA26DF62-9402-BE4F-9C3F-FFDC54C583D3}">
      <dgm:prSet/>
      <dgm:spPr/>
      <dgm:t>
        <a:bodyPr/>
        <a:lstStyle/>
        <a:p>
          <a:endParaRPr lang="en-US"/>
        </a:p>
      </dgm:t>
    </dgm:pt>
    <dgm:pt modelId="{2A417952-6290-0944-97DD-C1CBE08145B5}">
      <dgm:prSet phldrT="[Text]"/>
      <dgm:spPr/>
      <dgm:t>
        <a:bodyPr/>
        <a:lstStyle/>
        <a:p>
          <a:r>
            <a:rPr lang="en-US" dirty="0" smtClean="0"/>
            <a:t>Support</a:t>
          </a:r>
          <a:endParaRPr lang="en-US" dirty="0"/>
        </a:p>
      </dgm:t>
    </dgm:pt>
    <dgm:pt modelId="{E2FA2063-2352-E544-9AB8-A56C102EF72F}" type="parTrans" cxnId="{E95A3EB5-04ED-644C-A85F-48A77E4BAF14}">
      <dgm:prSet/>
      <dgm:spPr/>
      <dgm:t>
        <a:bodyPr/>
        <a:lstStyle/>
        <a:p>
          <a:endParaRPr lang="en-US"/>
        </a:p>
      </dgm:t>
    </dgm:pt>
    <dgm:pt modelId="{A43B3068-5983-E24B-B2B2-DCB2C9EDB068}" type="sibTrans" cxnId="{E95A3EB5-04ED-644C-A85F-48A77E4BAF14}">
      <dgm:prSet/>
      <dgm:spPr/>
      <dgm:t>
        <a:bodyPr/>
        <a:lstStyle/>
        <a:p>
          <a:endParaRPr lang="en-US"/>
        </a:p>
      </dgm:t>
    </dgm:pt>
    <dgm:pt modelId="{1EF4F974-D34E-C748-906C-87CDBC05E60C}">
      <dgm:prSet phldrT="[Text]"/>
      <dgm:spPr/>
      <dgm:t>
        <a:bodyPr/>
        <a:lstStyle/>
        <a:p>
          <a:r>
            <a:rPr lang="en-US" dirty="0" smtClean="0"/>
            <a:t>Permit</a:t>
          </a:r>
          <a:endParaRPr lang="en-US" dirty="0"/>
        </a:p>
      </dgm:t>
    </dgm:pt>
    <dgm:pt modelId="{83C3AA1F-F399-2F49-B771-140AA996EADB}" type="parTrans" cxnId="{B99AE182-4EC4-F042-9D65-35416682976B}">
      <dgm:prSet/>
      <dgm:spPr/>
      <dgm:t>
        <a:bodyPr/>
        <a:lstStyle/>
        <a:p>
          <a:endParaRPr lang="en-US"/>
        </a:p>
      </dgm:t>
    </dgm:pt>
    <dgm:pt modelId="{F0C3D324-1F9B-A840-9250-8E5D20D42471}" type="sibTrans" cxnId="{B99AE182-4EC4-F042-9D65-35416682976B}">
      <dgm:prSet/>
      <dgm:spPr/>
      <dgm:t>
        <a:bodyPr/>
        <a:lstStyle/>
        <a:p>
          <a:endParaRPr lang="en-US"/>
        </a:p>
      </dgm:t>
    </dgm:pt>
    <dgm:pt modelId="{BCDF4EBA-F3F2-D84F-B82E-ED9D3A72C1D0}" type="pres">
      <dgm:prSet presAssocID="{EAE78531-5374-5544-936D-C567D6FEE747}" presName="Name0" presStyleCnt="0">
        <dgm:presLayoutVars>
          <dgm:dir/>
          <dgm:animLvl val="lvl"/>
          <dgm:resizeHandles val="exact"/>
        </dgm:presLayoutVars>
      </dgm:prSet>
      <dgm:spPr/>
      <dgm:t>
        <a:bodyPr/>
        <a:lstStyle/>
        <a:p>
          <a:endParaRPr lang="en-US"/>
        </a:p>
      </dgm:t>
    </dgm:pt>
    <dgm:pt modelId="{CD81DAC1-94C2-1A4D-8EF6-5D3340AB3B36}" type="pres">
      <dgm:prSet presAssocID="{EAE78531-5374-5544-936D-C567D6FEE747}" presName="tSp" presStyleCnt="0"/>
      <dgm:spPr/>
    </dgm:pt>
    <dgm:pt modelId="{055582A2-0ABD-6C43-91F7-6AFF183899FB}" type="pres">
      <dgm:prSet presAssocID="{EAE78531-5374-5544-936D-C567D6FEE747}" presName="bSp" presStyleCnt="0"/>
      <dgm:spPr/>
    </dgm:pt>
    <dgm:pt modelId="{179B8626-6C8D-5D43-B50A-DF418F5EEC3A}" type="pres">
      <dgm:prSet presAssocID="{EAE78531-5374-5544-936D-C567D6FEE747}" presName="process" presStyleCnt="0"/>
      <dgm:spPr/>
    </dgm:pt>
    <dgm:pt modelId="{AE3A9237-FC43-D84B-9A21-5E14075CC59A}" type="pres">
      <dgm:prSet presAssocID="{6A3A313F-3D09-6C40-ADE2-0BA015422189}" presName="composite1" presStyleCnt="0"/>
      <dgm:spPr/>
    </dgm:pt>
    <dgm:pt modelId="{1F3139DD-08CC-524B-B45E-0F7A9AF2D5B9}" type="pres">
      <dgm:prSet presAssocID="{6A3A313F-3D09-6C40-ADE2-0BA015422189}" presName="dummyNode1" presStyleLbl="node1" presStyleIdx="0" presStyleCnt="3"/>
      <dgm:spPr/>
    </dgm:pt>
    <dgm:pt modelId="{D44BDD7B-D7FA-C84F-9A30-35EE592D50B1}" type="pres">
      <dgm:prSet presAssocID="{6A3A313F-3D09-6C40-ADE2-0BA015422189}" presName="childNode1" presStyleLbl="bgAcc1" presStyleIdx="0" presStyleCnt="3">
        <dgm:presLayoutVars>
          <dgm:bulletEnabled val="1"/>
        </dgm:presLayoutVars>
      </dgm:prSet>
      <dgm:spPr/>
      <dgm:t>
        <a:bodyPr/>
        <a:lstStyle/>
        <a:p>
          <a:endParaRPr lang="en-US"/>
        </a:p>
      </dgm:t>
    </dgm:pt>
    <dgm:pt modelId="{5BFE9741-7388-244F-B968-527B5C0D5476}" type="pres">
      <dgm:prSet presAssocID="{6A3A313F-3D09-6C40-ADE2-0BA015422189}" presName="childNode1tx" presStyleLbl="bgAcc1" presStyleIdx="0" presStyleCnt="3">
        <dgm:presLayoutVars>
          <dgm:bulletEnabled val="1"/>
        </dgm:presLayoutVars>
      </dgm:prSet>
      <dgm:spPr/>
      <dgm:t>
        <a:bodyPr/>
        <a:lstStyle/>
        <a:p>
          <a:endParaRPr lang="en-US"/>
        </a:p>
      </dgm:t>
    </dgm:pt>
    <dgm:pt modelId="{3492EFD3-8411-EA47-B3F1-00CC91C9282F}" type="pres">
      <dgm:prSet presAssocID="{6A3A313F-3D09-6C40-ADE2-0BA015422189}" presName="parentNode1" presStyleLbl="node1" presStyleIdx="0" presStyleCnt="3">
        <dgm:presLayoutVars>
          <dgm:chMax val="1"/>
          <dgm:bulletEnabled val="1"/>
        </dgm:presLayoutVars>
      </dgm:prSet>
      <dgm:spPr/>
      <dgm:t>
        <a:bodyPr/>
        <a:lstStyle/>
        <a:p>
          <a:endParaRPr lang="en-US"/>
        </a:p>
      </dgm:t>
    </dgm:pt>
    <dgm:pt modelId="{EAA06614-F3FC-8E4D-9ECC-BABF1CA74100}" type="pres">
      <dgm:prSet presAssocID="{6A3A313F-3D09-6C40-ADE2-0BA015422189}" presName="connSite1" presStyleCnt="0"/>
      <dgm:spPr/>
    </dgm:pt>
    <dgm:pt modelId="{BAA33CAD-5C8A-4F43-A6B9-04F1D036AF78}" type="pres">
      <dgm:prSet presAssocID="{36F98DE9-E8CA-9C42-8784-F9FE7D05027C}" presName="Name9" presStyleLbl="sibTrans2D1" presStyleIdx="0" presStyleCnt="2"/>
      <dgm:spPr/>
      <dgm:t>
        <a:bodyPr/>
        <a:lstStyle/>
        <a:p>
          <a:endParaRPr lang="en-US"/>
        </a:p>
      </dgm:t>
    </dgm:pt>
    <dgm:pt modelId="{B0155F46-495D-2144-92C8-DE0AAD7ADD69}" type="pres">
      <dgm:prSet presAssocID="{F28D4565-AE85-E54C-943E-18158622D377}" presName="composite2" presStyleCnt="0"/>
      <dgm:spPr/>
    </dgm:pt>
    <dgm:pt modelId="{F44DA8D7-FF54-A849-9F4B-B2DF926BF586}" type="pres">
      <dgm:prSet presAssocID="{F28D4565-AE85-E54C-943E-18158622D377}" presName="dummyNode2" presStyleLbl="node1" presStyleIdx="0" presStyleCnt="3"/>
      <dgm:spPr/>
    </dgm:pt>
    <dgm:pt modelId="{0C9E9CC6-E9A9-E64D-9FB8-D846889CDB98}" type="pres">
      <dgm:prSet presAssocID="{F28D4565-AE85-E54C-943E-18158622D377}" presName="childNode2" presStyleLbl="bgAcc1" presStyleIdx="1" presStyleCnt="3">
        <dgm:presLayoutVars>
          <dgm:bulletEnabled val="1"/>
        </dgm:presLayoutVars>
      </dgm:prSet>
      <dgm:spPr/>
      <dgm:t>
        <a:bodyPr/>
        <a:lstStyle/>
        <a:p>
          <a:endParaRPr lang="en-US"/>
        </a:p>
      </dgm:t>
    </dgm:pt>
    <dgm:pt modelId="{E97F6E80-B180-7C41-9658-37357DCF7509}" type="pres">
      <dgm:prSet presAssocID="{F28D4565-AE85-E54C-943E-18158622D377}" presName="childNode2tx" presStyleLbl="bgAcc1" presStyleIdx="1" presStyleCnt="3">
        <dgm:presLayoutVars>
          <dgm:bulletEnabled val="1"/>
        </dgm:presLayoutVars>
      </dgm:prSet>
      <dgm:spPr/>
      <dgm:t>
        <a:bodyPr/>
        <a:lstStyle/>
        <a:p>
          <a:endParaRPr lang="en-US"/>
        </a:p>
      </dgm:t>
    </dgm:pt>
    <dgm:pt modelId="{AAA17075-A7D6-364A-9CA9-A037737A389E}" type="pres">
      <dgm:prSet presAssocID="{F28D4565-AE85-E54C-943E-18158622D377}" presName="parentNode2" presStyleLbl="node1" presStyleIdx="1" presStyleCnt="3">
        <dgm:presLayoutVars>
          <dgm:chMax val="0"/>
          <dgm:bulletEnabled val="1"/>
        </dgm:presLayoutVars>
      </dgm:prSet>
      <dgm:spPr/>
      <dgm:t>
        <a:bodyPr/>
        <a:lstStyle/>
        <a:p>
          <a:endParaRPr lang="en-US"/>
        </a:p>
      </dgm:t>
    </dgm:pt>
    <dgm:pt modelId="{DCFA07D7-06BF-E944-97AA-44A792CD03FD}" type="pres">
      <dgm:prSet presAssocID="{F28D4565-AE85-E54C-943E-18158622D377}" presName="connSite2" presStyleCnt="0"/>
      <dgm:spPr/>
    </dgm:pt>
    <dgm:pt modelId="{379547D1-3A16-3F42-B45A-7FD2A5E07DA9}" type="pres">
      <dgm:prSet presAssocID="{5F56548A-2905-D944-B0AF-4F5778462602}" presName="Name18" presStyleLbl="sibTrans2D1" presStyleIdx="1" presStyleCnt="2"/>
      <dgm:spPr/>
      <dgm:t>
        <a:bodyPr/>
        <a:lstStyle/>
        <a:p>
          <a:endParaRPr lang="en-US"/>
        </a:p>
      </dgm:t>
    </dgm:pt>
    <dgm:pt modelId="{3E8F884F-A9A8-DA40-96C7-E9ADB04D7374}" type="pres">
      <dgm:prSet presAssocID="{CE4021CD-0508-934C-BC77-722BBFF2C8E3}" presName="composite1" presStyleCnt="0"/>
      <dgm:spPr/>
    </dgm:pt>
    <dgm:pt modelId="{54CB3AFF-38E7-8D41-A7CF-1DA0D855812F}" type="pres">
      <dgm:prSet presAssocID="{CE4021CD-0508-934C-BC77-722BBFF2C8E3}" presName="dummyNode1" presStyleLbl="node1" presStyleIdx="1" presStyleCnt="3"/>
      <dgm:spPr/>
    </dgm:pt>
    <dgm:pt modelId="{4EBC7F61-EEF0-F747-979A-79F8B0F48EED}" type="pres">
      <dgm:prSet presAssocID="{CE4021CD-0508-934C-BC77-722BBFF2C8E3}" presName="childNode1" presStyleLbl="bgAcc1" presStyleIdx="2" presStyleCnt="3">
        <dgm:presLayoutVars>
          <dgm:bulletEnabled val="1"/>
        </dgm:presLayoutVars>
      </dgm:prSet>
      <dgm:spPr/>
      <dgm:t>
        <a:bodyPr/>
        <a:lstStyle/>
        <a:p>
          <a:endParaRPr lang="en-US"/>
        </a:p>
      </dgm:t>
    </dgm:pt>
    <dgm:pt modelId="{A2582E53-9A03-9B41-A36C-408FD0417305}" type="pres">
      <dgm:prSet presAssocID="{CE4021CD-0508-934C-BC77-722BBFF2C8E3}" presName="childNode1tx" presStyleLbl="bgAcc1" presStyleIdx="2" presStyleCnt="3">
        <dgm:presLayoutVars>
          <dgm:bulletEnabled val="1"/>
        </dgm:presLayoutVars>
      </dgm:prSet>
      <dgm:spPr/>
      <dgm:t>
        <a:bodyPr/>
        <a:lstStyle/>
        <a:p>
          <a:endParaRPr lang="en-US"/>
        </a:p>
      </dgm:t>
    </dgm:pt>
    <dgm:pt modelId="{380407C8-11FA-8A4A-9796-4A2647E3BAC5}" type="pres">
      <dgm:prSet presAssocID="{CE4021CD-0508-934C-BC77-722BBFF2C8E3}" presName="parentNode1" presStyleLbl="node1" presStyleIdx="2" presStyleCnt="3">
        <dgm:presLayoutVars>
          <dgm:chMax val="1"/>
          <dgm:bulletEnabled val="1"/>
        </dgm:presLayoutVars>
      </dgm:prSet>
      <dgm:spPr/>
      <dgm:t>
        <a:bodyPr/>
        <a:lstStyle/>
        <a:p>
          <a:endParaRPr lang="en-US"/>
        </a:p>
      </dgm:t>
    </dgm:pt>
    <dgm:pt modelId="{07050A50-7E1B-C14E-ACDF-01C9595056A9}" type="pres">
      <dgm:prSet presAssocID="{CE4021CD-0508-934C-BC77-722BBFF2C8E3}" presName="connSite1" presStyleCnt="0"/>
      <dgm:spPr/>
    </dgm:pt>
  </dgm:ptLst>
  <dgm:cxnLst>
    <dgm:cxn modelId="{C9FD94F8-EC2A-2047-BE63-F45B78A055B1}" type="presOf" srcId="{2C82C1FC-72AB-7E4B-932D-D38423A7E767}" destId="{E97F6E80-B180-7C41-9658-37357DCF7509}" srcOrd="1" destOrd="0" presId="urn:microsoft.com/office/officeart/2005/8/layout/hProcess4"/>
    <dgm:cxn modelId="{743566EA-C46F-4744-99E6-1D8B4DE97445}" type="presOf" srcId="{2A417952-6290-0944-97DD-C1CBE08145B5}" destId="{E97F6E80-B180-7C41-9658-37357DCF7509}" srcOrd="1" destOrd="1" presId="urn:microsoft.com/office/officeart/2005/8/layout/hProcess4"/>
    <dgm:cxn modelId="{7AA65855-2540-6F4A-BF1E-1FEA2289FDF5}" srcId="{6A3A313F-3D09-6C40-ADE2-0BA015422189}" destId="{9F461777-A35F-1E41-A207-A410CD08C8E1}" srcOrd="0" destOrd="0" parTransId="{06AED25C-0CE3-FA4C-9B16-4AEAB70D2399}" sibTransId="{456C32E0-ADF6-C548-8336-71DE14E93DF5}"/>
    <dgm:cxn modelId="{804FE49C-AB39-D34D-ABE2-FCDA0F692705}" type="presOf" srcId="{8CDD136F-4269-C940-AB1B-244E51DE779D}" destId="{5BFE9741-7388-244F-B968-527B5C0D5476}" srcOrd="1" destOrd="1" presId="urn:microsoft.com/office/officeart/2005/8/layout/hProcess4"/>
    <dgm:cxn modelId="{D8841902-DC1A-C34A-B93A-B93EACB1659E}" type="presOf" srcId="{6A3A313F-3D09-6C40-ADE2-0BA015422189}" destId="{3492EFD3-8411-EA47-B3F1-00CC91C9282F}" srcOrd="0" destOrd="0" presId="urn:microsoft.com/office/officeart/2005/8/layout/hProcess4"/>
    <dgm:cxn modelId="{AE573E83-2FDD-874F-89FD-72D0B0DF4034}" type="presOf" srcId="{9F461777-A35F-1E41-A207-A410CD08C8E1}" destId="{5BFE9741-7388-244F-B968-527B5C0D5476}" srcOrd="1" destOrd="0" presId="urn:microsoft.com/office/officeart/2005/8/layout/hProcess4"/>
    <dgm:cxn modelId="{E95A3EB5-04ED-644C-A85F-48A77E4BAF14}" srcId="{F28D4565-AE85-E54C-943E-18158622D377}" destId="{2A417952-6290-0944-97DD-C1CBE08145B5}" srcOrd="1" destOrd="0" parTransId="{E2FA2063-2352-E544-9AB8-A56C102EF72F}" sibTransId="{A43B3068-5983-E24B-B2B2-DCB2C9EDB068}"/>
    <dgm:cxn modelId="{5E3034D7-4085-9D40-877E-17B08D0790D3}" type="presOf" srcId="{5F56548A-2905-D944-B0AF-4F5778462602}" destId="{379547D1-3A16-3F42-B45A-7FD2A5E07DA9}" srcOrd="0" destOrd="0" presId="urn:microsoft.com/office/officeart/2005/8/layout/hProcess4"/>
    <dgm:cxn modelId="{AABA8506-3198-D141-A86F-D2EFEF0E2A6E}" srcId="{CE4021CD-0508-934C-BC77-722BBFF2C8E3}" destId="{31A967EC-5730-7A47-A9DE-6A2D9FD0E9A3}" srcOrd="0" destOrd="0" parTransId="{885F96C4-099D-E94A-A68F-89C0E7111B18}" sibTransId="{F5D77783-59F1-1046-8C8D-10BB66674DBA}"/>
    <dgm:cxn modelId="{D5DC3BEE-9BE4-C849-927C-DA0726C5B0D3}" type="presOf" srcId="{2C82C1FC-72AB-7E4B-932D-D38423A7E767}" destId="{0C9E9CC6-E9A9-E64D-9FB8-D846889CDB98}" srcOrd="0" destOrd="0" presId="urn:microsoft.com/office/officeart/2005/8/layout/hProcess4"/>
    <dgm:cxn modelId="{3FD96573-1488-8F43-8C02-98C5183F901B}" srcId="{EAE78531-5374-5544-936D-C567D6FEE747}" destId="{6A3A313F-3D09-6C40-ADE2-0BA015422189}" srcOrd="0" destOrd="0" parTransId="{B2ABE370-C18C-5846-BCA2-35B7E498E401}" sibTransId="{36F98DE9-E8CA-9C42-8784-F9FE7D05027C}"/>
    <dgm:cxn modelId="{629AEB2B-C5E4-2947-A240-DA91D9E9956F}" srcId="{EAE78531-5374-5544-936D-C567D6FEE747}" destId="{F28D4565-AE85-E54C-943E-18158622D377}" srcOrd="1" destOrd="0" parTransId="{5B65301D-06CD-2D46-A2C5-794481295E6C}" sibTransId="{5F56548A-2905-D944-B0AF-4F5778462602}"/>
    <dgm:cxn modelId="{BABDDD7B-91A8-374A-9DC3-C98A9F059924}" type="presOf" srcId="{36F98DE9-E8CA-9C42-8784-F9FE7D05027C}" destId="{BAA33CAD-5C8A-4F43-A6B9-04F1D036AF78}" srcOrd="0" destOrd="0" presId="urn:microsoft.com/office/officeart/2005/8/layout/hProcess4"/>
    <dgm:cxn modelId="{CAA573CE-1AB2-0044-9DC8-BAD1D0640FD3}" type="presOf" srcId="{1EF4F974-D34E-C748-906C-87CDBC05E60C}" destId="{4EBC7F61-EEF0-F747-979A-79F8B0F48EED}" srcOrd="0" destOrd="1" presId="urn:microsoft.com/office/officeart/2005/8/layout/hProcess4"/>
    <dgm:cxn modelId="{677F3F3F-7EC3-844E-AEE4-AD6318EE2D1C}" type="presOf" srcId="{CE4021CD-0508-934C-BC77-722BBFF2C8E3}" destId="{380407C8-11FA-8A4A-9796-4A2647E3BAC5}" srcOrd="0" destOrd="0" presId="urn:microsoft.com/office/officeart/2005/8/layout/hProcess4"/>
    <dgm:cxn modelId="{0BAD9781-A306-9A40-9572-EDFD1FCC56B4}" type="presOf" srcId="{9F461777-A35F-1E41-A207-A410CD08C8E1}" destId="{D44BDD7B-D7FA-C84F-9A30-35EE592D50B1}" srcOrd="0" destOrd="0" presId="urn:microsoft.com/office/officeart/2005/8/layout/hProcess4"/>
    <dgm:cxn modelId="{90CC5BE5-212D-A342-893F-5B33A37BF343}" type="presOf" srcId="{31A967EC-5730-7A47-A9DE-6A2D9FD0E9A3}" destId="{4EBC7F61-EEF0-F747-979A-79F8B0F48EED}" srcOrd="0" destOrd="0" presId="urn:microsoft.com/office/officeart/2005/8/layout/hProcess4"/>
    <dgm:cxn modelId="{E25C3BAB-4BD3-3B4B-9363-B442C6EC1AB4}" type="presOf" srcId="{1EF4F974-D34E-C748-906C-87CDBC05E60C}" destId="{A2582E53-9A03-9B41-A36C-408FD0417305}" srcOrd="1" destOrd="1" presId="urn:microsoft.com/office/officeart/2005/8/layout/hProcess4"/>
    <dgm:cxn modelId="{8B08B66E-B651-6A4F-A716-DF964A889585}" type="presOf" srcId="{2A417952-6290-0944-97DD-C1CBE08145B5}" destId="{0C9E9CC6-E9A9-E64D-9FB8-D846889CDB98}" srcOrd="0" destOrd="1" presId="urn:microsoft.com/office/officeart/2005/8/layout/hProcess4"/>
    <dgm:cxn modelId="{D2180EBB-3411-EC4C-975F-5CACF9671F1D}" type="presOf" srcId="{8CDD136F-4269-C940-AB1B-244E51DE779D}" destId="{D44BDD7B-D7FA-C84F-9A30-35EE592D50B1}" srcOrd="0" destOrd="1" presId="urn:microsoft.com/office/officeart/2005/8/layout/hProcess4"/>
    <dgm:cxn modelId="{D73EE4F0-2B1C-9F45-B1AC-5448D4B6CA47}" type="presOf" srcId="{F28D4565-AE85-E54C-943E-18158622D377}" destId="{AAA17075-A7D6-364A-9CA9-A037737A389E}" srcOrd="0" destOrd="0" presId="urn:microsoft.com/office/officeart/2005/8/layout/hProcess4"/>
    <dgm:cxn modelId="{B99AE182-4EC4-F042-9D65-35416682976B}" srcId="{CE4021CD-0508-934C-BC77-722BBFF2C8E3}" destId="{1EF4F974-D34E-C748-906C-87CDBC05E60C}" srcOrd="1" destOrd="0" parTransId="{83C3AA1F-F399-2F49-B771-140AA996EADB}" sibTransId="{F0C3D324-1F9B-A840-9250-8E5D20D42471}"/>
    <dgm:cxn modelId="{8388F49F-B8D3-9146-906F-861895DAE4EC}" type="presOf" srcId="{31A967EC-5730-7A47-A9DE-6A2D9FD0E9A3}" destId="{A2582E53-9A03-9B41-A36C-408FD0417305}" srcOrd="1" destOrd="0" presId="urn:microsoft.com/office/officeart/2005/8/layout/hProcess4"/>
    <dgm:cxn modelId="{124E4503-78B6-AE4D-9BD0-6AAABFCBB954}" type="presOf" srcId="{EAE78531-5374-5544-936D-C567D6FEE747}" destId="{BCDF4EBA-F3F2-D84F-B82E-ED9D3A72C1D0}" srcOrd="0" destOrd="0" presId="urn:microsoft.com/office/officeart/2005/8/layout/hProcess4"/>
    <dgm:cxn modelId="{EC43B265-402E-4246-A449-80A74A2175CD}" srcId="{6A3A313F-3D09-6C40-ADE2-0BA015422189}" destId="{8CDD136F-4269-C940-AB1B-244E51DE779D}" srcOrd="1" destOrd="0" parTransId="{97C15BD0-5E36-A748-A459-88B840C58688}" sibTransId="{79F31933-5B73-8445-9133-6E82AE1FDD5C}"/>
    <dgm:cxn modelId="{DC44B7B1-A6FA-224D-A229-1088037DA7D9}" srcId="{EAE78531-5374-5544-936D-C567D6FEE747}" destId="{CE4021CD-0508-934C-BC77-722BBFF2C8E3}" srcOrd="2" destOrd="0" parTransId="{C069D3CD-0B9E-A34E-8615-FBD5A770B543}" sibTransId="{EC610E09-512C-E843-BBD5-7A52F8B80DDF}"/>
    <dgm:cxn modelId="{BA26DF62-9402-BE4F-9C3F-FFDC54C583D3}" srcId="{F28D4565-AE85-E54C-943E-18158622D377}" destId="{2C82C1FC-72AB-7E4B-932D-D38423A7E767}" srcOrd="0" destOrd="0" parTransId="{ED80D601-E651-654E-B115-988906520162}" sibTransId="{F543BB8E-70B2-8847-ABC6-636C91A7F35B}"/>
    <dgm:cxn modelId="{7F96DFD7-9CE3-8047-A348-3E1FAB1A43A5}" type="presParOf" srcId="{BCDF4EBA-F3F2-D84F-B82E-ED9D3A72C1D0}" destId="{CD81DAC1-94C2-1A4D-8EF6-5D3340AB3B36}" srcOrd="0" destOrd="0" presId="urn:microsoft.com/office/officeart/2005/8/layout/hProcess4"/>
    <dgm:cxn modelId="{DE0131CD-DFCF-1E4F-8E26-5F36D73A0E24}" type="presParOf" srcId="{BCDF4EBA-F3F2-D84F-B82E-ED9D3A72C1D0}" destId="{055582A2-0ABD-6C43-91F7-6AFF183899FB}" srcOrd="1" destOrd="0" presId="urn:microsoft.com/office/officeart/2005/8/layout/hProcess4"/>
    <dgm:cxn modelId="{0BCB4D57-8818-5141-8516-71B4A8F05ACF}" type="presParOf" srcId="{BCDF4EBA-F3F2-D84F-B82E-ED9D3A72C1D0}" destId="{179B8626-6C8D-5D43-B50A-DF418F5EEC3A}" srcOrd="2" destOrd="0" presId="urn:microsoft.com/office/officeart/2005/8/layout/hProcess4"/>
    <dgm:cxn modelId="{19AE6F70-0030-764E-A943-F69242ED318B}" type="presParOf" srcId="{179B8626-6C8D-5D43-B50A-DF418F5EEC3A}" destId="{AE3A9237-FC43-D84B-9A21-5E14075CC59A}" srcOrd="0" destOrd="0" presId="urn:microsoft.com/office/officeart/2005/8/layout/hProcess4"/>
    <dgm:cxn modelId="{BD88CC34-2BD2-2247-8218-1C42A2CFF5B6}" type="presParOf" srcId="{AE3A9237-FC43-D84B-9A21-5E14075CC59A}" destId="{1F3139DD-08CC-524B-B45E-0F7A9AF2D5B9}" srcOrd="0" destOrd="0" presId="urn:microsoft.com/office/officeart/2005/8/layout/hProcess4"/>
    <dgm:cxn modelId="{36BEDC26-7C7A-C247-AF4E-C72DA90A5037}" type="presParOf" srcId="{AE3A9237-FC43-D84B-9A21-5E14075CC59A}" destId="{D44BDD7B-D7FA-C84F-9A30-35EE592D50B1}" srcOrd="1" destOrd="0" presId="urn:microsoft.com/office/officeart/2005/8/layout/hProcess4"/>
    <dgm:cxn modelId="{AF2B13A0-FC2F-0448-A201-584F9E9B25C7}" type="presParOf" srcId="{AE3A9237-FC43-D84B-9A21-5E14075CC59A}" destId="{5BFE9741-7388-244F-B968-527B5C0D5476}" srcOrd="2" destOrd="0" presId="urn:microsoft.com/office/officeart/2005/8/layout/hProcess4"/>
    <dgm:cxn modelId="{FBCBF654-C83F-DC40-85E3-13AD7BF63DB1}" type="presParOf" srcId="{AE3A9237-FC43-D84B-9A21-5E14075CC59A}" destId="{3492EFD3-8411-EA47-B3F1-00CC91C9282F}" srcOrd="3" destOrd="0" presId="urn:microsoft.com/office/officeart/2005/8/layout/hProcess4"/>
    <dgm:cxn modelId="{3BE7A86D-7FC7-4A49-9378-90D17AFCB85D}" type="presParOf" srcId="{AE3A9237-FC43-D84B-9A21-5E14075CC59A}" destId="{EAA06614-F3FC-8E4D-9ECC-BABF1CA74100}" srcOrd="4" destOrd="0" presId="urn:microsoft.com/office/officeart/2005/8/layout/hProcess4"/>
    <dgm:cxn modelId="{D1BBF98E-2BC4-6545-A2AC-4D086E27FEC4}" type="presParOf" srcId="{179B8626-6C8D-5D43-B50A-DF418F5EEC3A}" destId="{BAA33CAD-5C8A-4F43-A6B9-04F1D036AF78}" srcOrd="1" destOrd="0" presId="urn:microsoft.com/office/officeart/2005/8/layout/hProcess4"/>
    <dgm:cxn modelId="{0AA71B8F-900B-314D-A30D-43B0205FF10A}" type="presParOf" srcId="{179B8626-6C8D-5D43-B50A-DF418F5EEC3A}" destId="{B0155F46-495D-2144-92C8-DE0AAD7ADD69}" srcOrd="2" destOrd="0" presId="urn:microsoft.com/office/officeart/2005/8/layout/hProcess4"/>
    <dgm:cxn modelId="{6D19C1C6-4A89-3D4A-A650-9444DFBFE27D}" type="presParOf" srcId="{B0155F46-495D-2144-92C8-DE0AAD7ADD69}" destId="{F44DA8D7-FF54-A849-9F4B-B2DF926BF586}" srcOrd="0" destOrd="0" presId="urn:microsoft.com/office/officeart/2005/8/layout/hProcess4"/>
    <dgm:cxn modelId="{EDC4E12A-EF02-3748-BFFA-139B6A08F4AE}" type="presParOf" srcId="{B0155F46-495D-2144-92C8-DE0AAD7ADD69}" destId="{0C9E9CC6-E9A9-E64D-9FB8-D846889CDB98}" srcOrd="1" destOrd="0" presId="urn:microsoft.com/office/officeart/2005/8/layout/hProcess4"/>
    <dgm:cxn modelId="{05DA5BF9-ECBF-0944-9390-123B7D5AC35D}" type="presParOf" srcId="{B0155F46-495D-2144-92C8-DE0AAD7ADD69}" destId="{E97F6E80-B180-7C41-9658-37357DCF7509}" srcOrd="2" destOrd="0" presId="urn:microsoft.com/office/officeart/2005/8/layout/hProcess4"/>
    <dgm:cxn modelId="{2B0D4A40-FC52-5A4B-AE24-78197744C8D8}" type="presParOf" srcId="{B0155F46-495D-2144-92C8-DE0AAD7ADD69}" destId="{AAA17075-A7D6-364A-9CA9-A037737A389E}" srcOrd="3" destOrd="0" presId="urn:microsoft.com/office/officeart/2005/8/layout/hProcess4"/>
    <dgm:cxn modelId="{9A4F395A-6FF0-3F41-877F-4ABE2CA92D61}" type="presParOf" srcId="{B0155F46-495D-2144-92C8-DE0AAD7ADD69}" destId="{DCFA07D7-06BF-E944-97AA-44A792CD03FD}" srcOrd="4" destOrd="0" presId="urn:microsoft.com/office/officeart/2005/8/layout/hProcess4"/>
    <dgm:cxn modelId="{231F3F12-B3EC-0245-A13F-5AAF30B2212B}" type="presParOf" srcId="{179B8626-6C8D-5D43-B50A-DF418F5EEC3A}" destId="{379547D1-3A16-3F42-B45A-7FD2A5E07DA9}" srcOrd="3" destOrd="0" presId="urn:microsoft.com/office/officeart/2005/8/layout/hProcess4"/>
    <dgm:cxn modelId="{0DF9BB01-A525-AA46-9965-C6ADB18DD6A0}" type="presParOf" srcId="{179B8626-6C8D-5D43-B50A-DF418F5EEC3A}" destId="{3E8F884F-A9A8-DA40-96C7-E9ADB04D7374}" srcOrd="4" destOrd="0" presId="urn:microsoft.com/office/officeart/2005/8/layout/hProcess4"/>
    <dgm:cxn modelId="{66891974-EB04-CC48-A683-E411C2124A7B}" type="presParOf" srcId="{3E8F884F-A9A8-DA40-96C7-E9ADB04D7374}" destId="{54CB3AFF-38E7-8D41-A7CF-1DA0D855812F}" srcOrd="0" destOrd="0" presId="urn:microsoft.com/office/officeart/2005/8/layout/hProcess4"/>
    <dgm:cxn modelId="{01D5346F-EAC4-F240-A37D-604BAC3569C6}" type="presParOf" srcId="{3E8F884F-A9A8-DA40-96C7-E9ADB04D7374}" destId="{4EBC7F61-EEF0-F747-979A-79F8B0F48EED}" srcOrd="1" destOrd="0" presId="urn:microsoft.com/office/officeart/2005/8/layout/hProcess4"/>
    <dgm:cxn modelId="{F0D0927B-047B-6946-8113-93738DCC64FE}" type="presParOf" srcId="{3E8F884F-A9A8-DA40-96C7-E9ADB04D7374}" destId="{A2582E53-9A03-9B41-A36C-408FD0417305}" srcOrd="2" destOrd="0" presId="urn:microsoft.com/office/officeart/2005/8/layout/hProcess4"/>
    <dgm:cxn modelId="{70BBFB82-D9C4-B04A-B3B4-9EA3AFAAE552}" type="presParOf" srcId="{3E8F884F-A9A8-DA40-96C7-E9ADB04D7374}" destId="{380407C8-11FA-8A4A-9796-4A2647E3BAC5}" srcOrd="3" destOrd="0" presId="urn:microsoft.com/office/officeart/2005/8/layout/hProcess4"/>
    <dgm:cxn modelId="{632807E4-2695-524A-BD66-35364EA50A61}" type="presParOf" srcId="{3E8F884F-A9A8-DA40-96C7-E9ADB04D7374}" destId="{07050A50-7E1B-C14E-ACDF-01C9595056A9}"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2EB3539-CDCA-4E27-AFBB-F47E86B9DA7D}" type="doc">
      <dgm:prSet loTypeId="urn:microsoft.com/office/officeart/2005/8/layout/arrow2" loCatId="process" qsTypeId="urn:microsoft.com/office/officeart/2005/8/quickstyle/simple1" qsCatId="simple" csTypeId="urn:microsoft.com/office/officeart/2005/8/colors/colorful3" csCatId="colorful" phldr="1"/>
      <dgm:spPr/>
    </dgm:pt>
    <dgm:pt modelId="{457794C3-60B8-4951-886E-50C08D7A4388}">
      <dgm:prSet phldrT="[Text]"/>
      <dgm:spPr/>
      <dgm:t>
        <a:bodyPr/>
        <a:lstStyle/>
        <a:p>
          <a:r>
            <a:rPr lang="en-US" dirty="0" smtClean="0"/>
            <a:t>Engaging</a:t>
          </a:r>
          <a:endParaRPr lang="en-US" dirty="0"/>
        </a:p>
      </dgm:t>
    </dgm:pt>
    <dgm:pt modelId="{38617A1D-3524-432A-A5D0-4E263FAF8249}" type="parTrans" cxnId="{B50F5E85-B846-49E3-8BB9-1468371522C9}">
      <dgm:prSet/>
      <dgm:spPr/>
      <dgm:t>
        <a:bodyPr/>
        <a:lstStyle/>
        <a:p>
          <a:endParaRPr lang="en-US"/>
        </a:p>
      </dgm:t>
    </dgm:pt>
    <dgm:pt modelId="{6223223E-F761-4B81-822B-2D5FEB9C3031}" type="sibTrans" cxnId="{B50F5E85-B846-49E3-8BB9-1468371522C9}">
      <dgm:prSet/>
      <dgm:spPr/>
      <dgm:t>
        <a:bodyPr/>
        <a:lstStyle/>
        <a:p>
          <a:endParaRPr lang="en-US"/>
        </a:p>
      </dgm:t>
    </dgm:pt>
    <dgm:pt modelId="{70337264-7AA1-4D07-95AF-83ACC9C3A90C}">
      <dgm:prSet phldrT="[Text]"/>
      <dgm:spPr/>
      <dgm:t>
        <a:bodyPr/>
        <a:lstStyle/>
        <a:p>
          <a:r>
            <a:rPr lang="en-US" dirty="0" smtClean="0"/>
            <a:t>Focusing</a:t>
          </a:r>
          <a:endParaRPr lang="en-US" dirty="0"/>
        </a:p>
      </dgm:t>
    </dgm:pt>
    <dgm:pt modelId="{032E89F2-FD9A-4CE8-8375-1473E348EACB}" type="parTrans" cxnId="{E4EDAA86-37C7-41C0-AAFC-1AF445829208}">
      <dgm:prSet/>
      <dgm:spPr/>
      <dgm:t>
        <a:bodyPr/>
        <a:lstStyle/>
        <a:p>
          <a:endParaRPr lang="en-US"/>
        </a:p>
      </dgm:t>
    </dgm:pt>
    <dgm:pt modelId="{4FB79112-E3FF-4DF8-8F96-2720DBF6BDE2}" type="sibTrans" cxnId="{E4EDAA86-37C7-41C0-AAFC-1AF445829208}">
      <dgm:prSet/>
      <dgm:spPr/>
      <dgm:t>
        <a:bodyPr/>
        <a:lstStyle/>
        <a:p>
          <a:endParaRPr lang="en-US"/>
        </a:p>
      </dgm:t>
    </dgm:pt>
    <dgm:pt modelId="{1D4274E0-AEE4-4184-9EC7-2E549B7DC3B2}">
      <dgm:prSet phldrT="[Text]"/>
      <dgm:spPr/>
      <dgm:t>
        <a:bodyPr/>
        <a:lstStyle/>
        <a:p>
          <a:r>
            <a:rPr lang="en-US" dirty="0" smtClean="0"/>
            <a:t>Evoking</a:t>
          </a:r>
          <a:endParaRPr lang="en-US" dirty="0"/>
        </a:p>
      </dgm:t>
    </dgm:pt>
    <dgm:pt modelId="{8680D0DB-7745-46BA-AD7A-F4DAA144938B}" type="parTrans" cxnId="{EF3BC757-180C-4B78-98C2-26F54A075745}">
      <dgm:prSet/>
      <dgm:spPr/>
      <dgm:t>
        <a:bodyPr/>
        <a:lstStyle/>
        <a:p>
          <a:endParaRPr lang="en-US"/>
        </a:p>
      </dgm:t>
    </dgm:pt>
    <dgm:pt modelId="{F28CF641-7BF9-4C2D-B8DF-37F201B49FC2}" type="sibTrans" cxnId="{EF3BC757-180C-4B78-98C2-26F54A075745}">
      <dgm:prSet/>
      <dgm:spPr/>
      <dgm:t>
        <a:bodyPr/>
        <a:lstStyle/>
        <a:p>
          <a:endParaRPr lang="en-US"/>
        </a:p>
      </dgm:t>
    </dgm:pt>
    <dgm:pt modelId="{79C31A26-FEAE-44CA-8C3D-7AAFA4C97CC0}">
      <dgm:prSet phldrT="[Text]"/>
      <dgm:spPr/>
      <dgm:t>
        <a:bodyPr/>
        <a:lstStyle/>
        <a:p>
          <a:r>
            <a:rPr lang="en-US" dirty="0" smtClean="0"/>
            <a:t>Planning</a:t>
          </a:r>
          <a:endParaRPr lang="en-US" dirty="0"/>
        </a:p>
      </dgm:t>
    </dgm:pt>
    <dgm:pt modelId="{CAB9A142-DEF9-4301-88B0-D0EE156B2347}" type="parTrans" cxnId="{D695110D-F0D4-4A89-8688-1C088425F6BE}">
      <dgm:prSet/>
      <dgm:spPr/>
      <dgm:t>
        <a:bodyPr/>
        <a:lstStyle/>
        <a:p>
          <a:endParaRPr lang="en-US"/>
        </a:p>
      </dgm:t>
    </dgm:pt>
    <dgm:pt modelId="{0E732624-EE4E-42E1-B95E-2678A5A13D46}" type="sibTrans" cxnId="{D695110D-F0D4-4A89-8688-1C088425F6BE}">
      <dgm:prSet/>
      <dgm:spPr/>
      <dgm:t>
        <a:bodyPr/>
        <a:lstStyle/>
        <a:p>
          <a:endParaRPr lang="en-US"/>
        </a:p>
      </dgm:t>
    </dgm:pt>
    <dgm:pt modelId="{79C2DE84-CC8F-4003-96A9-00462181B3D8}">
      <dgm:prSet phldrT="[Text]"/>
      <dgm:spPr/>
      <dgm:t>
        <a:bodyPr/>
        <a:lstStyle/>
        <a:p>
          <a:r>
            <a:rPr lang="en-US" dirty="0" smtClean="0"/>
            <a:t>Shall we travel together</a:t>
          </a:r>
          <a:endParaRPr lang="en-US" dirty="0"/>
        </a:p>
      </dgm:t>
    </dgm:pt>
    <dgm:pt modelId="{1CB3E135-8205-48AF-BD71-5113A4460DA7}" type="parTrans" cxnId="{617EE237-9C11-4EE6-892C-1622C6165AD0}">
      <dgm:prSet/>
      <dgm:spPr/>
      <dgm:t>
        <a:bodyPr/>
        <a:lstStyle/>
        <a:p>
          <a:endParaRPr lang="en-US"/>
        </a:p>
      </dgm:t>
    </dgm:pt>
    <dgm:pt modelId="{C4A26559-8456-4F8F-9012-0A1A08F6F90F}" type="sibTrans" cxnId="{617EE237-9C11-4EE6-892C-1622C6165AD0}">
      <dgm:prSet/>
      <dgm:spPr/>
      <dgm:t>
        <a:bodyPr/>
        <a:lstStyle/>
        <a:p>
          <a:endParaRPr lang="en-US"/>
        </a:p>
      </dgm:t>
    </dgm:pt>
    <dgm:pt modelId="{D9EE8DD4-5A2B-4BE9-886C-E299E6E52F41}">
      <dgm:prSet phldrT="[Text]"/>
      <dgm:spPr/>
      <dgm:t>
        <a:bodyPr/>
        <a:lstStyle/>
        <a:p>
          <a:r>
            <a:rPr lang="en-US" dirty="0" smtClean="0"/>
            <a:t>Where are we going?</a:t>
          </a:r>
          <a:endParaRPr lang="en-US" dirty="0"/>
        </a:p>
      </dgm:t>
    </dgm:pt>
    <dgm:pt modelId="{E84397FF-5299-4B46-B39D-A9BA67BA5DF2}" type="parTrans" cxnId="{23E64F07-40A5-4AC2-9147-B5FE57E655C0}">
      <dgm:prSet/>
      <dgm:spPr/>
      <dgm:t>
        <a:bodyPr/>
        <a:lstStyle/>
        <a:p>
          <a:endParaRPr lang="en-US"/>
        </a:p>
      </dgm:t>
    </dgm:pt>
    <dgm:pt modelId="{543775CA-51A7-43D7-809D-1D1B2FCD1557}" type="sibTrans" cxnId="{23E64F07-40A5-4AC2-9147-B5FE57E655C0}">
      <dgm:prSet/>
      <dgm:spPr/>
      <dgm:t>
        <a:bodyPr/>
        <a:lstStyle/>
        <a:p>
          <a:endParaRPr lang="en-US"/>
        </a:p>
      </dgm:t>
    </dgm:pt>
    <dgm:pt modelId="{FAB78B33-852D-45EB-9482-B727F254E128}">
      <dgm:prSet phldrT="[Text]"/>
      <dgm:spPr/>
      <dgm:t>
        <a:bodyPr/>
        <a:lstStyle/>
        <a:p>
          <a:r>
            <a:rPr lang="en-US" dirty="0" smtClean="0"/>
            <a:t>Why travel?</a:t>
          </a:r>
          <a:endParaRPr lang="en-US" dirty="0"/>
        </a:p>
      </dgm:t>
    </dgm:pt>
    <dgm:pt modelId="{80049972-37AE-4827-AF9C-801F0CEF2B85}" type="parTrans" cxnId="{F6B7364C-6773-4FC6-8FEE-CDDAAC813061}">
      <dgm:prSet/>
      <dgm:spPr/>
      <dgm:t>
        <a:bodyPr/>
        <a:lstStyle/>
        <a:p>
          <a:endParaRPr lang="en-US"/>
        </a:p>
      </dgm:t>
    </dgm:pt>
    <dgm:pt modelId="{0E7578E1-0E63-4CB2-885A-8A9E97F3FD4B}" type="sibTrans" cxnId="{F6B7364C-6773-4FC6-8FEE-CDDAAC813061}">
      <dgm:prSet/>
      <dgm:spPr/>
      <dgm:t>
        <a:bodyPr/>
        <a:lstStyle/>
        <a:p>
          <a:endParaRPr lang="en-US"/>
        </a:p>
      </dgm:t>
    </dgm:pt>
    <dgm:pt modelId="{3909348F-700C-48BD-9D8C-A9BDCE662FE5}">
      <dgm:prSet phldrT="[Text]"/>
      <dgm:spPr/>
      <dgm:t>
        <a:bodyPr/>
        <a:lstStyle/>
        <a:p>
          <a:r>
            <a:rPr lang="en-US" dirty="0" smtClean="0"/>
            <a:t>How and When?</a:t>
          </a:r>
          <a:endParaRPr lang="en-US" dirty="0"/>
        </a:p>
      </dgm:t>
    </dgm:pt>
    <dgm:pt modelId="{814AF4CF-5C66-4AC2-BBBF-4D9B577478CF}" type="parTrans" cxnId="{CF382705-08D7-4258-B77C-933E58F6A8BE}">
      <dgm:prSet/>
      <dgm:spPr/>
      <dgm:t>
        <a:bodyPr/>
        <a:lstStyle/>
        <a:p>
          <a:endParaRPr lang="en-US"/>
        </a:p>
      </dgm:t>
    </dgm:pt>
    <dgm:pt modelId="{37740E6C-48A8-489F-A774-C840E42BFA9A}" type="sibTrans" cxnId="{CF382705-08D7-4258-B77C-933E58F6A8BE}">
      <dgm:prSet/>
      <dgm:spPr/>
      <dgm:t>
        <a:bodyPr/>
        <a:lstStyle/>
        <a:p>
          <a:endParaRPr lang="en-US"/>
        </a:p>
      </dgm:t>
    </dgm:pt>
    <dgm:pt modelId="{BDF0FCE4-FA36-458D-9E56-F2CEA7A00FCF}" type="pres">
      <dgm:prSet presAssocID="{F2EB3539-CDCA-4E27-AFBB-F47E86B9DA7D}" presName="arrowDiagram" presStyleCnt="0">
        <dgm:presLayoutVars>
          <dgm:chMax val="5"/>
          <dgm:dir/>
          <dgm:resizeHandles val="exact"/>
        </dgm:presLayoutVars>
      </dgm:prSet>
      <dgm:spPr/>
    </dgm:pt>
    <dgm:pt modelId="{BF4FEDC0-1C17-45CA-95FF-C6EFD47272D2}" type="pres">
      <dgm:prSet presAssocID="{F2EB3539-CDCA-4E27-AFBB-F47E86B9DA7D}" presName="arrow" presStyleLbl="bgShp" presStyleIdx="0" presStyleCnt="1"/>
      <dgm:spPr/>
    </dgm:pt>
    <dgm:pt modelId="{9456B205-5778-48FE-A19B-9C939B7AE883}" type="pres">
      <dgm:prSet presAssocID="{F2EB3539-CDCA-4E27-AFBB-F47E86B9DA7D}" presName="arrowDiagram4" presStyleCnt="0"/>
      <dgm:spPr/>
    </dgm:pt>
    <dgm:pt modelId="{F78A0F94-9E29-43B7-9E17-7F6B0BCCDC29}" type="pres">
      <dgm:prSet presAssocID="{457794C3-60B8-4951-886E-50C08D7A4388}" presName="bullet4a" presStyleLbl="node1" presStyleIdx="0" presStyleCnt="4"/>
      <dgm:spPr/>
    </dgm:pt>
    <dgm:pt modelId="{9B0021E1-21F7-4691-836A-D7DA7927487E}" type="pres">
      <dgm:prSet presAssocID="{457794C3-60B8-4951-886E-50C08D7A4388}" presName="textBox4a" presStyleLbl="revTx" presStyleIdx="0" presStyleCnt="4">
        <dgm:presLayoutVars>
          <dgm:bulletEnabled val="1"/>
        </dgm:presLayoutVars>
      </dgm:prSet>
      <dgm:spPr/>
      <dgm:t>
        <a:bodyPr/>
        <a:lstStyle/>
        <a:p>
          <a:endParaRPr lang="en-US"/>
        </a:p>
      </dgm:t>
    </dgm:pt>
    <dgm:pt modelId="{9ABA770E-EFFD-4168-9CA3-D94EBA4B6A22}" type="pres">
      <dgm:prSet presAssocID="{70337264-7AA1-4D07-95AF-83ACC9C3A90C}" presName="bullet4b" presStyleLbl="node1" presStyleIdx="1" presStyleCnt="4"/>
      <dgm:spPr/>
    </dgm:pt>
    <dgm:pt modelId="{A0B545DC-E51F-45E4-8DA8-9A16FBF9FE4D}" type="pres">
      <dgm:prSet presAssocID="{70337264-7AA1-4D07-95AF-83ACC9C3A90C}" presName="textBox4b" presStyleLbl="revTx" presStyleIdx="1" presStyleCnt="4">
        <dgm:presLayoutVars>
          <dgm:bulletEnabled val="1"/>
        </dgm:presLayoutVars>
      </dgm:prSet>
      <dgm:spPr/>
      <dgm:t>
        <a:bodyPr/>
        <a:lstStyle/>
        <a:p>
          <a:endParaRPr lang="en-US"/>
        </a:p>
      </dgm:t>
    </dgm:pt>
    <dgm:pt modelId="{974C2775-E19A-4AD7-9A31-3A4929B4E364}" type="pres">
      <dgm:prSet presAssocID="{1D4274E0-AEE4-4184-9EC7-2E549B7DC3B2}" presName="bullet4c" presStyleLbl="node1" presStyleIdx="2" presStyleCnt="4"/>
      <dgm:spPr/>
    </dgm:pt>
    <dgm:pt modelId="{4264822D-1CF5-4B8B-8C30-D38DBF8D1019}" type="pres">
      <dgm:prSet presAssocID="{1D4274E0-AEE4-4184-9EC7-2E549B7DC3B2}" presName="textBox4c" presStyleLbl="revTx" presStyleIdx="2" presStyleCnt="4">
        <dgm:presLayoutVars>
          <dgm:bulletEnabled val="1"/>
        </dgm:presLayoutVars>
      </dgm:prSet>
      <dgm:spPr/>
      <dgm:t>
        <a:bodyPr/>
        <a:lstStyle/>
        <a:p>
          <a:endParaRPr lang="en-US"/>
        </a:p>
      </dgm:t>
    </dgm:pt>
    <dgm:pt modelId="{D854A6AA-2BFD-4A43-B27B-0A060D62F087}" type="pres">
      <dgm:prSet presAssocID="{79C31A26-FEAE-44CA-8C3D-7AAFA4C97CC0}" presName="bullet4d" presStyleLbl="node1" presStyleIdx="3" presStyleCnt="4"/>
      <dgm:spPr/>
    </dgm:pt>
    <dgm:pt modelId="{BED050A2-D7CF-421D-A3F1-8979FB0AD2E8}" type="pres">
      <dgm:prSet presAssocID="{79C31A26-FEAE-44CA-8C3D-7AAFA4C97CC0}" presName="textBox4d" presStyleLbl="revTx" presStyleIdx="3" presStyleCnt="4">
        <dgm:presLayoutVars>
          <dgm:bulletEnabled val="1"/>
        </dgm:presLayoutVars>
      </dgm:prSet>
      <dgm:spPr/>
      <dgm:t>
        <a:bodyPr/>
        <a:lstStyle/>
        <a:p>
          <a:endParaRPr lang="en-US"/>
        </a:p>
      </dgm:t>
    </dgm:pt>
  </dgm:ptLst>
  <dgm:cxnLst>
    <dgm:cxn modelId="{CF382705-08D7-4258-B77C-933E58F6A8BE}" srcId="{79C31A26-FEAE-44CA-8C3D-7AAFA4C97CC0}" destId="{3909348F-700C-48BD-9D8C-A9BDCE662FE5}" srcOrd="0" destOrd="0" parTransId="{814AF4CF-5C66-4AC2-BBBF-4D9B577478CF}" sibTransId="{37740E6C-48A8-489F-A774-C840E42BFA9A}"/>
    <dgm:cxn modelId="{DE6932A7-8C97-410C-957E-765534BA44F2}" type="presOf" srcId="{1D4274E0-AEE4-4184-9EC7-2E549B7DC3B2}" destId="{4264822D-1CF5-4B8B-8C30-D38DBF8D1019}" srcOrd="0" destOrd="0" presId="urn:microsoft.com/office/officeart/2005/8/layout/arrow2"/>
    <dgm:cxn modelId="{89CC56C5-7341-4AB8-B77C-012B7790A6E2}" type="presOf" srcId="{70337264-7AA1-4D07-95AF-83ACC9C3A90C}" destId="{A0B545DC-E51F-45E4-8DA8-9A16FBF9FE4D}" srcOrd="0" destOrd="0" presId="urn:microsoft.com/office/officeart/2005/8/layout/arrow2"/>
    <dgm:cxn modelId="{BA5654C5-789E-4244-A63E-D85E1B4E6A10}" type="presOf" srcId="{3909348F-700C-48BD-9D8C-A9BDCE662FE5}" destId="{BED050A2-D7CF-421D-A3F1-8979FB0AD2E8}" srcOrd="0" destOrd="1" presId="urn:microsoft.com/office/officeart/2005/8/layout/arrow2"/>
    <dgm:cxn modelId="{2A3D18C0-45D5-4E28-893E-86CD1D6B6BE0}" type="presOf" srcId="{F2EB3539-CDCA-4E27-AFBB-F47E86B9DA7D}" destId="{BDF0FCE4-FA36-458D-9E56-F2CEA7A00FCF}" srcOrd="0" destOrd="0" presId="urn:microsoft.com/office/officeart/2005/8/layout/arrow2"/>
    <dgm:cxn modelId="{28A7E044-F9A2-41CB-83D7-9FA527FE3964}" type="presOf" srcId="{FAB78B33-852D-45EB-9482-B727F254E128}" destId="{4264822D-1CF5-4B8B-8C30-D38DBF8D1019}" srcOrd="0" destOrd="1" presId="urn:microsoft.com/office/officeart/2005/8/layout/arrow2"/>
    <dgm:cxn modelId="{0BDF3E15-589B-4B72-BE19-7F23625F254D}" type="presOf" srcId="{79C31A26-FEAE-44CA-8C3D-7AAFA4C97CC0}" destId="{BED050A2-D7CF-421D-A3F1-8979FB0AD2E8}" srcOrd="0" destOrd="0" presId="urn:microsoft.com/office/officeart/2005/8/layout/arrow2"/>
    <dgm:cxn modelId="{23E64F07-40A5-4AC2-9147-B5FE57E655C0}" srcId="{70337264-7AA1-4D07-95AF-83ACC9C3A90C}" destId="{D9EE8DD4-5A2B-4BE9-886C-E299E6E52F41}" srcOrd="0" destOrd="0" parTransId="{E84397FF-5299-4B46-B39D-A9BA67BA5DF2}" sibTransId="{543775CA-51A7-43D7-809D-1D1B2FCD1557}"/>
    <dgm:cxn modelId="{B50F5E85-B846-49E3-8BB9-1468371522C9}" srcId="{F2EB3539-CDCA-4E27-AFBB-F47E86B9DA7D}" destId="{457794C3-60B8-4951-886E-50C08D7A4388}" srcOrd="0" destOrd="0" parTransId="{38617A1D-3524-432A-A5D0-4E263FAF8249}" sibTransId="{6223223E-F761-4B81-822B-2D5FEB9C3031}"/>
    <dgm:cxn modelId="{617EE237-9C11-4EE6-892C-1622C6165AD0}" srcId="{457794C3-60B8-4951-886E-50C08D7A4388}" destId="{79C2DE84-CC8F-4003-96A9-00462181B3D8}" srcOrd="0" destOrd="0" parTransId="{1CB3E135-8205-48AF-BD71-5113A4460DA7}" sibTransId="{C4A26559-8456-4F8F-9012-0A1A08F6F90F}"/>
    <dgm:cxn modelId="{F6B7364C-6773-4FC6-8FEE-CDDAAC813061}" srcId="{1D4274E0-AEE4-4184-9EC7-2E549B7DC3B2}" destId="{FAB78B33-852D-45EB-9482-B727F254E128}" srcOrd="0" destOrd="0" parTransId="{80049972-37AE-4827-AF9C-801F0CEF2B85}" sibTransId="{0E7578E1-0E63-4CB2-885A-8A9E97F3FD4B}"/>
    <dgm:cxn modelId="{652B5159-3781-4E51-868F-7C427C4F8197}" type="presOf" srcId="{D9EE8DD4-5A2B-4BE9-886C-E299E6E52F41}" destId="{A0B545DC-E51F-45E4-8DA8-9A16FBF9FE4D}" srcOrd="0" destOrd="1" presId="urn:microsoft.com/office/officeart/2005/8/layout/arrow2"/>
    <dgm:cxn modelId="{4072E846-4A31-4E06-8D1A-9D31BA0C6CD0}" type="presOf" srcId="{457794C3-60B8-4951-886E-50C08D7A4388}" destId="{9B0021E1-21F7-4691-836A-D7DA7927487E}" srcOrd="0" destOrd="0" presId="urn:microsoft.com/office/officeart/2005/8/layout/arrow2"/>
    <dgm:cxn modelId="{D695110D-F0D4-4A89-8688-1C088425F6BE}" srcId="{F2EB3539-CDCA-4E27-AFBB-F47E86B9DA7D}" destId="{79C31A26-FEAE-44CA-8C3D-7AAFA4C97CC0}" srcOrd="3" destOrd="0" parTransId="{CAB9A142-DEF9-4301-88B0-D0EE156B2347}" sibTransId="{0E732624-EE4E-42E1-B95E-2678A5A13D46}"/>
    <dgm:cxn modelId="{B4BB8FED-3321-4AC6-BAA7-1CC4169E0882}" type="presOf" srcId="{79C2DE84-CC8F-4003-96A9-00462181B3D8}" destId="{9B0021E1-21F7-4691-836A-D7DA7927487E}" srcOrd="0" destOrd="1" presId="urn:microsoft.com/office/officeart/2005/8/layout/arrow2"/>
    <dgm:cxn modelId="{EF3BC757-180C-4B78-98C2-26F54A075745}" srcId="{F2EB3539-CDCA-4E27-AFBB-F47E86B9DA7D}" destId="{1D4274E0-AEE4-4184-9EC7-2E549B7DC3B2}" srcOrd="2" destOrd="0" parTransId="{8680D0DB-7745-46BA-AD7A-F4DAA144938B}" sibTransId="{F28CF641-7BF9-4C2D-B8DF-37F201B49FC2}"/>
    <dgm:cxn modelId="{E4EDAA86-37C7-41C0-AAFC-1AF445829208}" srcId="{F2EB3539-CDCA-4E27-AFBB-F47E86B9DA7D}" destId="{70337264-7AA1-4D07-95AF-83ACC9C3A90C}" srcOrd="1" destOrd="0" parTransId="{032E89F2-FD9A-4CE8-8375-1473E348EACB}" sibTransId="{4FB79112-E3FF-4DF8-8F96-2720DBF6BDE2}"/>
    <dgm:cxn modelId="{38FE471F-42E2-45DB-BA0E-80634964608B}" type="presParOf" srcId="{BDF0FCE4-FA36-458D-9E56-F2CEA7A00FCF}" destId="{BF4FEDC0-1C17-45CA-95FF-C6EFD47272D2}" srcOrd="0" destOrd="0" presId="urn:microsoft.com/office/officeart/2005/8/layout/arrow2"/>
    <dgm:cxn modelId="{C8FBEFFC-2C79-43C7-A264-2BBA888DB050}" type="presParOf" srcId="{BDF0FCE4-FA36-458D-9E56-F2CEA7A00FCF}" destId="{9456B205-5778-48FE-A19B-9C939B7AE883}" srcOrd="1" destOrd="0" presId="urn:microsoft.com/office/officeart/2005/8/layout/arrow2"/>
    <dgm:cxn modelId="{9BD6711B-2952-4141-BDC9-BB455849E855}" type="presParOf" srcId="{9456B205-5778-48FE-A19B-9C939B7AE883}" destId="{F78A0F94-9E29-43B7-9E17-7F6B0BCCDC29}" srcOrd="0" destOrd="0" presId="urn:microsoft.com/office/officeart/2005/8/layout/arrow2"/>
    <dgm:cxn modelId="{BBAD2687-DC26-483B-B3E4-58775C112613}" type="presParOf" srcId="{9456B205-5778-48FE-A19B-9C939B7AE883}" destId="{9B0021E1-21F7-4691-836A-D7DA7927487E}" srcOrd="1" destOrd="0" presId="urn:microsoft.com/office/officeart/2005/8/layout/arrow2"/>
    <dgm:cxn modelId="{EE8FFB01-6C9A-4CA3-9F70-4E06EC2B8443}" type="presParOf" srcId="{9456B205-5778-48FE-A19B-9C939B7AE883}" destId="{9ABA770E-EFFD-4168-9CA3-D94EBA4B6A22}" srcOrd="2" destOrd="0" presId="urn:microsoft.com/office/officeart/2005/8/layout/arrow2"/>
    <dgm:cxn modelId="{2B8FB874-4DC8-4DCA-9272-C2EAB2915741}" type="presParOf" srcId="{9456B205-5778-48FE-A19B-9C939B7AE883}" destId="{A0B545DC-E51F-45E4-8DA8-9A16FBF9FE4D}" srcOrd="3" destOrd="0" presId="urn:microsoft.com/office/officeart/2005/8/layout/arrow2"/>
    <dgm:cxn modelId="{BB034C76-CE9D-4ABF-BECE-91C4C34FEE58}" type="presParOf" srcId="{9456B205-5778-48FE-A19B-9C939B7AE883}" destId="{974C2775-E19A-4AD7-9A31-3A4929B4E364}" srcOrd="4" destOrd="0" presId="urn:microsoft.com/office/officeart/2005/8/layout/arrow2"/>
    <dgm:cxn modelId="{92BF076D-B4A3-4613-8E96-D193BCC75800}" type="presParOf" srcId="{9456B205-5778-48FE-A19B-9C939B7AE883}" destId="{4264822D-1CF5-4B8B-8C30-D38DBF8D1019}" srcOrd="5" destOrd="0" presId="urn:microsoft.com/office/officeart/2005/8/layout/arrow2"/>
    <dgm:cxn modelId="{992D0437-875D-4EA1-B515-7C9FBAE5ACDA}" type="presParOf" srcId="{9456B205-5778-48FE-A19B-9C939B7AE883}" destId="{D854A6AA-2BFD-4A43-B27B-0A060D62F087}" srcOrd="6" destOrd="0" presId="urn:microsoft.com/office/officeart/2005/8/layout/arrow2"/>
    <dgm:cxn modelId="{8137159F-EA90-4910-BA3E-9ACB66127595}" type="presParOf" srcId="{9456B205-5778-48FE-A19B-9C939B7AE883}" destId="{BED050A2-D7CF-421D-A3F1-8979FB0AD2E8}" srcOrd="7"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2EB3539-CDCA-4E27-AFBB-F47E86B9DA7D}" type="doc">
      <dgm:prSet loTypeId="urn:microsoft.com/office/officeart/2005/8/layout/arrow2" loCatId="process" qsTypeId="urn:microsoft.com/office/officeart/2005/8/quickstyle/simple1" qsCatId="simple" csTypeId="urn:microsoft.com/office/officeart/2005/8/colors/colorful3" csCatId="colorful" phldr="1"/>
      <dgm:spPr/>
    </dgm:pt>
    <dgm:pt modelId="{457794C3-60B8-4951-886E-50C08D7A4388}">
      <dgm:prSet phldrT="[Text]"/>
      <dgm:spPr/>
      <dgm:t>
        <a:bodyPr/>
        <a:lstStyle/>
        <a:p>
          <a:r>
            <a:rPr lang="en-US" dirty="0" smtClean="0"/>
            <a:t>Engaging</a:t>
          </a:r>
          <a:endParaRPr lang="en-US" dirty="0"/>
        </a:p>
      </dgm:t>
    </dgm:pt>
    <dgm:pt modelId="{38617A1D-3524-432A-A5D0-4E263FAF8249}" type="parTrans" cxnId="{B50F5E85-B846-49E3-8BB9-1468371522C9}">
      <dgm:prSet/>
      <dgm:spPr/>
      <dgm:t>
        <a:bodyPr/>
        <a:lstStyle/>
        <a:p>
          <a:endParaRPr lang="en-US"/>
        </a:p>
      </dgm:t>
    </dgm:pt>
    <dgm:pt modelId="{6223223E-F761-4B81-822B-2D5FEB9C3031}" type="sibTrans" cxnId="{B50F5E85-B846-49E3-8BB9-1468371522C9}">
      <dgm:prSet/>
      <dgm:spPr/>
      <dgm:t>
        <a:bodyPr/>
        <a:lstStyle/>
        <a:p>
          <a:endParaRPr lang="en-US"/>
        </a:p>
      </dgm:t>
    </dgm:pt>
    <dgm:pt modelId="{70337264-7AA1-4D07-95AF-83ACC9C3A90C}">
      <dgm:prSet phldrT="[Text]"/>
      <dgm:spPr/>
      <dgm:t>
        <a:bodyPr/>
        <a:lstStyle/>
        <a:p>
          <a:r>
            <a:rPr lang="en-US" dirty="0" smtClean="0"/>
            <a:t>Focusing</a:t>
          </a:r>
          <a:endParaRPr lang="en-US" dirty="0"/>
        </a:p>
      </dgm:t>
    </dgm:pt>
    <dgm:pt modelId="{032E89F2-FD9A-4CE8-8375-1473E348EACB}" type="parTrans" cxnId="{E4EDAA86-37C7-41C0-AAFC-1AF445829208}">
      <dgm:prSet/>
      <dgm:spPr/>
      <dgm:t>
        <a:bodyPr/>
        <a:lstStyle/>
        <a:p>
          <a:endParaRPr lang="en-US"/>
        </a:p>
      </dgm:t>
    </dgm:pt>
    <dgm:pt modelId="{4FB79112-E3FF-4DF8-8F96-2720DBF6BDE2}" type="sibTrans" cxnId="{E4EDAA86-37C7-41C0-AAFC-1AF445829208}">
      <dgm:prSet/>
      <dgm:spPr/>
      <dgm:t>
        <a:bodyPr/>
        <a:lstStyle/>
        <a:p>
          <a:endParaRPr lang="en-US"/>
        </a:p>
      </dgm:t>
    </dgm:pt>
    <dgm:pt modelId="{1D4274E0-AEE4-4184-9EC7-2E549B7DC3B2}">
      <dgm:prSet phldrT="[Text]"/>
      <dgm:spPr/>
      <dgm:t>
        <a:bodyPr/>
        <a:lstStyle/>
        <a:p>
          <a:r>
            <a:rPr lang="en-US" dirty="0" smtClean="0"/>
            <a:t>Evoking</a:t>
          </a:r>
          <a:endParaRPr lang="en-US" dirty="0"/>
        </a:p>
      </dgm:t>
    </dgm:pt>
    <dgm:pt modelId="{8680D0DB-7745-46BA-AD7A-F4DAA144938B}" type="parTrans" cxnId="{EF3BC757-180C-4B78-98C2-26F54A075745}">
      <dgm:prSet/>
      <dgm:spPr/>
      <dgm:t>
        <a:bodyPr/>
        <a:lstStyle/>
        <a:p>
          <a:endParaRPr lang="en-US"/>
        </a:p>
      </dgm:t>
    </dgm:pt>
    <dgm:pt modelId="{F28CF641-7BF9-4C2D-B8DF-37F201B49FC2}" type="sibTrans" cxnId="{EF3BC757-180C-4B78-98C2-26F54A075745}">
      <dgm:prSet/>
      <dgm:spPr/>
      <dgm:t>
        <a:bodyPr/>
        <a:lstStyle/>
        <a:p>
          <a:endParaRPr lang="en-US"/>
        </a:p>
      </dgm:t>
    </dgm:pt>
    <dgm:pt modelId="{79C31A26-FEAE-44CA-8C3D-7AAFA4C97CC0}">
      <dgm:prSet phldrT="[Text]"/>
      <dgm:spPr/>
      <dgm:t>
        <a:bodyPr/>
        <a:lstStyle/>
        <a:p>
          <a:r>
            <a:rPr lang="en-US" dirty="0" smtClean="0"/>
            <a:t>Planning</a:t>
          </a:r>
          <a:endParaRPr lang="en-US" dirty="0"/>
        </a:p>
      </dgm:t>
    </dgm:pt>
    <dgm:pt modelId="{CAB9A142-DEF9-4301-88B0-D0EE156B2347}" type="parTrans" cxnId="{D695110D-F0D4-4A89-8688-1C088425F6BE}">
      <dgm:prSet/>
      <dgm:spPr/>
      <dgm:t>
        <a:bodyPr/>
        <a:lstStyle/>
        <a:p>
          <a:endParaRPr lang="en-US"/>
        </a:p>
      </dgm:t>
    </dgm:pt>
    <dgm:pt modelId="{0E732624-EE4E-42E1-B95E-2678A5A13D46}" type="sibTrans" cxnId="{D695110D-F0D4-4A89-8688-1C088425F6BE}">
      <dgm:prSet/>
      <dgm:spPr/>
      <dgm:t>
        <a:bodyPr/>
        <a:lstStyle/>
        <a:p>
          <a:endParaRPr lang="en-US"/>
        </a:p>
      </dgm:t>
    </dgm:pt>
    <dgm:pt modelId="{79C2DE84-CC8F-4003-96A9-00462181B3D8}">
      <dgm:prSet phldrT="[Text]"/>
      <dgm:spPr/>
      <dgm:t>
        <a:bodyPr/>
        <a:lstStyle/>
        <a:p>
          <a:r>
            <a:rPr lang="en-US" dirty="0" smtClean="0"/>
            <a:t>Shall we travel together</a:t>
          </a:r>
          <a:endParaRPr lang="en-US" dirty="0"/>
        </a:p>
      </dgm:t>
    </dgm:pt>
    <dgm:pt modelId="{1CB3E135-8205-48AF-BD71-5113A4460DA7}" type="parTrans" cxnId="{617EE237-9C11-4EE6-892C-1622C6165AD0}">
      <dgm:prSet/>
      <dgm:spPr/>
      <dgm:t>
        <a:bodyPr/>
        <a:lstStyle/>
        <a:p>
          <a:endParaRPr lang="en-US"/>
        </a:p>
      </dgm:t>
    </dgm:pt>
    <dgm:pt modelId="{C4A26559-8456-4F8F-9012-0A1A08F6F90F}" type="sibTrans" cxnId="{617EE237-9C11-4EE6-892C-1622C6165AD0}">
      <dgm:prSet/>
      <dgm:spPr/>
      <dgm:t>
        <a:bodyPr/>
        <a:lstStyle/>
        <a:p>
          <a:endParaRPr lang="en-US"/>
        </a:p>
      </dgm:t>
    </dgm:pt>
    <dgm:pt modelId="{D9EE8DD4-5A2B-4BE9-886C-E299E6E52F41}">
      <dgm:prSet phldrT="[Text]"/>
      <dgm:spPr/>
      <dgm:t>
        <a:bodyPr/>
        <a:lstStyle/>
        <a:p>
          <a:r>
            <a:rPr lang="en-US" dirty="0" smtClean="0"/>
            <a:t>Where are we going?</a:t>
          </a:r>
          <a:endParaRPr lang="en-US" dirty="0"/>
        </a:p>
      </dgm:t>
    </dgm:pt>
    <dgm:pt modelId="{E84397FF-5299-4B46-B39D-A9BA67BA5DF2}" type="parTrans" cxnId="{23E64F07-40A5-4AC2-9147-B5FE57E655C0}">
      <dgm:prSet/>
      <dgm:spPr/>
      <dgm:t>
        <a:bodyPr/>
        <a:lstStyle/>
        <a:p>
          <a:endParaRPr lang="en-US"/>
        </a:p>
      </dgm:t>
    </dgm:pt>
    <dgm:pt modelId="{543775CA-51A7-43D7-809D-1D1B2FCD1557}" type="sibTrans" cxnId="{23E64F07-40A5-4AC2-9147-B5FE57E655C0}">
      <dgm:prSet/>
      <dgm:spPr/>
      <dgm:t>
        <a:bodyPr/>
        <a:lstStyle/>
        <a:p>
          <a:endParaRPr lang="en-US"/>
        </a:p>
      </dgm:t>
    </dgm:pt>
    <dgm:pt modelId="{FAB78B33-852D-45EB-9482-B727F254E128}">
      <dgm:prSet phldrT="[Text]"/>
      <dgm:spPr/>
      <dgm:t>
        <a:bodyPr/>
        <a:lstStyle/>
        <a:p>
          <a:r>
            <a:rPr lang="en-US" dirty="0" smtClean="0"/>
            <a:t>Why travel?</a:t>
          </a:r>
          <a:endParaRPr lang="en-US" dirty="0"/>
        </a:p>
      </dgm:t>
    </dgm:pt>
    <dgm:pt modelId="{80049972-37AE-4827-AF9C-801F0CEF2B85}" type="parTrans" cxnId="{F6B7364C-6773-4FC6-8FEE-CDDAAC813061}">
      <dgm:prSet/>
      <dgm:spPr/>
      <dgm:t>
        <a:bodyPr/>
        <a:lstStyle/>
        <a:p>
          <a:endParaRPr lang="en-US"/>
        </a:p>
      </dgm:t>
    </dgm:pt>
    <dgm:pt modelId="{0E7578E1-0E63-4CB2-885A-8A9E97F3FD4B}" type="sibTrans" cxnId="{F6B7364C-6773-4FC6-8FEE-CDDAAC813061}">
      <dgm:prSet/>
      <dgm:spPr/>
      <dgm:t>
        <a:bodyPr/>
        <a:lstStyle/>
        <a:p>
          <a:endParaRPr lang="en-US"/>
        </a:p>
      </dgm:t>
    </dgm:pt>
    <dgm:pt modelId="{3909348F-700C-48BD-9D8C-A9BDCE662FE5}">
      <dgm:prSet phldrT="[Text]"/>
      <dgm:spPr/>
      <dgm:t>
        <a:bodyPr/>
        <a:lstStyle/>
        <a:p>
          <a:r>
            <a:rPr lang="en-US" dirty="0" smtClean="0"/>
            <a:t>How and When?</a:t>
          </a:r>
          <a:endParaRPr lang="en-US" dirty="0"/>
        </a:p>
      </dgm:t>
    </dgm:pt>
    <dgm:pt modelId="{814AF4CF-5C66-4AC2-BBBF-4D9B577478CF}" type="parTrans" cxnId="{CF382705-08D7-4258-B77C-933E58F6A8BE}">
      <dgm:prSet/>
      <dgm:spPr/>
      <dgm:t>
        <a:bodyPr/>
        <a:lstStyle/>
        <a:p>
          <a:endParaRPr lang="en-US"/>
        </a:p>
      </dgm:t>
    </dgm:pt>
    <dgm:pt modelId="{37740E6C-48A8-489F-A774-C840E42BFA9A}" type="sibTrans" cxnId="{CF382705-08D7-4258-B77C-933E58F6A8BE}">
      <dgm:prSet/>
      <dgm:spPr/>
      <dgm:t>
        <a:bodyPr/>
        <a:lstStyle/>
        <a:p>
          <a:endParaRPr lang="en-US"/>
        </a:p>
      </dgm:t>
    </dgm:pt>
    <dgm:pt modelId="{BDF0FCE4-FA36-458D-9E56-F2CEA7A00FCF}" type="pres">
      <dgm:prSet presAssocID="{F2EB3539-CDCA-4E27-AFBB-F47E86B9DA7D}" presName="arrowDiagram" presStyleCnt="0">
        <dgm:presLayoutVars>
          <dgm:chMax val="5"/>
          <dgm:dir/>
          <dgm:resizeHandles val="exact"/>
        </dgm:presLayoutVars>
      </dgm:prSet>
      <dgm:spPr/>
    </dgm:pt>
    <dgm:pt modelId="{BF4FEDC0-1C17-45CA-95FF-C6EFD47272D2}" type="pres">
      <dgm:prSet presAssocID="{F2EB3539-CDCA-4E27-AFBB-F47E86B9DA7D}" presName="arrow" presStyleLbl="bgShp" presStyleIdx="0" presStyleCnt="1"/>
      <dgm:spPr/>
    </dgm:pt>
    <dgm:pt modelId="{9456B205-5778-48FE-A19B-9C939B7AE883}" type="pres">
      <dgm:prSet presAssocID="{F2EB3539-CDCA-4E27-AFBB-F47E86B9DA7D}" presName="arrowDiagram4" presStyleCnt="0"/>
      <dgm:spPr/>
    </dgm:pt>
    <dgm:pt modelId="{F78A0F94-9E29-43B7-9E17-7F6B0BCCDC29}" type="pres">
      <dgm:prSet presAssocID="{457794C3-60B8-4951-886E-50C08D7A4388}" presName="bullet4a" presStyleLbl="node1" presStyleIdx="0" presStyleCnt="4"/>
      <dgm:spPr/>
    </dgm:pt>
    <dgm:pt modelId="{9B0021E1-21F7-4691-836A-D7DA7927487E}" type="pres">
      <dgm:prSet presAssocID="{457794C3-60B8-4951-886E-50C08D7A4388}" presName="textBox4a" presStyleLbl="revTx" presStyleIdx="0" presStyleCnt="4">
        <dgm:presLayoutVars>
          <dgm:bulletEnabled val="1"/>
        </dgm:presLayoutVars>
      </dgm:prSet>
      <dgm:spPr/>
      <dgm:t>
        <a:bodyPr/>
        <a:lstStyle/>
        <a:p>
          <a:endParaRPr lang="en-US"/>
        </a:p>
      </dgm:t>
    </dgm:pt>
    <dgm:pt modelId="{9ABA770E-EFFD-4168-9CA3-D94EBA4B6A22}" type="pres">
      <dgm:prSet presAssocID="{70337264-7AA1-4D07-95AF-83ACC9C3A90C}" presName="bullet4b" presStyleLbl="node1" presStyleIdx="1" presStyleCnt="4"/>
      <dgm:spPr/>
    </dgm:pt>
    <dgm:pt modelId="{A0B545DC-E51F-45E4-8DA8-9A16FBF9FE4D}" type="pres">
      <dgm:prSet presAssocID="{70337264-7AA1-4D07-95AF-83ACC9C3A90C}" presName="textBox4b" presStyleLbl="revTx" presStyleIdx="1" presStyleCnt="4">
        <dgm:presLayoutVars>
          <dgm:bulletEnabled val="1"/>
        </dgm:presLayoutVars>
      </dgm:prSet>
      <dgm:spPr/>
      <dgm:t>
        <a:bodyPr/>
        <a:lstStyle/>
        <a:p>
          <a:endParaRPr lang="en-US"/>
        </a:p>
      </dgm:t>
    </dgm:pt>
    <dgm:pt modelId="{974C2775-E19A-4AD7-9A31-3A4929B4E364}" type="pres">
      <dgm:prSet presAssocID="{1D4274E0-AEE4-4184-9EC7-2E549B7DC3B2}" presName="bullet4c" presStyleLbl="node1" presStyleIdx="2" presStyleCnt="4"/>
      <dgm:spPr/>
    </dgm:pt>
    <dgm:pt modelId="{4264822D-1CF5-4B8B-8C30-D38DBF8D1019}" type="pres">
      <dgm:prSet presAssocID="{1D4274E0-AEE4-4184-9EC7-2E549B7DC3B2}" presName="textBox4c" presStyleLbl="revTx" presStyleIdx="2" presStyleCnt="4">
        <dgm:presLayoutVars>
          <dgm:bulletEnabled val="1"/>
        </dgm:presLayoutVars>
      </dgm:prSet>
      <dgm:spPr/>
      <dgm:t>
        <a:bodyPr/>
        <a:lstStyle/>
        <a:p>
          <a:endParaRPr lang="en-US"/>
        </a:p>
      </dgm:t>
    </dgm:pt>
    <dgm:pt modelId="{D854A6AA-2BFD-4A43-B27B-0A060D62F087}" type="pres">
      <dgm:prSet presAssocID="{79C31A26-FEAE-44CA-8C3D-7AAFA4C97CC0}" presName="bullet4d" presStyleLbl="node1" presStyleIdx="3" presStyleCnt="4"/>
      <dgm:spPr/>
    </dgm:pt>
    <dgm:pt modelId="{BED050A2-D7CF-421D-A3F1-8979FB0AD2E8}" type="pres">
      <dgm:prSet presAssocID="{79C31A26-FEAE-44CA-8C3D-7AAFA4C97CC0}" presName="textBox4d" presStyleLbl="revTx" presStyleIdx="3" presStyleCnt="4">
        <dgm:presLayoutVars>
          <dgm:bulletEnabled val="1"/>
        </dgm:presLayoutVars>
      </dgm:prSet>
      <dgm:spPr/>
      <dgm:t>
        <a:bodyPr/>
        <a:lstStyle/>
        <a:p>
          <a:endParaRPr lang="en-US"/>
        </a:p>
      </dgm:t>
    </dgm:pt>
  </dgm:ptLst>
  <dgm:cxnLst>
    <dgm:cxn modelId="{CF382705-08D7-4258-B77C-933E58F6A8BE}" srcId="{79C31A26-FEAE-44CA-8C3D-7AAFA4C97CC0}" destId="{3909348F-700C-48BD-9D8C-A9BDCE662FE5}" srcOrd="0" destOrd="0" parTransId="{814AF4CF-5C66-4AC2-BBBF-4D9B577478CF}" sibTransId="{37740E6C-48A8-489F-A774-C840E42BFA9A}"/>
    <dgm:cxn modelId="{DE6932A7-8C97-410C-957E-765534BA44F2}" type="presOf" srcId="{1D4274E0-AEE4-4184-9EC7-2E549B7DC3B2}" destId="{4264822D-1CF5-4B8B-8C30-D38DBF8D1019}" srcOrd="0" destOrd="0" presId="urn:microsoft.com/office/officeart/2005/8/layout/arrow2"/>
    <dgm:cxn modelId="{89CC56C5-7341-4AB8-B77C-012B7790A6E2}" type="presOf" srcId="{70337264-7AA1-4D07-95AF-83ACC9C3A90C}" destId="{A0B545DC-E51F-45E4-8DA8-9A16FBF9FE4D}" srcOrd="0" destOrd="0" presId="urn:microsoft.com/office/officeart/2005/8/layout/arrow2"/>
    <dgm:cxn modelId="{BA5654C5-789E-4244-A63E-D85E1B4E6A10}" type="presOf" srcId="{3909348F-700C-48BD-9D8C-A9BDCE662FE5}" destId="{BED050A2-D7CF-421D-A3F1-8979FB0AD2E8}" srcOrd="0" destOrd="1" presId="urn:microsoft.com/office/officeart/2005/8/layout/arrow2"/>
    <dgm:cxn modelId="{2A3D18C0-45D5-4E28-893E-86CD1D6B6BE0}" type="presOf" srcId="{F2EB3539-CDCA-4E27-AFBB-F47E86B9DA7D}" destId="{BDF0FCE4-FA36-458D-9E56-F2CEA7A00FCF}" srcOrd="0" destOrd="0" presId="urn:microsoft.com/office/officeart/2005/8/layout/arrow2"/>
    <dgm:cxn modelId="{28A7E044-F9A2-41CB-83D7-9FA527FE3964}" type="presOf" srcId="{FAB78B33-852D-45EB-9482-B727F254E128}" destId="{4264822D-1CF5-4B8B-8C30-D38DBF8D1019}" srcOrd="0" destOrd="1" presId="urn:microsoft.com/office/officeart/2005/8/layout/arrow2"/>
    <dgm:cxn modelId="{0BDF3E15-589B-4B72-BE19-7F23625F254D}" type="presOf" srcId="{79C31A26-FEAE-44CA-8C3D-7AAFA4C97CC0}" destId="{BED050A2-D7CF-421D-A3F1-8979FB0AD2E8}" srcOrd="0" destOrd="0" presId="urn:microsoft.com/office/officeart/2005/8/layout/arrow2"/>
    <dgm:cxn modelId="{23E64F07-40A5-4AC2-9147-B5FE57E655C0}" srcId="{70337264-7AA1-4D07-95AF-83ACC9C3A90C}" destId="{D9EE8DD4-5A2B-4BE9-886C-E299E6E52F41}" srcOrd="0" destOrd="0" parTransId="{E84397FF-5299-4B46-B39D-A9BA67BA5DF2}" sibTransId="{543775CA-51A7-43D7-809D-1D1B2FCD1557}"/>
    <dgm:cxn modelId="{B50F5E85-B846-49E3-8BB9-1468371522C9}" srcId="{F2EB3539-CDCA-4E27-AFBB-F47E86B9DA7D}" destId="{457794C3-60B8-4951-886E-50C08D7A4388}" srcOrd="0" destOrd="0" parTransId="{38617A1D-3524-432A-A5D0-4E263FAF8249}" sibTransId="{6223223E-F761-4B81-822B-2D5FEB9C3031}"/>
    <dgm:cxn modelId="{617EE237-9C11-4EE6-892C-1622C6165AD0}" srcId="{457794C3-60B8-4951-886E-50C08D7A4388}" destId="{79C2DE84-CC8F-4003-96A9-00462181B3D8}" srcOrd="0" destOrd="0" parTransId="{1CB3E135-8205-48AF-BD71-5113A4460DA7}" sibTransId="{C4A26559-8456-4F8F-9012-0A1A08F6F90F}"/>
    <dgm:cxn modelId="{F6B7364C-6773-4FC6-8FEE-CDDAAC813061}" srcId="{1D4274E0-AEE4-4184-9EC7-2E549B7DC3B2}" destId="{FAB78B33-852D-45EB-9482-B727F254E128}" srcOrd="0" destOrd="0" parTransId="{80049972-37AE-4827-AF9C-801F0CEF2B85}" sibTransId="{0E7578E1-0E63-4CB2-885A-8A9E97F3FD4B}"/>
    <dgm:cxn modelId="{652B5159-3781-4E51-868F-7C427C4F8197}" type="presOf" srcId="{D9EE8DD4-5A2B-4BE9-886C-E299E6E52F41}" destId="{A0B545DC-E51F-45E4-8DA8-9A16FBF9FE4D}" srcOrd="0" destOrd="1" presId="urn:microsoft.com/office/officeart/2005/8/layout/arrow2"/>
    <dgm:cxn modelId="{4072E846-4A31-4E06-8D1A-9D31BA0C6CD0}" type="presOf" srcId="{457794C3-60B8-4951-886E-50C08D7A4388}" destId="{9B0021E1-21F7-4691-836A-D7DA7927487E}" srcOrd="0" destOrd="0" presId="urn:microsoft.com/office/officeart/2005/8/layout/arrow2"/>
    <dgm:cxn modelId="{D695110D-F0D4-4A89-8688-1C088425F6BE}" srcId="{F2EB3539-CDCA-4E27-AFBB-F47E86B9DA7D}" destId="{79C31A26-FEAE-44CA-8C3D-7AAFA4C97CC0}" srcOrd="3" destOrd="0" parTransId="{CAB9A142-DEF9-4301-88B0-D0EE156B2347}" sibTransId="{0E732624-EE4E-42E1-B95E-2678A5A13D46}"/>
    <dgm:cxn modelId="{B4BB8FED-3321-4AC6-BAA7-1CC4169E0882}" type="presOf" srcId="{79C2DE84-CC8F-4003-96A9-00462181B3D8}" destId="{9B0021E1-21F7-4691-836A-D7DA7927487E}" srcOrd="0" destOrd="1" presId="urn:microsoft.com/office/officeart/2005/8/layout/arrow2"/>
    <dgm:cxn modelId="{EF3BC757-180C-4B78-98C2-26F54A075745}" srcId="{F2EB3539-CDCA-4E27-AFBB-F47E86B9DA7D}" destId="{1D4274E0-AEE4-4184-9EC7-2E549B7DC3B2}" srcOrd="2" destOrd="0" parTransId="{8680D0DB-7745-46BA-AD7A-F4DAA144938B}" sibTransId="{F28CF641-7BF9-4C2D-B8DF-37F201B49FC2}"/>
    <dgm:cxn modelId="{E4EDAA86-37C7-41C0-AAFC-1AF445829208}" srcId="{F2EB3539-CDCA-4E27-AFBB-F47E86B9DA7D}" destId="{70337264-7AA1-4D07-95AF-83ACC9C3A90C}" srcOrd="1" destOrd="0" parTransId="{032E89F2-FD9A-4CE8-8375-1473E348EACB}" sibTransId="{4FB79112-E3FF-4DF8-8F96-2720DBF6BDE2}"/>
    <dgm:cxn modelId="{38FE471F-42E2-45DB-BA0E-80634964608B}" type="presParOf" srcId="{BDF0FCE4-FA36-458D-9E56-F2CEA7A00FCF}" destId="{BF4FEDC0-1C17-45CA-95FF-C6EFD47272D2}" srcOrd="0" destOrd="0" presId="urn:microsoft.com/office/officeart/2005/8/layout/arrow2"/>
    <dgm:cxn modelId="{C8FBEFFC-2C79-43C7-A264-2BBA888DB050}" type="presParOf" srcId="{BDF0FCE4-FA36-458D-9E56-F2CEA7A00FCF}" destId="{9456B205-5778-48FE-A19B-9C939B7AE883}" srcOrd="1" destOrd="0" presId="urn:microsoft.com/office/officeart/2005/8/layout/arrow2"/>
    <dgm:cxn modelId="{9BD6711B-2952-4141-BDC9-BB455849E855}" type="presParOf" srcId="{9456B205-5778-48FE-A19B-9C939B7AE883}" destId="{F78A0F94-9E29-43B7-9E17-7F6B0BCCDC29}" srcOrd="0" destOrd="0" presId="urn:microsoft.com/office/officeart/2005/8/layout/arrow2"/>
    <dgm:cxn modelId="{BBAD2687-DC26-483B-B3E4-58775C112613}" type="presParOf" srcId="{9456B205-5778-48FE-A19B-9C939B7AE883}" destId="{9B0021E1-21F7-4691-836A-D7DA7927487E}" srcOrd="1" destOrd="0" presId="urn:microsoft.com/office/officeart/2005/8/layout/arrow2"/>
    <dgm:cxn modelId="{EE8FFB01-6C9A-4CA3-9F70-4E06EC2B8443}" type="presParOf" srcId="{9456B205-5778-48FE-A19B-9C939B7AE883}" destId="{9ABA770E-EFFD-4168-9CA3-D94EBA4B6A22}" srcOrd="2" destOrd="0" presId="urn:microsoft.com/office/officeart/2005/8/layout/arrow2"/>
    <dgm:cxn modelId="{2B8FB874-4DC8-4DCA-9272-C2EAB2915741}" type="presParOf" srcId="{9456B205-5778-48FE-A19B-9C939B7AE883}" destId="{A0B545DC-E51F-45E4-8DA8-9A16FBF9FE4D}" srcOrd="3" destOrd="0" presId="urn:microsoft.com/office/officeart/2005/8/layout/arrow2"/>
    <dgm:cxn modelId="{BB034C76-CE9D-4ABF-BECE-91C4C34FEE58}" type="presParOf" srcId="{9456B205-5778-48FE-A19B-9C939B7AE883}" destId="{974C2775-E19A-4AD7-9A31-3A4929B4E364}" srcOrd="4" destOrd="0" presId="urn:microsoft.com/office/officeart/2005/8/layout/arrow2"/>
    <dgm:cxn modelId="{92BF076D-B4A3-4613-8E96-D193BCC75800}" type="presParOf" srcId="{9456B205-5778-48FE-A19B-9C939B7AE883}" destId="{4264822D-1CF5-4B8B-8C30-D38DBF8D1019}" srcOrd="5" destOrd="0" presId="urn:microsoft.com/office/officeart/2005/8/layout/arrow2"/>
    <dgm:cxn modelId="{992D0437-875D-4EA1-B515-7C9FBAE5ACDA}" type="presParOf" srcId="{9456B205-5778-48FE-A19B-9C939B7AE883}" destId="{D854A6AA-2BFD-4A43-B27B-0A060D62F087}" srcOrd="6" destOrd="0" presId="urn:microsoft.com/office/officeart/2005/8/layout/arrow2"/>
    <dgm:cxn modelId="{8137159F-EA90-4910-BA3E-9ACB66127595}" type="presParOf" srcId="{9456B205-5778-48FE-A19B-9C939B7AE883}" destId="{BED050A2-D7CF-421D-A3F1-8979FB0AD2E8}" srcOrd="7"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08DB4DD-592E-4383-A8B4-63539D6AD1FC}"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en-US"/>
        </a:p>
      </dgm:t>
    </dgm:pt>
    <dgm:pt modelId="{C42B9350-6AC4-4AB1-B35F-81BEA5C35DCA}">
      <dgm:prSet phldrT="[Text]"/>
      <dgm:spPr/>
      <dgm:t>
        <a:bodyPr/>
        <a:lstStyle/>
        <a:p>
          <a:r>
            <a:rPr lang="en-US" dirty="0" smtClean="0"/>
            <a:t>?</a:t>
          </a:r>
          <a:endParaRPr lang="en-US" dirty="0"/>
        </a:p>
      </dgm:t>
    </dgm:pt>
    <dgm:pt modelId="{8AF5EA63-92D1-4CDB-A711-3B17239D4282}" type="parTrans" cxnId="{6096C655-C366-47B2-8726-26929BB3CC29}">
      <dgm:prSet/>
      <dgm:spPr/>
      <dgm:t>
        <a:bodyPr/>
        <a:lstStyle/>
        <a:p>
          <a:endParaRPr lang="en-US"/>
        </a:p>
      </dgm:t>
    </dgm:pt>
    <dgm:pt modelId="{442EA885-5BEA-44FF-B0FD-6A6CFF7FCA35}" type="sibTrans" cxnId="{6096C655-C366-47B2-8726-26929BB3CC29}">
      <dgm:prSet/>
      <dgm:spPr/>
      <dgm:t>
        <a:bodyPr/>
        <a:lstStyle/>
        <a:p>
          <a:endParaRPr lang="en-US"/>
        </a:p>
      </dgm:t>
    </dgm:pt>
    <dgm:pt modelId="{A1057744-667F-4A24-9755-30C560ECED3A}">
      <dgm:prSet phldrT="[Text]"/>
      <dgm:spPr/>
      <dgm:t>
        <a:bodyPr/>
        <a:lstStyle/>
        <a:p>
          <a:r>
            <a:rPr lang="en-US" dirty="0" smtClean="0"/>
            <a:t>?</a:t>
          </a:r>
          <a:endParaRPr lang="en-US" dirty="0"/>
        </a:p>
      </dgm:t>
    </dgm:pt>
    <dgm:pt modelId="{8BBD947F-ED73-4897-957F-AA05E480C090}" type="parTrans" cxnId="{A08BA9E2-ACAF-4B27-85BD-E9F30E92E1F6}">
      <dgm:prSet/>
      <dgm:spPr/>
      <dgm:t>
        <a:bodyPr/>
        <a:lstStyle/>
        <a:p>
          <a:endParaRPr lang="en-US"/>
        </a:p>
      </dgm:t>
    </dgm:pt>
    <dgm:pt modelId="{C7FAEBED-8C24-4305-A4BB-6265404BFD40}" type="sibTrans" cxnId="{A08BA9E2-ACAF-4B27-85BD-E9F30E92E1F6}">
      <dgm:prSet/>
      <dgm:spPr/>
      <dgm:t>
        <a:bodyPr/>
        <a:lstStyle/>
        <a:p>
          <a:endParaRPr lang="en-US"/>
        </a:p>
      </dgm:t>
    </dgm:pt>
    <dgm:pt modelId="{20E83119-EDE6-4C06-AFA3-8B20D28DE4D2}">
      <dgm:prSet phldrT="[Text]"/>
      <dgm:spPr/>
      <dgm:t>
        <a:bodyPr/>
        <a:lstStyle/>
        <a:p>
          <a:r>
            <a:rPr lang="en-US" dirty="0" smtClean="0"/>
            <a:t>?</a:t>
          </a:r>
          <a:endParaRPr lang="en-US" dirty="0"/>
        </a:p>
      </dgm:t>
    </dgm:pt>
    <dgm:pt modelId="{B1502442-7039-4AAF-8CA4-66B6FC983FF6}" type="parTrans" cxnId="{B70F49A8-F546-4A72-9685-999B8AAFBF23}">
      <dgm:prSet/>
      <dgm:spPr/>
      <dgm:t>
        <a:bodyPr/>
        <a:lstStyle/>
        <a:p>
          <a:endParaRPr lang="en-US"/>
        </a:p>
      </dgm:t>
    </dgm:pt>
    <dgm:pt modelId="{B23BF5CE-29EB-41F5-85A6-6078E170EB56}" type="sibTrans" cxnId="{B70F49A8-F546-4A72-9685-999B8AAFBF23}">
      <dgm:prSet/>
      <dgm:spPr/>
      <dgm:t>
        <a:bodyPr/>
        <a:lstStyle/>
        <a:p>
          <a:endParaRPr lang="en-US"/>
        </a:p>
      </dgm:t>
    </dgm:pt>
    <dgm:pt modelId="{694A15F0-BA78-4945-BA99-804F5072984C}">
      <dgm:prSet phldrT="[Text]"/>
      <dgm:spPr/>
      <dgm:t>
        <a:bodyPr/>
        <a:lstStyle/>
        <a:p>
          <a:r>
            <a:rPr lang="en-US" dirty="0" smtClean="0"/>
            <a:t>?</a:t>
          </a:r>
          <a:endParaRPr lang="en-US" dirty="0"/>
        </a:p>
      </dgm:t>
    </dgm:pt>
    <dgm:pt modelId="{C7ED0387-6EBD-4B18-9C0C-4F29C937BDF6}" type="parTrans" cxnId="{611841A8-C2AC-4D67-BE60-B60904F1B83F}">
      <dgm:prSet/>
      <dgm:spPr/>
      <dgm:t>
        <a:bodyPr/>
        <a:lstStyle/>
        <a:p>
          <a:endParaRPr lang="en-US"/>
        </a:p>
      </dgm:t>
    </dgm:pt>
    <dgm:pt modelId="{0F45ACA0-9A73-4BE2-86E2-249D0A16D242}" type="sibTrans" cxnId="{611841A8-C2AC-4D67-BE60-B60904F1B83F}">
      <dgm:prSet/>
      <dgm:spPr/>
      <dgm:t>
        <a:bodyPr/>
        <a:lstStyle/>
        <a:p>
          <a:endParaRPr lang="en-US"/>
        </a:p>
      </dgm:t>
    </dgm:pt>
    <dgm:pt modelId="{90F12A51-9554-4BA6-9D4D-01E19A3C126E}">
      <dgm:prSet phldrT="[Text]"/>
      <dgm:spPr/>
      <dgm:t>
        <a:bodyPr/>
        <a:lstStyle/>
        <a:p>
          <a:r>
            <a:rPr lang="en-US" dirty="0" smtClean="0"/>
            <a:t>?</a:t>
          </a:r>
          <a:endParaRPr lang="en-US" dirty="0"/>
        </a:p>
      </dgm:t>
    </dgm:pt>
    <dgm:pt modelId="{7ADC6519-2D01-4929-B395-FE5DA04CE109}" type="parTrans" cxnId="{9299026B-5D83-4CA1-A433-0A0D84C9C469}">
      <dgm:prSet/>
      <dgm:spPr/>
      <dgm:t>
        <a:bodyPr/>
        <a:lstStyle/>
        <a:p>
          <a:endParaRPr lang="en-US"/>
        </a:p>
      </dgm:t>
    </dgm:pt>
    <dgm:pt modelId="{C9A283BC-6A85-49B0-BAB3-08EF92604109}" type="sibTrans" cxnId="{9299026B-5D83-4CA1-A433-0A0D84C9C469}">
      <dgm:prSet/>
      <dgm:spPr/>
      <dgm:t>
        <a:bodyPr/>
        <a:lstStyle/>
        <a:p>
          <a:endParaRPr lang="en-US" dirty="0"/>
        </a:p>
      </dgm:t>
    </dgm:pt>
    <dgm:pt modelId="{8D97268E-8911-4499-9B77-53A68E0346CC}">
      <dgm:prSet phldrT="[Text]"/>
      <dgm:spPr/>
      <dgm:t>
        <a:bodyPr/>
        <a:lstStyle/>
        <a:p>
          <a:r>
            <a:rPr lang="en-US" dirty="0" smtClean="0"/>
            <a:t>?</a:t>
          </a:r>
          <a:endParaRPr lang="en-US" dirty="0"/>
        </a:p>
      </dgm:t>
    </dgm:pt>
    <dgm:pt modelId="{59D56D53-F824-496E-9DC5-A32F263A1B5E}" type="parTrans" cxnId="{31BE2AF4-39A8-408F-A23B-7E731B1E99E4}">
      <dgm:prSet/>
      <dgm:spPr/>
      <dgm:t>
        <a:bodyPr/>
        <a:lstStyle/>
        <a:p>
          <a:endParaRPr lang="en-US"/>
        </a:p>
      </dgm:t>
    </dgm:pt>
    <dgm:pt modelId="{DD5E03AC-EDA0-4ED2-90C6-DA5E291BD613}" type="sibTrans" cxnId="{31BE2AF4-39A8-408F-A23B-7E731B1E99E4}">
      <dgm:prSet/>
      <dgm:spPr/>
      <dgm:t>
        <a:bodyPr/>
        <a:lstStyle/>
        <a:p>
          <a:endParaRPr lang="en-US"/>
        </a:p>
      </dgm:t>
    </dgm:pt>
    <dgm:pt modelId="{DF372B90-D565-47EB-A5DE-2825D8668C1A}" type="pres">
      <dgm:prSet presAssocID="{108DB4DD-592E-4383-A8B4-63539D6AD1FC}" presName="Name0" presStyleCnt="0">
        <dgm:presLayoutVars>
          <dgm:chMax/>
          <dgm:chPref/>
          <dgm:dir/>
          <dgm:animLvl val="lvl"/>
        </dgm:presLayoutVars>
      </dgm:prSet>
      <dgm:spPr/>
      <dgm:t>
        <a:bodyPr/>
        <a:lstStyle/>
        <a:p>
          <a:endParaRPr lang="en-US"/>
        </a:p>
      </dgm:t>
    </dgm:pt>
    <dgm:pt modelId="{F21164C9-5571-48DD-BEF7-74B41C8964AF}" type="pres">
      <dgm:prSet presAssocID="{C42B9350-6AC4-4AB1-B35F-81BEA5C35DCA}" presName="composite" presStyleCnt="0"/>
      <dgm:spPr/>
    </dgm:pt>
    <dgm:pt modelId="{95B12F4C-8DC6-4B89-9BCC-28F09BE5B008}" type="pres">
      <dgm:prSet presAssocID="{C42B9350-6AC4-4AB1-B35F-81BEA5C35DCA}" presName="Parent1" presStyleLbl="node1" presStyleIdx="0" presStyleCnt="6">
        <dgm:presLayoutVars>
          <dgm:chMax val="1"/>
          <dgm:chPref val="1"/>
          <dgm:bulletEnabled val="1"/>
        </dgm:presLayoutVars>
      </dgm:prSet>
      <dgm:spPr/>
      <dgm:t>
        <a:bodyPr/>
        <a:lstStyle/>
        <a:p>
          <a:endParaRPr lang="en-US"/>
        </a:p>
      </dgm:t>
    </dgm:pt>
    <dgm:pt modelId="{EC0552DE-D016-448C-8E23-1852B4C82E6F}" type="pres">
      <dgm:prSet presAssocID="{C42B9350-6AC4-4AB1-B35F-81BEA5C35DCA}" presName="Childtext1" presStyleLbl="revTx" presStyleIdx="0" presStyleCnt="3">
        <dgm:presLayoutVars>
          <dgm:chMax val="0"/>
          <dgm:chPref val="0"/>
          <dgm:bulletEnabled val="1"/>
        </dgm:presLayoutVars>
      </dgm:prSet>
      <dgm:spPr/>
      <dgm:t>
        <a:bodyPr/>
        <a:lstStyle/>
        <a:p>
          <a:endParaRPr lang="en-US"/>
        </a:p>
      </dgm:t>
    </dgm:pt>
    <dgm:pt modelId="{54B77F07-212A-4DF1-9554-0FB3CB25186E}" type="pres">
      <dgm:prSet presAssocID="{C42B9350-6AC4-4AB1-B35F-81BEA5C35DCA}" presName="BalanceSpacing" presStyleCnt="0"/>
      <dgm:spPr/>
    </dgm:pt>
    <dgm:pt modelId="{BF002DF2-32D6-4F41-9674-B4BB175E97F8}" type="pres">
      <dgm:prSet presAssocID="{C42B9350-6AC4-4AB1-B35F-81BEA5C35DCA}" presName="BalanceSpacing1" presStyleCnt="0"/>
      <dgm:spPr/>
    </dgm:pt>
    <dgm:pt modelId="{B9A09333-EBCC-4664-A7E9-2B0D94B3051F}" type="pres">
      <dgm:prSet presAssocID="{442EA885-5BEA-44FF-B0FD-6A6CFF7FCA35}" presName="Accent1Text" presStyleLbl="node1" presStyleIdx="1" presStyleCnt="6"/>
      <dgm:spPr/>
      <dgm:t>
        <a:bodyPr/>
        <a:lstStyle/>
        <a:p>
          <a:endParaRPr lang="en-US"/>
        </a:p>
      </dgm:t>
    </dgm:pt>
    <dgm:pt modelId="{D3D1DA43-C8EF-47AD-953D-08FD82A24AD3}" type="pres">
      <dgm:prSet presAssocID="{442EA885-5BEA-44FF-B0FD-6A6CFF7FCA35}" presName="spaceBetweenRectangles" presStyleCnt="0"/>
      <dgm:spPr/>
    </dgm:pt>
    <dgm:pt modelId="{610D968A-245C-4277-9D2A-50D9898DF692}" type="pres">
      <dgm:prSet presAssocID="{20E83119-EDE6-4C06-AFA3-8B20D28DE4D2}" presName="composite" presStyleCnt="0"/>
      <dgm:spPr/>
    </dgm:pt>
    <dgm:pt modelId="{9984A17A-AE80-4060-8682-487D2B25BE4C}" type="pres">
      <dgm:prSet presAssocID="{20E83119-EDE6-4C06-AFA3-8B20D28DE4D2}" presName="Parent1" presStyleLbl="node1" presStyleIdx="2" presStyleCnt="6">
        <dgm:presLayoutVars>
          <dgm:chMax val="1"/>
          <dgm:chPref val="1"/>
          <dgm:bulletEnabled val="1"/>
        </dgm:presLayoutVars>
      </dgm:prSet>
      <dgm:spPr/>
      <dgm:t>
        <a:bodyPr/>
        <a:lstStyle/>
        <a:p>
          <a:endParaRPr lang="en-US"/>
        </a:p>
      </dgm:t>
    </dgm:pt>
    <dgm:pt modelId="{AF52F478-725A-43D8-BA9D-F4894BEEA461}" type="pres">
      <dgm:prSet presAssocID="{20E83119-EDE6-4C06-AFA3-8B20D28DE4D2}" presName="Childtext1" presStyleLbl="revTx" presStyleIdx="1" presStyleCnt="3">
        <dgm:presLayoutVars>
          <dgm:chMax val="0"/>
          <dgm:chPref val="0"/>
          <dgm:bulletEnabled val="1"/>
        </dgm:presLayoutVars>
      </dgm:prSet>
      <dgm:spPr/>
      <dgm:t>
        <a:bodyPr/>
        <a:lstStyle/>
        <a:p>
          <a:endParaRPr lang="en-US"/>
        </a:p>
      </dgm:t>
    </dgm:pt>
    <dgm:pt modelId="{EA397FFB-3116-4B9D-AA9F-E581E60B0B0C}" type="pres">
      <dgm:prSet presAssocID="{20E83119-EDE6-4C06-AFA3-8B20D28DE4D2}" presName="BalanceSpacing" presStyleCnt="0"/>
      <dgm:spPr/>
    </dgm:pt>
    <dgm:pt modelId="{708CBF35-3451-4E3E-8290-612798C93330}" type="pres">
      <dgm:prSet presAssocID="{20E83119-EDE6-4C06-AFA3-8B20D28DE4D2}" presName="BalanceSpacing1" presStyleCnt="0"/>
      <dgm:spPr/>
    </dgm:pt>
    <dgm:pt modelId="{0D191333-A7E4-459E-908F-771AFAA88397}" type="pres">
      <dgm:prSet presAssocID="{B23BF5CE-29EB-41F5-85A6-6078E170EB56}" presName="Accent1Text" presStyleLbl="node1" presStyleIdx="3" presStyleCnt="6"/>
      <dgm:spPr/>
      <dgm:t>
        <a:bodyPr/>
        <a:lstStyle/>
        <a:p>
          <a:endParaRPr lang="en-US"/>
        </a:p>
      </dgm:t>
    </dgm:pt>
    <dgm:pt modelId="{3F7A23C6-DC4F-4A67-A56D-751E9D8D9608}" type="pres">
      <dgm:prSet presAssocID="{B23BF5CE-29EB-41F5-85A6-6078E170EB56}" presName="spaceBetweenRectangles" presStyleCnt="0"/>
      <dgm:spPr/>
    </dgm:pt>
    <dgm:pt modelId="{823290A2-FE47-45C0-9FE7-DEBE7A6F4A7D}" type="pres">
      <dgm:prSet presAssocID="{90F12A51-9554-4BA6-9D4D-01E19A3C126E}" presName="composite" presStyleCnt="0"/>
      <dgm:spPr/>
    </dgm:pt>
    <dgm:pt modelId="{DB4EA216-99A3-44BE-AAB6-23D58A95227F}" type="pres">
      <dgm:prSet presAssocID="{90F12A51-9554-4BA6-9D4D-01E19A3C126E}" presName="Parent1" presStyleLbl="node1" presStyleIdx="4" presStyleCnt="6">
        <dgm:presLayoutVars>
          <dgm:chMax val="1"/>
          <dgm:chPref val="1"/>
          <dgm:bulletEnabled val="1"/>
        </dgm:presLayoutVars>
      </dgm:prSet>
      <dgm:spPr/>
      <dgm:t>
        <a:bodyPr/>
        <a:lstStyle/>
        <a:p>
          <a:endParaRPr lang="en-US"/>
        </a:p>
      </dgm:t>
    </dgm:pt>
    <dgm:pt modelId="{5716A4EC-05B8-4964-9900-4BEEDB52C952}" type="pres">
      <dgm:prSet presAssocID="{90F12A51-9554-4BA6-9D4D-01E19A3C126E}" presName="Childtext1" presStyleLbl="revTx" presStyleIdx="2" presStyleCnt="3">
        <dgm:presLayoutVars>
          <dgm:chMax val="0"/>
          <dgm:chPref val="0"/>
          <dgm:bulletEnabled val="1"/>
        </dgm:presLayoutVars>
      </dgm:prSet>
      <dgm:spPr/>
      <dgm:t>
        <a:bodyPr/>
        <a:lstStyle/>
        <a:p>
          <a:endParaRPr lang="en-US"/>
        </a:p>
      </dgm:t>
    </dgm:pt>
    <dgm:pt modelId="{4A89EE3F-3786-4FA2-88D0-65690C0F4193}" type="pres">
      <dgm:prSet presAssocID="{90F12A51-9554-4BA6-9D4D-01E19A3C126E}" presName="BalanceSpacing" presStyleCnt="0"/>
      <dgm:spPr/>
    </dgm:pt>
    <dgm:pt modelId="{2BFFC27F-75F7-43D9-8C4F-F5A3ECC2DF79}" type="pres">
      <dgm:prSet presAssocID="{90F12A51-9554-4BA6-9D4D-01E19A3C126E}" presName="BalanceSpacing1" presStyleCnt="0"/>
      <dgm:spPr/>
    </dgm:pt>
    <dgm:pt modelId="{68C42CC5-6B33-4A44-B14D-CEB4E27B812F}" type="pres">
      <dgm:prSet presAssocID="{C9A283BC-6A85-49B0-BAB3-08EF92604109}" presName="Accent1Text" presStyleLbl="node1" presStyleIdx="5" presStyleCnt="6"/>
      <dgm:spPr/>
      <dgm:t>
        <a:bodyPr/>
        <a:lstStyle/>
        <a:p>
          <a:endParaRPr lang="en-US"/>
        </a:p>
      </dgm:t>
    </dgm:pt>
  </dgm:ptLst>
  <dgm:cxnLst>
    <dgm:cxn modelId="{611841A8-C2AC-4D67-BE60-B60904F1B83F}" srcId="{20E83119-EDE6-4C06-AFA3-8B20D28DE4D2}" destId="{694A15F0-BA78-4945-BA99-804F5072984C}" srcOrd="0" destOrd="0" parTransId="{C7ED0387-6EBD-4B18-9C0C-4F29C937BDF6}" sibTransId="{0F45ACA0-9A73-4BE2-86E2-249D0A16D242}"/>
    <dgm:cxn modelId="{AD55540C-D2A2-4D3A-B5D0-18F01F276F32}" type="presOf" srcId="{8D97268E-8911-4499-9B77-53A68E0346CC}" destId="{5716A4EC-05B8-4964-9900-4BEEDB52C952}" srcOrd="0" destOrd="0" presId="urn:microsoft.com/office/officeart/2008/layout/AlternatingHexagons"/>
    <dgm:cxn modelId="{6371D92F-E872-41C4-A28E-85AAC14207E5}" type="presOf" srcId="{C9A283BC-6A85-49B0-BAB3-08EF92604109}" destId="{68C42CC5-6B33-4A44-B14D-CEB4E27B812F}" srcOrd="0" destOrd="0" presId="urn:microsoft.com/office/officeart/2008/layout/AlternatingHexagons"/>
    <dgm:cxn modelId="{84750E42-17FD-448C-B802-EB69D9F5186D}" type="presOf" srcId="{694A15F0-BA78-4945-BA99-804F5072984C}" destId="{AF52F478-725A-43D8-BA9D-F4894BEEA461}" srcOrd="0" destOrd="0" presId="urn:microsoft.com/office/officeart/2008/layout/AlternatingHexagons"/>
    <dgm:cxn modelId="{806B713A-AB0E-4AAB-84F8-47CC1D027D95}" type="presOf" srcId="{442EA885-5BEA-44FF-B0FD-6A6CFF7FCA35}" destId="{B9A09333-EBCC-4664-A7E9-2B0D94B3051F}" srcOrd="0" destOrd="0" presId="urn:microsoft.com/office/officeart/2008/layout/AlternatingHexagons"/>
    <dgm:cxn modelId="{AAFFCA17-F7C3-4884-922A-52B2B4005173}" type="presOf" srcId="{108DB4DD-592E-4383-A8B4-63539D6AD1FC}" destId="{DF372B90-D565-47EB-A5DE-2825D8668C1A}" srcOrd="0" destOrd="0" presId="urn:microsoft.com/office/officeart/2008/layout/AlternatingHexagons"/>
    <dgm:cxn modelId="{D8CC0F33-DCDD-46AA-A560-2E6646B1AE6C}" type="presOf" srcId="{C42B9350-6AC4-4AB1-B35F-81BEA5C35DCA}" destId="{95B12F4C-8DC6-4B89-9BCC-28F09BE5B008}" srcOrd="0" destOrd="0" presId="urn:microsoft.com/office/officeart/2008/layout/AlternatingHexagons"/>
    <dgm:cxn modelId="{31BE2AF4-39A8-408F-A23B-7E731B1E99E4}" srcId="{90F12A51-9554-4BA6-9D4D-01E19A3C126E}" destId="{8D97268E-8911-4499-9B77-53A68E0346CC}" srcOrd="0" destOrd="0" parTransId="{59D56D53-F824-496E-9DC5-A32F263A1B5E}" sibTransId="{DD5E03AC-EDA0-4ED2-90C6-DA5E291BD613}"/>
    <dgm:cxn modelId="{9C4CC05D-FF12-4DBE-90C1-853FA8A6E568}" type="presOf" srcId="{20E83119-EDE6-4C06-AFA3-8B20D28DE4D2}" destId="{9984A17A-AE80-4060-8682-487D2B25BE4C}" srcOrd="0" destOrd="0" presId="urn:microsoft.com/office/officeart/2008/layout/AlternatingHexagons"/>
    <dgm:cxn modelId="{9299026B-5D83-4CA1-A433-0A0D84C9C469}" srcId="{108DB4DD-592E-4383-A8B4-63539D6AD1FC}" destId="{90F12A51-9554-4BA6-9D4D-01E19A3C126E}" srcOrd="2" destOrd="0" parTransId="{7ADC6519-2D01-4929-B395-FE5DA04CE109}" sibTransId="{C9A283BC-6A85-49B0-BAB3-08EF92604109}"/>
    <dgm:cxn modelId="{34732C99-2D82-4182-810B-CE78CDC693CF}" type="presOf" srcId="{A1057744-667F-4A24-9755-30C560ECED3A}" destId="{EC0552DE-D016-448C-8E23-1852B4C82E6F}" srcOrd="0" destOrd="0" presId="urn:microsoft.com/office/officeart/2008/layout/AlternatingHexagons"/>
    <dgm:cxn modelId="{A08BA9E2-ACAF-4B27-85BD-E9F30E92E1F6}" srcId="{C42B9350-6AC4-4AB1-B35F-81BEA5C35DCA}" destId="{A1057744-667F-4A24-9755-30C560ECED3A}" srcOrd="0" destOrd="0" parTransId="{8BBD947F-ED73-4897-957F-AA05E480C090}" sibTransId="{C7FAEBED-8C24-4305-A4BB-6265404BFD40}"/>
    <dgm:cxn modelId="{75273DA2-470C-43A3-A685-A1912DEA80EF}" type="presOf" srcId="{B23BF5CE-29EB-41F5-85A6-6078E170EB56}" destId="{0D191333-A7E4-459E-908F-771AFAA88397}" srcOrd="0" destOrd="0" presId="urn:microsoft.com/office/officeart/2008/layout/AlternatingHexagons"/>
    <dgm:cxn modelId="{1D568668-3EF3-4208-BEA4-158F811B072F}" type="presOf" srcId="{90F12A51-9554-4BA6-9D4D-01E19A3C126E}" destId="{DB4EA216-99A3-44BE-AAB6-23D58A95227F}" srcOrd="0" destOrd="0" presId="urn:microsoft.com/office/officeart/2008/layout/AlternatingHexagons"/>
    <dgm:cxn modelId="{6096C655-C366-47B2-8726-26929BB3CC29}" srcId="{108DB4DD-592E-4383-A8B4-63539D6AD1FC}" destId="{C42B9350-6AC4-4AB1-B35F-81BEA5C35DCA}" srcOrd="0" destOrd="0" parTransId="{8AF5EA63-92D1-4CDB-A711-3B17239D4282}" sibTransId="{442EA885-5BEA-44FF-B0FD-6A6CFF7FCA35}"/>
    <dgm:cxn modelId="{B70F49A8-F546-4A72-9685-999B8AAFBF23}" srcId="{108DB4DD-592E-4383-A8B4-63539D6AD1FC}" destId="{20E83119-EDE6-4C06-AFA3-8B20D28DE4D2}" srcOrd="1" destOrd="0" parTransId="{B1502442-7039-4AAF-8CA4-66B6FC983FF6}" sibTransId="{B23BF5CE-29EB-41F5-85A6-6078E170EB56}"/>
    <dgm:cxn modelId="{2DF31C05-83F4-4DCC-AE1A-90879D81545D}" type="presParOf" srcId="{DF372B90-D565-47EB-A5DE-2825D8668C1A}" destId="{F21164C9-5571-48DD-BEF7-74B41C8964AF}" srcOrd="0" destOrd="0" presId="urn:microsoft.com/office/officeart/2008/layout/AlternatingHexagons"/>
    <dgm:cxn modelId="{7DD3010E-6C6D-42BB-9A2B-B37DCE7F611A}" type="presParOf" srcId="{F21164C9-5571-48DD-BEF7-74B41C8964AF}" destId="{95B12F4C-8DC6-4B89-9BCC-28F09BE5B008}" srcOrd="0" destOrd="0" presId="urn:microsoft.com/office/officeart/2008/layout/AlternatingHexagons"/>
    <dgm:cxn modelId="{A6809B70-C4CA-46FF-B7B8-AB8E2A29C41F}" type="presParOf" srcId="{F21164C9-5571-48DD-BEF7-74B41C8964AF}" destId="{EC0552DE-D016-448C-8E23-1852B4C82E6F}" srcOrd="1" destOrd="0" presId="urn:microsoft.com/office/officeart/2008/layout/AlternatingHexagons"/>
    <dgm:cxn modelId="{49CCF983-E188-4690-8E4A-43147B4EC2CA}" type="presParOf" srcId="{F21164C9-5571-48DD-BEF7-74B41C8964AF}" destId="{54B77F07-212A-4DF1-9554-0FB3CB25186E}" srcOrd="2" destOrd="0" presId="urn:microsoft.com/office/officeart/2008/layout/AlternatingHexagons"/>
    <dgm:cxn modelId="{1FF658C6-8EA6-40D1-BD20-D8E4B5488D4D}" type="presParOf" srcId="{F21164C9-5571-48DD-BEF7-74B41C8964AF}" destId="{BF002DF2-32D6-4F41-9674-B4BB175E97F8}" srcOrd="3" destOrd="0" presId="urn:microsoft.com/office/officeart/2008/layout/AlternatingHexagons"/>
    <dgm:cxn modelId="{D018419D-0442-48C0-AB85-42CC4B06340C}" type="presParOf" srcId="{F21164C9-5571-48DD-BEF7-74B41C8964AF}" destId="{B9A09333-EBCC-4664-A7E9-2B0D94B3051F}" srcOrd="4" destOrd="0" presId="urn:microsoft.com/office/officeart/2008/layout/AlternatingHexagons"/>
    <dgm:cxn modelId="{E828F8ED-5E6F-457A-858C-6F9C76D71A17}" type="presParOf" srcId="{DF372B90-D565-47EB-A5DE-2825D8668C1A}" destId="{D3D1DA43-C8EF-47AD-953D-08FD82A24AD3}" srcOrd="1" destOrd="0" presId="urn:microsoft.com/office/officeart/2008/layout/AlternatingHexagons"/>
    <dgm:cxn modelId="{2E52FD00-8D4B-4FB1-AA46-DAB69F33F0D0}" type="presParOf" srcId="{DF372B90-D565-47EB-A5DE-2825D8668C1A}" destId="{610D968A-245C-4277-9D2A-50D9898DF692}" srcOrd="2" destOrd="0" presId="urn:microsoft.com/office/officeart/2008/layout/AlternatingHexagons"/>
    <dgm:cxn modelId="{092A6ABE-BFC3-484E-BBEE-D1E488337AF4}" type="presParOf" srcId="{610D968A-245C-4277-9D2A-50D9898DF692}" destId="{9984A17A-AE80-4060-8682-487D2B25BE4C}" srcOrd="0" destOrd="0" presId="urn:microsoft.com/office/officeart/2008/layout/AlternatingHexagons"/>
    <dgm:cxn modelId="{B17C810D-4B1C-43FF-9D31-3B5FBD0056D1}" type="presParOf" srcId="{610D968A-245C-4277-9D2A-50D9898DF692}" destId="{AF52F478-725A-43D8-BA9D-F4894BEEA461}" srcOrd="1" destOrd="0" presId="urn:microsoft.com/office/officeart/2008/layout/AlternatingHexagons"/>
    <dgm:cxn modelId="{8EE336BA-778C-4699-AC34-963CC593506F}" type="presParOf" srcId="{610D968A-245C-4277-9D2A-50D9898DF692}" destId="{EA397FFB-3116-4B9D-AA9F-E581E60B0B0C}" srcOrd="2" destOrd="0" presId="urn:microsoft.com/office/officeart/2008/layout/AlternatingHexagons"/>
    <dgm:cxn modelId="{EE72A6BC-F4BE-422F-885B-73F9F07EBAFB}" type="presParOf" srcId="{610D968A-245C-4277-9D2A-50D9898DF692}" destId="{708CBF35-3451-4E3E-8290-612798C93330}" srcOrd="3" destOrd="0" presId="urn:microsoft.com/office/officeart/2008/layout/AlternatingHexagons"/>
    <dgm:cxn modelId="{2E4275DA-FAC8-4043-82E8-7E5D11185D2F}" type="presParOf" srcId="{610D968A-245C-4277-9D2A-50D9898DF692}" destId="{0D191333-A7E4-459E-908F-771AFAA88397}" srcOrd="4" destOrd="0" presId="urn:microsoft.com/office/officeart/2008/layout/AlternatingHexagons"/>
    <dgm:cxn modelId="{AA99BEFA-4386-46C3-BB2F-A51A66C9055D}" type="presParOf" srcId="{DF372B90-D565-47EB-A5DE-2825D8668C1A}" destId="{3F7A23C6-DC4F-4A67-A56D-751E9D8D9608}" srcOrd="3" destOrd="0" presId="urn:microsoft.com/office/officeart/2008/layout/AlternatingHexagons"/>
    <dgm:cxn modelId="{BDBA6BF1-2934-4FB7-9C87-5AC87171B7F6}" type="presParOf" srcId="{DF372B90-D565-47EB-A5DE-2825D8668C1A}" destId="{823290A2-FE47-45C0-9FE7-DEBE7A6F4A7D}" srcOrd="4" destOrd="0" presId="urn:microsoft.com/office/officeart/2008/layout/AlternatingHexagons"/>
    <dgm:cxn modelId="{F6BE9953-6FCF-460C-B92A-DC2C271BA5BF}" type="presParOf" srcId="{823290A2-FE47-45C0-9FE7-DEBE7A6F4A7D}" destId="{DB4EA216-99A3-44BE-AAB6-23D58A95227F}" srcOrd="0" destOrd="0" presId="urn:microsoft.com/office/officeart/2008/layout/AlternatingHexagons"/>
    <dgm:cxn modelId="{2AC9DD12-81A2-4DE2-A5A4-4ADF44316BBA}" type="presParOf" srcId="{823290A2-FE47-45C0-9FE7-DEBE7A6F4A7D}" destId="{5716A4EC-05B8-4964-9900-4BEEDB52C952}" srcOrd="1" destOrd="0" presId="urn:microsoft.com/office/officeart/2008/layout/AlternatingHexagons"/>
    <dgm:cxn modelId="{02607CD8-B339-4890-8493-0711EE025A9D}" type="presParOf" srcId="{823290A2-FE47-45C0-9FE7-DEBE7A6F4A7D}" destId="{4A89EE3F-3786-4FA2-88D0-65690C0F4193}" srcOrd="2" destOrd="0" presId="urn:microsoft.com/office/officeart/2008/layout/AlternatingHexagons"/>
    <dgm:cxn modelId="{4CB184E1-9034-4A8A-9DD5-38115DB54446}" type="presParOf" srcId="{823290A2-FE47-45C0-9FE7-DEBE7A6F4A7D}" destId="{2BFFC27F-75F7-43D9-8C4F-F5A3ECC2DF79}" srcOrd="3" destOrd="0" presId="urn:microsoft.com/office/officeart/2008/layout/AlternatingHexagons"/>
    <dgm:cxn modelId="{9BE5ED9E-B194-4504-ACD1-28F897376422}" type="presParOf" srcId="{823290A2-FE47-45C0-9FE7-DEBE7A6F4A7D}" destId="{68C42CC5-6B33-4A44-B14D-CEB4E27B812F}"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2EB3539-CDCA-4E27-AFBB-F47E86B9DA7D}" type="doc">
      <dgm:prSet loTypeId="urn:microsoft.com/office/officeart/2005/8/layout/arrow2" loCatId="process" qsTypeId="urn:microsoft.com/office/officeart/2005/8/quickstyle/simple1" qsCatId="simple" csTypeId="urn:microsoft.com/office/officeart/2005/8/colors/colorful3" csCatId="colorful" phldr="1"/>
      <dgm:spPr/>
    </dgm:pt>
    <dgm:pt modelId="{457794C3-60B8-4951-886E-50C08D7A4388}">
      <dgm:prSet phldrT="[Text]"/>
      <dgm:spPr/>
      <dgm:t>
        <a:bodyPr/>
        <a:lstStyle/>
        <a:p>
          <a:r>
            <a:rPr lang="en-US" dirty="0" smtClean="0"/>
            <a:t>Engaging</a:t>
          </a:r>
          <a:endParaRPr lang="en-US" dirty="0"/>
        </a:p>
      </dgm:t>
    </dgm:pt>
    <dgm:pt modelId="{38617A1D-3524-432A-A5D0-4E263FAF8249}" type="parTrans" cxnId="{B50F5E85-B846-49E3-8BB9-1468371522C9}">
      <dgm:prSet/>
      <dgm:spPr/>
      <dgm:t>
        <a:bodyPr/>
        <a:lstStyle/>
        <a:p>
          <a:endParaRPr lang="en-US"/>
        </a:p>
      </dgm:t>
    </dgm:pt>
    <dgm:pt modelId="{6223223E-F761-4B81-822B-2D5FEB9C3031}" type="sibTrans" cxnId="{B50F5E85-B846-49E3-8BB9-1468371522C9}">
      <dgm:prSet/>
      <dgm:spPr/>
      <dgm:t>
        <a:bodyPr/>
        <a:lstStyle/>
        <a:p>
          <a:endParaRPr lang="en-US"/>
        </a:p>
      </dgm:t>
    </dgm:pt>
    <dgm:pt modelId="{70337264-7AA1-4D07-95AF-83ACC9C3A90C}">
      <dgm:prSet phldrT="[Text]"/>
      <dgm:spPr/>
      <dgm:t>
        <a:bodyPr/>
        <a:lstStyle/>
        <a:p>
          <a:r>
            <a:rPr lang="en-US" dirty="0" smtClean="0"/>
            <a:t>Focusing</a:t>
          </a:r>
          <a:endParaRPr lang="en-US" dirty="0"/>
        </a:p>
      </dgm:t>
    </dgm:pt>
    <dgm:pt modelId="{032E89F2-FD9A-4CE8-8375-1473E348EACB}" type="parTrans" cxnId="{E4EDAA86-37C7-41C0-AAFC-1AF445829208}">
      <dgm:prSet/>
      <dgm:spPr/>
      <dgm:t>
        <a:bodyPr/>
        <a:lstStyle/>
        <a:p>
          <a:endParaRPr lang="en-US"/>
        </a:p>
      </dgm:t>
    </dgm:pt>
    <dgm:pt modelId="{4FB79112-E3FF-4DF8-8F96-2720DBF6BDE2}" type="sibTrans" cxnId="{E4EDAA86-37C7-41C0-AAFC-1AF445829208}">
      <dgm:prSet/>
      <dgm:spPr/>
      <dgm:t>
        <a:bodyPr/>
        <a:lstStyle/>
        <a:p>
          <a:endParaRPr lang="en-US"/>
        </a:p>
      </dgm:t>
    </dgm:pt>
    <dgm:pt modelId="{1D4274E0-AEE4-4184-9EC7-2E549B7DC3B2}">
      <dgm:prSet phldrT="[Text]"/>
      <dgm:spPr/>
      <dgm:t>
        <a:bodyPr/>
        <a:lstStyle/>
        <a:p>
          <a:r>
            <a:rPr lang="en-US" dirty="0" smtClean="0"/>
            <a:t>Evoking</a:t>
          </a:r>
          <a:endParaRPr lang="en-US" dirty="0"/>
        </a:p>
      </dgm:t>
    </dgm:pt>
    <dgm:pt modelId="{8680D0DB-7745-46BA-AD7A-F4DAA144938B}" type="parTrans" cxnId="{EF3BC757-180C-4B78-98C2-26F54A075745}">
      <dgm:prSet/>
      <dgm:spPr/>
      <dgm:t>
        <a:bodyPr/>
        <a:lstStyle/>
        <a:p>
          <a:endParaRPr lang="en-US"/>
        </a:p>
      </dgm:t>
    </dgm:pt>
    <dgm:pt modelId="{F28CF641-7BF9-4C2D-B8DF-37F201B49FC2}" type="sibTrans" cxnId="{EF3BC757-180C-4B78-98C2-26F54A075745}">
      <dgm:prSet/>
      <dgm:spPr/>
      <dgm:t>
        <a:bodyPr/>
        <a:lstStyle/>
        <a:p>
          <a:endParaRPr lang="en-US"/>
        </a:p>
      </dgm:t>
    </dgm:pt>
    <dgm:pt modelId="{79C31A26-FEAE-44CA-8C3D-7AAFA4C97CC0}">
      <dgm:prSet phldrT="[Text]"/>
      <dgm:spPr/>
      <dgm:t>
        <a:bodyPr/>
        <a:lstStyle/>
        <a:p>
          <a:r>
            <a:rPr lang="en-US" dirty="0" smtClean="0"/>
            <a:t>Planning</a:t>
          </a:r>
          <a:endParaRPr lang="en-US" dirty="0"/>
        </a:p>
      </dgm:t>
    </dgm:pt>
    <dgm:pt modelId="{CAB9A142-DEF9-4301-88B0-D0EE156B2347}" type="parTrans" cxnId="{D695110D-F0D4-4A89-8688-1C088425F6BE}">
      <dgm:prSet/>
      <dgm:spPr/>
      <dgm:t>
        <a:bodyPr/>
        <a:lstStyle/>
        <a:p>
          <a:endParaRPr lang="en-US"/>
        </a:p>
      </dgm:t>
    </dgm:pt>
    <dgm:pt modelId="{0E732624-EE4E-42E1-B95E-2678A5A13D46}" type="sibTrans" cxnId="{D695110D-F0D4-4A89-8688-1C088425F6BE}">
      <dgm:prSet/>
      <dgm:spPr/>
      <dgm:t>
        <a:bodyPr/>
        <a:lstStyle/>
        <a:p>
          <a:endParaRPr lang="en-US"/>
        </a:p>
      </dgm:t>
    </dgm:pt>
    <dgm:pt modelId="{79C2DE84-CC8F-4003-96A9-00462181B3D8}">
      <dgm:prSet phldrT="[Text]"/>
      <dgm:spPr/>
      <dgm:t>
        <a:bodyPr/>
        <a:lstStyle/>
        <a:p>
          <a:r>
            <a:rPr lang="en-US" dirty="0" smtClean="0"/>
            <a:t>Shall we travel together</a:t>
          </a:r>
          <a:endParaRPr lang="en-US" dirty="0"/>
        </a:p>
      </dgm:t>
    </dgm:pt>
    <dgm:pt modelId="{1CB3E135-8205-48AF-BD71-5113A4460DA7}" type="parTrans" cxnId="{617EE237-9C11-4EE6-892C-1622C6165AD0}">
      <dgm:prSet/>
      <dgm:spPr/>
      <dgm:t>
        <a:bodyPr/>
        <a:lstStyle/>
        <a:p>
          <a:endParaRPr lang="en-US"/>
        </a:p>
      </dgm:t>
    </dgm:pt>
    <dgm:pt modelId="{C4A26559-8456-4F8F-9012-0A1A08F6F90F}" type="sibTrans" cxnId="{617EE237-9C11-4EE6-892C-1622C6165AD0}">
      <dgm:prSet/>
      <dgm:spPr/>
      <dgm:t>
        <a:bodyPr/>
        <a:lstStyle/>
        <a:p>
          <a:endParaRPr lang="en-US"/>
        </a:p>
      </dgm:t>
    </dgm:pt>
    <dgm:pt modelId="{D9EE8DD4-5A2B-4BE9-886C-E299E6E52F41}">
      <dgm:prSet phldrT="[Text]"/>
      <dgm:spPr/>
      <dgm:t>
        <a:bodyPr/>
        <a:lstStyle/>
        <a:p>
          <a:r>
            <a:rPr lang="en-US" dirty="0" smtClean="0"/>
            <a:t>Where are we going?</a:t>
          </a:r>
          <a:endParaRPr lang="en-US" dirty="0"/>
        </a:p>
      </dgm:t>
    </dgm:pt>
    <dgm:pt modelId="{E84397FF-5299-4B46-B39D-A9BA67BA5DF2}" type="parTrans" cxnId="{23E64F07-40A5-4AC2-9147-B5FE57E655C0}">
      <dgm:prSet/>
      <dgm:spPr/>
      <dgm:t>
        <a:bodyPr/>
        <a:lstStyle/>
        <a:p>
          <a:endParaRPr lang="en-US"/>
        </a:p>
      </dgm:t>
    </dgm:pt>
    <dgm:pt modelId="{543775CA-51A7-43D7-809D-1D1B2FCD1557}" type="sibTrans" cxnId="{23E64F07-40A5-4AC2-9147-B5FE57E655C0}">
      <dgm:prSet/>
      <dgm:spPr/>
      <dgm:t>
        <a:bodyPr/>
        <a:lstStyle/>
        <a:p>
          <a:endParaRPr lang="en-US"/>
        </a:p>
      </dgm:t>
    </dgm:pt>
    <dgm:pt modelId="{FAB78B33-852D-45EB-9482-B727F254E128}">
      <dgm:prSet phldrT="[Text]"/>
      <dgm:spPr/>
      <dgm:t>
        <a:bodyPr/>
        <a:lstStyle/>
        <a:p>
          <a:r>
            <a:rPr lang="en-US" dirty="0" smtClean="0"/>
            <a:t>Why travel?</a:t>
          </a:r>
          <a:endParaRPr lang="en-US" dirty="0"/>
        </a:p>
      </dgm:t>
    </dgm:pt>
    <dgm:pt modelId="{80049972-37AE-4827-AF9C-801F0CEF2B85}" type="parTrans" cxnId="{F6B7364C-6773-4FC6-8FEE-CDDAAC813061}">
      <dgm:prSet/>
      <dgm:spPr/>
      <dgm:t>
        <a:bodyPr/>
        <a:lstStyle/>
        <a:p>
          <a:endParaRPr lang="en-US"/>
        </a:p>
      </dgm:t>
    </dgm:pt>
    <dgm:pt modelId="{0E7578E1-0E63-4CB2-885A-8A9E97F3FD4B}" type="sibTrans" cxnId="{F6B7364C-6773-4FC6-8FEE-CDDAAC813061}">
      <dgm:prSet/>
      <dgm:spPr/>
      <dgm:t>
        <a:bodyPr/>
        <a:lstStyle/>
        <a:p>
          <a:endParaRPr lang="en-US"/>
        </a:p>
      </dgm:t>
    </dgm:pt>
    <dgm:pt modelId="{3909348F-700C-48BD-9D8C-A9BDCE662FE5}">
      <dgm:prSet phldrT="[Text]"/>
      <dgm:spPr/>
      <dgm:t>
        <a:bodyPr/>
        <a:lstStyle/>
        <a:p>
          <a:r>
            <a:rPr lang="en-US" dirty="0" smtClean="0"/>
            <a:t>How and When?</a:t>
          </a:r>
          <a:endParaRPr lang="en-US" dirty="0"/>
        </a:p>
      </dgm:t>
    </dgm:pt>
    <dgm:pt modelId="{814AF4CF-5C66-4AC2-BBBF-4D9B577478CF}" type="parTrans" cxnId="{CF382705-08D7-4258-B77C-933E58F6A8BE}">
      <dgm:prSet/>
      <dgm:spPr/>
      <dgm:t>
        <a:bodyPr/>
        <a:lstStyle/>
        <a:p>
          <a:endParaRPr lang="en-US"/>
        </a:p>
      </dgm:t>
    </dgm:pt>
    <dgm:pt modelId="{37740E6C-48A8-489F-A774-C840E42BFA9A}" type="sibTrans" cxnId="{CF382705-08D7-4258-B77C-933E58F6A8BE}">
      <dgm:prSet/>
      <dgm:spPr/>
      <dgm:t>
        <a:bodyPr/>
        <a:lstStyle/>
        <a:p>
          <a:endParaRPr lang="en-US"/>
        </a:p>
      </dgm:t>
    </dgm:pt>
    <dgm:pt modelId="{BDF0FCE4-FA36-458D-9E56-F2CEA7A00FCF}" type="pres">
      <dgm:prSet presAssocID="{F2EB3539-CDCA-4E27-AFBB-F47E86B9DA7D}" presName="arrowDiagram" presStyleCnt="0">
        <dgm:presLayoutVars>
          <dgm:chMax val="5"/>
          <dgm:dir/>
          <dgm:resizeHandles val="exact"/>
        </dgm:presLayoutVars>
      </dgm:prSet>
      <dgm:spPr/>
    </dgm:pt>
    <dgm:pt modelId="{BF4FEDC0-1C17-45CA-95FF-C6EFD47272D2}" type="pres">
      <dgm:prSet presAssocID="{F2EB3539-CDCA-4E27-AFBB-F47E86B9DA7D}" presName="arrow" presStyleLbl="bgShp" presStyleIdx="0" presStyleCnt="1"/>
      <dgm:spPr/>
    </dgm:pt>
    <dgm:pt modelId="{9456B205-5778-48FE-A19B-9C939B7AE883}" type="pres">
      <dgm:prSet presAssocID="{F2EB3539-CDCA-4E27-AFBB-F47E86B9DA7D}" presName="arrowDiagram4" presStyleCnt="0"/>
      <dgm:spPr/>
    </dgm:pt>
    <dgm:pt modelId="{F78A0F94-9E29-43B7-9E17-7F6B0BCCDC29}" type="pres">
      <dgm:prSet presAssocID="{457794C3-60B8-4951-886E-50C08D7A4388}" presName="bullet4a" presStyleLbl="node1" presStyleIdx="0" presStyleCnt="4"/>
      <dgm:spPr/>
    </dgm:pt>
    <dgm:pt modelId="{9B0021E1-21F7-4691-836A-D7DA7927487E}" type="pres">
      <dgm:prSet presAssocID="{457794C3-60B8-4951-886E-50C08D7A4388}" presName="textBox4a" presStyleLbl="revTx" presStyleIdx="0" presStyleCnt="4">
        <dgm:presLayoutVars>
          <dgm:bulletEnabled val="1"/>
        </dgm:presLayoutVars>
      </dgm:prSet>
      <dgm:spPr/>
      <dgm:t>
        <a:bodyPr/>
        <a:lstStyle/>
        <a:p>
          <a:endParaRPr lang="en-US"/>
        </a:p>
      </dgm:t>
    </dgm:pt>
    <dgm:pt modelId="{9ABA770E-EFFD-4168-9CA3-D94EBA4B6A22}" type="pres">
      <dgm:prSet presAssocID="{70337264-7AA1-4D07-95AF-83ACC9C3A90C}" presName="bullet4b" presStyleLbl="node1" presStyleIdx="1" presStyleCnt="4"/>
      <dgm:spPr/>
    </dgm:pt>
    <dgm:pt modelId="{A0B545DC-E51F-45E4-8DA8-9A16FBF9FE4D}" type="pres">
      <dgm:prSet presAssocID="{70337264-7AA1-4D07-95AF-83ACC9C3A90C}" presName="textBox4b" presStyleLbl="revTx" presStyleIdx="1" presStyleCnt="4">
        <dgm:presLayoutVars>
          <dgm:bulletEnabled val="1"/>
        </dgm:presLayoutVars>
      </dgm:prSet>
      <dgm:spPr/>
      <dgm:t>
        <a:bodyPr/>
        <a:lstStyle/>
        <a:p>
          <a:endParaRPr lang="en-US"/>
        </a:p>
      </dgm:t>
    </dgm:pt>
    <dgm:pt modelId="{974C2775-E19A-4AD7-9A31-3A4929B4E364}" type="pres">
      <dgm:prSet presAssocID="{1D4274E0-AEE4-4184-9EC7-2E549B7DC3B2}" presName="bullet4c" presStyleLbl="node1" presStyleIdx="2" presStyleCnt="4"/>
      <dgm:spPr/>
    </dgm:pt>
    <dgm:pt modelId="{4264822D-1CF5-4B8B-8C30-D38DBF8D1019}" type="pres">
      <dgm:prSet presAssocID="{1D4274E0-AEE4-4184-9EC7-2E549B7DC3B2}" presName="textBox4c" presStyleLbl="revTx" presStyleIdx="2" presStyleCnt="4">
        <dgm:presLayoutVars>
          <dgm:bulletEnabled val="1"/>
        </dgm:presLayoutVars>
      </dgm:prSet>
      <dgm:spPr/>
      <dgm:t>
        <a:bodyPr/>
        <a:lstStyle/>
        <a:p>
          <a:endParaRPr lang="en-US"/>
        </a:p>
      </dgm:t>
    </dgm:pt>
    <dgm:pt modelId="{D854A6AA-2BFD-4A43-B27B-0A060D62F087}" type="pres">
      <dgm:prSet presAssocID="{79C31A26-FEAE-44CA-8C3D-7AAFA4C97CC0}" presName="bullet4d" presStyleLbl="node1" presStyleIdx="3" presStyleCnt="4"/>
      <dgm:spPr/>
    </dgm:pt>
    <dgm:pt modelId="{BED050A2-D7CF-421D-A3F1-8979FB0AD2E8}" type="pres">
      <dgm:prSet presAssocID="{79C31A26-FEAE-44CA-8C3D-7AAFA4C97CC0}" presName="textBox4d" presStyleLbl="revTx" presStyleIdx="3" presStyleCnt="4">
        <dgm:presLayoutVars>
          <dgm:bulletEnabled val="1"/>
        </dgm:presLayoutVars>
      </dgm:prSet>
      <dgm:spPr/>
      <dgm:t>
        <a:bodyPr/>
        <a:lstStyle/>
        <a:p>
          <a:endParaRPr lang="en-US"/>
        </a:p>
      </dgm:t>
    </dgm:pt>
  </dgm:ptLst>
  <dgm:cxnLst>
    <dgm:cxn modelId="{CF382705-08D7-4258-B77C-933E58F6A8BE}" srcId="{79C31A26-FEAE-44CA-8C3D-7AAFA4C97CC0}" destId="{3909348F-700C-48BD-9D8C-A9BDCE662FE5}" srcOrd="0" destOrd="0" parTransId="{814AF4CF-5C66-4AC2-BBBF-4D9B577478CF}" sibTransId="{37740E6C-48A8-489F-A774-C840E42BFA9A}"/>
    <dgm:cxn modelId="{DE6932A7-8C97-410C-957E-765534BA44F2}" type="presOf" srcId="{1D4274E0-AEE4-4184-9EC7-2E549B7DC3B2}" destId="{4264822D-1CF5-4B8B-8C30-D38DBF8D1019}" srcOrd="0" destOrd="0" presId="urn:microsoft.com/office/officeart/2005/8/layout/arrow2"/>
    <dgm:cxn modelId="{89CC56C5-7341-4AB8-B77C-012B7790A6E2}" type="presOf" srcId="{70337264-7AA1-4D07-95AF-83ACC9C3A90C}" destId="{A0B545DC-E51F-45E4-8DA8-9A16FBF9FE4D}" srcOrd="0" destOrd="0" presId="urn:microsoft.com/office/officeart/2005/8/layout/arrow2"/>
    <dgm:cxn modelId="{BA5654C5-789E-4244-A63E-D85E1B4E6A10}" type="presOf" srcId="{3909348F-700C-48BD-9D8C-A9BDCE662FE5}" destId="{BED050A2-D7CF-421D-A3F1-8979FB0AD2E8}" srcOrd="0" destOrd="1" presId="urn:microsoft.com/office/officeart/2005/8/layout/arrow2"/>
    <dgm:cxn modelId="{2A3D18C0-45D5-4E28-893E-86CD1D6B6BE0}" type="presOf" srcId="{F2EB3539-CDCA-4E27-AFBB-F47E86B9DA7D}" destId="{BDF0FCE4-FA36-458D-9E56-F2CEA7A00FCF}" srcOrd="0" destOrd="0" presId="urn:microsoft.com/office/officeart/2005/8/layout/arrow2"/>
    <dgm:cxn modelId="{28A7E044-F9A2-41CB-83D7-9FA527FE3964}" type="presOf" srcId="{FAB78B33-852D-45EB-9482-B727F254E128}" destId="{4264822D-1CF5-4B8B-8C30-D38DBF8D1019}" srcOrd="0" destOrd="1" presId="urn:microsoft.com/office/officeart/2005/8/layout/arrow2"/>
    <dgm:cxn modelId="{0BDF3E15-589B-4B72-BE19-7F23625F254D}" type="presOf" srcId="{79C31A26-FEAE-44CA-8C3D-7AAFA4C97CC0}" destId="{BED050A2-D7CF-421D-A3F1-8979FB0AD2E8}" srcOrd="0" destOrd="0" presId="urn:microsoft.com/office/officeart/2005/8/layout/arrow2"/>
    <dgm:cxn modelId="{23E64F07-40A5-4AC2-9147-B5FE57E655C0}" srcId="{70337264-7AA1-4D07-95AF-83ACC9C3A90C}" destId="{D9EE8DD4-5A2B-4BE9-886C-E299E6E52F41}" srcOrd="0" destOrd="0" parTransId="{E84397FF-5299-4B46-B39D-A9BA67BA5DF2}" sibTransId="{543775CA-51A7-43D7-809D-1D1B2FCD1557}"/>
    <dgm:cxn modelId="{B50F5E85-B846-49E3-8BB9-1468371522C9}" srcId="{F2EB3539-CDCA-4E27-AFBB-F47E86B9DA7D}" destId="{457794C3-60B8-4951-886E-50C08D7A4388}" srcOrd="0" destOrd="0" parTransId="{38617A1D-3524-432A-A5D0-4E263FAF8249}" sibTransId="{6223223E-F761-4B81-822B-2D5FEB9C3031}"/>
    <dgm:cxn modelId="{617EE237-9C11-4EE6-892C-1622C6165AD0}" srcId="{457794C3-60B8-4951-886E-50C08D7A4388}" destId="{79C2DE84-CC8F-4003-96A9-00462181B3D8}" srcOrd="0" destOrd="0" parTransId="{1CB3E135-8205-48AF-BD71-5113A4460DA7}" sibTransId="{C4A26559-8456-4F8F-9012-0A1A08F6F90F}"/>
    <dgm:cxn modelId="{F6B7364C-6773-4FC6-8FEE-CDDAAC813061}" srcId="{1D4274E0-AEE4-4184-9EC7-2E549B7DC3B2}" destId="{FAB78B33-852D-45EB-9482-B727F254E128}" srcOrd="0" destOrd="0" parTransId="{80049972-37AE-4827-AF9C-801F0CEF2B85}" sibTransId="{0E7578E1-0E63-4CB2-885A-8A9E97F3FD4B}"/>
    <dgm:cxn modelId="{652B5159-3781-4E51-868F-7C427C4F8197}" type="presOf" srcId="{D9EE8DD4-5A2B-4BE9-886C-E299E6E52F41}" destId="{A0B545DC-E51F-45E4-8DA8-9A16FBF9FE4D}" srcOrd="0" destOrd="1" presId="urn:microsoft.com/office/officeart/2005/8/layout/arrow2"/>
    <dgm:cxn modelId="{4072E846-4A31-4E06-8D1A-9D31BA0C6CD0}" type="presOf" srcId="{457794C3-60B8-4951-886E-50C08D7A4388}" destId="{9B0021E1-21F7-4691-836A-D7DA7927487E}" srcOrd="0" destOrd="0" presId="urn:microsoft.com/office/officeart/2005/8/layout/arrow2"/>
    <dgm:cxn modelId="{D695110D-F0D4-4A89-8688-1C088425F6BE}" srcId="{F2EB3539-CDCA-4E27-AFBB-F47E86B9DA7D}" destId="{79C31A26-FEAE-44CA-8C3D-7AAFA4C97CC0}" srcOrd="3" destOrd="0" parTransId="{CAB9A142-DEF9-4301-88B0-D0EE156B2347}" sibTransId="{0E732624-EE4E-42E1-B95E-2678A5A13D46}"/>
    <dgm:cxn modelId="{B4BB8FED-3321-4AC6-BAA7-1CC4169E0882}" type="presOf" srcId="{79C2DE84-CC8F-4003-96A9-00462181B3D8}" destId="{9B0021E1-21F7-4691-836A-D7DA7927487E}" srcOrd="0" destOrd="1" presId="urn:microsoft.com/office/officeart/2005/8/layout/arrow2"/>
    <dgm:cxn modelId="{EF3BC757-180C-4B78-98C2-26F54A075745}" srcId="{F2EB3539-CDCA-4E27-AFBB-F47E86B9DA7D}" destId="{1D4274E0-AEE4-4184-9EC7-2E549B7DC3B2}" srcOrd="2" destOrd="0" parTransId="{8680D0DB-7745-46BA-AD7A-F4DAA144938B}" sibTransId="{F28CF641-7BF9-4C2D-B8DF-37F201B49FC2}"/>
    <dgm:cxn modelId="{E4EDAA86-37C7-41C0-AAFC-1AF445829208}" srcId="{F2EB3539-CDCA-4E27-AFBB-F47E86B9DA7D}" destId="{70337264-7AA1-4D07-95AF-83ACC9C3A90C}" srcOrd="1" destOrd="0" parTransId="{032E89F2-FD9A-4CE8-8375-1473E348EACB}" sibTransId="{4FB79112-E3FF-4DF8-8F96-2720DBF6BDE2}"/>
    <dgm:cxn modelId="{38FE471F-42E2-45DB-BA0E-80634964608B}" type="presParOf" srcId="{BDF0FCE4-FA36-458D-9E56-F2CEA7A00FCF}" destId="{BF4FEDC0-1C17-45CA-95FF-C6EFD47272D2}" srcOrd="0" destOrd="0" presId="urn:microsoft.com/office/officeart/2005/8/layout/arrow2"/>
    <dgm:cxn modelId="{C8FBEFFC-2C79-43C7-A264-2BBA888DB050}" type="presParOf" srcId="{BDF0FCE4-FA36-458D-9E56-F2CEA7A00FCF}" destId="{9456B205-5778-48FE-A19B-9C939B7AE883}" srcOrd="1" destOrd="0" presId="urn:microsoft.com/office/officeart/2005/8/layout/arrow2"/>
    <dgm:cxn modelId="{9BD6711B-2952-4141-BDC9-BB455849E855}" type="presParOf" srcId="{9456B205-5778-48FE-A19B-9C939B7AE883}" destId="{F78A0F94-9E29-43B7-9E17-7F6B0BCCDC29}" srcOrd="0" destOrd="0" presId="urn:microsoft.com/office/officeart/2005/8/layout/arrow2"/>
    <dgm:cxn modelId="{BBAD2687-DC26-483B-B3E4-58775C112613}" type="presParOf" srcId="{9456B205-5778-48FE-A19B-9C939B7AE883}" destId="{9B0021E1-21F7-4691-836A-D7DA7927487E}" srcOrd="1" destOrd="0" presId="urn:microsoft.com/office/officeart/2005/8/layout/arrow2"/>
    <dgm:cxn modelId="{EE8FFB01-6C9A-4CA3-9F70-4E06EC2B8443}" type="presParOf" srcId="{9456B205-5778-48FE-A19B-9C939B7AE883}" destId="{9ABA770E-EFFD-4168-9CA3-D94EBA4B6A22}" srcOrd="2" destOrd="0" presId="urn:microsoft.com/office/officeart/2005/8/layout/arrow2"/>
    <dgm:cxn modelId="{2B8FB874-4DC8-4DCA-9272-C2EAB2915741}" type="presParOf" srcId="{9456B205-5778-48FE-A19B-9C939B7AE883}" destId="{A0B545DC-E51F-45E4-8DA8-9A16FBF9FE4D}" srcOrd="3" destOrd="0" presId="urn:microsoft.com/office/officeart/2005/8/layout/arrow2"/>
    <dgm:cxn modelId="{BB034C76-CE9D-4ABF-BECE-91C4C34FEE58}" type="presParOf" srcId="{9456B205-5778-48FE-A19B-9C939B7AE883}" destId="{974C2775-E19A-4AD7-9A31-3A4929B4E364}" srcOrd="4" destOrd="0" presId="urn:microsoft.com/office/officeart/2005/8/layout/arrow2"/>
    <dgm:cxn modelId="{92BF076D-B4A3-4613-8E96-D193BCC75800}" type="presParOf" srcId="{9456B205-5778-48FE-A19B-9C939B7AE883}" destId="{4264822D-1CF5-4B8B-8C30-D38DBF8D1019}" srcOrd="5" destOrd="0" presId="urn:microsoft.com/office/officeart/2005/8/layout/arrow2"/>
    <dgm:cxn modelId="{992D0437-875D-4EA1-B515-7C9FBAE5ACDA}" type="presParOf" srcId="{9456B205-5778-48FE-A19B-9C939B7AE883}" destId="{D854A6AA-2BFD-4A43-B27B-0A060D62F087}" srcOrd="6" destOrd="0" presId="urn:microsoft.com/office/officeart/2005/8/layout/arrow2"/>
    <dgm:cxn modelId="{8137159F-EA90-4910-BA3E-9ACB66127595}" type="presParOf" srcId="{9456B205-5778-48FE-A19B-9C939B7AE883}" destId="{BED050A2-D7CF-421D-A3F1-8979FB0AD2E8}" srcOrd="7"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5837F770-F271-4E35-BC03-68DD033C66AF}" type="doc">
      <dgm:prSet loTypeId="urn:microsoft.com/office/officeart/2008/layout/NameandTitleOrganizationalChart" loCatId="hierarchy" qsTypeId="urn:microsoft.com/office/officeart/2005/8/quickstyle/simple4" qsCatId="simple" csTypeId="urn:microsoft.com/office/officeart/2005/8/colors/colorful5" csCatId="colorful" phldr="1"/>
      <dgm:spPr/>
      <dgm:t>
        <a:bodyPr/>
        <a:lstStyle/>
        <a:p>
          <a:endParaRPr lang="en-US"/>
        </a:p>
      </dgm:t>
    </dgm:pt>
    <dgm:pt modelId="{0376791C-D11E-424E-9347-446EB2EDCA79}">
      <dgm:prSet phldrT="[Text]"/>
      <dgm:spPr>
        <a:solidFill>
          <a:schemeClr val="accent3"/>
        </a:solidFill>
      </dgm:spPr>
      <dgm:t>
        <a:bodyPr/>
        <a:lstStyle/>
        <a:p>
          <a:r>
            <a:rPr lang="en-US"/>
            <a:t>Screen</a:t>
          </a:r>
        </a:p>
      </dgm:t>
    </dgm:pt>
    <dgm:pt modelId="{76D9B88A-F306-4D6D-9F79-3AAA517AA17E}" type="parTrans" cxnId="{273DA1F3-36B2-4DD1-A38D-2BC6BE58807C}">
      <dgm:prSet/>
      <dgm:spPr/>
      <dgm:t>
        <a:bodyPr/>
        <a:lstStyle/>
        <a:p>
          <a:endParaRPr lang="en-US"/>
        </a:p>
      </dgm:t>
    </dgm:pt>
    <dgm:pt modelId="{FB44983B-1B72-4E86-8045-DDB11519C9F3}" type="sibTrans" cxnId="{273DA1F3-36B2-4DD1-A38D-2BC6BE58807C}">
      <dgm:prSet/>
      <dgm:spPr/>
      <dgm:t>
        <a:bodyPr/>
        <a:lstStyle/>
        <a:p>
          <a:r>
            <a:rPr lang="en-US"/>
            <a:t>AUDIT/DAST/CRAFFT</a:t>
          </a:r>
        </a:p>
      </dgm:t>
    </dgm:pt>
    <dgm:pt modelId="{75674766-912C-4E34-9274-3EE5C745CD2B}">
      <dgm:prSet phldrT="[Text]"/>
      <dgm:spPr>
        <a:solidFill>
          <a:schemeClr val="accent1">
            <a:lumMod val="60000"/>
            <a:lumOff val="40000"/>
          </a:schemeClr>
        </a:solidFill>
      </dgm:spPr>
      <dgm:t>
        <a:bodyPr/>
        <a:lstStyle/>
        <a:p>
          <a:r>
            <a:rPr lang="en-US"/>
            <a:t>Abstinence/Low Risk</a:t>
          </a:r>
        </a:p>
      </dgm:t>
    </dgm:pt>
    <dgm:pt modelId="{8F1A8B48-311A-41DD-BA6F-331712B8A1C8}" type="parTrans" cxnId="{B3C9584A-03E1-4411-8270-29D40247D2F7}">
      <dgm:prSet/>
      <dgm:spPr/>
      <dgm:t>
        <a:bodyPr/>
        <a:lstStyle/>
        <a:p>
          <a:endParaRPr lang="en-US"/>
        </a:p>
      </dgm:t>
    </dgm:pt>
    <dgm:pt modelId="{F3779690-C0B6-46D5-9D00-63E584359637}" type="sibTrans" cxnId="{B3C9584A-03E1-4411-8270-29D40247D2F7}">
      <dgm:prSet/>
      <dgm:spPr/>
      <dgm:t>
        <a:bodyPr/>
        <a:lstStyle/>
        <a:p>
          <a:r>
            <a:rPr lang="en-US"/>
            <a:t>AUDIT (&lt;7), DAST (&lt;2)</a:t>
          </a:r>
        </a:p>
      </dgm:t>
    </dgm:pt>
    <dgm:pt modelId="{696CAE09-BD7B-4FD4-8E3F-CB788A342A1F}">
      <dgm:prSet phldrT="[Text]"/>
      <dgm:spPr>
        <a:solidFill>
          <a:schemeClr val="accent1">
            <a:lumMod val="75000"/>
          </a:schemeClr>
        </a:solidFill>
      </dgm:spPr>
      <dgm:t>
        <a:bodyPr/>
        <a:lstStyle/>
        <a:p>
          <a:r>
            <a:rPr lang="en-US"/>
            <a:t>Affirm/ ReScreen in Future</a:t>
          </a:r>
        </a:p>
      </dgm:t>
    </dgm:pt>
    <dgm:pt modelId="{249CB137-B7D8-45EF-AD3E-6B0DC3481E78}" type="parTrans" cxnId="{2E8F511E-B7CE-4FD4-8DDF-575791A2723B}">
      <dgm:prSet/>
      <dgm:spPr/>
      <dgm:t>
        <a:bodyPr/>
        <a:lstStyle/>
        <a:p>
          <a:endParaRPr lang="en-US"/>
        </a:p>
      </dgm:t>
    </dgm:pt>
    <dgm:pt modelId="{D5D42B99-AD6C-4D4F-B5AB-E2356B483E3F}" type="sibTrans" cxnId="{2E8F511E-B7CE-4FD4-8DDF-575791A2723B}">
      <dgm:prSet custT="1"/>
      <dgm:spPr/>
      <dgm:t>
        <a:bodyPr/>
        <a:lstStyle/>
        <a:p>
          <a:r>
            <a:rPr lang="en-US" sz="1600"/>
            <a:t>Positivity</a:t>
          </a:r>
        </a:p>
      </dgm:t>
    </dgm:pt>
    <dgm:pt modelId="{23D1C82D-630A-472A-93C8-E53EA66A34F1}">
      <dgm:prSet phldrT="[Text]"/>
      <dgm:spPr>
        <a:solidFill>
          <a:schemeClr val="accent5">
            <a:lumMod val="60000"/>
            <a:lumOff val="40000"/>
          </a:schemeClr>
        </a:solidFill>
      </dgm:spPr>
      <dgm:t>
        <a:bodyPr/>
        <a:lstStyle/>
        <a:p>
          <a:r>
            <a:rPr lang="en-US"/>
            <a:t>High Risk Use</a:t>
          </a:r>
        </a:p>
      </dgm:t>
    </dgm:pt>
    <dgm:pt modelId="{4288D550-A8FC-45A1-8303-941D2EE3B0B8}" type="parTrans" cxnId="{D0CDD21D-1D65-4D9E-8D9D-632ABE068C51}">
      <dgm:prSet/>
      <dgm:spPr/>
      <dgm:t>
        <a:bodyPr/>
        <a:lstStyle/>
        <a:p>
          <a:endParaRPr lang="en-US"/>
        </a:p>
      </dgm:t>
    </dgm:pt>
    <dgm:pt modelId="{26968D03-EAE9-45D2-B16E-CA6248E50841}" type="sibTrans" cxnId="{D0CDD21D-1D65-4D9E-8D9D-632ABE068C51}">
      <dgm:prSet/>
      <dgm:spPr/>
      <dgm:t>
        <a:bodyPr/>
        <a:lstStyle/>
        <a:p>
          <a:r>
            <a:rPr lang="en-US"/>
            <a:t>AUDIT (20-40), DAST (6+)</a:t>
          </a:r>
        </a:p>
      </dgm:t>
    </dgm:pt>
    <dgm:pt modelId="{3A61AD1F-EC41-4E0E-84C1-4AF605D00DC9}">
      <dgm:prSet phldrT="[Text]"/>
      <dgm:spPr>
        <a:solidFill>
          <a:schemeClr val="accent5">
            <a:lumMod val="50000"/>
          </a:schemeClr>
        </a:solidFill>
      </dgm:spPr>
      <dgm:t>
        <a:bodyPr/>
        <a:lstStyle/>
        <a:p>
          <a:r>
            <a:rPr lang="en-US"/>
            <a:t>Req. Referral to Treatment</a:t>
          </a:r>
        </a:p>
      </dgm:t>
    </dgm:pt>
    <dgm:pt modelId="{0E10BF9D-6037-40F5-A7CC-C6F46535E415}" type="parTrans" cxnId="{159A8ACE-C956-4824-A88C-DEF0BFBCFEA5}">
      <dgm:prSet/>
      <dgm:spPr/>
      <dgm:t>
        <a:bodyPr/>
        <a:lstStyle/>
        <a:p>
          <a:endParaRPr lang="en-US"/>
        </a:p>
      </dgm:t>
    </dgm:pt>
    <dgm:pt modelId="{94C8DFB7-04E2-4A1D-B253-ABAAA62EB3EC}" type="sibTrans" cxnId="{159A8ACE-C956-4824-A88C-DEF0BFBCFEA5}">
      <dgm:prSet/>
      <dgm:spPr/>
      <dgm:t>
        <a:bodyPr/>
        <a:lstStyle/>
        <a:p>
          <a:r>
            <a:rPr lang="en-US"/>
            <a:t>Detox/SA treatment</a:t>
          </a:r>
        </a:p>
      </dgm:t>
    </dgm:pt>
    <dgm:pt modelId="{39C272D2-80A5-48B6-891D-669D93F75C17}">
      <dgm:prSet/>
      <dgm:spPr>
        <a:solidFill>
          <a:schemeClr val="accent4">
            <a:lumMod val="60000"/>
            <a:lumOff val="40000"/>
          </a:schemeClr>
        </a:solidFill>
      </dgm:spPr>
      <dgm:t>
        <a:bodyPr/>
        <a:lstStyle/>
        <a:p>
          <a:r>
            <a:rPr lang="en-US"/>
            <a:t>Moderate Risk Use</a:t>
          </a:r>
        </a:p>
      </dgm:t>
    </dgm:pt>
    <dgm:pt modelId="{A14E181F-C159-4EAA-BB06-F9C3C99CF370}" type="parTrans" cxnId="{B359D55F-365C-4BE9-A67E-2284FCFEE776}">
      <dgm:prSet/>
      <dgm:spPr/>
      <dgm:t>
        <a:bodyPr/>
        <a:lstStyle/>
        <a:p>
          <a:endParaRPr lang="en-US"/>
        </a:p>
      </dgm:t>
    </dgm:pt>
    <dgm:pt modelId="{771BB615-F226-4FC9-9306-A7CC0BF7B83B}" type="sibTrans" cxnId="{B359D55F-365C-4BE9-A67E-2284FCFEE776}">
      <dgm:prSet/>
      <dgm:spPr/>
      <dgm:t>
        <a:bodyPr/>
        <a:lstStyle/>
        <a:p>
          <a:r>
            <a:rPr lang="en-US"/>
            <a:t>AUDIT (8-19), DAST (3-5)</a:t>
          </a:r>
        </a:p>
      </dgm:t>
    </dgm:pt>
    <dgm:pt modelId="{F7CFDFF0-959A-4457-A0E0-B53CD61E3627}">
      <dgm:prSet/>
      <dgm:spPr>
        <a:solidFill>
          <a:schemeClr val="accent4">
            <a:lumMod val="75000"/>
          </a:schemeClr>
        </a:solidFill>
      </dgm:spPr>
      <dgm:t>
        <a:bodyPr/>
        <a:lstStyle/>
        <a:p>
          <a:r>
            <a:rPr lang="en-US" dirty="0"/>
            <a:t>Brief Negotiated Interview</a:t>
          </a:r>
        </a:p>
      </dgm:t>
    </dgm:pt>
    <dgm:pt modelId="{976F4B87-0E17-4E3E-988E-FE6D915E8805}" type="parTrans" cxnId="{EDB251D8-5D55-47ED-9485-805171D04EE3}">
      <dgm:prSet/>
      <dgm:spPr/>
      <dgm:t>
        <a:bodyPr/>
        <a:lstStyle/>
        <a:p>
          <a:endParaRPr lang="en-US"/>
        </a:p>
      </dgm:t>
    </dgm:pt>
    <dgm:pt modelId="{ACB52EFE-06B7-4017-BA89-65E8C5F5C771}" type="sibTrans" cxnId="{EDB251D8-5D55-47ED-9485-805171D04EE3}">
      <dgm:prSet custT="1"/>
      <dgm:spPr/>
      <dgm:t>
        <a:bodyPr/>
        <a:lstStyle/>
        <a:p>
          <a:r>
            <a:rPr lang="en-US" sz="1600"/>
            <a:t>Reduce Risk</a:t>
          </a:r>
        </a:p>
      </dgm:t>
    </dgm:pt>
    <dgm:pt modelId="{DF8318C6-C4B5-4098-8AF7-262D8EC3E3F7}">
      <dgm:prSet/>
      <dgm:spPr>
        <a:solidFill>
          <a:schemeClr val="accent4">
            <a:lumMod val="50000"/>
          </a:schemeClr>
        </a:solidFill>
      </dgm:spPr>
      <dgm:t>
        <a:bodyPr/>
        <a:lstStyle/>
        <a:p>
          <a:r>
            <a:rPr lang="en-US"/>
            <a:t>May Refer to Treatment</a:t>
          </a:r>
        </a:p>
      </dgm:t>
    </dgm:pt>
    <dgm:pt modelId="{FC5D8964-6E5C-4387-84D3-F9F1B6E53A51}" type="parTrans" cxnId="{CA466CBE-4D54-485B-B2C2-56C07494392B}">
      <dgm:prSet/>
      <dgm:spPr/>
      <dgm:t>
        <a:bodyPr/>
        <a:lstStyle/>
        <a:p>
          <a:endParaRPr lang="en-US"/>
        </a:p>
      </dgm:t>
    </dgm:pt>
    <dgm:pt modelId="{EA78BAE1-DDEF-48D4-A56C-E8CA4F723005}" type="sibTrans" cxnId="{CA466CBE-4D54-485B-B2C2-56C07494392B}">
      <dgm:prSet/>
      <dgm:spPr/>
      <dgm:t>
        <a:bodyPr/>
        <a:lstStyle/>
        <a:p>
          <a:r>
            <a:rPr lang="en-US"/>
            <a:t>Therapy/Treatment</a:t>
          </a:r>
        </a:p>
      </dgm:t>
    </dgm:pt>
    <dgm:pt modelId="{CA68E38F-D3C1-4D10-87C8-6DD5C4C417FC}">
      <dgm:prSet/>
      <dgm:spPr>
        <a:solidFill>
          <a:schemeClr val="accent5">
            <a:lumMod val="75000"/>
          </a:schemeClr>
        </a:solidFill>
      </dgm:spPr>
      <dgm:t>
        <a:bodyPr/>
        <a:lstStyle/>
        <a:p>
          <a:r>
            <a:rPr lang="en-US"/>
            <a:t>Brief Negotiated Interview</a:t>
          </a:r>
        </a:p>
      </dgm:t>
    </dgm:pt>
    <dgm:pt modelId="{F7A2D326-8A17-4AF5-A6EE-FB8F4DBC4E30}" type="parTrans" cxnId="{611FE99B-631D-4410-ADEA-9C29C5E50172}">
      <dgm:prSet/>
      <dgm:spPr/>
      <dgm:t>
        <a:bodyPr/>
        <a:lstStyle/>
        <a:p>
          <a:endParaRPr lang="en-US"/>
        </a:p>
      </dgm:t>
    </dgm:pt>
    <dgm:pt modelId="{3302105A-84CA-4422-9B96-4BF6D22099BC}" type="sibTrans" cxnId="{611FE99B-631D-4410-ADEA-9C29C5E50172}">
      <dgm:prSet/>
      <dgm:spPr/>
      <dgm:t>
        <a:bodyPr/>
        <a:lstStyle/>
        <a:p>
          <a:r>
            <a:rPr lang="en-US"/>
            <a:t>Motivate into Treatment</a:t>
          </a:r>
        </a:p>
      </dgm:t>
    </dgm:pt>
    <dgm:pt modelId="{AC6CD19D-6012-4279-82DE-944F883F45EC}" type="pres">
      <dgm:prSet presAssocID="{5837F770-F271-4E35-BC03-68DD033C66AF}" presName="hierChild1" presStyleCnt="0">
        <dgm:presLayoutVars>
          <dgm:orgChart val="1"/>
          <dgm:chPref val="1"/>
          <dgm:dir/>
          <dgm:animOne val="branch"/>
          <dgm:animLvl val="lvl"/>
          <dgm:resizeHandles/>
        </dgm:presLayoutVars>
      </dgm:prSet>
      <dgm:spPr/>
      <dgm:t>
        <a:bodyPr/>
        <a:lstStyle/>
        <a:p>
          <a:endParaRPr lang="en-US"/>
        </a:p>
      </dgm:t>
    </dgm:pt>
    <dgm:pt modelId="{242E20DF-5D91-47C5-850A-D02F110C8625}" type="pres">
      <dgm:prSet presAssocID="{0376791C-D11E-424E-9347-446EB2EDCA79}" presName="hierRoot1" presStyleCnt="0">
        <dgm:presLayoutVars>
          <dgm:hierBranch val="init"/>
        </dgm:presLayoutVars>
      </dgm:prSet>
      <dgm:spPr/>
      <dgm:t>
        <a:bodyPr/>
        <a:lstStyle/>
        <a:p>
          <a:endParaRPr lang="en-US"/>
        </a:p>
      </dgm:t>
    </dgm:pt>
    <dgm:pt modelId="{7A67C4EB-112A-44F0-B3A9-2F4C05224BB3}" type="pres">
      <dgm:prSet presAssocID="{0376791C-D11E-424E-9347-446EB2EDCA79}" presName="rootComposite1" presStyleCnt="0"/>
      <dgm:spPr/>
      <dgm:t>
        <a:bodyPr/>
        <a:lstStyle/>
        <a:p>
          <a:endParaRPr lang="en-US"/>
        </a:p>
      </dgm:t>
    </dgm:pt>
    <dgm:pt modelId="{0B6307BE-CD99-46B3-BD9B-B920AD96411C}" type="pres">
      <dgm:prSet presAssocID="{0376791C-D11E-424E-9347-446EB2EDCA79}" presName="rootText1" presStyleLbl="node0" presStyleIdx="0" presStyleCnt="1">
        <dgm:presLayoutVars>
          <dgm:chMax/>
          <dgm:chPref val="3"/>
        </dgm:presLayoutVars>
      </dgm:prSet>
      <dgm:spPr/>
      <dgm:t>
        <a:bodyPr/>
        <a:lstStyle/>
        <a:p>
          <a:endParaRPr lang="en-US"/>
        </a:p>
      </dgm:t>
    </dgm:pt>
    <dgm:pt modelId="{B4622724-C519-44A6-AC56-5D11C83E13F2}" type="pres">
      <dgm:prSet presAssocID="{0376791C-D11E-424E-9347-446EB2EDCA79}" presName="titleText1" presStyleLbl="fgAcc0" presStyleIdx="0" presStyleCnt="1">
        <dgm:presLayoutVars>
          <dgm:chMax val="0"/>
          <dgm:chPref val="0"/>
        </dgm:presLayoutVars>
      </dgm:prSet>
      <dgm:spPr/>
      <dgm:t>
        <a:bodyPr/>
        <a:lstStyle/>
        <a:p>
          <a:endParaRPr lang="en-US"/>
        </a:p>
      </dgm:t>
    </dgm:pt>
    <dgm:pt modelId="{25B686B6-AAAD-4CB7-B9F7-FF1D199D61F2}" type="pres">
      <dgm:prSet presAssocID="{0376791C-D11E-424E-9347-446EB2EDCA79}" presName="rootConnector1" presStyleLbl="node1" presStyleIdx="0" presStyleCnt="8"/>
      <dgm:spPr/>
      <dgm:t>
        <a:bodyPr/>
        <a:lstStyle/>
        <a:p>
          <a:endParaRPr lang="en-US"/>
        </a:p>
      </dgm:t>
    </dgm:pt>
    <dgm:pt modelId="{A112F9E1-1651-47F7-BA4B-B0A89E5393AF}" type="pres">
      <dgm:prSet presAssocID="{0376791C-D11E-424E-9347-446EB2EDCA79}" presName="hierChild2" presStyleCnt="0"/>
      <dgm:spPr/>
      <dgm:t>
        <a:bodyPr/>
        <a:lstStyle/>
        <a:p>
          <a:endParaRPr lang="en-US"/>
        </a:p>
      </dgm:t>
    </dgm:pt>
    <dgm:pt modelId="{E18A0CBE-E673-459C-907F-A02CDE6BB90B}" type="pres">
      <dgm:prSet presAssocID="{8F1A8B48-311A-41DD-BA6F-331712B8A1C8}" presName="Name37" presStyleLbl="parChTrans1D2" presStyleIdx="0" presStyleCnt="3"/>
      <dgm:spPr/>
      <dgm:t>
        <a:bodyPr/>
        <a:lstStyle/>
        <a:p>
          <a:endParaRPr lang="en-US"/>
        </a:p>
      </dgm:t>
    </dgm:pt>
    <dgm:pt modelId="{706FED88-1817-44C7-B552-DAC4113E05B2}" type="pres">
      <dgm:prSet presAssocID="{75674766-912C-4E34-9274-3EE5C745CD2B}" presName="hierRoot2" presStyleCnt="0">
        <dgm:presLayoutVars>
          <dgm:hierBranch val="init"/>
        </dgm:presLayoutVars>
      </dgm:prSet>
      <dgm:spPr/>
      <dgm:t>
        <a:bodyPr/>
        <a:lstStyle/>
        <a:p>
          <a:endParaRPr lang="en-US"/>
        </a:p>
      </dgm:t>
    </dgm:pt>
    <dgm:pt modelId="{665CAE0B-B8BE-4C6A-9825-7F14AED2E66C}" type="pres">
      <dgm:prSet presAssocID="{75674766-912C-4E34-9274-3EE5C745CD2B}" presName="rootComposite" presStyleCnt="0"/>
      <dgm:spPr/>
      <dgm:t>
        <a:bodyPr/>
        <a:lstStyle/>
        <a:p>
          <a:endParaRPr lang="en-US"/>
        </a:p>
      </dgm:t>
    </dgm:pt>
    <dgm:pt modelId="{1B805747-9A85-4589-9A3A-7B330E9E6AD8}" type="pres">
      <dgm:prSet presAssocID="{75674766-912C-4E34-9274-3EE5C745CD2B}" presName="rootText" presStyleLbl="node1" presStyleIdx="0" presStyleCnt="8">
        <dgm:presLayoutVars>
          <dgm:chMax/>
          <dgm:chPref val="3"/>
        </dgm:presLayoutVars>
      </dgm:prSet>
      <dgm:spPr/>
      <dgm:t>
        <a:bodyPr/>
        <a:lstStyle/>
        <a:p>
          <a:endParaRPr lang="en-US"/>
        </a:p>
      </dgm:t>
    </dgm:pt>
    <dgm:pt modelId="{5BCA7ED0-67FC-44CB-BC09-207C23DB2A86}" type="pres">
      <dgm:prSet presAssocID="{75674766-912C-4E34-9274-3EE5C745CD2B}" presName="titleText2" presStyleLbl="fgAcc1" presStyleIdx="0" presStyleCnt="8">
        <dgm:presLayoutVars>
          <dgm:chMax val="0"/>
          <dgm:chPref val="0"/>
        </dgm:presLayoutVars>
      </dgm:prSet>
      <dgm:spPr/>
      <dgm:t>
        <a:bodyPr/>
        <a:lstStyle/>
        <a:p>
          <a:endParaRPr lang="en-US"/>
        </a:p>
      </dgm:t>
    </dgm:pt>
    <dgm:pt modelId="{1D50C754-D57A-4ADF-A189-02572D6BE62B}" type="pres">
      <dgm:prSet presAssocID="{75674766-912C-4E34-9274-3EE5C745CD2B}" presName="rootConnector" presStyleLbl="node2" presStyleIdx="0" presStyleCnt="0"/>
      <dgm:spPr/>
      <dgm:t>
        <a:bodyPr/>
        <a:lstStyle/>
        <a:p>
          <a:endParaRPr lang="en-US"/>
        </a:p>
      </dgm:t>
    </dgm:pt>
    <dgm:pt modelId="{1F3884D9-299E-42F1-BE23-230B379259D7}" type="pres">
      <dgm:prSet presAssocID="{75674766-912C-4E34-9274-3EE5C745CD2B}" presName="hierChild4" presStyleCnt="0"/>
      <dgm:spPr/>
      <dgm:t>
        <a:bodyPr/>
        <a:lstStyle/>
        <a:p>
          <a:endParaRPr lang="en-US"/>
        </a:p>
      </dgm:t>
    </dgm:pt>
    <dgm:pt modelId="{C13B6A83-1C3E-439A-8725-2AEA7640B156}" type="pres">
      <dgm:prSet presAssocID="{249CB137-B7D8-45EF-AD3E-6B0DC3481E78}" presName="Name37" presStyleLbl="parChTrans1D3" presStyleIdx="0" presStyleCnt="3"/>
      <dgm:spPr/>
      <dgm:t>
        <a:bodyPr/>
        <a:lstStyle/>
        <a:p>
          <a:endParaRPr lang="en-US"/>
        </a:p>
      </dgm:t>
    </dgm:pt>
    <dgm:pt modelId="{DE1ADBF9-CEB1-4E4D-B9E0-94AF309D0977}" type="pres">
      <dgm:prSet presAssocID="{696CAE09-BD7B-4FD4-8E3F-CB788A342A1F}" presName="hierRoot2" presStyleCnt="0">
        <dgm:presLayoutVars>
          <dgm:hierBranch val="init"/>
        </dgm:presLayoutVars>
      </dgm:prSet>
      <dgm:spPr/>
      <dgm:t>
        <a:bodyPr/>
        <a:lstStyle/>
        <a:p>
          <a:endParaRPr lang="en-US"/>
        </a:p>
      </dgm:t>
    </dgm:pt>
    <dgm:pt modelId="{ED72B9EF-EB59-4150-BA27-7E9779E61457}" type="pres">
      <dgm:prSet presAssocID="{696CAE09-BD7B-4FD4-8E3F-CB788A342A1F}" presName="rootComposite" presStyleCnt="0"/>
      <dgm:spPr/>
      <dgm:t>
        <a:bodyPr/>
        <a:lstStyle/>
        <a:p>
          <a:endParaRPr lang="en-US"/>
        </a:p>
      </dgm:t>
    </dgm:pt>
    <dgm:pt modelId="{98229762-5576-4785-8845-7F142CA0A05F}" type="pres">
      <dgm:prSet presAssocID="{696CAE09-BD7B-4FD4-8E3F-CB788A342A1F}" presName="rootText" presStyleLbl="node1" presStyleIdx="1" presStyleCnt="8">
        <dgm:presLayoutVars>
          <dgm:chMax/>
          <dgm:chPref val="3"/>
        </dgm:presLayoutVars>
      </dgm:prSet>
      <dgm:spPr/>
      <dgm:t>
        <a:bodyPr/>
        <a:lstStyle/>
        <a:p>
          <a:endParaRPr lang="en-US"/>
        </a:p>
      </dgm:t>
    </dgm:pt>
    <dgm:pt modelId="{DCA5637C-D176-43C5-BFE6-04F78F9B232B}" type="pres">
      <dgm:prSet presAssocID="{696CAE09-BD7B-4FD4-8E3F-CB788A342A1F}" presName="titleText2" presStyleLbl="fgAcc1" presStyleIdx="1" presStyleCnt="8">
        <dgm:presLayoutVars>
          <dgm:chMax val="0"/>
          <dgm:chPref val="0"/>
        </dgm:presLayoutVars>
      </dgm:prSet>
      <dgm:spPr/>
      <dgm:t>
        <a:bodyPr/>
        <a:lstStyle/>
        <a:p>
          <a:endParaRPr lang="en-US"/>
        </a:p>
      </dgm:t>
    </dgm:pt>
    <dgm:pt modelId="{5EEFD3FC-8257-46B1-9B92-18EE0B4F7D54}" type="pres">
      <dgm:prSet presAssocID="{696CAE09-BD7B-4FD4-8E3F-CB788A342A1F}" presName="rootConnector" presStyleLbl="node3" presStyleIdx="0" presStyleCnt="0"/>
      <dgm:spPr/>
      <dgm:t>
        <a:bodyPr/>
        <a:lstStyle/>
        <a:p>
          <a:endParaRPr lang="en-US"/>
        </a:p>
      </dgm:t>
    </dgm:pt>
    <dgm:pt modelId="{FDF0505E-B80A-4F30-B13B-B0E5CFEEC941}" type="pres">
      <dgm:prSet presAssocID="{696CAE09-BD7B-4FD4-8E3F-CB788A342A1F}" presName="hierChild4" presStyleCnt="0"/>
      <dgm:spPr/>
      <dgm:t>
        <a:bodyPr/>
        <a:lstStyle/>
        <a:p>
          <a:endParaRPr lang="en-US"/>
        </a:p>
      </dgm:t>
    </dgm:pt>
    <dgm:pt modelId="{9E40F98C-FFF3-4EE9-8230-0F52C76C26BD}" type="pres">
      <dgm:prSet presAssocID="{696CAE09-BD7B-4FD4-8E3F-CB788A342A1F}" presName="hierChild5" presStyleCnt="0"/>
      <dgm:spPr/>
      <dgm:t>
        <a:bodyPr/>
        <a:lstStyle/>
        <a:p>
          <a:endParaRPr lang="en-US"/>
        </a:p>
      </dgm:t>
    </dgm:pt>
    <dgm:pt modelId="{89665BD8-26A8-401F-93A1-FD35900FBB67}" type="pres">
      <dgm:prSet presAssocID="{75674766-912C-4E34-9274-3EE5C745CD2B}" presName="hierChild5" presStyleCnt="0"/>
      <dgm:spPr/>
      <dgm:t>
        <a:bodyPr/>
        <a:lstStyle/>
        <a:p>
          <a:endParaRPr lang="en-US"/>
        </a:p>
      </dgm:t>
    </dgm:pt>
    <dgm:pt modelId="{E2013B37-4830-4808-A6D6-EE3574DA1DBF}" type="pres">
      <dgm:prSet presAssocID="{A14E181F-C159-4EAA-BB06-F9C3C99CF370}" presName="Name37" presStyleLbl="parChTrans1D2" presStyleIdx="1" presStyleCnt="3"/>
      <dgm:spPr/>
      <dgm:t>
        <a:bodyPr/>
        <a:lstStyle/>
        <a:p>
          <a:endParaRPr lang="en-US"/>
        </a:p>
      </dgm:t>
    </dgm:pt>
    <dgm:pt modelId="{12F17F6B-8EFC-459A-89B1-3A5C00E863F9}" type="pres">
      <dgm:prSet presAssocID="{39C272D2-80A5-48B6-891D-669D93F75C17}" presName="hierRoot2" presStyleCnt="0">
        <dgm:presLayoutVars>
          <dgm:hierBranch val="init"/>
        </dgm:presLayoutVars>
      </dgm:prSet>
      <dgm:spPr/>
      <dgm:t>
        <a:bodyPr/>
        <a:lstStyle/>
        <a:p>
          <a:endParaRPr lang="en-US"/>
        </a:p>
      </dgm:t>
    </dgm:pt>
    <dgm:pt modelId="{C31494EB-5E5A-401A-8C2F-AF76BE29C142}" type="pres">
      <dgm:prSet presAssocID="{39C272D2-80A5-48B6-891D-669D93F75C17}" presName="rootComposite" presStyleCnt="0"/>
      <dgm:spPr/>
      <dgm:t>
        <a:bodyPr/>
        <a:lstStyle/>
        <a:p>
          <a:endParaRPr lang="en-US"/>
        </a:p>
      </dgm:t>
    </dgm:pt>
    <dgm:pt modelId="{3A4E245B-F827-4934-9FBC-C594EFC09E72}" type="pres">
      <dgm:prSet presAssocID="{39C272D2-80A5-48B6-891D-669D93F75C17}" presName="rootText" presStyleLbl="node1" presStyleIdx="2" presStyleCnt="8">
        <dgm:presLayoutVars>
          <dgm:chMax/>
          <dgm:chPref val="3"/>
        </dgm:presLayoutVars>
      </dgm:prSet>
      <dgm:spPr/>
      <dgm:t>
        <a:bodyPr/>
        <a:lstStyle/>
        <a:p>
          <a:endParaRPr lang="en-US"/>
        </a:p>
      </dgm:t>
    </dgm:pt>
    <dgm:pt modelId="{AE9C5B45-2101-4088-BFC5-D08CA29E604E}" type="pres">
      <dgm:prSet presAssocID="{39C272D2-80A5-48B6-891D-669D93F75C17}" presName="titleText2" presStyleLbl="fgAcc1" presStyleIdx="2" presStyleCnt="8">
        <dgm:presLayoutVars>
          <dgm:chMax val="0"/>
          <dgm:chPref val="0"/>
        </dgm:presLayoutVars>
      </dgm:prSet>
      <dgm:spPr/>
      <dgm:t>
        <a:bodyPr/>
        <a:lstStyle/>
        <a:p>
          <a:endParaRPr lang="en-US"/>
        </a:p>
      </dgm:t>
    </dgm:pt>
    <dgm:pt modelId="{57B04DD5-E505-4273-9221-0AB01249A0F8}" type="pres">
      <dgm:prSet presAssocID="{39C272D2-80A5-48B6-891D-669D93F75C17}" presName="rootConnector" presStyleLbl="node2" presStyleIdx="0" presStyleCnt="0"/>
      <dgm:spPr/>
      <dgm:t>
        <a:bodyPr/>
        <a:lstStyle/>
        <a:p>
          <a:endParaRPr lang="en-US"/>
        </a:p>
      </dgm:t>
    </dgm:pt>
    <dgm:pt modelId="{2228D16B-40B4-44A4-A1A8-8743BF737156}" type="pres">
      <dgm:prSet presAssocID="{39C272D2-80A5-48B6-891D-669D93F75C17}" presName="hierChild4" presStyleCnt="0"/>
      <dgm:spPr/>
      <dgm:t>
        <a:bodyPr/>
        <a:lstStyle/>
        <a:p>
          <a:endParaRPr lang="en-US"/>
        </a:p>
      </dgm:t>
    </dgm:pt>
    <dgm:pt modelId="{4E3B46E5-3785-4B31-A08A-6C4EBFF6F2AB}" type="pres">
      <dgm:prSet presAssocID="{976F4B87-0E17-4E3E-988E-FE6D915E8805}" presName="Name37" presStyleLbl="parChTrans1D3" presStyleIdx="1" presStyleCnt="3"/>
      <dgm:spPr/>
      <dgm:t>
        <a:bodyPr/>
        <a:lstStyle/>
        <a:p>
          <a:endParaRPr lang="en-US"/>
        </a:p>
      </dgm:t>
    </dgm:pt>
    <dgm:pt modelId="{10D7C5C5-AC12-4F9F-9F90-E522920E6AD5}" type="pres">
      <dgm:prSet presAssocID="{F7CFDFF0-959A-4457-A0E0-B53CD61E3627}" presName="hierRoot2" presStyleCnt="0">
        <dgm:presLayoutVars>
          <dgm:hierBranch val="init"/>
        </dgm:presLayoutVars>
      </dgm:prSet>
      <dgm:spPr/>
      <dgm:t>
        <a:bodyPr/>
        <a:lstStyle/>
        <a:p>
          <a:endParaRPr lang="en-US"/>
        </a:p>
      </dgm:t>
    </dgm:pt>
    <dgm:pt modelId="{309F23BF-9DB1-4328-9447-808DE91F3D1E}" type="pres">
      <dgm:prSet presAssocID="{F7CFDFF0-959A-4457-A0E0-B53CD61E3627}" presName="rootComposite" presStyleCnt="0"/>
      <dgm:spPr/>
      <dgm:t>
        <a:bodyPr/>
        <a:lstStyle/>
        <a:p>
          <a:endParaRPr lang="en-US"/>
        </a:p>
      </dgm:t>
    </dgm:pt>
    <dgm:pt modelId="{A7EC7D8C-8E6E-4AF5-8B42-76ECD0C86C3B}" type="pres">
      <dgm:prSet presAssocID="{F7CFDFF0-959A-4457-A0E0-B53CD61E3627}" presName="rootText" presStyleLbl="node1" presStyleIdx="3" presStyleCnt="8">
        <dgm:presLayoutVars>
          <dgm:chMax/>
          <dgm:chPref val="3"/>
        </dgm:presLayoutVars>
      </dgm:prSet>
      <dgm:spPr/>
      <dgm:t>
        <a:bodyPr/>
        <a:lstStyle/>
        <a:p>
          <a:endParaRPr lang="en-US"/>
        </a:p>
      </dgm:t>
    </dgm:pt>
    <dgm:pt modelId="{5F8FC64E-44EB-4266-B2D9-DDC84394C29F}" type="pres">
      <dgm:prSet presAssocID="{F7CFDFF0-959A-4457-A0E0-B53CD61E3627}" presName="titleText2" presStyleLbl="fgAcc1" presStyleIdx="3" presStyleCnt="8">
        <dgm:presLayoutVars>
          <dgm:chMax val="0"/>
          <dgm:chPref val="0"/>
        </dgm:presLayoutVars>
      </dgm:prSet>
      <dgm:spPr/>
      <dgm:t>
        <a:bodyPr/>
        <a:lstStyle/>
        <a:p>
          <a:endParaRPr lang="en-US"/>
        </a:p>
      </dgm:t>
    </dgm:pt>
    <dgm:pt modelId="{9B4CD00A-E37A-4D95-89BF-ED806C7DFDFF}" type="pres">
      <dgm:prSet presAssocID="{F7CFDFF0-959A-4457-A0E0-B53CD61E3627}" presName="rootConnector" presStyleLbl="node3" presStyleIdx="0" presStyleCnt="0"/>
      <dgm:spPr/>
      <dgm:t>
        <a:bodyPr/>
        <a:lstStyle/>
        <a:p>
          <a:endParaRPr lang="en-US"/>
        </a:p>
      </dgm:t>
    </dgm:pt>
    <dgm:pt modelId="{18FF2643-CF61-4636-A65B-AE1882AEEDC3}" type="pres">
      <dgm:prSet presAssocID="{F7CFDFF0-959A-4457-A0E0-B53CD61E3627}" presName="hierChild4" presStyleCnt="0"/>
      <dgm:spPr/>
      <dgm:t>
        <a:bodyPr/>
        <a:lstStyle/>
        <a:p>
          <a:endParaRPr lang="en-US"/>
        </a:p>
      </dgm:t>
    </dgm:pt>
    <dgm:pt modelId="{4763BE02-C5E4-4817-BE32-C119EBFEB690}" type="pres">
      <dgm:prSet presAssocID="{FC5D8964-6E5C-4387-84D3-F9F1B6E53A51}" presName="Name37" presStyleLbl="parChTrans1D4" presStyleIdx="0" presStyleCnt="2"/>
      <dgm:spPr/>
      <dgm:t>
        <a:bodyPr/>
        <a:lstStyle/>
        <a:p>
          <a:endParaRPr lang="en-US"/>
        </a:p>
      </dgm:t>
    </dgm:pt>
    <dgm:pt modelId="{C58FB95B-34E6-4F6E-9B73-6112580DB4FC}" type="pres">
      <dgm:prSet presAssocID="{DF8318C6-C4B5-4098-8AF7-262D8EC3E3F7}" presName="hierRoot2" presStyleCnt="0">
        <dgm:presLayoutVars>
          <dgm:hierBranch val="init"/>
        </dgm:presLayoutVars>
      </dgm:prSet>
      <dgm:spPr/>
      <dgm:t>
        <a:bodyPr/>
        <a:lstStyle/>
        <a:p>
          <a:endParaRPr lang="en-US"/>
        </a:p>
      </dgm:t>
    </dgm:pt>
    <dgm:pt modelId="{9123C1CF-0BBD-4EAB-8182-E17396919CFF}" type="pres">
      <dgm:prSet presAssocID="{DF8318C6-C4B5-4098-8AF7-262D8EC3E3F7}" presName="rootComposite" presStyleCnt="0"/>
      <dgm:spPr/>
      <dgm:t>
        <a:bodyPr/>
        <a:lstStyle/>
        <a:p>
          <a:endParaRPr lang="en-US"/>
        </a:p>
      </dgm:t>
    </dgm:pt>
    <dgm:pt modelId="{7C4BB445-2256-47DF-944D-DC62CCE5D70D}" type="pres">
      <dgm:prSet presAssocID="{DF8318C6-C4B5-4098-8AF7-262D8EC3E3F7}" presName="rootText" presStyleLbl="node1" presStyleIdx="4" presStyleCnt="8">
        <dgm:presLayoutVars>
          <dgm:chMax/>
          <dgm:chPref val="3"/>
        </dgm:presLayoutVars>
      </dgm:prSet>
      <dgm:spPr/>
      <dgm:t>
        <a:bodyPr/>
        <a:lstStyle/>
        <a:p>
          <a:endParaRPr lang="en-US"/>
        </a:p>
      </dgm:t>
    </dgm:pt>
    <dgm:pt modelId="{E2A5D694-E4EA-466C-B779-3EA222E14CDA}" type="pres">
      <dgm:prSet presAssocID="{DF8318C6-C4B5-4098-8AF7-262D8EC3E3F7}" presName="titleText2" presStyleLbl="fgAcc1" presStyleIdx="4" presStyleCnt="8">
        <dgm:presLayoutVars>
          <dgm:chMax val="0"/>
          <dgm:chPref val="0"/>
        </dgm:presLayoutVars>
      </dgm:prSet>
      <dgm:spPr/>
      <dgm:t>
        <a:bodyPr/>
        <a:lstStyle/>
        <a:p>
          <a:endParaRPr lang="en-US"/>
        </a:p>
      </dgm:t>
    </dgm:pt>
    <dgm:pt modelId="{C31DB9CB-D158-4454-A21C-4CCBAAD1B435}" type="pres">
      <dgm:prSet presAssocID="{DF8318C6-C4B5-4098-8AF7-262D8EC3E3F7}" presName="rootConnector" presStyleLbl="node4" presStyleIdx="0" presStyleCnt="0"/>
      <dgm:spPr/>
      <dgm:t>
        <a:bodyPr/>
        <a:lstStyle/>
        <a:p>
          <a:endParaRPr lang="en-US"/>
        </a:p>
      </dgm:t>
    </dgm:pt>
    <dgm:pt modelId="{C7581D53-E26F-4D68-8DA9-FB4195F76798}" type="pres">
      <dgm:prSet presAssocID="{DF8318C6-C4B5-4098-8AF7-262D8EC3E3F7}" presName="hierChild4" presStyleCnt="0"/>
      <dgm:spPr/>
      <dgm:t>
        <a:bodyPr/>
        <a:lstStyle/>
        <a:p>
          <a:endParaRPr lang="en-US"/>
        </a:p>
      </dgm:t>
    </dgm:pt>
    <dgm:pt modelId="{4F8227C4-44F3-4293-9FB3-0B606D806A02}" type="pres">
      <dgm:prSet presAssocID="{DF8318C6-C4B5-4098-8AF7-262D8EC3E3F7}" presName="hierChild5" presStyleCnt="0"/>
      <dgm:spPr/>
      <dgm:t>
        <a:bodyPr/>
        <a:lstStyle/>
        <a:p>
          <a:endParaRPr lang="en-US"/>
        </a:p>
      </dgm:t>
    </dgm:pt>
    <dgm:pt modelId="{AEA63B89-4A86-4153-AA68-E48BC4B53A15}" type="pres">
      <dgm:prSet presAssocID="{F7CFDFF0-959A-4457-A0E0-B53CD61E3627}" presName="hierChild5" presStyleCnt="0"/>
      <dgm:spPr/>
      <dgm:t>
        <a:bodyPr/>
        <a:lstStyle/>
        <a:p>
          <a:endParaRPr lang="en-US"/>
        </a:p>
      </dgm:t>
    </dgm:pt>
    <dgm:pt modelId="{5047ED52-1E82-4269-87B0-022F16200418}" type="pres">
      <dgm:prSet presAssocID="{39C272D2-80A5-48B6-891D-669D93F75C17}" presName="hierChild5" presStyleCnt="0"/>
      <dgm:spPr/>
      <dgm:t>
        <a:bodyPr/>
        <a:lstStyle/>
        <a:p>
          <a:endParaRPr lang="en-US"/>
        </a:p>
      </dgm:t>
    </dgm:pt>
    <dgm:pt modelId="{C7A49624-3143-44BE-A5EC-9654327074EF}" type="pres">
      <dgm:prSet presAssocID="{4288D550-A8FC-45A1-8303-941D2EE3B0B8}" presName="Name37" presStyleLbl="parChTrans1D2" presStyleIdx="2" presStyleCnt="3"/>
      <dgm:spPr/>
      <dgm:t>
        <a:bodyPr/>
        <a:lstStyle/>
        <a:p>
          <a:endParaRPr lang="en-US"/>
        </a:p>
      </dgm:t>
    </dgm:pt>
    <dgm:pt modelId="{2605AAC6-7C56-4193-94DC-FB2854E48740}" type="pres">
      <dgm:prSet presAssocID="{23D1C82D-630A-472A-93C8-E53EA66A34F1}" presName="hierRoot2" presStyleCnt="0">
        <dgm:presLayoutVars>
          <dgm:hierBranch val="init"/>
        </dgm:presLayoutVars>
      </dgm:prSet>
      <dgm:spPr/>
      <dgm:t>
        <a:bodyPr/>
        <a:lstStyle/>
        <a:p>
          <a:endParaRPr lang="en-US"/>
        </a:p>
      </dgm:t>
    </dgm:pt>
    <dgm:pt modelId="{BD803F88-F12F-4D23-A6B0-B45BCAC6864E}" type="pres">
      <dgm:prSet presAssocID="{23D1C82D-630A-472A-93C8-E53EA66A34F1}" presName="rootComposite" presStyleCnt="0"/>
      <dgm:spPr/>
      <dgm:t>
        <a:bodyPr/>
        <a:lstStyle/>
        <a:p>
          <a:endParaRPr lang="en-US"/>
        </a:p>
      </dgm:t>
    </dgm:pt>
    <dgm:pt modelId="{DB0D05C4-872E-4662-8B69-E280A2744CC9}" type="pres">
      <dgm:prSet presAssocID="{23D1C82D-630A-472A-93C8-E53EA66A34F1}" presName="rootText" presStyleLbl="node1" presStyleIdx="5" presStyleCnt="8">
        <dgm:presLayoutVars>
          <dgm:chMax/>
          <dgm:chPref val="3"/>
        </dgm:presLayoutVars>
      </dgm:prSet>
      <dgm:spPr/>
      <dgm:t>
        <a:bodyPr/>
        <a:lstStyle/>
        <a:p>
          <a:endParaRPr lang="en-US"/>
        </a:p>
      </dgm:t>
    </dgm:pt>
    <dgm:pt modelId="{F6D2705F-6818-4DB9-B13A-4E3AB7046E54}" type="pres">
      <dgm:prSet presAssocID="{23D1C82D-630A-472A-93C8-E53EA66A34F1}" presName="titleText2" presStyleLbl="fgAcc1" presStyleIdx="5" presStyleCnt="8">
        <dgm:presLayoutVars>
          <dgm:chMax val="0"/>
          <dgm:chPref val="0"/>
        </dgm:presLayoutVars>
      </dgm:prSet>
      <dgm:spPr/>
      <dgm:t>
        <a:bodyPr/>
        <a:lstStyle/>
        <a:p>
          <a:endParaRPr lang="en-US"/>
        </a:p>
      </dgm:t>
    </dgm:pt>
    <dgm:pt modelId="{5721B653-054C-4C58-8F5D-84A6401B19EB}" type="pres">
      <dgm:prSet presAssocID="{23D1C82D-630A-472A-93C8-E53EA66A34F1}" presName="rootConnector" presStyleLbl="node2" presStyleIdx="0" presStyleCnt="0"/>
      <dgm:spPr/>
      <dgm:t>
        <a:bodyPr/>
        <a:lstStyle/>
        <a:p>
          <a:endParaRPr lang="en-US"/>
        </a:p>
      </dgm:t>
    </dgm:pt>
    <dgm:pt modelId="{CC4C09F2-53C8-4DFE-BC6E-991A8D211DB5}" type="pres">
      <dgm:prSet presAssocID="{23D1C82D-630A-472A-93C8-E53EA66A34F1}" presName="hierChild4" presStyleCnt="0"/>
      <dgm:spPr/>
      <dgm:t>
        <a:bodyPr/>
        <a:lstStyle/>
        <a:p>
          <a:endParaRPr lang="en-US"/>
        </a:p>
      </dgm:t>
    </dgm:pt>
    <dgm:pt modelId="{BA8B1DB1-DE42-4E06-82F3-3439ABE20AB6}" type="pres">
      <dgm:prSet presAssocID="{F7A2D326-8A17-4AF5-A6EE-FB8F4DBC4E30}" presName="Name37" presStyleLbl="parChTrans1D3" presStyleIdx="2" presStyleCnt="3"/>
      <dgm:spPr/>
      <dgm:t>
        <a:bodyPr/>
        <a:lstStyle/>
        <a:p>
          <a:endParaRPr lang="en-US"/>
        </a:p>
      </dgm:t>
    </dgm:pt>
    <dgm:pt modelId="{81C87CAF-CD86-4823-A649-341F9949A19D}" type="pres">
      <dgm:prSet presAssocID="{CA68E38F-D3C1-4D10-87C8-6DD5C4C417FC}" presName="hierRoot2" presStyleCnt="0">
        <dgm:presLayoutVars>
          <dgm:hierBranch val="init"/>
        </dgm:presLayoutVars>
      </dgm:prSet>
      <dgm:spPr/>
      <dgm:t>
        <a:bodyPr/>
        <a:lstStyle/>
        <a:p>
          <a:endParaRPr lang="en-US"/>
        </a:p>
      </dgm:t>
    </dgm:pt>
    <dgm:pt modelId="{BC5A7676-1B66-4BEF-9200-9B2F15BA0CC1}" type="pres">
      <dgm:prSet presAssocID="{CA68E38F-D3C1-4D10-87C8-6DD5C4C417FC}" presName="rootComposite" presStyleCnt="0"/>
      <dgm:spPr/>
      <dgm:t>
        <a:bodyPr/>
        <a:lstStyle/>
        <a:p>
          <a:endParaRPr lang="en-US"/>
        </a:p>
      </dgm:t>
    </dgm:pt>
    <dgm:pt modelId="{B7A6803F-2A60-49DA-8EB1-3E338C35B2A2}" type="pres">
      <dgm:prSet presAssocID="{CA68E38F-D3C1-4D10-87C8-6DD5C4C417FC}" presName="rootText" presStyleLbl="node1" presStyleIdx="6" presStyleCnt="8">
        <dgm:presLayoutVars>
          <dgm:chMax/>
          <dgm:chPref val="3"/>
        </dgm:presLayoutVars>
      </dgm:prSet>
      <dgm:spPr/>
      <dgm:t>
        <a:bodyPr/>
        <a:lstStyle/>
        <a:p>
          <a:endParaRPr lang="en-US"/>
        </a:p>
      </dgm:t>
    </dgm:pt>
    <dgm:pt modelId="{A47371EB-8C52-41D2-A580-90F1E313A301}" type="pres">
      <dgm:prSet presAssocID="{CA68E38F-D3C1-4D10-87C8-6DD5C4C417FC}" presName="titleText2" presStyleLbl="fgAcc1" presStyleIdx="6" presStyleCnt="8">
        <dgm:presLayoutVars>
          <dgm:chMax val="0"/>
          <dgm:chPref val="0"/>
        </dgm:presLayoutVars>
      </dgm:prSet>
      <dgm:spPr/>
      <dgm:t>
        <a:bodyPr/>
        <a:lstStyle/>
        <a:p>
          <a:endParaRPr lang="en-US"/>
        </a:p>
      </dgm:t>
    </dgm:pt>
    <dgm:pt modelId="{F23E664E-7E30-4447-8C87-625B0F4F23B8}" type="pres">
      <dgm:prSet presAssocID="{CA68E38F-D3C1-4D10-87C8-6DD5C4C417FC}" presName="rootConnector" presStyleLbl="node3" presStyleIdx="0" presStyleCnt="0"/>
      <dgm:spPr/>
      <dgm:t>
        <a:bodyPr/>
        <a:lstStyle/>
        <a:p>
          <a:endParaRPr lang="en-US"/>
        </a:p>
      </dgm:t>
    </dgm:pt>
    <dgm:pt modelId="{2C10B5FC-2A12-42A6-9467-E7F1AABB26F0}" type="pres">
      <dgm:prSet presAssocID="{CA68E38F-D3C1-4D10-87C8-6DD5C4C417FC}" presName="hierChild4" presStyleCnt="0"/>
      <dgm:spPr/>
      <dgm:t>
        <a:bodyPr/>
        <a:lstStyle/>
        <a:p>
          <a:endParaRPr lang="en-US"/>
        </a:p>
      </dgm:t>
    </dgm:pt>
    <dgm:pt modelId="{7E2788B8-A07E-4908-B0F6-CA7BC9B17F2E}" type="pres">
      <dgm:prSet presAssocID="{0E10BF9D-6037-40F5-A7CC-C6F46535E415}" presName="Name37" presStyleLbl="parChTrans1D4" presStyleIdx="1" presStyleCnt="2"/>
      <dgm:spPr/>
      <dgm:t>
        <a:bodyPr/>
        <a:lstStyle/>
        <a:p>
          <a:endParaRPr lang="en-US"/>
        </a:p>
      </dgm:t>
    </dgm:pt>
    <dgm:pt modelId="{5ACBCF9E-3EE4-4EB7-B2CF-0EF14A264936}" type="pres">
      <dgm:prSet presAssocID="{3A61AD1F-EC41-4E0E-84C1-4AF605D00DC9}" presName="hierRoot2" presStyleCnt="0">
        <dgm:presLayoutVars>
          <dgm:hierBranch val="init"/>
        </dgm:presLayoutVars>
      </dgm:prSet>
      <dgm:spPr/>
      <dgm:t>
        <a:bodyPr/>
        <a:lstStyle/>
        <a:p>
          <a:endParaRPr lang="en-US"/>
        </a:p>
      </dgm:t>
    </dgm:pt>
    <dgm:pt modelId="{7BCD0D1F-D1AD-4EB5-812B-154971F76287}" type="pres">
      <dgm:prSet presAssocID="{3A61AD1F-EC41-4E0E-84C1-4AF605D00DC9}" presName="rootComposite" presStyleCnt="0"/>
      <dgm:spPr/>
      <dgm:t>
        <a:bodyPr/>
        <a:lstStyle/>
        <a:p>
          <a:endParaRPr lang="en-US"/>
        </a:p>
      </dgm:t>
    </dgm:pt>
    <dgm:pt modelId="{96887088-F5A3-4073-BDE6-7D42B872851F}" type="pres">
      <dgm:prSet presAssocID="{3A61AD1F-EC41-4E0E-84C1-4AF605D00DC9}" presName="rootText" presStyleLbl="node1" presStyleIdx="7" presStyleCnt="8">
        <dgm:presLayoutVars>
          <dgm:chMax/>
          <dgm:chPref val="3"/>
        </dgm:presLayoutVars>
      </dgm:prSet>
      <dgm:spPr/>
      <dgm:t>
        <a:bodyPr/>
        <a:lstStyle/>
        <a:p>
          <a:endParaRPr lang="en-US"/>
        </a:p>
      </dgm:t>
    </dgm:pt>
    <dgm:pt modelId="{5E99E8F2-1F9F-40C3-A05A-DB92F08C45F3}" type="pres">
      <dgm:prSet presAssocID="{3A61AD1F-EC41-4E0E-84C1-4AF605D00DC9}" presName="titleText2" presStyleLbl="fgAcc1" presStyleIdx="7" presStyleCnt="8">
        <dgm:presLayoutVars>
          <dgm:chMax val="0"/>
          <dgm:chPref val="0"/>
        </dgm:presLayoutVars>
      </dgm:prSet>
      <dgm:spPr/>
      <dgm:t>
        <a:bodyPr/>
        <a:lstStyle/>
        <a:p>
          <a:endParaRPr lang="en-US"/>
        </a:p>
      </dgm:t>
    </dgm:pt>
    <dgm:pt modelId="{46A29323-8F60-42A1-A2B2-A7A2CE8B2901}" type="pres">
      <dgm:prSet presAssocID="{3A61AD1F-EC41-4E0E-84C1-4AF605D00DC9}" presName="rootConnector" presStyleLbl="node4" presStyleIdx="0" presStyleCnt="0"/>
      <dgm:spPr/>
      <dgm:t>
        <a:bodyPr/>
        <a:lstStyle/>
        <a:p>
          <a:endParaRPr lang="en-US"/>
        </a:p>
      </dgm:t>
    </dgm:pt>
    <dgm:pt modelId="{0249B547-367D-4AE2-B4F7-F0A8404C02DA}" type="pres">
      <dgm:prSet presAssocID="{3A61AD1F-EC41-4E0E-84C1-4AF605D00DC9}" presName="hierChild4" presStyleCnt="0"/>
      <dgm:spPr/>
      <dgm:t>
        <a:bodyPr/>
        <a:lstStyle/>
        <a:p>
          <a:endParaRPr lang="en-US"/>
        </a:p>
      </dgm:t>
    </dgm:pt>
    <dgm:pt modelId="{04BFEF9C-EE85-419B-AEB7-09E93862F832}" type="pres">
      <dgm:prSet presAssocID="{3A61AD1F-EC41-4E0E-84C1-4AF605D00DC9}" presName="hierChild5" presStyleCnt="0"/>
      <dgm:spPr/>
      <dgm:t>
        <a:bodyPr/>
        <a:lstStyle/>
        <a:p>
          <a:endParaRPr lang="en-US"/>
        </a:p>
      </dgm:t>
    </dgm:pt>
    <dgm:pt modelId="{ED868208-D6E8-4B2E-AA92-21D0366F4746}" type="pres">
      <dgm:prSet presAssocID="{CA68E38F-D3C1-4D10-87C8-6DD5C4C417FC}" presName="hierChild5" presStyleCnt="0"/>
      <dgm:spPr/>
      <dgm:t>
        <a:bodyPr/>
        <a:lstStyle/>
        <a:p>
          <a:endParaRPr lang="en-US"/>
        </a:p>
      </dgm:t>
    </dgm:pt>
    <dgm:pt modelId="{B353449E-854C-4CD8-8846-3DEF0CC74154}" type="pres">
      <dgm:prSet presAssocID="{23D1C82D-630A-472A-93C8-E53EA66A34F1}" presName="hierChild5" presStyleCnt="0"/>
      <dgm:spPr/>
      <dgm:t>
        <a:bodyPr/>
        <a:lstStyle/>
        <a:p>
          <a:endParaRPr lang="en-US"/>
        </a:p>
      </dgm:t>
    </dgm:pt>
    <dgm:pt modelId="{D63C3E23-F1D5-4A46-94D0-2F5AE6378B2D}" type="pres">
      <dgm:prSet presAssocID="{0376791C-D11E-424E-9347-446EB2EDCA79}" presName="hierChild3" presStyleCnt="0"/>
      <dgm:spPr/>
      <dgm:t>
        <a:bodyPr/>
        <a:lstStyle/>
        <a:p>
          <a:endParaRPr lang="en-US"/>
        </a:p>
      </dgm:t>
    </dgm:pt>
  </dgm:ptLst>
  <dgm:cxnLst>
    <dgm:cxn modelId="{5F212ABE-418D-4DCF-87D9-35652CFB0943}" type="presOf" srcId="{696CAE09-BD7B-4FD4-8E3F-CB788A342A1F}" destId="{98229762-5576-4785-8845-7F142CA0A05F}" srcOrd="0" destOrd="0" presId="urn:microsoft.com/office/officeart/2008/layout/NameandTitleOrganizationalChart"/>
    <dgm:cxn modelId="{54B83621-C3F9-4091-9082-7FA64E330657}" type="presOf" srcId="{EA78BAE1-DDEF-48D4-A56C-E8CA4F723005}" destId="{E2A5D694-E4EA-466C-B779-3EA222E14CDA}" srcOrd="0" destOrd="0" presId="urn:microsoft.com/office/officeart/2008/layout/NameandTitleOrganizationalChart"/>
    <dgm:cxn modelId="{195DCD48-5480-4E80-8CD4-E84B6221C40C}" type="presOf" srcId="{ACB52EFE-06B7-4017-BA89-65E8C5F5C771}" destId="{5F8FC64E-44EB-4266-B2D9-DDC84394C29F}" srcOrd="0" destOrd="0" presId="urn:microsoft.com/office/officeart/2008/layout/NameandTitleOrganizationalChart"/>
    <dgm:cxn modelId="{B343C789-5C3D-4868-A3C2-CE8DD338516A}" type="presOf" srcId="{771BB615-F226-4FC9-9306-A7CC0BF7B83B}" destId="{AE9C5B45-2101-4088-BFC5-D08CA29E604E}" srcOrd="0" destOrd="0" presId="urn:microsoft.com/office/officeart/2008/layout/NameandTitleOrganizationalChart"/>
    <dgm:cxn modelId="{D4C09485-34CC-478A-951C-5A3D6A48B6EA}" type="presOf" srcId="{75674766-912C-4E34-9274-3EE5C745CD2B}" destId="{1D50C754-D57A-4ADF-A189-02572D6BE62B}" srcOrd="1" destOrd="0" presId="urn:microsoft.com/office/officeart/2008/layout/NameandTitleOrganizationalChart"/>
    <dgm:cxn modelId="{D0CDD21D-1D65-4D9E-8D9D-632ABE068C51}" srcId="{0376791C-D11E-424E-9347-446EB2EDCA79}" destId="{23D1C82D-630A-472A-93C8-E53EA66A34F1}" srcOrd="2" destOrd="0" parTransId="{4288D550-A8FC-45A1-8303-941D2EE3B0B8}" sibTransId="{26968D03-EAE9-45D2-B16E-CA6248E50841}"/>
    <dgm:cxn modelId="{CA466CBE-4D54-485B-B2C2-56C07494392B}" srcId="{F7CFDFF0-959A-4457-A0E0-B53CD61E3627}" destId="{DF8318C6-C4B5-4098-8AF7-262D8EC3E3F7}" srcOrd="0" destOrd="0" parTransId="{FC5D8964-6E5C-4387-84D3-F9F1B6E53A51}" sibTransId="{EA78BAE1-DDEF-48D4-A56C-E8CA4F723005}"/>
    <dgm:cxn modelId="{58032B89-8EA8-4F0D-81E1-40713DC29AA9}" type="presOf" srcId="{D5D42B99-AD6C-4D4F-B5AB-E2356B483E3F}" destId="{DCA5637C-D176-43C5-BFE6-04F78F9B232B}" srcOrd="0" destOrd="0" presId="urn:microsoft.com/office/officeart/2008/layout/NameandTitleOrganizationalChart"/>
    <dgm:cxn modelId="{A69DF4F8-2DFA-4EB1-B8D5-7DFFE998D14F}" type="presOf" srcId="{94C8DFB7-04E2-4A1D-B253-ABAAA62EB3EC}" destId="{5E99E8F2-1F9F-40C3-A05A-DB92F08C45F3}" srcOrd="0" destOrd="0" presId="urn:microsoft.com/office/officeart/2008/layout/NameandTitleOrganizationalChart"/>
    <dgm:cxn modelId="{6ACAF611-0DC0-4441-A18F-6B821CEF7D98}" type="presOf" srcId="{5837F770-F271-4E35-BC03-68DD033C66AF}" destId="{AC6CD19D-6012-4279-82DE-944F883F45EC}" srcOrd="0" destOrd="0" presId="urn:microsoft.com/office/officeart/2008/layout/NameandTitleOrganizationalChart"/>
    <dgm:cxn modelId="{AE974499-2419-4352-9158-C87A7333D3F6}" type="presOf" srcId="{0376791C-D11E-424E-9347-446EB2EDCA79}" destId="{0B6307BE-CD99-46B3-BD9B-B920AD96411C}" srcOrd="0" destOrd="0" presId="urn:microsoft.com/office/officeart/2008/layout/NameandTitleOrganizationalChart"/>
    <dgm:cxn modelId="{B3C9584A-03E1-4411-8270-29D40247D2F7}" srcId="{0376791C-D11E-424E-9347-446EB2EDCA79}" destId="{75674766-912C-4E34-9274-3EE5C745CD2B}" srcOrd="0" destOrd="0" parTransId="{8F1A8B48-311A-41DD-BA6F-331712B8A1C8}" sibTransId="{F3779690-C0B6-46D5-9D00-63E584359637}"/>
    <dgm:cxn modelId="{91D7964D-C7C9-4508-AC01-EAFC298E5482}" type="presOf" srcId="{39C272D2-80A5-48B6-891D-669D93F75C17}" destId="{3A4E245B-F827-4934-9FBC-C594EFC09E72}" srcOrd="0" destOrd="0" presId="urn:microsoft.com/office/officeart/2008/layout/NameandTitleOrganizationalChart"/>
    <dgm:cxn modelId="{90397B76-7467-485D-B3AD-29B01A60374B}" type="presOf" srcId="{FB44983B-1B72-4E86-8045-DDB11519C9F3}" destId="{B4622724-C519-44A6-AC56-5D11C83E13F2}" srcOrd="0" destOrd="0" presId="urn:microsoft.com/office/officeart/2008/layout/NameandTitleOrganizationalChart"/>
    <dgm:cxn modelId="{1C547A44-DA2E-4EC2-96E5-950CBBAD43EC}" type="presOf" srcId="{CA68E38F-D3C1-4D10-87C8-6DD5C4C417FC}" destId="{B7A6803F-2A60-49DA-8EB1-3E338C35B2A2}" srcOrd="0" destOrd="0" presId="urn:microsoft.com/office/officeart/2008/layout/NameandTitleOrganizationalChart"/>
    <dgm:cxn modelId="{611FE99B-631D-4410-ADEA-9C29C5E50172}" srcId="{23D1C82D-630A-472A-93C8-E53EA66A34F1}" destId="{CA68E38F-D3C1-4D10-87C8-6DD5C4C417FC}" srcOrd="0" destOrd="0" parTransId="{F7A2D326-8A17-4AF5-A6EE-FB8F4DBC4E30}" sibTransId="{3302105A-84CA-4422-9B96-4BF6D22099BC}"/>
    <dgm:cxn modelId="{89ADC977-0893-4867-A44D-23C0BF357175}" type="presOf" srcId="{26968D03-EAE9-45D2-B16E-CA6248E50841}" destId="{F6D2705F-6818-4DB9-B13A-4E3AB7046E54}" srcOrd="0" destOrd="0" presId="urn:microsoft.com/office/officeart/2008/layout/NameandTitleOrganizationalChart"/>
    <dgm:cxn modelId="{2E8F511E-B7CE-4FD4-8DDF-575791A2723B}" srcId="{75674766-912C-4E34-9274-3EE5C745CD2B}" destId="{696CAE09-BD7B-4FD4-8E3F-CB788A342A1F}" srcOrd="0" destOrd="0" parTransId="{249CB137-B7D8-45EF-AD3E-6B0DC3481E78}" sibTransId="{D5D42B99-AD6C-4D4F-B5AB-E2356B483E3F}"/>
    <dgm:cxn modelId="{B240EBF4-5C57-4733-8C7E-B563CC621E2D}" type="presOf" srcId="{8F1A8B48-311A-41DD-BA6F-331712B8A1C8}" destId="{E18A0CBE-E673-459C-907F-A02CDE6BB90B}" srcOrd="0" destOrd="0" presId="urn:microsoft.com/office/officeart/2008/layout/NameandTitleOrganizationalChart"/>
    <dgm:cxn modelId="{43E234B8-5913-4B4E-9A03-95D43840844C}" type="presOf" srcId="{976F4B87-0E17-4E3E-988E-FE6D915E8805}" destId="{4E3B46E5-3785-4B31-A08A-6C4EBFF6F2AB}" srcOrd="0" destOrd="0" presId="urn:microsoft.com/office/officeart/2008/layout/NameandTitleOrganizationalChart"/>
    <dgm:cxn modelId="{DBB3E53A-F173-4A9C-9836-0550E86B616F}" type="presOf" srcId="{75674766-912C-4E34-9274-3EE5C745CD2B}" destId="{1B805747-9A85-4589-9A3A-7B330E9E6AD8}" srcOrd="0" destOrd="0" presId="urn:microsoft.com/office/officeart/2008/layout/NameandTitleOrganizationalChart"/>
    <dgm:cxn modelId="{159A8ACE-C956-4824-A88C-DEF0BFBCFEA5}" srcId="{CA68E38F-D3C1-4D10-87C8-6DD5C4C417FC}" destId="{3A61AD1F-EC41-4E0E-84C1-4AF605D00DC9}" srcOrd="0" destOrd="0" parTransId="{0E10BF9D-6037-40F5-A7CC-C6F46535E415}" sibTransId="{94C8DFB7-04E2-4A1D-B253-ABAAA62EB3EC}"/>
    <dgm:cxn modelId="{39BEC905-06F8-4912-AC20-4898F6152098}" type="presOf" srcId="{3A61AD1F-EC41-4E0E-84C1-4AF605D00DC9}" destId="{46A29323-8F60-42A1-A2B2-A7A2CE8B2901}" srcOrd="1" destOrd="0" presId="urn:microsoft.com/office/officeart/2008/layout/NameandTitleOrganizationalChart"/>
    <dgm:cxn modelId="{273DA1F3-36B2-4DD1-A38D-2BC6BE58807C}" srcId="{5837F770-F271-4E35-BC03-68DD033C66AF}" destId="{0376791C-D11E-424E-9347-446EB2EDCA79}" srcOrd="0" destOrd="0" parTransId="{76D9B88A-F306-4D6D-9F79-3AAA517AA17E}" sibTransId="{FB44983B-1B72-4E86-8045-DDB11519C9F3}"/>
    <dgm:cxn modelId="{42C073C8-202F-432D-8947-F5BF6E5F5672}" type="presOf" srcId="{DF8318C6-C4B5-4098-8AF7-262D8EC3E3F7}" destId="{C31DB9CB-D158-4454-A21C-4CCBAAD1B435}" srcOrd="1" destOrd="0" presId="urn:microsoft.com/office/officeart/2008/layout/NameandTitleOrganizationalChart"/>
    <dgm:cxn modelId="{6C27C880-78E5-408F-8D3B-B4E0CB01760C}" type="presOf" srcId="{F7CFDFF0-959A-4457-A0E0-B53CD61E3627}" destId="{A7EC7D8C-8E6E-4AF5-8B42-76ECD0C86C3B}" srcOrd="0" destOrd="0" presId="urn:microsoft.com/office/officeart/2008/layout/NameandTitleOrganizationalChart"/>
    <dgm:cxn modelId="{F97BB298-54B9-43B6-8847-4AFF178001B9}" type="presOf" srcId="{F7CFDFF0-959A-4457-A0E0-B53CD61E3627}" destId="{9B4CD00A-E37A-4D95-89BF-ED806C7DFDFF}" srcOrd="1" destOrd="0" presId="urn:microsoft.com/office/officeart/2008/layout/NameandTitleOrganizationalChart"/>
    <dgm:cxn modelId="{2D1CAB7F-CDB3-4744-AA29-E1897A58ECAB}" type="presOf" srcId="{3302105A-84CA-4422-9B96-4BF6D22099BC}" destId="{A47371EB-8C52-41D2-A580-90F1E313A301}" srcOrd="0" destOrd="0" presId="urn:microsoft.com/office/officeart/2008/layout/NameandTitleOrganizationalChart"/>
    <dgm:cxn modelId="{649A8F18-43E4-4568-A6FE-996432E82901}" type="presOf" srcId="{23D1C82D-630A-472A-93C8-E53EA66A34F1}" destId="{5721B653-054C-4C58-8F5D-84A6401B19EB}" srcOrd="1" destOrd="0" presId="urn:microsoft.com/office/officeart/2008/layout/NameandTitleOrganizationalChart"/>
    <dgm:cxn modelId="{EDB251D8-5D55-47ED-9485-805171D04EE3}" srcId="{39C272D2-80A5-48B6-891D-669D93F75C17}" destId="{F7CFDFF0-959A-4457-A0E0-B53CD61E3627}" srcOrd="0" destOrd="0" parTransId="{976F4B87-0E17-4E3E-988E-FE6D915E8805}" sibTransId="{ACB52EFE-06B7-4017-BA89-65E8C5F5C771}"/>
    <dgm:cxn modelId="{9257EC40-D55B-4349-A3CB-BC5EFBC02A21}" type="presOf" srcId="{0E10BF9D-6037-40F5-A7CC-C6F46535E415}" destId="{7E2788B8-A07E-4908-B0F6-CA7BC9B17F2E}" srcOrd="0" destOrd="0" presId="urn:microsoft.com/office/officeart/2008/layout/NameandTitleOrganizationalChart"/>
    <dgm:cxn modelId="{1A942E5E-CBDA-4575-9C0E-B3C78E7090EE}" type="presOf" srcId="{FC5D8964-6E5C-4387-84D3-F9F1B6E53A51}" destId="{4763BE02-C5E4-4817-BE32-C119EBFEB690}" srcOrd="0" destOrd="0" presId="urn:microsoft.com/office/officeart/2008/layout/NameandTitleOrganizationalChart"/>
    <dgm:cxn modelId="{F4AE4C2B-62EE-47AA-A2A5-0D4566CBC73F}" type="presOf" srcId="{F3779690-C0B6-46D5-9D00-63E584359637}" destId="{5BCA7ED0-67FC-44CB-BC09-207C23DB2A86}" srcOrd="0" destOrd="0" presId="urn:microsoft.com/office/officeart/2008/layout/NameandTitleOrganizationalChart"/>
    <dgm:cxn modelId="{60E38B5C-4556-4891-B7DE-C9E3D2DC97D3}" type="presOf" srcId="{39C272D2-80A5-48B6-891D-669D93F75C17}" destId="{57B04DD5-E505-4273-9221-0AB01249A0F8}" srcOrd="1" destOrd="0" presId="urn:microsoft.com/office/officeart/2008/layout/NameandTitleOrganizationalChart"/>
    <dgm:cxn modelId="{92C9E3BD-04BC-43A0-9463-8A8609B59934}" type="presOf" srcId="{696CAE09-BD7B-4FD4-8E3F-CB788A342A1F}" destId="{5EEFD3FC-8257-46B1-9B92-18EE0B4F7D54}" srcOrd="1" destOrd="0" presId="urn:microsoft.com/office/officeart/2008/layout/NameandTitleOrganizationalChart"/>
    <dgm:cxn modelId="{527359CE-9B43-4B2D-B9E5-EF057DA38DED}" type="presOf" srcId="{23D1C82D-630A-472A-93C8-E53EA66A34F1}" destId="{DB0D05C4-872E-4662-8B69-E280A2744CC9}" srcOrd="0" destOrd="0" presId="urn:microsoft.com/office/officeart/2008/layout/NameandTitleOrganizationalChart"/>
    <dgm:cxn modelId="{6A8EECD7-7772-424D-9AD7-03299F2316D5}" type="presOf" srcId="{DF8318C6-C4B5-4098-8AF7-262D8EC3E3F7}" destId="{7C4BB445-2256-47DF-944D-DC62CCE5D70D}" srcOrd="0" destOrd="0" presId="urn:microsoft.com/office/officeart/2008/layout/NameandTitleOrganizationalChart"/>
    <dgm:cxn modelId="{B359D55F-365C-4BE9-A67E-2284FCFEE776}" srcId="{0376791C-D11E-424E-9347-446EB2EDCA79}" destId="{39C272D2-80A5-48B6-891D-669D93F75C17}" srcOrd="1" destOrd="0" parTransId="{A14E181F-C159-4EAA-BB06-F9C3C99CF370}" sibTransId="{771BB615-F226-4FC9-9306-A7CC0BF7B83B}"/>
    <dgm:cxn modelId="{572C67FD-B567-44F1-A589-FABA420EDBA8}" type="presOf" srcId="{249CB137-B7D8-45EF-AD3E-6B0DC3481E78}" destId="{C13B6A83-1C3E-439A-8725-2AEA7640B156}" srcOrd="0" destOrd="0" presId="urn:microsoft.com/office/officeart/2008/layout/NameandTitleOrganizationalChart"/>
    <dgm:cxn modelId="{D4EB1B1B-0572-4B72-8BC3-D742807C73B3}" type="presOf" srcId="{CA68E38F-D3C1-4D10-87C8-6DD5C4C417FC}" destId="{F23E664E-7E30-4447-8C87-625B0F4F23B8}" srcOrd="1" destOrd="0" presId="urn:microsoft.com/office/officeart/2008/layout/NameandTitleOrganizationalChart"/>
    <dgm:cxn modelId="{F3F2BDCA-A515-4C72-A691-49060F262656}" type="presOf" srcId="{3A61AD1F-EC41-4E0E-84C1-4AF605D00DC9}" destId="{96887088-F5A3-4073-BDE6-7D42B872851F}" srcOrd="0" destOrd="0" presId="urn:microsoft.com/office/officeart/2008/layout/NameandTitleOrganizationalChart"/>
    <dgm:cxn modelId="{5E4F2E19-1E7E-4472-B53C-C31963CDD9BB}" type="presOf" srcId="{A14E181F-C159-4EAA-BB06-F9C3C99CF370}" destId="{E2013B37-4830-4808-A6D6-EE3574DA1DBF}" srcOrd="0" destOrd="0" presId="urn:microsoft.com/office/officeart/2008/layout/NameandTitleOrganizationalChart"/>
    <dgm:cxn modelId="{4D2765A7-31FE-488C-823E-56B8AA6D9D29}" type="presOf" srcId="{4288D550-A8FC-45A1-8303-941D2EE3B0B8}" destId="{C7A49624-3143-44BE-A5EC-9654327074EF}" srcOrd="0" destOrd="0" presId="urn:microsoft.com/office/officeart/2008/layout/NameandTitleOrganizationalChart"/>
    <dgm:cxn modelId="{65613791-C5A8-4341-9DED-B81350FE81C4}" type="presOf" srcId="{F7A2D326-8A17-4AF5-A6EE-FB8F4DBC4E30}" destId="{BA8B1DB1-DE42-4E06-82F3-3439ABE20AB6}" srcOrd="0" destOrd="0" presId="urn:microsoft.com/office/officeart/2008/layout/NameandTitleOrganizationalChart"/>
    <dgm:cxn modelId="{2CC1B1AF-6569-44DA-90F5-20E6D0BF6495}" type="presOf" srcId="{0376791C-D11E-424E-9347-446EB2EDCA79}" destId="{25B686B6-AAAD-4CB7-B9F7-FF1D199D61F2}" srcOrd="1" destOrd="0" presId="urn:microsoft.com/office/officeart/2008/layout/NameandTitleOrganizationalChart"/>
    <dgm:cxn modelId="{A3206B51-6E70-490E-99CB-2F432E53F2D7}" type="presParOf" srcId="{AC6CD19D-6012-4279-82DE-944F883F45EC}" destId="{242E20DF-5D91-47C5-850A-D02F110C8625}" srcOrd="0" destOrd="0" presId="urn:microsoft.com/office/officeart/2008/layout/NameandTitleOrganizationalChart"/>
    <dgm:cxn modelId="{E9A5DA03-3F0B-4080-9367-D66E03E9EB88}" type="presParOf" srcId="{242E20DF-5D91-47C5-850A-D02F110C8625}" destId="{7A67C4EB-112A-44F0-B3A9-2F4C05224BB3}" srcOrd="0" destOrd="0" presId="urn:microsoft.com/office/officeart/2008/layout/NameandTitleOrganizationalChart"/>
    <dgm:cxn modelId="{23C720E7-4ECD-479E-8793-2EEEF0359F0F}" type="presParOf" srcId="{7A67C4EB-112A-44F0-B3A9-2F4C05224BB3}" destId="{0B6307BE-CD99-46B3-BD9B-B920AD96411C}" srcOrd="0" destOrd="0" presId="urn:microsoft.com/office/officeart/2008/layout/NameandTitleOrganizationalChart"/>
    <dgm:cxn modelId="{53226098-6D23-4A28-9A7B-9E0C048B0A0C}" type="presParOf" srcId="{7A67C4EB-112A-44F0-B3A9-2F4C05224BB3}" destId="{B4622724-C519-44A6-AC56-5D11C83E13F2}" srcOrd="1" destOrd="0" presId="urn:microsoft.com/office/officeart/2008/layout/NameandTitleOrganizationalChart"/>
    <dgm:cxn modelId="{84834131-71F3-4F8C-9684-ED2C32B57821}" type="presParOf" srcId="{7A67C4EB-112A-44F0-B3A9-2F4C05224BB3}" destId="{25B686B6-AAAD-4CB7-B9F7-FF1D199D61F2}" srcOrd="2" destOrd="0" presId="urn:microsoft.com/office/officeart/2008/layout/NameandTitleOrganizationalChart"/>
    <dgm:cxn modelId="{016564AE-FFE6-40C8-B112-9AB2CC4E0344}" type="presParOf" srcId="{242E20DF-5D91-47C5-850A-D02F110C8625}" destId="{A112F9E1-1651-47F7-BA4B-B0A89E5393AF}" srcOrd="1" destOrd="0" presId="urn:microsoft.com/office/officeart/2008/layout/NameandTitleOrganizationalChart"/>
    <dgm:cxn modelId="{795F6C8A-41B7-475A-8B45-1A793C1CA6FC}" type="presParOf" srcId="{A112F9E1-1651-47F7-BA4B-B0A89E5393AF}" destId="{E18A0CBE-E673-459C-907F-A02CDE6BB90B}" srcOrd="0" destOrd="0" presId="urn:microsoft.com/office/officeart/2008/layout/NameandTitleOrganizationalChart"/>
    <dgm:cxn modelId="{EA08363F-A001-4F5E-BDED-EDA728212C0C}" type="presParOf" srcId="{A112F9E1-1651-47F7-BA4B-B0A89E5393AF}" destId="{706FED88-1817-44C7-B552-DAC4113E05B2}" srcOrd="1" destOrd="0" presId="urn:microsoft.com/office/officeart/2008/layout/NameandTitleOrganizationalChart"/>
    <dgm:cxn modelId="{FE2FCDE1-2B30-4D77-96D4-A4DD09E59191}" type="presParOf" srcId="{706FED88-1817-44C7-B552-DAC4113E05B2}" destId="{665CAE0B-B8BE-4C6A-9825-7F14AED2E66C}" srcOrd="0" destOrd="0" presId="urn:microsoft.com/office/officeart/2008/layout/NameandTitleOrganizationalChart"/>
    <dgm:cxn modelId="{CED85C75-78E3-4673-96B1-0BCDCA8F6AAC}" type="presParOf" srcId="{665CAE0B-B8BE-4C6A-9825-7F14AED2E66C}" destId="{1B805747-9A85-4589-9A3A-7B330E9E6AD8}" srcOrd="0" destOrd="0" presId="urn:microsoft.com/office/officeart/2008/layout/NameandTitleOrganizationalChart"/>
    <dgm:cxn modelId="{79FEE542-2E09-421B-BE9C-99F5060D931C}" type="presParOf" srcId="{665CAE0B-B8BE-4C6A-9825-7F14AED2E66C}" destId="{5BCA7ED0-67FC-44CB-BC09-207C23DB2A86}" srcOrd="1" destOrd="0" presId="urn:microsoft.com/office/officeart/2008/layout/NameandTitleOrganizationalChart"/>
    <dgm:cxn modelId="{5CCEF605-BF53-408B-AB00-4753268DC335}" type="presParOf" srcId="{665CAE0B-B8BE-4C6A-9825-7F14AED2E66C}" destId="{1D50C754-D57A-4ADF-A189-02572D6BE62B}" srcOrd="2" destOrd="0" presId="urn:microsoft.com/office/officeart/2008/layout/NameandTitleOrganizationalChart"/>
    <dgm:cxn modelId="{0D3EB480-31A1-47D6-AF62-8CA95759236E}" type="presParOf" srcId="{706FED88-1817-44C7-B552-DAC4113E05B2}" destId="{1F3884D9-299E-42F1-BE23-230B379259D7}" srcOrd="1" destOrd="0" presId="urn:microsoft.com/office/officeart/2008/layout/NameandTitleOrganizationalChart"/>
    <dgm:cxn modelId="{C07533DA-63CA-4F37-B1BB-74D6B3283867}" type="presParOf" srcId="{1F3884D9-299E-42F1-BE23-230B379259D7}" destId="{C13B6A83-1C3E-439A-8725-2AEA7640B156}" srcOrd="0" destOrd="0" presId="urn:microsoft.com/office/officeart/2008/layout/NameandTitleOrganizationalChart"/>
    <dgm:cxn modelId="{38261579-8419-4ED9-985A-2BCEE78873AA}" type="presParOf" srcId="{1F3884D9-299E-42F1-BE23-230B379259D7}" destId="{DE1ADBF9-CEB1-4E4D-B9E0-94AF309D0977}" srcOrd="1" destOrd="0" presId="urn:microsoft.com/office/officeart/2008/layout/NameandTitleOrganizationalChart"/>
    <dgm:cxn modelId="{253BA914-071D-42C9-9753-38A534EEC67A}" type="presParOf" srcId="{DE1ADBF9-CEB1-4E4D-B9E0-94AF309D0977}" destId="{ED72B9EF-EB59-4150-BA27-7E9779E61457}" srcOrd="0" destOrd="0" presId="urn:microsoft.com/office/officeart/2008/layout/NameandTitleOrganizationalChart"/>
    <dgm:cxn modelId="{CD41E259-3703-441E-9C36-E3C2709A8C19}" type="presParOf" srcId="{ED72B9EF-EB59-4150-BA27-7E9779E61457}" destId="{98229762-5576-4785-8845-7F142CA0A05F}" srcOrd="0" destOrd="0" presId="urn:microsoft.com/office/officeart/2008/layout/NameandTitleOrganizationalChart"/>
    <dgm:cxn modelId="{8D2942EA-9E30-41C9-B99B-AB653FF730BF}" type="presParOf" srcId="{ED72B9EF-EB59-4150-BA27-7E9779E61457}" destId="{DCA5637C-D176-43C5-BFE6-04F78F9B232B}" srcOrd="1" destOrd="0" presId="urn:microsoft.com/office/officeart/2008/layout/NameandTitleOrganizationalChart"/>
    <dgm:cxn modelId="{AAB0E2C8-4918-4CBF-9C4C-347719C535B9}" type="presParOf" srcId="{ED72B9EF-EB59-4150-BA27-7E9779E61457}" destId="{5EEFD3FC-8257-46B1-9B92-18EE0B4F7D54}" srcOrd="2" destOrd="0" presId="urn:microsoft.com/office/officeart/2008/layout/NameandTitleOrganizationalChart"/>
    <dgm:cxn modelId="{43EA2D09-E55B-4350-934B-7D81505D1677}" type="presParOf" srcId="{DE1ADBF9-CEB1-4E4D-B9E0-94AF309D0977}" destId="{FDF0505E-B80A-4F30-B13B-B0E5CFEEC941}" srcOrd="1" destOrd="0" presId="urn:microsoft.com/office/officeart/2008/layout/NameandTitleOrganizationalChart"/>
    <dgm:cxn modelId="{C6ED6F87-5C17-41DB-B132-86CAE18B98F0}" type="presParOf" srcId="{DE1ADBF9-CEB1-4E4D-B9E0-94AF309D0977}" destId="{9E40F98C-FFF3-4EE9-8230-0F52C76C26BD}" srcOrd="2" destOrd="0" presId="urn:microsoft.com/office/officeart/2008/layout/NameandTitleOrganizationalChart"/>
    <dgm:cxn modelId="{9D946481-6F48-4767-91DE-8C5A537B9CB5}" type="presParOf" srcId="{706FED88-1817-44C7-B552-DAC4113E05B2}" destId="{89665BD8-26A8-401F-93A1-FD35900FBB67}" srcOrd="2" destOrd="0" presId="urn:microsoft.com/office/officeart/2008/layout/NameandTitleOrganizationalChart"/>
    <dgm:cxn modelId="{B12AF30E-F188-4806-A07A-5E7BF7AD170F}" type="presParOf" srcId="{A112F9E1-1651-47F7-BA4B-B0A89E5393AF}" destId="{E2013B37-4830-4808-A6D6-EE3574DA1DBF}" srcOrd="2" destOrd="0" presId="urn:microsoft.com/office/officeart/2008/layout/NameandTitleOrganizationalChart"/>
    <dgm:cxn modelId="{EDA847E3-E44C-4246-BEF6-1046895108C0}" type="presParOf" srcId="{A112F9E1-1651-47F7-BA4B-B0A89E5393AF}" destId="{12F17F6B-8EFC-459A-89B1-3A5C00E863F9}" srcOrd="3" destOrd="0" presId="urn:microsoft.com/office/officeart/2008/layout/NameandTitleOrganizationalChart"/>
    <dgm:cxn modelId="{7C3EE37A-0786-4102-845E-DB00807959D2}" type="presParOf" srcId="{12F17F6B-8EFC-459A-89B1-3A5C00E863F9}" destId="{C31494EB-5E5A-401A-8C2F-AF76BE29C142}" srcOrd="0" destOrd="0" presId="urn:microsoft.com/office/officeart/2008/layout/NameandTitleOrganizationalChart"/>
    <dgm:cxn modelId="{C1E3CFDF-C92E-4F65-972C-23FF3824E5C4}" type="presParOf" srcId="{C31494EB-5E5A-401A-8C2F-AF76BE29C142}" destId="{3A4E245B-F827-4934-9FBC-C594EFC09E72}" srcOrd="0" destOrd="0" presId="urn:microsoft.com/office/officeart/2008/layout/NameandTitleOrganizationalChart"/>
    <dgm:cxn modelId="{5C6DF8A0-F88F-4CB3-A920-C6BDEE90C8DC}" type="presParOf" srcId="{C31494EB-5E5A-401A-8C2F-AF76BE29C142}" destId="{AE9C5B45-2101-4088-BFC5-D08CA29E604E}" srcOrd="1" destOrd="0" presId="urn:microsoft.com/office/officeart/2008/layout/NameandTitleOrganizationalChart"/>
    <dgm:cxn modelId="{24B5131A-4295-485B-92C9-31852B8319AB}" type="presParOf" srcId="{C31494EB-5E5A-401A-8C2F-AF76BE29C142}" destId="{57B04DD5-E505-4273-9221-0AB01249A0F8}" srcOrd="2" destOrd="0" presId="urn:microsoft.com/office/officeart/2008/layout/NameandTitleOrganizationalChart"/>
    <dgm:cxn modelId="{845A3A01-CF53-4D9B-AF77-A971B134211E}" type="presParOf" srcId="{12F17F6B-8EFC-459A-89B1-3A5C00E863F9}" destId="{2228D16B-40B4-44A4-A1A8-8743BF737156}" srcOrd="1" destOrd="0" presId="urn:microsoft.com/office/officeart/2008/layout/NameandTitleOrganizationalChart"/>
    <dgm:cxn modelId="{B5571131-173A-4064-9BD6-B5DE21B09E45}" type="presParOf" srcId="{2228D16B-40B4-44A4-A1A8-8743BF737156}" destId="{4E3B46E5-3785-4B31-A08A-6C4EBFF6F2AB}" srcOrd="0" destOrd="0" presId="urn:microsoft.com/office/officeart/2008/layout/NameandTitleOrganizationalChart"/>
    <dgm:cxn modelId="{83ED670E-8914-4CFF-88C5-2211D7B2B9CB}" type="presParOf" srcId="{2228D16B-40B4-44A4-A1A8-8743BF737156}" destId="{10D7C5C5-AC12-4F9F-9F90-E522920E6AD5}" srcOrd="1" destOrd="0" presId="urn:microsoft.com/office/officeart/2008/layout/NameandTitleOrganizationalChart"/>
    <dgm:cxn modelId="{2088968A-2351-4203-82CA-BB5E977B2327}" type="presParOf" srcId="{10D7C5C5-AC12-4F9F-9F90-E522920E6AD5}" destId="{309F23BF-9DB1-4328-9447-808DE91F3D1E}" srcOrd="0" destOrd="0" presId="urn:microsoft.com/office/officeart/2008/layout/NameandTitleOrganizationalChart"/>
    <dgm:cxn modelId="{FECF399A-532C-46B4-A24C-1033F478731C}" type="presParOf" srcId="{309F23BF-9DB1-4328-9447-808DE91F3D1E}" destId="{A7EC7D8C-8E6E-4AF5-8B42-76ECD0C86C3B}" srcOrd="0" destOrd="0" presId="urn:microsoft.com/office/officeart/2008/layout/NameandTitleOrganizationalChart"/>
    <dgm:cxn modelId="{58FECD0A-4B6B-4FCF-B41F-CFAFC3952B26}" type="presParOf" srcId="{309F23BF-9DB1-4328-9447-808DE91F3D1E}" destId="{5F8FC64E-44EB-4266-B2D9-DDC84394C29F}" srcOrd="1" destOrd="0" presId="urn:microsoft.com/office/officeart/2008/layout/NameandTitleOrganizationalChart"/>
    <dgm:cxn modelId="{BEA12B8C-57EB-4549-9D55-F8E252EEE522}" type="presParOf" srcId="{309F23BF-9DB1-4328-9447-808DE91F3D1E}" destId="{9B4CD00A-E37A-4D95-89BF-ED806C7DFDFF}" srcOrd="2" destOrd="0" presId="urn:microsoft.com/office/officeart/2008/layout/NameandTitleOrganizationalChart"/>
    <dgm:cxn modelId="{DE9EBB92-AA20-4DCA-8713-86F98AD00463}" type="presParOf" srcId="{10D7C5C5-AC12-4F9F-9F90-E522920E6AD5}" destId="{18FF2643-CF61-4636-A65B-AE1882AEEDC3}" srcOrd="1" destOrd="0" presId="urn:microsoft.com/office/officeart/2008/layout/NameandTitleOrganizationalChart"/>
    <dgm:cxn modelId="{8E77D24D-68D4-42E0-9CBA-B9F50C709422}" type="presParOf" srcId="{18FF2643-CF61-4636-A65B-AE1882AEEDC3}" destId="{4763BE02-C5E4-4817-BE32-C119EBFEB690}" srcOrd="0" destOrd="0" presId="urn:microsoft.com/office/officeart/2008/layout/NameandTitleOrganizationalChart"/>
    <dgm:cxn modelId="{51CC3A38-A2F4-4705-BF76-495928D60BE7}" type="presParOf" srcId="{18FF2643-CF61-4636-A65B-AE1882AEEDC3}" destId="{C58FB95B-34E6-4F6E-9B73-6112580DB4FC}" srcOrd="1" destOrd="0" presId="urn:microsoft.com/office/officeart/2008/layout/NameandTitleOrganizationalChart"/>
    <dgm:cxn modelId="{39781079-376C-4A13-A79B-B9801330392A}" type="presParOf" srcId="{C58FB95B-34E6-4F6E-9B73-6112580DB4FC}" destId="{9123C1CF-0BBD-4EAB-8182-E17396919CFF}" srcOrd="0" destOrd="0" presId="urn:microsoft.com/office/officeart/2008/layout/NameandTitleOrganizationalChart"/>
    <dgm:cxn modelId="{1B2F4A59-0D82-4F07-B252-A3FF4742B39E}" type="presParOf" srcId="{9123C1CF-0BBD-4EAB-8182-E17396919CFF}" destId="{7C4BB445-2256-47DF-944D-DC62CCE5D70D}" srcOrd="0" destOrd="0" presId="urn:microsoft.com/office/officeart/2008/layout/NameandTitleOrganizationalChart"/>
    <dgm:cxn modelId="{24651CFE-6758-4B28-8B41-9E4B7A97EF66}" type="presParOf" srcId="{9123C1CF-0BBD-4EAB-8182-E17396919CFF}" destId="{E2A5D694-E4EA-466C-B779-3EA222E14CDA}" srcOrd="1" destOrd="0" presId="urn:microsoft.com/office/officeart/2008/layout/NameandTitleOrganizationalChart"/>
    <dgm:cxn modelId="{3AD3FC6C-417A-4D49-BB03-B10944444408}" type="presParOf" srcId="{9123C1CF-0BBD-4EAB-8182-E17396919CFF}" destId="{C31DB9CB-D158-4454-A21C-4CCBAAD1B435}" srcOrd="2" destOrd="0" presId="urn:microsoft.com/office/officeart/2008/layout/NameandTitleOrganizationalChart"/>
    <dgm:cxn modelId="{E039E0FF-9C12-4908-B8E9-5F15AEE126F6}" type="presParOf" srcId="{C58FB95B-34E6-4F6E-9B73-6112580DB4FC}" destId="{C7581D53-E26F-4D68-8DA9-FB4195F76798}" srcOrd="1" destOrd="0" presId="urn:microsoft.com/office/officeart/2008/layout/NameandTitleOrganizationalChart"/>
    <dgm:cxn modelId="{5BE9659B-48CC-42C8-BC5F-125995329CDB}" type="presParOf" srcId="{C58FB95B-34E6-4F6E-9B73-6112580DB4FC}" destId="{4F8227C4-44F3-4293-9FB3-0B606D806A02}" srcOrd="2" destOrd="0" presId="urn:microsoft.com/office/officeart/2008/layout/NameandTitleOrganizationalChart"/>
    <dgm:cxn modelId="{D4CAD610-64C9-4AEF-A49E-B1779FBE6267}" type="presParOf" srcId="{10D7C5C5-AC12-4F9F-9F90-E522920E6AD5}" destId="{AEA63B89-4A86-4153-AA68-E48BC4B53A15}" srcOrd="2" destOrd="0" presId="urn:microsoft.com/office/officeart/2008/layout/NameandTitleOrganizationalChart"/>
    <dgm:cxn modelId="{7B180C3B-2D71-4B37-90EC-397C7AD85366}" type="presParOf" srcId="{12F17F6B-8EFC-459A-89B1-3A5C00E863F9}" destId="{5047ED52-1E82-4269-87B0-022F16200418}" srcOrd="2" destOrd="0" presId="urn:microsoft.com/office/officeart/2008/layout/NameandTitleOrganizationalChart"/>
    <dgm:cxn modelId="{D6026993-AED7-4BF4-9B15-924C9DC5BC17}" type="presParOf" srcId="{A112F9E1-1651-47F7-BA4B-B0A89E5393AF}" destId="{C7A49624-3143-44BE-A5EC-9654327074EF}" srcOrd="4" destOrd="0" presId="urn:microsoft.com/office/officeart/2008/layout/NameandTitleOrganizationalChart"/>
    <dgm:cxn modelId="{1A7F5FBB-0816-41EB-AB11-96DE8915E943}" type="presParOf" srcId="{A112F9E1-1651-47F7-BA4B-B0A89E5393AF}" destId="{2605AAC6-7C56-4193-94DC-FB2854E48740}" srcOrd="5" destOrd="0" presId="urn:microsoft.com/office/officeart/2008/layout/NameandTitleOrganizationalChart"/>
    <dgm:cxn modelId="{0E382D8B-3082-458D-AC24-768E2380821C}" type="presParOf" srcId="{2605AAC6-7C56-4193-94DC-FB2854E48740}" destId="{BD803F88-F12F-4D23-A6B0-B45BCAC6864E}" srcOrd="0" destOrd="0" presId="urn:microsoft.com/office/officeart/2008/layout/NameandTitleOrganizationalChart"/>
    <dgm:cxn modelId="{C521D5A5-D34B-412D-80E8-D5C72587A83B}" type="presParOf" srcId="{BD803F88-F12F-4D23-A6B0-B45BCAC6864E}" destId="{DB0D05C4-872E-4662-8B69-E280A2744CC9}" srcOrd="0" destOrd="0" presId="urn:microsoft.com/office/officeart/2008/layout/NameandTitleOrganizationalChart"/>
    <dgm:cxn modelId="{E529C7AB-AE80-4BBE-8F29-191639AF46A2}" type="presParOf" srcId="{BD803F88-F12F-4D23-A6B0-B45BCAC6864E}" destId="{F6D2705F-6818-4DB9-B13A-4E3AB7046E54}" srcOrd="1" destOrd="0" presId="urn:microsoft.com/office/officeart/2008/layout/NameandTitleOrganizationalChart"/>
    <dgm:cxn modelId="{4C04B53C-3EC1-4625-BF01-8C7A98FE0A97}" type="presParOf" srcId="{BD803F88-F12F-4D23-A6B0-B45BCAC6864E}" destId="{5721B653-054C-4C58-8F5D-84A6401B19EB}" srcOrd="2" destOrd="0" presId="urn:microsoft.com/office/officeart/2008/layout/NameandTitleOrganizationalChart"/>
    <dgm:cxn modelId="{95F4499F-6AF9-4957-8CCB-E4D554B9A32C}" type="presParOf" srcId="{2605AAC6-7C56-4193-94DC-FB2854E48740}" destId="{CC4C09F2-53C8-4DFE-BC6E-991A8D211DB5}" srcOrd="1" destOrd="0" presId="urn:microsoft.com/office/officeart/2008/layout/NameandTitleOrganizationalChart"/>
    <dgm:cxn modelId="{DAA5ECBF-FD1A-4761-94C1-3B0CFEE021D8}" type="presParOf" srcId="{CC4C09F2-53C8-4DFE-BC6E-991A8D211DB5}" destId="{BA8B1DB1-DE42-4E06-82F3-3439ABE20AB6}" srcOrd="0" destOrd="0" presId="urn:microsoft.com/office/officeart/2008/layout/NameandTitleOrganizationalChart"/>
    <dgm:cxn modelId="{0213FE9A-FBFC-4987-A88D-4BE3E7128B94}" type="presParOf" srcId="{CC4C09F2-53C8-4DFE-BC6E-991A8D211DB5}" destId="{81C87CAF-CD86-4823-A649-341F9949A19D}" srcOrd="1" destOrd="0" presId="urn:microsoft.com/office/officeart/2008/layout/NameandTitleOrganizationalChart"/>
    <dgm:cxn modelId="{C312AE0E-CB2D-4D65-900F-1649BFAF642B}" type="presParOf" srcId="{81C87CAF-CD86-4823-A649-341F9949A19D}" destId="{BC5A7676-1B66-4BEF-9200-9B2F15BA0CC1}" srcOrd="0" destOrd="0" presId="urn:microsoft.com/office/officeart/2008/layout/NameandTitleOrganizationalChart"/>
    <dgm:cxn modelId="{BB34F013-7BE7-46FE-AD15-2B8158FC610D}" type="presParOf" srcId="{BC5A7676-1B66-4BEF-9200-9B2F15BA0CC1}" destId="{B7A6803F-2A60-49DA-8EB1-3E338C35B2A2}" srcOrd="0" destOrd="0" presId="urn:microsoft.com/office/officeart/2008/layout/NameandTitleOrganizationalChart"/>
    <dgm:cxn modelId="{972AB654-1DF7-4E1B-BBE3-EAE91326802C}" type="presParOf" srcId="{BC5A7676-1B66-4BEF-9200-9B2F15BA0CC1}" destId="{A47371EB-8C52-41D2-A580-90F1E313A301}" srcOrd="1" destOrd="0" presId="urn:microsoft.com/office/officeart/2008/layout/NameandTitleOrganizationalChart"/>
    <dgm:cxn modelId="{C47B52D4-2651-44D4-9A87-036E4CDCDA5D}" type="presParOf" srcId="{BC5A7676-1B66-4BEF-9200-9B2F15BA0CC1}" destId="{F23E664E-7E30-4447-8C87-625B0F4F23B8}" srcOrd="2" destOrd="0" presId="urn:microsoft.com/office/officeart/2008/layout/NameandTitleOrganizationalChart"/>
    <dgm:cxn modelId="{A1337C00-4EAB-4981-A0D1-6D31C8F7ABF3}" type="presParOf" srcId="{81C87CAF-CD86-4823-A649-341F9949A19D}" destId="{2C10B5FC-2A12-42A6-9467-E7F1AABB26F0}" srcOrd="1" destOrd="0" presId="urn:microsoft.com/office/officeart/2008/layout/NameandTitleOrganizationalChart"/>
    <dgm:cxn modelId="{D05397CE-EC76-491B-87B8-E8036558067D}" type="presParOf" srcId="{2C10B5FC-2A12-42A6-9467-E7F1AABB26F0}" destId="{7E2788B8-A07E-4908-B0F6-CA7BC9B17F2E}" srcOrd="0" destOrd="0" presId="urn:microsoft.com/office/officeart/2008/layout/NameandTitleOrganizationalChart"/>
    <dgm:cxn modelId="{13DD79D1-5A6E-47D3-8F4A-96A79D341C04}" type="presParOf" srcId="{2C10B5FC-2A12-42A6-9467-E7F1AABB26F0}" destId="{5ACBCF9E-3EE4-4EB7-B2CF-0EF14A264936}" srcOrd="1" destOrd="0" presId="urn:microsoft.com/office/officeart/2008/layout/NameandTitleOrganizationalChart"/>
    <dgm:cxn modelId="{11AF436D-4BE6-4AB3-B927-58974BCEF2C8}" type="presParOf" srcId="{5ACBCF9E-3EE4-4EB7-B2CF-0EF14A264936}" destId="{7BCD0D1F-D1AD-4EB5-812B-154971F76287}" srcOrd="0" destOrd="0" presId="urn:microsoft.com/office/officeart/2008/layout/NameandTitleOrganizationalChart"/>
    <dgm:cxn modelId="{E1744C5D-D01B-4203-A883-AFD6AF98A109}" type="presParOf" srcId="{7BCD0D1F-D1AD-4EB5-812B-154971F76287}" destId="{96887088-F5A3-4073-BDE6-7D42B872851F}" srcOrd="0" destOrd="0" presId="urn:microsoft.com/office/officeart/2008/layout/NameandTitleOrganizationalChart"/>
    <dgm:cxn modelId="{80993F84-7EE0-47E5-8274-BCA578220B95}" type="presParOf" srcId="{7BCD0D1F-D1AD-4EB5-812B-154971F76287}" destId="{5E99E8F2-1F9F-40C3-A05A-DB92F08C45F3}" srcOrd="1" destOrd="0" presId="urn:microsoft.com/office/officeart/2008/layout/NameandTitleOrganizationalChart"/>
    <dgm:cxn modelId="{40961488-4442-448E-A3C7-C030E0227C29}" type="presParOf" srcId="{7BCD0D1F-D1AD-4EB5-812B-154971F76287}" destId="{46A29323-8F60-42A1-A2B2-A7A2CE8B2901}" srcOrd="2" destOrd="0" presId="urn:microsoft.com/office/officeart/2008/layout/NameandTitleOrganizationalChart"/>
    <dgm:cxn modelId="{728ACB96-AB8C-488F-AE23-AECB28B987A6}" type="presParOf" srcId="{5ACBCF9E-3EE4-4EB7-B2CF-0EF14A264936}" destId="{0249B547-367D-4AE2-B4F7-F0A8404C02DA}" srcOrd="1" destOrd="0" presId="urn:microsoft.com/office/officeart/2008/layout/NameandTitleOrganizationalChart"/>
    <dgm:cxn modelId="{A6B8D54E-2CDF-446A-B76F-87B7BD2D1D0F}" type="presParOf" srcId="{5ACBCF9E-3EE4-4EB7-B2CF-0EF14A264936}" destId="{04BFEF9C-EE85-419B-AEB7-09E93862F832}" srcOrd="2" destOrd="0" presId="urn:microsoft.com/office/officeart/2008/layout/NameandTitleOrganizationalChart"/>
    <dgm:cxn modelId="{B3C7581C-B14E-4A85-BEDD-4F7CFC6D52D9}" type="presParOf" srcId="{81C87CAF-CD86-4823-A649-341F9949A19D}" destId="{ED868208-D6E8-4B2E-AA92-21D0366F4746}" srcOrd="2" destOrd="0" presId="urn:microsoft.com/office/officeart/2008/layout/NameandTitleOrganizationalChart"/>
    <dgm:cxn modelId="{DD7A0758-7332-4CDE-907E-63E340B509A7}" type="presParOf" srcId="{2605AAC6-7C56-4193-94DC-FB2854E48740}" destId="{B353449E-854C-4CD8-8846-3DEF0CC74154}" srcOrd="2" destOrd="0" presId="urn:microsoft.com/office/officeart/2008/layout/NameandTitleOrganizationalChart"/>
    <dgm:cxn modelId="{DB5FF7CB-99E5-4AA1-9864-264275411882}" type="presParOf" srcId="{242E20DF-5D91-47C5-850A-D02F110C8625}" destId="{D63C3E23-F1D5-4A46-94D0-2F5AE6378B2D}" srcOrd="2" destOrd="0" presId="urn:microsoft.com/office/officeart/2008/layout/NameandTitleOrganizationalChar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14.xml><?xml version="1.0" encoding="utf-8"?>
<dgm:dataModel xmlns:dgm="http://schemas.openxmlformats.org/drawingml/2006/diagram" xmlns:a="http://schemas.openxmlformats.org/drawingml/2006/main">
  <dgm:ptLst>
    <dgm:pt modelId="{30672521-F985-4151-9A26-7CEDB0A9270F}" type="doc">
      <dgm:prSet loTypeId="urn:microsoft.com/office/officeart/2005/8/layout/chevron1" loCatId="process" qsTypeId="urn:microsoft.com/office/officeart/2005/8/quickstyle/simple1" qsCatId="simple" csTypeId="urn:microsoft.com/office/officeart/2005/8/colors/colorful3" csCatId="colorful" phldr="1"/>
      <dgm:spPr/>
    </dgm:pt>
    <dgm:pt modelId="{7ED840B1-2FFD-48E8-A998-DA183B855EBE}">
      <dgm:prSet phldrT="[Text]"/>
      <dgm:spPr>
        <a:xfrm>
          <a:off x="3688" y="0"/>
          <a:ext cx="1612519" cy="1497330"/>
        </a:xfrm>
      </dgm:spPr>
      <dgm:t>
        <a:bodyPr/>
        <a:lstStyle/>
        <a:p>
          <a:r>
            <a:rPr lang="en-US" b="1">
              <a:latin typeface="Calibri" panose="020F0502020204030204"/>
              <a:ea typeface="+mn-ea"/>
              <a:cs typeface="+mn-cs"/>
            </a:rPr>
            <a:t>Early Intervention</a:t>
          </a:r>
        </a:p>
      </dgm:t>
    </dgm:pt>
    <dgm:pt modelId="{8C8851D1-6954-488B-9941-57E8C27BBC88}" type="parTrans" cxnId="{5925E025-6DE2-4169-86D9-96C4729E1900}">
      <dgm:prSet/>
      <dgm:spPr/>
      <dgm:t>
        <a:bodyPr/>
        <a:lstStyle/>
        <a:p>
          <a:endParaRPr lang="en-US"/>
        </a:p>
      </dgm:t>
    </dgm:pt>
    <dgm:pt modelId="{F0E82199-7F78-4340-86A1-A900B8608D67}" type="sibTrans" cxnId="{5925E025-6DE2-4169-86D9-96C4729E1900}">
      <dgm:prSet/>
      <dgm:spPr/>
      <dgm:t>
        <a:bodyPr/>
        <a:lstStyle/>
        <a:p>
          <a:endParaRPr lang="en-US"/>
        </a:p>
      </dgm:t>
    </dgm:pt>
    <dgm:pt modelId="{D2D4565C-2700-419D-BFB5-F5727E75826A}">
      <dgm:prSet phldrT="[Text]"/>
      <dgm:spPr>
        <a:xfrm>
          <a:off x="3389979" y="0"/>
          <a:ext cx="1612519" cy="1497330"/>
        </a:xfrm>
      </dgm:spPr>
      <dgm:t>
        <a:bodyPr/>
        <a:lstStyle/>
        <a:p>
          <a:r>
            <a:rPr lang="en-US" b="1">
              <a:latin typeface="Calibri" panose="020F0502020204030204"/>
              <a:ea typeface="+mn-ea"/>
              <a:cs typeface="+mn-cs"/>
            </a:rPr>
            <a:t>Outpatient Services</a:t>
          </a:r>
        </a:p>
      </dgm:t>
    </dgm:pt>
    <dgm:pt modelId="{ABA4D684-9B98-4F37-BDBE-80CA22D1979F}" type="parTrans" cxnId="{45AB651F-5E4E-4D56-8B4A-ACFA5646403C}">
      <dgm:prSet/>
      <dgm:spPr/>
      <dgm:t>
        <a:bodyPr/>
        <a:lstStyle/>
        <a:p>
          <a:endParaRPr lang="en-US"/>
        </a:p>
      </dgm:t>
    </dgm:pt>
    <dgm:pt modelId="{A747820B-7A56-4219-978B-23F1CD201563}" type="sibTrans" cxnId="{45AB651F-5E4E-4D56-8B4A-ACFA5646403C}">
      <dgm:prSet/>
      <dgm:spPr/>
      <dgm:t>
        <a:bodyPr/>
        <a:lstStyle/>
        <a:p>
          <a:endParaRPr lang="en-US"/>
        </a:p>
      </dgm:t>
    </dgm:pt>
    <dgm:pt modelId="{C7C51192-56F2-4437-8C60-43EA80AC2F65}">
      <dgm:prSet phldrT="[Text]"/>
      <dgm:spPr>
        <a:xfrm>
          <a:off x="5083124" y="2245995"/>
          <a:ext cx="1612519" cy="1497330"/>
        </a:xfrm>
      </dgm:spPr>
      <dgm:t>
        <a:bodyPr/>
        <a:lstStyle/>
        <a:p>
          <a:r>
            <a:rPr lang="en-US" b="1">
              <a:latin typeface="Calibri" panose="020F0502020204030204"/>
              <a:ea typeface="+mn-ea"/>
              <a:cs typeface="+mn-cs"/>
            </a:rPr>
            <a:t>Residential Services</a:t>
          </a:r>
        </a:p>
      </dgm:t>
    </dgm:pt>
    <dgm:pt modelId="{F69F13DE-40E1-45EA-87AE-A8B9942022B2}" type="parTrans" cxnId="{74575F63-B47B-4F1E-9E5B-8C103CA2D059}">
      <dgm:prSet/>
      <dgm:spPr/>
      <dgm:t>
        <a:bodyPr/>
        <a:lstStyle/>
        <a:p>
          <a:endParaRPr lang="en-US"/>
        </a:p>
      </dgm:t>
    </dgm:pt>
    <dgm:pt modelId="{9E884EB2-8ABB-4334-9EBE-D0FDEE18A493}" type="sibTrans" cxnId="{74575F63-B47B-4F1E-9E5B-8C103CA2D059}">
      <dgm:prSet/>
      <dgm:spPr/>
      <dgm:t>
        <a:bodyPr/>
        <a:lstStyle/>
        <a:p>
          <a:endParaRPr lang="en-US"/>
        </a:p>
      </dgm:t>
    </dgm:pt>
    <dgm:pt modelId="{1CD677F6-BBC1-4293-88AE-07FF70CE8B6F}">
      <dgm:prSet/>
      <dgm:spPr>
        <a:xfrm>
          <a:off x="6776269" y="0"/>
          <a:ext cx="1612519" cy="1497330"/>
        </a:xfrm>
      </dgm:spPr>
      <dgm:t>
        <a:bodyPr/>
        <a:lstStyle/>
        <a:p>
          <a:r>
            <a:rPr lang="en-US" b="1">
              <a:latin typeface="Calibri" panose="020F0502020204030204"/>
              <a:ea typeface="+mn-ea"/>
              <a:cs typeface="+mn-cs"/>
            </a:rPr>
            <a:t>Hospitalization</a:t>
          </a:r>
        </a:p>
      </dgm:t>
    </dgm:pt>
    <dgm:pt modelId="{1327A1C1-D73F-4197-B756-26987FE8A572}" type="parTrans" cxnId="{5D08DF51-E335-4F50-A7A1-FDBC24CF39CA}">
      <dgm:prSet/>
      <dgm:spPr/>
      <dgm:t>
        <a:bodyPr/>
        <a:lstStyle/>
        <a:p>
          <a:endParaRPr lang="en-US"/>
        </a:p>
      </dgm:t>
    </dgm:pt>
    <dgm:pt modelId="{FB4A7E7A-9CA6-47DF-A06E-5840C0BBE2A3}" type="sibTrans" cxnId="{5D08DF51-E335-4F50-A7A1-FDBC24CF39CA}">
      <dgm:prSet/>
      <dgm:spPr/>
      <dgm:t>
        <a:bodyPr/>
        <a:lstStyle/>
        <a:p>
          <a:endParaRPr lang="en-US"/>
        </a:p>
      </dgm:t>
    </dgm:pt>
    <dgm:pt modelId="{6C18C4E6-994D-49A9-A438-7CAE8DBCC017}">
      <dgm:prSet/>
      <dgm:spPr>
        <a:xfrm>
          <a:off x="3688" y="0"/>
          <a:ext cx="1612519" cy="1497330"/>
        </a:xfrm>
      </dgm:spPr>
      <dgm:t>
        <a:bodyPr/>
        <a:lstStyle/>
        <a:p>
          <a:r>
            <a:rPr lang="en-US">
              <a:latin typeface="Calibri" panose="020F0502020204030204"/>
              <a:ea typeface="+mn-ea"/>
              <a:cs typeface="+mn-cs"/>
            </a:rPr>
            <a:t>Access through needle exchange, primary care, judicial system, etc.</a:t>
          </a:r>
        </a:p>
      </dgm:t>
    </dgm:pt>
    <dgm:pt modelId="{ADCF3919-CC33-464A-9E53-CD5EAC30DCF8}" type="parTrans" cxnId="{7FE43FC9-7B82-471D-9B76-12299CD8E76E}">
      <dgm:prSet/>
      <dgm:spPr/>
      <dgm:t>
        <a:bodyPr/>
        <a:lstStyle/>
        <a:p>
          <a:endParaRPr lang="en-US"/>
        </a:p>
      </dgm:t>
    </dgm:pt>
    <dgm:pt modelId="{379DBB17-9F8A-43E7-8203-C6F4D5A96475}" type="sibTrans" cxnId="{7FE43FC9-7B82-471D-9B76-12299CD8E76E}">
      <dgm:prSet/>
      <dgm:spPr/>
      <dgm:t>
        <a:bodyPr/>
        <a:lstStyle/>
        <a:p>
          <a:endParaRPr lang="en-US"/>
        </a:p>
      </dgm:t>
    </dgm:pt>
    <dgm:pt modelId="{B9C72832-5E0D-428F-9320-55447EADE674}">
      <dgm:prSet/>
      <dgm:spPr>
        <a:xfrm>
          <a:off x="3688" y="0"/>
          <a:ext cx="1612519" cy="1497330"/>
        </a:xfrm>
      </dgm:spPr>
      <dgm:t>
        <a:bodyPr/>
        <a:lstStyle/>
        <a:p>
          <a:r>
            <a:rPr lang="en-US">
              <a:latin typeface="Calibri" panose="020F0502020204030204"/>
              <a:ea typeface="+mn-ea"/>
              <a:cs typeface="+mn-cs"/>
            </a:rPr>
            <a:t>Screening</a:t>
          </a:r>
        </a:p>
      </dgm:t>
    </dgm:pt>
    <dgm:pt modelId="{396D0BA0-F022-4397-9326-C9176E9E505C}" type="parTrans" cxnId="{25C133DB-C076-4AFE-9B7F-D02DC752DA54}">
      <dgm:prSet/>
      <dgm:spPr/>
      <dgm:t>
        <a:bodyPr/>
        <a:lstStyle/>
        <a:p>
          <a:endParaRPr lang="en-US"/>
        </a:p>
      </dgm:t>
    </dgm:pt>
    <dgm:pt modelId="{0F797A4D-62CD-4B85-98E4-50BCC58CBFA5}" type="sibTrans" cxnId="{25C133DB-C076-4AFE-9B7F-D02DC752DA54}">
      <dgm:prSet/>
      <dgm:spPr/>
      <dgm:t>
        <a:bodyPr/>
        <a:lstStyle/>
        <a:p>
          <a:endParaRPr lang="en-US"/>
        </a:p>
      </dgm:t>
    </dgm:pt>
    <dgm:pt modelId="{E107FA99-61C3-466A-9613-5CBCF4CD83D1}">
      <dgm:prSet/>
      <dgm:spPr>
        <a:xfrm>
          <a:off x="3688" y="0"/>
          <a:ext cx="1612519" cy="1497330"/>
        </a:xfrm>
      </dgm:spPr>
      <dgm:t>
        <a:bodyPr/>
        <a:lstStyle/>
        <a:p>
          <a:r>
            <a:rPr lang="en-US">
              <a:latin typeface="Calibri" panose="020F0502020204030204"/>
              <a:ea typeface="+mn-ea"/>
              <a:cs typeface="+mn-cs"/>
            </a:rPr>
            <a:t>Referral</a:t>
          </a:r>
        </a:p>
      </dgm:t>
    </dgm:pt>
    <dgm:pt modelId="{CF2F6CCB-4378-49A5-82B9-91EFCC73C646}" type="parTrans" cxnId="{C0B0919A-69E9-44CB-86BF-B9D9CFBC7323}">
      <dgm:prSet/>
      <dgm:spPr/>
      <dgm:t>
        <a:bodyPr/>
        <a:lstStyle/>
        <a:p>
          <a:endParaRPr lang="en-US"/>
        </a:p>
      </dgm:t>
    </dgm:pt>
    <dgm:pt modelId="{0D551C76-EE83-493D-BCF4-8ABE6BFC4B78}" type="sibTrans" cxnId="{C0B0919A-69E9-44CB-86BF-B9D9CFBC7323}">
      <dgm:prSet/>
      <dgm:spPr/>
      <dgm:t>
        <a:bodyPr/>
        <a:lstStyle/>
        <a:p>
          <a:endParaRPr lang="en-US"/>
        </a:p>
      </dgm:t>
    </dgm:pt>
    <dgm:pt modelId="{1F8538D8-C34A-46D5-95F2-05B719BDEE27}">
      <dgm:prSet/>
      <dgm:spPr>
        <a:xfrm>
          <a:off x="3389979" y="0"/>
          <a:ext cx="1612519" cy="1497330"/>
        </a:xfrm>
      </dgm:spPr>
      <dgm:t>
        <a:bodyPr/>
        <a:lstStyle/>
        <a:p>
          <a:r>
            <a:rPr lang="en-US">
              <a:latin typeface="Calibri" panose="020F0502020204030204"/>
              <a:ea typeface="+mn-ea"/>
              <a:cs typeface="+mn-cs"/>
            </a:rPr>
            <a:t>Daily, Weekly, Monthly</a:t>
          </a:r>
        </a:p>
      </dgm:t>
    </dgm:pt>
    <dgm:pt modelId="{312BA227-A913-4850-8F17-6261478505EA}" type="parTrans" cxnId="{B876C071-DE52-4532-A811-18EAE31F574F}">
      <dgm:prSet/>
      <dgm:spPr/>
      <dgm:t>
        <a:bodyPr/>
        <a:lstStyle/>
        <a:p>
          <a:endParaRPr lang="en-US"/>
        </a:p>
      </dgm:t>
    </dgm:pt>
    <dgm:pt modelId="{226E9465-0241-4864-8A2F-791DC6341383}" type="sibTrans" cxnId="{B876C071-DE52-4532-A811-18EAE31F574F}">
      <dgm:prSet/>
      <dgm:spPr/>
      <dgm:t>
        <a:bodyPr/>
        <a:lstStyle/>
        <a:p>
          <a:endParaRPr lang="en-US"/>
        </a:p>
      </dgm:t>
    </dgm:pt>
    <dgm:pt modelId="{838174F0-0A37-4F02-821C-B741AEB61527}">
      <dgm:prSet/>
      <dgm:spPr>
        <a:xfrm>
          <a:off x="3389979" y="0"/>
          <a:ext cx="1612519" cy="1497330"/>
        </a:xfrm>
      </dgm:spPr>
      <dgm:t>
        <a:bodyPr/>
        <a:lstStyle/>
        <a:p>
          <a:r>
            <a:rPr lang="en-US">
              <a:latin typeface="Calibri" panose="020F0502020204030204"/>
              <a:ea typeface="+mn-ea"/>
              <a:cs typeface="+mn-cs"/>
            </a:rPr>
            <a:t>Psychiatric services</a:t>
          </a:r>
        </a:p>
      </dgm:t>
    </dgm:pt>
    <dgm:pt modelId="{5EADF7FE-7AC4-42AB-BB5D-5201DE4B635D}" type="parTrans" cxnId="{75D5D29E-3E81-4D16-BE08-0AED6EA50F85}">
      <dgm:prSet/>
      <dgm:spPr/>
      <dgm:t>
        <a:bodyPr/>
        <a:lstStyle/>
        <a:p>
          <a:endParaRPr lang="en-US"/>
        </a:p>
      </dgm:t>
    </dgm:pt>
    <dgm:pt modelId="{6D8C6023-90EA-44C6-904A-B1420F6FA898}" type="sibTrans" cxnId="{75D5D29E-3E81-4D16-BE08-0AED6EA50F85}">
      <dgm:prSet/>
      <dgm:spPr/>
      <dgm:t>
        <a:bodyPr/>
        <a:lstStyle/>
        <a:p>
          <a:endParaRPr lang="en-US"/>
        </a:p>
      </dgm:t>
    </dgm:pt>
    <dgm:pt modelId="{A6AA110E-7D05-41D4-BF5C-ED0BB326C339}">
      <dgm:prSet/>
      <dgm:spPr>
        <a:xfrm>
          <a:off x="3389979" y="0"/>
          <a:ext cx="1612519" cy="1497330"/>
        </a:xfrm>
      </dgm:spPr>
      <dgm:t>
        <a:bodyPr/>
        <a:lstStyle/>
        <a:p>
          <a:r>
            <a:rPr lang="en-US">
              <a:latin typeface="Calibri" panose="020F0502020204030204"/>
              <a:ea typeface="+mn-ea"/>
              <a:cs typeface="+mn-cs"/>
            </a:rPr>
            <a:t>Indvidual, Family, or Group therapy</a:t>
          </a:r>
        </a:p>
      </dgm:t>
    </dgm:pt>
    <dgm:pt modelId="{11CD96FD-20B4-4EB7-9649-26372C06D1F8}" type="parTrans" cxnId="{74CE2E16-5D58-46F2-9021-64FA2EAE77A5}">
      <dgm:prSet/>
      <dgm:spPr/>
      <dgm:t>
        <a:bodyPr/>
        <a:lstStyle/>
        <a:p>
          <a:endParaRPr lang="en-US"/>
        </a:p>
      </dgm:t>
    </dgm:pt>
    <dgm:pt modelId="{0306B8EF-C58A-4C03-B2D9-6D05B2BF8C2F}" type="sibTrans" cxnId="{74CE2E16-5D58-46F2-9021-64FA2EAE77A5}">
      <dgm:prSet/>
      <dgm:spPr/>
      <dgm:t>
        <a:bodyPr/>
        <a:lstStyle/>
        <a:p>
          <a:endParaRPr lang="en-US"/>
        </a:p>
      </dgm:t>
    </dgm:pt>
    <dgm:pt modelId="{BA6BFEB8-8C3E-4F84-B7F6-262F12ACB804}">
      <dgm:prSet/>
      <dgm:spPr>
        <a:xfrm>
          <a:off x="1696833" y="2245995"/>
          <a:ext cx="1612519" cy="1497330"/>
        </a:xfrm>
      </dgm:spPr>
      <dgm:t>
        <a:bodyPr/>
        <a:lstStyle/>
        <a:p>
          <a:r>
            <a:rPr lang="en-US" b="1">
              <a:latin typeface="Calibri" panose="020F0502020204030204"/>
              <a:ea typeface="+mn-ea"/>
              <a:cs typeface="+mn-cs"/>
            </a:rPr>
            <a:t>Community Based</a:t>
          </a:r>
        </a:p>
      </dgm:t>
    </dgm:pt>
    <dgm:pt modelId="{E25B6629-B91D-4FBC-BFCF-2A16C6789DDB}" type="parTrans" cxnId="{781DD0FC-D652-42B7-85E1-01B28E2DAF90}">
      <dgm:prSet/>
      <dgm:spPr/>
      <dgm:t>
        <a:bodyPr/>
        <a:lstStyle/>
        <a:p>
          <a:endParaRPr lang="en-US"/>
        </a:p>
      </dgm:t>
    </dgm:pt>
    <dgm:pt modelId="{DE957DEE-B9F1-4764-B7E2-D412D409234A}" type="sibTrans" cxnId="{781DD0FC-D652-42B7-85E1-01B28E2DAF90}">
      <dgm:prSet/>
      <dgm:spPr/>
      <dgm:t>
        <a:bodyPr/>
        <a:lstStyle/>
        <a:p>
          <a:endParaRPr lang="en-US"/>
        </a:p>
      </dgm:t>
    </dgm:pt>
    <dgm:pt modelId="{4A3C7D47-55CC-4A08-8578-AADE2A0EA0C1}">
      <dgm:prSet/>
      <dgm:spPr>
        <a:xfrm>
          <a:off x="1696833" y="2245995"/>
          <a:ext cx="1612519" cy="1497330"/>
        </a:xfrm>
      </dgm:spPr>
      <dgm:t>
        <a:bodyPr/>
        <a:lstStyle/>
        <a:p>
          <a:r>
            <a:rPr lang="en-US">
              <a:latin typeface="Calibri" panose="020F0502020204030204"/>
              <a:ea typeface="+mn-ea"/>
              <a:cs typeface="+mn-cs"/>
            </a:rPr>
            <a:t>12 Step Meetings</a:t>
          </a:r>
        </a:p>
      </dgm:t>
    </dgm:pt>
    <dgm:pt modelId="{8E5DF8DF-6EEF-4DAB-8D40-4FB3B9DB9B83}" type="parTrans" cxnId="{3F3DC474-E3B7-431B-A7AE-E172289DC69B}">
      <dgm:prSet/>
      <dgm:spPr/>
      <dgm:t>
        <a:bodyPr/>
        <a:lstStyle/>
        <a:p>
          <a:endParaRPr lang="en-US"/>
        </a:p>
      </dgm:t>
    </dgm:pt>
    <dgm:pt modelId="{81E6841E-E50A-40C7-A28E-3FB0BFD156C4}" type="sibTrans" cxnId="{3F3DC474-E3B7-431B-A7AE-E172289DC69B}">
      <dgm:prSet/>
      <dgm:spPr/>
      <dgm:t>
        <a:bodyPr/>
        <a:lstStyle/>
        <a:p>
          <a:endParaRPr lang="en-US"/>
        </a:p>
      </dgm:t>
    </dgm:pt>
    <dgm:pt modelId="{F15622E8-519B-4B64-8BD5-5B919C8DA18A}">
      <dgm:prSet/>
      <dgm:spPr>
        <a:xfrm>
          <a:off x="1696833" y="2245995"/>
          <a:ext cx="1612519" cy="1497330"/>
        </a:xfrm>
      </dgm:spPr>
      <dgm:t>
        <a:bodyPr/>
        <a:lstStyle/>
        <a:p>
          <a:r>
            <a:rPr lang="en-US">
              <a:latin typeface="Calibri" panose="020F0502020204030204"/>
              <a:ea typeface="+mn-ea"/>
              <a:cs typeface="+mn-cs"/>
            </a:rPr>
            <a:t>Support Groups</a:t>
          </a:r>
        </a:p>
      </dgm:t>
    </dgm:pt>
    <dgm:pt modelId="{3C7DE74D-6593-4446-A58E-8E0A9E6D5AEF}" type="parTrans" cxnId="{1C87CA4D-1943-4453-BC30-E16F4B1A199E}">
      <dgm:prSet/>
      <dgm:spPr/>
      <dgm:t>
        <a:bodyPr/>
        <a:lstStyle/>
        <a:p>
          <a:endParaRPr lang="en-US"/>
        </a:p>
      </dgm:t>
    </dgm:pt>
    <dgm:pt modelId="{00C7D424-23C7-4F56-B397-EE59F0757036}" type="sibTrans" cxnId="{1C87CA4D-1943-4453-BC30-E16F4B1A199E}">
      <dgm:prSet/>
      <dgm:spPr/>
      <dgm:t>
        <a:bodyPr/>
        <a:lstStyle/>
        <a:p>
          <a:endParaRPr lang="en-US"/>
        </a:p>
      </dgm:t>
    </dgm:pt>
    <dgm:pt modelId="{80ACD571-AB30-4CE9-9D68-159C07910F65}">
      <dgm:prSet/>
      <dgm:spPr>
        <a:xfrm>
          <a:off x="1696833" y="2245995"/>
          <a:ext cx="1612519" cy="1497330"/>
        </a:xfrm>
      </dgm:spPr>
      <dgm:t>
        <a:bodyPr/>
        <a:lstStyle/>
        <a:p>
          <a:r>
            <a:rPr lang="en-US">
              <a:latin typeface="Calibri" panose="020F0502020204030204"/>
              <a:ea typeface="+mn-ea"/>
              <a:cs typeface="+mn-cs"/>
            </a:rPr>
            <a:t>Day Programs</a:t>
          </a:r>
        </a:p>
      </dgm:t>
    </dgm:pt>
    <dgm:pt modelId="{890F9FCF-FED3-4812-A8EE-16E4EEA552ED}" type="parTrans" cxnId="{BFC01957-3524-4A2A-A10F-A1328DDCC338}">
      <dgm:prSet/>
      <dgm:spPr/>
      <dgm:t>
        <a:bodyPr/>
        <a:lstStyle/>
        <a:p>
          <a:endParaRPr lang="en-US"/>
        </a:p>
      </dgm:t>
    </dgm:pt>
    <dgm:pt modelId="{7529E94C-2707-47B0-9ABF-0258F878B944}" type="sibTrans" cxnId="{BFC01957-3524-4A2A-A10F-A1328DDCC338}">
      <dgm:prSet/>
      <dgm:spPr/>
      <dgm:t>
        <a:bodyPr/>
        <a:lstStyle/>
        <a:p>
          <a:endParaRPr lang="en-US"/>
        </a:p>
      </dgm:t>
    </dgm:pt>
    <dgm:pt modelId="{1EF706FA-35D8-4624-8122-61B93F97D6DB}">
      <dgm:prSet phldrT="[Text]"/>
      <dgm:spPr>
        <a:xfrm>
          <a:off x="3389979" y="0"/>
          <a:ext cx="1612519" cy="1497330"/>
        </a:xfrm>
      </dgm:spPr>
      <dgm:t>
        <a:bodyPr/>
        <a:lstStyle/>
        <a:p>
          <a:r>
            <a:rPr lang="en-US">
              <a:latin typeface="Calibri" panose="020F0502020204030204"/>
              <a:ea typeface="+mn-ea"/>
              <a:cs typeface="+mn-cs"/>
            </a:rPr>
            <a:t>Co-Occuring treatment</a:t>
          </a:r>
        </a:p>
      </dgm:t>
    </dgm:pt>
    <dgm:pt modelId="{A7C5FBDD-CD35-4F0B-AD9D-B3EB99C969A4}" type="parTrans" cxnId="{75002A03-A999-4AA9-BCBB-0C05B3483D83}">
      <dgm:prSet/>
      <dgm:spPr/>
      <dgm:t>
        <a:bodyPr/>
        <a:lstStyle/>
        <a:p>
          <a:endParaRPr lang="en-US"/>
        </a:p>
      </dgm:t>
    </dgm:pt>
    <dgm:pt modelId="{F5179BA6-803C-470B-A8DA-7B963B143321}" type="sibTrans" cxnId="{75002A03-A999-4AA9-BCBB-0C05B3483D83}">
      <dgm:prSet/>
      <dgm:spPr/>
      <dgm:t>
        <a:bodyPr/>
        <a:lstStyle/>
        <a:p>
          <a:endParaRPr lang="en-US"/>
        </a:p>
      </dgm:t>
    </dgm:pt>
    <dgm:pt modelId="{1FC3C5CE-7B4D-40C2-B946-5350D5F7D96B}">
      <dgm:prSet phldrT="[Text]"/>
      <dgm:spPr>
        <a:xfrm>
          <a:off x="5083124" y="2245995"/>
          <a:ext cx="1612519" cy="1497330"/>
        </a:xfrm>
      </dgm:spPr>
      <dgm:t>
        <a:bodyPr/>
        <a:lstStyle/>
        <a:p>
          <a:r>
            <a:rPr lang="en-US">
              <a:latin typeface="Calibri" panose="020F0502020204030204"/>
              <a:ea typeface="+mn-ea"/>
              <a:cs typeface="+mn-cs"/>
            </a:rPr>
            <a:t>Short Term (28 days, 90 days, 3-6 months)</a:t>
          </a:r>
        </a:p>
      </dgm:t>
    </dgm:pt>
    <dgm:pt modelId="{C5FB58B1-1AD5-421B-B76E-ACF8F4900E21}" type="parTrans" cxnId="{3691E6D1-A0BE-4C60-90FE-A8CF0085BB6B}">
      <dgm:prSet/>
      <dgm:spPr/>
      <dgm:t>
        <a:bodyPr/>
        <a:lstStyle/>
        <a:p>
          <a:endParaRPr lang="en-US"/>
        </a:p>
      </dgm:t>
    </dgm:pt>
    <dgm:pt modelId="{F3EB3E24-F2A0-4432-9BAD-888EE37EFC2C}" type="sibTrans" cxnId="{3691E6D1-A0BE-4C60-90FE-A8CF0085BB6B}">
      <dgm:prSet/>
      <dgm:spPr/>
      <dgm:t>
        <a:bodyPr/>
        <a:lstStyle/>
        <a:p>
          <a:endParaRPr lang="en-US"/>
        </a:p>
      </dgm:t>
    </dgm:pt>
    <dgm:pt modelId="{FAFB652D-D6AB-4636-9910-F405743E4D00}">
      <dgm:prSet phldrT="[Text]"/>
      <dgm:spPr>
        <a:xfrm>
          <a:off x="5083124" y="2245995"/>
          <a:ext cx="1612519" cy="1497330"/>
        </a:xfrm>
      </dgm:spPr>
      <dgm:t>
        <a:bodyPr/>
        <a:lstStyle/>
        <a:p>
          <a:r>
            <a:rPr lang="en-US">
              <a:latin typeface="Calibri" panose="020F0502020204030204"/>
              <a:ea typeface="+mn-ea"/>
              <a:cs typeface="+mn-cs"/>
            </a:rPr>
            <a:t>Long Term (6-12 months)</a:t>
          </a:r>
        </a:p>
      </dgm:t>
    </dgm:pt>
    <dgm:pt modelId="{3B28AE3F-7091-47F4-9741-81EF099D4BB4}" type="parTrans" cxnId="{FFC00040-E5C9-46BC-840E-019B0B9693EC}">
      <dgm:prSet/>
      <dgm:spPr/>
      <dgm:t>
        <a:bodyPr/>
        <a:lstStyle/>
        <a:p>
          <a:endParaRPr lang="en-US"/>
        </a:p>
      </dgm:t>
    </dgm:pt>
    <dgm:pt modelId="{F86F5CCE-B240-4665-B585-27534075B557}" type="sibTrans" cxnId="{FFC00040-E5C9-46BC-840E-019B0B9693EC}">
      <dgm:prSet/>
      <dgm:spPr/>
      <dgm:t>
        <a:bodyPr/>
        <a:lstStyle/>
        <a:p>
          <a:endParaRPr lang="en-US"/>
        </a:p>
      </dgm:t>
    </dgm:pt>
    <dgm:pt modelId="{DAA1A2C5-E5BA-4322-951D-56137FCF5FA6}">
      <dgm:prSet phldrT="[Text]"/>
      <dgm:spPr>
        <a:xfrm>
          <a:off x="5083124" y="2245995"/>
          <a:ext cx="1612519" cy="1497330"/>
        </a:xfrm>
      </dgm:spPr>
      <dgm:t>
        <a:bodyPr/>
        <a:lstStyle/>
        <a:p>
          <a:r>
            <a:rPr lang="en-US">
              <a:latin typeface="Calibri" panose="020F0502020204030204"/>
              <a:ea typeface="+mn-ea"/>
              <a:cs typeface="+mn-cs"/>
            </a:rPr>
            <a:t>Population Specific</a:t>
          </a:r>
        </a:p>
      </dgm:t>
    </dgm:pt>
    <dgm:pt modelId="{99D7621B-4276-42B3-98F6-275294280055}" type="parTrans" cxnId="{79514D30-0046-4CA7-B194-55E6212A701F}">
      <dgm:prSet/>
      <dgm:spPr/>
      <dgm:t>
        <a:bodyPr/>
        <a:lstStyle/>
        <a:p>
          <a:endParaRPr lang="en-US"/>
        </a:p>
      </dgm:t>
    </dgm:pt>
    <dgm:pt modelId="{22E59E69-84F2-4452-822B-FC616A0A62B4}" type="sibTrans" cxnId="{79514D30-0046-4CA7-B194-55E6212A701F}">
      <dgm:prSet/>
      <dgm:spPr/>
      <dgm:t>
        <a:bodyPr/>
        <a:lstStyle/>
        <a:p>
          <a:endParaRPr lang="en-US"/>
        </a:p>
      </dgm:t>
    </dgm:pt>
    <dgm:pt modelId="{CA6C9BE0-3EF5-47CB-BF1D-7BC228860666}">
      <dgm:prSet phldrT="[Text]"/>
      <dgm:spPr>
        <a:xfrm>
          <a:off x="5083124" y="2245995"/>
          <a:ext cx="1612519" cy="1497330"/>
        </a:xfrm>
      </dgm:spPr>
      <dgm:t>
        <a:bodyPr/>
        <a:lstStyle/>
        <a:p>
          <a:r>
            <a:rPr lang="en-US">
              <a:latin typeface="Calibri" panose="020F0502020204030204"/>
              <a:ea typeface="+mn-ea"/>
              <a:cs typeface="+mn-cs"/>
            </a:rPr>
            <a:t>Faith-based</a:t>
          </a:r>
        </a:p>
      </dgm:t>
    </dgm:pt>
    <dgm:pt modelId="{B25062F4-F98D-4030-AC9F-5AFDB48204F5}" type="parTrans" cxnId="{C5C6C8DA-8C07-41EB-88ED-1C6861B248A9}">
      <dgm:prSet/>
      <dgm:spPr/>
      <dgm:t>
        <a:bodyPr/>
        <a:lstStyle/>
        <a:p>
          <a:endParaRPr lang="en-US"/>
        </a:p>
      </dgm:t>
    </dgm:pt>
    <dgm:pt modelId="{B757032C-FD06-4B18-AED6-9BD9D327CF9F}" type="sibTrans" cxnId="{C5C6C8DA-8C07-41EB-88ED-1C6861B248A9}">
      <dgm:prSet/>
      <dgm:spPr/>
      <dgm:t>
        <a:bodyPr/>
        <a:lstStyle/>
        <a:p>
          <a:endParaRPr lang="en-US"/>
        </a:p>
      </dgm:t>
    </dgm:pt>
    <dgm:pt modelId="{EA69ED2C-0A6D-45D1-980D-7B4B74166F93}">
      <dgm:prSet/>
      <dgm:spPr>
        <a:xfrm>
          <a:off x="6776269" y="0"/>
          <a:ext cx="1612519" cy="1497330"/>
        </a:xfrm>
      </dgm:spPr>
      <dgm:t>
        <a:bodyPr/>
        <a:lstStyle/>
        <a:p>
          <a:r>
            <a:rPr lang="en-US">
              <a:latin typeface="Calibri" panose="020F0502020204030204"/>
              <a:ea typeface="+mn-ea"/>
              <a:cs typeface="+mn-cs"/>
            </a:rPr>
            <a:t>Medication management</a:t>
          </a:r>
        </a:p>
      </dgm:t>
    </dgm:pt>
    <dgm:pt modelId="{63B1A80E-B309-4957-9A63-A913B47CC7C2}" type="parTrans" cxnId="{DB631280-FE28-4955-955B-9123D7B1B0AF}">
      <dgm:prSet/>
      <dgm:spPr/>
      <dgm:t>
        <a:bodyPr/>
        <a:lstStyle/>
        <a:p>
          <a:endParaRPr lang="en-US"/>
        </a:p>
      </dgm:t>
    </dgm:pt>
    <dgm:pt modelId="{F6B4AC57-0846-4CFC-8A94-A6FEB4F81CF1}" type="sibTrans" cxnId="{DB631280-FE28-4955-955B-9123D7B1B0AF}">
      <dgm:prSet/>
      <dgm:spPr/>
      <dgm:t>
        <a:bodyPr/>
        <a:lstStyle/>
        <a:p>
          <a:endParaRPr lang="en-US"/>
        </a:p>
      </dgm:t>
    </dgm:pt>
    <dgm:pt modelId="{03F570A5-B791-4C37-B763-C45A2EBE7437}">
      <dgm:prSet/>
      <dgm:spPr>
        <a:xfrm>
          <a:off x="6776269" y="0"/>
          <a:ext cx="1612519" cy="1497330"/>
        </a:xfrm>
      </dgm:spPr>
      <dgm:t>
        <a:bodyPr/>
        <a:lstStyle/>
        <a:p>
          <a:r>
            <a:rPr lang="en-US">
              <a:latin typeface="Calibri" panose="020F0502020204030204"/>
              <a:ea typeface="+mn-ea"/>
              <a:cs typeface="+mn-cs"/>
            </a:rPr>
            <a:t>Detox</a:t>
          </a:r>
        </a:p>
      </dgm:t>
    </dgm:pt>
    <dgm:pt modelId="{0DA4CC53-F1F0-43B8-B306-0710B9A23C5D}" type="parTrans" cxnId="{D6F8F383-0297-471C-8023-B9ADE5B27718}">
      <dgm:prSet/>
      <dgm:spPr/>
      <dgm:t>
        <a:bodyPr/>
        <a:lstStyle/>
        <a:p>
          <a:endParaRPr lang="en-US"/>
        </a:p>
      </dgm:t>
    </dgm:pt>
    <dgm:pt modelId="{49742604-D29E-4318-9451-B20A9664342A}" type="sibTrans" cxnId="{D6F8F383-0297-471C-8023-B9ADE5B27718}">
      <dgm:prSet/>
      <dgm:spPr/>
      <dgm:t>
        <a:bodyPr/>
        <a:lstStyle/>
        <a:p>
          <a:endParaRPr lang="en-US"/>
        </a:p>
      </dgm:t>
    </dgm:pt>
    <dgm:pt modelId="{7D629C5A-61DD-44E7-8543-9B22A721EB0A}">
      <dgm:prSet/>
      <dgm:spPr>
        <a:xfrm>
          <a:off x="6776269" y="0"/>
          <a:ext cx="1612519" cy="1497330"/>
        </a:xfrm>
      </dgm:spPr>
      <dgm:t>
        <a:bodyPr/>
        <a:lstStyle/>
        <a:p>
          <a:r>
            <a:rPr lang="en-US">
              <a:latin typeface="Calibri" panose="020F0502020204030204"/>
              <a:ea typeface="+mn-ea"/>
              <a:cs typeface="+mn-cs"/>
            </a:rPr>
            <a:t>Stabilization</a:t>
          </a:r>
        </a:p>
      </dgm:t>
    </dgm:pt>
    <dgm:pt modelId="{372FCFD5-8B5F-4659-BEA4-EA40DEB73304}" type="parTrans" cxnId="{60DAB027-F0D0-4094-AA9A-33EF17674169}">
      <dgm:prSet/>
      <dgm:spPr/>
      <dgm:t>
        <a:bodyPr/>
        <a:lstStyle/>
        <a:p>
          <a:endParaRPr lang="en-US"/>
        </a:p>
      </dgm:t>
    </dgm:pt>
    <dgm:pt modelId="{B60EFDDF-4BB4-4337-B770-B68022D7C55D}" type="sibTrans" cxnId="{60DAB027-F0D0-4094-AA9A-33EF17674169}">
      <dgm:prSet/>
      <dgm:spPr/>
      <dgm:t>
        <a:bodyPr/>
        <a:lstStyle/>
        <a:p>
          <a:endParaRPr lang="en-US"/>
        </a:p>
      </dgm:t>
    </dgm:pt>
    <dgm:pt modelId="{A15F43FD-DB95-4CB0-9AA7-0180DF5F607B}">
      <dgm:prSet phldrT="[Text]"/>
      <dgm:spPr>
        <a:xfrm>
          <a:off x="3389979" y="0"/>
          <a:ext cx="1612519" cy="1497330"/>
        </a:xfrm>
      </dgm:spPr>
      <dgm:t>
        <a:bodyPr/>
        <a:lstStyle/>
        <a:p>
          <a:r>
            <a:rPr lang="en-US">
              <a:latin typeface="Calibri" panose="020F0502020204030204"/>
              <a:ea typeface="+mn-ea"/>
              <a:cs typeface="+mn-cs"/>
            </a:rPr>
            <a:t>Medication-assisted</a:t>
          </a:r>
        </a:p>
      </dgm:t>
    </dgm:pt>
    <dgm:pt modelId="{8CB82642-742A-4857-A6AC-D73F8CE260D3}" type="parTrans" cxnId="{23D0EC25-CF49-41A0-BBE4-D34ABF2E59DE}">
      <dgm:prSet/>
      <dgm:spPr/>
      <dgm:t>
        <a:bodyPr/>
        <a:lstStyle/>
        <a:p>
          <a:endParaRPr lang="en-US"/>
        </a:p>
      </dgm:t>
    </dgm:pt>
    <dgm:pt modelId="{E3A9A7D4-94EC-4118-8002-3407D2CDEC0D}" type="sibTrans" cxnId="{23D0EC25-CF49-41A0-BBE4-D34ABF2E59DE}">
      <dgm:prSet/>
      <dgm:spPr/>
      <dgm:t>
        <a:bodyPr/>
        <a:lstStyle/>
        <a:p>
          <a:endParaRPr lang="en-US"/>
        </a:p>
      </dgm:t>
    </dgm:pt>
    <dgm:pt modelId="{6A6FEE5D-7B54-46D0-A77B-86C22D3B2D52}">
      <dgm:prSet/>
      <dgm:spPr/>
      <dgm:t>
        <a:bodyPr/>
        <a:lstStyle/>
        <a:p>
          <a:r>
            <a:rPr lang="en-US" b="1"/>
            <a:t>Health Promotion  &amp; Prevention</a:t>
          </a:r>
        </a:p>
      </dgm:t>
    </dgm:pt>
    <dgm:pt modelId="{5C3B021C-2E39-4CD7-BE24-BB190285769E}" type="parTrans" cxnId="{48F73118-340E-4B1C-8FC8-81DF5EAC2DC9}">
      <dgm:prSet/>
      <dgm:spPr/>
      <dgm:t>
        <a:bodyPr/>
        <a:lstStyle/>
        <a:p>
          <a:endParaRPr lang="en-US"/>
        </a:p>
      </dgm:t>
    </dgm:pt>
    <dgm:pt modelId="{7A280B86-9114-4CAE-961E-8E208FF334B0}" type="sibTrans" cxnId="{48F73118-340E-4B1C-8FC8-81DF5EAC2DC9}">
      <dgm:prSet/>
      <dgm:spPr/>
      <dgm:t>
        <a:bodyPr/>
        <a:lstStyle/>
        <a:p>
          <a:endParaRPr lang="en-US"/>
        </a:p>
      </dgm:t>
    </dgm:pt>
    <dgm:pt modelId="{40B883D6-28C7-4035-BA42-813BAE0F29BD}">
      <dgm:prSet/>
      <dgm:spPr/>
      <dgm:t>
        <a:bodyPr/>
        <a:lstStyle/>
        <a:p>
          <a:r>
            <a:rPr lang="en-US"/>
            <a:t>Healthy communities</a:t>
          </a:r>
        </a:p>
      </dgm:t>
    </dgm:pt>
    <dgm:pt modelId="{CD16FB0A-5594-44B3-A899-C3C976320FC5}" type="parTrans" cxnId="{2368811F-6B63-4DDE-86AA-A05C407B57E0}">
      <dgm:prSet/>
      <dgm:spPr/>
      <dgm:t>
        <a:bodyPr/>
        <a:lstStyle/>
        <a:p>
          <a:endParaRPr lang="en-US"/>
        </a:p>
      </dgm:t>
    </dgm:pt>
    <dgm:pt modelId="{7531CF15-E12D-4176-B25D-A17FCE6FF129}" type="sibTrans" cxnId="{2368811F-6B63-4DDE-86AA-A05C407B57E0}">
      <dgm:prSet/>
      <dgm:spPr/>
      <dgm:t>
        <a:bodyPr/>
        <a:lstStyle/>
        <a:p>
          <a:endParaRPr lang="en-US"/>
        </a:p>
      </dgm:t>
    </dgm:pt>
    <dgm:pt modelId="{534DF971-11C7-4835-9A20-D621B03A3E80}">
      <dgm:prSet/>
      <dgm:spPr/>
      <dgm:t>
        <a:bodyPr/>
        <a:lstStyle/>
        <a:p>
          <a:r>
            <a:rPr lang="en-US"/>
            <a:t>Wellness plans</a:t>
          </a:r>
        </a:p>
      </dgm:t>
    </dgm:pt>
    <dgm:pt modelId="{588AE2E4-A529-4C4A-B529-BDB7F9BC15AC}" type="parTrans" cxnId="{115B660F-243E-4378-818C-0A5940092E86}">
      <dgm:prSet/>
      <dgm:spPr/>
      <dgm:t>
        <a:bodyPr/>
        <a:lstStyle/>
        <a:p>
          <a:endParaRPr lang="en-US"/>
        </a:p>
      </dgm:t>
    </dgm:pt>
    <dgm:pt modelId="{E68E4240-66A4-4C62-8499-3C093FB3316D}" type="sibTrans" cxnId="{115B660F-243E-4378-818C-0A5940092E86}">
      <dgm:prSet/>
      <dgm:spPr/>
      <dgm:t>
        <a:bodyPr/>
        <a:lstStyle/>
        <a:p>
          <a:endParaRPr lang="en-US"/>
        </a:p>
      </dgm:t>
    </dgm:pt>
    <dgm:pt modelId="{F57C3759-CAF7-4684-A127-7C9F24D54330}">
      <dgm:prSet/>
      <dgm:spPr/>
      <dgm:t>
        <a:bodyPr/>
        <a:lstStyle/>
        <a:p>
          <a:r>
            <a:rPr lang="en-US"/>
            <a:t>Education</a:t>
          </a:r>
        </a:p>
      </dgm:t>
    </dgm:pt>
    <dgm:pt modelId="{49073B6B-833D-490C-A871-20FE965F0AFD}" type="parTrans" cxnId="{3E834DA6-7446-40F6-BAEC-4780D9ACD4B7}">
      <dgm:prSet/>
      <dgm:spPr/>
      <dgm:t>
        <a:bodyPr/>
        <a:lstStyle/>
        <a:p>
          <a:endParaRPr lang="en-US"/>
        </a:p>
      </dgm:t>
    </dgm:pt>
    <dgm:pt modelId="{A5D16003-36D8-464B-AAE9-0982E08140A3}" type="sibTrans" cxnId="{3E834DA6-7446-40F6-BAEC-4780D9ACD4B7}">
      <dgm:prSet/>
      <dgm:spPr/>
      <dgm:t>
        <a:bodyPr/>
        <a:lstStyle/>
        <a:p>
          <a:endParaRPr lang="en-US"/>
        </a:p>
      </dgm:t>
    </dgm:pt>
    <dgm:pt modelId="{970C709C-EBD3-46F4-BFEC-8E80D9B13277}" type="pres">
      <dgm:prSet presAssocID="{30672521-F985-4151-9A26-7CEDB0A9270F}" presName="Name0" presStyleCnt="0">
        <dgm:presLayoutVars>
          <dgm:dir/>
          <dgm:animLvl val="lvl"/>
          <dgm:resizeHandles val="exact"/>
        </dgm:presLayoutVars>
      </dgm:prSet>
      <dgm:spPr/>
    </dgm:pt>
    <dgm:pt modelId="{0D3C9C14-3E28-4907-BB9B-E7FEAB487188}" type="pres">
      <dgm:prSet presAssocID="{6A6FEE5D-7B54-46D0-A77B-86C22D3B2D52}" presName="composite" presStyleCnt="0"/>
      <dgm:spPr/>
    </dgm:pt>
    <dgm:pt modelId="{336AAAE0-C632-42BD-A361-9FD69C6C7E48}" type="pres">
      <dgm:prSet presAssocID="{6A6FEE5D-7B54-46D0-A77B-86C22D3B2D52}" presName="parTx" presStyleLbl="node1" presStyleIdx="0" presStyleCnt="6">
        <dgm:presLayoutVars>
          <dgm:chMax val="0"/>
          <dgm:chPref val="0"/>
          <dgm:bulletEnabled val="1"/>
        </dgm:presLayoutVars>
      </dgm:prSet>
      <dgm:spPr/>
      <dgm:t>
        <a:bodyPr/>
        <a:lstStyle/>
        <a:p>
          <a:endParaRPr lang="en-US"/>
        </a:p>
      </dgm:t>
    </dgm:pt>
    <dgm:pt modelId="{D76608CC-EAA4-410A-AC47-B9BC17141891}" type="pres">
      <dgm:prSet presAssocID="{6A6FEE5D-7B54-46D0-A77B-86C22D3B2D52}" presName="desTx" presStyleLbl="revTx" presStyleIdx="0" presStyleCnt="6">
        <dgm:presLayoutVars>
          <dgm:bulletEnabled val="1"/>
        </dgm:presLayoutVars>
      </dgm:prSet>
      <dgm:spPr/>
      <dgm:t>
        <a:bodyPr/>
        <a:lstStyle/>
        <a:p>
          <a:endParaRPr lang="en-US"/>
        </a:p>
      </dgm:t>
    </dgm:pt>
    <dgm:pt modelId="{1239D787-8147-4135-B8C0-CE427E6460BE}" type="pres">
      <dgm:prSet presAssocID="{7A280B86-9114-4CAE-961E-8E208FF334B0}" presName="space" presStyleCnt="0"/>
      <dgm:spPr/>
    </dgm:pt>
    <dgm:pt modelId="{B6301F49-C256-4DCC-BBAD-AC6C0D78D4B2}" type="pres">
      <dgm:prSet presAssocID="{7ED840B1-2FFD-48E8-A998-DA183B855EBE}" presName="composite" presStyleCnt="0"/>
      <dgm:spPr/>
    </dgm:pt>
    <dgm:pt modelId="{773C60AA-9516-4234-A3F5-1DFB258C9518}" type="pres">
      <dgm:prSet presAssocID="{7ED840B1-2FFD-48E8-A998-DA183B855EBE}" presName="parTx" presStyleLbl="node1" presStyleIdx="1" presStyleCnt="6">
        <dgm:presLayoutVars>
          <dgm:chMax val="0"/>
          <dgm:chPref val="0"/>
          <dgm:bulletEnabled val="1"/>
        </dgm:presLayoutVars>
      </dgm:prSet>
      <dgm:spPr/>
      <dgm:t>
        <a:bodyPr/>
        <a:lstStyle/>
        <a:p>
          <a:endParaRPr lang="en-US"/>
        </a:p>
      </dgm:t>
    </dgm:pt>
    <dgm:pt modelId="{3AEB4A87-0445-4C97-86F3-3EA63AB0203D}" type="pres">
      <dgm:prSet presAssocID="{7ED840B1-2FFD-48E8-A998-DA183B855EBE}" presName="desTx" presStyleLbl="revTx" presStyleIdx="1" presStyleCnt="6">
        <dgm:presLayoutVars>
          <dgm:bulletEnabled val="1"/>
        </dgm:presLayoutVars>
      </dgm:prSet>
      <dgm:spPr/>
      <dgm:t>
        <a:bodyPr/>
        <a:lstStyle/>
        <a:p>
          <a:endParaRPr lang="en-US"/>
        </a:p>
      </dgm:t>
    </dgm:pt>
    <dgm:pt modelId="{FBBFE337-6DB2-455B-A38C-EEF265547EB2}" type="pres">
      <dgm:prSet presAssocID="{F0E82199-7F78-4340-86A1-A900B8608D67}" presName="space" presStyleCnt="0"/>
      <dgm:spPr/>
    </dgm:pt>
    <dgm:pt modelId="{D3B68DC0-1A95-4710-BA0D-E2398789C439}" type="pres">
      <dgm:prSet presAssocID="{BA6BFEB8-8C3E-4F84-B7F6-262F12ACB804}" presName="composite" presStyleCnt="0"/>
      <dgm:spPr/>
    </dgm:pt>
    <dgm:pt modelId="{DF9E37B4-AE89-4A57-B570-E6568B427D05}" type="pres">
      <dgm:prSet presAssocID="{BA6BFEB8-8C3E-4F84-B7F6-262F12ACB804}" presName="parTx" presStyleLbl="node1" presStyleIdx="2" presStyleCnt="6">
        <dgm:presLayoutVars>
          <dgm:chMax val="0"/>
          <dgm:chPref val="0"/>
          <dgm:bulletEnabled val="1"/>
        </dgm:presLayoutVars>
      </dgm:prSet>
      <dgm:spPr/>
      <dgm:t>
        <a:bodyPr/>
        <a:lstStyle/>
        <a:p>
          <a:endParaRPr lang="en-US"/>
        </a:p>
      </dgm:t>
    </dgm:pt>
    <dgm:pt modelId="{0028B519-E8E3-4C35-9C45-D74ACE0F4D61}" type="pres">
      <dgm:prSet presAssocID="{BA6BFEB8-8C3E-4F84-B7F6-262F12ACB804}" presName="desTx" presStyleLbl="revTx" presStyleIdx="2" presStyleCnt="6">
        <dgm:presLayoutVars>
          <dgm:bulletEnabled val="1"/>
        </dgm:presLayoutVars>
      </dgm:prSet>
      <dgm:spPr/>
      <dgm:t>
        <a:bodyPr/>
        <a:lstStyle/>
        <a:p>
          <a:endParaRPr lang="en-US"/>
        </a:p>
      </dgm:t>
    </dgm:pt>
    <dgm:pt modelId="{A79456F4-9705-4046-9B70-42D8592210E7}" type="pres">
      <dgm:prSet presAssocID="{DE957DEE-B9F1-4764-B7E2-D412D409234A}" presName="space" presStyleCnt="0"/>
      <dgm:spPr/>
    </dgm:pt>
    <dgm:pt modelId="{DE69EB75-5482-48A2-A8F9-C262C4B4350E}" type="pres">
      <dgm:prSet presAssocID="{D2D4565C-2700-419D-BFB5-F5727E75826A}" presName="composite" presStyleCnt="0"/>
      <dgm:spPr/>
    </dgm:pt>
    <dgm:pt modelId="{2DC82773-F4B8-4B26-A14E-CE7BB880E6B7}" type="pres">
      <dgm:prSet presAssocID="{D2D4565C-2700-419D-BFB5-F5727E75826A}" presName="parTx" presStyleLbl="node1" presStyleIdx="3" presStyleCnt="6">
        <dgm:presLayoutVars>
          <dgm:chMax val="0"/>
          <dgm:chPref val="0"/>
          <dgm:bulletEnabled val="1"/>
        </dgm:presLayoutVars>
      </dgm:prSet>
      <dgm:spPr/>
      <dgm:t>
        <a:bodyPr/>
        <a:lstStyle/>
        <a:p>
          <a:endParaRPr lang="en-US"/>
        </a:p>
      </dgm:t>
    </dgm:pt>
    <dgm:pt modelId="{4F577365-B662-4992-9FC8-8E8289C0ABEF}" type="pres">
      <dgm:prSet presAssocID="{D2D4565C-2700-419D-BFB5-F5727E75826A}" presName="desTx" presStyleLbl="revTx" presStyleIdx="3" presStyleCnt="6">
        <dgm:presLayoutVars>
          <dgm:bulletEnabled val="1"/>
        </dgm:presLayoutVars>
      </dgm:prSet>
      <dgm:spPr/>
      <dgm:t>
        <a:bodyPr/>
        <a:lstStyle/>
        <a:p>
          <a:endParaRPr lang="en-US"/>
        </a:p>
      </dgm:t>
    </dgm:pt>
    <dgm:pt modelId="{59234892-4EEA-4967-8849-A8F7B3C87877}" type="pres">
      <dgm:prSet presAssocID="{A747820B-7A56-4219-978B-23F1CD201563}" presName="space" presStyleCnt="0"/>
      <dgm:spPr/>
    </dgm:pt>
    <dgm:pt modelId="{C8954EDE-BB4F-4D18-9FA4-608FB71E0FC6}" type="pres">
      <dgm:prSet presAssocID="{C7C51192-56F2-4437-8C60-43EA80AC2F65}" presName="composite" presStyleCnt="0"/>
      <dgm:spPr/>
    </dgm:pt>
    <dgm:pt modelId="{6043A0A9-C85B-4524-AAB3-6CEDFC974E7E}" type="pres">
      <dgm:prSet presAssocID="{C7C51192-56F2-4437-8C60-43EA80AC2F65}" presName="parTx" presStyleLbl="node1" presStyleIdx="4" presStyleCnt="6">
        <dgm:presLayoutVars>
          <dgm:chMax val="0"/>
          <dgm:chPref val="0"/>
          <dgm:bulletEnabled val="1"/>
        </dgm:presLayoutVars>
      </dgm:prSet>
      <dgm:spPr/>
      <dgm:t>
        <a:bodyPr/>
        <a:lstStyle/>
        <a:p>
          <a:endParaRPr lang="en-US"/>
        </a:p>
      </dgm:t>
    </dgm:pt>
    <dgm:pt modelId="{14D4D318-607F-4F3C-99F9-368464A0C7C4}" type="pres">
      <dgm:prSet presAssocID="{C7C51192-56F2-4437-8C60-43EA80AC2F65}" presName="desTx" presStyleLbl="revTx" presStyleIdx="4" presStyleCnt="6">
        <dgm:presLayoutVars>
          <dgm:bulletEnabled val="1"/>
        </dgm:presLayoutVars>
      </dgm:prSet>
      <dgm:spPr/>
      <dgm:t>
        <a:bodyPr/>
        <a:lstStyle/>
        <a:p>
          <a:endParaRPr lang="en-US"/>
        </a:p>
      </dgm:t>
    </dgm:pt>
    <dgm:pt modelId="{DC1D04F8-42F2-4063-A32D-15AAB4DE5E99}" type="pres">
      <dgm:prSet presAssocID="{9E884EB2-8ABB-4334-9EBE-D0FDEE18A493}" presName="space" presStyleCnt="0"/>
      <dgm:spPr/>
    </dgm:pt>
    <dgm:pt modelId="{BD2EF1BE-1B71-49E7-8F6E-AD319F09AA4E}" type="pres">
      <dgm:prSet presAssocID="{1CD677F6-BBC1-4293-88AE-07FF70CE8B6F}" presName="composite" presStyleCnt="0"/>
      <dgm:spPr/>
    </dgm:pt>
    <dgm:pt modelId="{F5351F18-A107-4833-B2B0-1D4F722A1C4D}" type="pres">
      <dgm:prSet presAssocID="{1CD677F6-BBC1-4293-88AE-07FF70CE8B6F}" presName="parTx" presStyleLbl="node1" presStyleIdx="5" presStyleCnt="6">
        <dgm:presLayoutVars>
          <dgm:chMax val="0"/>
          <dgm:chPref val="0"/>
          <dgm:bulletEnabled val="1"/>
        </dgm:presLayoutVars>
      </dgm:prSet>
      <dgm:spPr/>
      <dgm:t>
        <a:bodyPr/>
        <a:lstStyle/>
        <a:p>
          <a:endParaRPr lang="en-US"/>
        </a:p>
      </dgm:t>
    </dgm:pt>
    <dgm:pt modelId="{45024554-1F96-4235-B2C9-6A5173FBB28A}" type="pres">
      <dgm:prSet presAssocID="{1CD677F6-BBC1-4293-88AE-07FF70CE8B6F}" presName="desTx" presStyleLbl="revTx" presStyleIdx="5" presStyleCnt="6">
        <dgm:presLayoutVars>
          <dgm:bulletEnabled val="1"/>
        </dgm:presLayoutVars>
      </dgm:prSet>
      <dgm:spPr/>
      <dgm:t>
        <a:bodyPr/>
        <a:lstStyle/>
        <a:p>
          <a:endParaRPr lang="en-US"/>
        </a:p>
      </dgm:t>
    </dgm:pt>
  </dgm:ptLst>
  <dgm:cxnLst>
    <dgm:cxn modelId="{32189BD0-7CDA-4170-825F-82BCB2DBB8E7}" type="presOf" srcId="{D2D4565C-2700-419D-BFB5-F5727E75826A}" destId="{2DC82773-F4B8-4B26-A14E-CE7BB880E6B7}" srcOrd="0" destOrd="0" presId="urn:microsoft.com/office/officeart/2005/8/layout/chevron1"/>
    <dgm:cxn modelId="{80EE21BD-DFB6-4064-8F51-623A3535B55C}" type="presOf" srcId="{534DF971-11C7-4835-9A20-D621B03A3E80}" destId="{D76608CC-EAA4-410A-AC47-B9BC17141891}" srcOrd="0" destOrd="1" presId="urn:microsoft.com/office/officeart/2005/8/layout/chevron1"/>
    <dgm:cxn modelId="{79807867-A10B-42FD-842E-4AD721AE524B}" type="presOf" srcId="{80ACD571-AB30-4CE9-9D68-159C07910F65}" destId="{0028B519-E8E3-4C35-9C45-D74ACE0F4D61}" srcOrd="0" destOrd="2" presId="urn:microsoft.com/office/officeart/2005/8/layout/chevron1"/>
    <dgm:cxn modelId="{04EC29AC-6330-4B9C-9318-A57DF3F3B94F}" type="presOf" srcId="{BA6BFEB8-8C3E-4F84-B7F6-262F12ACB804}" destId="{DF9E37B4-AE89-4A57-B570-E6568B427D05}" srcOrd="0" destOrd="0" presId="urn:microsoft.com/office/officeart/2005/8/layout/chevron1"/>
    <dgm:cxn modelId="{5B05079E-1832-4505-B8C6-71CD3F3AA554}" type="presOf" srcId="{1FC3C5CE-7B4D-40C2-B946-5350D5F7D96B}" destId="{14D4D318-607F-4F3C-99F9-368464A0C7C4}" srcOrd="0" destOrd="0" presId="urn:microsoft.com/office/officeart/2005/8/layout/chevron1"/>
    <dgm:cxn modelId="{74CE2E16-5D58-46F2-9021-64FA2EAE77A5}" srcId="{D2D4565C-2700-419D-BFB5-F5727E75826A}" destId="{A6AA110E-7D05-41D4-BF5C-ED0BB326C339}" srcOrd="4" destOrd="0" parTransId="{11CD96FD-20B4-4EB7-9649-26372C06D1F8}" sibTransId="{0306B8EF-C58A-4C03-B2D9-6D05B2BF8C2F}"/>
    <dgm:cxn modelId="{25C133DB-C076-4AFE-9B7F-D02DC752DA54}" srcId="{7ED840B1-2FFD-48E8-A998-DA183B855EBE}" destId="{B9C72832-5E0D-428F-9320-55447EADE674}" srcOrd="1" destOrd="0" parTransId="{396D0BA0-F022-4397-9326-C9176E9E505C}" sibTransId="{0F797A4D-62CD-4B85-98E4-50BCC58CBFA5}"/>
    <dgm:cxn modelId="{02A22ADB-4C83-4D39-885C-7E9D5CB5C545}" type="presOf" srcId="{F57C3759-CAF7-4684-A127-7C9F24D54330}" destId="{D76608CC-EAA4-410A-AC47-B9BC17141891}" srcOrd="0" destOrd="2" presId="urn:microsoft.com/office/officeart/2005/8/layout/chevron1"/>
    <dgm:cxn modelId="{48F73118-340E-4B1C-8FC8-81DF5EAC2DC9}" srcId="{30672521-F985-4151-9A26-7CEDB0A9270F}" destId="{6A6FEE5D-7B54-46D0-A77B-86C22D3B2D52}" srcOrd="0" destOrd="0" parTransId="{5C3B021C-2E39-4CD7-BE24-BB190285769E}" sibTransId="{7A280B86-9114-4CAE-961E-8E208FF334B0}"/>
    <dgm:cxn modelId="{AC9D1CE1-2B93-42AE-A80E-D1EA8EA38EDD}" type="presOf" srcId="{F15622E8-519B-4B64-8BD5-5B919C8DA18A}" destId="{0028B519-E8E3-4C35-9C45-D74ACE0F4D61}" srcOrd="0" destOrd="1" presId="urn:microsoft.com/office/officeart/2005/8/layout/chevron1"/>
    <dgm:cxn modelId="{1C87CA4D-1943-4453-BC30-E16F4B1A199E}" srcId="{BA6BFEB8-8C3E-4F84-B7F6-262F12ACB804}" destId="{F15622E8-519B-4B64-8BD5-5B919C8DA18A}" srcOrd="1" destOrd="0" parTransId="{3C7DE74D-6593-4446-A58E-8E0A9E6D5AEF}" sibTransId="{00C7D424-23C7-4F56-B397-EE59F0757036}"/>
    <dgm:cxn modelId="{D6F8F383-0297-471C-8023-B9ADE5B27718}" srcId="{1CD677F6-BBC1-4293-88AE-07FF70CE8B6F}" destId="{03F570A5-B791-4C37-B763-C45A2EBE7437}" srcOrd="1" destOrd="0" parTransId="{0DA4CC53-F1F0-43B8-B306-0710B9A23C5D}" sibTransId="{49742604-D29E-4318-9451-B20A9664342A}"/>
    <dgm:cxn modelId="{853FC38C-7956-4869-97E4-C49C74750FAB}" type="presOf" srcId="{B9C72832-5E0D-428F-9320-55447EADE674}" destId="{3AEB4A87-0445-4C97-86F3-3EA63AB0203D}" srcOrd="0" destOrd="1" presId="urn:microsoft.com/office/officeart/2005/8/layout/chevron1"/>
    <dgm:cxn modelId="{74575F63-B47B-4F1E-9E5B-8C103CA2D059}" srcId="{30672521-F985-4151-9A26-7CEDB0A9270F}" destId="{C7C51192-56F2-4437-8C60-43EA80AC2F65}" srcOrd="4" destOrd="0" parTransId="{F69F13DE-40E1-45EA-87AE-A8B9942022B2}" sibTransId="{9E884EB2-8ABB-4334-9EBE-D0FDEE18A493}"/>
    <dgm:cxn modelId="{913135D2-3A32-43D6-AD86-785187322838}" type="presOf" srcId="{03F570A5-B791-4C37-B763-C45A2EBE7437}" destId="{45024554-1F96-4235-B2C9-6A5173FBB28A}" srcOrd="0" destOrd="1" presId="urn:microsoft.com/office/officeart/2005/8/layout/chevron1"/>
    <dgm:cxn modelId="{23E4FB38-5004-4155-84F6-2D5DB980C862}" type="presOf" srcId="{30672521-F985-4151-9A26-7CEDB0A9270F}" destId="{970C709C-EBD3-46F4-BFEC-8E80D9B13277}" srcOrd="0" destOrd="0" presId="urn:microsoft.com/office/officeart/2005/8/layout/chevron1"/>
    <dgm:cxn modelId="{64740127-C449-4818-99BC-3533068EE541}" type="presOf" srcId="{4A3C7D47-55CC-4A08-8578-AADE2A0EA0C1}" destId="{0028B519-E8E3-4C35-9C45-D74ACE0F4D61}" srcOrd="0" destOrd="0" presId="urn:microsoft.com/office/officeart/2005/8/layout/chevron1"/>
    <dgm:cxn modelId="{5665A142-8B27-43C9-96C0-B2F272A4EFC9}" type="presOf" srcId="{C7C51192-56F2-4437-8C60-43EA80AC2F65}" destId="{6043A0A9-C85B-4524-AAB3-6CEDFC974E7E}" srcOrd="0" destOrd="0" presId="urn:microsoft.com/office/officeart/2005/8/layout/chevron1"/>
    <dgm:cxn modelId="{C3827DC5-8165-4524-940E-625178C11819}" type="presOf" srcId="{6C18C4E6-994D-49A9-A438-7CAE8DBCC017}" destId="{3AEB4A87-0445-4C97-86F3-3EA63AB0203D}" srcOrd="0" destOrd="0" presId="urn:microsoft.com/office/officeart/2005/8/layout/chevron1"/>
    <dgm:cxn modelId="{619FB651-EB18-479F-BAB3-0C9909F428CE}" type="presOf" srcId="{6A6FEE5D-7B54-46D0-A77B-86C22D3B2D52}" destId="{336AAAE0-C632-42BD-A361-9FD69C6C7E48}" srcOrd="0" destOrd="0" presId="urn:microsoft.com/office/officeart/2005/8/layout/chevron1"/>
    <dgm:cxn modelId="{115B660F-243E-4378-818C-0A5940092E86}" srcId="{6A6FEE5D-7B54-46D0-A77B-86C22D3B2D52}" destId="{534DF971-11C7-4835-9A20-D621B03A3E80}" srcOrd="1" destOrd="0" parTransId="{588AE2E4-A529-4C4A-B529-BDB7F9BC15AC}" sibTransId="{E68E4240-66A4-4C62-8499-3C093FB3316D}"/>
    <dgm:cxn modelId="{C9081397-B5BF-454B-9434-DDF115766DE5}" type="presOf" srcId="{E107FA99-61C3-466A-9613-5CBCF4CD83D1}" destId="{3AEB4A87-0445-4C97-86F3-3EA63AB0203D}" srcOrd="0" destOrd="2" presId="urn:microsoft.com/office/officeart/2005/8/layout/chevron1"/>
    <dgm:cxn modelId="{45AB651F-5E4E-4D56-8B4A-ACFA5646403C}" srcId="{30672521-F985-4151-9A26-7CEDB0A9270F}" destId="{D2D4565C-2700-419D-BFB5-F5727E75826A}" srcOrd="3" destOrd="0" parTransId="{ABA4D684-9B98-4F37-BDBE-80CA22D1979F}" sibTransId="{A747820B-7A56-4219-978B-23F1CD201563}"/>
    <dgm:cxn modelId="{5D08DF51-E335-4F50-A7A1-FDBC24CF39CA}" srcId="{30672521-F985-4151-9A26-7CEDB0A9270F}" destId="{1CD677F6-BBC1-4293-88AE-07FF70CE8B6F}" srcOrd="5" destOrd="0" parTransId="{1327A1C1-D73F-4197-B756-26987FE8A572}" sibTransId="{FB4A7E7A-9CA6-47DF-A06E-5840C0BBE2A3}"/>
    <dgm:cxn modelId="{B876C071-DE52-4532-A811-18EAE31F574F}" srcId="{D2D4565C-2700-419D-BFB5-F5727E75826A}" destId="{1F8538D8-C34A-46D5-95F2-05B719BDEE27}" srcOrd="2" destOrd="0" parTransId="{312BA227-A913-4850-8F17-6261478505EA}" sibTransId="{226E9465-0241-4864-8A2F-791DC6341383}"/>
    <dgm:cxn modelId="{DB631280-FE28-4955-955B-9123D7B1B0AF}" srcId="{1CD677F6-BBC1-4293-88AE-07FF70CE8B6F}" destId="{EA69ED2C-0A6D-45D1-980D-7B4B74166F93}" srcOrd="0" destOrd="0" parTransId="{63B1A80E-B309-4957-9A63-A913B47CC7C2}" sibTransId="{F6B4AC57-0846-4CFC-8A94-A6FEB4F81CF1}"/>
    <dgm:cxn modelId="{E3B802C9-56F4-4481-ADB9-9B06438B0DCB}" type="presOf" srcId="{1F8538D8-C34A-46D5-95F2-05B719BDEE27}" destId="{4F577365-B662-4992-9FC8-8E8289C0ABEF}" srcOrd="0" destOrd="2" presId="urn:microsoft.com/office/officeart/2005/8/layout/chevron1"/>
    <dgm:cxn modelId="{781DD0FC-D652-42B7-85E1-01B28E2DAF90}" srcId="{30672521-F985-4151-9A26-7CEDB0A9270F}" destId="{BA6BFEB8-8C3E-4F84-B7F6-262F12ACB804}" srcOrd="2" destOrd="0" parTransId="{E25B6629-B91D-4FBC-BFCF-2A16C6789DDB}" sibTransId="{DE957DEE-B9F1-4764-B7E2-D412D409234A}"/>
    <dgm:cxn modelId="{23D0EC25-CF49-41A0-BBE4-D34ABF2E59DE}" srcId="{D2D4565C-2700-419D-BFB5-F5727E75826A}" destId="{A15F43FD-DB95-4CB0-9AA7-0180DF5F607B}" srcOrd="1" destOrd="0" parTransId="{8CB82642-742A-4857-A6AC-D73F8CE260D3}" sibTransId="{E3A9A7D4-94EC-4118-8002-3407D2CDEC0D}"/>
    <dgm:cxn modelId="{BFC01957-3524-4A2A-A10F-A1328DDCC338}" srcId="{BA6BFEB8-8C3E-4F84-B7F6-262F12ACB804}" destId="{80ACD571-AB30-4CE9-9D68-159C07910F65}" srcOrd="2" destOrd="0" parTransId="{890F9FCF-FED3-4812-A8EE-16E4EEA552ED}" sibTransId="{7529E94C-2707-47B0-9ABF-0258F878B944}"/>
    <dgm:cxn modelId="{43C9DF52-FE0E-4247-B878-44D5C5238711}" type="presOf" srcId="{7D629C5A-61DD-44E7-8543-9B22A721EB0A}" destId="{45024554-1F96-4235-B2C9-6A5173FBB28A}" srcOrd="0" destOrd="2" presId="urn:microsoft.com/office/officeart/2005/8/layout/chevron1"/>
    <dgm:cxn modelId="{75D5D29E-3E81-4D16-BE08-0AED6EA50F85}" srcId="{D2D4565C-2700-419D-BFB5-F5727E75826A}" destId="{838174F0-0A37-4F02-821C-B741AEB61527}" srcOrd="3" destOrd="0" parTransId="{5EADF7FE-7AC4-42AB-BB5D-5201DE4B635D}" sibTransId="{6D8C6023-90EA-44C6-904A-B1420F6FA898}"/>
    <dgm:cxn modelId="{3F3DC474-E3B7-431B-A7AE-E172289DC69B}" srcId="{BA6BFEB8-8C3E-4F84-B7F6-262F12ACB804}" destId="{4A3C7D47-55CC-4A08-8578-AADE2A0EA0C1}" srcOrd="0" destOrd="0" parTransId="{8E5DF8DF-6EEF-4DAB-8D40-4FB3B9DB9B83}" sibTransId="{81E6841E-E50A-40C7-A28E-3FB0BFD156C4}"/>
    <dgm:cxn modelId="{232A5384-E481-4A59-A76D-3E5C1951D1B8}" type="presOf" srcId="{EA69ED2C-0A6D-45D1-980D-7B4B74166F93}" destId="{45024554-1F96-4235-B2C9-6A5173FBB28A}" srcOrd="0" destOrd="0" presId="urn:microsoft.com/office/officeart/2005/8/layout/chevron1"/>
    <dgm:cxn modelId="{75002A03-A999-4AA9-BCBB-0C05B3483D83}" srcId="{D2D4565C-2700-419D-BFB5-F5727E75826A}" destId="{1EF706FA-35D8-4624-8122-61B93F97D6DB}" srcOrd="0" destOrd="0" parTransId="{A7C5FBDD-CD35-4F0B-AD9D-B3EB99C969A4}" sibTransId="{F5179BA6-803C-470B-A8DA-7B963B143321}"/>
    <dgm:cxn modelId="{7FE43FC9-7B82-471D-9B76-12299CD8E76E}" srcId="{7ED840B1-2FFD-48E8-A998-DA183B855EBE}" destId="{6C18C4E6-994D-49A9-A438-7CAE8DBCC017}" srcOrd="0" destOrd="0" parTransId="{ADCF3919-CC33-464A-9E53-CD5EAC30DCF8}" sibTransId="{379DBB17-9F8A-43E7-8203-C6F4D5A96475}"/>
    <dgm:cxn modelId="{DE766ECC-5EDD-4B73-BE36-077E27014A45}" type="presOf" srcId="{1EF706FA-35D8-4624-8122-61B93F97D6DB}" destId="{4F577365-B662-4992-9FC8-8E8289C0ABEF}" srcOrd="0" destOrd="0" presId="urn:microsoft.com/office/officeart/2005/8/layout/chevron1"/>
    <dgm:cxn modelId="{FF671A43-A097-410D-AC10-71010F117391}" type="presOf" srcId="{FAFB652D-D6AB-4636-9910-F405743E4D00}" destId="{14D4D318-607F-4F3C-99F9-368464A0C7C4}" srcOrd="0" destOrd="1" presId="urn:microsoft.com/office/officeart/2005/8/layout/chevron1"/>
    <dgm:cxn modelId="{EC085747-9337-4708-B09E-A499B9CB61B1}" type="presOf" srcId="{DAA1A2C5-E5BA-4322-951D-56137FCF5FA6}" destId="{14D4D318-607F-4F3C-99F9-368464A0C7C4}" srcOrd="0" destOrd="2" presId="urn:microsoft.com/office/officeart/2005/8/layout/chevron1"/>
    <dgm:cxn modelId="{AB73648C-4929-46B7-9E0D-ADF9EF2B8E5F}" type="presOf" srcId="{40B883D6-28C7-4035-BA42-813BAE0F29BD}" destId="{D76608CC-EAA4-410A-AC47-B9BC17141891}" srcOrd="0" destOrd="0" presId="urn:microsoft.com/office/officeart/2005/8/layout/chevron1"/>
    <dgm:cxn modelId="{A9A19AA9-08BB-4876-9D91-A989AB06B6C3}" type="presOf" srcId="{A6AA110E-7D05-41D4-BF5C-ED0BB326C339}" destId="{4F577365-B662-4992-9FC8-8E8289C0ABEF}" srcOrd="0" destOrd="4" presId="urn:microsoft.com/office/officeart/2005/8/layout/chevron1"/>
    <dgm:cxn modelId="{FFC00040-E5C9-46BC-840E-019B0B9693EC}" srcId="{C7C51192-56F2-4437-8C60-43EA80AC2F65}" destId="{FAFB652D-D6AB-4636-9910-F405743E4D00}" srcOrd="1" destOrd="0" parTransId="{3B28AE3F-7091-47F4-9741-81EF099D4BB4}" sibTransId="{F86F5CCE-B240-4665-B585-27534075B557}"/>
    <dgm:cxn modelId="{C5C6C8DA-8C07-41EB-88ED-1C6861B248A9}" srcId="{C7C51192-56F2-4437-8C60-43EA80AC2F65}" destId="{CA6C9BE0-3EF5-47CB-BF1D-7BC228860666}" srcOrd="3" destOrd="0" parTransId="{B25062F4-F98D-4030-AC9F-5AFDB48204F5}" sibTransId="{B757032C-FD06-4B18-AED6-9BD9D327CF9F}"/>
    <dgm:cxn modelId="{79514D30-0046-4CA7-B194-55E6212A701F}" srcId="{C7C51192-56F2-4437-8C60-43EA80AC2F65}" destId="{DAA1A2C5-E5BA-4322-951D-56137FCF5FA6}" srcOrd="2" destOrd="0" parTransId="{99D7621B-4276-42B3-98F6-275294280055}" sibTransId="{22E59E69-84F2-4452-822B-FC616A0A62B4}"/>
    <dgm:cxn modelId="{C0B0919A-69E9-44CB-86BF-B9D9CFBC7323}" srcId="{7ED840B1-2FFD-48E8-A998-DA183B855EBE}" destId="{E107FA99-61C3-466A-9613-5CBCF4CD83D1}" srcOrd="2" destOrd="0" parTransId="{CF2F6CCB-4378-49A5-82B9-91EFCC73C646}" sibTransId="{0D551C76-EE83-493D-BCF4-8ABE6BFC4B78}"/>
    <dgm:cxn modelId="{5925E025-6DE2-4169-86D9-96C4729E1900}" srcId="{30672521-F985-4151-9A26-7CEDB0A9270F}" destId="{7ED840B1-2FFD-48E8-A998-DA183B855EBE}" srcOrd="1" destOrd="0" parTransId="{8C8851D1-6954-488B-9941-57E8C27BBC88}" sibTransId="{F0E82199-7F78-4340-86A1-A900B8608D67}"/>
    <dgm:cxn modelId="{2368811F-6B63-4DDE-86AA-A05C407B57E0}" srcId="{6A6FEE5D-7B54-46D0-A77B-86C22D3B2D52}" destId="{40B883D6-28C7-4035-BA42-813BAE0F29BD}" srcOrd="0" destOrd="0" parTransId="{CD16FB0A-5594-44B3-A899-C3C976320FC5}" sibTransId="{7531CF15-E12D-4176-B25D-A17FCE6FF129}"/>
    <dgm:cxn modelId="{60DAB027-F0D0-4094-AA9A-33EF17674169}" srcId="{1CD677F6-BBC1-4293-88AE-07FF70CE8B6F}" destId="{7D629C5A-61DD-44E7-8543-9B22A721EB0A}" srcOrd="2" destOrd="0" parTransId="{372FCFD5-8B5F-4659-BEA4-EA40DEB73304}" sibTransId="{B60EFDDF-4BB4-4337-B770-B68022D7C55D}"/>
    <dgm:cxn modelId="{32FD1074-2979-428F-9DFB-9F8F21E47859}" type="presOf" srcId="{7ED840B1-2FFD-48E8-A998-DA183B855EBE}" destId="{773C60AA-9516-4234-A3F5-1DFB258C9518}" srcOrd="0" destOrd="0" presId="urn:microsoft.com/office/officeart/2005/8/layout/chevron1"/>
    <dgm:cxn modelId="{AF9D90E3-9C8F-4534-AD43-06F6EAD62DC8}" type="presOf" srcId="{1CD677F6-BBC1-4293-88AE-07FF70CE8B6F}" destId="{F5351F18-A107-4833-B2B0-1D4F722A1C4D}" srcOrd="0" destOrd="0" presId="urn:microsoft.com/office/officeart/2005/8/layout/chevron1"/>
    <dgm:cxn modelId="{3691E6D1-A0BE-4C60-90FE-A8CF0085BB6B}" srcId="{C7C51192-56F2-4437-8C60-43EA80AC2F65}" destId="{1FC3C5CE-7B4D-40C2-B946-5350D5F7D96B}" srcOrd="0" destOrd="0" parTransId="{C5FB58B1-1AD5-421B-B76E-ACF8F4900E21}" sibTransId="{F3EB3E24-F2A0-4432-9BAD-888EE37EFC2C}"/>
    <dgm:cxn modelId="{2B094628-8A0A-4ABF-AC49-121FFD2C55E1}" type="presOf" srcId="{CA6C9BE0-3EF5-47CB-BF1D-7BC228860666}" destId="{14D4D318-607F-4F3C-99F9-368464A0C7C4}" srcOrd="0" destOrd="3" presId="urn:microsoft.com/office/officeart/2005/8/layout/chevron1"/>
    <dgm:cxn modelId="{FEB51DE3-F207-4E78-B290-A1E9140DDAF8}" type="presOf" srcId="{A15F43FD-DB95-4CB0-9AA7-0180DF5F607B}" destId="{4F577365-B662-4992-9FC8-8E8289C0ABEF}" srcOrd="0" destOrd="1" presId="urn:microsoft.com/office/officeart/2005/8/layout/chevron1"/>
    <dgm:cxn modelId="{F4AF5655-0F37-46A9-A951-A56CBBA174C6}" type="presOf" srcId="{838174F0-0A37-4F02-821C-B741AEB61527}" destId="{4F577365-B662-4992-9FC8-8E8289C0ABEF}" srcOrd="0" destOrd="3" presId="urn:microsoft.com/office/officeart/2005/8/layout/chevron1"/>
    <dgm:cxn modelId="{3E834DA6-7446-40F6-BAEC-4780D9ACD4B7}" srcId="{6A6FEE5D-7B54-46D0-A77B-86C22D3B2D52}" destId="{F57C3759-CAF7-4684-A127-7C9F24D54330}" srcOrd="2" destOrd="0" parTransId="{49073B6B-833D-490C-A871-20FE965F0AFD}" sibTransId="{A5D16003-36D8-464B-AAE9-0982E08140A3}"/>
    <dgm:cxn modelId="{D59403C3-3E18-49E5-A085-14D183156851}" type="presParOf" srcId="{970C709C-EBD3-46F4-BFEC-8E80D9B13277}" destId="{0D3C9C14-3E28-4907-BB9B-E7FEAB487188}" srcOrd="0" destOrd="0" presId="urn:microsoft.com/office/officeart/2005/8/layout/chevron1"/>
    <dgm:cxn modelId="{657A3721-EC5D-4E16-8EA1-60193E27613A}" type="presParOf" srcId="{0D3C9C14-3E28-4907-BB9B-E7FEAB487188}" destId="{336AAAE0-C632-42BD-A361-9FD69C6C7E48}" srcOrd="0" destOrd="0" presId="urn:microsoft.com/office/officeart/2005/8/layout/chevron1"/>
    <dgm:cxn modelId="{F6526978-75FC-453A-9AF7-90BA7CA43C5B}" type="presParOf" srcId="{0D3C9C14-3E28-4907-BB9B-E7FEAB487188}" destId="{D76608CC-EAA4-410A-AC47-B9BC17141891}" srcOrd="1" destOrd="0" presId="urn:microsoft.com/office/officeart/2005/8/layout/chevron1"/>
    <dgm:cxn modelId="{059AE6D5-186E-4B5F-93FF-7898BBE3D836}" type="presParOf" srcId="{970C709C-EBD3-46F4-BFEC-8E80D9B13277}" destId="{1239D787-8147-4135-B8C0-CE427E6460BE}" srcOrd="1" destOrd="0" presId="urn:microsoft.com/office/officeart/2005/8/layout/chevron1"/>
    <dgm:cxn modelId="{71B5F1EA-452F-461B-913D-5AD78C587538}" type="presParOf" srcId="{970C709C-EBD3-46F4-BFEC-8E80D9B13277}" destId="{B6301F49-C256-4DCC-BBAD-AC6C0D78D4B2}" srcOrd="2" destOrd="0" presId="urn:microsoft.com/office/officeart/2005/8/layout/chevron1"/>
    <dgm:cxn modelId="{1FE9C02A-E8A3-42DC-96A1-032787CFDBE9}" type="presParOf" srcId="{B6301F49-C256-4DCC-BBAD-AC6C0D78D4B2}" destId="{773C60AA-9516-4234-A3F5-1DFB258C9518}" srcOrd="0" destOrd="0" presId="urn:microsoft.com/office/officeart/2005/8/layout/chevron1"/>
    <dgm:cxn modelId="{DE17B853-19C6-44BA-BDC6-AF7ACDD110FA}" type="presParOf" srcId="{B6301F49-C256-4DCC-BBAD-AC6C0D78D4B2}" destId="{3AEB4A87-0445-4C97-86F3-3EA63AB0203D}" srcOrd="1" destOrd="0" presId="urn:microsoft.com/office/officeart/2005/8/layout/chevron1"/>
    <dgm:cxn modelId="{44E13D57-6307-48A0-ACF8-890D60B1DB48}" type="presParOf" srcId="{970C709C-EBD3-46F4-BFEC-8E80D9B13277}" destId="{FBBFE337-6DB2-455B-A38C-EEF265547EB2}" srcOrd="3" destOrd="0" presId="urn:microsoft.com/office/officeart/2005/8/layout/chevron1"/>
    <dgm:cxn modelId="{C7D4BB6D-C1F8-4A08-AB36-18A84E3F1826}" type="presParOf" srcId="{970C709C-EBD3-46F4-BFEC-8E80D9B13277}" destId="{D3B68DC0-1A95-4710-BA0D-E2398789C439}" srcOrd="4" destOrd="0" presId="urn:microsoft.com/office/officeart/2005/8/layout/chevron1"/>
    <dgm:cxn modelId="{D171BF86-86E7-403B-BC43-20368AC326AD}" type="presParOf" srcId="{D3B68DC0-1A95-4710-BA0D-E2398789C439}" destId="{DF9E37B4-AE89-4A57-B570-E6568B427D05}" srcOrd="0" destOrd="0" presId="urn:microsoft.com/office/officeart/2005/8/layout/chevron1"/>
    <dgm:cxn modelId="{4512CF2D-CD7E-4F93-9013-CAA6369A9320}" type="presParOf" srcId="{D3B68DC0-1A95-4710-BA0D-E2398789C439}" destId="{0028B519-E8E3-4C35-9C45-D74ACE0F4D61}" srcOrd="1" destOrd="0" presId="urn:microsoft.com/office/officeart/2005/8/layout/chevron1"/>
    <dgm:cxn modelId="{DB760C66-2871-429C-86C6-BCF23C26808F}" type="presParOf" srcId="{970C709C-EBD3-46F4-BFEC-8E80D9B13277}" destId="{A79456F4-9705-4046-9B70-42D8592210E7}" srcOrd="5" destOrd="0" presId="urn:microsoft.com/office/officeart/2005/8/layout/chevron1"/>
    <dgm:cxn modelId="{3B478CAF-2B52-4052-B3A3-F0DFF998D891}" type="presParOf" srcId="{970C709C-EBD3-46F4-BFEC-8E80D9B13277}" destId="{DE69EB75-5482-48A2-A8F9-C262C4B4350E}" srcOrd="6" destOrd="0" presId="urn:microsoft.com/office/officeart/2005/8/layout/chevron1"/>
    <dgm:cxn modelId="{082F52B5-1C61-4223-A173-8C08C2F2DA18}" type="presParOf" srcId="{DE69EB75-5482-48A2-A8F9-C262C4B4350E}" destId="{2DC82773-F4B8-4B26-A14E-CE7BB880E6B7}" srcOrd="0" destOrd="0" presId="urn:microsoft.com/office/officeart/2005/8/layout/chevron1"/>
    <dgm:cxn modelId="{5D9E3244-47C0-446F-AE79-DEBCB0EBEC0D}" type="presParOf" srcId="{DE69EB75-5482-48A2-A8F9-C262C4B4350E}" destId="{4F577365-B662-4992-9FC8-8E8289C0ABEF}" srcOrd="1" destOrd="0" presId="urn:microsoft.com/office/officeart/2005/8/layout/chevron1"/>
    <dgm:cxn modelId="{C3356B01-CA66-4AF1-A006-637B8477F91C}" type="presParOf" srcId="{970C709C-EBD3-46F4-BFEC-8E80D9B13277}" destId="{59234892-4EEA-4967-8849-A8F7B3C87877}" srcOrd="7" destOrd="0" presId="urn:microsoft.com/office/officeart/2005/8/layout/chevron1"/>
    <dgm:cxn modelId="{1A02F549-FC6F-44DC-90C6-B087B9973B7F}" type="presParOf" srcId="{970C709C-EBD3-46F4-BFEC-8E80D9B13277}" destId="{C8954EDE-BB4F-4D18-9FA4-608FB71E0FC6}" srcOrd="8" destOrd="0" presId="urn:microsoft.com/office/officeart/2005/8/layout/chevron1"/>
    <dgm:cxn modelId="{CAF5E5DC-3F3B-4778-877F-1BFEE8C9B787}" type="presParOf" srcId="{C8954EDE-BB4F-4D18-9FA4-608FB71E0FC6}" destId="{6043A0A9-C85B-4524-AAB3-6CEDFC974E7E}" srcOrd="0" destOrd="0" presId="urn:microsoft.com/office/officeart/2005/8/layout/chevron1"/>
    <dgm:cxn modelId="{11A802C5-4CAD-4FAC-B7D9-D05FC9F0C616}" type="presParOf" srcId="{C8954EDE-BB4F-4D18-9FA4-608FB71E0FC6}" destId="{14D4D318-607F-4F3C-99F9-368464A0C7C4}" srcOrd="1" destOrd="0" presId="urn:microsoft.com/office/officeart/2005/8/layout/chevron1"/>
    <dgm:cxn modelId="{14DCAEB2-974F-444E-AFE7-092D5EF8F28E}" type="presParOf" srcId="{970C709C-EBD3-46F4-BFEC-8E80D9B13277}" destId="{DC1D04F8-42F2-4063-A32D-15AAB4DE5E99}" srcOrd="9" destOrd="0" presId="urn:microsoft.com/office/officeart/2005/8/layout/chevron1"/>
    <dgm:cxn modelId="{99A77C2D-8F7A-478F-8610-7FBEECFCD50E}" type="presParOf" srcId="{970C709C-EBD3-46F4-BFEC-8E80D9B13277}" destId="{BD2EF1BE-1B71-49E7-8F6E-AD319F09AA4E}" srcOrd="10" destOrd="0" presId="urn:microsoft.com/office/officeart/2005/8/layout/chevron1"/>
    <dgm:cxn modelId="{446FB617-B9FE-4CF1-AF36-08D54AB9E295}" type="presParOf" srcId="{BD2EF1BE-1B71-49E7-8F6E-AD319F09AA4E}" destId="{F5351F18-A107-4833-B2B0-1D4F722A1C4D}" srcOrd="0" destOrd="0" presId="urn:microsoft.com/office/officeart/2005/8/layout/chevron1"/>
    <dgm:cxn modelId="{A1C327AE-206B-4017-ACB0-9C8593DF67B1}" type="presParOf" srcId="{BD2EF1BE-1B71-49E7-8F6E-AD319F09AA4E}" destId="{45024554-1F96-4235-B2C9-6A5173FBB28A}" srcOrd="1"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AB5732-4804-4C04-B2FF-4F680022A798}">
      <dsp:nvSpPr>
        <dsp:cNvPr id="0" name=""/>
        <dsp:cNvSpPr/>
      </dsp:nvSpPr>
      <dsp:spPr>
        <a:xfrm>
          <a:off x="4755923" y="2442274"/>
          <a:ext cx="1435195" cy="1435195"/>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t>Development of Substance Use Disorders</a:t>
          </a:r>
          <a:endParaRPr lang="en-US" sz="1400" kern="1200" dirty="0"/>
        </a:p>
      </dsp:txBody>
      <dsp:txXfrm>
        <a:off x="4966102" y="2652453"/>
        <a:ext cx="1014837" cy="1014837"/>
      </dsp:txXfrm>
    </dsp:sp>
    <dsp:sp modelId="{B2EABD3F-2819-46D5-AFDA-F9847BD65FB2}">
      <dsp:nvSpPr>
        <dsp:cNvPr id="0" name=""/>
        <dsp:cNvSpPr/>
      </dsp:nvSpPr>
      <dsp:spPr>
        <a:xfrm rot="16200000">
          <a:off x="4971759" y="1928713"/>
          <a:ext cx="1003522" cy="23598"/>
        </a:xfrm>
        <a:custGeom>
          <a:avLst/>
          <a:gdLst/>
          <a:ahLst/>
          <a:cxnLst/>
          <a:rect l="0" t="0" r="0" b="0"/>
          <a:pathLst>
            <a:path>
              <a:moveTo>
                <a:pt x="0" y="11799"/>
              </a:moveTo>
              <a:lnTo>
                <a:pt x="1003522" y="11799"/>
              </a:lnTo>
            </a:path>
          </a:pathLst>
        </a:custGeom>
        <a:noFill/>
        <a:ln w="15875" cap="rnd"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448432" y="1915425"/>
        <a:ext cx="50176" cy="50176"/>
      </dsp:txXfrm>
    </dsp:sp>
    <dsp:sp modelId="{41D85A09-8FA5-47EF-9B65-D7E4EF9DB6B8}">
      <dsp:nvSpPr>
        <dsp:cNvPr id="0" name=""/>
        <dsp:cNvSpPr/>
      </dsp:nvSpPr>
      <dsp:spPr>
        <a:xfrm>
          <a:off x="4755923" y="3556"/>
          <a:ext cx="1435195" cy="1435195"/>
        </a:xfrm>
        <a:prstGeom prst="ellipse">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t>Pain Scale</a:t>
          </a:r>
          <a:endParaRPr lang="en-US" sz="1400" kern="1200" dirty="0"/>
        </a:p>
      </dsp:txBody>
      <dsp:txXfrm>
        <a:off x="4966102" y="213735"/>
        <a:ext cx="1014837" cy="1014837"/>
      </dsp:txXfrm>
    </dsp:sp>
    <dsp:sp modelId="{2820B6A9-8026-488A-9377-21C5B610B3BB}">
      <dsp:nvSpPr>
        <dsp:cNvPr id="0" name=""/>
        <dsp:cNvSpPr/>
      </dsp:nvSpPr>
      <dsp:spPr>
        <a:xfrm rot="18900000">
          <a:off x="5833976" y="2285855"/>
          <a:ext cx="1003522" cy="23598"/>
        </a:xfrm>
        <a:custGeom>
          <a:avLst/>
          <a:gdLst/>
          <a:ahLst/>
          <a:cxnLst/>
          <a:rect l="0" t="0" r="0" b="0"/>
          <a:pathLst>
            <a:path>
              <a:moveTo>
                <a:pt x="0" y="11799"/>
              </a:moveTo>
              <a:lnTo>
                <a:pt x="1003522" y="11799"/>
              </a:lnTo>
            </a:path>
          </a:pathLst>
        </a:custGeom>
        <a:noFill/>
        <a:ln w="15875" cap="rnd"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6310649" y="2272566"/>
        <a:ext cx="50176" cy="50176"/>
      </dsp:txXfrm>
    </dsp:sp>
    <dsp:sp modelId="{55D9DACA-322C-41D8-B014-B8FA5AE929BB}">
      <dsp:nvSpPr>
        <dsp:cNvPr id="0" name=""/>
        <dsp:cNvSpPr/>
      </dsp:nvSpPr>
      <dsp:spPr>
        <a:xfrm>
          <a:off x="6480357" y="717840"/>
          <a:ext cx="1435195" cy="1435195"/>
        </a:xfrm>
        <a:prstGeom prst="ellipse">
          <a:avLst/>
        </a:prstGeom>
        <a:solidFill>
          <a:schemeClr val="accent2">
            <a:hueOff val="-424286"/>
            <a:satOff val="2079"/>
            <a:lumOff val="-1653"/>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t>OxyContin</a:t>
          </a:r>
          <a:endParaRPr lang="en-US" sz="1400" kern="1200" dirty="0"/>
        </a:p>
      </dsp:txBody>
      <dsp:txXfrm>
        <a:off x="6690536" y="928019"/>
        <a:ext cx="1014837" cy="1014837"/>
      </dsp:txXfrm>
    </dsp:sp>
    <dsp:sp modelId="{2066FA2F-7D30-4D49-BEE8-3027B92D9446}">
      <dsp:nvSpPr>
        <dsp:cNvPr id="0" name=""/>
        <dsp:cNvSpPr/>
      </dsp:nvSpPr>
      <dsp:spPr>
        <a:xfrm>
          <a:off x="6191118" y="3148072"/>
          <a:ext cx="1003522" cy="23598"/>
        </a:xfrm>
        <a:custGeom>
          <a:avLst/>
          <a:gdLst/>
          <a:ahLst/>
          <a:cxnLst/>
          <a:rect l="0" t="0" r="0" b="0"/>
          <a:pathLst>
            <a:path>
              <a:moveTo>
                <a:pt x="0" y="11799"/>
              </a:moveTo>
              <a:lnTo>
                <a:pt x="1003522" y="11799"/>
              </a:lnTo>
            </a:path>
          </a:pathLst>
        </a:custGeom>
        <a:noFill/>
        <a:ln w="15875" cap="rnd"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6667791" y="3134783"/>
        <a:ext cx="50176" cy="50176"/>
      </dsp:txXfrm>
    </dsp:sp>
    <dsp:sp modelId="{3093DEFE-CD07-49DD-AE1A-1458CF448933}">
      <dsp:nvSpPr>
        <dsp:cNvPr id="0" name=""/>
        <dsp:cNvSpPr/>
      </dsp:nvSpPr>
      <dsp:spPr>
        <a:xfrm>
          <a:off x="7194641" y="2442274"/>
          <a:ext cx="1435195" cy="1435195"/>
        </a:xfrm>
        <a:prstGeom prst="ellipse">
          <a:avLst/>
        </a:prstGeom>
        <a:solidFill>
          <a:schemeClr val="accent2">
            <a:hueOff val="-848572"/>
            <a:satOff val="4159"/>
            <a:lumOff val="-3305"/>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t>Marketing</a:t>
          </a:r>
          <a:endParaRPr lang="en-US" sz="1400" kern="1200" dirty="0"/>
        </a:p>
      </dsp:txBody>
      <dsp:txXfrm>
        <a:off x="7404820" y="2652453"/>
        <a:ext cx="1014837" cy="1014837"/>
      </dsp:txXfrm>
    </dsp:sp>
    <dsp:sp modelId="{8D71B360-A2EC-4B57-BA7F-1EC57FA03BF6}">
      <dsp:nvSpPr>
        <dsp:cNvPr id="0" name=""/>
        <dsp:cNvSpPr/>
      </dsp:nvSpPr>
      <dsp:spPr>
        <a:xfrm rot="2700000">
          <a:off x="5833976" y="4010289"/>
          <a:ext cx="1003522" cy="23598"/>
        </a:xfrm>
        <a:custGeom>
          <a:avLst/>
          <a:gdLst/>
          <a:ahLst/>
          <a:cxnLst/>
          <a:rect l="0" t="0" r="0" b="0"/>
          <a:pathLst>
            <a:path>
              <a:moveTo>
                <a:pt x="0" y="11799"/>
              </a:moveTo>
              <a:lnTo>
                <a:pt x="1003522" y="11799"/>
              </a:lnTo>
            </a:path>
          </a:pathLst>
        </a:custGeom>
        <a:noFill/>
        <a:ln w="15875" cap="rnd"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6310649" y="3997000"/>
        <a:ext cx="50176" cy="50176"/>
      </dsp:txXfrm>
    </dsp:sp>
    <dsp:sp modelId="{75171B5A-AA8D-45CE-873D-0D48A6E8F8AE}">
      <dsp:nvSpPr>
        <dsp:cNvPr id="0" name=""/>
        <dsp:cNvSpPr/>
      </dsp:nvSpPr>
      <dsp:spPr>
        <a:xfrm>
          <a:off x="6480357" y="4166708"/>
          <a:ext cx="1435195" cy="1435195"/>
        </a:xfrm>
        <a:prstGeom prst="ellipse">
          <a:avLst/>
        </a:prstGeom>
        <a:solidFill>
          <a:schemeClr val="accent2">
            <a:hueOff val="-1272857"/>
            <a:satOff val="6238"/>
            <a:lumOff val="-4958"/>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t>Lack of Behavioral Health Care</a:t>
          </a:r>
          <a:endParaRPr lang="en-US" sz="1400" kern="1200" dirty="0"/>
        </a:p>
      </dsp:txBody>
      <dsp:txXfrm>
        <a:off x="6690536" y="4376887"/>
        <a:ext cx="1014837" cy="1014837"/>
      </dsp:txXfrm>
    </dsp:sp>
    <dsp:sp modelId="{0AFB7186-FCD3-42CB-828F-5D3B778DF5EC}">
      <dsp:nvSpPr>
        <dsp:cNvPr id="0" name=""/>
        <dsp:cNvSpPr/>
      </dsp:nvSpPr>
      <dsp:spPr>
        <a:xfrm rot="5393047">
          <a:off x="4999817" y="4341786"/>
          <a:ext cx="952235" cy="23598"/>
        </a:xfrm>
        <a:custGeom>
          <a:avLst/>
          <a:gdLst/>
          <a:ahLst/>
          <a:cxnLst/>
          <a:rect l="0" t="0" r="0" b="0"/>
          <a:pathLst>
            <a:path>
              <a:moveTo>
                <a:pt x="0" y="11799"/>
              </a:moveTo>
              <a:lnTo>
                <a:pt x="952235" y="11799"/>
              </a:lnTo>
            </a:path>
          </a:pathLst>
        </a:custGeom>
        <a:noFill/>
        <a:ln w="15875" cap="rnd"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452129" y="4329779"/>
        <a:ext cx="47611" cy="47611"/>
      </dsp:txXfrm>
    </dsp:sp>
    <dsp:sp modelId="{1B10165E-7AAE-4366-859B-C68A9E395930}">
      <dsp:nvSpPr>
        <dsp:cNvPr id="0" name=""/>
        <dsp:cNvSpPr/>
      </dsp:nvSpPr>
      <dsp:spPr>
        <a:xfrm>
          <a:off x="4760751" y="4829700"/>
          <a:ext cx="1435195" cy="1435195"/>
        </a:xfrm>
        <a:prstGeom prst="ellipse">
          <a:avLst/>
        </a:prstGeom>
        <a:solidFill>
          <a:schemeClr val="accent2">
            <a:hueOff val="-1697143"/>
            <a:satOff val="8318"/>
            <a:lumOff val="-6611"/>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t>Lack of Integrated Care</a:t>
          </a:r>
          <a:endParaRPr lang="en-US" sz="1400" kern="1200" dirty="0"/>
        </a:p>
      </dsp:txBody>
      <dsp:txXfrm>
        <a:off x="4970930" y="5039879"/>
        <a:ext cx="1014837" cy="1014837"/>
      </dsp:txXfrm>
    </dsp:sp>
    <dsp:sp modelId="{E795545F-71B7-424D-87BF-A83B76E12EAD}">
      <dsp:nvSpPr>
        <dsp:cNvPr id="0" name=""/>
        <dsp:cNvSpPr/>
      </dsp:nvSpPr>
      <dsp:spPr>
        <a:xfrm rot="8100000">
          <a:off x="4109542" y="4010289"/>
          <a:ext cx="1003522" cy="23598"/>
        </a:xfrm>
        <a:custGeom>
          <a:avLst/>
          <a:gdLst/>
          <a:ahLst/>
          <a:cxnLst/>
          <a:rect l="0" t="0" r="0" b="0"/>
          <a:pathLst>
            <a:path>
              <a:moveTo>
                <a:pt x="0" y="11799"/>
              </a:moveTo>
              <a:lnTo>
                <a:pt x="1003522" y="11799"/>
              </a:lnTo>
            </a:path>
          </a:pathLst>
        </a:custGeom>
        <a:noFill/>
        <a:ln w="15875" cap="rnd"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4586215" y="3997000"/>
        <a:ext cx="50176" cy="50176"/>
      </dsp:txXfrm>
    </dsp:sp>
    <dsp:sp modelId="{DE9D3177-387C-4E49-898F-689132390160}">
      <dsp:nvSpPr>
        <dsp:cNvPr id="0" name=""/>
        <dsp:cNvSpPr/>
      </dsp:nvSpPr>
      <dsp:spPr>
        <a:xfrm>
          <a:off x="3031489" y="4166708"/>
          <a:ext cx="1435195" cy="1435195"/>
        </a:xfrm>
        <a:prstGeom prst="ellipse">
          <a:avLst/>
        </a:prstGeom>
        <a:solidFill>
          <a:schemeClr val="accent2">
            <a:hueOff val="-2121429"/>
            <a:satOff val="10397"/>
            <a:lumOff val="-8264"/>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t>Health Care Professionals Education</a:t>
          </a:r>
          <a:endParaRPr lang="en-US" sz="1400" kern="1200" dirty="0"/>
        </a:p>
      </dsp:txBody>
      <dsp:txXfrm>
        <a:off x="3241668" y="4376887"/>
        <a:ext cx="1014837" cy="1014837"/>
      </dsp:txXfrm>
    </dsp:sp>
    <dsp:sp modelId="{F2E620E7-2725-4C87-80C1-647BB1936B88}">
      <dsp:nvSpPr>
        <dsp:cNvPr id="0" name=""/>
        <dsp:cNvSpPr/>
      </dsp:nvSpPr>
      <dsp:spPr>
        <a:xfrm rot="10800000">
          <a:off x="3752400" y="3148072"/>
          <a:ext cx="1003522" cy="23598"/>
        </a:xfrm>
        <a:custGeom>
          <a:avLst/>
          <a:gdLst/>
          <a:ahLst/>
          <a:cxnLst/>
          <a:rect l="0" t="0" r="0" b="0"/>
          <a:pathLst>
            <a:path>
              <a:moveTo>
                <a:pt x="0" y="11799"/>
              </a:moveTo>
              <a:lnTo>
                <a:pt x="1003522" y="11799"/>
              </a:lnTo>
            </a:path>
          </a:pathLst>
        </a:custGeom>
        <a:noFill/>
        <a:ln w="15875" cap="rnd"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4229074" y="3134783"/>
        <a:ext cx="50176" cy="50176"/>
      </dsp:txXfrm>
    </dsp:sp>
    <dsp:sp modelId="{D8F0BA5A-9B8D-44FC-A819-8C680CEC4513}">
      <dsp:nvSpPr>
        <dsp:cNvPr id="0" name=""/>
        <dsp:cNvSpPr/>
      </dsp:nvSpPr>
      <dsp:spPr>
        <a:xfrm>
          <a:off x="2317205" y="2442274"/>
          <a:ext cx="1435195" cy="1435195"/>
        </a:xfrm>
        <a:prstGeom prst="ellipse">
          <a:avLst/>
        </a:prstGeom>
        <a:solidFill>
          <a:schemeClr val="accent2">
            <a:hueOff val="-2545714"/>
            <a:satOff val="12477"/>
            <a:lumOff val="-9916"/>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t>Mental Illness</a:t>
          </a:r>
          <a:endParaRPr lang="en-US" sz="1400" kern="1200" dirty="0"/>
        </a:p>
      </dsp:txBody>
      <dsp:txXfrm>
        <a:off x="2527384" y="2652453"/>
        <a:ext cx="1014837" cy="1014837"/>
      </dsp:txXfrm>
    </dsp:sp>
    <dsp:sp modelId="{0048383E-2C08-486A-8BBB-67EF69DBFC00}">
      <dsp:nvSpPr>
        <dsp:cNvPr id="0" name=""/>
        <dsp:cNvSpPr/>
      </dsp:nvSpPr>
      <dsp:spPr>
        <a:xfrm rot="13500000">
          <a:off x="4109542" y="2285855"/>
          <a:ext cx="1003522" cy="23598"/>
        </a:xfrm>
        <a:custGeom>
          <a:avLst/>
          <a:gdLst/>
          <a:ahLst/>
          <a:cxnLst/>
          <a:rect l="0" t="0" r="0" b="0"/>
          <a:pathLst>
            <a:path>
              <a:moveTo>
                <a:pt x="0" y="11799"/>
              </a:moveTo>
              <a:lnTo>
                <a:pt x="1003522" y="11799"/>
              </a:lnTo>
            </a:path>
          </a:pathLst>
        </a:custGeom>
        <a:noFill/>
        <a:ln w="15875" cap="rnd"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4586215" y="2272566"/>
        <a:ext cx="50176" cy="50176"/>
      </dsp:txXfrm>
    </dsp:sp>
    <dsp:sp modelId="{1C74191B-C026-4D1A-9B92-B6BC37CADBD2}">
      <dsp:nvSpPr>
        <dsp:cNvPr id="0" name=""/>
        <dsp:cNvSpPr/>
      </dsp:nvSpPr>
      <dsp:spPr>
        <a:xfrm>
          <a:off x="3031489" y="717840"/>
          <a:ext cx="1435195" cy="1435195"/>
        </a:xfrm>
        <a:prstGeom prst="ellipse">
          <a:avLst/>
        </a:prstGeom>
        <a:solidFill>
          <a:schemeClr val="accent2">
            <a:hueOff val="-2970000"/>
            <a:satOff val="14556"/>
            <a:lumOff val="-11569"/>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t>ACEs</a:t>
          </a:r>
          <a:endParaRPr lang="en-US" sz="1400" kern="1200" dirty="0"/>
        </a:p>
      </dsp:txBody>
      <dsp:txXfrm>
        <a:off x="3241668" y="928019"/>
        <a:ext cx="1014837" cy="101483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C7EA03-59B6-47E5-86E3-78F0194F889F}">
      <dsp:nvSpPr>
        <dsp:cNvPr id="0" name=""/>
        <dsp:cNvSpPr/>
      </dsp:nvSpPr>
      <dsp:spPr>
        <a:xfrm>
          <a:off x="1019338" y="39934"/>
          <a:ext cx="1916872" cy="1916872"/>
        </a:xfrm>
        <a:prstGeom prst="ellipse">
          <a:avLst/>
        </a:prstGeom>
        <a:gradFill rotWithShape="0">
          <a:gsLst>
            <a:gs pos="0">
              <a:schemeClr val="accent2">
                <a:alpha val="50000"/>
                <a:hueOff val="0"/>
                <a:satOff val="0"/>
                <a:lumOff val="0"/>
                <a:alphaOff val="0"/>
                <a:tint val="96000"/>
                <a:lumMod val="102000"/>
              </a:schemeClr>
            </a:gs>
            <a:gs pos="100000">
              <a:schemeClr val="accent2">
                <a:alpha val="50000"/>
                <a:hueOff val="0"/>
                <a:satOff val="0"/>
                <a:lumOff val="0"/>
                <a:alphaOff val="0"/>
                <a:shade val="88000"/>
                <a:lumMod val="94000"/>
              </a:schemeClr>
            </a:gs>
          </a:gsLst>
          <a:path path="circle">
            <a:fillToRect l="50000" t="100000" r="100000" b="50000"/>
          </a:path>
        </a:gradFill>
        <a:ln>
          <a:noFill/>
        </a:ln>
        <a:effectLst>
          <a:reflection blurRad="12700" stA="26000" endPos="32000" dist="12700" dir="5400000" sy="-100000" rotWithShape="0"/>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r>
            <a:rPr lang="en-US" sz="1600" kern="1200" dirty="0" smtClean="0"/>
            <a:t>Environment</a:t>
          </a:r>
          <a:endParaRPr lang="en-US" sz="1600" kern="1200" dirty="0"/>
        </a:p>
      </dsp:txBody>
      <dsp:txXfrm>
        <a:off x="1274921" y="375387"/>
        <a:ext cx="1405706" cy="862592"/>
      </dsp:txXfrm>
    </dsp:sp>
    <dsp:sp modelId="{CE34D057-A9BD-4C59-9C0A-3C03508C7E8A}">
      <dsp:nvSpPr>
        <dsp:cNvPr id="0" name=""/>
        <dsp:cNvSpPr/>
      </dsp:nvSpPr>
      <dsp:spPr>
        <a:xfrm>
          <a:off x="1711010" y="1237980"/>
          <a:ext cx="1916872" cy="1916872"/>
        </a:xfrm>
        <a:prstGeom prst="ellipse">
          <a:avLst/>
        </a:prstGeom>
        <a:gradFill rotWithShape="0">
          <a:gsLst>
            <a:gs pos="0">
              <a:schemeClr val="accent3">
                <a:alpha val="50000"/>
                <a:hueOff val="0"/>
                <a:satOff val="0"/>
                <a:lumOff val="0"/>
                <a:alphaOff val="0"/>
                <a:tint val="96000"/>
                <a:lumMod val="102000"/>
              </a:schemeClr>
            </a:gs>
            <a:gs pos="100000">
              <a:schemeClr val="accent3">
                <a:alpha val="50000"/>
                <a:hueOff val="0"/>
                <a:satOff val="0"/>
                <a:lumOff val="0"/>
                <a:alphaOff val="0"/>
                <a:shade val="88000"/>
                <a:lumMod val="94000"/>
              </a:schemeClr>
            </a:gs>
          </a:gsLst>
          <a:path path="circle">
            <a:fillToRect l="50000" t="100000" r="100000" b="50000"/>
          </a:path>
        </a:gradFill>
        <a:ln>
          <a:noFill/>
        </a:ln>
        <a:effectLst>
          <a:reflection blurRad="12700" stA="26000" endPos="32000" dist="12700" dir="5400000" sy="-100000" rotWithShape="0"/>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r>
            <a:rPr lang="en-US" sz="1600" kern="1200" dirty="0" smtClean="0"/>
            <a:t>Development</a:t>
          </a:r>
          <a:endParaRPr lang="en-US" sz="1600" kern="1200" dirty="0"/>
        </a:p>
      </dsp:txBody>
      <dsp:txXfrm>
        <a:off x="2297253" y="1733172"/>
        <a:ext cx="1150123" cy="1054280"/>
      </dsp:txXfrm>
    </dsp:sp>
    <dsp:sp modelId="{FFBB6F70-75DF-430F-B1F8-D96E3FE97340}">
      <dsp:nvSpPr>
        <dsp:cNvPr id="0" name=""/>
        <dsp:cNvSpPr/>
      </dsp:nvSpPr>
      <dsp:spPr>
        <a:xfrm>
          <a:off x="327666" y="1237980"/>
          <a:ext cx="1916872" cy="1916872"/>
        </a:xfrm>
        <a:prstGeom prst="ellipse">
          <a:avLst/>
        </a:prstGeom>
        <a:gradFill rotWithShape="0">
          <a:gsLst>
            <a:gs pos="0">
              <a:schemeClr val="accent4">
                <a:alpha val="50000"/>
                <a:hueOff val="0"/>
                <a:satOff val="0"/>
                <a:lumOff val="0"/>
                <a:alphaOff val="0"/>
                <a:tint val="96000"/>
                <a:lumMod val="102000"/>
              </a:schemeClr>
            </a:gs>
            <a:gs pos="100000">
              <a:schemeClr val="accent4">
                <a:alpha val="50000"/>
                <a:hueOff val="0"/>
                <a:satOff val="0"/>
                <a:lumOff val="0"/>
                <a:alphaOff val="0"/>
                <a:shade val="88000"/>
                <a:lumMod val="94000"/>
              </a:schemeClr>
            </a:gs>
          </a:gsLst>
          <a:path path="circle">
            <a:fillToRect l="50000" t="100000" r="100000" b="50000"/>
          </a:path>
        </a:gradFill>
        <a:ln>
          <a:noFill/>
        </a:ln>
        <a:effectLst>
          <a:reflection blurRad="12700" stA="26000" endPos="32000" dist="12700" dir="5400000" sy="-100000" rotWithShape="0"/>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r>
            <a:rPr lang="en-US" sz="1600" kern="1200" dirty="0" smtClean="0"/>
            <a:t>Biology</a:t>
          </a:r>
          <a:endParaRPr lang="en-US" sz="1600" kern="1200" dirty="0"/>
        </a:p>
      </dsp:txBody>
      <dsp:txXfrm>
        <a:off x="508172" y="1733172"/>
        <a:ext cx="1150123" cy="10542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2788B8-A07E-4908-B0F6-CA7BC9B17F2E}">
      <dsp:nvSpPr>
        <dsp:cNvPr id="0" name=""/>
        <dsp:cNvSpPr/>
      </dsp:nvSpPr>
      <dsp:spPr>
        <a:xfrm>
          <a:off x="5966352" y="3845847"/>
          <a:ext cx="91440" cy="534404"/>
        </a:xfrm>
        <a:custGeom>
          <a:avLst/>
          <a:gdLst/>
          <a:ahLst/>
          <a:cxnLst/>
          <a:rect l="0" t="0" r="0" b="0"/>
          <a:pathLst>
            <a:path>
              <a:moveTo>
                <a:pt x="45720" y="0"/>
              </a:moveTo>
              <a:lnTo>
                <a:pt x="45720" y="534404"/>
              </a:lnTo>
            </a:path>
          </a:pathLst>
        </a:custGeom>
        <a:noFill/>
        <a:ln w="9525" cap="rnd"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A8B1DB1-DE42-4E06-82F3-3439ABE20AB6}">
      <dsp:nvSpPr>
        <dsp:cNvPr id="0" name=""/>
        <dsp:cNvSpPr/>
      </dsp:nvSpPr>
      <dsp:spPr>
        <a:xfrm>
          <a:off x="5966352" y="2386512"/>
          <a:ext cx="91440" cy="534404"/>
        </a:xfrm>
        <a:custGeom>
          <a:avLst/>
          <a:gdLst/>
          <a:ahLst/>
          <a:cxnLst/>
          <a:rect l="0" t="0" r="0" b="0"/>
          <a:pathLst>
            <a:path>
              <a:moveTo>
                <a:pt x="45720" y="0"/>
              </a:moveTo>
              <a:lnTo>
                <a:pt x="45720" y="534404"/>
              </a:lnTo>
            </a:path>
          </a:pathLst>
        </a:custGeom>
        <a:noFill/>
        <a:ln w="9525" cap="rnd"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7A49624-3143-44BE-A5EC-9654327074EF}">
      <dsp:nvSpPr>
        <dsp:cNvPr id="0" name=""/>
        <dsp:cNvSpPr/>
      </dsp:nvSpPr>
      <dsp:spPr>
        <a:xfrm>
          <a:off x="3615374" y="927178"/>
          <a:ext cx="2396698" cy="534404"/>
        </a:xfrm>
        <a:custGeom>
          <a:avLst/>
          <a:gdLst/>
          <a:ahLst/>
          <a:cxnLst/>
          <a:rect l="0" t="0" r="0" b="0"/>
          <a:pathLst>
            <a:path>
              <a:moveTo>
                <a:pt x="0" y="0"/>
              </a:moveTo>
              <a:lnTo>
                <a:pt x="0" y="318587"/>
              </a:lnTo>
              <a:lnTo>
                <a:pt x="2396698" y="318587"/>
              </a:lnTo>
              <a:lnTo>
                <a:pt x="2396698" y="534404"/>
              </a:lnTo>
            </a:path>
          </a:pathLst>
        </a:custGeom>
        <a:noFill/>
        <a:ln w="9525" cap="rnd"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763BE02-C5E4-4817-BE32-C119EBFEB690}">
      <dsp:nvSpPr>
        <dsp:cNvPr id="0" name=""/>
        <dsp:cNvSpPr/>
      </dsp:nvSpPr>
      <dsp:spPr>
        <a:xfrm>
          <a:off x="3569654" y="3845847"/>
          <a:ext cx="91440" cy="534404"/>
        </a:xfrm>
        <a:custGeom>
          <a:avLst/>
          <a:gdLst/>
          <a:ahLst/>
          <a:cxnLst/>
          <a:rect l="0" t="0" r="0" b="0"/>
          <a:pathLst>
            <a:path>
              <a:moveTo>
                <a:pt x="45720" y="0"/>
              </a:moveTo>
              <a:lnTo>
                <a:pt x="45720" y="534404"/>
              </a:lnTo>
            </a:path>
          </a:pathLst>
        </a:custGeom>
        <a:noFill/>
        <a:ln w="9525" cap="rnd"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E3B46E5-3785-4B31-A08A-6C4EBFF6F2AB}">
      <dsp:nvSpPr>
        <dsp:cNvPr id="0" name=""/>
        <dsp:cNvSpPr/>
      </dsp:nvSpPr>
      <dsp:spPr>
        <a:xfrm>
          <a:off x="3569654" y="2386512"/>
          <a:ext cx="91440" cy="534404"/>
        </a:xfrm>
        <a:custGeom>
          <a:avLst/>
          <a:gdLst/>
          <a:ahLst/>
          <a:cxnLst/>
          <a:rect l="0" t="0" r="0" b="0"/>
          <a:pathLst>
            <a:path>
              <a:moveTo>
                <a:pt x="45720" y="0"/>
              </a:moveTo>
              <a:lnTo>
                <a:pt x="45720" y="534404"/>
              </a:lnTo>
            </a:path>
          </a:pathLst>
        </a:custGeom>
        <a:noFill/>
        <a:ln w="9525" cap="rnd"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E2013B37-4830-4808-A6D6-EE3574DA1DBF}">
      <dsp:nvSpPr>
        <dsp:cNvPr id="0" name=""/>
        <dsp:cNvSpPr/>
      </dsp:nvSpPr>
      <dsp:spPr>
        <a:xfrm>
          <a:off x="3569654" y="927178"/>
          <a:ext cx="91440" cy="534404"/>
        </a:xfrm>
        <a:custGeom>
          <a:avLst/>
          <a:gdLst/>
          <a:ahLst/>
          <a:cxnLst/>
          <a:rect l="0" t="0" r="0" b="0"/>
          <a:pathLst>
            <a:path>
              <a:moveTo>
                <a:pt x="45720" y="0"/>
              </a:moveTo>
              <a:lnTo>
                <a:pt x="45720" y="534404"/>
              </a:lnTo>
            </a:path>
          </a:pathLst>
        </a:custGeom>
        <a:noFill/>
        <a:ln w="9525" cap="rnd"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13B6A83-1C3E-439A-8725-2AEA7640B156}">
      <dsp:nvSpPr>
        <dsp:cNvPr id="0" name=""/>
        <dsp:cNvSpPr/>
      </dsp:nvSpPr>
      <dsp:spPr>
        <a:xfrm>
          <a:off x="1172955" y="2386512"/>
          <a:ext cx="91440" cy="534404"/>
        </a:xfrm>
        <a:custGeom>
          <a:avLst/>
          <a:gdLst/>
          <a:ahLst/>
          <a:cxnLst/>
          <a:rect l="0" t="0" r="0" b="0"/>
          <a:pathLst>
            <a:path>
              <a:moveTo>
                <a:pt x="45720" y="0"/>
              </a:moveTo>
              <a:lnTo>
                <a:pt x="45720" y="534404"/>
              </a:lnTo>
            </a:path>
          </a:pathLst>
        </a:custGeom>
        <a:noFill/>
        <a:ln w="9525" cap="rnd"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E18A0CBE-E673-459C-907F-A02CDE6BB90B}">
      <dsp:nvSpPr>
        <dsp:cNvPr id="0" name=""/>
        <dsp:cNvSpPr/>
      </dsp:nvSpPr>
      <dsp:spPr>
        <a:xfrm>
          <a:off x="1218675" y="927178"/>
          <a:ext cx="2396698" cy="534404"/>
        </a:xfrm>
        <a:custGeom>
          <a:avLst/>
          <a:gdLst/>
          <a:ahLst/>
          <a:cxnLst/>
          <a:rect l="0" t="0" r="0" b="0"/>
          <a:pathLst>
            <a:path>
              <a:moveTo>
                <a:pt x="2396698" y="0"/>
              </a:moveTo>
              <a:lnTo>
                <a:pt x="2396698" y="318587"/>
              </a:lnTo>
              <a:lnTo>
                <a:pt x="0" y="318587"/>
              </a:lnTo>
              <a:lnTo>
                <a:pt x="0" y="534404"/>
              </a:lnTo>
            </a:path>
          </a:pathLst>
        </a:custGeom>
        <a:noFill/>
        <a:ln w="9525" cap="rnd"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0B6307BE-CD99-46B3-BD9B-B920AD96411C}">
      <dsp:nvSpPr>
        <dsp:cNvPr id="0" name=""/>
        <dsp:cNvSpPr/>
      </dsp:nvSpPr>
      <dsp:spPr>
        <a:xfrm>
          <a:off x="2722163" y="2248"/>
          <a:ext cx="1786422" cy="924930"/>
        </a:xfrm>
        <a:prstGeom prst="rect">
          <a:avLst/>
        </a:prstGeom>
        <a:solidFill>
          <a:schemeClr val="accent3"/>
        </a:soli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30518" numCol="1" spcCol="1270" anchor="ctr" anchorCtr="0">
          <a:noAutofit/>
        </a:bodyPr>
        <a:lstStyle/>
        <a:p>
          <a:pPr lvl="0" algn="ctr" defTabSz="889000">
            <a:lnSpc>
              <a:spcPct val="90000"/>
            </a:lnSpc>
            <a:spcBef>
              <a:spcPct val="0"/>
            </a:spcBef>
            <a:spcAft>
              <a:spcPct val="35000"/>
            </a:spcAft>
          </a:pPr>
          <a:r>
            <a:rPr lang="en-US" sz="2000" kern="1200"/>
            <a:t>Screen</a:t>
          </a:r>
        </a:p>
      </dsp:txBody>
      <dsp:txXfrm>
        <a:off x="2722163" y="2248"/>
        <a:ext cx="1786422" cy="924930"/>
      </dsp:txXfrm>
    </dsp:sp>
    <dsp:sp modelId="{B4622724-C519-44A6-AC56-5D11C83E13F2}">
      <dsp:nvSpPr>
        <dsp:cNvPr id="0" name=""/>
        <dsp:cNvSpPr/>
      </dsp:nvSpPr>
      <dsp:spPr>
        <a:xfrm>
          <a:off x="3079447" y="721638"/>
          <a:ext cx="1607779" cy="308310"/>
        </a:xfrm>
        <a:prstGeom prst="rect">
          <a:avLst/>
        </a:prstGeom>
        <a:solidFill>
          <a:schemeClr val="lt1">
            <a:alpha val="90000"/>
            <a:hueOff val="0"/>
            <a:satOff val="0"/>
            <a:lumOff val="0"/>
            <a:alphaOff val="0"/>
          </a:schemeClr>
        </a:solidFill>
        <a:ln w="9525" cap="rnd"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5560" tIns="8890" rIns="35560" bIns="8890" numCol="1" spcCol="1270" anchor="ctr" anchorCtr="0">
          <a:noAutofit/>
        </a:bodyPr>
        <a:lstStyle/>
        <a:p>
          <a:pPr lvl="0" algn="r" defTabSz="622300">
            <a:lnSpc>
              <a:spcPct val="90000"/>
            </a:lnSpc>
            <a:spcBef>
              <a:spcPct val="0"/>
            </a:spcBef>
            <a:spcAft>
              <a:spcPct val="35000"/>
            </a:spcAft>
          </a:pPr>
          <a:r>
            <a:rPr lang="en-US" sz="1400" kern="1200"/>
            <a:t>AUDIT/DAST/CRAFFT</a:t>
          </a:r>
        </a:p>
      </dsp:txBody>
      <dsp:txXfrm>
        <a:off x="3079447" y="721638"/>
        <a:ext cx="1607779" cy="308310"/>
      </dsp:txXfrm>
    </dsp:sp>
    <dsp:sp modelId="{1B805747-9A85-4589-9A3A-7B330E9E6AD8}">
      <dsp:nvSpPr>
        <dsp:cNvPr id="0" name=""/>
        <dsp:cNvSpPr/>
      </dsp:nvSpPr>
      <dsp:spPr>
        <a:xfrm>
          <a:off x="325464" y="1461582"/>
          <a:ext cx="1786422" cy="924930"/>
        </a:xfrm>
        <a:prstGeom prst="rect">
          <a:avLst/>
        </a:prstGeom>
        <a:solidFill>
          <a:schemeClr val="accent1">
            <a:lumMod val="60000"/>
            <a:lumOff val="40000"/>
          </a:schemeClr>
        </a:soli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30518" numCol="1" spcCol="1270" anchor="ctr" anchorCtr="0">
          <a:noAutofit/>
        </a:bodyPr>
        <a:lstStyle/>
        <a:p>
          <a:pPr lvl="0" algn="ctr" defTabSz="889000">
            <a:lnSpc>
              <a:spcPct val="90000"/>
            </a:lnSpc>
            <a:spcBef>
              <a:spcPct val="0"/>
            </a:spcBef>
            <a:spcAft>
              <a:spcPct val="35000"/>
            </a:spcAft>
          </a:pPr>
          <a:r>
            <a:rPr lang="en-US" sz="2000" kern="1200" dirty="0"/>
            <a:t>Abstinence/Low Risk</a:t>
          </a:r>
        </a:p>
      </dsp:txBody>
      <dsp:txXfrm>
        <a:off x="325464" y="1461582"/>
        <a:ext cx="1786422" cy="924930"/>
      </dsp:txXfrm>
    </dsp:sp>
    <dsp:sp modelId="{5BCA7ED0-67FC-44CB-BC09-207C23DB2A86}">
      <dsp:nvSpPr>
        <dsp:cNvPr id="0" name=""/>
        <dsp:cNvSpPr/>
      </dsp:nvSpPr>
      <dsp:spPr>
        <a:xfrm>
          <a:off x="682749" y="2180972"/>
          <a:ext cx="1607779" cy="308310"/>
        </a:xfrm>
        <a:prstGeom prst="rect">
          <a:avLst/>
        </a:prstGeom>
        <a:solidFill>
          <a:schemeClr val="lt1">
            <a:alpha val="90000"/>
            <a:hueOff val="0"/>
            <a:satOff val="0"/>
            <a:lumOff val="0"/>
            <a:alphaOff val="0"/>
          </a:schemeClr>
        </a:solidFill>
        <a:ln w="9525" cap="rnd"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3020" tIns="8255" rIns="33020" bIns="8255" numCol="1" spcCol="1270" anchor="ctr" anchorCtr="0">
          <a:noAutofit/>
        </a:bodyPr>
        <a:lstStyle/>
        <a:p>
          <a:pPr lvl="0" algn="r" defTabSz="577850">
            <a:lnSpc>
              <a:spcPct val="90000"/>
            </a:lnSpc>
            <a:spcBef>
              <a:spcPct val="0"/>
            </a:spcBef>
            <a:spcAft>
              <a:spcPct val="35000"/>
            </a:spcAft>
          </a:pPr>
          <a:r>
            <a:rPr lang="en-US" sz="1300" kern="1200"/>
            <a:t>AUDIT (&lt;7), DAST (&lt;2)</a:t>
          </a:r>
        </a:p>
      </dsp:txBody>
      <dsp:txXfrm>
        <a:off x="682749" y="2180972"/>
        <a:ext cx="1607779" cy="308310"/>
      </dsp:txXfrm>
    </dsp:sp>
    <dsp:sp modelId="{98229762-5576-4785-8845-7F142CA0A05F}">
      <dsp:nvSpPr>
        <dsp:cNvPr id="0" name=""/>
        <dsp:cNvSpPr/>
      </dsp:nvSpPr>
      <dsp:spPr>
        <a:xfrm>
          <a:off x="325464" y="2920917"/>
          <a:ext cx="1786422" cy="924930"/>
        </a:xfrm>
        <a:prstGeom prst="rect">
          <a:avLst/>
        </a:prstGeom>
        <a:solidFill>
          <a:schemeClr val="accent1">
            <a:lumMod val="75000"/>
          </a:schemeClr>
        </a:soli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30518" numCol="1" spcCol="1270" anchor="ctr" anchorCtr="0">
          <a:noAutofit/>
        </a:bodyPr>
        <a:lstStyle/>
        <a:p>
          <a:pPr lvl="0" algn="ctr" defTabSz="889000">
            <a:lnSpc>
              <a:spcPct val="90000"/>
            </a:lnSpc>
            <a:spcBef>
              <a:spcPct val="0"/>
            </a:spcBef>
            <a:spcAft>
              <a:spcPct val="35000"/>
            </a:spcAft>
          </a:pPr>
          <a:r>
            <a:rPr lang="en-US" sz="2000" kern="1200"/>
            <a:t>Affirm/ ReScreen in Future</a:t>
          </a:r>
        </a:p>
      </dsp:txBody>
      <dsp:txXfrm>
        <a:off x="325464" y="2920917"/>
        <a:ext cx="1786422" cy="924930"/>
      </dsp:txXfrm>
    </dsp:sp>
    <dsp:sp modelId="{DCA5637C-D176-43C5-BFE6-04F78F9B232B}">
      <dsp:nvSpPr>
        <dsp:cNvPr id="0" name=""/>
        <dsp:cNvSpPr/>
      </dsp:nvSpPr>
      <dsp:spPr>
        <a:xfrm>
          <a:off x="682749" y="3640307"/>
          <a:ext cx="1607779" cy="308310"/>
        </a:xfrm>
        <a:prstGeom prst="rect">
          <a:avLst/>
        </a:prstGeom>
        <a:solidFill>
          <a:schemeClr val="lt1">
            <a:alpha val="90000"/>
            <a:hueOff val="0"/>
            <a:satOff val="0"/>
            <a:lumOff val="0"/>
            <a:alphaOff val="0"/>
          </a:schemeClr>
        </a:solidFill>
        <a:ln w="9525" cap="rnd" cmpd="sng" algn="ctr">
          <a:solidFill>
            <a:schemeClr val="accent5">
              <a:hueOff val="356465"/>
              <a:satOff val="-7213"/>
              <a:lumOff val="224"/>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0640" tIns="10160" rIns="40640" bIns="10160" numCol="1" spcCol="1270" anchor="ctr" anchorCtr="0">
          <a:noAutofit/>
        </a:bodyPr>
        <a:lstStyle/>
        <a:p>
          <a:pPr lvl="0" algn="r" defTabSz="711200">
            <a:lnSpc>
              <a:spcPct val="90000"/>
            </a:lnSpc>
            <a:spcBef>
              <a:spcPct val="0"/>
            </a:spcBef>
            <a:spcAft>
              <a:spcPct val="35000"/>
            </a:spcAft>
          </a:pPr>
          <a:r>
            <a:rPr lang="en-US" sz="1600" kern="1200"/>
            <a:t>Positivity</a:t>
          </a:r>
        </a:p>
      </dsp:txBody>
      <dsp:txXfrm>
        <a:off x="682749" y="3640307"/>
        <a:ext cx="1607779" cy="308310"/>
      </dsp:txXfrm>
    </dsp:sp>
    <dsp:sp modelId="{3A4E245B-F827-4934-9FBC-C594EFC09E72}">
      <dsp:nvSpPr>
        <dsp:cNvPr id="0" name=""/>
        <dsp:cNvSpPr/>
      </dsp:nvSpPr>
      <dsp:spPr>
        <a:xfrm>
          <a:off x="2722163" y="1461582"/>
          <a:ext cx="1786422" cy="924930"/>
        </a:xfrm>
        <a:prstGeom prst="rect">
          <a:avLst/>
        </a:prstGeom>
        <a:solidFill>
          <a:schemeClr val="accent4">
            <a:lumMod val="60000"/>
            <a:lumOff val="40000"/>
          </a:schemeClr>
        </a:soli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30518" numCol="1" spcCol="1270" anchor="ctr" anchorCtr="0">
          <a:noAutofit/>
        </a:bodyPr>
        <a:lstStyle/>
        <a:p>
          <a:pPr lvl="0" algn="ctr" defTabSz="889000">
            <a:lnSpc>
              <a:spcPct val="90000"/>
            </a:lnSpc>
            <a:spcBef>
              <a:spcPct val="0"/>
            </a:spcBef>
            <a:spcAft>
              <a:spcPct val="35000"/>
            </a:spcAft>
          </a:pPr>
          <a:r>
            <a:rPr lang="en-US" sz="2000" kern="1200"/>
            <a:t>Moderate Risk Use</a:t>
          </a:r>
        </a:p>
      </dsp:txBody>
      <dsp:txXfrm>
        <a:off x="2722163" y="1461582"/>
        <a:ext cx="1786422" cy="924930"/>
      </dsp:txXfrm>
    </dsp:sp>
    <dsp:sp modelId="{AE9C5B45-2101-4088-BFC5-D08CA29E604E}">
      <dsp:nvSpPr>
        <dsp:cNvPr id="0" name=""/>
        <dsp:cNvSpPr/>
      </dsp:nvSpPr>
      <dsp:spPr>
        <a:xfrm>
          <a:off x="3079447" y="2180972"/>
          <a:ext cx="1607779" cy="308310"/>
        </a:xfrm>
        <a:prstGeom prst="rect">
          <a:avLst/>
        </a:prstGeom>
        <a:solidFill>
          <a:schemeClr val="lt1">
            <a:alpha val="90000"/>
            <a:hueOff val="0"/>
            <a:satOff val="0"/>
            <a:lumOff val="0"/>
            <a:alphaOff val="0"/>
          </a:schemeClr>
        </a:solidFill>
        <a:ln w="9525" cap="rnd" cmpd="sng" algn="ctr">
          <a:solidFill>
            <a:schemeClr val="accent5">
              <a:hueOff val="712930"/>
              <a:satOff val="-14425"/>
              <a:lumOff val="44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0480" tIns="7620" rIns="30480" bIns="7620" numCol="1" spcCol="1270" anchor="ctr" anchorCtr="0">
          <a:noAutofit/>
        </a:bodyPr>
        <a:lstStyle/>
        <a:p>
          <a:pPr lvl="0" algn="r" defTabSz="533400">
            <a:lnSpc>
              <a:spcPct val="90000"/>
            </a:lnSpc>
            <a:spcBef>
              <a:spcPct val="0"/>
            </a:spcBef>
            <a:spcAft>
              <a:spcPct val="35000"/>
            </a:spcAft>
          </a:pPr>
          <a:r>
            <a:rPr lang="en-US" sz="1200" kern="1200"/>
            <a:t>AUDIT (8-19), DAST (3-5)</a:t>
          </a:r>
        </a:p>
      </dsp:txBody>
      <dsp:txXfrm>
        <a:off x="3079447" y="2180972"/>
        <a:ext cx="1607779" cy="308310"/>
      </dsp:txXfrm>
    </dsp:sp>
    <dsp:sp modelId="{A7EC7D8C-8E6E-4AF5-8B42-76ECD0C86C3B}">
      <dsp:nvSpPr>
        <dsp:cNvPr id="0" name=""/>
        <dsp:cNvSpPr/>
      </dsp:nvSpPr>
      <dsp:spPr>
        <a:xfrm>
          <a:off x="2722163" y="2920917"/>
          <a:ext cx="1786422" cy="924930"/>
        </a:xfrm>
        <a:prstGeom prst="rect">
          <a:avLst/>
        </a:prstGeom>
        <a:solidFill>
          <a:schemeClr val="accent4">
            <a:lumMod val="75000"/>
          </a:schemeClr>
        </a:soli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30518" numCol="1" spcCol="1270" anchor="ctr" anchorCtr="0">
          <a:noAutofit/>
        </a:bodyPr>
        <a:lstStyle/>
        <a:p>
          <a:pPr lvl="0" algn="ctr" defTabSz="889000">
            <a:lnSpc>
              <a:spcPct val="90000"/>
            </a:lnSpc>
            <a:spcBef>
              <a:spcPct val="0"/>
            </a:spcBef>
            <a:spcAft>
              <a:spcPct val="35000"/>
            </a:spcAft>
          </a:pPr>
          <a:r>
            <a:rPr lang="en-US" sz="2000" kern="1200" dirty="0"/>
            <a:t>Brief Negotiated Interview</a:t>
          </a:r>
        </a:p>
      </dsp:txBody>
      <dsp:txXfrm>
        <a:off x="2722163" y="2920917"/>
        <a:ext cx="1786422" cy="924930"/>
      </dsp:txXfrm>
    </dsp:sp>
    <dsp:sp modelId="{5F8FC64E-44EB-4266-B2D9-DDC84394C29F}">
      <dsp:nvSpPr>
        <dsp:cNvPr id="0" name=""/>
        <dsp:cNvSpPr/>
      </dsp:nvSpPr>
      <dsp:spPr>
        <a:xfrm>
          <a:off x="3079447" y="3640307"/>
          <a:ext cx="1607779" cy="308310"/>
        </a:xfrm>
        <a:prstGeom prst="rect">
          <a:avLst/>
        </a:prstGeom>
        <a:solidFill>
          <a:schemeClr val="lt1">
            <a:alpha val="90000"/>
            <a:hueOff val="0"/>
            <a:satOff val="0"/>
            <a:lumOff val="0"/>
            <a:alphaOff val="0"/>
          </a:schemeClr>
        </a:solidFill>
        <a:ln w="9525" cap="rnd" cmpd="sng" algn="ctr">
          <a:solidFill>
            <a:schemeClr val="accent5">
              <a:hueOff val="1069395"/>
              <a:satOff val="-21638"/>
              <a:lumOff val="672"/>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0640" tIns="10160" rIns="40640" bIns="10160" numCol="1" spcCol="1270" anchor="ctr" anchorCtr="0">
          <a:noAutofit/>
        </a:bodyPr>
        <a:lstStyle/>
        <a:p>
          <a:pPr lvl="0" algn="r" defTabSz="711200">
            <a:lnSpc>
              <a:spcPct val="90000"/>
            </a:lnSpc>
            <a:spcBef>
              <a:spcPct val="0"/>
            </a:spcBef>
            <a:spcAft>
              <a:spcPct val="35000"/>
            </a:spcAft>
          </a:pPr>
          <a:r>
            <a:rPr lang="en-US" sz="1600" kern="1200"/>
            <a:t>Reduce Risk</a:t>
          </a:r>
        </a:p>
      </dsp:txBody>
      <dsp:txXfrm>
        <a:off x="3079447" y="3640307"/>
        <a:ext cx="1607779" cy="308310"/>
      </dsp:txXfrm>
    </dsp:sp>
    <dsp:sp modelId="{7C4BB445-2256-47DF-944D-DC62CCE5D70D}">
      <dsp:nvSpPr>
        <dsp:cNvPr id="0" name=""/>
        <dsp:cNvSpPr/>
      </dsp:nvSpPr>
      <dsp:spPr>
        <a:xfrm>
          <a:off x="2722163" y="4380251"/>
          <a:ext cx="1786422" cy="924930"/>
        </a:xfrm>
        <a:prstGeom prst="rect">
          <a:avLst/>
        </a:prstGeom>
        <a:solidFill>
          <a:schemeClr val="accent4">
            <a:lumMod val="50000"/>
          </a:schemeClr>
        </a:soli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30518" numCol="1" spcCol="1270" anchor="ctr" anchorCtr="0">
          <a:noAutofit/>
        </a:bodyPr>
        <a:lstStyle/>
        <a:p>
          <a:pPr lvl="0" algn="ctr" defTabSz="889000">
            <a:lnSpc>
              <a:spcPct val="90000"/>
            </a:lnSpc>
            <a:spcBef>
              <a:spcPct val="0"/>
            </a:spcBef>
            <a:spcAft>
              <a:spcPct val="35000"/>
            </a:spcAft>
          </a:pPr>
          <a:r>
            <a:rPr lang="en-US" sz="2000" kern="1200"/>
            <a:t>May Refer to Treatment</a:t>
          </a:r>
        </a:p>
      </dsp:txBody>
      <dsp:txXfrm>
        <a:off x="2722163" y="4380251"/>
        <a:ext cx="1786422" cy="924930"/>
      </dsp:txXfrm>
    </dsp:sp>
    <dsp:sp modelId="{E2A5D694-E4EA-466C-B779-3EA222E14CDA}">
      <dsp:nvSpPr>
        <dsp:cNvPr id="0" name=""/>
        <dsp:cNvSpPr/>
      </dsp:nvSpPr>
      <dsp:spPr>
        <a:xfrm>
          <a:off x="3079447" y="5099641"/>
          <a:ext cx="1607779" cy="308310"/>
        </a:xfrm>
        <a:prstGeom prst="rect">
          <a:avLst/>
        </a:prstGeom>
        <a:solidFill>
          <a:schemeClr val="lt1">
            <a:alpha val="90000"/>
            <a:hueOff val="0"/>
            <a:satOff val="0"/>
            <a:lumOff val="0"/>
            <a:alphaOff val="0"/>
          </a:schemeClr>
        </a:solidFill>
        <a:ln w="9525" cap="rnd" cmpd="sng" algn="ctr">
          <a:solidFill>
            <a:schemeClr val="accent5">
              <a:hueOff val="1425861"/>
              <a:satOff val="-28851"/>
              <a:lumOff val="897"/>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8100" tIns="9525" rIns="38100" bIns="9525" numCol="1" spcCol="1270" anchor="ctr" anchorCtr="0">
          <a:noAutofit/>
        </a:bodyPr>
        <a:lstStyle/>
        <a:p>
          <a:pPr lvl="0" algn="r" defTabSz="666750">
            <a:lnSpc>
              <a:spcPct val="90000"/>
            </a:lnSpc>
            <a:spcBef>
              <a:spcPct val="0"/>
            </a:spcBef>
            <a:spcAft>
              <a:spcPct val="35000"/>
            </a:spcAft>
          </a:pPr>
          <a:r>
            <a:rPr lang="en-US" sz="1500" kern="1200"/>
            <a:t>Therapy/Treatment</a:t>
          </a:r>
        </a:p>
      </dsp:txBody>
      <dsp:txXfrm>
        <a:off x="3079447" y="5099641"/>
        <a:ext cx="1607779" cy="308310"/>
      </dsp:txXfrm>
    </dsp:sp>
    <dsp:sp modelId="{DB0D05C4-872E-4662-8B69-E280A2744CC9}">
      <dsp:nvSpPr>
        <dsp:cNvPr id="0" name=""/>
        <dsp:cNvSpPr/>
      </dsp:nvSpPr>
      <dsp:spPr>
        <a:xfrm>
          <a:off x="5118861" y="1461582"/>
          <a:ext cx="1786422" cy="924930"/>
        </a:xfrm>
        <a:prstGeom prst="rect">
          <a:avLst/>
        </a:prstGeom>
        <a:solidFill>
          <a:schemeClr val="accent5">
            <a:lumMod val="60000"/>
            <a:lumOff val="40000"/>
          </a:schemeClr>
        </a:soli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30518" numCol="1" spcCol="1270" anchor="ctr" anchorCtr="0">
          <a:noAutofit/>
        </a:bodyPr>
        <a:lstStyle/>
        <a:p>
          <a:pPr lvl="0" algn="ctr" defTabSz="889000">
            <a:lnSpc>
              <a:spcPct val="90000"/>
            </a:lnSpc>
            <a:spcBef>
              <a:spcPct val="0"/>
            </a:spcBef>
            <a:spcAft>
              <a:spcPct val="35000"/>
            </a:spcAft>
          </a:pPr>
          <a:r>
            <a:rPr lang="en-US" sz="2000" kern="1200"/>
            <a:t>High Risk Use</a:t>
          </a:r>
        </a:p>
      </dsp:txBody>
      <dsp:txXfrm>
        <a:off x="5118861" y="1461582"/>
        <a:ext cx="1786422" cy="924930"/>
      </dsp:txXfrm>
    </dsp:sp>
    <dsp:sp modelId="{F6D2705F-6818-4DB9-B13A-4E3AB7046E54}">
      <dsp:nvSpPr>
        <dsp:cNvPr id="0" name=""/>
        <dsp:cNvSpPr/>
      </dsp:nvSpPr>
      <dsp:spPr>
        <a:xfrm>
          <a:off x="5476146" y="2180972"/>
          <a:ext cx="1607779" cy="308310"/>
        </a:xfrm>
        <a:prstGeom prst="rect">
          <a:avLst/>
        </a:prstGeom>
        <a:solidFill>
          <a:schemeClr val="lt1">
            <a:alpha val="90000"/>
            <a:hueOff val="0"/>
            <a:satOff val="0"/>
            <a:lumOff val="0"/>
            <a:alphaOff val="0"/>
          </a:schemeClr>
        </a:solidFill>
        <a:ln w="9525" cap="rnd" cmpd="sng" algn="ctr">
          <a:solidFill>
            <a:schemeClr val="accent5">
              <a:hueOff val="1782326"/>
              <a:satOff val="-36064"/>
              <a:lumOff val="1121"/>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7940" tIns="6985" rIns="27940" bIns="6985" numCol="1" spcCol="1270" anchor="ctr" anchorCtr="0">
          <a:noAutofit/>
        </a:bodyPr>
        <a:lstStyle/>
        <a:p>
          <a:pPr lvl="0" algn="r" defTabSz="488950">
            <a:lnSpc>
              <a:spcPct val="90000"/>
            </a:lnSpc>
            <a:spcBef>
              <a:spcPct val="0"/>
            </a:spcBef>
            <a:spcAft>
              <a:spcPct val="35000"/>
            </a:spcAft>
          </a:pPr>
          <a:r>
            <a:rPr lang="en-US" sz="1100" kern="1200"/>
            <a:t>AUDIT (20-40), DAST (6+)</a:t>
          </a:r>
        </a:p>
      </dsp:txBody>
      <dsp:txXfrm>
        <a:off x="5476146" y="2180972"/>
        <a:ext cx="1607779" cy="308310"/>
      </dsp:txXfrm>
    </dsp:sp>
    <dsp:sp modelId="{B7A6803F-2A60-49DA-8EB1-3E338C35B2A2}">
      <dsp:nvSpPr>
        <dsp:cNvPr id="0" name=""/>
        <dsp:cNvSpPr/>
      </dsp:nvSpPr>
      <dsp:spPr>
        <a:xfrm>
          <a:off x="5118861" y="2920917"/>
          <a:ext cx="1786422" cy="924930"/>
        </a:xfrm>
        <a:prstGeom prst="rect">
          <a:avLst/>
        </a:prstGeom>
        <a:solidFill>
          <a:schemeClr val="accent5">
            <a:lumMod val="75000"/>
          </a:schemeClr>
        </a:soli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30518" numCol="1" spcCol="1270" anchor="ctr" anchorCtr="0">
          <a:noAutofit/>
        </a:bodyPr>
        <a:lstStyle/>
        <a:p>
          <a:pPr lvl="0" algn="ctr" defTabSz="889000">
            <a:lnSpc>
              <a:spcPct val="90000"/>
            </a:lnSpc>
            <a:spcBef>
              <a:spcPct val="0"/>
            </a:spcBef>
            <a:spcAft>
              <a:spcPct val="35000"/>
            </a:spcAft>
          </a:pPr>
          <a:r>
            <a:rPr lang="en-US" sz="2000" kern="1200"/>
            <a:t>Brief Negotiated Interview</a:t>
          </a:r>
        </a:p>
      </dsp:txBody>
      <dsp:txXfrm>
        <a:off x="5118861" y="2920917"/>
        <a:ext cx="1786422" cy="924930"/>
      </dsp:txXfrm>
    </dsp:sp>
    <dsp:sp modelId="{A47371EB-8C52-41D2-A580-90F1E313A301}">
      <dsp:nvSpPr>
        <dsp:cNvPr id="0" name=""/>
        <dsp:cNvSpPr/>
      </dsp:nvSpPr>
      <dsp:spPr>
        <a:xfrm>
          <a:off x="5476146" y="3640307"/>
          <a:ext cx="1607779" cy="308310"/>
        </a:xfrm>
        <a:prstGeom prst="rect">
          <a:avLst/>
        </a:prstGeom>
        <a:solidFill>
          <a:schemeClr val="lt1">
            <a:alpha val="90000"/>
            <a:hueOff val="0"/>
            <a:satOff val="0"/>
            <a:lumOff val="0"/>
            <a:alphaOff val="0"/>
          </a:schemeClr>
        </a:solidFill>
        <a:ln w="9525" cap="rnd" cmpd="sng" algn="ctr">
          <a:solidFill>
            <a:schemeClr val="accent5">
              <a:hueOff val="2138791"/>
              <a:satOff val="-43276"/>
              <a:lumOff val="1345"/>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0480" tIns="7620" rIns="30480" bIns="7620" numCol="1" spcCol="1270" anchor="ctr" anchorCtr="0">
          <a:noAutofit/>
        </a:bodyPr>
        <a:lstStyle/>
        <a:p>
          <a:pPr lvl="0" algn="r" defTabSz="533400">
            <a:lnSpc>
              <a:spcPct val="90000"/>
            </a:lnSpc>
            <a:spcBef>
              <a:spcPct val="0"/>
            </a:spcBef>
            <a:spcAft>
              <a:spcPct val="35000"/>
            </a:spcAft>
          </a:pPr>
          <a:r>
            <a:rPr lang="en-US" sz="1200" kern="1200"/>
            <a:t>Motivate into Treatment</a:t>
          </a:r>
        </a:p>
      </dsp:txBody>
      <dsp:txXfrm>
        <a:off x="5476146" y="3640307"/>
        <a:ext cx="1607779" cy="308310"/>
      </dsp:txXfrm>
    </dsp:sp>
    <dsp:sp modelId="{96887088-F5A3-4073-BDE6-7D42B872851F}">
      <dsp:nvSpPr>
        <dsp:cNvPr id="0" name=""/>
        <dsp:cNvSpPr/>
      </dsp:nvSpPr>
      <dsp:spPr>
        <a:xfrm>
          <a:off x="5118861" y="4380251"/>
          <a:ext cx="1786422" cy="924930"/>
        </a:xfrm>
        <a:prstGeom prst="rect">
          <a:avLst/>
        </a:prstGeom>
        <a:solidFill>
          <a:schemeClr val="accent5">
            <a:lumMod val="50000"/>
          </a:schemeClr>
        </a:soli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30518" numCol="1" spcCol="1270" anchor="ctr" anchorCtr="0">
          <a:noAutofit/>
        </a:bodyPr>
        <a:lstStyle/>
        <a:p>
          <a:pPr lvl="0" algn="ctr" defTabSz="889000">
            <a:lnSpc>
              <a:spcPct val="90000"/>
            </a:lnSpc>
            <a:spcBef>
              <a:spcPct val="0"/>
            </a:spcBef>
            <a:spcAft>
              <a:spcPct val="35000"/>
            </a:spcAft>
          </a:pPr>
          <a:r>
            <a:rPr lang="en-US" sz="2000" kern="1200"/>
            <a:t>Req. Referral to Treatment</a:t>
          </a:r>
        </a:p>
      </dsp:txBody>
      <dsp:txXfrm>
        <a:off x="5118861" y="4380251"/>
        <a:ext cx="1786422" cy="924930"/>
      </dsp:txXfrm>
    </dsp:sp>
    <dsp:sp modelId="{5E99E8F2-1F9F-40C3-A05A-DB92F08C45F3}">
      <dsp:nvSpPr>
        <dsp:cNvPr id="0" name=""/>
        <dsp:cNvSpPr/>
      </dsp:nvSpPr>
      <dsp:spPr>
        <a:xfrm>
          <a:off x="5476146" y="5099641"/>
          <a:ext cx="1607779" cy="308310"/>
        </a:xfrm>
        <a:prstGeom prst="rect">
          <a:avLst/>
        </a:prstGeom>
        <a:solidFill>
          <a:schemeClr val="lt1">
            <a:alpha val="90000"/>
            <a:hueOff val="0"/>
            <a:satOff val="0"/>
            <a:lumOff val="0"/>
            <a:alphaOff val="0"/>
          </a:schemeClr>
        </a:solidFill>
        <a:ln w="9525" cap="rnd" cmpd="sng" algn="ctr">
          <a:solidFill>
            <a:schemeClr val="accent5">
              <a:hueOff val="2495256"/>
              <a:satOff val="-50489"/>
              <a:lumOff val="1569"/>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5560" tIns="8890" rIns="35560" bIns="8890" numCol="1" spcCol="1270" anchor="ctr" anchorCtr="0">
          <a:noAutofit/>
        </a:bodyPr>
        <a:lstStyle/>
        <a:p>
          <a:pPr lvl="0" algn="r" defTabSz="622300">
            <a:lnSpc>
              <a:spcPct val="90000"/>
            </a:lnSpc>
            <a:spcBef>
              <a:spcPct val="0"/>
            </a:spcBef>
            <a:spcAft>
              <a:spcPct val="35000"/>
            </a:spcAft>
          </a:pPr>
          <a:r>
            <a:rPr lang="en-US" sz="1400" kern="1200"/>
            <a:t>Detox/SA treatment</a:t>
          </a:r>
        </a:p>
      </dsp:txBody>
      <dsp:txXfrm>
        <a:off x="5476146" y="5099641"/>
        <a:ext cx="1607779" cy="30831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2788B8-A07E-4908-B0F6-CA7BC9B17F2E}">
      <dsp:nvSpPr>
        <dsp:cNvPr id="0" name=""/>
        <dsp:cNvSpPr/>
      </dsp:nvSpPr>
      <dsp:spPr>
        <a:xfrm>
          <a:off x="6466850" y="4090242"/>
          <a:ext cx="91440" cy="568576"/>
        </a:xfrm>
        <a:custGeom>
          <a:avLst/>
          <a:gdLst/>
          <a:ahLst/>
          <a:cxnLst/>
          <a:rect l="0" t="0" r="0" b="0"/>
          <a:pathLst>
            <a:path>
              <a:moveTo>
                <a:pt x="45720" y="0"/>
              </a:moveTo>
              <a:lnTo>
                <a:pt x="45720" y="568576"/>
              </a:lnTo>
            </a:path>
          </a:pathLst>
        </a:custGeom>
        <a:noFill/>
        <a:ln w="9525" cap="rnd"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A8B1DB1-DE42-4E06-82F3-3439ABE20AB6}">
      <dsp:nvSpPr>
        <dsp:cNvPr id="0" name=""/>
        <dsp:cNvSpPr/>
      </dsp:nvSpPr>
      <dsp:spPr>
        <a:xfrm>
          <a:off x="6466850" y="2537591"/>
          <a:ext cx="91440" cy="568576"/>
        </a:xfrm>
        <a:custGeom>
          <a:avLst/>
          <a:gdLst/>
          <a:ahLst/>
          <a:cxnLst/>
          <a:rect l="0" t="0" r="0" b="0"/>
          <a:pathLst>
            <a:path>
              <a:moveTo>
                <a:pt x="45720" y="0"/>
              </a:moveTo>
              <a:lnTo>
                <a:pt x="45720" y="568576"/>
              </a:lnTo>
            </a:path>
          </a:pathLst>
        </a:custGeom>
        <a:noFill/>
        <a:ln w="9525" cap="rnd"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7A49624-3143-44BE-A5EC-9654327074EF}">
      <dsp:nvSpPr>
        <dsp:cNvPr id="0" name=""/>
        <dsp:cNvSpPr/>
      </dsp:nvSpPr>
      <dsp:spPr>
        <a:xfrm>
          <a:off x="3962617" y="984941"/>
          <a:ext cx="2549953" cy="568576"/>
        </a:xfrm>
        <a:custGeom>
          <a:avLst/>
          <a:gdLst/>
          <a:ahLst/>
          <a:cxnLst/>
          <a:rect l="0" t="0" r="0" b="0"/>
          <a:pathLst>
            <a:path>
              <a:moveTo>
                <a:pt x="0" y="0"/>
              </a:moveTo>
              <a:lnTo>
                <a:pt x="0" y="338958"/>
              </a:lnTo>
              <a:lnTo>
                <a:pt x="2549953" y="338958"/>
              </a:lnTo>
              <a:lnTo>
                <a:pt x="2549953" y="568576"/>
              </a:lnTo>
            </a:path>
          </a:pathLst>
        </a:custGeom>
        <a:noFill/>
        <a:ln w="9525" cap="rnd"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763BE02-C5E4-4817-BE32-C119EBFEB690}">
      <dsp:nvSpPr>
        <dsp:cNvPr id="0" name=""/>
        <dsp:cNvSpPr/>
      </dsp:nvSpPr>
      <dsp:spPr>
        <a:xfrm>
          <a:off x="3916897" y="4090242"/>
          <a:ext cx="91440" cy="568576"/>
        </a:xfrm>
        <a:custGeom>
          <a:avLst/>
          <a:gdLst/>
          <a:ahLst/>
          <a:cxnLst/>
          <a:rect l="0" t="0" r="0" b="0"/>
          <a:pathLst>
            <a:path>
              <a:moveTo>
                <a:pt x="45720" y="0"/>
              </a:moveTo>
              <a:lnTo>
                <a:pt x="45720" y="568576"/>
              </a:lnTo>
            </a:path>
          </a:pathLst>
        </a:custGeom>
        <a:noFill/>
        <a:ln w="9525" cap="rnd"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E3B46E5-3785-4B31-A08A-6C4EBFF6F2AB}">
      <dsp:nvSpPr>
        <dsp:cNvPr id="0" name=""/>
        <dsp:cNvSpPr/>
      </dsp:nvSpPr>
      <dsp:spPr>
        <a:xfrm>
          <a:off x="3916897" y="2537591"/>
          <a:ext cx="91440" cy="568576"/>
        </a:xfrm>
        <a:custGeom>
          <a:avLst/>
          <a:gdLst/>
          <a:ahLst/>
          <a:cxnLst/>
          <a:rect l="0" t="0" r="0" b="0"/>
          <a:pathLst>
            <a:path>
              <a:moveTo>
                <a:pt x="45720" y="0"/>
              </a:moveTo>
              <a:lnTo>
                <a:pt x="45720" y="568576"/>
              </a:lnTo>
            </a:path>
          </a:pathLst>
        </a:custGeom>
        <a:noFill/>
        <a:ln w="9525" cap="rnd"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E2013B37-4830-4808-A6D6-EE3574DA1DBF}">
      <dsp:nvSpPr>
        <dsp:cNvPr id="0" name=""/>
        <dsp:cNvSpPr/>
      </dsp:nvSpPr>
      <dsp:spPr>
        <a:xfrm>
          <a:off x="3916897" y="984941"/>
          <a:ext cx="91440" cy="568576"/>
        </a:xfrm>
        <a:custGeom>
          <a:avLst/>
          <a:gdLst/>
          <a:ahLst/>
          <a:cxnLst/>
          <a:rect l="0" t="0" r="0" b="0"/>
          <a:pathLst>
            <a:path>
              <a:moveTo>
                <a:pt x="45720" y="0"/>
              </a:moveTo>
              <a:lnTo>
                <a:pt x="45720" y="568576"/>
              </a:lnTo>
            </a:path>
          </a:pathLst>
        </a:custGeom>
        <a:noFill/>
        <a:ln w="9525" cap="rnd"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13B6A83-1C3E-439A-8725-2AEA7640B156}">
      <dsp:nvSpPr>
        <dsp:cNvPr id="0" name=""/>
        <dsp:cNvSpPr/>
      </dsp:nvSpPr>
      <dsp:spPr>
        <a:xfrm>
          <a:off x="1366943" y="2537591"/>
          <a:ext cx="91440" cy="568576"/>
        </a:xfrm>
        <a:custGeom>
          <a:avLst/>
          <a:gdLst/>
          <a:ahLst/>
          <a:cxnLst/>
          <a:rect l="0" t="0" r="0" b="0"/>
          <a:pathLst>
            <a:path>
              <a:moveTo>
                <a:pt x="45720" y="0"/>
              </a:moveTo>
              <a:lnTo>
                <a:pt x="45720" y="568576"/>
              </a:lnTo>
            </a:path>
          </a:pathLst>
        </a:custGeom>
        <a:noFill/>
        <a:ln w="9525" cap="rnd"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E18A0CBE-E673-459C-907F-A02CDE6BB90B}">
      <dsp:nvSpPr>
        <dsp:cNvPr id="0" name=""/>
        <dsp:cNvSpPr/>
      </dsp:nvSpPr>
      <dsp:spPr>
        <a:xfrm>
          <a:off x="1412663" y="984941"/>
          <a:ext cx="2549953" cy="568576"/>
        </a:xfrm>
        <a:custGeom>
          <a:avLst/>
          <a:gdLst/>
          <a:ahLst/>
          <a:cxnLst/>
          <a:rect l="0" t="0" r="0" b="0"/>
          <a:pathLst>
            <a:path>
              <a:moveTo>
                <a:pt x="2549953" y="0"/>
              </a:moveTo>
              <a:lnTo>
                <a:pt x="2549953" y="338958"/>
              </a:lnTo>
              <a:lnTo>
                <a:pt x="0" y="338958"/>
              </a:lnTo>
              <a:lnTo>
                <a:pt x="0" y="568576"/>
              </a:lnTo>
            </a:path>
          </a:pathLst>
        </a:custGeom>
        <a:noFill/>
        <a:ln w="9525" cap="rnd"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6BA5D925-7C9A-43A9-8AB1-811820D98A08}">
      <dsp:nvSpPr>
        <dsp:cNvPr id="0" name=""/>
        <dsp:cNvSpPr/>
      </dsp:nvSpPr>
      <dsp:spPr>
        <a:xfrm>
          <a:off x="512533" y="0"/>
          <a:ext cx="1900653" cy="984074"/>
        </a:xfrm>
        <a:prstGeom prst="rect">
          <a:avLst/>
        </a:prstGeom>
        <a:solidFill>
          <a:srgbClr val="FFFF00"/>
        </a:solidFill>
        <a:ln w="15875" cap="rnd" cmpd="sng" algn="ctr">
          <a:solidFill>
            <a:schemeClr val="accent5"/>
          </a:solidFill>
          <a:prstDash val="solid"/>
        </a:ln>
        <a:effectLst>
          <a:glow rad="101600">
            <a:schemeClr val="accent3">
              <a:satMod val="175000"/>
              <a:alpha val="40000"/>
            </a:schemeClr>
          </a:glow>
        </a:effectLst>
      </dsp:spPr>
      <dsp:style>
        <a:lnRef idx="2">
          <a:schemeClr val="accent5"/>
        </a:lnRef>
        <a:fillRef idx="1">
          <a:schemeClr val="lt1"/>
        </a:fillRef>
        <a:effectRef idx="0">
          <a:schemeClr val="accent5"/>
        </a:effectRef>
        <a:fontRef idx="minor">
          <a:schemeClr val="dk1"/>
        </a:fontRef>
      </dsp:style>
      <dsp:txBody>
        <a:bodyPr spcFirstLastPara="0" vert="horz" wrap="square" lIns="13335" tIns="13335" rIns="13335" bIns="138864" numCol="1" spcCol="1270" anchor="ctr" anchorCtr="0">
          <a:noAutofit/>
        </a:bodyPr>
        <a:lstStyle/>
        <a:p>
          <a:pPr lvl="0" algn="ctr" defTabSz="933450">
            <a:lnSpc>
              <a:spcPct val="90000"/>
            </a:lnSpc>
            <a:spcBef>
              <a:spcPct val="0"/>
            </a:spcBef>
            <a:spcAft>
              <a:spcPct val="35000"/>
            </a:spcAft>
          </a:pPr>
          <a:r>
            <a:rPr lang="en-US" sz="2100" b="1" kern="1200" dirty="0" smtClean="0"/>
            <a:t>STEP 1: Pre-Screen</a:t>
          </a:r>
          <a:endParaRPr lang="en-US" sz="2100" b="1" kern="1200" dirty="0"/>
        </a:p>
      </dsp:txBody>
      <dsp:txXfrm>
        <a:off x="512533" y="0"/>
        <a:ext cx="1900653" cy="984074"/>
      </dsp:txXfrm>
    </dsp:sp>
    <dsp:sp modelId="{AC860E68-E0AA-4FA5-AA5D-A0EA68F757F9}">
      <dsp:nvSpPr>
        <dsp:cNvPr id="0" name=""/>
        <dsp:cNvSpPr/>
      </dsp:nvSpPr>
      <dsp:spPr>
        <a:xfrm>
          <a:off x="864106" y="762324"/>
          <a:ext cx="1710588" cy="328024"/>
        </a:xfrm>
        <a:prstGeom prst="rect">
          <a:avLst/>
        </a:prstGeom>
        <a:solidFill>
          <a:schemeClr val="lt1">
            <a:alpha val="90000"/>
            <a:hueOff val="0"/>
            <a:satOff val="0"/>
            <a:lumOff val="0"/>
            <a:alphaOff val="0"/>
          </a:schemeClr>
        </a:solidFill>
        <a:ln w="9525" cap="rnd"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11430" rIns="45720" bIns="11430" numCol="1" spcCol="1270" anchor="ctr" anchorCtr="0">
          <a:noAutofit/>
        </a:bodyPr>
        <a:lstStyle/>
        <a:p>
          <a:pPr lvl="0" algn="r" defTabSz="800100">
            <a:lnSpc>
              <a:spcPct val="90000"/>
            </a:lnSpc>
            <a:spcBef>
              <a:spcPct val="0"/>
            </a:spcBef>
            <a:spcAft>
              <a:spcPct val="35000"/>
            </a:spcAft>
          </a:pPr>
          <a:r>
            <a:rPr lang="en-US" sz="1800" kern="1200" dirty="0" smtClean="0"/>
            <a:t>Brief Question</a:t>
          </a:r>
          <a:endParaRPr lang="en-US" sz="1800" kern="1200" dirty="0"/>
        </a:p>
      </dsp:txBody>
      <dsp:txXfrm>
        <a:off x="864106" y="762324"/>
        <a:ext cx="1710588" cy="328024"/>
      </dsp:txXfrm>
    </dsp:sp>
    <dsp:sp modelId="{0B6307BE-CD99-46B3-BD9B-B920AD96411C}">
      <dsp:nvSpPr>
        <dsp:cNvPr id="0" name=""/>
        <dsp:cNvSpPr/>
      </dsp:nvSpPr>
      <dsp:spPr>
        <a:xfrm>
          <a:off x="3012290" y="866"/>
          <a:ext cx="1900653" cy="984074"/>
        </a:xfrm>
        <a:prstGeom prst="rect">
          <a:avLst/>
        </a:prstGeom>
        <a:gradFill rotWithShape="0">
          <a:gsLst>
            <a:gs pos="0">
              <a:schemeClr val="accent4">
                <a:hueOff val="0"/>
                <a:satOff val="0"/>
                <a:lumOff val="0"/>
                <a:alphaOff val="0"/>
                <a:tint val="96000"/>
                <a:lumMod val="102000"/>
              </a:schemeClr>
            </a:gs>
            <a:gs pos="100000">
              <a:schemeClr val="accent4">
                <a:hueOff val="0"/>
                <a:satOff val="0"/>
                <a:lumOff val="0"/>
                <a:alphaOff val="0"/>
                <a:shade val="88000"/>
                <a:lumMod val="94000"/>
              </a:schemeClr>
            </a:gs>
          </a:gsLst>
          <a:path path="circle">
            <a:fillToRect l="50000" t="100000" r="100000" b="50000"/>
          </a:path>
        </a:gra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13335" tIns="13335" rIns="13335" bIns="138864" numCol="1" spcCol="1270" anchor="ctr" anchorCtr="0">
          <a:noAutofit/>
        </a:bodyPr>
        <a:lstStyle/>
        <a:p>
          <a:pPr lvl="0" algn="ctr" defTabSz="933450">
            <a:lnSpc>
              <a:spcPct val="90000"/>
            </a:lnSpc>
            <a:spcBef>
              <a:spcPct val="0"/>
            </a:spcBef>
            <a:spcAft>
              <a:spcPct val="35000"/>
            </a:spcAft>
          </a:pPr>
          <a:r>
            <a:rPr lang="en-US" sz="2100" kern="1200"/>
            <a:t>Screen</a:t>
          </a:r>
        </a:p>
      </dsp:txBody>
      <dsp:txXfrm>
        <a:off x="3012290" y="866"/>
        <a:ext cx="1900653" cy="984074"/>
      </dsp:txXfrm>
    </dsp:sp>
    <dsp:sp modelId="{B4622724-C519-44A6-AC56-5D11C83E13F2}">
      <dsp:nvSpPr>
        <dsp:cNvPr id="0" name=""/>
        <dsp:cNvSpPr/>
      </dsp:nvSpPr>
      <dsp:spPr>
        <a:xfrm>
          <a:off x="3392421" y="766257"/>
          <a:ext cx="1710588" cy="328024"/>
        </a:xfrm>
        <a:prstGeom prst="rect">
          <a:avLst/>
        </a:prstGeom>
        <a:solidFill>
          <a:schemeClr val="lt1">
            <a:alpha val="90000"/>
            <a:hueOff val="0"/>
            <a:satOff val="0"/>
            <a:lumOff val="0"/>
            <a:alphaOff val="0"/>
          </a:schemeClr>
        </a:solidFill>
        <a:ln w="9525" cap="rnd"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8100" tIns="9525" rIns="38100" bIns="9525" numCol="1" spcCol="1270" anchor="ctr" anchorCtr="0">
          <a:noAutofit/>
        </a:bodyPr>
        <a:lstStyle/>
        <a:p>
          <a:pPr lvl="0" algn="r" defTabSz="666750">
            <a:lnSpc>
              <a:spcPct val="90000"/>
            </a:lnSpc>
            <a:spcBef>
              <a:spcPct val="0"/>
            </a:spcBef>
            <a:spcAft>
              <a:spcPct val="35000"/>
            </a:spcAft>
          </a:pPr>
          <a:r>
            <a:rPr lang="en-US" sz="1500" kern="1200"/>
            <a:t>AUDIT/DAST/CRAFFT</a:t>
          </a:r>
        </a:p>
      </dsp:txBody>
      <dsp:txXfrm>
        <a:off x="3392421" y="766257"/>
        <a:ext cx="1710588" cy="328024"/>
      </dsp:txXfrm>
    </dsp:sp>
    <dsp:sp modelId="{1B805747-9A85-4589-9A3A-7B330E9E6AD8}">
      <dsp:nvSpPr>
        <dsp:cNvPr id="0" name=""/>
        <dsp:cNvSpPr/>
      </dsp:nvSpPr>
      <dsp:spPr>
        <a:xfrm>
          <a:off x="462336" y="1553517"/>
          <a:ext cx="1900653" cy="984074"/>
        </a:xfrm>
        <a:prstGeom prst="rect">
          <a:avLst/>
        </a:prstGeom>
        <a:gradFill rotWithShape="0">
          <a:gsLst>
            <a:gs pos="0">
              <a:schemeClr val="accent5">
                <a:hueOff val="0"/>
                <a:satOff val="0"/>
                <a:lumOff val="0"/>
                <a:alphaOff val="0"/>
                <a:tint val="96000"/>
                <a:lumMod val="102000"/>
              </a:schemeClr>
            </a:gs>
            <a:gs pos="100000">
              <a:schemeClr val="accent5">
                <a:hueOff val="0"/>
                <a:satOff val="0"/>
                <a:lumOff val="0"/>
                <a:alphaOff val="0"/>
                <a:shade val="88000"/>
                <a:lumMod val="94000"/>
              </a:schemeClr>
            </a:gs>
          </a:gsLst>
          <a:path path="circle">
            <a:fillToRect l="50000" t="100000" r="100000" b="50000"/>
          </a:path>
        </a:gra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13335" tIns="13335" rIns="13335" bIns="138864" numCol="1" spcCol="1270" anchor="ctr" anchorCtr="0">
          <a:noAutofit/>
        </a:bodyPr>
        <a:lstStyle/>
        <a:p>
          <a:pPr lvl="0" algn="ctr" defTabSz="933450">
            <a:lnSpc>
              <a:spcPct val="90000"/>
            </a:lnSpc>
            <a:spcBef>
              <a:spcPct val="0"/>
            </a:spcBef>
            <a:spcAft>
              <a:spcPct val="35000"/>
            </a:spcAft>
          </a:pPr>
          <a:r>
            <a:rPr lang="en-US" sz="2100" kern="1200"/>
            <a:t>Abstinence/Low Risk</a:t>
          </a:r>
        </a:p>
      </dsp:txBody>
      <dsp:txXfrm>
        <a:off x="462336" y="1553517"/>
        <a:ext cx="1900653" cy="984074"/>
      </dsp:txXfrm>
    </dsp:sp>
    <dsp:sp modelId="{5BCA7ED0-67FC-44CB-BC09-207C23DB2A86}">
      <dsp:nvSpPr>
        <dsp:cNvPr id="0" name=""/>
        <dsp:cNvSpPr/>
      </dsp:nvSpPr>
      <dsp:spPr>
        <a:xfrm>
          <a:off x="842467" y="2318908"/>
          <a:ext cx="1710588" cy="328024"/>
        </a:xfrm>
        <a:prstGeom prst="rect">
          <a:avLst/>
        </a:prstGeom>
        <a:solidFill>
          <a:schemeClr val="lt1">
            <a:alpha val="90000"/>
            <a:hueOff val="0"/>
            <a:satOff val="0"/>
            <a:lumOff val="0"/>
            <a:alphaOff val="0"/>
          </a:schemeClr>
        </a:solidFill>
        <a:ln w="9525" cap="rnd"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5560" tIns="8890" rIns="35560" bIns="8890" numCol="1" spcCol="1270" anchor="ctr" anchorCtr="0">
          <a:noAutofit/>
        </a:bodyPr>
        <a:lstStyle/>
        <a:p>
          <a:pPr lvl="0" algn="r" defTabSz="622300">
            <a:lnSpc>
              <a:spcPct val="90000"/>
            </a:lnSpc>
            <a:spcBef>
              <a:spcPct val="0"/>
            </a:spcBef>
            <a:spcAft>
              <a:spcPct val="35000"/>
            </a:spcAft>
          </a:pPr>
          <a:r>
            <a:rPr lang="en-US" sz="1400" kern="1200" dirty="0"/>
            <a:t>AUDIT (&lt;7), DAST (&lt;2)</a:t>
          </a:r>
        </a:p>
      </dsp:txBody>
      <dsp:txXfrm>
        <a:off x="842467" y="2318908"/>
        <a:ext cx="1710588" cy="328024"/>
      </dsp:txXfrm>
    </dsp:sp>
    <dsp:sp modelId="{98229762-5576-4785-8845-7F142CA0A05F}">
      <dsp:nvSpPr>
        <dsp:cNvPr id="0" name=""/>
        <dsp:cNvSpPr/>
      </dsp:nvSpPr>
      <dsp:spPr>
        <a:xfrm>
          <a:off x="462336" y="3106167"/>
          <a:ext cx="1900653" cy="984074"/>
        </a:xfrm>
        <a:prstGeom prst="rect">
          <a:avLst/>
        </a:prstGeom>
        <a:gradFill rotWithShape="0">
          <a:gsLst>
            <a:gs pos="0">
              <a:schemeClr val="accent5">
                <a:hueOff val="356465"/>
                <a:satOff val="-7213"/>
                <a:lumOff val="224"/>
                <a:alphaOff val="0"/>
                <a:tint val="96000"/>
                <a:lumMod val="102000"/>
              </a:schemeClr>
            </a:gs>
            <a:gs pos="100000">
              <a:schemeClr val="accent5">
                <a:hueOff val="356465"/>
                <a:satOff val="-7213"/>
                <a:lumOff val="224"/>
                <a:alphaOff val="0"/>
                <a:shade val="88000"/>
                <a:lumMod val="94000"/>
              </a:schemeClr>
            </a:gs>
          </a:gsLst>
          <a:path path="circle">
            <a:fillToRect l="50000" t="100000" r="100000" b="50000"/>
          </a:path>
        </a:gra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13335" tIns="13335" rIns="13335" bIns="138864" numCol="1" spcCol="1270" anchor="ctr" anchorCtr="0">
          <a:noAutofit/>
        </a:bodyPr>
        <a:lstStyle/>
        <a:p>
          <a:pPr lvl="0" algn="ctr" defTabSz="933450">
            <a:lnSpc>
              <a:spcPct val="90000"/>
            </a:lnSpc>
            <a:spcBef>
              <a:spcPct val="0"/>
            </a:spcBef>
            <a:spcAft>
              <a:spcPct val="35000"/>
            </a:spcAft>
          </a:pPr>
          <a:r>
            <a:rPr lang="en-US" sz="2100" kern="1200"/>
            <a:t>Affirm/ ReScreen in Future</a:t>
          </a:r>
        </a:p>
      </dsp:txBody>
      <dsp:txXfrm>
        <a:off x="462336" y="3106167"/>
        <a:ext cx="1900653" cy="984074"/>
      </dsp:txXfrm>
    </dsp:sp>
    <dsp:sp modelId="{DCA5637C-D176-43C5-BFE6-04F78F9B232B}">
      <dsp:nvSpPr>
        <dsp:cNvPr id="0" name=""/>
        <dsp:cNvSpPr/>
      </dsp:nvSpPr>
      <dsp:spPr>
        <a:xfrm>
          <a:off x="784957" y="3955966"/>
          <a:ext cx="1710588" cy="328024"/>
        </a:xfrm>
        <a:prstGeom prst="rect">
          <a:avLst/>
        </a:prstGeom>
        <a:solidFill>
          <a:schemeClr val="lt1">
            <a:alpha val="90000"/>
            <a:hueOff val="0"/>
            <a:satOff val="0"/>
            <a:lumOff val="0"/>
            <a:alphaOff val="0"/>
          </a:schemeClr>
        </a:solidFill>
        <a:ln w="9525" cap="rnd" cmpd="sng" algn="ctr">
          <a:solidFill>
            <a:schemeClr val="accent5">
              <a:hueOff val="356465"/>
              <a:satOff val="-7213"/>
              <a:lumOff val="224"/>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0640" tIns="10160" rIns="40640" bIns="10160" numCol="1" spcCol="1270" anchor="ctr" anchorCtr="0">
          <a:noAutofit/>
        </a:bodyPr>
        <a:lstStyle/>
        <a:p>
          <a:pPr lvl="0" algn="r" defTabSz="711200">
            <a:lnSpc>
              <a:spcPct val="90000"/>
            </a:lnSpc>
            <a:spcBef>
              <a:spcPct val="0"/>
            </a:spcBef>
            <a:spcAft>
              <a:spcPct val="35000"/>
            </a:spcAft>
          </a:pPr>
          <a:r>
            <a:rPr lang="en-US" sz="1600" kern="1200"/>
            <a:t>Positivity</a:t>
          </a:r>
        </a:p>
      </dsp:txBody>
      <dsp:txXfrm>
        <a:off x="784957" y="3955966"/>
        <a:ext cx="1710588" cy="328024"/>
      </dsp:txXfrm>
    </dsp:sp>
    <dsp:sp modelId="{3A4E245B-F827-4934-9FBC-C594EFC09E72}">
      <dsp:nvSpPr>
        <dsp:cNvPr id="0" name=""/>
        <dsp:cNvSpPr/>
      </dsp:nvSpPr>
      <dsp:spPr>
        <a:xfrm>
          <a:off x="3012290" y="1553517"/>
          <a:ext cx="1900653" cy="984074"/>
        </a:xfrm>
        <a:prstGeom prst="rect">
          <a:avLst/>
        </a:prstGeom>
        <a:gradFill rotWithShape="0">
          <a:gsLst>
            <a:gs pos="0">
              <a:schemeClr val="accent5">
                <a:hueOff val="712930"/>
                <a:satOff val="-14425"/>
                <a:lumOff val="448"/>
                <a:alphaOff val="0"/>
                <a:tint val="96000"/>
                <a:lumMod val="102000"/>
              </a:schemeClr>
            </a:gs>
            <a:gs pos="100000">
              <a:schemeClr val="accent5">
                <a:hueOff val="712930"/>
                <a:satOff val="-14425"/>
                <a:lumOff val="448"/>
                <a:alphaOff val="0"/>
                <a:shade val="88000"/>
                <a:lumMod val="94000"/>
              </a:schemeClr>
            </a:gs>
          </a:gsLst>
          <a:path path="circle">
            <a:fillToRect l="50000" t="100000" r="100000" b="50000"/>
          </a:path>
        </a:gra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13335" tIns="13335" rIns="13335" bIns="138864" numCol="1" spcCol="1270" anchor="ctr" anchorCtr="0">
          <a:noAutofit/>
        </a:bodyPr>
        <a:lstStyle/>
        <a:p>
          <a:pPr lvl="0" algn="ctr" defTabSz="933450">
            <a:lnSpc>
              <a:spcPct val="90000"/>
            </a:lnSpc>
            <a:spcBef>
              <a:spcPct val="0"/>
            </a:spcBef>
            <a:spcAft>
              <a:spcPct val="35000"/>
            </a:spcAft>
          </a:pPr>
          <a:r>
            <a:rPr lang="en-US" sz="2100" kern="1200"/>
            <a:t>Moderate Risk Use</a:t>
          </a:r>
        </a:p>
      </dsp:txBody>
      <dsp:txXfrm>
        <a:off x="3012290" y="1553517"/>
        <a:ext cx="1900653" cy="984074"/>
      </dsp:txXfrm>
    </dsp:sp>
    <dsp:sp modelId="{AE9C5B45-2101-4088-BFC5-D08CA29E604E}">
      <dsp:nvSpPr>
        <dsp:cNvPr id="0" name=""/>
        <dsp:cNvSpPr/>
      </dsp:nvSpPr>
      <dsp:spPr>
        <a:xfrm>
          <a:off x="3392421" y="2318908"/>
          <a:ext cx="1710588" cy="328024"/>
        </a:xfrm>
        <a:prstGeom prst="rect">
          <a:avLst/>
        </a:prstGeom>
        <a:solidFill>
          <a:schemeClr val="lt1">
            <a:alpha val="90000"/>
            <a:hueOff val="0"/>
            <a:satOff val="0"/>
            <a:lumOff val="0"/>
            <a:alphaOff val="0"/>
          </a:schemeClr>
        </a:solidFill>
        <a:ln w="9525" cap="rnd" cmpd="sng" algn="ctr">
          <a:solidFill>
            <a:schemeClr val="accent5">
              <a:hueOff val="712930"/>
              <a:satOff val="-14425"/>
              <a:lumOff val="44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0480" tIns="7620" rIns="30480" bIns="7620" numCol="1" spcCol="1270" anchor="ctr" anchorCtr="0">
          <a:noAutofit/>
        </a:bodyPr>
        <a:lstStyle/>
        <a:p>
          <a:pPr lvl="0" algn="r" defTabSz="533400">
            <a:lnSpc>
              <a:spcPct val="90000"/>
            </a:lnSpc>
            <a:spcBef>
              <a:spcPct val="0"/>
            </a:spcBef>
            <a:spcAft>
              <a:spcPct val="35000"/>
            </a:spcAft>
          </a:pPr>
          <a:r>
            <a:rPr lang="en-US" sz="1200" kern="1200"/>
            <a:t>AUDIT (8-19), DAST (3-5)</a:t>
          </a:r>
        </a:p>
      </dsp:txBody>
      <dsp:txXfrm>
        <a:off x="3392421" y="2318908"/>
        <a:ext cx="1710588" cy="328024"/>
      </dsp:txXfrm>
    </dsp:sp>
    <dsp:sp modelId="{A7EC7D8C-8E6E-4AF5-8B42-76ECD0C86C3B}">
      <dsp:nvSpPr>
        <dsp:cNvPr id="0" name=""/>
        <dsp:cNvSpPr/>
      </dsp:nvSpPr>
      <dsp:spPr>
        <a:xfrm>
          <a:off x="3012290" y="3106167"/>
          <a:ext cx="1900653" cy="984074"/>
        </a:xfrm>
        <a:prstGeom prst="rect">
          <a:avLst/>
        </a:prstGeom>
        <a:gradFill rotWithShape="0">
          <a:gsLst>
            <a:gs pos="0">
              <a:schemeClr val="accent5">
                <a:hueOff val="1069395"/>
                <a:satOff val="-21638"/>
                <a:lumOff val="672"/>
                <a:alphaOff val="0"/>
                <a:tint val="96000"/>
                <a:lumMod val="102000"/>
              </a:schemeClr>
            </a:gs>
            <a:gs pos="100000">
              <a:schemeClr val="accent5">
                <a:hueOff val="1069395"/>
                <a:satOff val="-21638"/>
                <a:lumOff val="672"/>
                <a:alphaOff val="0"/>
                <a:shade val="88000"/>
                <a:lumMod val="94000"/>
              </a:schemeClr>
            </a:gs>
          </a:gsLst>
          <a:path path="circle">
            <a:fillToRect l="50000" t="100000" r="100000" b="50000"/>
          </a:path>
        </a:gra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13335" tIns="13335" rIns="13335" bIns="138864" numCol="1" spcCol="1270" anchor="ctr" anchorCtr="0">
          <a:noAutofit/>
        </a:bodyPr>
        <a:lstStyle/>
        <a:p>
          <a:pPr lvl="0" algn="ctr" defTabSz="933450">
            <a:lnSpc>
              <a:spcPct val="90000"/>
            </a:lnSpc>
            <a:spcBef>
              <a:spcPct val="0"/>
            </a:spcBef>
            <a:spcAft>
              <a:spcPct val="35000"/>
            </a:spcAft>
          </a:pPr>
          <a:r>
            <a:rPr lang="en-US" sz="2100" kern="1200"/>
            <a:t>Brief Negotiated Interview</a:t>
          </a:r>
        </a:p>
      </dsp:txBody>
      <dsp:txXfrm>
        <a:off x="3012290" y="3106167"/>
        <a:ext cx="1900653" cy="984074"/>
      </dsp:txXfrm>
    </dsp:sp>
    <dsp:sp modelId="{5F8FC64E-44EB-4266-B2D9-DDC84394C29F}">
      <dsp:nvSpPr>
        <dsp:cNvPr id="0" name=""/>
        <dsp:cNvSpPr/>
      </dsp:nvSpPr>
      <dsp:spPr>
        <a:xfrm>
          <a:off x="3392421" y="3941897"/>
          <a:ext cx="1710588" cy="328024"/>
        </a:xfrm>
        <a:prstGeom prst="rect">
          <a:avLst/>
        </a:prstGeom>
        <a:solidFill>
          <a:schemeClr val="lt1">
            <a:alpha val="90000"/>
            <a:hueOff val="0"/>
            <a:satOff val="0"/>
            <a:lumOff val="0"/>
            <a:alphaOff val="0"/>
          </a:schemeClr>
        </a:solidFill>
        <a:ln w="9525" cap="rnd" cmpd="sng" algn="ctr">
          <a:solidFill>
            <a:schemeClr val="accent5">
              <a:hueOff val="1069395"/>
              <a:satOff val="-21638"/>
              <a:lumOff val="672"/>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0640" tIns="10160" rIns="40640" bIns="10160" numCol="1" spcCol="1270" anchor="ctr" anchorCtr="0">
          <a:noAutofit/>
        </a:bodyPr>
        <a:lstStyle/>
        <a:p>
          <a:pPr lvl="0" algn="r" defTabSz="711200">
            <a:lnSpc>
              <a:spcPct val="90000"/>
            </a:lnSpc>
            <a:spcBef>
              <a:spcPct val="0"/>
            </a:spcBef>
            <a:spcAft>
              <a:spcPct val="35000"/>
            </a:spcAft>
          </a:pPr>
          <a:r>
            <a:rPr lang="en-US" sz="1600" kern="1200"/>
            <a:t>Reduce Risk</a:t>
          </a:r>
        </a:p>
      </dsp:txBody>
      <dsp:txXfrm>
        <a:off x="3392421" y="3941897"/>
        <a:ext cx="1710588" cy="328024"/>
      </dsp:txXfrm>
    </dsp:sp>
    <dsp:sp modelId="{7C4BB445-2256-47DF-944D-DC62CCE5D70D}">
      <dsp:nvSpPr>
        <dsp:cNvPr id="0" name=""/>
        <dsp:cNvSpPr/>
      </dsp:nvSpPr>
      <dsp:spPr>
        <a:xfrm>
          <a:off x="3012290" y="4658818"/>
          <a:ext cx="1900653" cy="984074"/>
        </a:xfrm>
        <a:prstGeom prst="rect">
          <a:avLst/>
        </a:prstGeom>
        <a:gradFill rotWithShape="0">
          <a:gsLst>
            <a:gs pos="0">
              <a:schemeClr val="accent5">
                <a:hueOff val="1425861"/>
                <a:satOff val="-28851"/>
                <a:lumOff val="897"/>
                <a:alphaOff val="0"/>
                <a:tint val="96000"/>
                <a:lumMod val="102000"/>
              </a:schemeClr>
            </a:gs>
            <a:gs pos="100000">
              <a:schemeClr val="accent5">
                <a:hueOff val="1425861"/>
                <a:satOff val="-28851"/>
                <a:lumOff val="897"/>
                <a:alphaOff val="0"/>
                <a:shade val="88000"/>
                <a:lumMod val="94000"/>
              </a:schemeClr>
            </a:gs>
          </a:gsLst>
          <a:path path="circle">
            <a:fillToRect l="50000" t="100000" r="100000" b="50000"/>
          </a:path>
        </a:gra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13335" tIns="13335" rIns="13335" bIns="138864" numCol="1" spcCol="1270" anchor="ctr" anchorCtr="0">
          <a:noAutofit/>
        </a:bodyPr>
        <a:lstStyle/>
        <a:p>
          <a:pPr lvl="0" algn="ctr" defTabSz="933450">
            <a:lnSpc>
              <a:spcPct val="90000"/>
            </a:lnSpc>
            <a:spcBef>
              <a:spcPct val="0"/>
            </a:spcBef>
            <a:spcAft>
              <a:spcPct val="35000"/>
            </a:spcAft>
          </a:pPr>
          <a:r>
            <a:rPr lang="en-US" sz="2100" kern="1200"/>
            <a:t>May Refer to Treatment</a:t>
          </a:r>
        </a:p>
      </dsp:txBody>
      <dsp:txXfrm>
        <a:off x="3012290" y="4658818"/>
        <a:ext cx="1900653" cy="984074"/>
      </dsp:txXfrm>
    </dsp:sp>
    <dsp:sp modelId="{E2A5D694-E4EA-466C-B779-3EA222E14CDA}">
      <dsp:nvSpPr>
        <dsp:cNvPr id="0" name=""/>
        <dsp:cNvSpPr/>
      </dsp:nvSpPr>
      <dsp:spPr>
        <a:xfrm>
          <a:off x="3392421" y="5424209"/>
          <a:ext cx="1710588" cy="328024"/>
        </a:xfrm>
        <a:prstGeom prst="rect">
          <a:avLst/>
        </a:prstGeom>
        <a:solidFill>
          <a:schemeClr val="lt1">
            <a:alpha val="90000"/>
            <a:hueOff val="0"/>
            <a:satOff val="0"/>
            <a:lumOff val="0"/>
            <a:alphaOff val="0"/>
          </a:schemeClr>
        </a:solidFill>
        <a:ln w="9525" cap="rnd" cmpd="sng" algn="ctr">
          <a:solidFill>
            <a:schemeClr val="accent5">
              <a:hueOff val="1425861"/>
              <a:satOff val="-28851"/>
              <a:lumOff val="897"/>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0640" tIns="10160" rIns="40640" bIns="10160" numCol="1" spcCol="1270" anchor="ctr" anchorCtr="0">
          <a:noAutofit/>
        </a:bodyPr>
        <a:lstStyle/>
        <a:p>
          <a:pPr lvl="0" algn="r" defTabSz="711200">
            <a:lnSpc>
              <a:spcPct val="90000"/>
            </a:lnSpc>
            <a:spcBef>
              <a:spcPct val="0"/>
            </a:spcBef>
            <a:spcAft>
              <a:spcPct val="35000"/>
            </a:spcAft>
          </a:pPr>
          <a:r>
            <a:rPr lang="en-US" sz="1600" kern="1200"/>
            <a:t>Therapy/Treatment</a:t>
          </a:r>
        </a:p>
      </dsp:txBody>
      <dsp:txXfrm>
        <a:off x="3392421" y="5424209"/>
        <a:ext cx="1710588" cy="328024"/>
      </dsp:txXfrm>
    </dsp:sp>
    <dsp:sp modelId="{DB0D05C4-872E-4662-8B69-E280A2744CC9}">
      <dsp:nvSpPr>
        <dsp:cNvPr id="0" name=""/>
        <dsp:cNvSpPr/>
      </dsp:nvSpPr>
      <dsp:spPr>
        <a:xfrm>
          <a:off x="5562244" y="1553517"/>
          <a:ext cx="1900653" cy="984074"/>
        </a:xfrm>
        <a:prstGeom prst="rect">
          <a:avLst/>
        </a:prstGeom>
        <a:gradFill rotWithShape="0">
          <a:gsLst>
            <a:gs pos="0">
              <a:schemeClr val="accent5">
                <a:hueOff val="1782326"/>
                <a:satOff val="-36064"/>
                <a:lumOff val="1121"/>
                <a:alphaOff val="0"/>
                <a:tint val="96000"/>
                <a:lumMod val="102000"/>
              </a:schemeClr>
            </a:gs>
            <a:gs pos="100000">
              <a:schemeClr val="accent5">
                <a:hueOff val="1782326"/>
                <a:satOff val="-36064"/>
                <a:lumOff val="1121"/>
                <a:alphaOff val="0"/>
                <a:shade val="88000"/>
                <a:lumMod val="94000"/>
              </a:schemeClr>
            </a:gs>
          </a:gsLst>
          <a:path path="circle">
            <a:fillToRect l="50000" t="100000" r="100000" b="50000"/>
          </a:path>
        </a:gra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13335" tIns="13335" rIns="13335" bIns="138864" numCol="1" spcCol="1270" anchor="ctr" anchorCtr="0">
          <a:noAutofit/>
        </a:bodyPr>
        <a:lstStyle/>
        <a:p>
          <a:pPr lvl="0" algn="ctr" defTabSz="933450">
            <a:lnSpc>
              <a:spcPct val="90000"/>
            </a:lnSpc>
            <a:spcBef>
              <a:spcPct val="0"/>
            </a:spcBef>
            <a:spcAft>
              <a:spcPct val="35000"/>
            </a:spcAft>
          </a:pPr>
          <a:r>
            <a:rPr lang="en-US" sz="2100" kern="1200"/>
            <a:t>High Risk Use</a:t>
          </a:r>
        </a:p>
      </dsp:txBody>
      <dsp:txXfrm>
        <a:off x="5562244" y="1553517"/>
        <a:ext cx="1900653" cy="984074"/>
      </dsp:txXfrm>
    </dsp:sp>
    <dsp:sp modelId="{F6D2705F-6818-4DB9-B13A-4E3AB7046E54}">
      <dsp:nvSpPr>
        <dsp:cNvPr id="0" name=""/>
        <dsp:cNvSpPr/>
      </dsp:nvSpPr>
      <dsp:spPr>
        <a:xfrm>
          <a:off x="5942374" y="2318908"/>
          <a:ext cx="1710588" cy="328024"/>
        </a:xfrm>
        <a:prstGeom prst="rect">
          <a:avLst/>
        </a:prstGeom>
        <a:solidFill>
          <a:schemeClr val="lt1">
            <a:alpha val="90000"/>
            <a:hueOff val="0"/>
            <a:satOff val="0"/>
            <a:lumOff val="0"/>
            <a:alphaOff val="0"/>
          </a:schemeClr>
        </a:solidFill>
        <a:ln w="9525" cap="rnd" cmpd="sng" algn="ctr">
          <a:solidFill>
            <a:schemeClr val="accent5">
              <a:hueOff val="1782326"/>
              <a:satOff val="-36064"/>
              <a:lumOff val="1121"/>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0480" tIns="7620" rIns="30480" bIns="7620" numCol="1" spcCol="1270" anchor="ctr" anchorCtr="0">
          <a:noAutofit/>
        </a:bodyPr>
        <a:lstStyle/>
        <a:p>
          <a:pPr lvl="0" algn="r" defTabSz="533400">
            <a:lnSpc>
              <a:spcPct val="90000"/>
            </a:lnSpc>
            <a:spcBef>
              <a:spcPct val="0"/>
            </a:spcBef>
            <a:spcAft>
              <a:spcPct val="35000"/>
            </a:spcAft>
          </a:pPr>
          <a:r>
            <a:rPr lang="en-US" sz="1200" kern="1200"/>
            <a:t>AUDIT (20-40), DAST (6+)</a:t>
          </a:r>
        </a:p>
      </dsp:txBody>
      <dsp:txXfrm>
        <a:off x="5942374" y="2318908"/>
        <a:ext cx="1710588" cy="328024"/>
      </dsp:txXfrm>
    </dsp:sp>
    <dsp:sp modelId="{B7A6803F-2A60-49DA-8EB1-3E338C35B2A2}">
      <dsp:nvSpPr>
        <dsp:cNvPr id="0" name=""/>
        <dsp:cNvSpPr/>
      </dsp:nvSpPr>
      <dsp:spPr>
        <a:xfrm>
          <a:off x="5562244" y="3106167"/>
          <a:ext cx="1900653" cy="984074"/>
        </a:xfrm>
        <a:prstGeom prst="rect">
          <a:avLst/>
        </a:prstGeom>
        <a:gradFill rotWithShape="0">
          <a:gsLst>
            <a:gs pos="0">
              <a:schemeClr val="accent5">
                <a:hueOff val="2138791"/>
                <a:satOff val="-43276"/>
                <a:lumOff val="1345"/>
                <a:alphaOff val="0"/>
                <a:tint val="96000"/>
                <a:lumMod val="102000"/>
              </a:schemeClr>
            </a:gs>
            <a:gs pos="100000">
              <a:schemeClr val="accent5">
                <a:hueOff val="2138791"/>
                <a:satOff val="-43276"/>
                <a:lumOff val="1345"/>
                <a:alphaOff val="0"/>
                <a:shade val="88000"/>
                <a:lumMod val="94000"/>
              </a:schemeClr>
            </a:gs>
          </a:gsLst>
          <a:path path="circle">
            <a:fillToRect l="50000" t="100000" r="100000" b="50000"/>
          </a:path>
        </a:gra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13335" tIns="13335" rIns="13335" bIns="138864" numCol="1" spcCol="1270" anchor="ctr" anchorCtr="0">
          <a:noAutofit/>
        </a:bodyPr>
        <a:lstStyle/>
        <a:p>
          <a:pPr lvl="0" algn="ctr" defTabSz="933450">
            <a:lnSpc>
              <a:spcPct val="90000"/>
            </a:lnSpc>
            <a:spcBef>
              <a:spcPct val="0"/>
            </a:spcBef>
            <a:spcAft>
              <a:spcPct val="35000"/>
            </a:spcAft>
          </a:pPr>
          <a:r>
            <a:rPr lang="en-US" sz="2100" kern="1200"/>
            <a:t>Brief Negotiated Interview</a:t>
          </a:r>
        </a:p>
      </dsp:txBody>
      <dsp:txXfrm>
        <a:off x="5562244" y="3106167"/>
        <a:ext cx="1900653" cy="984074"/>
      </dsp:txXfrm>
    </dsp:sp>
    <dsp:sp modelId="{A47371EB-8C52-41D2-A580-90F1E313A301}">
      <dsp:nvSpPr>
        <dsp:cNvPr id="0" name=""/>
        <dsp:cNvSpPr/>
      </dsp:nvSpPr>
      <dsp:spPr>
        <a:xfrm>
          <a:off x="6012714" y="3913762"/>
          <a:ext cx="1710588" cy="328024"/>
        </a:xfrm>
        <a:prstGeom prst="rect">
          <a:avLst/>
        </a:prstGeom>
        <a:solidFill>
          <a:schemeClr val="lt1">
            <a:alpha val="90000"/>
            <a:hueOff val="0"/>
            <a:satOff val="0"/>
            <a:lumOff val="0"/>
            <a:alphaOff val="0"/>
          </a:schemeClr>
        </a:solidFill>
        <a:ln w="9525" cap="rnd" cmpd="sng" algn="ctr">
          <a:solidFill>
            <a:schemeClr val="accent5">
              <a:hueOff val="2138791"/>
              <a:satOff val="-43276"/>
              <a:lumOff val="1345"/>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3020" tIns="8255" rIns="33020" bIns="8255" numCol="1" spcCol="1270" anchor="ctr" anchorCtr="0">
          <a:noAutofit/>
        </a:bodyPr>
        <a:lstStyle/>
        <a:p>
          <a:pPr lvl="0" algn="r" defTabSz="577850">
            <a:lnSpc>
              <a:spcPct val="90000"/>
            </a:lnSpc>
            <a:spcBef>
              <a:spcPct val="0"/>
            </a:spcBef>
            <a:spcAft>
              <a:spcPct val="35000"/>
            </a:spcAft>
          </a:pPr>
          <a:r>
            <a:rPr lang="en-US" sz="1300" kern="1200"/>
            <a:t>Motivate into Treatment</a:t>
          </a:r>
        </a:p>
      </dsp:txBody>
      <dsp:txXfrm>
        <a:off x="6012714" y="3913762"/>
        <a:ext cx="1710588" cy="328024"/>
      </dsp:txXfrm>
    </dsp:sp>
    <dsp:sp modelId="{96887088-F5A3-4073-BDE6-7D42B872851F}">
      <dsp:nvSpPr>
        <dsp:cNvPr id="0" name=""/>
        <dsp:cNvSpPr/>
      </dsp:nvSpPr>
      <dsp:spPr>
        <a:xfrm>
          <a:off x="5562244" y="4658818"/>
          <a:ext cx="1900653" cy="984074"/>
        </a:xfrm>
        <a:prstGeom prst="rect">
          <a:avLst/>
        </a:prstGeom>
        <a:gradFill rotWithShape="0">
          <a:gsLst>
            <a:gs pos="0">
              <a:schemeClr val="accent5">
                <a:hueOff val="2495256"/>
                <a:satOff val="-50489"/>
                <a:lumOff val="1569"/>
                <a:alphaOff val="0"/>
                <a:tint val="96000"/>
                <a:lumMod val="102000"/>
              </a:schemeClr>
            </a:gs>
            <a:gs pos="100000">
              <a:schemeClr val="accent5">
                <a:hueOff val="2495256"/>
                <a:satOff val="-50489"/>
                <a:lumOff val="1569"/>
                <a:alphaOff val="0"/>
                <a:shade val="88000"/>
                <a:lumMod val="94000"/>
              </a:schemeClr>
            </a:gs>
          </a:gsLst>
          <a:path path="circle">
            <a:fillToRect l="50000" t="100000" r="100000" b="50000"/>
          </a:path>
        </a:gra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13335" tIns="13335" rIns="13335" bIns="138864" numCol="1" spcCol="1270" anchor="ctr" anchorCtr="0">
          <a:noAutofit/>
        </a:bodyPr>
        <a:lstStyle/>
        <a:p>
          <a:pPr lvl="0" algn="ctr" defTabSz="933450">
            <a:lnSpc>
              <a:spcPct val="90000"/>
            </a:lnSpc>
            <a:spcBef>
              <a:spcPct val="0"/>
            </a:spcBef>
            <a:spcAft>
              <a:spcPct val="35000"/>
            </a:spcAft>
          </a:pPr>
          <a:r>
            <a:rPr lang="en-US" sz="2100" kern="1200"/>
            <a:t>Req. Referral to Treatment</a:t>
          </a:r>
        </a:p>
      </dsp:txBody>
      <dsp:txXfrm>
        <a:off x="5562244" y="4658818"/>
        <a:ext cx="1900653" cy="984074"/>
      </dsp:txXfrm>
    </dsp:sp>
    <dsp:sp modelId="{5E99E8F2-1F9F-40C3-A05A-DB92F08C45F3}">
      <dsp:nvSpPr>
        <dsp:cNvPr id="0" name=""/>
        <dsp:cNvSpPr/>
      </dsp:nvSpPr>
      <dsp:spPr>
        <a:xfrm>
          <a:off x="5942374" y="5424209"/>
          <a:ext cx="1710588" cy="328024"/>
        </a:xfrm>
        <a:prstGeom prst="rect">
          <a:avLst/>
        </a:prstGeom>
        <a:solidFill>
          <a:schemeClr val="lt1">
            <a:alpha val="90000"/>
            <a:hueOff val="0"/>
            <a:satOff val="0"/>
            <a:lumOff val="0"/>
            <a:alphaOff val="0"/>
          </a:schemeClr>
        </a:solidFill>
        <a:ln w="9525" cap="rnd" cmpd="sng" algn="ctr">
          <a:solidFill>
            <a:schemeClr val="accent5">
              <a:hueOff val="2495256"/>
              <a:satOff val="-50489"/>
              <a:lumOff val="1569"/>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8100" tIns="9525" rIns="38100" bIns="9525" numCol="1" spcCol="1270" anchor="ctr" anchorCtr="0">
          <a:noAutofit/>
        </a:bodyPr>
        <a:lstStyle/>
        <a:p>
          <a:pPr lvl="0" algn="r" defTabSz="666750">
            <a:lnSpc>
              <a:spcPct val="90000"/>
            </a:lnSpc>
            <a:spcBef>
              <a:spcPct val="0"/>
            </a:spcBef>
            <a:spcAft>
              <a:spcPct val="35000"/>
            </a:spcAft>
          </a:pPr>
          <a:r>
            <a:rPr lang="en-US" sz="1500" kern="1200"/>
            <a:t>Detox/SA treatment</a:t>
          </a:r>
        </a:p>
      </dsp:txBody>
      <dsp:txXfrm>
        <a:off x="5942374" y="5424209"/>
        <a:ext cx="1710588" cy="32802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2788B8-A07E-4908-B0F6-CA7BC9B17F2E}">
      <dsp:nvSpPr>
        <dsp:cNvPr id="0" name=""/>
        <dsp:cNvSpPr/>
      </dsp:nvSpPr>
      <dsp:spPr>
        <a:xfrm>
          <a:off x="6466850" y="4090242"/>
          <a:ext cx="91440" cy="568576"/>
        </a:xfrm>
        <a:custGeom>
          <a:avLst/>
          <a:gdLst/>
          <a:ahLst/>
          <a:cxnLst/>
          <a:rect l="0" t="0" r="0" b="0"/>
          <a:pathLst>
            <a:path>
              <a:moveTo>
                <a:pt x="45720" y="0"/>
              </a:moveTo>
              <a:lnTo>
                <a:pt x="45720" y="568576"/>
              </a:lnTo>
            </a:path>
          </a:pathLst>
        </a:custGeom>
        <a:noFill/>
        <a:ln w="9525" cap="rnd"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A8B1DB1-DE42-4E06-82F3-3439ABE20AB6}">
      <dsp:nvSpPr>
        <dsp:cNvPr id="0" name=""/>
        <dsp:cNvSpPr/>
      </dsp:nvSpPr>
      <dsp:spPr>
        <a:xfrm>
          <a:off x="6466850" y="2537591"/>
          <a:ext cx="91440" cy="568576"/>
        </a:xfrm>
        <a:custGeom>
          <a:avLst/>
          <a:gdLst/>
          <a:ahLst/>
          <a:cxnLst/>
          <a:rect l="0" t="0" r="0" b="0"/>
          <a:pathLst>
            <a:path>
              <a:moveTo>
                <a:pt x="45720" y="0"/>
              </a:moveTo>
              <a:lnTo>
                <a:pt x="45720" y="568576"/>
              </a:lnTo>
            </a:path>
          </a:pathLst>
        </a:custGeom>
        <a:noFill/>
        <a:ln w="9525" cap="rnd"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7A49624-3143-44BE-A5EC-9654327074EF}">
      <dsp:nvSpPr>
        <dsp:cNvPr id="0" name=""/>
        <dsp:cNvSpPr/>
      </dsp:nvSpPr>
      <dsp:spPr>
        <a:xfrm>
          <a:off x="3962617" y="984941"/>
          <a:ext cx="2549953" cy="568576"/>
        </a:xfrm>
        <a:custGeom>
          <a:avLst/>
          <a:gdLst/>
          <a:ahLst/>
          <a:cxnLst/>
          <a:rect l="0" t="0" r="0" b="0"/>
          <a:pathLst>
            <a:path>
              <a:moveTo>
                <a:pt x="0" y="0"/>
              </a:moveTo>
              <a:lnTo>
                <a:pt x="0" y="338958"/>
              </a:lnTo>
              <a:lnTo>
                <a:pt x="2549953" y="338958"/>
              </a:lnTo>
              <a:lnTo>
                <a:pt x="2549953" y="568576"/>
              </a:lnTo>
            </a:path>
          </a:pathLst>
        </a:custGeom>
        <a:noFill/>
        <a:ln w="9525" cap="rnd"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763BE02-C5E4-4817-BE32-C119EBFEB690}">
      <dsp:nvSpPr>
        <dsp:cNvPr id="0" name=""/>
        <dsp:cNvSpPr/>
      </dsp:nvSpPr>
      <dsp:spPr>
        <a:xfrm>
          <a:off x="3916897" y="4090242"/>
          <a:ext cx="91440" cy="568576"/>
        </a:xfrm>
        <a:custGeom>
          <a:avLst/>
          <a:gdLst/>
          <a:ahLst/>
          <a:cxnLst/>
          <a:rect l="0" t="0" r="0" b="0"/>
          <a:pathLst>
            <a:path>
              <a:moveTo>
                <a:pt x="45720" y="0"/>
              </a:moveTo>
              <a:lnTo>
                <a:pt x="45720" y="568576"/>
              </a:lnTo>
            </a:path>
          </a:pathLst>
        </a:custGeom>
        <a:noFill/>
        <a:ln w="9525" cap="rnd"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E3B46E5-3785-4B31-A08A-6C4EBFF6F2AB}">
      <dsp:nvSpPr>
        <dsp:cNvPr id="0" name=""/>
        <dsp:cNvSpPr/>
      </dsp:nvSpPr>
      <dsp:spPr>
        <a:xfrm>
          <a:off x="3916897" y="2537591"/>
          <a:ext cx="91440" cy="568576"/>
        </a:xfrm>
        <a:custGeom>
          <a:avLst/>
          <a:gdLst/>
          <a:ahLst/>
          <a:cxnLst/>
          <a:rect l="0" t="0" r="0" b="0"/>
          <a:pathLst>
            <a:path>
              <a:moveTo>
                <a:pt x="45720" y="0"/>
              </a:moveTo>
              <a:lnTo>
                <a:pt x="45720" y="568576"/>
              </a:lnTo>
            </a:path>
          </a:pathLst>
        </a:custGeom>
        <a:noFill/>
        <a:ln w="9525" cap="rnd"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E2013B37-4830-4808-A6D6-EE3574DA1DBF}">
      <dsp:nvSpPr>
        <dsp:cNvPr id="0" name=""/>
        <dsp:cNvSpPr/>
      </dsp:nvSpPr>
      <dsp:spPr>
        <a:xfrm>
          <a:off x="3916897" y="984941"/>
          <a:ext cx="91440" cy="568576"/>
        </a:xfrm>
        <a:custGeom>
          <a:avLst/>
          <a:gdLst/>
          <a:ahLst/>
          <a:cxnLst/>
          <a:rect l="0" t="0" r="0" b="0"/>
          <a:pathLst>
            <a:path>
              <a:moveTo>
                <a:pt x="45720" y="0"/>
              </a:moveTo>
              <a:lnTo>
                <a:pt x="45720" y="568576"/>
              </a:lnTo>
            </a:path>
          </a:pathLst>
        </a:custGeom>
        <a:noFill/>
        <a:ln w="9525" cap="rnd"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13B6A83-1C3E-439A-8725-2AEA7640B156}">
      <dsp:nvSpPr>
        <dsp:cNvPr id="0" name=""/>
        <dsp:cNvSpPr/>
      </dsp:nvSpPr>
      <dsp:spPr>
        <a:xfrm>
          <a:off x="1366943" y="2537591"/>
          <a:ext cx="91440" cy="568576"/>
        </a:xfrm>
        <a:custGeom>
          <a:avLst/>
          <a:gdLst/>
          <a:ahLst/>
          <a:cxnLst/>
          <a:rect l="0" t="0" r="0" b="0"/>
          <a:pathLst>
            <a:path>
              <a:moveTo>
                <a:pt x="45720" y="0"/>
              </a:moveTo>
              <a:lnTo>
                <a:pt x="45720" y="568576"/>
              </a:lnTo>
            </a:path>
          </a:pathLst>
        </a:custGeom>
        <a:noFill/>
        <a:ln w="9525" cap="rnd"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E18A0CBE-E673-459C-907F-A02CDE6BB90B}">
      <dsp:nvSpPr>
        <dsp:cNvPr id="0" name=""/>
        <dsp:cNvSpPr/>
      </dsp:nvSpPr>
      <dsp:spPr>
        <a:xfrm>
          <a:off x="1412663" y="984941"/>
          <a:ext cx="2549953" cy="568576"/>
        </a:xfrm>
        <a:custGeom>
          <a:avLst/>
          <a:gdLst/>
          <a:ahLst/>
          <a:cxnLst/>
          <a:rect l="0" t="0" r="0" b="0"/>
          <a:pathLst>
            <a:path>
              <a:moveTo>
                <a:pt x="2549953" y="0"/>
              </a:moveTo>
              <a:lnTo>
                <a:pt x="2549953" y="338958"/>
              </a:lnTo>
              <a:lnTo>
                <a:pt x="0" y="338958"/>
              </a:lnTo>
              <a:lnTo>
                <a:pt x="0" y="568576"/>
              </a:lnTo>
            </a:path>
          </a:pathLst>
        </a:custGeom>
        <a:noFill/>
        <a:ln w="9525" cap="rnd"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6BA5D925-7C9A-43A9-8AB1-811820D98A08}">
      <dsp:nvSpPr>
        <dsp:cNvPr id="0" name=""/>
        <dsp:cNvSpPr/>
      </dsp:nvSpPr>
      <dsp:spPr>
        <a:xfrm>
          <a:off x="512533" y="0"/>
          <a:ext cx="1900653" cy="984074"/>
        </a:xfrm>
        <a:prstGeom prst="rect">
          <a:avLst/>
        </a:prstGeom>
        <a:solidFill>
          <a:schemeClr val="accent4"/>
        </a:solidFill>
        <a:ln w="15875" cap="rnd" cmpd="sng" algn="ctr">
          <a:solidFill>
            <a:schemeClr val="accent4">
              <a:shade val="50000"/>
            </a:schemeClr>
          </a:solidFill>
          <a:prstDash val="solid"/>
        </a:ln>
        <a:effectLst/>
      </dsp:spPr>
      <dsp:style>
        <a:lnRef idx="2">
          <a:schemeClr val="accent4">
            <a:shade val="50000"/>
          </a:schemeClr>
        </a:lnRef>
        <a:fillRef idx="1">
          <a:schemeClr val="accent4"/>
        </a:fillRef>
        <a:effectRef idx="0">
          <a:schemeClr val="accent4"/>
        </a:effectRef>
        <a:fontRef idx="minor">
          <a:schemeClr val="lt1"/>
        </a:fontRef>
      </dsp:style>
      <dsp:txBody>
        <a:bodyPr spcFirstLastPara="0" vert="horz" wrap="square" lIns="13335" tIns="13335" rIns="13335" bIns="138864" numCol="1" spcCol="1270" anchor="ctr" anchorCtr="0">
          <a:noAutofit/>
        </a:bodyPr>
        <a:lstStyle/>
        <a:p>
          <a:pPr lvl="0" algn="ctr" defTabSz="933450">
            <a:lnSpc>
              <a:spcPct val="90000"/>
            </a:lnSpc>
            <a:spcBef>
              <a:spcPct val="0"/>
            </a:spcBef>
            <a:spcAft>
              <a:spcPct val="35000"/>
            </a:spcAft>
          </a:pPr>
          <a:r>
            <a:rPr lang="en-US" sz="2100" kern="1200" dirty="0" smtClean="0"/>
            <a:t>Pre-Screen</a:t>
          </a:r>
          <a:endParaRPr lang="en-US" sz="2100" kern="1200" dirty="0"/>
        </a:p>
      </dsp:txBody>
      <dsp:txXfrm>
        <a:off x="512533" y="0"/>
        <a:ext cx="1900653" cy="984074"/>
      </dsp:txXfrm>
    </dsp:sp>
    <dsp:sp modelId="{AC860E68-E0AA-4FA5-AA5D-A0EA68F757F9}">
      <dsp:nvSpPr>
        <dsp:cNvPr id="0" name=""/>
        <dsp:cNvSpPr/>
      </dsp:nvSpPr>
      <dsp:spPr>
        <a:xfrm>
          <a:off x="864106" y="762324"/>
          <a:ext cx="1710588" cy="328024"/>
        </a:xfrm>
        <a:prstGeom prst="rect">
          <a:avLst/>
        </a:prstGeom>
        <a:solidFill>
          <a:schemeClr val="lt1">
            <a:alpha val="90000"/>
            <a:hueOff val="0"/>
            <a:satOff val="0"/>
            <a:lumOff val="0"/>
            <a:alphaOff val="0"/>
          </a:schemeClr>
        </a:solidFill>
        <a:ln w="9525" cap="rnd"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11430" rIns="45720" bIns="11430" numCol="1" spcCol="1270" anchor="ctr" anchorCtr="0">
          <a:noAutofit/>
        </a:bodyPr>
        <a:lstStyle/>
        <a:p>
          <a:pPr lvl="0" algn="r" defTabSz="800100">
            <a:lnSpc>
              <a:spcPct val="90000"/>
            </a:lnSpc>
            <a:spcBef>
              <a:spcPct val="0"/>
            </a:spcBef>
            <a:spcAft>
              <a:spcPct val="35000"/>
            </a:spcAft>
          </a:pPr>
          <a:r>
            <a:rPr lang="en-US" sz="1800" kern="1200" dirty="0" smtClean="0"/>
            <a:t>Brief Question</a:t>
          </a:r>
          <a:endParaRPr lang="en-US" sz="1800" kern="1200" dirty="0"/>
        </a:p>
      </dsp:txBody>
      <dsp:txXfrm>
        <a:off x="864106" y="762324"/>
        <a:ext cx="1710588" cy="328024"/>
      </dsp:txXfrm>
    </dsp:sp>
    <dsp:sp modelId="{0B6307BE-CD99-46B3-BD9B-B920AD96411C}">
      <dsp:nvSpPr>
        <dsp:cNvPr id="0" name=""/>
        <dsp:cNvSpPr/>
      </dsp:nvSpPr>
      <dsp:spPr>
        <a:xfrm>
          <a:off x="3012290" y="866"/>
          <a:ext cx="1900653" cy="984074"/>
        </a:xfrm>
        <a:prstGeom prst="rect">
          <a:avLst/>
        </a:prstGeom>
        <a:solidFill>
          <a:srgbClr val="FFFF00"/>
        </a:solidFill>
        <a:ln w="15875" cap="rnd" cmpd="sng" algn="ctr">
          <a:solidFill>
            <a:schemeClr val="accent5"/>
          </a:solidFill>
          <a:prstDash val="solid"/>
        </a:ln>
        <a:effectLst>
          <a:glow rad="101600">
            <a:schemeClr val="accent3">
              <a:satMod val="175000"/>
              <a:alpha val="40000"/>
            </a:schemeClr>
          </a:glow>
        </a:effectLst>
      </dsp:spPr>
      <dsp:style>
        <a:lnRef idx="2">
          <a:schemeClr val="accent5"/>
        </a:lnRef>
        <a:fillRef idx="1">
          <a:schemeClr val="lt1"/>
        </a:fillRef>
        <a:effectRef idx="0">
          <a:schemeClr val="accent5"/>
        </a:effectRef>
        <a:fontRef idx="minor">
          <a:schemeClr val="dk1"/>
        </a:fontRef>
      </dsp:style>
      <dsp:txBody>
        <a:bodyPr spcFirstLastPara="0" vert="horz" wrap="square" lIns="13335" tIns="13335" rIns="13335" bIns="138864" numCol="1" spcCol="1270" anchor="ctr" anchorCtr="0">
          <a:noAutofit/>
        </a:bodyPr>
        <a:lstStyle/>
        <a:p>
          <a:pPr lvl="0" algn="ctr" defTabSz="933450">
            <a:lnSpc>
              <a:spcPct val="90000"/>
            </a:lnSpc>
            <a:spcBef>
              <a:spcPct val="0"/>
            </a:spcBef>
            <a:spcAft>
              <a:spcPct val="35000"/>
            </a:spcAft>
          </a:pPr>
          <a:r>
            <a:rPr lang="en-US" sz="2100" b="1" kern="1200" dirty="0" smtClean="0"/>
            <a:t>Step 2: Screen</a:t>
          </a:r>
          <a:endParaRPr lang="en-US" sz="2100" b="1" kern="1200" dirty="0"/>
        </a:p>
      </dsp:txBody>
      <dsp:txXfrm>
        <a:off x="3012290" y="866"/>
        <a:ext cx="1900653" cy="984074"/>
      </dsp:txXfrm>
    </dsp:sp>
    <dsp:sp modelId="{B4622724-C519-44A6-AC56-5D11C83E13F2}">
      <dsp:nvSpPr>
        <dsp:cNvPr id="0" name=""/>
        <dsp:cNvSpPr/>
      </dsp:nvSpPr>
      <dsp:spPr>
        <a:xfrm>
          <a:off x="3392421" y="766257"/>
          <a:ext cx="1710588" cy="328024"/>
        </a:xfrm>
        <a:prstGeom prst="rect">
          <a:avLst/>
        </a:prstGeom>
        <a:solidFill>
          <a:schemeClr val="lt1">
            <a:alpha val="90000"/>
            <a:hueOff val="0"/>
            <a:satOff val="0"/>
            <a:lumOff val="0"/>
            <a:alphaOff val="0"/>
          </a:schemeClr>
        </a:solidFill>
        <a:ln w="9525" cap="rnd"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8100" tIns="9525" rIns="38100" bIns="9525" numCol="1" spcCol="1270" anchor="ctr" anchorCtr="0">
          <a:noAutofit/>
        </a:bodyPr>
        <a:lstStyle/>
        <a:p>
          <a:pPr lvl="0" algn="r" defTabSz="666750">
            <a:lnSpc>
              <a:spcPct val="90000"/>
            </a:lnSpc>
            <a:spcBef>
              <a:spcPct val="0"/>
            </a:spcBef>
            <a:spcAft>
              <a:spcPct val="35000"/>
            </a:spcAft>
          </a:pPr>
          <a:r>
            <a:rPr lang="en-US" sz="1500" kern="1200"/>
            <a:t>AUDIT/DAST/CRAFFT</a:t>
          </a:r>
        </a:p>
      </dsp:txBody>
      <dsp:txXfrm>
        <a:off x="3392421" y="766257"/>
        <a:ext cx="1710588" cy="328024"/>
      </dsp:txXfrm>
    </dsp:sp>
    <dsp:sp modelId="{1B805747-9A85-4589-9A3A-7B330E9E6AD8}">
      <dsp:nvSpPr>
        <dsp:cNvPr id="0" name=""/>
        <dsp:cNvSpPr/>
      </dsp:nvSpPr>
      <dsp:spPr>
        <a:xfrm>
          <a:off x="462336" y="1553517"/>
          <a:ext cx="1900653" cy="984074"/>
        </a:xfrm>
        <a:prstGeom prst="rect">
          <a:avLst/>
        </a:prstGeom>
        <a:gradFill rotWithShape="0">
          <a:gsLst>
            <a:gs pos="0">
              <a:schemeClr val="accent5">
                <a:hueOff val="0"/>
                <a:satOff val="0"/>
                <a:lumOff val="0"/>
                <a:alphaOff val="0"/>
                <a:tint val="96000"/>
                <a:lumMod val="102000"/>
              </a:schemeClr>
            </a:gs>
            <a:gs pos="100000">
              <a:schemeClr val="accent5">
                <a:hueOff val="0"/>
                <a:satOff val="0"/>
                <a:lumOff val="0"/>
                <a:alphaOff val="0"/>
                <a:shade val="88000"/>
                <a:lumMod val="94000"/>
              </a:schemeClr>
            </a:gs>
          </a:gsLst>
          <a:path path="circle">
            <a:fillToRect l="50000" t="100000" r="100000" b="50000"/>
          </a:path>
        </a:gra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13335" tIns="13335" rIns="13335" bIns="138864" numCol="1" spcCol="1270" anchor="ctr" anchorCtr="0">
          <a:noAutofit/>
        </a:bodyPr>
        <a:lstStyle/>
        <a:p>
          <a:pPr lvl="0" algn="ctr" defTabSz="933450">
            <a:lnSpc>
              <a:spcPct val="90000"/>
            </a:lnSpc>
            <a:spcBef>
              <a:spcPct val="0"/>
            </a:spcBef>
            <a:spcAft>
              <a:spcPct val="35000"/>
            </a:spcAft>
          </a:pPr>
          <a:r>
            <a:rPr lang="en-US" sz="2100" kern="1200"/>
            <a:t>Abstinence/Low Risk</a:t>
          </a:r>
        </a:p>
      </dsp:txBody>
      <dsp:txXfrm>
        <a:off x="462336" y="1553517"/>
        <a:ext cx="1900653" cy="984074"/>
      </dsp:txXfrm>
    </dsp:sp>
    <dsp:sp modelId="{5BCA7ED0-67FC-44CB-BC09-207C23DB2A86}">
      <dsp:nvSpPr>
        <dsp:cNvPr id="0" name=""/>
        <dsp:cNvSpPr/>
      </dsp:nvSpPr>
      <dsp:spPr>
        <a:xfrm>
          <a:off x="842467" y="2318908"/>
          <a:ext cx="1710588" cy="328024"/>
        </a:xfrm>
        <a:prstGeom prst="rect">
          <a:avLst/>
        </a:prstGeom>
        <a:solidFill>
          <a:schemeClr val="lt1">
            <a:alpha val="90000"/>
            <a:hueOff val="0"/>
            <a:satOff val="0"/>
            <a:lumOff val="0"/>
            <a:alphaOff val="0"/>
          </a:schemeClr>
        </a:solidFill>
        <a:ln w="9525" cap="rnd"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5560" tIns="8890" rIns="35560" bIns="8890" numCol="1" spcCol="1270" anchor="ctr" anchorCtr="0">
          <a:noAutofit/>
        </a:bodyPr>
        <a:lstStyle/>
        <a:p>
          <a:pPr lvl="0" algn="r" defTabSz="622300">
            <a:lnSpc>
              <a:spcPct val="90000"/>
            </a:lnSpc>
            <a:spcBef>
              <a:spcPct val="0"/>
            </a:spcBef>
            <a:spcAft>
              <a:spcPct val="35000"/>
            </a:spcAft>
          </a:pPr>
          <a:r>
            <a:rPr lang="en-US" sz="1400" kern="1200" dirty="0"/>
            <a:t>AUDIT (&lt;7), DAST (&lt;2)</a:t>
          </a:r>
        </a:p>
      </dsp:txBody>
      <dsp:txXfrm>
        <a:off x="842467" y="2318908"/>
        <a:ext cx="1710588" cy="328024"/>
      </dsp:txXfrm>
    </dsp:sp>
    <dsp:sp modelId="{98229762-5576-4785-8845-7F142CA0A05F}">
      <dsp:nvSpPr>
        <dsp:cNvPr id="0" name=""/>
        <dsp:cNvSpPr/>
      </dsp:nvSpPr>
      <dsp:spPr>
        <a:xfrm>
          <a:off x="462336" y="3106167"/>
          <a:ext cx="1900653" cy="984074"/>
        </a:xfrm>
        <a:prstGeom prst="rect">
          <a:avLst/>
        </a:prstGeom>
        <a:gradFill rotWithShape="0">
          <a:gsLst>
            <a:gs pos="0">
              <a:schemeClr val="accent5">
                <a:hueOff val="356465"/>
                <a:satOff val="-7213"/>
                <a:lumOff val="224"/>
                <a:alphaOff val="0"/>
                <a:tint val="96000"/>
                <a:lumMod val="102000"/>
              </a:schemeClr>
            </a:gs>
            <a:gs pos="100000">
              <a:schemeClr val="accent5">
                <a:hueOff val="356465"/>
                <a:satOff val="-7213"/>
                <a:lumOff val="224"/>
                <a:alphaOff val="0"/>
                <a:shade val="88000"/>
                <a:lumMod val="94000"/>
              </a:schemeClr>
            </a:gs>
          </a:gsLst>
          <a:path path="circle">
            <a:fillToRect l="50000" t="100000" r="100000" b="50000"/>
          </a:path>
        </a:gra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13335" tIns="13335" rIns="13335" bIns="138864" numCol="1" spcCol="1270" anchor="ctr" anchorCtr="0">
          <a:noAutofit/>
        </a:bodyPr>
        <a:lstStyle/>
        <a:p>
          <a:pPr lvl="0" algn="ctr" defTabSz="933450">
            <a:lnSpc>
              <a:spcPct val="90000"/>
            </a:lnSpc>
            <a:spcBef>
              <a:spcPct val="0"/>
            </a:spcBef>
            <a:spcAft>
              <a:spcPct val="35000"/>
            </a:spcAft>
          </a:pPr>
          <a:r>
            <a:rPr lang="en-US" sz="2100" kern="1200" dirty="0"/>
            <a:t>Affirm/ </a:t>
          </a:r>
          <a:r>
            <a:rPr lang="en-US" sz="2100" kern="1200" dirty="0" err="1"/>
            <a:t>ReScreen</a:t>
          </a:r>
          <a:r>
            <a:rPr lang="en-US" sz="2100" kern="1200" dirty="0"/>
            <a:t> in Future</a:t>
          </a:r>
        </a:p>
      </dsp:txBody>
      <dsp:txXfrm>
        <a:off x="462336" y="3106167"/>
        <a:ext cx="1900653" cy="984074"/>
      </dsp:txXfrm>
    </dsp:sp>
    <dsp:sp modelId="{DCA5637C-D176-43C5-BFE6-04F78F9B232B}">
      <dsp:nvSpPr>
        <dsp:cNvPr id="0" name=""/>
        <dsp:cNvSpPr/>
      </dsp:nvSpPr>
      <dsp:spPr>
        <a:xfrm>
          <a:off x="842467" y="3871558"/>
          <a:ext cx="1710588" cy="328024"/>
        </a:xfrm>
        <a:prstGeom prst="rect">
          <a:avLst/>
        </a:prstGeom>
        <a:solidFill>
          <a:schemeClr val="lt1">
            <a:alpha val="90000"/>
            <a:hueOff val="0"/>
            <a:satOff val="0"/>
            <a:lumOff val="0"/>
            <a:alphaOff val="0"/>
          </a:schemeClr>
        </a:solidFill>
        <a:ln w="9525" cap="rnd" cmpd="sng" algn="ctr">
          <a:solidFill>
            <a:schemeClr val="accent5">
              <a:hueOff val="356465"/>
              <a:satOff val="-7213"/>
              <a:lumOff val="224"/>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0640" tIns="10160" rIns="40640" bIns="10160" numCol="1" spcCol="1270" anchor="ctr" anchorCtr="0">
          <a:noAutofit/>
        </a:bodyPr>
        <a:lstStyle/>
        <a:p>
          <a:pPr lvl="0" algn="r" defTabSz="711200">
            <a:lnSpc>
              <a:spcPct val="90000"/>
            </a:lnSpc>
            <a:spcBef>
              <a:spcPct val="0"/>
            </a:spcBef>
            <a:spcAft>
              <a:spcPct val="35000"/>
            </a:spcAft>
          </a:pPr>
          <a:r>
            <a:rPr lang="en-US" sz="1600" kern="1200"/>
            <a:t>Positivity</a:t>
          </a:r>
        </a:p>
      </dsp:txBody>
      <dsp:txXfrm>
        <a:off x="842467" y="3871558"/>
        <a:ext cx="1710588" cy="328024"/>
      </dsp:txXfrm>
    </dsp:sp>
    <dsp:sp modelId="{3A4E245B-F827-4934-9FBC-C594EFC09E72}">
      <dsp:nvSpPr>
        <dsp:cNvPr id="0" name=""/>
        <dsp:cNvSpPr/>
      </dsp:nvSpPr>
      <dsp:spPr>
        <a:xfrm>
          <a:off x="3012290" y="1553517"/>
          <a:ext cx="1900653" cy="984074"/>
        </a:xfrm>
        <a:prstGeom prst="rect">
          <a:avLst/>
        </a:prstGeom>
        <a:gradFill rotWithShape="0">
          <a:gsLst>
            <a:gs pos="0">
              <a:schemeClr val="accent5">
                <a:hueOff val="712930"/>
                <a:satOff val="-14425"/>
                <a:lumOff val="448"/>
                <a:alphaOff val="0"/>
                <a:tint val="96000"/>
                <a:lumMod val="102000"/>
              </a:schemeClr>
            </a:gs>
            <a:gs pos="100000">
              <a:schemeClr val="accent5">
                <a:hueOff val="712930"/>
                <a:satOff val="-14425"/>
                <a:lumOff val="448"/>
                <a:alphaOff val="0"/>
                <a:shade val="88000"/>
                <a:lumMod val="94000"/>
              </a:schemeClr>
            </a:gs>
          </a:gsLst>
          <a:path path="circle">
            <a:fillToRect l="50000" t="100000" r="100000" b="50000"/>
          </a:path>
        </a:gra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13335" tIns="13335" rIns="13335" bIns="138864" numCol="1" spcCol="1270" anchor="ctr" anchorCtr="0">
          <a:noAutofit/>
        </a:bodyPr>
        <a:lstStyle/>
        <a:p>
          <a:pPr lvl="0" algn="ctr" defTabSz="933450">
            <a:lnSpc>
              <a:spcPct val="90000"/>
            </a:lnSpc>
            <a:spcBef>
              <a:spcPct val="0"/>
            </a:spcBef>
            <a:spcAft>
              <a:spcPct val="35000"/>
            </a:spcAft>
          </a:pPr>
          <a:r>
            <a:rPr lang="en-US" sz="2100" kern="1200"/>
            <a:t>Moderate Risk Use</a:t>
          </a:r>
        </a:p>
      </dsp:txBody>
      <dsp:txXfrm>
        <a:off x="3012290" y="1553517"/>
        <a:ext cx="1900653" cy="984074"/>
      </dsp:txXfrm>
    </dsp:sp>
    <dsp:sp modelId="{AE9C5B45-2101-4088-BFC5-D08CA29E604E}">
      <dsp:nvSpPr>
        <dsp:cNvPr id="0" name=""/>
        <dsp:cNvSpPr/>
      </dsp:nvSpPr>
      <dsp:spPr>
        <a:xfrm>
          <a:off x="3392421" y="2318908"/>
          <a:ext cx="1710588" cy="328024"/>
        </a:xfrm>
        <a:prstGeom prst="rect">
          <a:avLst/>
        </a:prstGeom>
        <a:solidFill>
          <a:schemeClr val="lt1">
            <a:alpha val="90000"/>
            <a:hueOff val="0"/>
            <a:satOff val="0"/>
            <a:lumOff val="0"/>
            <a:alphaOff val="0"/>
          </a:schemeClr>
        </a:solidFill>
        <a:ln w="9525" cap="rnd" cmpd="sng" algn="ctr">
          <a:solidFill>
            <a:schemeClr val="accent5">
              <a:hueOff val="712930"/>
              <a:satOff val="-14425"/>
              <a:lumOff val="44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0480" tIns="7620" rIns="30480" bIns="7620" numCol="1" spcCol="1270" anchor="ctr" anchorCtr="0">
          <a:noAutofit/>
        </a:bodyPr>
        <a:lstStyle/>
        <a:p>
          <a:pPr lvl="0" algn="r" defTabSz="533400">
            <a:lnSpc>
              <a:spcPct val="90000"/>
            </a:lnSpc>
            <a:spcBef>
              <a:spcPct val="0"/>
            </a:spcBef>
            <a:spcAft>
              <a:spcPct val="35000"/>
            </a:spcAft>
          </a:pPr>
          <a:r>
            <a:rPr lang="en-US" sz="1200" kern="1200"/>
            <a:t>AUDIT (8-19), DAST (3-5)</a:t>
          </a:r>
        </a:p>
      </dsp:txBody>
      <dsp:txXfrm>
        <a:off x="3392421" y="2318908"/>
        <a:ext cx="1710588" cy="328024"/>
      </dsp:txXfrm>
    </dsp:sp>
    <dsp:sp modelId="{A7EC7D8C-8E6E-4AF5-8B42-76ECD0C86C3B}">
      <dsp:nvSpPr>
        <dsp:cNvPr id="0" name=""/>
        <dsp:cNvSpPr/>
      </dsp:nvSpPr>
      <dsp:spPr>
        <a:xfrm>
          <a:off x="3012290" y="3106167"/>
          <a:ext cx="1900653" cy="984074"/>
        </a:xfrm>
        <a:prstGeom prst="rect">
          <a:avLst/>
        </a:prstGeom>
        <a:gradFill rotWithShape="0">
          <a:gsLst>
            <a:gs pos="0">
              <a:schemeClr val="accent5">
                <a:hueOff val="1069395"/>
                <a:satOff val="-21638"/>
                <a:lumOff val="672"/>
                <a:alphaOff val="0"/>
                <a:tint val="96000"/>
                <a:lumMod val="102000"/>
              </a:schemeClr>
            </a:gs>
            <a:gs pos="100000">
              <a:schemeClr val="accent5">
                <a:hueOff val="1069395"/>
                <a:satOff val="-21638"/>
                <a:lumOff val="672"/>
                <a:alphaOff val="0"/>
                <a:shade val="88000"/>
                <a:lumMod val="94000"/>
              </a:schemeClr>
            </a:gs>
          </a:gsLst>
          <a:path path="circle">
            <a:fillToRect l="50000" t="100000" r="100000" b="50000"/>
          </a:path>
        </a:gra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13335" tIns="13335" rIns="13335" bIns="138864" numCol="1" spcCol="1270" anchor="ctr" anchorCtr="0">
          <a:noAutofit/>
        </a:bodyPr>
        <a:lstStyle/>
        <a:p>
          <a:pPr lvl="0" algn="ctr" defTabSz="933450">
            <a:lnSpc>
              <a:spcPct val="90000"/>
            </a:lnSpc>
            <a:spcBef>
              <a:spcPct val="0"/>
            </a:spcBef>
            <a:spcAft>
              <a:spcPct val="35000"/>
            </a:spcAft>
          </a:pPr>
          <a:r>
            <a:rPr lang="en-US" sz="2100" kern="1200"/>
            <a:t>Brief Negotiated Interview</a:t>
          </a:r>
        </a:p>
      </dsp:txBody>
      <dsp:txXfrm>
        <a:off x="3012290" y="3106167"/>
        <a:ext cx="1900653" cy="984074"/>
      </dsp:txXfrm>
    </dsp:sp>
    <dsp:sp modelId="{5F8FC64E-44EB-4266-B2D9-DDC84394C29F}">
      <dsp:nvSpPr>
        <dsp:cNvPr id="0" name=""/>
        <dsp:cNvSpPr/>
      </dsp:nvSpPr>
      <dsp:spPr>
        <a:xfrm>
          <a:off x="3392421" y="3871558"/>
          <a:ext cx="1710588" cy="328024"/>
        </a:xfrm>
        <a:prstGeom prst="rect">
          <a:avLst/>
        </a:prstGeom>
        <a:solidFill>
          <a:schemeClr val="lt1">
            <a:alpha val="90000"/>
            <a:hueOff val="0"/>
            <a:satOff val="0"/>
            <a:lumOff val="0"/>
            <a:alphaOff val="0"/>
          </a:schemeClr>
        </a:solidFill>
        <a:ln w="9525" cap="rnd" cmpd="sng" algn="ctr">
          <a:solidFill>
            <a:schemeClr val="accent5">
              <a:hueOff val="1069395"/>
              <a:satOff val="-21638"/>
              <a:lumOff val="672"/>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0640" tIns="10160" rIns="40640" bIns="10160" numCol="1" spcCol="1270" anchor="ctr" anchorCtr="0">
          <a:noAutofit/>
        </a:bodyPr>
        <a:lstStyle/>
        <a:p>
          <a:pPr lvl="0" algn="r" defTabSz="711200">
            <a:lnSpc>
              <a:spcPct val="90000"/>
            </a:lnSpc>
            <a:spcBef>
              <a:spcPct val="0"/>
            </a:spcBef>
            <a:spcAft>
              <a:spcPct val="35000"/>
            </a:spcAft>
          </a:pPr>
          <a:r>
            <a:rPr lang="en-US" sz="1600" kern="1200"/>
            <a:t>Reduce Risk</a:t>
          </a:r>
        </a:p>
      </dsp:txBody>
      <dsp:txXfrm>
        <a:off x="3392421" y="3871558"/>
        <a:ext cx="1710588" cy="328024"/>
      </dsp:txXfrm>
    </dsp:sp>
    <dsp:sp modelId="{7C4BB445-2256-47DF-944D-DC62CCE5D70D}">
      <dsp:nvSpPr>
        <dsp:cNvPr id="0" name=""/>
        <dsp:cNvSpPr/>
      </dsp:nvSpPr>
      <dsp:spPr>
        <a:xfrm>
          <a:off x="3012290" y="4658818"/>
          <a:ext cx="1900653" cy="984074"/>
        </a:xfrm>
        <a:prstGeom prst="rect">
          <a:avLst/>
        </a:prstGeom>
        <a:gradFill rotWithShape="0">
          <a:gsLst>
            <a:gs pos="0">
              <a:schemeClr val="accent5">
                <a:hueOff val="1425861"/>
                <a:satOff val="-28851"/>
                <a:lumOff val="897"/>
                <a:alphaOff val="0"/>
                <a:tint val="96000"/>
                <a:lumMod val="102000"/>
              </a:schemeClr>
            </a:gs>
            <a:gs pos="100000">
              <a:schemeClr val="accent5">
                <a:hueOff val="1425861"/>
                <a:satOff val="-28851"/>
                <a:lumOff val="897"/>
                <a:alphaOff val="0"/>
                <a:shade val="88000"/>
                <a:lumMod val="94000"/>
              </a:schemeClr>
            </a:gs>
          </a:gsLst>
          <a:path path="circle">
            <a:fillToRect l="50000" t="100000" r="100000" b="50000"/>
          </a:path>
        </a:gra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13335" tIns="13335" rIns="13335" bIns="138864" numCol="1" spcCol="1270" anchor="ctr" anchorCtr="0">
          <a:noAutofit/>
        </a:bodyPr>
        <a:lstStyle/>
        <a:p>
          <a:pPr lvl="0" algn="ctr" defTabSz="933450">
            <a:lnSpc>
              <a:spcPct val="90000"/>
            </a:lnSpc>
            <a:spcBef>
              <a:spcPct val="0"/>
            </a:spcBef>
            <a:spcAft>
              <a:spcPct val="35000"/>
            </a:spcAft>
          </a:pPr>
          <a:r>
            <a:rPr lang="en-US" sz="2100" kern="1200"/>
            <a:t>May Refer to Treatment</a:t>
          </a:r>
        </a:p>
      </dsp:txBody>
      <dsp:txXfrm>
        <a:off x="3012290" y="4658818"/>
        <a:ext cx="1900653" cy="984074"/>
      </dsp:txXfrm>
    </dsp:sp>
    <dsp:sp modelId="{E2A5D694-E4EA-466C-B779-3EA222E14CDA}">
      <dsp:nvSpPr>
        <dsp:cNvPr id="0" name=""/>
        <dsp:cNvSpPr/>
      </dsp:nvSpPr>
      <dsp:spPr>
        <a:xfrm>
          <a:off x="3392421" y="5424209"/>
          <a:ext cx="1710588" cy="328024"/>
        </a:xfrm>
        <a:prstGeom prst="rect">
          <a:avLst/>
        </a:prstGeom>
        <a:solidFill>
          <a:schemeClr val="lt1">
            <a:alpha val="90000"/>
            <a:hueOff val="0"/>
            <a:satOff val="0"/>
            <a:lumOff val="0"/>
            <a:alphaOff val="0"/>
          </a:schemeClr>
        </a:solidFill>
        <a:ln w="9525" cap="rnd" cmpd="sng" algn="ctr">
          <a:solidFill>
            <a:schemeClr val="accent5">
              <a:hueOff val="1425861"/>
              <a:satOff val="-28851"/>
              <a:lumOff val="897"/>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0640" tIns="10160" rIns="40640" bIns="10160" numCol="1" spcCol="1270" anchor="ctr" anchorCtr="0">
          <a:noAutofit/>
        </a:bodyPr>
        <a:lstStyle/>
        <a:p>
          <a:pPr lvl="0" algn="r" defTabSz="711200">
            <a:lnSpc>
              <a:spcPct val="90000"/>
            </a:lnSpc>
            <a:spcBef>
              <a:spcPct val="0"/>
            </a:spcBef>
            <a:spcAft>
              <a:spcPct val="35000"/>
            </a:spcAft>
          </a:pPr>
          <a:r>
            <a:rPr lang="en-US" sz="1600" kern="1200"/>
            <a:t>Therapy/Treatment</a:t>
          </a:r>
        </a:p>
      </dsp:txBody>
      <dsp:txXfrm>
        <a:off x="3392421" y="5424209"/>
        <a:ext cx="1710588" cy="328024"/>
      </dsp:txXfrm>
    </dsp:sp>
    <dsp:sp modelId="{DB0D05C4-872E-4662-8B69-E280A2744CC9}">
      <dsp:nvSpPr>
        <dsp:cNvPr id="0" name=""/>
        <dsp:cNvSpPr/>
      </dsp:nvSpPr>
      <dsp:spPr>
        <a:xfrm>
          <a:off x="5562244" y="1553517"/>
          <a:ext cx="1900653" cy="984074"/>
        </a:xfrm>
        <a:prstGeom prst="rect">
          <a:avLst/>
        </a:prstGeom>
        <a:gradFill rotWithShape="0">
          <a:gsLst>
            <a:gs pos="0">
              <a:schemeClr val="accent5">
                <a:hueOff val="1782326"/>
                <a:satOff val="-36064"/>
                <a:lumOff val="1121"/>
                <a:alphaOff val="0"/>
                <a:tint val="96000"/>
                <a:lumMod val="102000"/>
              </a:schemeClr>
            </a:gs>
            <a:gs pos="100000">
              <a:schemeClr val="accent5">
                <a:hueOff val="1782326"/>
                <a:satOff val="-36064"/>
                <a:lumOff val="1121"/>
                <a:alphaOff val="0"/>
                <a:shade val="88000"/>
                <a:lumMod val="94000"/>
              </a:schemeClr>
            </a:gs>
          </a:gsLst>
          <a:path path="circle">
            <a:fillToRect l="50000" t="100000" r="100000" b="50000"/>
          </a:path>
        </a:gra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13335" tIns="13335" rIns="13335" bIns="138864" numCol="1" spcCol="1270" anchor="ctr" anchorCtr="0">
          <a:noAutofit/>
        </a:bodyPr>
        <a:lstStyle/>
        <a:p>
          <a:pPr lvl="0" algn="ctr" defTabSz="933450">
            <a:lnSpc>
              <a:spcPct val="90000"/>
            </a:lnSpc>
            <a:spcBef>
              <a:spcPct val="0"/>
            </a:spcBef>
            <a:spcAft>
              <a:spcPct val="35000"/>
            </a:spcAft>
          </a:pPr>
          <a:r>
            <a:rPr lang="en-US" sz="2100" kern="1200"/>
            <a:t>High Risk Use</a:t>
          </a:r>
        </a:p>
      </dsp:txBody>
      <dsp:txXfrm>
        <a:off x="5562244" y="1553517"/>
        <a:ext cx="1900653" cy="984074"/>
      </dsp:txXfrm>
    </dsp:sp>
    <dsp:sp modelId="{F6D2705F-6818-4DB9-B13A-4E3AB7046E54}">
      <dsp:nvSpPr>
        <dsp:cNvPr id="0" name=""/>
        <dsp:cNvSpPr/>
      </dsp:nvSpPr>
      <dsp:spPr>
        <a:xfrm>
          <a:off x="5942374" y="2318908"/>
          <a:ext cx="1710588" cy="328024"/>
        </a:xfrm>
        <a:prstGeom prst="rect">
          <a:avLst/>
        </a:prstGeom>
        <a:solidFill>
          <a:schemeClr val="lt1">
            <a:alpha val="90000"/>
            <a:hueOff val="0"/>
            <a:satOff val="0"/>
            <a:lumOff val="0"/>
            <a:alphaOff val="0"/>
          </a:schemeClr>
        </a:solidFill>
        <a:ln w="9525" cap="rnd" cmpd="sng" algn="ctr">
          <a:solidFill>
            <a:schemeClr val="accent5">
              <a:hueOff val="1782326"/>
              <a:satOff val="-36064"/>
              <a:lumOff val="1121"/>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0480" tIns="7620" rIns="30480" bIns="7620" numCol="1" spcCol="1270" anchor="ctr" anchorCtr="0">
          <a:noAutofit/>
        </a:bodyPr>
        <a:lstStyle/>
        <a:p>
          <a:pPr lvl="0" algn="r" defTabSz="533400">
            <a:lnSpc>
              <a:spcPct val="90000"/>
            </a:lnSpc>
            <a:spcBef>
              <a:spcPct val="0"/>
            </a:spcBef>
            <a:spcAft>
              <a:spcPct val="35000"/>
            </a:spcAft>
          </a:pPr>
          <a:r>
            <a:rPr lang="en-US" sz="1200" kern="1200"/>
            <a:t>AUDIT (20-40), DAST (6+)</a:t>
          </a:r>
        </a:p>
      </dsp:txBody>
      <dsp:txXfrm>
        <a:off x="5942374" y="2318908"/>
        <a:ext cx="1710588" cy="328024"/>
      </dsp:txXfrm>
    </dsp:sp>
    <dsp:sp modelId="{B7A6803F-2A60-49DA-8EB1-3E338C35B2A2}">
      <dsp:nvSpPr>
        <dsp:cNvPr id="0" name=""/>
        <dsp:cNvSpPr/>
      </dsp:nvSpPr>
      <dsp:spPr>
        <a:xfrm>
          <a:off x="5562244" y="3106167"/>
          <a:ext cx="1900653" cy="984074"/>
        </a:xfrm>
        <a:prstGeom prst="rect">
          <a:avLst/>
        </a:prstGeom>
        <a:gradFill rotWithShape="0">
          <a:gsLst>
            <a:gs pos="0">
              <a:schemeClr val="accent5">
                <a:hueOff val="2138791"/>
                <a:satOff val="-43276"/>
                <a:lumOff val="1345"/>
                <a:alphaOff val="0"/>
                <a:tint val="96000"/>
                <a:lumMod val="102000"/>
              </a:schemeClr>
            </a:gs>
            <a:gs pos="100000">
              <a:schemeClr val="accent5">
                <a:hueOff val="2138791"/>
                <a:satOff val="-43276"/>
                <a:lumOff val="1345"/>
                <a:alphaOff val="0"/>
                <a:shade val="88000"/>
                <a:lumMod val="94000"/>
              </a:schemeClr>
            </a:gs>
          </a:gsLst>
          <a:path path="circle">
            <a:fillToRect l="50000" t="100000" r="100000" b="50000"/>
          </a:path>
        </a:gra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13335" tIns="13335" rIns="13335" bIns="138864" numCol="1" spcCol="1270" anchor="ctr" anchorCtr="0">
          <a:noAutofit/>
        </a:bodyPr>
        <a:lstStyle/>
        <a:p>
          <a:pPr lvl="0" algn="ctr" defTabSz="933450">
            <a:lnSpc>
              <a:spcPct val="90000"/>
            </a:lnSpc>
            <a:spcBef>
              <a:spcPct val="0"/>
            </a:spcBef>
            <a:spcAft>
              <a:spcPct val="35000"/>
            </a:spcAft>
          </a:pPr>
          <a:r>
            <a:rPr lang="en-US" sz="2100" kern="1200"/>
            <a:t>Brief Negotiated Interview</a:t>
          </a:r>
        </a:p>
      </dsp:txBody>
      <dsp:txXfrm>
        <a:off x="5562244" y="3106167"/>
        <a:ext cx="1900653" cy="984074"/>
      </dsp:txXfrm>
    </dsp:sp>
    <dsp:sp modelId="{A47371EB-8C52-41D2-A580-90F1E313A301}">
      <dsp:nvSpPr>
        <dsp:cNvPr id="0" name=""/>
        <dsp:cNvSpPr/>
      </dsp:nvSpPr>
      <dsp:spPr>
        <a:xfrm>
          <a:off x="5942374" y="3871558"/>
          <a:ext cx="1710588" cy="328024"/>
        </a:xfrm>
        <a:prstGeom prst="rect">
          <a:avLst/>
        </a:prstGeom>
        <a:solidFill>
          <a:schemeClr val="lt1">
            <a:alpha val="90000"/>
            <a:hueOff val="0"/>
            <a:satOff val="0"/>
            <a:lumOff val="0"/>
            <a:alphaOff val="0"/>
          </a:schemeClr>
        </a:solidFill>
        <a:ln w="9525" cap="rnd" cmpd="sng" algn="ctr">
          <a:solidFill>
            <a:schemeClr val="accent5">
              <a:hueOff val="2138791"/>
              <a:satOff val="-43276"/>
              <a:lumOff val="1345"/>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3020" tIns="8255" rIns="33020" bIns="8255" numCol="1" spcCol="1270" anchor="ctr" anchorCtr="0">
          <a:noAutofit/>
        </a:bodyPr>
        <a:lstStyle/>
        <a:p>
          <a:pPr lvl="0" algn="r" defTabSz="577850">
            <a:lnSpc>
              <a:spcPct val="90000"/>
            </a:lnSpc>
            <a:spcBef>
              <a:spcPct val="0"/>
            </a:spcBef>
            <a:spcAft>
              <a:spcPct val="35000"/>
            </a:spcAft>
          </a:pPr>
          <a:r>
            <a:rPr lang="en-US" sz="1300" kern="1200"/>
            <a:t>Motivate into Treatment</a:t>
          </a:r>
        </a:p>
      </dsp:txBody>
      <dsp:txXfrm>
        <a:off x="5942374" y="3871558"/>
        <a:ext cx="1710588" cy="328024"/>
      </dsp:txXfrm>
    </dsp:sp>
    <dsp:sp modelId="{96887088-F5A3-4073-BDE6-7D42B872851F}">
      <dsp:nvSpPr>
        <dsp:cNvPr id="0" name=""/>
        <dsp:cNvSpPr/>
      </dsp:nvSpPr>
      <dsp:spPr>
        <a:xfrm>
          <a:off x="5562244" y="4658818"/>
          <a:ext cx="1900653" cy="984074"/>
        </a:xfrm>
        <a:prstGeom prst="rect">
          <a:avLst/>
        </a:prstGeom>
        <a:gradFill rotWithShape="0">
          <a:gsLst>
            <a:gs pos="0">
              <a:schemeClr val="accent5">
                <a:hueOff val="2495256"/>
                <a:satOff val="-50489"/>
                <a:lumOff val="1569"/>
                <a:alphaOff val="0"/>
                <a:tint val="96000"/>
                <a:lumMod val="102000"/>
              </a:schemeClr>
            </a:gs>
            <a:gs pos="100000">
              <a:schemeClr val="accent5">
                <a:hueOff val="2495256"/>
                <a:satOff val="-50489"/>
                <a:lumOff val="1569"/>
                <a:alphaOff val="0"/>
                <a:shade val="88000"/>
                <a:lumMod val="94000"/>
              </a:schemeClr>
            </a:gs>
          </a:gsLst>
          <a:path path="circle">
            <a:fillToRect l="50000" t="100000" r="100000" b="50000"/>
          </a:path>
        </a:gra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13335" tIns="13335" rIns="13335" bIns="138864" numCol="1" spcCol="1270" anchor="ctr" anchorCtr="0">
          <a:noAutofit/>
        </a:bodyPr>
        <a:lstStyle/>
        <a:p>
          <a:pPr lvl="0" algn="ctr" defTabSz="933450">
            <a:lnSpc>
              <a:spcPct val="90000"/>
            </a:lnSpc>
            <a:spcBef>
              <a:spcPct val="0"/>
            </a:spcBef>
            <a:spcAft>
              <a:spcPct val="35000"/>
            </a:spcAft>
          </a:pPr>
          <a:r>
            <a:rPr lang="en-US" sz="2100" kern="1200"/>
            <a:t>Req. Referral to Treatment</a:t>
          </a:r>
        </a:p>
      </dsp:txBody>
      <dsp:txXfrm>
        <a:off x="5562244" y="4658818"/>
        <a:ext cx="1900653" cy="984074"/>
      </dsp:txXfrm>
    </dsp:sp>
    <dsp:sp modelId="{5E99E8F2-1F9F-40C3-A05A-DB92F08C45F3}">
      <dsp:nvSpPr>
        <dsp:cNvPr id="0" name=""/>
        <dsp:cNvSpPr/>
      </dsp:nvSpPr>
      <dsp:spPr>
        <a:xfrm>
          <a:off x="5942374" y="5424209"/>
          <a:ext cx="1710588" cy="328024"/>
        </a:xfrm>
        <a:prstGeom prst="rect">
          <a:avLst/>
        </a:prstGeom>
        <a:solidFill>
          <a:schemeClr val="lt1">
            <a:alpha val="90000"/>
            <a:hueOff val="0"/>
            <a:satOff val="0"/>
            <a:lumOff val="0"/>
            <a:alphaOff val="0"/>
          </a:schemeClr>
        </a:solidFill>
        <a:ln w="9525" cap="rnd" cmpd="sng" algn="ctr">
          <a:solidFill>
            <a:schemeClr val="accent5">
              <a:hueOff val="2495256"/>
              <a:satOff val="-50489"/>
              <a:lumOff val="1569"/>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8100" tIns="9525" rIns="38100" bIns="9525" numCol="1" spcCol="1270" anchor="ctr" anchorCtr="0">
          <a:noAutofit/>
        </a:bodyPr>
        <a:lstStyle/>
        <a:p>
          <a:pPr lvl="0" algn="r" defTabSz="666750">
            <a:lnSpc>
              <a:spcPct val="90000"/>
            </a:lnSpc>
            <a:spcBef>
              <a:spcPct val="0"/>
            </a:spcBef>
            <a:spcAft>
              <a:spcPct val="35000"/>
            </a:spcAft>
          </a:pPr>
          <a:r>
            <a:rPr lang="en-US" sz="1500" kern="1200"/>
            <a:t>Detox/SA treatment</a:t>
          </a:r>
        </a:p>
      </dsp:txBody>
      <dsp:txXfrm>
        <a:off x="5942374" y="5424209"/>
        <a:ext cx="1710588" cy="32802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2788B8-A07E-4908-B0F6-CA7BC9B17F2E}">
      <dsp:nvSpPr>
        <dsp:cNvPr id="0" name=""/>
        <dsp:cNvSpPr/>
      </dsp:nvSpPr>
      <dsp:spPr>
        <a:xfrm>
          <a:off x="6466850" y="4090242"/>
          <a:ext cx="91440" cy="568576"/>
        </a:xfrm>
        <a:custGeom>
          <a:avLst/>
          <a:gdLst/>
          <a:ahLst/>
          <a:cxnLst/>
          <a:rect l="0" t="0" r="0" b="0"/>
          <a:pathLst>
            <a:path>
              <a:moveTo>
                <a:pt x="45720" y="0"/>
              </a:moveTo>
              <a:lnTo>
                <a:pt x="45720" y="568576"/>
              </a:lnTo>
            </a:path>
          </a:pathLst>
        </a:custGeom>
        <a:noFill/>
        <a:ln w="9525" cap="rnd"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A8B1DB1-DE42-4E06-82F3-3439ABE20AB6}">
      <dsp:nvSpPr>
        <dsp:cNvPr id="0" name=""/>
        <dsp:cNvSpPr/>
      </dsp:nvSpPr>
      <dsp:spPr>
        <a:xfrm>
          <a:off x="6466850" y="2537591"/>
          <a:ext cx="91440" cy="568576"/>
        </a:xfrm>
        <a:custGeom>
          <a:avLst/>
          <a:gdLst/>
          <a:ahLst/>
          <a:cxnLst/>
          <a:rect l="0" t="0" r="0" b="0"/>
          <a:pathLst>
            <a:path>
              <a:moveTo>
                <a:pt x="45720" y="0"/>
              </a:moveTo>
              <a:lnTo>
                <a:pt x="45720" y="568576"/>
              </a:lnTo>
            </a:path>
          </a:pathLst>
        </a:custGeom>
        <a:noFill/>
        <a:ln w="9525" cap="rnd"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7A49624-3143-44BE-A5EC-9654327074EF}">
      <dsp:nvSpPr>
        <dsp:cNvPr id="0" name=""/>
        <dsp:cNvSpPr/>
      </dsp:nvSpPr>
      <dsp:spPr>
        <a:xfrm>
          <a:off x="3962617" y="984941"/>
          <a:ext cx="2549953" cy="568576"/>
        </a:xfrm>
        <a:custGeom>
          <a:avLst/>
          <a:gdLst/>
          <a:ahLst/>
          <a:cxnLst/>
          <a:rect l="0" t="0" r="0" b="0"/>
          <a:pathLst>
            <a:path>
              <a:moveTo>
                <a:pt x="0" y="0"/>
              </a:moveTo>
              <a:lnTo>
                <a:pt x="0" y="338958"/>
              </a:lnTo>
              <a:lnTo>
                <a:pt x="2549953" y="338958"/>
              </a:lnTo>
              <a:lnTo>
                <a:pt x="2549953" y="568576"/>
              </a:lnTo>
            </a:path>
          </a:pathLst>
        </a:custGeom>
        <a:noFill/>
        <a:ln w="9525" cap="rnd"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763BE02-C5E4-4817-BE32-C119EBFEB690}">
      <dsp:nvSpPr>
        <dsp:cNvPr id="0" name=""/>
        <dsp:cNvSpPr/>
      </dsp:nvSpPr>
      <dsp:spPr>
        <a:xfrm>
          <a:off x="3916897" y="4090242"/>
          <a:ext cx="91440" cy="568576"/>
        </a:xfrm>
        <a:custGeom>
          <a:avLst/>
          <a:gdLst/>
          <a:ahLst/>
          <a:cxnLst/>
          <a:rect l="0" t="0" r="0" b="0"/>
          <a:pathLst>
            <a:path>
              <a:moveTo>
                <a:pt x="45720" y="0"/>
              </a:moveTo>
              <a:lnTo>
                <a:pt x="45720" y="568576"/>
              </a:lnTo>
            </a:path>
          </a:pathLst>
        </a:custGeom>
        <a:noFill/>
        <a:ln w="9525" cap="rnd"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E3B46E5-3785-4B31-A08A-6C4EBFF6F2AB}">
      <dsp:nvSpPr>
        <dsp:cNvPr id="0" name=""/>
        <dsp:cNvSpPr/>
      </dsp:nvSpPr>
      <dsp:spPr>
        <a:xfrm>
          <a:off x="3916897" y="2537591"/>
          <a:ext cx="91440" cy="568576"/>
        </a:xfrm>
        <a:custGeom>
          <a:avLst/>
          <a:gdLst/>
          <a:ahLst/>
          <a:cxnLst/>
          <a:rect l="0" t="0" r="0" b="0"/>
          <a:pathLst>
            <a:path>
              <a:moveTo>
                <a:pt x="45720" y="0"/>
              </a:moveTo>
              <a:lnTo>
                <a:pt x="45720" y="568576"/>
              </a:lnTo>
            </a:path>
          </a:pathLst>
        </a:custGeom>
        <a:noFill/>
        <a:ln w="9525" cap="rnd"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E2013B37-4830-4808-A6D6-EE3574DA1DBF}">
      <dsp:nvSpPr>
        <dsp:cNvPr id="0" name=""/>
        <dsp:cNvSpPr/>
      </dsp:nvSpPr>
      <dsp:spPr>
        <a:xfrm>
          <a:off x="3916897" y="984941"/>
          <a:ext cx="91440" cy="568576"/>
        </a:xfrm>
        <a:custGeom>
          <a:avLst/>
          <a:gdLst/>
          <a:ahLst/>
          <a:cxnLst/>
          <a:rect l="0" t="0" r="0" b="0"/>
          <a:pathLst>
            <a:path>
              <a:moveTo>
                <a:pt x="45720" y="0"/>
              </a:moveTo>
              <a:lnTo>
                <a:pt x="45720" y="568576"/>
              </a:lnTo>
            </a:path>
          </a:pathLst>
        </a:custGeom>
        <a:noFill/>
        <a:ln w="9525" cap="rnd"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13B6A83-1C3E-439A-8725-2AEA7640B156}">
      <dsp:nvSpPr>
        <dsp:cNvPr id="0" name=""/>
        <dsp:cNvSpPr/>
      </dsp:nvSpPr>
      <dsp:spPr>
        <a:xfrm>
          <a:off x="1366943" y="2537591"/>
          <a:ext cx="91440" cy="568576"/>
        </a:xfrm>
        <a:custGeom>
          <a:avLst/>
          <a:gdLst/>
          <a:ahLst/>
          <a:cxnLst/>
          <a:rect l="0" t="0" r="0" b="0"/>
          <a:pathLst>
            <a:path>
              <a:moveTo>
                <a:pt x="45720" y="0"/>
              </a:moveTo>
              <a:lnTo>
                <a:pt x="45720" y="568576"/>
              </a:lnTo>
            </a:path>
          </a:pathLst>
        </a:custGeom>
        <a:noFill/>
        <a:ln w="9525" cap="rnd"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E18A0CBE-E673-459C-907F-A02CDE6BB90B}">
      <dsp:nvSpPr>
        <dsp:cNvPr id="0" name=""/>
        <dsp:cNvSpPr/>
      </dsp:nvSpPr>
      <dsp:spPr>
        <a:xfrm>
          <a:off x="1412663" y="984941"/>
          <a:ext cx="2549953" cy="568576"/>
        </a:xfrm>
        <a:custGeom>
          <a:avLst/>
          <a:gdLst/>
          <a:ahLst/>
          <a:cxnLst/>
          <a:rect l="0" t="0" r="0" b="0"/>
          <a:pathLst>
            <a:path>
              <a:moveTo>
                <a:pt x="2549953" y="0"/>
              </a:moveTo>
              <a:lnTo>
                <a:pt x="2549953" y="338958"/>
              </a:lnTo>
              <a:lnTo>
                <a:pt x="0" y="338958"/>
              </a:lnTo>
              <a:lnTo>
                <a:pt x="0" y="568576"/>
              </a:lnTo>
            </a:path>
          </a:pathLst>
        </a:custGeom>
        <a:noFill/>
        <a:ln w="9525" cap="rnd"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6BA5D925-7C9A-43A9-8AB1-811820D98A08}">
      <dsp:nvSpPr>
        <dsp:cNvPr id="0" name=""/>
        <dsp:cNvSpPr/>
      </dsp:nvSpPr>
      <dsp:spPr>
        <a:xfrm>
          <a:off x="512533" y="0"/>
          <a:ext cx="1900653" cy="984074"/>
        </a:xfrm>
        <a:prstGeom prst="rect">
          <a:avLst/>
        </a:prstGeom>
        <a:solidFill>
          <a:schemeClr val="accent4"/>
        </a:solidFill>
        <a:ln w="15875" cap="rnd" cmpd="sng" algn="ctr">
          <a:solidFill>
            <a:schemeClr val="accent4">
              <a:shade val="50000"/>
            </a:schemeClr>
          </a:solidFill>
          <a:prstDash val="solid"/>
        </a:ln>
        <a:effectLst/>
      </dsp:spPr>
      <dsp:style>
        <a:lnRef idx="2">
          <a:schemeClr val="accent4">
            <a:shade val="50000"/>
          </a:schemeClr>
        </a:lnRef>
        <a:fillRef idx="1">
          <a:schemeClr val="accent4"/>
        </a:fillRef>
        <a:effectRef idx="0">
          <a:schemeClr val="accent4"/>
        </a:effectRef>
        <a:fontRef idx="minor">
          <a:schemeClr val="lt1"/>
        </a:fontRef>
      </dsp:style>
      <dsp:txBody>
        <a:bodyPr spcFirstLastPara="0" vert="horz" wrap="square" lIns="13335" tIns="13335" rIns="13335" bIns="138864" numCol="1" spcCol="1270" anchor="ctr" anchorCtr="0">
          <a:noAutofit/>
        </a:bodyPr>
        <a:lstStyle/>
        <a:p>
          <a:pPr lvl="0" algn="ctr" defTabSz="933450">
            <a:lnSpc>
              <a:spcPct val="90000"/>
            </a:lnSpc>
            <a:spcBef>
              <a:spcPct val="0"/>
            </a:spcBef>
            <a:spcAft>
              <a:spcPct val="35000"/>
            </a:spcAft>
          </a:pPr>
          <a:r>
            <a:rPr lang="en-US" sz="2100" kern="1200" dirty="0" smtClean="0"/>
            <a:t>Pre-Screen</a:t>
          </a:r>
          <a:endParaRPr lang="en-US" sz="2100" kern="1200" dirty="0"/>
        </a:p>
      </dsp:txBody>
      <dsp:txXfrm>
        <a:off x="512533" y="0"/>
        <a:ext cx="1900653" cy="984074"/>
      </dsp:txXfrm>
    </dsp:sp>
    <dsp:sp modelId="{AC860E68-E0AA-4FA5-AA5D-A0EA68F757F9}">
      <dsp:nvSpPr>
        <dsp:cNvPr id="0" name=""/>
        <dsp:cNvSpPr/>
      </dsp:nvSpPr>
      <dsp:spPr>
        <a:xfrm>
          <a:off x="864106" y="762324"/>
          <a:ext cx="1710588" cy="328024"/>
        </a:xfrm>
        <a:prstGeom prst="rect">
          <a:avLst/>
        </a:prstGeom>
        <a:solidFill>
          <a:schemeClr val="lt1">
            <a:alpha val="90000"/>
            <a:hueOff val="0"/>
            <a:satOff val="0"/>
            <a:lumOff val="0"/>
            <a:alphaOff val="0"/>
          </a:schemeClr>
        </a:solidFill>
        <a:ln w="9525" cap="rnd"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11430" rIns="45720" bIns="11430" numCol="1" spcCol="1270" anchor="ctr" anchorCtr="0">
          <a:noAutofit/>
        </a:bodyPr>
        <a:lstStyle/>
        <a:p>
          <a:pPr lvl="0" algn="r" defTabSz="800100">
            <a:lnSpc>
              <a:spcPct val="90000"/>
            </a:lnSpc>
            <a:spcBef>
              <a:spcPct val="0"/>
            </a:spcBef>
            <a:spcAft>
              <a:spcPct val="35000"/>
            </a:spcAft>
          </a:pPr>
          <a:r>
            <a:rPr lang="en-US" sz="1800" kern="1200" dirty="0" smtClean="0"/>
            <a:t>Brief Question</a:t>
          </a:r>
          <a:endParaRPr lang="en-US" sz="1800" kern="1200" dirty="0"/>
        </a:p>
      </dsp:txBody>
      <dsp:txXfrm>
        <a:off x="864106" y="762324"/>
        <a:ext cx="1710588" cy="328024"/>
      </dsp:txXfrm>
    </dsp:sp>
    <dsp:sp modelId="{0B6307BE-CD99-46B3-BD9B-B920AD96411C}">
      <dsp:nvSpPr>
        <dsp:cNvPr id="0" name=""/>
        <dsp:cNvSpPr/>
      </dsp:nvSpPr>
      <dsp:spPr>
        <a:xfrm>
          <a:off x="3012290" y="866"/>
          <a:ext cx="1900653" cy="984074"/>
        </a:xfrm>
        <a:prstGeom prst="rect">
          <a:avLst/>
        </a:prstGeom>
        <a:solidFill>
          <a:schemeClr val="accent5"/>
        </a:solidFill>
        <a:ln w="15875" cap="rnd" cmpd="sng" algn="ctr">
          <a:solidFill>
            <a:schemeClr val="accent5">
              <a:shade val="50000"/>
            </a:schemeClr>
          </a:solidFill>
          <a:prstDash val="solid"/>
        </a:ln>
        <a:effectLst/>
      </dsp:spPr>
      <dsp:style>
        <a:lnRef idx="2">
          <a:schemeClr val="accent5">
            <a:shade val="50000"/>
          </a:schemeClr>
        </a:lnRef>
        <a:fillRef idx="1">
          <a:schemeClr val="accent5"/>
        </a:fillRef>
        <a:effectRef idx="0">
          <a:schemeClr val="accent5"/>
        </a:effectRef>
        <a:fontRef idx="minor">
          <a:schemeClr val="lt1"/>
        </a:fontRef>
      </dsp:style>
      <dsp:txBody>
        <a:bodyPr spcFirstLastPara="0" vert="horz" wrap="square" lIns="13335" tIns="13335" rIns="13335" bIns="138864" numCol="1" spcCol="1270" anchor="ctr" anchorCtr="0">
          <a:noAutofit/>
        </a:bodyPr>
        <a:lstStyle/>
        <a:p>
          <a:pPr lvl="0" algn="ctr" defTabSz="933450">
            <a:lnSpc>
              <a:spcPct val="90000"/>
            </a:lnSpc>
            <a:spcBef>
              <a:spcPct val="0"/>
            </a:spcBef>
            <a:spcAft>
              <a:spcPct val="35000"/>
            </a:spcAft>
          </a:pPr>
          <a:r>
            <a:rPr lang="en-US" sz="2100" b="1" kern="1200" dirty="0" smtClean="0"/>
            <a:t>Screen</a:t>
          </a:r>
          <a:endParaRPr lang="en-US" sz="2100" b="1" kern="1200" dirty="0"/>
        </a:p>
      </dsp:txBody>
      <dsp:txXfrm>
        <a:off x="3012290" y="866"/>
        <a:ext cx="1900653" cy="984074"/>
      </dsp:txXfrm>
    </dsp:sp>
    <dsp:sp modelId="{B4622724-C519-44A6-AC56-5D11C83E13F2}">
      <dsp:nvSpPr>
        <dsp:cNvPr id="0" name=""/>
        <dsp:cNvSpPr/>
      </dsp:nvSpPr>
      <dsp:spPr>
        <a:xfrm>
          <a:off x="3392421" y="766257"/>
          <a:ext cx="1710588" cy="328024"/>
        </a:xfrm>
        <a:prstGeom prst="rect">
          <a:avLst/>
        </a:prstGeom>
        <a:solidFill>
          <a:schemeClr val="lt1">
            <a:alpha val="90000"/>
            <a:hueOff val="0"/>
            <a:satOff val="0"/>
            <a:lumOff val="0"/>
            <a:alphaOff val="0"/>
          </a:schemeClr>
        </a:solidFill>
        <a:ln w="9525" cap="rnd"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8100" tIns="9525" rIns="38100" bIns="9525" numCol="1" spcCol="1270" anchor="ctr" anchorCtr="0">
          <a:noAutofit/>
        </a:bodyPr>
        <a:lstStyle/>
        <a:p>
          <a:pPr lvl="0" algn="r" defTabSz="666750">
            <a:lnSpc>
              <a:spcPct val="90000"/>
            </a:lnSpc>
            <a:spcBef>
              <a:spcPct val="0"/>
            </a:spcBef>
            <a:spcAft>
              <a:spcPct val="35000"/>
            </a:spcAft>
          </a:pPr>
          <a:r>
            <a:rPr lang="en-US" sz="1500" kern="1200"/>
            <a:t>AUDIT/DAST/CRAFFT</a:t>
          </a:r>
        </a:p>
      </dsp:txBody>
      <dsp:txXfrm>
        <a:off x="3392421" y="766257"/>
        <a:ext cx="1710588" cy="328024"/>
      </dsp:txXfrm>
    </dsp:sp>
    <dsp:sp modelId="{1B805747-9A85-4589-9A3A-7B330E9E6AD8}">
      <dsp:nvSpPr>
        <dsp:cNvPr id="0" name=""/>
        <dsp:cNvSpPr/>
      </dsp:nvSpPr>
      <dsp:spPr>
        <a:xfrm>
          <a:off x="462336" y="1553517"/>
          <a:ext cx="1900653" cy="984074"/>
        </a:xfrm>
        <a:prstGeom prst="rect">
          <a:avLst/>
        </a:prstGeom>
        <a:gradFill rotWithShape="0">
          <a:gsLst>
            <a:gs pos="0">
              <a:schemeClr val="accent5">
                <a:hueOff val="0"/>
                <a:satOff val="0"/>
                <a:lumOff val="0"/>
                <a:alphaOff val="0"/>
                <a:tint val="96000"/>
                <a:lumMod val="102000"/>
              </a:schemeClr>
            </a:gs>
            <a:gs pos="100000">
              <a:schemeClr val="accent5">
                <a:hueOff val="0"/>
                <a:satOff val="0"/>
                <a:lumOff val="0"/>
                <a:alphaOff val="0"/>
                <a:shade val="88000"/>
                <a:lumMod val="94000"/>
              </a:schemeClr>
            </a:gs>
          </a:gsLst>
          <a:path path="circle">
            <a:fillToRect l="50000" t="100000" r="100000" b="50000"/>
          </a:path>
        </a:gra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13335" tIns="13335" rIns="13335" bIns="138864" numCol="1" spcCol="1270" anchor="ctr" anchorCtr="0">
          <a:noAutofit/>
        </a:bodyPr>
        <a:lstStyle/>
        <a:p>
          <a:pPr lvl="0" algn="ctr" defTabSz="933450">
            <a:lnSpc>
              <a:spcPct val="90000"/>
            </a:lnSpc>
            <a:spcBef>
              <a:spcPct val="0"/>
            </a:spcBef>
            <a:spcAft>
              <a:spcPct val="35000"/>
            </a:spcAft>
          </a:pPr>
          <a:r>
            <a:rPr lang="en-US" sz="2100" kern="1200"/>
            <a:t>Abstinence/Low Risk</a:t>
          </a:r>
        </a:p>
      </dsp:txBody>
      <dsp:txXfrm>
        <a:off x="462336" y="1553517"/>
        <a:ext cx="1900653" cy="984074"/>
      </dsp:txXfrm>
    </dsp:sp>
    <dsp:sp modelId="{5BCA7ED0-67FC-44CB-BC09-207C23DB2A86}">
      <dsp:nvSpPr>
        <dsp:cNvPr id="0" name=""/>
        <dsp:cNvSpPr/>
      </dsp:nvSpPr>
      <dsp:spPr>
        <a:xfrm>
          <a:off x="842467" y="2318908"/>
          <a:ext cx="1710588" cy="328024"/>
        </a:xfrm>
        <a:prstGeom prst="rect">
          <a:avLst/>
        </a:prstGeom>
        <a:solidFill>
          <a:schemeClr val="lt1">
            <a:alpha val="90000"/>
            <a:hueOff val="0"/>
            <a:satOff val="0"/>
            <a:lumOff val="0"/>
            <a:alphaOff val="0"/>
          </a:schemeClr>
        </a:solidFill>
        <a:ln w="9525" cap="rnd"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5560" tIns="8890" rIns="35560" bIns="8890" numCol="1" spcCol="1270" anchor="ctr" anchorCtr="0">
          <a:noAutofit/>
        </a:bodyPr>
        <a:lstStyle/>
        <a:p>
          <a:pPr lvl="0" algn="r" defTabSz="622300">
            <a:lnSpc>
              <a:spcPct val="90000"/>
            </a:lnSpc>
            <a:spcBef>
              <a:spcPct val="0"/>
            </a:spcBef>
            <a:spcAft>
              <a:spcPct val="35000"/>
            </a:spcAft>
          </a:pPr>
          <a:r>
            <a:rPr lang="en-US" sz="1400" kern="1200" dirty="0"/>
            <a:t>AUDIT (&lt;7), DAST (&lt;2)</a:t>
          </a:r>
        </a:p>
      </dsp:txBody>
      <dsp:txXfrm>
        <a:off x="842467" y="2318908"/>
        <a:ext cx="1710588" cy="328024"/>
      </dsp:txXfrm>
    </dsp:sp>
    <dsp:sp modelId="{98229762-5576-4785-8845-7F142CA0A05F}">
      <dsp:nvSpPr>
        <dsp:cNvPr id="0" name=""/>
        <dsp:cNvSpPr/>
      </dsp:nvSpPr>
      <dsp:spPr>
        <a:xfrm>
          <a:off x="462336" y="3106167"/>
          <a:ext cx="1900653" cy="984074"/>
        </a:xfrm>
        <a:prstGeom prst="rect">
          <a:avLst/>
        </a:prstGeom>
        <a:gradFill rotWithShape="0">
          <a:gsLst>
            <a:gs pos="0">
              <a:schemeClr val="accent5">
                <a:hueOff val="356465"/>
                <a:satOff val="-7213"/>
                <a:lumOff val="224"/>
                <a:alphaOff val="0"/>
                <a:tint val="96000"/>
                <a:lumMod val="102000"/>
              </a:schemeClr>
            </a:gs>
            <a:gs pos="100000">
              <a:schemeClr val="accent5">
                <a:hueOff val="356465"/>
                <a:satOff val="-7213"/>
                <a:lumOff val="224"/>
                <a:alphaOff val="0"/>
                <a:shade val="88000"/>
                <a:lumMod val="94000"/>
              </a:schemeClr>
            </a:gs>
          </a:gsLst>
          <a:path path="circle">
            <a:fillToRect l="50000" t="100000" r="100000" b="50000"/>
          </a:path>
        </a:gra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13335" tIns="13335" rIns="13335" bIns="138864" numCol="1" spcCol="1270" anchor="ctr" anchorCtr="0">
          <a:noAutofit/>
        </a:bodyPr>
        <a:lstStyle/>
        <a:p>
          <a:pPr lvl="0" algn="ctr" defTabSz="933450">
            <a:lnSpc>
              <a:spcPct val="90000"/>
            </a:lnSpc>
            <a:spcBef>
              <a:spcPct val="0"/>
            </a:spcBef>
            <a:spcAft>
              <a:spcPct val="35000"/>
            </a:spcAft>
          </a:pPr>
          <a:r>
            <a:rPr lang="en-US" sz="2100" kern="1200"/>
            <a:t>Affirm/ ReScreen in Future</a:t>
          </a:r>
        </a:p>
      </dsp:txBody>
      <dsp:txXfrm>
        <a:off x="462336" y="3106167"/>
        <a:ext cx="1900653" cy="984074"/>
      </dsp:txXfrm>
    </dsp:sp>
    <dsp:sp modelId="{DCA5637C-D176-43C5-BFE6-04F78F9B232B}">
      <dsp:nvSpPr>
        <dsp:cNvPr id="0" name=""/>
        <dsp:cNvSpPr/>
      </dsp:nvSpPr>
      <dsp:spPr>
        <a:xfrm>
          <a:off x="842467" y="3871558"/>
          <a:ext cx="1710588" cy="328024"/>
        </a:xfrm>
        <a:prstGeom prst="rect">
          <a:avLst/>
        </a:prstGeom>
        <a:solidFill>
          <a:schemeClr val="lt1">
            <a:alpha val="90000"/>
            <a:hueOff val="0"/>
            <a:satOff val="0"/>
            <a:lumOff val="0"/>
            <a:alphaOff val="0"/>
          </a:schemeClr>
        </a:solidFill>
        <a:ln w="9525" cap="rnd" cmpd="sng" algn="ctr">
          <a:solidFill>
            <a:schemeClr val="accent5">
              <a:hueOff val="356465"/>
              <a:satOff val="-7213"/>
              <a:lumOff val="224"/>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0640" tIns="10160" rIns="40640" bIns="10160" numCol="1" spcCol="1270" anchor="ctr" anchorCtr="0">
          <a:noAutofit/>
        </a:bodyPr>
        <a:lstStyle/>
        <a:p>
          <a:pPr lvl="0" algn="r" defTabSz="711200">
            <a:lnSpc>
              <a:spcPct val="90000"/>
            </a:lnSpc>
            <a:spcBef>
              <a:spcPct val="0"/>
            </a:spcBef>
            <a:spcAft>
              <a:spcPct val="35000"/>
            </a:spcAft>
          </a:pPr>
          <a:r>
            <a:rPr lang="en-US" sz="1600" kern="1200"/>
            <a:t>Positivity</a:t>
          </a:r>
        </a:p>
      </dsp:txBody>
      <dsp:txXfrm>
        <a:off x="842467" y="3871558"/>
        <a:ext cx="1710588" cy="328024"/>
      </dsp:txXfrm>
    </dsp:sp>
    <dsp:sp modelId="{3A4E245B-F827-4934-9FBC-C594EFC09E72}">
      <dsp:nvSpPr>
        <dsp:cNvPr id="0" name=""/>
        <dsp:cNvSpPr/>
      </dsp:nvSpPr>
      <dsp:spPr>
        <a:xfrm>
          <a:off x="3012290" y="1553517"/>
          <a:ext cx="1900653" cy="984074"/>
        </a:xfrm>
        <a:prstGeom prst="rect">
          <a:avLst/>
        </a:prstGeom>
        <a:gradFill rotWithShape="0">
          <a:gsLst>
            <a:gs pos="0">
              <a:schemeClr val="accent5">
                <a:hueOff val="712930"/>
                <a:satOff val="-14425"/>
                <a:lumOff val="448"/>
                <a:alphaOff val="0"/>
                <a:tint val="96000"/>
                <a:lumMod val="102000"/>
              </a:schemeClr>
            </a:gs>
            <a:gs pos="100000">
              <a:schemeClr val="accent5">
                <a:hueOff val="712930"/>
                <a:satOff val="-14425"/>
                <a:lumOff val="448"/>
                <a:alphaOff val="0"/>
                <a:shade val="88000"/>
                <a:lumMod val="94000"/>
              </a:schemeClr>
            </a:gs>
          </a:gsLst>
          <a:path path="circle">
            <a:fillToRect l="50000" t="100000" r="100000" b="50000"/>
          </a:path>
        </a:gra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13335" tIns="13335" rIns="13335" bIns="138864" numCol="1" spcCol="1270" anchor="ctr" anchorCtr="0">
          <a:noAutofit/>
        </a:bodyPr>
        <a:lstStyle/>
        <a:p>
          <a:pPr lvl="0" algn="ctr" defTabSz="933450">
            <a:lnSpc>
              <a:spcPct val="90000"/>
            </a:lnSpc>
            <a:spcBef>
              <a:spcPct val="0"/>
            </a:spcBef>
            <a:spcAft>
              <a:spcPct val="35000"/>
            </a:spcAft>
          </a:pPr>
          <a:r>
            <a:rPr lang="en-US" sz="2100" kern="1200"/>
            <a:t>Moderate Risk Use</a:t>
          </a:r>
        </a:p>
      </dsp:txBody>
      <dsp:txXfrm>
        <a:off x="3012290" y="1553517"/>
        <a:ext cx="1900653" cy="984074"/>
      </dsp:txXfrm>
    </dsp:sp>
    <dsp:sp modelId="{AE9C5B45-2101-4088-BFC5-D08CA29E604E}">
      <dsp:nvSpPr>
        <dsp:cNvPr id="0" name=""/>
        <dsp:cNvSpPr/>
      </dsp:nvSpPr>
      <dsp:spPr>
        <a:xfrm>
          <a:off x="3392421" y="2318908"/>
          <a:ext cx="1710588" cy="328024"/>
        </a:xfrm>
        <a:prstGeom prst="rect">
          <a:avLst/>
        </a:prstGeom>
        <a:solidFill>
          <a:schemeClr val="lt1">
            <a:alpha val="90000"/>
            <a:hueOff val="0"/>
            <a:satOff val="0"/>
            <a:lumOff val="0"/>
            <a:alphaOff val="0"/>
          </a:schemeClr>
        </a:solidFill>
        <a:ln w="9525" cap="rnd" cmpd="sng" algn="ctr">
          <a:solidFill>
            <a:schemeClr val="accent5">
              <a:hueOff val="712930"/>
              <a:satOff val="-14425"/>
              <a:lumOff val="44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0480" tIns="7620" rIns="30480" bIns="7620" numCol="1" spcCol="1270" anchor="ctr" anchorCtr="0">
          <a:noAutofit/>
        </a:bodyPr>
        <a:lstStyle/>
        <a:p>
          <a:pPr lvl="0" algn="r" defTabSz="533400">
            <a:lnSpc>
              <a:spcPct val="90000"/>
            </a:lnSpc>
            <a:spcBef>
              <a:spcPct val="0"/>
            </a:spcBef>
            <a:spcAft>
              <a:spcPct val="35000"/>
            </a:spcAft>
          </a:pPr>
          <a:r>
            <a:rPr lang="en-US" sz="1200" kern="1200"/>
            <a:t>AUDIT (8-19), DAST (3-5)</a:t>
          </a:r>
        </a:p>
      </dsp:txBody>
      <dsp:txXfrm>
        <a:off x="3392421" y="2318908"/>
        <a:ext cx="1710588" cy="328024"/>
      </dsp:txXfrm>
    </dsp:sp>
    <dsp:sp modelId="{A7EC7D8C-8E6E-4AF5-8B42-76ECD0C86C3B}">
      <dsp:nvSpPr>
        <dsp:cNvPr id="0" name=""/>
        <dsp:cNvSpPr/>
      </dsp:nvSpPr>
      <dsp:spPr>
        <a:xfrm>
          <a:off x="3012290" y="3106167"/>
          <a:ext cx="1900653" cy="984074"/>
        </a:xfrm>
        <a:prstGeom prst="rect">
          <a:avLst/>
        </a:prstGeom>
        <a:noFill/>
        <a:ln w="9525" cap="flat" cmpd="sng" algn="ctr">
          <a:solidFill>
            <a:schemeClr val="accent4"/>
          </a:solidFill>
          <a:prstDash val="solid"/>
          <a:round/>
          <a:headEnd type="none" w="med" len="med"/>
          <a:tailEnd type="none" w="med" len="med"/>
        </a:ln>
        <a:effectLst>
          <a:glow rad="101600">
            <a:schemeClr val="accent3">
              <a:satMod val="175000"/>
              <a:alpha val="40000"/>
            </a:schemeClr>
          </a:glow>
        </a:effectLst>
      </dsp:spPr>
      <dsp:style>
        <a:lnRef idx="0">
          <a:scrgbClr r="0" g="0" b="0"/>
        </a:lnRef>
        <a:fillRef idx="0">
          <a:scrgbClr r="0" g="0" b="0"/>
        </a:fillRef>
        <a:effectRef idx="0">
          <a:scrgbClr r="0" g="0" b="0"/>
        </a:effectRef>
        <a:fontRef idx="minor">
          <a:schemeClr val="accent4"/>
        </a:fontRef>
      </dsp:style>
      <dsp:txBody>
        <a:bodyPr spcFirstLastPara="0" vert="horz" wrap="square" lIns="13335" tIns="13335" rIns="13335" bIns="138864" numCol="1" spcCol="1270" anchor="ctr" anchorCtr="0">
          <a:noAutofit/>
        </a:bodyPr>
        <a:lstStyle/>
        <a:p>
          <a:pPr lvl="0" algn="ctr" defTabSz="933450">
            <a:lnSpc>
              <a:spcPct val="90000"/>
            </a:lnSpc>
            <a:spcBef>
              <a:spcPct val="0"/>
            </a:spcBef>
            <a:spcAft>
              <a:spcPct val="35000"/>
            </a:spcAft>
          </a:pPr>
          <a:r>
            <a:rPr lang="en-US" sz="2100" kern="1200"/>
            <a:t>Brief Negotiated Interview</a:t>
          </a:r>
        </a:p>
      </dsp:txBody>
      <dsp:txXfrm>
        <a:off x="3012290" y="3106167"/>
        <a:ext cx="1900653" cy="984074"/>
      </dsp:txXfrm>
    </dsp:sp>
    <dsp:sp modelId="{5F8FC64E-44EB-4266-B2D9-DDC84394C29F}">
      <dsp:nvSpPr>
        <dsp:cNvPr id="0" name=""/>
        <dsp:cNvSpPr/>
      </dsp:nvSpPr>
      <dsp:spPr>
        <a:xfrm>
          <a:off x="3392421" y="3871558"/>
          <a:ext cx="1710588" cy="328024"/>
        </a:xfrm>
        <a:prstGeom prst="rect">
          <a:avLst/>
        </a:prstGeom>
        <a:solidFill>
          <a:schemeClr val="lt1">
            <a:alpha val="90000"/>
            <a:hueOff val="0"/>
            <a:satOff val="0"/>
            <a:lumOff val="0"/>
            <a:alphaOff val="0"/>
          </a:schemeClr>
        </a:solidFill>
        <a:ln w="9525" cap="rnd" cmpd="sng" algn="ctr">
          <a:solidFill>
            <a:schemeClr val="accent5">
              <a:hueOff val="1069395"/>
              <a:satOff val="-21638"/>
              <a:lumOff val="672"/>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0640" tIns="10160" rIns="40640" bIns="10160" numCol="1" spcCol="1270" anchor="ctr" anchorCtr="0">
          <a:noAutofit/>
        </a:bodyPr>
        <a:lstStyle/>
        <a:p>
          <a:pPr lvl="0" algn="r" defTabSz="711200">
            <a:lnSpc>
              <a:spcPct val="90000"/>
            </a:lnSpc>
            <a:spcBef>
              <a:spcPct val="0"/>
            </a:spcBef>
            <a:spcAft>
              <a:spcPct val="35000"/>
            </a:spcAft>
          </a:pPr>
          <a:r>
            <a:rPr lang="en-US" sz="1600" kern="1200"/>
            <a:t>Reduce Risk</a:t>
          </a:r>
        </a:p>
      </dsp:txBody>
      <dsp:txXfrm>
        <a:off x="3392421" y="3871558"/>
        <a:ext cx="1710588" cy="328024"/>
      </dsp:txXfrm>
    </dsp:sp>
    <dsp:sp modelId="{7C4BB445-2256-47DF-944D-DC62CCE5D70D}">
      <dsp:nvSpPr>
        <dsp:cNvPr id="0" name=""/>
        <dsp:cNvSpPr/>
      </dsp:nvSpPr>
      <dsp:spPr>
        <a:xfrm>
          <a:off x="3012290" y="4658818"/>
          <a:ext cx="1900653" cy="984074"/>
        </a:xfrm>
        <a:prstGeom prst="rect">
          <a:avLst/>
        </a:prstGeom>
        <a:gradFill rotWithShape="0">
          <a:gsLst>
            <a:gs pos="0">
              <a:schemeClr val="accent5">
                <a:hueOff val="1425861"/>
                <a:satOff val="-28851"/>
                <a:lumOff val="897"/>
                <a:alphaOff val="0"/>
                <a:tint val="96000"/>
                <a:lumMod val="102000"/>
              </a:schemeClr>
            </a:gs>
            <a:gs pos="100000">
              <a:schemeClr val="accent5">
                <a:hueOff val="1425861"/>
                <a:satOff val="-28851"/>
                <a:lumOff val="897"/>
                <a:alphaOff val="0"/>
                <a:shade val="88000"/>
                <a:lumMod val="94000"/>
              </a:schemeClr>
            </a:gs>
          </a:gsLst>
          <a:path path="circle">
            <a:fillToRect l="50000" t="100000" r="100000" b="50000"/>
          </a:path>
        </a:gra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13335" tIns="13335" rIns="13335" bIns="138864" numCol="1" spcCol="1270" anchor="ctr" anchorCtr="0">
          <a:noAutofit/>
        </a:bodyPr>
        <a:lstStyle/>
        <a:p>
          <a:pPr lvl="0" algn="ctr" defTabSz="933450">
            <a:lnSpc>
              <a:spcPct val="90000"/>
            </a:lnSpc>
            <a:spcBef>
              <a:spcPct val="0"/>
            </a:spcBef>
            <a:spcAft>
              <a:spcPct val="35000"/>
            </a:spcAft>
          </a:pPr>
          <a:r>
            <a:rPr lang="en-US" sz="2100" kern="1200"/>
            <a:t>May Refer to Treatment</a:t>
          </a:r>
        </a:p>
      </dsp:txBody>
      <dsp:txXfrm>
        <a:off x="3012290" y="4658818"/>
        <a:ext cx="1900653" cy="984074"/>
      </dsp:txXfrm>
    </dsp:sp>
    <dsp:sp modelId="{E2A5D694-E4EA-466C-B779-3EA222E14CDA}">
      <dsp:nvSpPr>
        <dsp:cNvPr id="0" name=""/>
        <dsp:cNvSpPr/>
      </dsp:nvSpPr>
      <dsp:spPr>
        <a:xfrm>
          <a:off x="3392421" y="5424209"/>
          <a:ext cx="1710588" cy="328024"/>
        </a:xfrm>
        <a:prstGeom prst="rect">
          <a:avLst/>
        </a:prstGeom>
        <a:solidFill>
          <a:schemeClr val="lt1">
            <a:alpha val="90000"/>
            <a:hueOff val="0"/>
            <a:satOff val="0"/>
            <a:lumOff val="0"/>
            <a:alphaOff val="0"/>
          </a:schemeClr>
        </a:solidFill>
        <a:ln w="9525" cap="rnd" cmpd="sng" algn="ctr">
          <a:solidFill>
            <a:schemeClr val="accent5">
              <a:hueOff val="1425861"/>
              <a:satOff val="-28851"/>
              <a:lumOff val="897"/>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0640" tIns="10160" rIns="40640" bIns="10160" numCol="1" spcCol="1270" anchor="ctr" anchorCtr="0">
          <a:noAutofit/>
        </a:bodyPr>
        <a:lstStyle/>
        <a:p>
          <a:pPr lvl="0" algn="r" defTabSz="711200">
            <a:lnSpc>
              <a:spcPct val="90000"/>
            </a:lnSpc>
            <a:spcBef>
              <a:spcPct val="0"/>
            </a:spcBef>
            <a:spcAft>
              <a:spcPct val="35000"/>
            </a:spcAft>
          </a:pPr>
          <a:r>
            <a:rPr lang="en-US" sz="1600" kern="1200"/>
            <a:t>Therapy/Treatment</a:t>
          </a:r>
        </a:p>
      </dsp:txBody>
      <dsp:txXfrm>
        <a:off x="3392421" y="5424209"/>
        <a:ext cx="1710588" cy="328024"/>
      </dsp:txXfrm>
    </dsp:sp>
    <dsp:sp modelId="{DB0D05C4-872E-4662-8B69-E280A2744CC9}">
      <dsp:nvSpPr>
        <dsp:cNvPr id="0" name=""/>
        <dsp:cNvSpPr/>
      </dsp:nvSpPr>
      <dsp:spPr>
        <a:xfrm>
          <a:off x="5562244" y="1553517"/>
          <a:ext cx="1900653" cy="984074"/>
        </a:xfrm>
        <a:prstGeom prst="rect">
          <a:avLst/>
        </a:prstGeom>
        <a:gradFill rotWithShape="0">
          <a:gsLst>
            <a:gs pos="0">
              <a:schemeClr val="accent5">
                <a:hueOff val="1782326"/>
                <a:satOff val="-36064"/>
                <a:lumOff val="1121"/>
                <a:alphaOff val="0"/>
                <a:tint val="96000"/>
                <a:lumMod val="102000"/>
              </a:schemeClr>
            </a:gs>
            <a:gs pos="100000">
              <a:schemeClr val="accent5">
                <a:hueOff val="1782326"/>
                <a:satOff val="-36064"/>
                <a:lumOff val="1121"/>
                <a:alphaOff val="0"/>
                <a:shade val="88000"/>
                <a:lumMod val="94000"/>
              </a:schemeClr>
            </a:gs>
          </a:gsLst>
          <a:path path="circle">
            <a:fillToRect l="50000" t="100000" r="100000" b="50000"/>
          </a:path>
        </a:gra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13335" tIns="13335" rIns="13335" bIns="138864" numCol="1" spcCol="1270" anchor="ctr" anchorCtr="0">
          <a:noAutofit/>
        </a:bodyPr>
        <a:lstStyle/>
        <a:p>
          <a:pPr lvl="0" algn="ctr" defTabSz="933450">
            <a:lnSpc>
              <a:spcPct val="90000"/>
            </a:lnSpc>
            <a:spcBef>
              <a:spcPct val="0"/>
            </a:spcBef>
            <a:spcAft>
              <a:spcPct val="35000"/>
            </a:spcAft>
          </a:pPr>
          <a:r>
            <a:rPr lang="en-US" sz="2100" kern="1200"/>
            <a:t>High Risk Use</a:t>
          </a:r>
        </a:p>
      </dsp:txBody>
      <dsp:txXfrm>
        <a:off x="5562244" y="1553517"/>
        <a:ext cx="1900653" cy="984074"/>
      </dsp:txXfrm>
    </dsp:sp>
    <dsp:sp modelId="{F6D2705F-6818-4DB9-B13A-4E3AB7046E54}">
      <dsp:nvSpPr>
        <dsp:cNvPr id="0" name=""/>
        <dsp:cNvSpPr/>
      </dsp:nvSpPr>
      <dsp:spPr>
        <a:xfrm>
          <a:off x="5942374" y="2318908"/>
          <a:ext cx="1710588" cy="328024"/>
        </a:xfrm>
        <a:prstGeom prst="rect">
          <a:avLst/>
        </a:prstGeom>
        <a:solidFill>
          <a:schemeClr val="lt1">
            <a:alpha val="90000"/>
            <a:hueOff val="0"/>
            <a:satOff val="0"/>
            <a:lumOff val="0"/>
            <a:alphaOff val="0"/>
          </a:schemeClr>
        </a:solidFill>
        <a:ln w="9525" cap="rnd" cmpd="sng" algn="ctr">
          <a:solidFill>
            <a:schemeClr val="accent5">
              <a:hueOff val="1782326"/>
              <a:satOff val="-36064"/>
              <a:lumOff val="1121"/>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0480" tIns="7620" rIns="30480" bIns="7620" numCol="1" spcCol="1270" anchor="ctr" anchorCtr="0">
          <a:noAutofit/>
        </a:bodyPr>
        <a:lstStyle/>
        <a:p>
          <a:pPr lvl="0" algn="r" defTabSz="533400">
            <a:lnSpc>
              <a:spcPct val="90000"/>
            </a:lnSpc>
            <a:spcBef>
              <a:spcPct val="0"/>
            </a:spcBef>
            <a:spcAft>
              <a:spcPct val="35000"/>
            </a:spcAft>
          </a:pPr>
          <a:r>
            <a:rPr lang="en-US" sz="1200" kern="1200"/>
            <a:t>AUDIT (20-40), DAST (6+)</a:t>
          </a:r>
        </a:p>
      </dsp:txBody>
      <dsp:txXfrm>
        <a:off x="5942374" y="2318908"/>
        <a:ext cx="1710588" cy="328024"/>
      </dsp:txXfrm>
    </dsp:sp>
    <dsp:sp modelId="{B7A6803F-2A60-49DA-8EB1-3E338C35B2A2}">
      <dsp:nvSpPr>
        <dsp:cNvPr id="0" name=""/>
        <dsp:cNvSpPr/>
      </dsp:nvSpPr>
      <dsp:spPr>
        <a:xfrm>
          <a:off x="5562244" y="3106167"/>
          <a:ext cx="1900653" cy="984074"/>
        </a:xfrm>
        <a:prstGeom prst="rect">
          <a:avLst/>
        </a:prstGeom>
        <a:noFill/>
        <a:ln w="9525" cap="flat" cmpd="sng" algn="ctr">
          <a:solidFill>
            <a:schemeClr val="accent4"/>
          </a:solidFill>
          <a:prstDash val="solid"/>
          <a:round/>
          <a:headEnd type="none" w="med" len="med"/>
          <a:tailEnd type="none" w="med" len="med"/>
        </a:ln>
        <a:effectLst>
          <a:glow rad="101600">
            <a:schemeClr val="accent3">
              <a:satMod val="175000"/>
              <a:alpha val="40000"/>
            </a:schemeClr>
          </a:glow>
        </a:effectLst>
      </dsp:spPr>
      <dsp:style>
        <a:lnRef idx="0">
          <a:scrgbClr r="0" g="0" b="0"/>
        </a:lnRef>
        <a:fillRef idx="0">
          <a:scrgbClr r="0" g="0" b="0"/>
        </a:fillRef>
        <a:effectRef idx="0">
          <a:scrgbClr r="0" g="0" b="0"/>
        </a:effectRef>
        <a:fontRef idx="minor">
          <a:schemeClr val="accent4"/>
        </a:fontRef>
      </dsp:style>
      <dsp:txBody>
        <a:bodyPr spcFirstLastPara="0" vert="horz" wrap="square" lIns="13335" tIns="13335" rIns="13335" bIns="138864" numCol="1" spcCol="1270" anchor="ctr" anchorCtr="0">
          <a:noAutofit/>
        </a:bodyPr>
        <a:lstStyle/>
        <a:p>
          <a:pPr lvl="0" algn="ctr" defTabSz="933450">
            <a:lnSpc>
              <a:spcPct val="90000"/>
            </a:lnSpc>
            <a:spcBef>
              <a:spcPct val="0"/>
            </a:spcBef>
            <a:spcAft>
              <a:spcPct val="35000"/>
            </a:spcAft>
          </a:pPr>
          <a:r>
            <a:rPr lang="en-US" sz="2100" kern="1200"/>
            <a:t>Brief Negotiated Interview</a:t>
          </a:r>
        </a:p>
      </dsp:txBody>
      <dsp:txXfrm>
        <a:off x="5562244" y="3106167"/>
        <a:ext cx="1900653" cy="984074"/>
      </dsp:txXfrm>
    </dsp:sp>
    <dsp:sp modelId="{A47371EB-8C52-41D2-A580-90F1E313A301}">
      <dsp:nvSpPr>
        <dsp:cNvPr id="0" name=""/>
        <dsp:cNvSpPr/>
      </dsp:nvSpPr>
      <dsp:spPr>
        <a:xfrm>
          <a:off x="5942374" y="3871558"/>
          <a:ext cx="1710588" cy="328024"/>
        </a:xfrm>
        <a:prstGeom prst="rect">
          <a:avLst/>
        </a:prstGeom>
        <a:solidFill>
          <a:schemeClr val="lt1">
            <a:alpha val="90000"/>
            <a:hueOff val="0"/>
            <a:satOff val="0"/>
            <a:lumOff val="0"/>
            <a:alphaOff val="0"/>
          </a:schemeClr>
        </a:solidFill>
        <a:ln w="9525" cap="rnd" cmpd="sng" algn="ctr">
          <a:solidFill>
            <a:schemeClr val="accent5">
              <a:hueOff val="2138791"/>
              <a:satOff val="-43276"/>
              <a:lumOff val="1345"/>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3020" tIns="8255" rIns="33020" bIns="8255" numCol="1" spcCol="1270" anchor="ctr" anchorCtr="0">
          <a:noAutofit/>
        </a:bodyPr>
        <a:lstStyle/>
        <a:p>
          <a:pPr lvl="0" algn="r" defTabSz="577850">
            <a:lnSpc>
              <a:spcPct val="90000"/>
            </a:lnSpc>
            <a:spcBef>
              <a:spcPct val="0"/>
            </a:spcBef>
            <a:spcAft>
              <a:spcPct val="35000"/>
            </a:spcAft>
          </a:pPr>
          <a:r>
            <a:rPr lang="en-US" sz="1300" kern="1200"/>
            <a:t>Motivate into Treatment</a:t>
          </a:r>
        </a:p>
      </dsp:txBody>
      <dsp:txXfrm>
        <a:off x="5942374" y="3871558"/>
        <a:ext cx="1710588" cy="328024"/>
      </dsp:txXfrm>
    </dsp:sp>
    <dsp:sp modelId="{96887088-F5A3-4073-BDE6-7D42B872851F}">
      <dsp:nvSpPr>
        <dsp:cNvPr id="0" name=""/>
        <dsp:cNvSpPr/>
      </dsp:nvSpPr>
      <dsp:spPr>
        <a:xfrm>
          <a:off x="5562244" y="4658818"/>
          <a:ext cx="1900653" cy="984074"/>
        </a:xfrm>
        <a:prstGeom prst="rect">
          <a:avLst/>
        </a:prstGeom>
        <a:gradFill rotWithShape="0">
          <a:gsLst>
            <a:gs pos="0">
              <a:schemeClr val="accent5">
                <a:hueOff val="2495256"/>
                <a:satOff val="-50489"/>
                <a:lumOff val="1569"/>
                <a:alphaOff val="0"/>
                <a:tint val="96000"/>
                <a:lumMod val="102000"/>
              </a:schemeClr>
            </a:gs>
            <a:gs pos="100000">
              <a:schemeClr val="accent5">
                <a:hueOff val="2495256"/>
                <a:satOff val="-50489"/>
                <a:lumOff val="1569"/>
                <a:alphaOff val="0"/>
                <a:shade val="88000"/>
                <a:lumMod val="94000"/>
              </a:schemeClr>
            </a:gs>
          </a:gsLst>
          <a:path path="circle">
            <a:fillToRect l="50000" t="100000" r="100000" b="50000"/>
          </a:path>
        </a:gra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13335" tIns="13335" rIns="13335" bIns="138864" numCol="1" spcCol="1270" anchor="ctr" anchorCtr="0">
          <a:noAutofit/>
        </a:bodyPr>
        <a:lstStyle/>
        <a:p>
          <a:pPr lvl="0" algn="ctr" defTabSz="933450">
            <a:lnSpc>
              <a:spcPct val="90000"/>
            </a:lnSpc>
            <a:spcBef>
              <a:spcPct val="0"/>
            </a:spcBef>
            <a:spcAft>
              <a:spcPct val="35000"/>
            </a:spcAft>
          </a:pPr>
          <a:r>
            <a:rPr lang="en-US" sz="2100" kern="1200"/>
            <a:t>Req. Referral to Treatment</a:t>
          </a:r>
        </a:p>
      </dsp:txBody>
      <dsp:txXfrm>
        <a:off x="5562244" y="4658818"/>
        <a:ext cx="1900653" cy="984074"/>
      </dsp:txXfrm>
    </dsp:sp>
    <dsp:sp modelId="{5E99E8F2-1F9F-40C3-A05A-DB92F08C45F3}">
      <dsp:nvSpPr>
        <dsp:cNvPr id="0" name=""/>
        <dsp:cNvSpPr/>
      </dsp:nvSpPr>
      <dsp:spPr>
        <a:xfrm>
          <a:off x="5942374" y="5424209"/>
          <a:ext cx="1710588" cy="328024"/>
        </a:xfrm>
        <a:prstGeom prst="rect">
          <a:avLst/>
        </a:prstGeom>
        <a:solidFill>
          <a:schemeClr val="lt1">
            <a:alpha val="90000"/>
            <a:hueOff val="0"/>
            <a:satOff val="0"/>
            <a:lumOff val="0"/>
            <a:alphaOff val="0"/>
          </a:schemeClr>
        </a:solidFill>
        <a:ln w="9525" cap="rnd" cmpd="sng" algn="ctr">
          <a:solidFill>
            <a:schemeClr val="accent5">
              <a:hueOff val="2495256"/>
              <a:satOff val="-50489"/>
              <a:lumOff val="1569"/>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8100" tIns="9525" rIns="38100" bIns="9525" numCol="1" spcCol="1270" anchor="ctr" anchorCtr="0">
          <a:noAutofit/>
        </a:bodyPr>
        <a:lstStyle/>
        <a:p>
          <a:pPr lvl="0" algn="r" defTabSz="666750">
            <a:lnSpc>
              <a:spcPct val="90000"/>
            </a:lnSpc>
            <a:spcBef>
              <a:spcPct val="0"/>
            </a:spcBef>
            <a:spcAft>
              <a:spcPct val="35000"/>
            </a:spcAft>
          </a:pPr>
          <a:r>
            <a:rPr lang="en-US" sz="1500" kern="1200"/>
            <a:t>Detox/SA treatment</a:t>
          </a:r>
        </a:p>
      </dsp:txBody>
      <dsp:txXfrm>
        <a:off x="5942374" y="5424209"/>
        <a:ext cx="1710588" cy="32802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3171B1-CEC5-4660-82B1-C5172CE6D588}">
      <dsp:nvSpPr>
        <dsp:cNvPr id="0" name=""/>
        <dsp:cNvSpPr/>
      </dsp:nvSpPr>
      <dsp:spPr>
        <a:xfrm>
          <a:off x="7056265" y="-95945"/>
          <a:ext cx="1931172" cy="1931269"/>
        </a:xfrm>
        <a:prstGeom prst="circularArrow">
          <a:avLst>
            <a:gd name="adj1" fmla="val 10980"/>
            <a:gd name="adj2" fmla="val 1142322"/>
            <a:gd name="adj3" fmla="val 4500000"/>
            <a:gd name="adj4" fmla="val 10800000"/>
            <a:gd name="adj5" fmla="val 12500"/>
          </a:avLst>
        </a:prstGeom>
        <a:gradFill rotWithShape="0">
          <a:gsLst>
            <a:gs pos="0">
              <a:schemeClr val="accent2">
                <a:hueOff val="0"/>
                <a:satOff val="0"/>
                <a:lumOff val="0"/>
                <a:alphaOff val="0"/>
                <a:tint val="96000"/>
                <a:lumMod val="102000"/>
              </a:schemeClr>
            </a:gs>
            <a:gs pos="100000">
              <a:schemeClr val="accent2">
                <a:hueOff val="0"/>
                <a:satOff val="0"/>
                <a:lumOff val="0"/>
                <a:alphaOff val="0"/>
                <a:shade val="88000"/>
                <a:lumMod val="94000"/>
              </a:schemeClr>
            </a:gs>
          </a:gsLst>
          <a:path path="circle">
            <a:fillToRect l="50000" t="100000" r="100000" b="50000"/>
          </a:path>
        </a:gradFill>
        <a:ln>
          <a:noFill/>
        </a:ln>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dsp:spPr>
      <dsp:style>
        <a:lnRef idx="0">
          <a:scrgbClr r="0" g="0" b="0"/>
        </a:lnRef>
        <a:fillRef idx="3">
          <a:scrgbClr r="0" g="0" b="0"/>
        </a:fillRef>
        <a:effectRef idx="3">
          <a:scrgbClr r="0" g="0" b="0"/>
        </a:effectRef>
        <a:fontRef idx="minor">
          <a:schemeClr val="lt1"/>
        </a:fontRef>
      </dsp:style>
    </dsp:sp>
    <dsp:sp modelId="{CE8C069F-B7F1-42BA-AE4F-2ED053EF063A}">
      <dsp:nvSpPr>
        <dsp:cNvPr id="0" name=""/>
        <dsp:cNvSpPr/>
      </dsp:nvSpPr>
      <dsp:spPr>
        <a:xfrm>
          <a:off x="7275324" y="597530"/>
          <a:ext cx="1507911" cy="5386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kern="1200" dirty="0" err="1" smtClean="0"/>
            <a:t>Precontemptation</a:t>
          </a:r>
          <a:endParaRPr lang="en-US" sz="1300" kern="1200" dirty="0"/>
        </a:p>
      </dsp:txBody>
      <dsp:txXfrm>
        <a:off x="7275324" y="597530"/>
        <a:ext cx="1507911" cy="538610"/>
      </dsp:txXfrm>
    </dsp:sp>
    <dsp:sp modelId="{D3A8A7BC-6A4F-4B1A-BD6B-FEA7CD95ADA5}">
      <dsp:nvSpPr>
        <dsp:cNvPr id="0" name=""/>
        <dsp:cNvSpPr/>
      </dsp:nvSpPr>
      <dsp:spPr>
        <a:xfrm>
          <a:off x="6519768" y="1013692"/>
          <a:ext cx="1931172" cy="1931269"/>
        </a:xfrm>
        <a:prstGeom prst="leftCircularArrow">
          <a:avLst>
            <a:gd name="adj1" fmla="val 10980"/>
            <a:gd name="adj2" fmla="val 1142322"/>
            <a:gd name="adj3" fmla="val 6300000"/>
            <a:gd name="adj4" fmla="val 18900000"/>
            <a:gd name="adj5" fmla="val 12500"/>
          </a:avLst>
        </a:prstGeom>
        <a:gradFill rotWithShape="0">
          <a:gsLst>
            <a:gs pos="0">
              <a:schemeClr val="accent2">
                <a:hueOff val="-742500"/>
                <a:satOff val="3639"/>
                <a:lumOff val="-2892"/>
                <a:alphaOff val="0"/>
                <a:tint val="96000"/>
                <a:lumMod val="102000"/>
              </a:schemeClr>
            </a:gs>
            <a:gs pos="100000">
              <a:schemeClr val="accent2">
                <a:hueOff val="-742500"/>
                <a:satOff val="3639"/>
                <a:lumOff val="-2892"/>
                <a:alphaOff val="0"/>
                <a:shade val="88000"/>
                <a:lumMod val="94000"/>
              </a:schemeClr>
            </a:gs>
          </a:gsLst>
          <a:path path="circle">
            <a:fillToRect l="50000" t="100000" r="100000" b="50000"/>
          </a:path>
        </a:gradFill>
        <a:ln>
          <a:noFill/>
        </a:ln>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dsp:spPr>
      <dsp:style>
        <a:lnRef idx="0">
          <a:scrgbClr r="0" g="0" b="0"/>
        </a:lnRef>
        <a:fillRef idx="3">
          <a:scrgbClr r="0" g="0" b="0"/>
        </a:fillRef>
        <a:effectRef idx="3">
          <a:scrgbClr r="0" g="0" b="0"/>
        </a:effectRef>
        <a:fontRef idx="minor">
          <a:schemeClr val="lt1"/>
        </a:fontRef>
      </dsp:style>
    </dsp:sp>
    <dsp:sp modelId="{68F16852-D387-448C-BDF2-DCC7407A12B0}">
      <dsp:nvSpPr>
        <dsp:cNvPr id="0" name=""/>
        <dsp:cNvSpPr/>
      </dsp:nvSpPr>
      <dsp:spPr>
        <a:xfrm>
          <a:off x="6945776" y="1710776"/>
          <a:ext cx="1077703" cy="5386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kern="1200" dirty="0" smtClean="0"/>
            <a:t>Contemplation</a:t>
          </a:r>
          <a:endParaRPr lang="en-US" sz="1300" kern="1200" dirty="0"/>
        </a:p>
      </dsp:txBody>
      <dsp:txXfrm>
        <a:off x="6945776" y="1710776"/>
        <a:ext cx="1077703" cy="538610"/>
      </dsp:txXfrm>
    </dsp:sp>
    <dsp:sp modelId="{9698D5A4-126E-4B62-A401-3EE28C3D14A7}">
      <dsp:nvSpPr>
        <dsp:cNvPr id="0" name=""/>
        <dsp:cNvSpPr/>
      </dsp:nvSpPr>
      <dsp:spPr>
        <a:xfrm>
          <a:off x="7056265" y="2128318"/>
          <a:ext cx="1931172" cy="1931269"/>
        </a:xfrm>
        <a:prstGeom prst="circularArrow">
          <a:avLst>
            <a:gd name="adj1" fmla="val 10980"/>
            <a:gd name="adj2" fmla="val 1142322"/>
            <a:gd name="adj3" fmla="val 4500000"/>
            <a:gd name="adj4" fmla="val 13500000"/>
            <a:gd name="adj5" fmla="val 12500"/>
          </a:avLst>
        </a:prstGeom>
        <a:gradFill rotWithShape="0">
          <a:gsLst>
            <a:gs pos="0">
              <a:schemeClr val="accent2">
                <a:hueOff val="-1485000"/>
                <a:satOff val="7278"/>
                <a:lumOff val="-5784"/>
                <a:alphaOff val="0"/>
                <a:tint val="96000"/>
                <a:lumMod val="102000"/>
              </a:schemeClr>
            </a:gs>
            <a:gs pos="100000">
              <a:schemeClr val="accent2">
                <a:hueOff val="-1485000"/>
                <a:satOff val="7278"/>
                <a:lumOff val="-5784"/>
                <a:alphaOff val="0"/>
                <a:shade val="88000"/>
                <a:lumMod val="94000"/>
              </a:schemeClr>
            </a:gs>
          </a:gsLst>
          <a:path path="circle">
            <a:fillToRect l="50000" t="100000" r="100000" b="50000"/>
          </a:path>
        </a:gradFill>
        <a:ln>
          <a:noFill/>
        </a:ln>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dsp:spPr>
      <dsp:style>
        <a:lnRef idx="0">
          <a:scrgbClr r="0" g="0" b="0"/>
        </a:lnRef>
        <a:fillRef idx="3">
          <a:scrgbClr r="0" g="0" b="0"/>
        </a:fillRef>
        <a:effectRef idx="3">
          <a:scrgbClr r="0" g="0" b="0"/>
        </a:effectRef>
        <a:fontRef idx="minor">
          <a:schemeClr val="lt1"/>
        </a:fontRef>
      </dsp:style>
    </dsp:sp>
    <dsp:sp modelId="{70C651F0-9917-4CB1-AD91-CF8181D3AB19}">
      <dsp:nvSpPr>
        <dsp:cNvPr id="0" name=""/>
        <dsp:cNvSpPr/>
      </dsp:nvSpPr>
      <dsp:spPr>
        <a:xfrm>
          <a:off x="7484447" y="2822285"/>
          <a:ext cx="1077703" cy="5386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kern="1200" dirty="0" smtClean="0"/>
            <a:t>Preparation</a:t>
          </a:r>
          <a:endParaRPr lang="en-US" sz="1300" kern="1200" dirty="0"/>
        </a:p>
      </dsp:txBody>
      <dsp:txXfrm>
        <a:off x="7484447" y="2822285"/>
        <a:ext cx="1077703" cy="538610"/>
      </dsp:txXfrm>
    </dsp:sp>
    <dsp:sp modelId="{C441C078-8DC9-48A4-9F2E-5A7F93B25D0A}">
      <dsp:nvSpPr>
        <dsp:cNvPr id="0" name=""/>
        <dsp:cNvSpPr/>
      </dsp:nvSpPr>
      <dsp:spPr>
        <a:xfrm>
          <a:off x="6519768" y="3239826"/>
          <a:ext cx="1931172" cy="1931269"/>
        </a:xfrm>
        <a:prstGeom prst="leftCircularArrow">
          <a:avLst>
            <a:gd name="adj1" fmla="val 10980"/>
            <a:gd name="adj2" fmla="val 1142322"/>
            <a:gd name="adj3" fmla="val 6300000"/>
            <a:gd name="adj4" fmla="val 18900000"/>
            <a:gd name="adj5" fmla="val 12500"/>
          </a:avLst>
        </a:prstGeom>
        <a:gradFill rotWithShape="0">
          <a:gsLst>
            <a:gs pos="0">
              <a:schemeClr val="accent2">
                <a:hueOff val="-2227500"/>
                <a:satOff val="10917"/>
                <a:lumOff val="-8677"/>
                <a:alphaOff val="0"/>
                <a:tint val="96000"/>
                <a:lumMod val="102000"/>
              </a:schemeClr>
            </a:gs>
            <a:gs pos="100000">
              <a:schemeClr val="accent2">
                <a:hueOff val="-2227500"/>
                <a:satOff val="10917"/>
                <a:lumOff val="-8677"/>
                <a:alphaOff val="0"/>
                <a:shade val="88000"/>
                <a:lumMod val="94000"/>
              </a:schemeClr>
            </a:gs>
          </a:gsLst>
          <a:path path="circle">
            <a:fillToRect l="50000" t="100000" r="100000" b="50000"/>
          </a:path>
        </a:gradFill>
        <a:ln>
          <a:noFill/>
        </a:ln>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dsp:spPr>
      <dsp:style>
        <a:lnRef idx="0">
          <a:scrgbClr r="0" g="0" b="0"/>
        </a:lnRef>
        <a:fillRef idx="3">
          <a:scrgbClr r="0" g="0" b="0"/>
        </a:fillRef>
        <a:effectRef idx="3">
          <a:scrgbClr r="0" g="0" b="0"/>
        </a:effectRef>
        <a:fontRef idx="minor">
          <a:schemeClr val="lt1"/>
        </a:fontRef>
      </dsp:style>
    </dsp:sp>
    <dsp:sp modelId="{DE7E63BC-27C5-42A8-93FD-1DD34805791D}">
      <dsp:nvSpPr>
        <dsp:cNvPr id="0" name=""/>
        <dsp:cNvSpPr/>
      </dsp:nvSpPr>
      <dsp:spPr>
        <a:xfrm>
          <a:off x="6945776" y="3934417"/>
          <a:ext cx="1077703" cy="5386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kern="1200" dirty="0" smtClean="0"/>
            <a:t>Action</a:t>
          </a:r>
          <a:endParaRPr lang="en-US" sz="1300" kern="1200" dirty="0"/>
        </a:p>
      </dsp:txBody>
      <dsp:txXfrm>
        <a:off x="6945776" y="3934417"/>
        <a:ext cx="1077703" cy="538610"/>
      </dsp:txXfrm>
    </dsp:sp>
    <dsp:sp modelId="{CC8C6AC5-EC21-480B-9F0C-DC2C0F90F75B}">
      <dsp:nvSpPr>
        <dsp:cNvPr id="0" name=""/>
        <dsp:cNvSpPr/>
      </dsp:nvSpPr>
      <dsp:spPr>
        <a:xfrm>
          <a:off x="7193561" y="4477875"/>
          <a:ext cx="1659119" cy="1660093"/>
        </a:xfrm>
        <a:prstGeom prst="blockArc">
          <a:avLst>
            <a:gd name="adj1" fmla="val 13500000"/>
            <a:gd name="adj2" fmla="val 10800000"/>
            <a:gd name="adj3" fmla="val 12740"/>
          </a:avLst>
        </a:prstGeom>
        <a:gradFill rotWithShape="0">
          <a:gsLst>
            <a:gs pos="0">
              <a:schemeClr val="accent2">
                <a:hueOff val="-2970000"/>
                <a:satOff val="14556"/>
                <a:lumOff val="-11569"/>
                <a:alphaOff val="0"/>
                <a:tint val="96000"/>
                <a:lumMod val="102000"/>
              </a:schemeClr>
            </a:gs>
            <a:gs pos="100000">
              <a:schemeClr val="accent2">
                <a:hueOff val="-2970000"/>
                <a:satOff val="14556"/>
                <a:lumOff val="-11569"/>
                <a:alphaOff val="0"/>
                <a:shade val="88000"/>
                <a:lumMod val="94000"/>
              </a:schemeClr>
            </a:gs>
          </a:gsLst>
          <a:path path="circle">
            <a:fillToRect l="50000" t="100000" r="100000" b="50000"/>
          </a:path>
        </a:gradFill>
        <a:ln>
          <a:noFill/>
        </a:ln>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dsp:spPr>
      <dsp:style>
        <a:lnRef idx="0">
          <a:scrgbClr r="0" g="0" b="0"/>
        </a:lnRef>
        <a:fillRef idx="3">
          <a:scrgbClr r="0" g="0" b="0"/>
        </a:fillRef>
        <a:effectRef idx="3">
          <a:scrgbClr r="0" g="0" b="0"/>
        </a:effectRef>
        <a:fontRef idx="minor">
          <a:schemeClr val="lt1"/>
        </a:fontRef>
      </dsp:style>
    </dsp:sp>
    <dsp:sp modelId="{04D3B0D5-4667-41E0-8ECD-1B6F1DE71CC3}">
      <dsp:nvSpPr>
        <dsp:cNvPr id="0" name=""/>
        <dsp:cNvSpPr/>
      </dsp:nvSpPr>
      <dsp:spPr>
        <a:xfrm>
          <a:off x="7484447" y="5046549"/>
          <a:ext cx="1077703" cy="5386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kern="1200" dirty="0" smtClean="0"/>
            <a:t>Maintenance </a:t>
          </a:r>
          <a:endParaRPr lang="en-US" sz="1300" kern="1200" dirty="0"/>
        </a:p>
      </dsp:txBody>
      <dsp:txXfrm>
        <a:off x="7484447" y="5046549"/>
        <a:ext cx="1077703" cy="53861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4BDD7B-D7FA-C84F-9A30-35EE592D50B1}">
      <dsp:nvSpPr>
        <dsp:cNvPr id="0" name=""/>
        <dsp:cNvSpPr/>
      </dsp:nvSpPr>
      <dsp:spPr>
        <a:xfrm>
          <a:off x="3871" y="1176547"/>
          <a:ext cx="2597877" cy="2142705"/>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2390" tIns="72390" rIns="72390" bIns="72390" numCol="1" spcCol="1270" anchor="t" anchorCtr="0">
          <a:noAutofit/>
        </a:bodyPr>
        <a:lstStyle/>
        <a:p>
          <a:pPr marL="285750" lvl="1" indent="-285750" algn="l" defTabSz="1689100">
            <a:lnSpc>
              <a:spcPct val="90000"/>
            </a:lnSpc>
            <a:spcBef>
              <a:spcPct val="0"/>
            </a:spcBef>
            <a:spcAft>
              <a:spcPct val="15000"/>
            </a:spcAft>
            <a:buChar char="••"/>
          </a:pPr>
          <a:r>
            <a:rPr lang="en-US" sz="3800" kern="1200" dirty="0" smtClean="0"/>
            <a:t>Lead</a:t>
          </a:r>
          <a:endParaRPr lang="en-US" sz="3800" kern="1200" dirty="0"/>
        </a:p>
        <a:p>
          <a:pPr marL="285750" lvl="1" indent="-285750" algn="l" defTabSz="1689100">
            <a:lnSpc>
              <a:spcPct val="90000"/>
            </a:lnSpc>
            <a:spcBef>
              <a:spcPct val="0"/>
            </a:spcBef>
            <a:spcAft>
              <a:spcPct val="15000"/>
            </a:spcAft>
            <a:buChar char="••"/>
          </a:pPr>
          <a:r>
            <a:rPr lang="en-US" sz="3800" kern="1200" dirty="0" smtClean="0"/>
            <a:t>Tell</a:t>
          </a:r>
          <a:endParaRPr lang="en-US" sz="3800" kern="1200" dirty="0"/>
        </a:p>
      </dsp:txBody>
      <dsp:txXfrm>
        <a:off x="53181" y="1225857"/>
        <a:ext cx="2499257" cy="1584934"/>
      </dsp:txXfrm>
    </dsp:sp>
    <dsp:sp modelId="{BAA33CAD-5C8A-4F43-A6B9-04F1D036AF78}">
      <dsp:nvSpPr>
        <dsp:cNvPr id="0" name=""/>
        <dsp:cNvSpPr/>
      </dsp:nvSpPr>
      <dsp:spPr>
        <a:xfrm>
          <a:off x="1452741" y="1647117"/>
          <a:ext cx="2923706" cy="2923706"/>
        </a:xfrm>
        <a:prstGeom prst="leftCircularArrow">
          <a:avLst>
            <a:gd name="adj1" fmla="val 3354"/>
            <a:gd name="adj2" fmla="val 414687"/>
            <a:gd name="adj3" fmla="val 2190198"/>
            <a:gd name="adj4" fmla="val 9024489"/>
            <a:gd name="adj5" fmla="val 3913"/>
          </a:avLst>
        </a:prstGeom>
        <a:gradFill rotWithShape="0">
          <a:gsLst>
            <a:gs pos="0">
              <a:schemeClr val="accent1">
                <a:tint val="60000"/>
                <a:hueOff val="0"/>
                <a:satOff val="0"/>
                <a:lumOff val="0"/>
                <a:alphaOff val="0"/>
                <a:tint val="96000"/>
                <a:lumMod val="102000"/>
              </a:schemeClr>
            </a:gs>
            <a:gs pos="100000">
              <a:schemeClr val="accent1">
                <a:tint val="60000"/>
                <a:hueOff val="0"/>
                <a:satOff val="0"/>
                <a:lumOff val="0"/>
                <a:alphaOff val="0"/>
                <a:shade val="88000"/>
                <a:lumMod val="94000"/>
              </a:schemeClr>
            </a:gs>
          </a:gsLst>
          <a:path path="circle">
            <a:fillToRect l="50000" t="100000" r="100000" b="50000"/>
          </a:path>
        </a:gra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sp>
    <dsp:sp modelId="{3492EFD3-8411-EA47-B3F1-00CC91C9282F}">
      <dsp:nvSpPr>
        <dsp:cNvPr id="0" name=""/>
        <dsp:cNvSpPr/>
      </dsp:nvSpPr>
      <dsp:spPr>
        <a:xfrm>
          <a:off x="581177" y="2860101"/>
          <a:ext cx="2309224" cy="918302"/>
        </a:xfrm>
        <a:prstGeom prst="roundRect">
          <a:avLst>
            <a:gd name="adj" fmla="val 10000"/>
          </a:avLst>
        </a:prstGeom>
        <a:gradFill rotWithShape="0">
          <a:gsLst>
            <a:gs pos="0">
              <a:schemeClr val="accent1">
                <a:hueOff val="0"/>
                <a:satOff val="0"/>
                <a:lumOff val="0"/>
                <a:alphaOff val="0"/>
                <a:tint val="96000"/>
                <a:lumMod val="102000"/>
              </a:schemeClr>
            </a:gs>
            <a:gs pos="100000">
              <a:schemeClr val="accent1">
                <a:hueOff val="0"/>
                <a:satOff val="0"/>
                <a:lumOff val="0"/>
                <a:alphaOff val="0"/>
                <a:shade val="88000"/>
                <a:lumMod val="94000"/>
              </a:schemeClr>
            </a:gs>
          </a:gsLst>
          <a:path path="circle">
            <a:fillToRect l="50000" t="100000" r="100000" b="50000"/>
          </a:path>
        </a:gra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99060" tIns="66040" rIns="99060" bIns="66040" numCol="1" spcCol="1270" anchor="ctr" anchorCtr="0">
          <a:noAutofit/>
        </a:bodyPr>
        <a:lstStyle/>
        <a:p>
          <a:pPr lvl="0" algn="ctr" defTabSz="2311400">
            <a:lnSpc>
              <a:spcPct val="90000"/>
            </a:lnSpc>
            <a:spcBef>
              <a:spcPct val="0"/>
            </a:spcBef>
            <a:spcAft>
              <a:spcPct val="35000"/>
            </a:spcAft>
          </a:pPr>
          <a:r>
            <a:rPr lang="en-US" sz="5200" kern="1200" dirty="0" smtClean="0">
              <a:solidFill>
                <a:srgbClr val="FF6600"/>
              </a:solidFill>
            </a:rPr>
            <a:t>Direct</a:t>
          </a:r>
          <a:endParaRPr lang="en-US" sz="5200" kern="1200" dirty="0">
            <a:solidFill>
              <a:srgbClr val="FF6600"/>
            </a:solidFill>
          </a:endParaRPr>
        </a:p>
      </dsp:txBody>
      <dsp:txXfrm>
        <a:off x="608073" y="2886997"/>
        <a:ext cx="2255432" cy="864510"/>
      </dsp:txXfrm>
    </dsp:sp>
    <dsp:sp modelId="{0C9E9CC6-E9A9-E64D-9FB8-D846889CDB98}">
      <dsp:nvSpPr>
        <dsp:cNvPr id="0" name=""/>
        <dsp:cNvSpPr/>
      </dsp:nvSpPr>
      <dsp:spPr>
        <a:xfrm>
          <a:off x="3357334" y="1176547"/>
          <a:ext cx="2597877" cy="2142705"/>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2390" tIns="72390" rIns="72390" bIns="72390" numCol="1" spcCol="1270" anchor="t" anchorCtr="0">
          <a:noAutofit/>
        </a:bodyPr>
        <a:lstStyle/>
        <a:p>
          <a:pPr marL="285750" lvl="1" indent="-285750" algn="l" defTabSz="1689100">
            <a:lnSpc>
              <a:spcPct val="90000"/>
            </a:lnSpc>
            <a:spcBef>
              <a:spcPct val="0"/>
            </a:spcBef>
            <a:spcAft>
              <a:spcPct val="15000"/>
            </a:spcAft>
            <a:buChar char="••"/>
          </a:pPr>
          <a:r>
            <a:rPr lang="en-US" sz="3800" kern="1200" dirty="0" smtClean="0"/>
            <a:t>Encourage</a:t>
          </a:r>
          <a:endParaRPr lang="en-US" sz="3800" kern="1200" dirty="0"/>
        </a:p>
        <a:p>
          <a:pPr marL="285750" lvl="1" indent="-285750" algn="l" defTabSz="1689100">
            <a:lnSpc>
              <a:spcPct val="90000"/>
            </a:lnSpc>
            <a:spcBef>
              <a:spcPct val="0"/>
            </a:spcBef>
            <a:spcAft>
              <a:spcPct val="15000"/>
            </a:spcAft>
            <a:buChar char="••"/>
          </a:pPr>
          <a:r>
            <a:rPr lang="en-US" sz="3800" kern="1200" dirty="0" smtClean="0"/>
            <a:t>Support</a:t>
          </a:r>
          <a:endParaRPr lang="en-US" sz="3800" kern="1200" dirty="0"/>
        </a:p>
      </dsp:txBody>
      <dsp:txXfrm>
        <a:off x="3406644" y="1685008"/>
        <a:ext cx="2499257" cy="1584934"/>
      </dsp:txXfrm>
    </dsp:sp>
    <dsp:sp modelId="{379547D1-3A16-3F42-B45A-7FD2A5E07DA9}">
      <dsp:nvSpPr>
        <dsp:cNvPr id="0" name=""/>
        <dsp:cNvSpPr/>
      </dsp:nvSpPr>
      <dsp:spPr>
        <a:xfrm>
          <a:off x="4784555" y="-159038"/>
          <a:ext cx="3255657" cy="3255657"/>
        </a:xfrm>
        <a:prstGeom prst="circularArrow">
          <a:avLst>
            <a:gd name="adj1" fmla="val 3012"/>
            <a:gd name="adj2" fmla="val 369407"/>
            <a:gd name="adj3" fmla="val 19455082"/>
            <a:gd name="adj4" fmla="val 12575511"/>
            <a:gd name="adj5" fmla="val 3514"/>
          </a:avLst>
        </a:prstGeom>
        <a:gradFill rotWithShape="0">
          <a:gsLst>
            <a:gs pos="0">
              <a:schemeClr val="accent1">
                <a:tint val="60000"/>
                <a:hueOff val="0"/>
                <a:satOff val="0"/>
                <a:lumOff val="0"/>
                <a:alphaOff val="0"/>
                <a:tint val="96000"/>
                <a:lumMod val="102000"/>
              </a:schemeClr>
            </a:gs>
            <a:gs pos="100000">
              <a:schemeClr val="accent1">
                <a:tint val="60000"/>
                <a:hueOff val="0"/>
                <a:satOff val="0"/>
                <a:lumOff val="0"/>
                <a:alphaOff val="0"/>
                <a:shade val="88000"/>
                <a:lumMod val="94000"/>
              </a:schemeClr>
            </a:gs>
          </a:gsLst>
          <a:path path="circle">
            <a:fillToRect l="50000" t="100000" r="100000" b="50000"/>
          </a:path>
        </a:gra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sp>
    <dsp:sp modelId="{AAA17075-A7D6-364A-9CA9-A037737A389E}">
      <dsp:nvSpPr>
        <dsp:cNvPr id="0" name=""/>
        <dsp:cNvSpPr/>
      </dsp:nvSpPr>
      <dsp:spPr>
        <a:xfrm>
          <a:off x="3934640" y="717396"/>
          <a:ext cx="2309224" cy="918302"/>
        </a:xfrm>
        <a:prstGeom prst="roundRect">
          <a:avLst>
            <a:gd name="adj" fmla="val 10000"/>
          </a:avLst>
        </a:prstGeom>
        <a:gradFill rotWithShape="0">
          <a:gsLst>
            <a:gs pos="0">
              <a:schemeClr val="accent1">
                <a:hueOff val="0"/>
                <a:satOff val="0"/>
                <a:lumOff val="0"/>
                <a:alphaOff val="0"/>
                <a:tint val="96000"/>
                <a:lumMod val="102000"/>
              </a:schemeClr>
            </a:gs>
            <a:gs pos="100000">
              <a:schemeClr val="accent1">
                <a:hueOff val="0"/>
                <a:satOff val="0"/>
                <a:lumOff val="0"/>
                <a:alphaOff val="0"/>
                <a:shade val="88000"/>
                <a:lumMod val="94000"/>
              </a:schemeClr>
            </a:gs>
          </a:gsLst>
          <a:path path="circle">
            <a:fillToRect l="50000" t="100000" r="100000" b="50000"/>
          </a:path>
        </a:gra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99060" tIns="66040" rIns="99060" bIns="66040" numCol="1" spcCol="1270" anchor="ctr" anchorCtr="0">
          <a:noAutofit/>
        </a:bodyPr>
        <a:lstStyle/>
        <a:p>
          <a:pPr lvl="0" algn="ctr" defTabSz="2311400">
            <a:lnSpc>
              <a:spcPct val="90000"/>
            </a:lnSpc>
            <a:spcBef>
              <a:spcPct val="0"/>
            </a:spcBef>
            <a:spcAft>
              <a:spcPct val="35000"/>
            </a:spcAft>
          </a:pPr>
          <a:r>
            <a:rPr lang="en-US" sz="5200" kern="1200" dirty="0" smtClean="0">
              <a:solidFill>
                <a:srgbClr val="FFFF00"/>
              </a:solidFill>
            </a:rPr>
            <a:t>Guide</a:t>
          </a:r>
          <a:endParaRPr lang="en-US" sz="5200" kern="1200" dirty="0">
            <a:solidFill>
              <a:srgbClr val="FFFF00"/>
            </a:solidFill>
          </a:endParaRPr>
        </a:p>
      </dsp:txBody>
      <dsp:txXfrm>
        <a:off x="3961536" y="744292"/>
        <a:ext cx="2255432" cy="864510"/>
      </dsp:txXfrm>
    </dsp:sp>
    <dsp:sp modelId="{4EBC7F61-EEF0-F747-979A-79F8B0F48EED}">
      <dsp:nvSpPr>
        <dsp:cNvPr id="0" name=""/>
        <dsp:cNvSpPr/>
      </dsp:nvSpPr>
      <dsp:spPr>
        <a:xfrm>
          <a:off x="6710798" y="1176547"/>
          <a:ext cx="2597877" cy="2142705"/>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2390" tIns="72390" rIns="72390" bIns="72390" numCol="1" spcCol="1270" anchor="t" anchorCtr="0">
          <a:noAutofit/>
        </a:bodyPr>
        <a:lstStyle/>
        <a:p>
          <a:pPr marL="285750" lvl="1" indent="-285750" algn="l" defTabSz="1689100">
            <a:lnSpc>
              <a:spcPct val="90000"/>
            </a:lnSpc>
            <a:spcBef>
              <a:spcPct val="0"/>
            </a:spcBef>
            <a:spcAft>
              <a:spcPct val="15000"/>
            </a:spcAft>
            <a:buChar char="••"/>
          </a:pPr>
          <a:r>
            <a:rPr lang="en-US" sz="3800" kern="1200" dirty="0" smtClean="0"/>
            <a:t>Observe</a:t>
          </a:r>
          <a:endParaRPr lang="en-US" sz="3800" kern="1200" dirty="0"/>
        </a:p>
        <a:p>
          <a:pPr marL="285750" lvl="1" indent="-285750" algn="l" defTabSz="1689100">
            <a:lnSpc>
              <a:spcPct val="90000"/>
            </a:lnSpc>
            <a:spcBef>
              <a:spcPct val="0"/>
            </a:spcBef>
            <a:spcAft>
              <a:spcPct val="15000"/>
            </a:spcAft>
            <a:buChar char="••"/>
          </a:pPr>
          <a:r>
            <a:rPr lang="en-US" sz="3800" kern="1200" dirty="0" smtClean="0"/>
            <a:t>Permit</a:t>
          </a:r>
          <a:endParaRPr lang="en-US" sz="3800" kern="1200" dirty="0"/>
        </a:p>
      </dsp:txBody>
      <dsp:txXfrm>
        <a:off x="6760108" y="1225857"/>
        <a:ext cx="2499257" cy="1584934"/>
      </dsp:txXfrm>
    </dsp:sp>
    <dsp:sp modelId="{380407C8-11FA-8A4A-9796-4A2647E3BAC5}">
      <dsp:nvSpPr>
        <dsp:cNvPr id="0" name=""/>
        <dsp:cNvSpPr/>
      </dsp:nvSpPr>
      <dsp:spPr>
        <a:xfrm>
          <a:off x="7288104" y="2860101"/>
          <a:ext cx="2309224" cy="918302"/>
        </a:xfrm>
        <a:prstGeom prst="roundRect">
          <a:avLst>
            <a:gd name="adj" fmla="val 10000"/>
          </a:avLst>
        </a:prstGeom>
        <a:gradFill rotWithShape="0">
          <a:gsLst>
            <a:gs pos="0">
              <a:schemeClr val="accent1">
                <a:hueOff val="0"/>
                <a:satOff val="0"/>
                <a:lumOff val="0"/>
                <a:alphaOff val="0"/>
                <a:tint val="96000"/>
                <a:lumMod val="102000"/>
              </a:schemeClr>
            </a:gs>
            <a:gs pos="100000">
              <a:schemeClr val="accent1">
                <a:hueOff val="0"/>
                <a:satOff val="0"/>
                <a:lumOff val="0"/>
                <a:alphaOff val="0"/>
                <a:shade val="88000"/>
                <a:lumMod val="94000"/>
              </a:schemeClr>
            </a:gs>
          </a:gsLst>
          <a:path path="circle">
            <a:fillToRect l="50000" t="100000" r="100000" b="50000"/>
          </a:path>
        </a:gra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99060" tIns="66040" rIns="99060" bIns="66040" numCol="1" spcCol="1270" anchor="ctr" anchorCtr="0">
          <a:noAutofit/>
        </a:bodyPr>
        <a:lstStyle/>
        <a:p>
          <a:pPr lvl="0" algn="ctr" defTabSz="2311400">
            <a:lnSpc>
              <a:spcPct val="90000"/>
            </a:lnSpc>
            <a:spcBef>
              <a:spcPct val="0"/>
            </a:spcBef>
            <a:spcAft>
              <a:spcPct val="35000"/>
            </a:spcAft>
          </a:pPr>
          <a:r>
            <a:rPr lang="en-US" sz="5200" kern="1200" dirty="0" smtClean="0">
              <a:solidFill>
                <a:srgbClr val="FF6600"/>
              </a:solidFill>
            </a:rPr>
            <a:t>Follow</a:t>
          </a:r>
          <a:endParaRPr lang="en-US" sz="5200" kern="1200" dirty="0">
            <a:solidFill>
              <a:srgbClr val="FF6600"/>
            </a:solidFill>
          </a:endParaRPr>
        </a:p>
      </dsp:txBody>
      <dsp:txXfrm>
        <a:off x="7315000" y="2886997"/>
        <a:ext cx="2255432" cy="86451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4FEDC0-1C17-45CA-95FF-C6EFD47272D2}">
      <dsp:nvSpPr>
        <dsp:cNvPr id="0" name=""/>
        <dsp:cNvSpPr/>
      </dsp:nvSpPr>
      <dsp:spPr>
        <a:xfrm>
          <a:off x="914400" y="0"/>
          <a:ext cx="9144000" cy="5715000"/>
        </a:xfrm>
        <a:prstGeom prst="swooshArrow">
          <a:avLst>
            <a:gd name="adj1" fmla="val 25000"/>
            <a:gd name="adj2" fmla="val 25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8A0F94-9E29-43B7-9E17-7F6B0BCCDC29}">
      <dsp:nvSpPr>
        <dsp:cNvPr id="0" name=""/>
        <dsp:cNvSpPr/>
      </dsp:nvSpPr>
      <dsp:spPr>
        <a:xfrm>
          <a:off x="1815084" y="4249674"/>
          <a:ext cx="210312" cy="210312"/>
        </a:xfrm>
        <a:prstGeom prst="ellipse">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B0021E1-21F7-4691-836A-D7DA7927487E}">
      <dsp:nvSpPr>
        <dsp:cNvPr id="0" name=""/>
        <dsp:cNvSpPr/>
      </dsp:nvSpPr>
      <dsp:spPr>
        <a:xfrm>
          <a:off x="1920240" y="4354830"/>
          <a:ext cx="1563624" cy="13601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440" tIns="0" rIns="0" bIns="0" numCol="1" spcCol="1270" anchor="t" anchorCtr="0">
          <a:noAutofit/>
        </a:bodyPr>
        <a:lstStyle/>
        <a:p>
          <a:pPr lvl="0" algn="l" defTabSz="1155700">
            <a:lnSpc>
              <a:spcPct val="90000"/>
            </a:lnSpc>
            <a:spcBef>
              <a:spcPct val="0"/>
            </a:spcBef>
            <a:spcAft>
              <a:spcPct val="35000"/>
            </a:spcAft>
          </a:pPr>
          <a:r>
            <a:rPr lang="en-US" sz="2600" kern="1200" dirty="0" smtClean="0"/>
            <a:t>Engaging</a:t>
          </a:r>
          <a:endParaRPr lang="en-US" sz="2600" kern="1200" dirty="0"/>
        </a:p>
        <a:p>
          <a:pPr marL="228600" lvl="1" indent="-228600" algn="l" defTabSz="889000">
            <a:lnSpc>
              <a:spcPct val="90000"/>
            </a:lnSpc>
            <a:spcBef>
              <a:spcPct val="0"/>
            </a:spcBef>
            <a:spcAft>
              <a:spcPct val="15000"/>
            </a:spcAft>
            <a:buChar char="••"/>
          </a:pPr>
          <a:r>
            <a:rPr lang="en-US" sz="2000" kern="1200" dirty="0" smtClean="0"/>
            <a:t>Shall we travel together</a:t>
          </a:r>
          <a:endParaRPr lang="en-US" sz="2000" kern="1200" dirty="0"/>
        </a:p>
      </dsp:txBody>
      <dsp:txXfrm>
        <a:off x="1920240" y="4354830"/>
        <a:ext cx="1563624" cy="1360170"/>
      </dsp:txXfrm>
    </dsp:sp>
    <dsp:sp modelId="{9ABA770E-EFFD-4168-9CA3-D94EBA4B6A22}">
      <dsp:nvSpPr>
        <dsp:cNvPr id="0" name=""/>
        <dsp:cNvSpPr/>
      </dsp:nvSpPr>
      <dsp:spPr>
        <a:xfrm>
          <a:off x="3300984" y="2920364"/>
          <a:ext cx="365760" cy="365760"/>
        </a:xfrm>
        <a:prstGeom prst="ellipse">
          <a:avLst/>
        </a:prstGeom>
        <a:solidFill>
          <a:schemeClr val="accent3">
            <a:hueOff val="-477801"/>
            <a:satOff val="393"/>
            <a:lumOff val="-327"/>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0B545DC-E51F-45E4-8DA8-9A16FBF9FE4D}">
      <dsp:nvSpPr>
        <dsp:cNvPr id="0" name=""/>
        <dsp:cNvSpPr/>
      </dsp:nvSpPr>
      <dsp:spPr>
        <a:xfrm>
          <a:off x="3483864" y="3103244"/>
          <a:ext cx="1920240" cy="26117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3809" tIns="0" rIns="0" bIns="0" numCol="1" spcCol="1270" anchor="t" anchorCtr="0">
          <a:noAutofit/>
        </a:bodyPr>
        <a:lstStyle/>
        <a:p>
          <a:pPr lvl="0" algn="l" defTabSz="1155700">
            <a:lnSpc>
              <a:spcPct val="90000"/>
            </a:lnSpc>
            <a:spcBef>
              <a:spcPct val="0"/>
            </a:spcBef>
            <a:spcAft>
              <a:spcPct val="35000"/>
            </a:spcAft>
          </a:pPr>
          <a:r>
            <a:rPr lang="en-US" sz="2600" kern="1200" dirty="0" smtClean="0"/>
            <a:t>Focusing</a:t>
          </a:r>
          <a:endParaRPr lang="en-US" sz="2600" kern="1200" dirty="0"/>
        </a:p>
        <a:p>
          <a:pPr marL="228600" lvl="1" indent="-228600" algn="l" defTabSz="889000">
            <a:lnSpc>
              <a:spcPct val="90000"/>
            </a:lnSpc>
            <a:spcBef>
              <a:spcPct val="0"/>
            </a:spcBef>
            <a:spcAft>
              <a:spcPct val="15000"/>
            </a:spcAft>
            <a:buChar char="••"/>
          </a:pPr>
          <a:r>
            <a:rPr lang="en-US" sz="2000" kern="1200" dirty="0" smtClean="0"/>
            <a:t>Where are we going?</a:t>
          </a:r>
          <a:endParaRPr lang="en-US" sz="2000" kern="1200" dirty="0"/>
        </a:p>
      </dsp:txBody>
      <dsp:txXfrm>
        <a:off x="3483864" y="3103244"/>
        <a:ext cx="1920240" cy="2611755"/>
      </dsp:txXfrm>
    </dsp:sp>
    <dsp:sp modelId="{974C2775-E19A-4AD7-9A31-3A4929B4E364}">
      <dsp:nvSpPr>
        <dsp:cNvPr id="0" name=""/>
        <dsp:cNvSpPr/>
      </dsp:nvSpPr>
      <dsp:spPr>
        <a:xfrm>
          <a:off x="5198364" y="1940814"/>
          <a:ext cx="484632" cy="484632"/>
        </a:xfrm>
        <a:prstGeom prst="ellipse">
          <a:avLst/>
        </a:prstGeom>
        <a:solidFill>
          <a:schemeClr val="accent3">
            <a:hueOff val="-955602"/>
            <a:satOff val="787"/>
            <a:lumOff val="-654"/>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264822D-1CF5-4B8B-8C30-D38DBF8D1019}">
      <dsp:nvSpPr>
        <dsp:cNvPr id="0" name=""/>
        <dsp:cNvSpPr/>
      </dsp:nvSpPr>
      <dsp:spPr>
        <a:xfrm>
          <a:off x="5440680" y="2183130"/>
          <a:ext cx="1920240" cy="3531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6796" tIns="0" rIns="0" bIns="0" numCol="1" spcCol="1270" anchor="t" anchorCtr="0">
          <a:noAutofit/>
        </a:bodyPr>
        <a:lstStyle/>
        <a:p>
          <a:pPr lvl="0" algn="l" defTabSz="1155700">
            <a:lnSpc>
              <a:spcPct val="90000"/>
            </a:lnSpc>
            <a:spcBef>
              <a:spcPct val="0"/>
            </a:spcBef>
            <a:spcAft>
              <a:spcPct val="35000"/>
            </a:spcAft>
          </a:pPr>
          <a:r>
            <a:rPr lang="en-US" sz="2600" kern="1200" dirty="0" smtClean="0"/>
            <a:t>Evoking</a:t>
          </a:r>
          <a:endParaRPr lang="en-US" sz="2600" kern="1200" dirty="0"/>
        </a:p>
        <a:p>
          <a:pPr marL="228600" lvl="1" indent="-228600" algn="l" defTabSz="889000">
            <a:lnSpc>
              <a:spcPct val="90000"/>
            </a:lnSpc>
            <a:spcBef>
              <a:spcPct val="0"/>
            </a:spcBef>
            <a:spcAft>
              <a:spcPct val="15000"/>
            </a:spcAft>
            <a:buChar char="••"/>
          </a:pPr>
          <a:r>
            <a:rPr lang="en-US" sz="2000" kern="1200" dirty="0" smtClean="0"/>
            <a:t>Why travel?</a:t>
          </a:r>
          <a:endParaRPr lang="en-US" sz="2000" kern="1200" dirty="0"/>
        </a:p>
      </dsp:txBody>
      <dsp:txXfrm>
        <a:off x="5440680" y="2183130"/>
        <a:ext cx="1920240" cy="3531870"/>
      </dsp:txXfrm>
    </dsp:sp>
    <dsp:sp modelId="{D854A6AA-2BFD-4A43-B27B-0A060D62F087}">
      <dsp:nvSpPr>
        <dsp:cNvPr id="0" name=""/>
        <dsp:cNvSpPr/>
      </dsp:nvSpPr>
      <dsp:spPr>
        <a:xfrm>
          <a:off x="7264908" y="1292732"/>
          <a:ext cx="649224" cy="649224"/>
        </a:xfrm>
        <a:prstGeom prst="ellipse">
          <a:avLst/>
        </a:prstGeom>
        <a:solidFill>
          <a:schemeClr val="accent3">
            <a:hueOff val="-1433403"/>
            <a:satOff val="1180"/>
            <a:lumOff val="-981"/>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ED050A2-D7CF-421D-A3F1-8979FB0AD2E8}">
      <dsp:nvSpPr>
        <dsp:cNvPr id="0" name=""/>
        <dsp:cNvSpPr/>
      </dsp:nvSpPr>
      <dsp:spPr>
        <a:xfrm>
          <a:off x="7589520" y="1617344"/>
          <a:ext cx="1920240" cy="40976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4010" tIns="0" rIns="0" bIns="0" numCol="1" spcCol="1270" anchor="t" anchorCtr="0">
          <a:noAutofit/>
        </a:bodyPr>
        <a:lstStyle/>
        <a:p>
          <a:pPr lvl="0" algn="l" defTabSz="1155700">
            <a:lnSpc>
              <a:spcPct val="90000"/>
            </a:lnSpc>
            <a:spcBef>
              <a:spcPct val="0"/>
            </a:spcBef>
            <a:spcAft>
              <a:spcPct val="35000"/>
            </a:spcAft>
          </a:pPr>
          <a:r>
            <a:rPr lang="en-US" sz="2600" kern="1200" dirty="0" smtClean="0"/>
            <a:t>Planning</a:t>
          </a:r>
          <a:endParaRPr lang="en-US" sz="2600" kern="1200" dirty="0"/>
        </a:p>
        <a:p>
          <a:pPr marL="228600" lvl="1" indent="-228600" algn="l" defTabSz="889000">
            <a:lnSpc>
              <a:spcPct val="90000"/>
            </a:lnSpc>
            <a:spcBef>
              <a:spcPct val="0"/>
            </a:spcBef>
            <a:spcAft>
              <a:spcPct val="15000"/>
            </a:spcAft>
            <a:buChar char="••"/>
          </a:pPr>
          <a:r>
            <a:rPr lang="en-US" sz="2000" kern="1200" dirty="0" smtClean="0"/>
            <a:t>How and When?</a:t>
          </a:r>
          <a:endParaRPr lang="en-US" sz="2000" kern="1200" dirty="0"/>
        </a:p>
      </dsp:txBody>
      <dsp:txXfrm>
        <a:off x="7589520" y="1617344"/>
        <a:ext cx="1920240" cy="409765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4FEDC0-1C17-45CA-95FF-C6EFD47272D2}">
      <dsp:nvSpPr>
        <dsp:cNvPr id="0" name=""/>
        <dsp:cNvSpPr/>
      </dsp:nvSpPr>
      <dsp:spPr>
        <a:xfrm>
          <a:off x="914400" y="0"/>
          <a:ext cx="9144000" cy="5715000"/>
        </a:xfrm>
        <a:prstGeom prst="swooshArrow">
          <a:avLst>
            <a:gd name="adj1" fmla="val 25000"/>
            <a:gd name="adj2" fmla="val 25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8A0F94-9E29-43B7-9E17-7F6B0BCCDC29}">
      <dsp:nvSpPr>
        <dsp:cNvPr id="0" name=""/>
        <dsp:cNvSpPr/>
      </dsp:nvSpPr>
      <dsp:spPr>
        <a:xfrm>
          <a:off x="1815084" y="4249674"/>
          <a:ext cx="210312" cy="210312"/>
        </a:xfrm>
        <a:prstGeom prst="ellipse">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B0021E1-21F7-4691-836A-D7DA7927487E}">
      <dsp:nvSpPr>
        <dsp:cNvPr id="0" name=""/>
        <dsp:cNvSpPr/>
      </dsp:nvSpPr>
      <dsp:spPr>
        <a:xfrm>
          <a:off x="1920240" y="4354830"/>
          <a:ext cx="1563624" cy="13601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440" tIns="0" rIns="0" bIns="0" numCol="1" spcCol="1270" anchor="t" anchorCtr="0">
          <a:noAutofit/>
        </a:bodyPr>
        <a:lstStyle/>
        <a:p>
          <a:pPr lvl="0" algn="l" defTabSz="1155700">
            <a:lnSpc>
              <a:spcPct val="90000"/>
            </a:lnSpc>
            <a:spcBef>
              <a:spcPct val="0"/>
            </a:spcBef>
            <a:spcAft>
              <a:spcPct val="35000"/>
            </a:spcAft>
          </a:pPr>
          <a:r>
            <a:rPr lang="en-US" sz="2600" kern="1200" dirty="0" smtClean="0"/>
            <a:t>Engaging</a:t>
          </a:r>
          <a:endParaRPr lang="en-US" sz="2600" kern="1200" dirty="0"/>
        </a:p>
        <a:p>
          <a:pPr marL="228600" lvl="1" indent="-228600" algn="l" defTabSz="889000">
            <a:lnSpc>
              <a:spcPct val="90000"/>
            </a:lnSpc>
            <a:spcBef>
              <a:spcPct val="0"/>
            </a:spcBef>
            <a:spcAft>
              <a:spcPct val="15000"/>
            </a:spcAft>
            <a:buChar char="••"/>
          </a:pPr>
          <a:r>
            <a:rPr lang="en-US" sz="2000" kern="1200" dirty="0" smtClean="0"/>
            <a:t>Shall we travel together</a:t>
          </a:r>
          <a:endParaRPr lang="en-US" sz="2000" kern="1200" dirty="0"/>
        </a:p>
      </dsp:txBody>
      <dsp:txXfrm>
        <a:off x="1920240" y="4354830"/>
        <a:ext cx="1563624" cy="1360170"/>
      </dsp:txXfrm>
    </dsp:sp>
    <dsp:sp modelId="{9ABA770E-EFFD-4168-9CA3-D94EBA4B6A22}">
      <dsp:nvSpPr>
        <dsp:cNvPr id="0" name=""/>
        <dsp:cNvSpPr/>
      </dsp:nvSpPr>
      <dsp:spPr>
        <a:xfrm>
          <a:off x="3300984" y="2920364"/>
          <a:ext cx="365760" cy="365760"/>
        </a:xfrm>
        <a:prstGeom prst="ellipse">
          <a:avLst/>
        </a:prstGeom>
        <a:solidFill>
          <a:schemeClr val="accent3">
            <a:hueOff val="-477801"/>
            <a:satOff val="393"/>
            <a:lumOff val="-327"/>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0B545DC-E51F-45E4-8DA8-9A16FBF9FE4D}">
      <dsp:nvSpPr>
        <dsp:cNvPr id="0" name=""/>
        <dsp:cNvSpPr/>
      </dsp:nvSpPr>
      <dsp:spPr>
        <a:xfrm>
          <a:off x="3483864" y="3103244"/>
          <a:ext cx="1920240" cy="26117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3809" tIns="0" rIns="0" bIns="0" numCol="1" spcCol="1270" anchor="t" anchorCtr="0">
          <a:noAutofit/>
        </a:bodyPr>
        <a:lstStyle/>
        <a:p>
          <a:pPr lvl="0" algn="l" defTabSz="1155700">
            <a:lnSpc>
              <a:spcPct val="90000"/>
            </a:lnSpc>
            <a:spcBef>
              <a:spcPct val="0"/>
            </a:spcBef>
            <a:spcAft>
              <a:spcPct val="35000"/>
            </a:spcAft>
          </a:pPr>
          <a:r>
            <a:rPr lang="en-US" sz="2600" kern="1200" dirty="0" smtClean="0"/>
            <a:t>Focusing</a:t>
          </a:r>
          <a:endParaRPr lang="en-US" sz="2600" kern="1200" dirty="0"/>
        </a:p>
        <a:p>
          <a:pPr marL="228600" lvl="1" indent="-228600" algn="l" defTabSz="889000">
            <a:lnSpc>
              <a:spcPct val="90000"/>
            </a:lnSpc>
            <a:spcBef>
              <a:spcPct val="0"/>
            </a:spcBef>
            <a:spcAft>
              <a:spcPct val="15000"/>
            </a:spcAft>
            <a:buChar char="••"/>
          </a:pPr>
          <a:r>
            <a:rPr lang="en-US" sz="2000" kern="1200" dirty="0" smtClean="0"/>
            <a:t>Where are we going?</a:t>
          </a:r>
          <a:endParaRPr lang="en-US" sz="2000" kern="1200" dirty="0"/>
        </a:p>
      </dsp:txBody>
      <dsp:txXfrm>
        <a:off x="3483864" y="3103244"/>
        <a:ext cx="1920240" cy="2611755"/>
      </dsp:txXfrm>
    </dsp:sp>
    <dsp:sp modelId="{974C2775-E19A-4AD7-9A31-3A4929B4E364}">
      <dsp:nvSpPr>
        <dsp:cNvPr id="0" name=""/>
        <dsp:cNvSpPr/>
      </dsp:nvSpPr>
      <dsp:spPr>
        <a:xfrm>
          <a:off x="5198364" y="1940814"/>
          <a:ext cx="484632" cy="484632"/>
        </a:xfrm>
        <a:prstGeom prst="ellipse">
          <a:avLst/>
        </a:prstGeom>
        <a:solidFill>
          <a:schemeClr val="accent3">
            <a:hueOff val="-955602"/>
            <a:satOff val="787"/>
            <a:lumOff val="-654"/>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264822D-1CF5-4B8B-8C30-D38DBF8D1019}">
      <dsp:nvSpPr>
        <dsp:cNvPr id="0" name=""/>
        <dsp:cNvSpPr/>
      </dsp:nvSpPr>
      <dsp:spPr>
        <a:xfrm>
          <a:off x="5440680" y="2183130"/>
          <a:ext cx="1920240" cy="3531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6796" tIns="0" rIns="0" bIns="0" numCol="1" spcCol="1270" anchor="t" anchorCtr="0">
          <a:noAutofit/>
        </a:bodyPr>
        <a:lstStyle/>
        <a:p>
          <a:pPr lvl="0" algn="l" defTabSz="1155700">
            <a:lnSpc>
              <a:spcPct val="90000"/>
            </a:lnSpc>
            <a:spcBef>
              <a:spcPct val="0"/>
            </a:spcBef>
            <a:spcAft>
              <a:spcPct val="35000"/>
            </a:spcAft>
          </a:pPr>
          <a:r>
            <a:rPr lang="en-US" sz="2600" kern="1200" dirty="0" smtClean="0"/>
            <a:t>Evoking</a:t>
          </a:r>
          <a:endParaRPr lang="en-US" sz="2600" kern="1200" dirty="0"/>
        </a:p>
        <a:p>
          <a:pPr marL="228600" lvl="1" indent="-228600" algn="l" defTabSz="889000">
            <a:lnSpc>
              <a:spcPct val="90000"/>
            </a:lnSpc>
            <a:spcBef>
              <a:spcPct val="0"/>
            </a:spcBef>
            <a:spcAft>
              <a:spcPct val="15000"/>
            </a:spcAft>
            <a:buChar char="••"/>
          </a:pPr>
          <a:r>
            <a:rPr lang="en-US" sz="2000" kern="1200" dirty="0" smtClean="0"/>
            <a:t>Why travel?</a:t>
          </a:r>
          <a:endParaRPr lang="en-US" sz="2000" kern="1200" dirty="0"/>
        </a:p>
      </dsp:txBody>
      <dsp:txXfrm>
        <a:off x="5440680" y="2183130"/>
        <a:ext cx="1920240" cy="3531870"/>
      </dsp:txXfrm>
    </dsp:sp>
    <dsp:sp modelId="{D854A6AA-2BFD-4A43-B27B-0A060D62F087}">
      <dsp:nvSpPr>
        <dsp:cNvPr id="0" name=""/>
        <dsp:cNvSpPr/>
      </dsp:nvSpPr>
      <dsp:spPr>
        <a:xfrm>
          <a:off x="7264908" y="1292732"/>
          <a:ext cx="649224" cy="649224"/>
        </a:xfrm>
        <a:prstGeom prst="ellipse">
          <a:avLst/>
        </a:prstGeom>
        <a:solidFill>
          <a:schemeClr val="accent3">
            <a:hueOff val="-1433403"/>
            <a:satOff val="1180"/>
            <a:lumOff val="-981"/>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ED050A2-D7CF-421D-A3F1-8979FB0AD2E8}">
      <dsp:nvSpPr>
        <dsp:cNvPr id="0" name=""/>
        <dsp:cNvSpPr/>
      </dsp:nvSpPr>
      <dsp:spPr>
        <a:xfrm>
          <a:off x="7589520" y="1617344"/>
          <a:ext cx="1920240" cy="40976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4010" tIns="0" rIns="0" bIns="0" numCol="1" spcCol="1270" anchor="t" anchorCtr="0">
          <a:noAutofit/>
        </a:bodyPr>
        <a:lstStyle/>
        <a:p>
          <a:pPr lvl="0" algn="l" defTabSz="1155700">
            <a:lnSpc>
              <a:spcPct val="90000"/>
            </a:lnSpc>
            <a:spcBef>
              <a:spcPct val="0"/>
            </a:spcBef>
            <a:spcAft>
              <a:spcPct val="35000"/>
            </a:spcAft>
          </a:pPr>
          <a:r>
            <a:rPr lang="en-US" sz="2600" kern="1200" dirty="0" smtClean="0"/>
            <a:t>Planning</a:t>
          </a:r>
          <a:endParaRPr lang="en-US" sz="2600" kern="1200" dirty="0"/>
        </a:p>
        <a:p>
          <a:pPr marL="228600" lvl="1" indent="-228600" algn="l" defTabSz="889000">
            <a:lnSpc>
              <a:spcPct val="90000"/>
            </a:lnSpc>
            <a:spcBef>
              <a:spcPct val="0"/>
            </a:spcBef>
            <a:spcAft>
              <a:spcPct val="15000"/>
            </a:spcAft>
            <a:buChar char="••"/>
          </a:pPr>
          <a:r>
            <a:rPr lang="en-US" sz="2000" kern="1200" dirty="0" smtClean="0"/>
            <a:t>How and When?</a:t>
          </a:r>
          <a:endParaRPr lang="en-US" sz="2000" kern="1200" dirty="0"/>
        </a:p>
      </dsp:txBody>
      <dsp:txXfrm>
        <a:off x="7589520" y="1617344"/>
        <a:ext cx="1920240" cy="409765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B12F4C-8DC6-4B89-9BCC-28F09BE5B008}">
      <dsp:nvSpPr>
        <dsp:cNvPr id="0" name=""/>
        <dsp:cNvSpPr/>
      </dsp:nvSpPr>
      <dsp:spPr>
        <a:xfrm rot="5400000">
          <a:off x="2563457" y="97605"/>
          <a:ext cx="1472034" cy="1280669"/>
        </a:xfrm>
        <a:prstGeom prst="hexagon">
          <a:avLst>
            <a:gd name="adj" fmla="val 25000"/>
            <a:gd name="vf" fmla="val 11547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lvl="0" algn="ctr" defTabSz="2044700">
            <a:lnSpc>
              <a:spcPct val="90000"/>
            </a:lnSpc>
            <a:spcBef>
              <a:spcPct val="0"/>
            </a:spcBef>
            <a:spcAft>
              <a:spcPct val="35000"/>
            </a:spcAft>
          </a:pPr>
          <a:r>
            <a:rPr lang="en-US" sz="4600" kern="1200" dirty="0" smtClean="0"/>
            <a:t>?</a:t>
          </a:r>
          <a:endParaRPr lang="en-US" sz="4600" kern="1200" dirty="0"/>
        </a:p>
      </dsp:txBody>
      <dsp:txXfrm rot="-5400000">
        <a:off x="2858710" y="231315"/>
        <a:ext cx="881527" cy="1013250"/>
      </dsp:txXfrm>
    </dsp:sp>
    <dsp:sp modelId="{EC0552DE-D016-448C-8E23-1852B4C82E6F}">
      <dsp:nvSpPr>
        <dsp:cNvPr id="0" name=""/>
        <dsp:cNvSpPr/>
      </dsp:nvSpPr>
      <dsp:spPr>
        <a:xfrm>
          <a:off x="3978671" y="296329"/>
          <a:ext cx="1642790" cy="8832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en-US" sz="3600" kern="1200" dirty="0" smtClean="0"/>
            <a:t>?</a:t>
          </a:r>
          <a:endParaRPr lang="en-US" sz="3600" kern="1200" dirty="0"/>
        </a:p>
      </dsp:txBody>
      <dsp:txXfrm>
        <a:off x="3978671" y="296329"/>
        <a:ext cx="1642790" cy="883220"/>
      </dsp:txXfrm>
    </dsp:sp>
    <dsp:sp modelId="{B9A09333-EBCC-4664-A7E9-2B0D94B3051F}">
      <dsp:nvSpPr>
        <dsp:cNvPr id="0" name=""/>
        <dsp:cNvSpPr/>
      </dsp:nvSpPr>
      <dsp:spPr>
        <a:xfrm rot="5400000">
          <a:off x="1180334" y="97605"/>
          <a:ext cx="1472034" cy="1280669"/>
        </a:xfrm>
        <a:prstGeom prst="hexagon">
          <a:avLst>
            <a:gd name="adj" fmla="val 25000"/>
            <a:gd name="vf" fmla="val 11547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en-US" sz="3600" kern="1200"/>
        </a:p>
      </dsp:txBody>
      <dsp:txXfrm rot="-5400000">
        <a:off x="1475587" y="231315"/>
        <a:ext cx="881527" cy="1013250"/>
      </dsp:txXfrm>
    </dsp:sp>
    <dsp:sp modelId="{9984A17A-AE80-4060-8682-487D2B25BE4C}">
      <dsp:nvSpPr>
        <dsp:cNvPr id="0" name=""/>
        <dsp:cNvSpPr/>
      </dsp:nvSpPr>
      <dsp:spPr>
        <a:xfrm rot="5400000">
          <a:off x="1869246" y="1347067"/>
          <a:ext cx="1472034" cy="1280669"/>
        </a:xfrm>
        <a:prstGeom prst="hexagon">
          <a:avLst>
            <a:gd name="adj" fmla="val 25000"/>
            <a:gd name="vf" fmla="val 11547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lvl="0" algn="ctr" defTabSz="2044700">
            <a:lnSpc>
              <a:spcPct val="90000"/>
            </a:lnSpc>
            <a:spcBef>
              <a:spcPct val="0"/>
            </a:spcBef>
            <a:spcAft>
              <a:spcPct val="35000"/>
            </a:spcAft>
          </a:pPr>
          <a:r>
            <a:rPr lang="en-US" sz="4600" kern="1200" dirty="0" smtClean="0"/>
            <a:t>?</a:t>
          </a:r>
          <a:endParaRPr lang="en-US" sz="4600" kern="1200" dirty="0"/>
        </a:p>
      </dsp:txBody>
      <dsp:txXfrm rot="-5400000">
        <a:off x="2164499" y="1480777"/>
        <a:ext cx="881527" cy="1013250"/>
      </dsp:txXfrm>
    </dsp:sp>
    <dsp:sp modelId="{AF52F478-725A-43D8-BA9D-F4894BEEA461}">
      <dsp:nvSpPr>
        <dsp:cNvPr id="0" name=""/>
        <dsp:cNvSpPr/>
      </dsp:nvSpPr>
      <dsp:spPr>
        <a:xfrm>
          <a:off x="322138" y="1545792"/>
          <a:ext cx="1589796" cy="8832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r" defTabSz="1600200">
            <a:lnSpc>
              <a:spcPct val="90000"/>
            </a:lnSpc>
            <a:spcBef>
              <a:spcPct val="0"/>
            </a:spcBef>
            <a:spcAft>
              <a:spcPct val="35000"/>
            </a:spcAft>
          </a:pPr>
          <a:r>
            <a:rPr lang="en-US" sz="3600" kern="1200" dirty="0" smtClean="0"/>
            <a:t>?</a:t>
          </a:r>
          <a:endParaRPr lang="en-US" sz="3600" kern="1200" dirty="0"/>
        </a:p>
      </dsp:txBody>
      <dsp:txXfrm>
        <a:off x="322138" y="1545792"/>
        <a:ext cx="1589796" cy="883220"/>
      </dsp:txXfrm>
    </dsp:sp>
    <dsp:sp modelId="{0D191333-A7E4-459E-908F-771AFAA88397}">
      <dsp:nvSpPr>
        <dsp:cNvPr id="0" name=""/>
        <dsp:cNvSpPr/>
      </dsp:nvSpPr>
      <dsp:spPr>
        <a:xfrm rot="5400000">
          <a:off x="3252369" y="1347067"/>
          <a:ext cx="1472034" cy="1280669"/>
        </a:xfrm>
        <a:prstGeom prst="hexagon">
          <a:avLst>
            <a:gd name="adj" fmla="val 25000"/>
            <a:gd name="vf" fmla="val 11547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en-US" sz="3600" kern="1200"/>
        </a:p>
      </dsp:txBody>
      <dsp:txXfrm rot="-5400000">
        <a:off x="3547622" y="1480777"/>
        <a:ext cx="881527" cy="1013250"/>
      </dsp:txXfrm>
    </dsp:sp>
    <dsp:sp modelId="{DB4EA216-99A3-44BE-AAB6-23D58A95227F}">
      <dsp:nvSpPr>
        <dsp:cNvPr id="0" name=""/>
        <dsp:cNvSpPr/>
      </dsp:nvSpPr>
      <dsp:spPr>
        <a:xfrm rot="5400000">
          <a:off x="2563457" y="2596530"/>
          <a:ext cx="1472034" cy="1280669"/>
        </a:xfrm>
        <a:prstGeom prst="hexagon">
          <a:avLst>
            <a:gd name="adj" fmla="val 25000"/>
            <a:gd name="vf" fmla="val 11547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lvl="0" algn="ctr" defTabSz="2044700">
            <a:lnSpc>
              <a:spcPct val="90000"/>
            </a:lnSpc>
            <a:spcBef>
              <a:spcPct val="0"/>
            </a:spcBef>
            <a:spcAft>
              <a:spcPct val="35000"/>
            </a:spcAft>
          </a:pPr>
          <a:r>
            <a:rPr lang="en-US" sz="4600" kern="1200" dirty="0" smtClean="0"/>
            <a:t>?</a:t>
          </a:r>
          <a:endParaRPr lang="en-US" sz="4600" kern="1200" dirty="0"/>
        </a:p>
      </dsp:txBody>
      <dsp:txXfrm rot="-5400000">
        <a:off x="2858710" y="2730240"/>
        <a:ext cx="881527" cy="1013250"/>
      </dsp:txXfrm>
    </dsp:sp>
    <dsp:sp modelId="{5716A4EC-05B8-4964-9900-4BEEDB52C952}">
      <dsp:nvSpPr>
        <dsp:cNvPr id="0" name=""/>
        <dsp:cNvSpPr/>
      </dsp:nvSpPr>
      <dsp:spPr>
        <a:xfrm>
          <a:off x="3978671" y="2795254"/>
          <a:ext cx="1642790" cy="8832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en-US" sz="3600" kern="1200" dirty="0" smtClean="0"/>
            <a:t>?</a:t>
          </a:r>
          <a:endParaRPr lang="en-US" sz="3600" kern="1200" dirty="0"/>
        </a:p>
      </dsp:txBody>
      <dsp:txXfrm>
        <a:off x="3978671" y="2795254"/>
        <a:ext cx="1642790" cy="883220"/>
      </dsp:txXfrm>
    </dsp:sp>
    <dsp:sp modelId="{68C42CC5-6B33-4A44-B14D-CEB4E27B812F}">
      <dsp:nvSpPr>
        <dsp:cNvPr id="0" name=""/>
        <dsp:cNvSpPr/>
      </dsp:nvSpPr>
      <dsp:spPr>
        <a:xfrm rot="5400000">
          <a:off x="1180334" y="2596530"/>
          <a:ext cx="1472034" cy="1280669"/>
        </a:xfrm>
        <a:prstGeom prst="hexagon">
          <a:avLst>
            <a:gd name="adj" fmla="val 25000"/>
            <a:gd name="vf" fmla="val 11547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en-US" sz="3600" kern="1200" dirty="0"/>
        </a:p>
      </dsp:txBody>
      <dsp:txXfrm rot="-5400000">
        <a:off x="1475587" y="2730240"/>
        <a:ext cx="881527" cy="101325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4FEDC0-1C17-45CA-95FF-C6EFD47272D2}">
      <dsp:nvSpPr>
        <dsp:cNvPr id="0" name=""/>
        <dsp:cNvSpPr/>
      </dsp:nvSpPr>
      <dsp:spPr>
        <a:xfrm>
          <a:off x="914400" y="0"/>
          <a:ext cx="9144000" cy="5715000"/>
        </a:xfrm>
        <a:prstGeom prst="swooshArrow">
          <a:avLst>
            <a:gd name="adj1" fmla="val 25000"/>
            <a:gd name="adj2" fmla="val 25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8A0F94-9E29-43B7-9E17-7F6B0BCCDC29}">
      <dsp:nvSpPr>
        <dsp:cNvPr id="0" name=""/>
        <dsp:cNvSpPr/>
      </dsp:nvSpPr>
      <dsp:spPr>
        <a:xfrm>
          <a:off x="1815084" y="4249674"/>
          <a:ext cx="210312" cy="210312"/>
        </a:xfrm>
        <a:prstGeom prst="ellipse">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B0021E1-21F7-4691-836A-D7DA7927487E}">
      <dsp:nvSpPr>
        <dsp:cNvPr id="0" name=""/>
        <dsp:cNvSpPr/>
      </dsp:nvSpPr>
      <dsp:spPr>
        <a:xfrm>
          <a:off x="1920240" y="4354830"/>
          <a:ext cx="1563624" cy="13601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440" tIns="0" rIns="0" bIns="0" numCol="1" spcCol="1270" anchor="t" anchorCtr="0">
          <a:noAutofit/>
        </a:bodyPr>
        <a:lstStyle/>
        <a:p>
          <a:pPr lvl="0" algn="l" defTabSz="1155700">
            <a:lnSpc>
              <a:spcPct val="90000"/>
            </a:lnSpc>
            <a:spcBef>
              <a:spcPct val="0"/>
            </a:spcBef>
            <a:spcAft>
              <a:spcPct val="35000"/>
            </a:spcAft>
          </a:pPr>
          <a:r>
            <a:rPr lang="en-US" sz="2600" kern="1200" dirty="0" smtClean="0"/>
            <a:t>Engaging</a:t>
          </a:r>
          <a:endParaRPr lang="en-US" sz="2600" kern="1200" dirty="0"/>
        </a:p>
        <a:p>
          <a:pPr marL="228600" lvl="1" indent="-228600" algn="l" defTabSz="889000">
            <a:lnSpc>
              <a:spcPct val="90000"/>
            </a:lnSpc>
            <a:spcBef>
              <a:spcPct val="0"/>
            </a:spcBef>
            <a:spcAft>
              <a:spcPct val="15000"/>
            </a:spcAft>
            <a:buChar char="••"/>
          </a:pPr>
          <a:r>
            <a:rPr lang="en-US" sz="2000" kern="1200" dirty="0" smtClean="0"/>
            <a:t>Shall we travel together</a:t>
          </a:r>
          <a:endParaRPr lang="en-US" sz="2000" kern="1200" dirty="0"/>
        </a:p>
      </dsp:txBody>
      <dsp:txXfrm>
        <a:off x="1920240" y="4354830"/>
        <a:ext cx="1563624" cy="1360170"/>
      </dsp:txXfrm>
    </dsp:sp>
    <dsp:sp modelId="{9ABA770E-EFFD-4168-9CA3-D94EBA4B6A22}">
      <dsp:nvSpPr>
        <dsp:cNvPr id="0" name=""/>
        <dsp:cNvSpPr/>
      </dsp:nvSpPr>
      <dsp:spPr>
        <a:xfrm>
          <a:off x="3300984" y="2920364"/>
          <a:ext cx="365760" cy="365760"/>
        </a:xfrm>
        <a:prstGeom prst="ellipse">
          <a:avLst/>
        </a:prstGeom>
        <a:solidFill>
          <a:schemeClr val="accent3">
            <a:hueOff val="-477801"/>
            <a:satOff val="393"/>
            <a:lumOff val="-327"/>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0B545DC-E51F-45E4-8DA8-9A16FBF9FE4D}">
      <dsp:nvSpPr>
        <dsp:cNvPr id="0" name=""/>
        <dsp:cNvSpPr/>
      </dsp:nvSpPr>
      <dsp:spPr>
        <a:xfrm>
          <a:off x="3483864" y="3103244"/>
          <a:ext cx="1920240" cy="26117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3809" tIns="0" rIns="0" bIns="0" numCol="1" spcCol="1270" anchor="t" anchorCtr="0">
          <a:noAutofit/>
        </a:bodyPr>
        <a:lstStyle/>
        <a:p>
          <a:pPr lvl="0" algn="l" defTabSz="1155700">
            <a:lnSpc>
              <a:spcPct val="90000"/>
            </a:lnSpc>
            <a:spcBef>
              <a:spcPct val="0"/>
            </a:spcBef>
            <a:spcAft>
              <a:spcPct val="35000"/>
            </a:spcAft>
          </a:pPr>
          <a:r>
            <a:rPr lang="en-US" sz="2600" kern="1200" dirty="0" smtClean="0"/>
            <a:t>Focusing</a:t>
          </a:r>
          <a:endParaRPr lang="en-US" sz="2600" kern="1200" dirty="0"/>
        </a:p>
        <a:p>
          <a:pPr marL="228600" lvl="1" indent="-228600" algn="l" defTabSz="889000">
            <a:lnSpc>
              <a:spcPct val="90000"/>
            </a:lnSpc>
            <a:spcBef>
              <a:spcPct val="0"/>
            </a:spcBef>
            <a:spcAft>
              <a:spcPct val="15000"/>
            </a:spcAft>
            <a:buChar char="••"/>
          </a:pPr>
          <a:r>
            <a:rPr lang="en-US" sz="2000" kern="1200" dirty="0" smtClean="0"/>
            <a:t>Where are we going?</a:t>
          </a:r>
          <a:endParaRPr lang="en-US" sz="2000" kern="1200" dirty="0"/>
        </a:p>
      </dsp:txBody>
      <dsp:txXfrm>
        <a:off x="3483864" y="3103244"/>
        <a:ext cx="1920240" cy="2611755"/>
      </dsp:txXfrm>
    </dsp:sp>
    <dsp:sp modelId="{974C2775-E19A-4AD7-9A31-3A4929B4E364}">
      <dsp:nvSpPr>
        <dsp:cNvPr id="0" name=""/>
        <dsp:cNvSpPr/>
      </dsp:nvSpPr>
      <dsp:spPr>
        <a:xfrm>
          <a:off x="5198364" y="1940814"/>
          <a:ext cx="484632" cy="484632"/>
        </a:xfrm>
        <a:prstGeom prst="ellipse">
          <a:avLst/>
        </a:prstGeom>
        <a:solidFill>
          <a:schemeClr val="accent3">
            <a:hueOff val="-955602"/>
            <a:satOff val="787"/>
            <a:lumOff val="-654"/>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264822D-1CF5-4B8B-8C30-D38DBF8D1019}">
      <dsp:nvSpPr>
        <dsp:cNvPr id="0" name=""/>
        <dsp:cNvSpPr/>
      </dsp:nvSpPr>
      <dsp:spPr>
        <a:xfrm>
          <a:off x="5440680" y="2183130"/>
          <a:ext cx="1920240" cy="3531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6796" tIns="0" rIns="0" bIns="0" numCol="1" spcCol="1270" anchor="t" anchorCtr="0">
          <a:noAutofit/>
        </a:bodyPr>
        <a:lstStyle/>
        <a:p>
          <a:pPr lvl="0" algn="l" defTabSz="1155700">
            <a:lnSpc>
              <a:spcPct val="90000"/>
            </a:lnSpc>
            <a:spcBef>
              <a:spcPct val="0"/>
            </a:spcBef>
            <a:spcAft>
              <a:spcPct val="35000"/>
            </a:spcAft>
          </a:pPr>
          <a:r>
            <a:rPr lang="en-US" sz="2600" kern="1200" dirty="0" smtClean="0"/>
            <a:t>Evoking</a:t>
          </a:r>
          <a:endParaRPr lang="en-US" sz="2600" kern="1200" dirty="0"/>
        </a:p>
        <a:p>
          <a:pPr marL="228600" lvl="1" indent="-228600" algn="l" defTabSz="889000">
            <a:lnSpc>
              <a:spcPct val="90000"/>
            </a:lnSpc>
            <a:spcBef>
              <a:spcPct val="0"/>
            </a:spcBef>
            <a:spcAft>
              <a:spcPct val="15000"/>
            </a:spcAft>
            <a:buChar char="••"/>
          </a:pPr>
          <a:r>
            <a:rPr lang="en-US" sz="2000" kern="1200" dirty="0" smtClean="0"/>
            <a:t>Why travel?</a:t>
          </a:r>
          <a:endParaRPr lang="en-US" sz="2000" kern="1200" dirty="0"/>
        </a:p>
      </dsp:txBody>
      <dsp:txXfrm>
        <a:off x="5440680" y="2183130"/>
        <a:ext cx="1920240" cy="3531870"/>
      </dsp:txXfrm>
    </dsp:sp>
    <dsp:sp modelId="{D854A6AA-2BFD-4A43-B27B-0A060D62F087}">
      <dsp:nvSpPr>
        <dsp:cNvPr id="0" name=""/>
        <dsp:cNvSpPr/>
      </dsp:nvSpPr>
      <dsp:spPr>
        <a:xfrm>
          <a:off x="7264908" y="1292732"/>
          <a:ext cx="649224" cy="649224"/>
        </a:xfrm>
        <a:prstGeom prst="ellipse">
          <a:avLst/>
        </a:prstGeom>
        <a:solidFill>
          <a:schemeClr val="accent3">
            <a:hueOff val="-1433403"/>
            <a:satOff val="1180"/>
            <a:lumOff val="-981"/>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ED050A2-D7CF-421D-A3F1-8979FB0AD2E8}">
      <dsp:nvSpPr>
        <dsp:cNvPr id="0" name=""/>
        <dsp:cNvSpPr/>
      </dsp:nvSpPr>
      <dsp:spPr>
        <a:xfrm>
          <a:off x="7589520" y="1617344"/>
          <a:ext cx="1920240" cy="40976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4010" tIns="0" rIns="0" bIns="0" numCol="1" spcCol="1270" anchor="t" anchorCtr="0">
          <a:noAutofit/>
        </a:bodyPr>
        <a:lstStyle/>
        <a:p>
          <a:pPr lvl="0" algn="l" defTabSz="1155700">
            <a:lnSpc>
              <a:spcPct val="90000"/>
            </a:lnSpc>
            <a:spcBef>
              <a:spcPct val="0"/>
            </a:spcBef>
            <a:spcAft>
              <a:spcPct val="35000"/>
            </a:spcAft>
          </a:pPr>
          <a:r>
            <a:rPr lang="en-US" sz="2600" kern="1200" dirty="0" smtClean="0"/>
            <a:t>Planning</a:t>
          </a:r>
          <a:endParaRPr lang="en-US" sz="2600" kern="1200" dirty="0"/>
        </a:p>
        <a:p>
          <a:pPr marL="228600" lvl="1" indent="-228600" algn="l" defTabSz="889000">
            <a:lnSpc>
              <a:spcPct val="90000"/>
            </a:lnSpc>
            <a:spcBef>
              <a:spcPct val="0"/>
            </a:spcBef>
            <a:spcAft>
              <a:spcPct val="15000"/>
            </a:spcAft>
            <a:buChar char="••"/>
          </a:pPr>
          <a:r>
            <a:rPr lang="en-US" sz="2000" kern="1200" dirty="0" smtClean="0"/>
            <a:t>How and When?</a:t>
          </a:r>
          <a:endParaRPr lang="en-US" sz="2000" kern="1200" dirty="0"/>
        </a:p>
      </dsp:txBody>
      <dsp:txXfrm>
        <a:off x="7589520" y="1617344"/>
        <a:ext cx="1920240" cy="4097655"/>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2788B8-A07E-4908-B0F6-CA7BC9B17F2E}">
      <dsp:nvSpPr>
        <dsp:cNvPr id="0" name=""/>
        <dsp:cNvSpPr/>
      </dsp:nvSpPr>
      <dsp:spPr>
        <a:xfrm>
          <a:off x="5964786" y="3844845"/>
          <a:ext cx="91440" cy="534264"/>
        </a:xfrm>
        <a:custGeom>
          <a:avLst/>
          <a:gdLst/>
          <a:ahLst/>
          <a:cxnLst/>
          <a:rect l="0" t="0" r="0" b="0"/>
          <a:pathLst>
            <a:path>
              <a:moveTo>
                <a:pt x="45720" y="0"/>
              </a:moveTo>
              <a:lnTo>
                <a:pt x="45720" y="534264"/>
              </a:lnTo>
            </a:path>
          </a:pathLst>
        </a:custGeom>
        <a:noFill/>
        <a:ln w="9525" cap="rnd"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A8B1DB1-DE42-4E06-82F3-3439ABE20AB6}">
      <dsp:nvSpPr>
        <dsp:cNvPr id="0" name=""/>
        <dsp:cNvSpPr/>
      </dsp:nvSpPr>
      <dsp:spPr>
        <a:xfrm>
          <a:off x="5964786" y="2385891"/>
          <a:ext cx="91440" cy="534264"/>
        </a:xfrm>
        <a:custGeom>
          <a:avLst/>
          <a:gdLst/>
          <a:ahLst/>
          <a:cxnLst/>
          <a:rect l="0" t="0" r="0" b="0"/>
          <a:pathLst>
            <a:path>
              <a:moveTo>
                <a:pt x="45720" y="0"/>
              </a:moveTo>
              <a:lnTo>
                <a:pt x="45720" y="534264"/>
              </a:lnTo>
            </a:path>
          </a:pathLst>
        </a:custGeom>
        <a:noFill/>
        <a:ln w="9525" cap="rnd"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7A49624-3143-44BE-A5EC-9654327074EF}">
      <dsp:nvSpPr>
        <dsp:cNvPr id="0" name=""/>
        <dsp:cNvSpPr/>
      </dsp:nvSpPr>
      <dsp:spPr>
        <a:xfrm>
          <a:off x="3614432" y="926937"/>
          <a:ext cx="2396074" cy="534264"/>
        </a:xfrm>
        <a:custGeom>
          <a:avLst/>
          <a:gdLst/>
          <a:ahLst/>
          <a:cxnLst/>
          <a:rect l="0" t="0" r="0" b="0"/>
          <a:pathLst>
            <a:path>
              <a:moveTo>
                <a:pt x="0" y="0"/>
              </a:moveTo>
              <a:lnTo>
                <a:pt x="0" y="318504"/>
              </a:lnTo>
              <a:lnTo>
                <a:pt x="2396074" y="318504"/>
              </a:lnTo>
              <a:lnTo>
                <a:pt x="2396074" y="534264"/>
              </a:lnTo>
            </a:path>
          </a:pathLst>
        </a:custGeom>
        <a:noFill/>
        <a:ln w="9525" cap="rnd"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763BE02-C5E4-4817-BE32-C119EBFEB690}">
      <dsp:nvSpPr>
        <dsp:cNvPr id="0" name=""/>
        <dsp:cNvSpPr/>
      </dsp:nvSpPr>
      <dsp:spPr>
        <a:xfrm>
          <a:off x="3568712" y="3844845"/>
          <a:ext cx="91440" cy="534264"/>
        </a:xfrm>
        <a:custGeom>
          <a:avLst/>
          <a:gdLst/>
          <a:ahLst/>
          <a:cxnLst/>
          <a:rect l="0" t="0" r="0" b="0"/>
          <a:pathLst>
            <a:path>
              <a:moveTo>
                <a:pt x="45720" y="0"/>
              </a:moveTo>
              <a:lnTo>
                <a:pt x="45720" y="534264"/>
              </a:lnTo>
            </a:path>
          </a:pathLst>
        </a:custGeom>
        <a:noFill/>
        <a:ln w="9525" cap="rnd"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E3B46E5-3785-4B31-A08A-6C4EBFF6F2AB}">
      <dsp:nvSpPr>
        <dsp:cNvPr id="0" name=""/>
        <dsp:cNvSpPr/>
      </dsp:nvSpPr>
      <dsp:spPr>
        <a:xfrm>
          <a:off x="3568712" y="2385891"/>
          <a:ext cx="91440" cy="534264"/>
        </a:xfrm>
        <a:custGeom>
          <a:avLst/>
          <a:gdLst/>
          <a:ahLst/>
          <a:cxnLst/>
          <a:rect l="0" t="0" r="0" b="0"/>
          <a:pathLst>
            <a:path>
              <a:moveTo>
                <a:pt x="45720" y="0"/>
              </a:moveTo>
              <a:lnTo>
                <a:pt x="45720" y="534264"/>
              </a:lnTo>
            </a:path>
          </a:pathLst>
        </a:custGeom>
        <a:noFill/>
        <a:ln w="9525" cap="rnd"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E2013B37-4830-4808-A6D6-EE3574DA1DBF}">
      <dsp:nvSpPr>
        <dsp:cNvPr id="0" name=""/>
        <dsp:cNvSpPr/>
      </dsp:nvSpPr>
      <dsp:spPr>
        <a:xfrm>
          <a:off x="3568712" y="926937"/>
          <a:ext cx="91440" cy="534264"/>
        </a:xfrm>
        <a:custGeom>
          <a:avLst/>
          <a:gdLst/>
          <a:ahLst/>
          <a:cxnLst/>
          <a:rect l="0" t="0" r="0" b="0"/>
          <a:pathLst>
            <a:path>
              <a:moveTo>
                <a:pt x="45720" y="0"/>
              </a:moveTo>
              <a:lnTo>
                <a:pt x="45720" y="534264"/>
              </a:lnTo>
            </a:path>
          </a:pathLst>
        </a:custGeom>
        <a:noFill/>
        <a:ln w="9525" cap="rnd"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13B6A83-1C3E-439A-8725-2AEA7640B156}">
      <dsp:nvSpPr>
        <dsp:cNvPr id="0" name=""/>
        <dsp:cNvSpPr/>
      </dsp:nvSpPr>
      <dsp:spPr>
        <a:xfrm>
          <a:off x="1172638" y="2385891"/>
          <a:ext cx="91440" cy="534264"/>
        </a:xfrm>
        <a:custGeom>
          <a:avLst/>
          <a:gdLst/>
          <a:ahLst/>
          <a:cxnLst/>
          <a:rect l="0" t="0" r="0" b="0"/>
          <a:pathLst>
            <a:path>
              <a:moveTo>
                <a:pt x="45720" y="0"/>
              </a:moveTo>
              <a:lnTo>
                <a:pt x="45720" y="534264"/>
              </a:lnTo>
            </a:path>
          </a:pathLst>
        </a:custGeom>
        <a:noFill/>
        <a:ln w="9525" cap="rnd"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E18A0CBE-E673-459C-907F-A02CDE6BB90B}">
      <dsp:nvSpPr>
        <dsp:cNvPr id="0" name=""/>
        <dsp:cNvSpPr/>
      </dsp:nvSpPr>
      <dsp:spPr>
        <a:xfrm>
          <a:off x="1218358" y="926937"/>
          <a:ext cx="2396074" cy="534264"/>
        </a:xfrm>
        <a:custGeom>
          <a:avLst/>
          <a:gdLst/>
          <a:ahLst/>
          <a:cxnLst/>
          <a:rect l="0" t="0" r="0" b="0"/>
          <a:pathLst>
            <a:path>
              <a:moveTo>
                <a:pt x="2396074" y="0"/>
              </a:moveTo>
              <a:lnTo>
                <a:pt x="2396074" y="318504"/>
              </a:lnTo>
              <a:lnTo>
                <a:pt x="0" y="318504"/>
              </a:lnTo>
              <a:lnTo>
                <a:pt x="0" y="534264"/>
              </a:lnTo>
            </a:path>
          </a:pathLst>
        </a:custGeom>
        <a:noFill/>
        <a:ln w="9525" cap="rnd"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0B6307BE-CD99-46B3-BD9B-B920AD96411C}">
      <dsp:nvSpPr>
        <dsp:cNvPr id="0" name=""/>
        <dsp:cNvSpPr/>
      </dsp:nvSpPr>
      <dsp:spPr>
        <a:xfrm>
          <a:off x="2721454" y="2247"/>
          <a:ext cx="1785956" cy="924689"/>
        </a:xfrm>
        <a:prstGeom prst="rect">
          <a:avLst/>
        </a:prstGeom>
        <a:solidFill>
          <a:schemeClr val="accent3"/>
        </a:soli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30484" numCol="1" spcCol="1270" anchor="ctr" anchorCtr="0">
          <a:noAutofit/>
        </a:bodyPr>
        <a:lstStyle/>
        <a:p>
          <a:pPr lvl="0" algn="ctr" defTabSz="889000">
            <a:lnSpc>
              <a:spcPct val="90000"/>
            </a:lnSpc>
            <a:spcBef>
              <a:spcPct val="0"/>
            </a:spcBef>
            <a:spcAft>
              <a:spcPct val="35000"/>
            </a:spcAft>
          </a:pPr>
          <a:r>
            <a:rPr lang="en-US" sz="2000" kern="1200"/>
            <a:t>Screen</a:t>
          </a:r>
        </a:p>
      </dsp:txBody>
      <dsp:txXfrm>
        <a:off x="2721454" y="2247"/>
        <a:ext cx="1785956" cy="924689"/>
      </dsp:txXfrm>
    </dsp:sp>
    <dsp:sp modelId="{B4622724-C519-44A6-AC56-5D11C83E13F2}">
      <dsp:nvSpPr>
        <dsp:cNvPr id="0" name=""/>
        <dsp:cNvSpPr/>
      </dsp:nvSpPr>
      <dsp:spPr>
        <a:xfrm>
          <a:off x="3078645" y="721450"/>
          <a:ext cx="1607361" cy="308229"/>
        </a:xfrm>
        <a:prstGeom prst="rect">
          <a:avLst/>
        </a:prstGeom>
        <a:solidFill>
          <a:schemeClr val="lt1">
            <a:alpha val="90000"/>
            <a:hueOff val="0"/>
            <a:satOff val="0"/>
            <a:lumOff val="0"/>
            <a:alphaOff val="0"/>
          </a:schemeClr>
        </a:solidFill>
        <a:ln w="9525" cap="rnd"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5560" tIns="8890" rIns="35560" bIns="8890" numCol="1" spcCol="1270" anchor="ctr" anchorCtr="0">
          <a:noAutofit/>
        </a:bodyPr>
        <a:lstStyle/>
        <a:p>
          <a:pPr lvl="0" algn="r" defTabSz="622300">
            <a:lnSpc>
              <a:spcPct val="90000"/>
            </a:lnSpc>
            <a:spcBef>
              <a:spcPct val="0"/>
            </a:spcBef>
            <a:spcAft>
              <a:spcPct val="35000"/>
            </a:spcAft>
          </a:pPr>
          <a:r>
            <a:rPr lang="en-US" sz="1400" kern="1200"/>
            <a:t>AUDIT/DAST/CRAFFT</a:t>
          </a:r>
        </a:p>
      </dsp:txBody>
      <dsp:txXfrm>
        <a:off x="3078645" y="721450"/>
        <a:ext cx="1607361" cy="308229"/>
      </dsp:txXfrm>
    </dsp:sp>
    <dsp:sp modelId="{1B805747-9A85-4589-9A3A-7B330E9E6AD8}">
      <dsp:nvSpPr>
        <dsp:cNvPr id="0" name=""/>
        <dsp:cNvSpPr/>
      </dsp:nvSpPr>
      <dsp:spPr>
        <a:xfrm>
          <a:off x="325380" y="1461202"/>
          <a:ext cx="1785956" cy="924689"/>
        </a:xfrm>
        <a:prstGeom prst="rect">
          <a:avLst/>
        </a:prstGeom>
        <a:solidFill>
          <a:schemeClr val="accent1">
            <a:lumMod val="60000"/>
            <a:lumOff val="40000"/>
          </a:schemeClr>
        </a:soli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30484" numCol="1" spcCol="1270" anchor="ctr" anchorCtr="0">
          <a:noAutofit/>
        </a:bodyPr>
        <a:lstStyle/>
        <a:p>
          <a:pPr lvl="0" algn="ctr" defTabSz="889000">
            <a:lnSpc>
              <a:spcPct val="90000"/>
            </a:lnSpc>
            <a:spcBef>
              <a:spcPct val="0"/>
            </a:spcBef>
            <a:spcAft>
              <a:spcPct val="35000"/>
            </a:spcAft>
          </a:pPr>
          <a:r>
            <a:rPr lang="en-US" sz="2000" kern="1200"/>
            <a:t>Abstinence/Low Risk</a:t>
          </a:r>
        </a:p>
      </dsp:txBody>
      <dsp:txXfrm>
        <a:off x="325380" y="1461202"/>
        <a:ext cx="1785956" cy="924689"/>
      </dsp:txXfrm>
    </dsp:sp>
    <dsp:sp modelId="{5BCA7ED0-67FC-44CB-BC09-207C23DB2A86}">
      <dsp:nvSpPr>
        <dsp:cNvPr id="0" name=""/>
        <dsp:cNvSpPr/>
      </dsp:nvSpPr>
      <dsp:spPr>
        <a:xfrm>
          <a:off x="682571" y="2180404"/>
          <a:ext cx="1607361" cy="308229"/>
        </a:xfrm>
        <a:prstGeom prst="rect">
          <a:avLst/>
        </a:prstGeom>
        <a:solidFill>
          <a:schemeClr val="lt1">
            <a:alpha val="90000"/>
            <a:hueOff val="0"/>
            <a:satOff val="0"/>
            <a:lumOff val="0"/>
            <a:alphaOff val="0"/>
          </a:schemeClr>
        </a:solidFill>
        <a:ln w="9525" cap="rnd"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3020" tIns="8255" rIns="33020" bIns="8255" numCol="1" spcCol="1270" anchor="ctr" anchorCtr="0">
          <a:noAutofit/>
        </a:bodyPr>
        <a:lstStyle/>
        <a:p>
          <a:pPr lvl="0" algn="r" defTabSz="577850">
            <a:lnSpc>
              <a:spcPct val="90000"/>
            </a:lnSpc>
            <a:spcBef>
              <a:spcPct val="0"/>
            </a:spcBef>
            <a:spcAft>
              <a:spcPct val="35000"/>
            </a:spcAft>
          </a:pPr>
          <a:r>
            <a:rPr lang="en-US" sz="1300" kern="1200"/>
            <a:t>AUDIT (&lt;7), DAST (&lt;2)</a:t>
          </a:r>
        </a:p>
      </dsp:txBody>
      <dsp:txXfrm>
        <a:off x="682571" y="2180404"/>
        <a:ext cx="1607361" cy="308229"/>
      </dsp:txXfrm>
    </dsp:sp>
    <dsp:sp modelId="{98229762-5576-4785-8845-7F142CA0A05F}">
      <dsp:nvSpPr>
        <dsp:cNvPr id="0" name=""/>
        <dsp:cNvSpPr/>
      </dsp:nvSpPr>
      <dsp:spPr>
        <a:xfrm>
          <a:off x="325380" y="2920156"/>
          <a:ext cx="1785956" cy="924689"/>
        </a:xfrm>
        <a:prstGeom prst="rect">
          <a:avLst/>
        </a:prstGeom>
        <a:solidFill>
          <a:schemeClr val="accent1">
            <a:lumMod val="75000"/>
          </a:schemeClr>
        </a:soli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30484" numCol="1" spcCol="1270" anchor="ctr" anchorCtr="0">
          <a:noAutofit/>
        </a:bodyPr>
        <a:lstStyle/>
        <a:p>
          <a:pPr lvl="0" algn="ctr" defTabSz="889000">
            <a:lnSpc>
              <a:spcPct val="90000"/>
            </a:lnSpc>
            <a:spcBef>
              <a:spcPct val="0"/>
            </a:spcBef>
            <a:spcAft>
              <a:spcPct val="35000"/>
            </a:spcAft>
          </a:pPr>
          <a:r>
            <a:rPr lang="en-US" sz="2000" kern="1200"/>
            <a:t>Affirm/ ReScreen in Future</a:t>
          </a:r>
        </a:p>
      </dsp:txBody>
      <dsp:txXfrm>
        <a:off x="325380" y="2920156"/>
        <a:ext cx="1785956" cy="924689"/>
      </dsp:txXfrm>
    </dsp:sp>
    <dsp:sp modelId="{DCA5637C-D176-43C5-BFE6-04F78F9B232B}">
      <dsp:nvSpPr>
        <dsp:cNvPr id="0" name=""/>
        <dsp:cNvSpPr/>
      </dsp:nvSpPr>
      <dsp:spPr>
        <a:xfrm>
          <a:off x="682571" y="3639359"/>
          <a:ext cx="1607361" cy="308229"/>
        </a:xfrm>
        <a:prstGeom prst="rect">
          <a:avLst/>
        </a:prstGeom>
        <a:solidFill>
          <a:schemeClr val="lt1">
            <a:alpha val="90000"/>
            <a:hueOff val="0"/>
            <a:satOff val="0"/>
            <a:lumOff val="0"/>
            <a:alphaOff val="0"/>
          </a:schemeClr>
        </a:solidFill>
        <a:ln w="9525" cap="rnd" cmpd="sng" algn="ctr">
          <a:solidFill>
            <a:schemeClr val="accent5">
              <a:hueOff val="356465"/>
              <a:satOff val="-7213"/>
              <a:lumOff val="224"/>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0640" tIns="10160" rIns="40640" bIns="10160" numCol="1" spcCol="1270" anchor="ctr" anchorCtr="0">
          <a:noAutofit/>
        </a:bodyPr>
        <a:lstStyle/>
        <a:p>
          <a:pPr lvl="0" algn="r" defTabSz="711200">
            <a:lnSpc>
              <a:spcPct val="90000"/>
            </a:lnSpc>
            <a:spcBef>
              <a:spcPct val="0"/>
            </a:spcBef>
            <a:spcAft>
              <a:spcPct val="35000"/>
            </a:spcAft>
          </a:pPr>
          <a:r>
            <a:rPr lang="en-US" sz="1600" kern="1200"/>
            <a:t>Positivity</a:t>
          </a:r>
        </a:p>
      </dsp:txBody>
      <dsp:txXfrm>
        <a:off x="682571" y="3639359"/>
        <a:ext cx="1607361" cy="308229"/>
      </dsp:txXfrm>
    </dsp:sp>
    <dsp:sp modelId="{3A4E245B-F827-4934-9FBC-C594EFC09E72}">
      <dsp:nvSpPr>
        <dsp:cNvPr id="0" name=""/>
        <dsp:cNvSpPr/>
      </dsp:nvSpPr>
      <dsp:spPr>
        <a:xfrm>
          <a:off x="2721454" y="1461202"/>
          <a:ext cx="1785956" cy="924689"/>
        </a:xfrm>
        <a:prstGeom prst="rect">
          <a:avLst/>
        </a:prstGeom>
        <a:solidFill>
          <a:schemeClr val="accent4">
            <a:lumMod val="60000"/>
            <a:lumOff val="40000"/>
          </a:schemeClr>
        </a:soli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30484" numCol="1" spcCol="1270" anchor="ctr" anchorCtr="0">
          <a:noAutofit/>
        </a:bodyPr>
        <a:lstStyle/>
        <a:p>
          <a:pPr lvl="0" algn="ctr" defTabSz="889000">
            <a:lnSpc>
              <a:spcPct val="90000"/>
            </a:lnSpc>
            <a:spcBef>
              <a:spcPct val="0"/>
            </a:spcBef>
            <a:spcAft>
              <a:spcPct val="35000"/>
            </a:spcAft>
          </a:pPr>
          <a:r>
            <a:rPr lang="en-US" sz="2000" kern="1200"/>
            <a:t>Moderate Risk Use</a:t>
          </a:r>
        </a:p>
      </dsp:txBody>
      <dsp:txXfrm>
        <a:off x="2721454" y="1461202"/>
        <a:ext cx="1785956" cy="924689"/>
      </dsp:txXfrm>
    </dsp:sp>
    <dsp:sp modelId="{AE9C5B45-2101-4088-BFC5-D08CA29E604E}">
      <dsp:nvSpPr>
        <dsp:cNvPr id="0" name=""/>
        <dsp:cNvSpPr/>
      </dsp:nvSpPr>
      <dsp:spPr>
        <a:xfrm>
          <a:off x="3078645" y="2180404"/>
          <a:ext cx="1607361" cy="308229"/>
        </a:xfrm>
        <a:prstGeom prst="rect">
          <a:avLst/>
        </a:prstGeom>
        <a:solidFill>
          <a:schemeClr val="lt1">
            <a:alpha val="90000"/>
            <a:hueOff val="0"/>
            <a:satOff val="0"/>
            <a:lumOff val="0"/>
            <a:alphaOff val="0"/>
          </a:schemeClr>
        </a:solidFill>
        <a:ln w="9525" cap="rnd" cmpd="sng" algn="ctr">
          <a:solidFill>
            <a:schemeClr val="accent5">
              <a:hueOff val="712930"/>
              <a:satOff val="-14425"/>
              <a:lumOff val="44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0480" tIns="7620" rIns="30480" bIns="7620" numCol="1" spcCol="1270" anchor="ctr" anchorCtr="0">
          <a:noAutofit/>
        </a:bodyPr>
        <a:lstStyle/>
        <a:p>
          <a:pPr lvl="0" algn="r" defTabSz="533400">
            <a:lnSpc>
              <a:spcPct val="90000"/>
            </a:lnSpc>
            <a:spcBef>
              <a:spcPct val="0"/>
            </a:spcBef>
            <a:spcAft>
              <a:spcPct val="35000"/>
            </a:spcAft>
          </a:pPr>
          <a:r>
            <a:rPr lang="en-US" sz="1200" kern="1200"/>
            <a:t>AUDIT (8-19), DAST (3-5)</a:t>
          </a:r>
        </a:p>
      </dsp:txBody>
      <dsp:txXfrm>
        <a:off x="3078645" y="2180404"/>
        <a:ext cx="1607361" cy="308229"/>
      </dsp:txXfrm>
    </dsp:sp>
    <dsp:sp modelId="{A7EC7D8C-8E6E-4AF5-8B42-76ECD0C86C3B}">
      <dsp:nvSpPr>
        <dsp:cNvPr id="0" name=""/>
        <dsp:cNvSpPr/>
      </dsp:nvSpPr>
      <dsp:spPr>
        <a:xfrm>
          <a:off x="2721454" y="2920156"/>
          <a:ext cx="1785956" cy="924689"/>
        </a:xfrm>
        <a:prstGeom prst="rect">
          <a:avLst/>
        </a:prstGeom>
        <a:solidFill>
          <a:schemeClr val="accent4">
            <a:lumMod val="75000"/>
          </a:schemeClr>
        </a:soli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30484" numCol="1" spcCol="1270" anchor="ctr" anchorCtr="0">
          <a:noAutofit/>
        </a:bodyPr>
        <a:lstStyle/>
        <a:p>
          <a:pPr lvl="0" algn="ctr" defTabSz="889000">
            <a:lnSpc>
              <a:spcPct val="90000"/>
            </a:lnSpc>
            <a:spcBef>
              <a:spcPct val="0"/>
            </a:spcBef>
            <a:spcAft>
              <a:spcPct val="35000"/>
            </a:spcAft>
          </a:pPr>
          <a:r>
            <a:rPr lang="en-US" sz="2000" kern="1200" dirty="0"/>
            <a:t>Brief Negotiated Interview</a:t>
          </a:r>
        </a:p>
      </dsp:txBody>
      <dsp:txXfrm>
        <a:off x="2721454" y="2920156"/>
        <a:ext cx="1785956" cy="924689"/>
      </dsp:txXfrm>
    </dsp:sp>
    <dsp:sp modelId="{5F8FC64E-44EB-4266-B2D9-DDC84394C29F}">
      <dsp:nvSpPr>
        <dsp:cNvPr id="0" name=""/>
        <dsp:cNvSpPr/>
      </dsp:nvSpPr>
      <dsp:spPr>
        <a:xfrm>
          <a:off x="3078645" y="3639359"/>
          <a:ext cx="1607361" cy="308229"/>
        </a:xfrm>
        <a:prstGeom prst="rect">
          <a:avLst/>
        </a:prstGeom>
        <a:solidFill>
          <a:schemeClr val="lt1">
            <a:alpha val="90000"/>
            <a:hueOff val="0"/>
            <a:satOff val="0"/>
            <a:lumOff val="0"/>
            <a:alphaOff val="0"/>
          </a:schemeClr>
        </a:solidFill>
        <a:ln w="9525" cap="rnd" cmpd="sng" algn="ctr">
          <a:solidFill>
            <a:schemeClr val="accent5">
              <a:hueOff val="1069395"/>
              <a:satOff val="-21638"/>
              <a:lumOff val="672"/>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0640" tIns="10160" rIns="40640" bIns="10160" numCol="1" spcCol="1270" anchor="ctr" anchorCtr="0">
          <a:noAutofit/>
        </a:bodyPr>
        <a:lstStyle/>
        <a:p>
          <a:pPr lvl="0" algn="r" defTabSz="711200">
            <a:lnSpc>
              <a:spcPct val="90000"/>
            </a:lnSpc>
            <a:spcBef>
              <a:spcPct val="0"/>
            </a:spcBef>
            <a:spcAft>
              <a:spcPct val="35000"/>
            </a:spcAft>
          </a:pPr>
          <a:r>
            <a:rPr lang="en-US" sz="1600" kern="1200"/>
            <a:t>Reduce Risk</a:t>
          </a:r>
        </a:p>
      </dsp:txBody>
      <dsp:txXfrm>
        <a:off x="3078645" y="3639359"/>
        <a:ext cx="1607361" cy="308229"/>
      </dsp:txXfrm>
    </dsp:sp>
    <dsp:sp modelId="{7C4BB445-2256-47DF-944D-DC62CCE5D70D}">
      <dsp:nvSpPr>
        <dsp:cNvPr id="0" name=""/>
        <dsp:cNvSpPr/>
      </dsp:nvSpPr>
      <dsp:spPr>
        <a:xfrm>
          <a:off x="2721454" y="4379110"/>
          <a:ext cx="1785956" cy="924689"/>
        </a:xfrm>
        <a:prstGeom prst="rect">
          <a:avLst/>
        </a:prstGeom>
        <a:solidFill>
          <a:schemeClr val="accent4">
            <a:lumMod val="50000"/>
          </a:schemeClr>
        </a:soli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30484" numCol="1" spcCol="1270" anchor="ctr" anchorCtr="0">
          <a:noAutofit/>
        </a:bodyPr>
        <a:lstStyle/>
        <a:p>
          <a:pPr lvl="0" algn="ctr" defTabSz="889000">
            <a:lnSpc>
              <a:spcPct val="90000"/>
            </a:lnSpc>
            <a:spcBef>
              <a:spcPct val="0"/>
            </a:spcBef>
            <a:spcAft>
              <a:spcPct val="35000"/>
            </a:spcAft>
          </a:pPr>
          <a:r>
            <a:rPr lang="en-US" sz="2000" kern="1200"/>
            <a:t>May Refer to Treatment</a:t>
          </a:r>
        </a:p>
      </dsp:txBody>
      <dsp:txXfrm>
        <a:off x="2721454" y="4379110"/>
        <a:ext cx="1785956" cy="924689"/>
      </dsp:txXfrm>
    </dsp:sp>
    <dsp:sp modelId="{E2A5D694-E4EA-466C-B779-3EA222E14CDA}">
      <dsp:nvSpPr>
        <dsp:cNvPr id="0" name=""/>
        <dsp:cNvSpPr/>
      </dsp:nvSpPr>
      <dsp:spPr>
        <a:xfrm>
          <a:off x="3078645" y="5098313"/>
          <a:ext cx="1607361" cy="308229"/>
        </a:xfrm>
        <a:prstGeom prst="rect">
          <a:avLst/>
        </a:prstGeom>
        <a:solidFill>
          <a:schemeClr val="lt1">
            <a:alpha val="90000"/>
            <a:hueOff val="0"/>
            <a:satOff val="0"/>
            <a:lumOff val="0"/>
            <a:alphaOff val="0"/>
          </a:schemeClr>
        </a:solidFill>
        <a:ln w="9525" cap="rnd" cmpd="sng" algn="ctr">
          <a:solidFill>
            <a:schemeClr val="accent5">
              <a:hueOff val="1425861"/>
              <a:satOff val="-28851"/>
              <a:lumOff val="897"/>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8100" tIns="9525" rIns="38100" bIns="9525" numCol="1" spcCol="1270" anchor="ctr" anchorCtr="0">
          <a:noAutofit/>
        </a:bodyPr>
        <a:lstStyle/>
        <a:p>
          <a:pPr lvl="0" algn="r" defTabSz="666750">
            <a:lnSpc>
              <a:spcPct val="90000"/>
            </a:lnSpc>
            <a:spcBef>
              <a:spcPct val="0"/>
            </a:spcBef>
            <a:spcAft>
              <a:spcPct val="35000"/>
            </a:spcAft>
          </a:pPr>
          <a:r>
            <a:rPr lang="en-US" sz="1500" kern="1200"/>
            <a:t>Therapy/Treatment</a:t>
          </a:r>
        </a:p>
      </dsp:txBody>
      <dsp:txXfrm>
        <a:off x="3078645" y="5098313"/>
        <a:ext cx="1607361" cy="308229"/>
      </dsp:txXfrm>
    </dsp:sp>
    <dsp:sp modelId="{DB0D05C4-872E-4662-8B69-E280A2744CC9}">
      <dsp:nvSpPr>
        <dsp:cNvPr id="0" name=""/>
        <dsp:cNvSpPr/>
      </dsp:nvSpPr>
      <dsp:spPr>
        <a:xfrm>
          <a:off x="5117528" y="1461202"/>
          <a:ext cx="1785956" cy="924689"/>
        </a:xfrm>
        <a:prstGeom prst="rect">
          <a:avLst/>
        </a:prstGeom>
        <a:solidFill>
          <a:schemeClr val="accent5">
            <a:lumMod val="60000"/>
            <a:lumOff val="40000"/>
          </a:schemeClr>
        </a:soli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30484" numCol="1" spcCol="1270" anchor="ctr" anchorCtr="0">
          <a:noAutofit/>
        </a:bodyPr>
        <a:lstStyle/>
        <a:p>
          <a:pPr lvl="0" algn="ctr" defTabSz="889000">
            <a:lnSpc>
              <a:spcPct val="90000"/>
            </a:lnSpc>
            <a:spcBef>
              <a:spcPct val="0"/>
            </a:spcBef>
            <a:spcAft>
              <a:spcPct val="35000"/>
            </a:spcAft>
          </a:pPr>
          <a:r>
            <a:rPr lang="en-US" sz="2000" kern="1200"/>
            <a:t>High Risk Use</a:t>
          </a:r>
        </a:p>
      </dsp:txBody>
      <dsp:txXfrm>
        <a:off x="5117528" y="1461202"/>
        <a:ext cx="1785956" cy="924689"/>
      </dsp:txXfrm>
    </dsp:sp>
    <dsp:sp modelId="{F6D2705F-6818-4DB9-B13A-4E3AB7046E54}">
      <dsp:nvSpPr>
        <dsp:cNvPr id="0" name=""/>
        <dsp:cNvSpPr/>
      </dsp:nvSpPr>
      <dsp:spPr>
        <a:xfrm>
          <a:off x="5474719" y="2180404"/>
          <a:ext cx="1607361" cy="308229"/>
        </a:xfrm>
        <a:prstGeom prst="rect">
          <a:avLst/>
        </a:prstGeom>
        <a:solidFill>
          <a:schemeClr val="lt1">
            <a:alpha val="90000"/>
            <a:hueOff val="0"/>
            <a:satOff val="0"/>
            <a:lumOff val="0"/>
            <a:alphaOff val="0"/>
          </a:schemeClr>
        </a:solidFill>
        <a:ln w="9525" cap="rnd" cmpd="sng" algn="ctr">
          <a:solidFill>
            <a:schemeClr val="accent5">
              <a:hueOff val="1782326"/>
              <a:satOff val="-36064"/>
              <a:lumOff val="1121"/>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7940" tIns="6985" rIns="27940" bIns="6985" numCol="1" spcCol="1270" anchor="ctr" anchorCtr="0">
          <a:noAutofit/>
        </a:bodyPr>
        <a:lstStyle/>
        <a:p>
          <a:pPr lvl="0" algn="r" defTabSz="488950">
            <a:lnSpc>
              <a:spcPct val="90000"/>
            </a:lnSpc>
            <a:spcBef>
              <a:spcPct val="0"/>
            </a:spcBef>
            <a:spcAft>
              <a:spcPct val="35000"/>
            </a:spcAft>
          </a:pPr>
          <a:r>
            <a:rPr lang="en-US" sz="1100" kern="1200"/>
            <a:t>AUDIT (20-40), DAST (6+)</a:t>
          </a:r>
        </a:p>
      </dsp:txBody>
      <dsp:txXfrm>
        <a:off x="5474719" y="2180404"/>
        <a:ext cx="1607361" cy="308229"/>
      </dsp:txXfrm>
    </dsp:sp>
    <dsp:sp modelId="{B7A6803F-2A60-49DA-8EB1-3E338C35B2A2}">
      <dsp:nvSpPr>
        <dsp:cNvPr id="0" name=""/>
        <dsp:cNvSpPr/>
      </dsp:nvSpPr>
      <dsp:spPr>
        <a:xfrm>
          <a:off x="5117528" y="2920156"/>
          <a:ext cx="1785956" cy="924689"/>
        </a:xfrm>
        <a:prstGeom prst="rect">
          <a:avLst/>
        </a:prstGeom>
        <a:solidFill>
          <a:schemeClr val="accent5">
            <a:lumMod val="75000"/>
          </a:schemeClr>
        </a:soli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30484" numCol="1" spcCol="1270" anchor="ctr" anchorCtr="0">
          <a:noAutofit/>
        </a:bodyPr>
        <a:lstStyle/>
        <a:p>
          <a:pPr lvl="0" algn="ctr" defTabSz="889000">
            <a:lnSpc>
              <a:spcPct val="90000"/>
            </a:lnSpc>
            <a:spcBef>
              <a:spcPct val="0"/>
            </a:spcBef>
            <a:spcAft>
              <a:spcPct val="35000"/>
            </a:spcAft>
          </a:pPr>
          <a:r>
            <a:rPr lang="en-US" sz="2000" kern="1200"/>
            <a:t>Brief Negotiated Interview</a:t>
          </a:r>
        </a:p>
      </dsp:txBody>
      <dsp:txXfrm>
        <a:off x="5117528" y="2920156"/>
        <a:ext cx="1785956" cy="924689"/>
      </dsp:txXfrm>
    </dsp:sp>
    <dsp:sp modelId="{A47371EB-8C52-41D2-A580-90F1E313A301}">
      <dsp:nvSpPr>
        <dsp:cNvPr id="0" name=""/>
        <dsp:cNvSpPr/>
      </dsp:nvSpPr>
      <dsp:spPr>
        <a:xfrm>
          <a:off x="5474719" y="3639359"/>
          <a:ext cx="1607361" cy="308229"/>
        </a:xfrm>
        <a:prstGeom prst="rect">
          <a:avLst/>
        </a:prstGeom>
        <a:solidFill>
          <a:schemeClr val="lt1">
            <a:alpha val="90000"/>
            <a:hueOff val="0"/>
            <a:satOff val="0"/>
            <a:lumOff val="0"/>
            <a:alphaOff val="0"/>
          </a:schemeClr>
        </a:solidFill>
        <a:ln w="9525" cap="rnd" cmpd="sng" algn="ctr">
          <a:solidFill>
            <a:schemeClr val="accent5">
              <a:hueOff val="2138791"/>
              <a:satOff val="-43276"/>
              <a:lumOff val="1345"/>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0480" tIns="7620" rIns="30480" bIns="7620" numCol="1" spcCol="1270" anchor="ctr" anchorCtr="0">
          <a:noAutofit/>
        </a:bodyPr>
        <a:lstStyle/>
        <a:p>
          <a:pPr lvl="0" algn="r" defTabSz="533400">
            <a:lnSpc>
              <a:spcPct val="90000"/>
            </a:lnSpc>
            <a:spcBef>
              <a:spcPct val="0"/>
            </a:spcBef>
            <a:spcAft>
              <a:spcPct val="35000"/>
            </a:spcAft>
          </a:pPr>
          <a:r>
            <a:rPr lang="en-US" sz="1200" kern="1200"/>
            <a:t>Motivate into Treatment</a:t>
          </a:r>
        </a:p>
      </dsp:txBody>
      <dsp:txXfrm>
        <a:off x="5474719" y="3639359"/>
        <a:ext cx="1607361" cy="308229"/>
      </dsp:txXfrm>
    </dsp:sp>
    <dsp:sp modelId="{96887088-F5A3-4073-BDE6-7D42B872851F}">
      <dsp:nvSpPr>
        <dsp:cNvPr id="0" name=""/>
        <dsp:cNvSpPr/>
      </dsp:nvSpPr>
      <dsp:spPr>
        <a:xfrm>
          <a:off x="5117528" y="4379110"/>
          <a:ext cx="1785956" cy="924689"/>
        </a:xfrm>
        <a:prstGeom prst="rect">
          <a:avLst/>
        </a:prstGeom>
        <a:solidFill>
          <a:schemeClr val="accent5">
            <a:lumMod val="50000"/>
          </a:schemeClr>
        </a:solidFill>
        <a:ln>
          <a:noFill/>
        </a:ln>
        <a:effectLst>
          <a:reflection blurRad="12700" stA="26000" endPos="32000" dist="12700" dir="5400000" sy="-100000"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30484" numCol="1" spcCol="1270" anchor="ctr" anchorCtr="0">
          <a:noAutofit/>
        </a:bodyPr>
        <a:lstStyle/>
        <a:p>
          <a:pPr lvl="0" algn="ctr" defTabSz="889000">
            <a:lnSpc>
              <a:spcPct val="90000"/>
            </a:lnSpc>
            <a:spcBef>
              <a:spcPct val="0"/>
            </a:spcBef>
            <a:spcAft>
              <a:spcPct val="35000"/>
            </a:spcAft>
          </a:pPr>
          <a:r>
            <a:rPr lang="en-US" sz="2000" kern="1200"/>
            <a:t>Req. Referral to Treatment</a:t>
          </a:r>
        </a:p>
      </dsp:txBody>
      <dsp:txXfrm>
        <a:off x="5117528" y="4379110"/>
        <a:ext cx="1785956" cy="924689"/>
      </dsp:txXfrm>
    </dsp:sp>
    <dsp:sp modelId="{5E99E8F2-1F9F-40C3-A05A-DB92F08C45F3}">
      <dsp:nvSpPr>
        <dsp:cNvPr id="0" name=""/>
        <dsp:cNvSpPr/>
      </dsp:nvSpPr>
      <dsp:spPr>
        <a:xfrm>
          <a:off x="5474719" y="5098313"/>
          <a:ext cx="1607361" cy="308229"/>
        </a:xfrm>
        <a:prstGeom prst="rect">
          <a:avLst/>
        </a:prstGeom>
        <a:solidFill>
          <a:schemeClr val="lt1">
            <a:alpha val="90000"/>
            <a:hueOff val="0"/>
            <a:satOff val="0"/>
            <a:lumOff val="0"/>
            <a:alphaOff val="0"/>
          </a:schemeClr>
        </a:solidFill>
        <a:ln w="9525" cap="rnd" cmpd="sng" algn="ctr">
          <a:solidFill>
            <a:schemeClr val="accent5">
              <a:hueOff val="2495256"/>
              <a:satOff val="-50489"/>
              <a:lumOff val="1569"/>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5560" tIns="8890" rIns="35560" bIns="8890" numCol="1" spcCol="1270" anchor="ctr" anchorCtr="0">
          <a:noAutofit/>
        </a:bodyPr>
        <a:lstStyle/>
        <a:p>
          <a:pPr lvl="0" algn="r" defTabSz="622300">
            <a:lnSpc>
              <a:spcPct val="90000"/>
            </a:lnSpc>
            <a:spcBef>
              <a:spcPct val="0"/>
            </a:spcBef>
            <a:spcAft>
              <a:spcPct val="35000"/>
            </a:spcAft>
          </a:pPr>
          <a:r>
            <a:rPr lang="en-US" sz="1400" kern="1200"/>
            <a:t>Detox/SA treatment</a:t>
          </a:r>
        </a:p>
      </dsp:txBody>
      <dsp:txXfrm>
        <a:off x="5474719" y="5098313"/>
        <a:ext cx="1607361" cy="308229"/>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6AAAE0-C632-42BD-A361-9FD69C6C7E48}">
      <dsp:nvSpPr>
        <dsp:cNvPr id="0" name=""/>
        <dsp:cNvSpPr/>
      </dsp:nvSpPr>
      <dsp:spPr>
        <a:xfrm>
          <a:off x="1100" y="1559347"/>
          <a:ext cx="2146952" cy="810000"/>
        </a:xfrm>
        <a:prstGeom prst="chevron">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lvl="0" algn="ctr" defTabSz="666750">
            <a:lnSpc>
              <a:spcPct val="90000"/>
            </a:lnSpc>
            <a:spcBef>
              <a:spcPct val="0"/>
            </a:spcBef>
            <a:spcAft>
              <a:spcPct val="35000"/>
            </a:spcAft>
          </a:pPr>
          <a:r>
            <a:rPr lang="en-US" sz="1500" b="1" kern="1200"/>
            <a:t>Health Promotion  &amp; Prevention</a:t>
          </a:r>
        </a:p>
      </dsp:txBody>
      <dsp:txXfrm>
        <a:off x="406100" y="1559347"/>
        <a:ext cx="1336952" cy="810000"/>
      </dsp:txXfrm>
    </dsp:sp>
    <dsp:sp modelId="{D76608CC-EAA4-410A-AC47-B9BC17141891}">
      <dsp:nvSpPr>
        <dsp:cNvPr id="0" name=""/>
        <dsp:cNvSpPr/>
      </dsp:nvSpPr>
      <dsp:spPr>
        <a:xfrm>
          <a:off x="1100" y="2470597"/>
          <a:ext cx="1717561" cy="18402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666750">
            <a:lnSpc>
              <a:spcPct val="90000"/>
            </a:lnSpc>
            <a:spcBef>
              <a:spcPct val="0"/>
            </a:spcBef>
            <a:spcAft>
              <a:spcPct val="15000"/>
            </a:spcAft>
            <a:buChar char="••"/>
          </a:pPr>
          <a:r>
            <a:rPr lang="en-US" sz="1500" kern="1200"/>
            <a:t>Healthy communities</a:t>
          </a:r>
        </a:p>
        <a:p>
          <a:pPr marL="114300" lvl="1" indent="-114300" algn="l" defTabSz="666750">
            <a:lnSpc>
              <a:spcPct val="90000"/>
            </a:lnSpc>
            <a:spcBef>
              <a:spcPct val="0"/>
            </a:spcBef>
            <a:spcAft>
              <a:spcPct val="15000"/>
            </a:spcAft>
            <a:buChar char="••"/>
          </a:pPr>
          <a:r>
            <a:rPr lang="en-US" sz="1500" kern="1200"/>
            <a:t>Wellness plans</a:t>
          </a:r>
        </a:p>
        <a:p>
          <a:pPr marL="114300" lvl="1" indent="-114300" algn="l" defTabSz="666750">
            <a:lnSpc>
              <a:spcPct val="90000"/>
            </a:lnSpc>
            <a:spcBef>
              <a:spcPct val="0"/>
            </a:spcBef>
            <a:spcAft>
              <a:spcPct val="15000"/>
            </a:spcAft>
            <a:buChar char="••"/>
          </a:pPr>
          <a:r>
            <a:rPr lang="en-US" sz="1500" kern="1200"/>
            <a:t>Education</a:t>
          </a:r>
        </a:p>
      </dsp:txBody>
      <dsp:txXfrm>
        <a:off x="1100" y="2470597"/>
        <a:ext cx="1717561" cy="1840297"/>
      </dsp:txXfrm>
    </dsp:sp>
    <dsp:sp modelId="{773C60AA-9516-4234-A3F5-1DFB258C9518}">
      <dsp:nvSpPr>
        <dsp:cNvPr id="0" name=""/>
        <dsp:cNvSpPr/>
      </dsp:nvSpPr>
      <dsp:spPr>
        <a:xfrm>
          <a:off x="1932052" y="1559347"/>
          <a:ext cx="2146952" cy="810000"/>
        </a:xfrm>
        <a:prstGeom prst="chevron">
          <a:avLst/>
        </a:prstGeom>
        <a:solidFill>
          <a:schemeClr val="accent3">
            <a:hueOff val="-286681"/>
            <a:satOff val="236"/>
            <a:lumOff val="-196"/>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lvl="0" algn="ctr" defTabSz="666750">
            <a:lnSpc>
              <a:spcPct val="90000"/>
            </a:lnSpc>
            <a:spcBef>
              <a:spcPct val="0"/>
            </a:spcBef>
            <a:spcAft>
              <a:spcPct val="35000"/>
            </a:spcAft>
          </a:pPr>
          <a:r>
            <a:rPr lang="en-US" sz="1500" b="1" kern="1200">
              <a:latin typeface="Calibri" panose="020F0502020204030204"/>
              <a:ea typeface="+mn-ea"/>
              <a:cs typeface="+mn-cs"/>
            </a:rPr>
            <a:t>Early Intervention</a:t>
          </a:r>
        </a:p>
      </dsp:txBody>
      <dsp:txXfrm>
        <a:off x="2337052" y="1559347"/>
        <a:ext cx="1336952" cy="810000"/>
      </dsp:txXfrm>
    </dsp:sp>
    <dsp:sp modelId="{3AEB4A87-0445-4C97-86F3-3EA63AB0203D}">
      <dsp:nvSpPr>
        <dsp:cNvPr id="0" name=""/>
        <dsp:cNvSpPr/>
      </dsp:nvSpPr>
      <dsp:spPr>
        <a:xfrm>
          <a:off x="1932052" y="2470597"/>
          <a:ext cx="1717561" cy="18402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666750">
            <a:lnSpc>
              <a:spcPct val="90000"/>
            </a:lnSpc>
            <a:spcBef>
              <a:spcPct val="0"/>
            </a:spcBef>
            <a:spcAft>
              <a:spcPct val="15000"/>
            </a:spcAft>
            <a:buChar char="••"/>
          </a:pPr>
          <a:r>
            <a:rPr lang="en-US" sz="1500" kern="1200">
              <a:latin typeface="Calibri" panose="020F0502020204030204"/>
              <a:ea typeface="+mn-ea"/>
              <a:cs typeface="+mn-cs"/>
            </a:rPr>
            <a:t>Access through needle exchange, primary care, judicial system, etc.</a:t>
          </a:r>
        </a:p>
        <a:p>
          <a:pPr marL="114300" lvl="1" indent="-114300" algn="l" defTabSz="666750">
            <a:lnSpc>
              <a:spcPct val="90000"/>
            </a:lnSpc>
            <a:spcBef>
              <a:spcPct val="0"/>
            </a:spcBef>
            <a:spcAft>
              <a:spcPct val="15000"/>
            </a:spcAft>
            <a:buChar char="••"/>
          </a:pPr>
          <a:r>
            <a:rPr lang="en-US" sz="1500" kern="1200">
              <a:latin typeface="Calibri" panose="020F0502020204030204"/>
              <a:ea typeface="+mn-ea"/>
              <a:cs typeface="+mn-cs"/>
            </a:rPr>
            <a:t>Screening</a:t>
          </a:r>
        </a:p>
        <a:p>
          <a:pPr marL="114300" lvl="1" indent="-114300" algn="l" defTabSz="666750">
            <a:lnSpc>
              <a:spcPct val="90000"/>
            </a:lnSpc>
            <a:spcBef>
              <a:spcPct val="0"/>
            </a:spcBef>
            <a:spcAft>
              <a:spcPct val="15000"/>
            </a:spcAft>
            <a:buChar char="••"/>
          </a:pPr>
          <a:r>
            <a:rPr lang="en-US" sz="1500" kern="1200">
              <a:latin typeface="Calibri" panose="020F0502020204030204"/>
              <a:ea typeface="+mn-ea"/>
              <a:cs typeface="+mn-cs"/>
            </a:rPr>
            <a:t>Referral</a:t>
          </a:r>
        </a:p>
      </dsp:txBody>
      <dsp:txXfrm>
        <a:off x="1932052" y="2470597"/>
        <a:ext cx="1717561" cy="1840297"/>
      </dsp:txXfrm>
    </dsp:sp>
    <dsp:sp modelId="{DF9E37B4-AE89-4A57-B570-E6568B427D05}">
      <dsp:nvSpPr>
        <dsp:cNvPr id="0" name=""/>
        <dsp:cNvSpPr/>
      </dsp:nvSpPr>
      <dsp:spPr>
        <a:xfrm>
          <a:off x="3863005" y="1559347"/>
          <a:ext cx="2146952" cy="810000"/>
        </a:xfrm>
        <a:prstGeom prst="chevron">
          <a:avLst/>
        </a:prstGeom>
        <a:solidFill>
          <a:schemeClr val="accent3">
            <a:hueOff val="-573361"/>
            <a:satOff val="472"/>
            <a:lumOff val="-392"/>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lvl="0" algn="ctr" defTabSz="666750">
            <a:lnSpc>
              <a:spcPct val="90000"/>
            </a:lnSpc>
            <a:spcBef>
              <a:spcPct val="0"/>
            </a:spcBef>
            <a:spcAft>
              <a:spcPct val="35000"/>
            </a:spcAft>
          </a:pPr>
          <a:r>
            <a:rPr lang="en-US" sz="1500" b="1" kern="1200">
              <a:latin typeface="Calibri" panose="020F0502020204030204"/>
              <a:ea typeface="+mn-ea"/>
              <a:cs typeface="+mn-cs"/>
            </a:rPr>
            <a:t>Community Based</a:t>
          </a:r>
        </a:p>
      </dsp:txBody>
      <dsp:txXfrm>
        <a:off x="4268005" y="1559347"/>
        <a:ext cx="1336952" cy="810000"/>
      </dsp:txXfrm>
    </dsp:sp>
    <dsp:sp modelId="{0028B519-E8E3-4C35-9C45-D74ACE0F4D61}">
      <dsp:nvSpPr>
        <dsp:cNvPr id="0" name=""/>
        <dsp:cNvSpPr/>
      </dsp:nvSpPr>
      <dsp:spPr>
        <a:xfrm>
          <a:off x="3863005" y="2470597"/>
          <a:ext cx="1717561" cy="18402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666750">
            <a:lnSpc>
              <a:spcPct val="90000"/>
            </a:lnSpc>
            <a:spcBef>
              <a:spcPct val="0"/>
            </a:spcBef>
            <a:spcAft>
              <a:spcPct val="15000"/>
            </a:spcAft>
            <a:buChar char="••"/>
          </a:pPr>
          <a:r>
            <a:rPr lang="en-US" sz="1500" kern="1200">
              <a:latin typeface="Calibri" panose="020F0502020204030204"/>
              <a:ea typeface="+mn-ea"/>
              <a:cs typeface="+mn-cs"/>
            </a:rPr>
            <a:t>12 Step Meetings</a:t>
          </a:r>
        </a:p>
        <a:p>
          <a:pPr marL="114300" lvl="1" indent="-114300" algn="l" defTabSz="666750">
            <a:lnSpc>
              <a:spcPct val="90000"/>
            </a:lnSpc>
            <a:spcBef>
              <a:spcPct val="0"/>
            </a:spcBef>
            <a:spcAft>
              <a:spcPct val="15000"/>
            </a:spcAft>
            <a:buChar char="••"/>
          </a:pPr>
          <a:r>
            <a:rPr lang="en-US" sz="1500" kern="1200">
              <a:latin typeface="Calibri" panose="020F0502020204030204"/>
              <a:ea typeface="+mn-ea"/>
              <a:cs typeface="+mn-cs"/>
            </a:rPr>
            <a:t>Support Groups</a:t>
          </a:r>
        </a:p>
        <a:p>
          <a:pPr marL="114300" lvl="1" indent="-114300" algn="l" defTabSz="666750">
            <a:lnSpc>
              <a:spcPct val="90000"/>
            </a:lnSpc>
            <a:spcBef>
              <a:spcPct val="0"/>
            </a:spcBef>
            <a:spcAft>
              <a:spcPct val="15000"/>
            </a:spcAft>
            <a:buChar char="••"/>
          </a:pPr>
          <a:r>
            <a:rPr lang="en-US" sz="1500" kern="1200">
              <a:latin typeface="Calibri" panose="020F0502020204030204"/>
              <a:ea typeface="+mn-ea"/>
              <a:cs typeface="+mn-cs"/>
            </a:rPr>
            <a:t>Day Programs</a:t>
          </a:r>
        </a:p>
      </dsp:txBody>
      <dsp:txXfrm>
        <a:off x="3863005" y="2470597"/>
        <a:ext cx="1717561" cy="1840297"/>
      </dsp:txXfrm>
    </dsp:sp>
    <dsp:sp modelId="{2DC82773-F4B8-4B26-A14E-CE7BB880E6B7}">
      <dsp:nvSpPr>
        <dsp:cNvPr id="0" name=""/>
        <dsp:cNvSpPr/>
      </dsp:nvSpPr>
      <dsp:spPr>
        <a:xfrm>
          <a:off x="5793957" y="1559347"/>
          <a:ext cx="2146952" cy="810000"/>
        </a:xfrm>
        <a:prstGeom prst="chevron">
          <a:avLst/>
        </a:prstGeom>
        <a:solidFill>
          <a:schemeClr val="accent3">
            <a:hueOff val="-860042"/>
            <a:satOff val="708"/>
            <a:lumOff val="-589"/>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lvl="0" algn="ctr" defTabSz="666750">
            <a:lnSpc>
              <a:spcPct val="90000"/>
            </a:lnSpc>
            <a:spcBef>
              <a:spcPct val="0"/>
            </a:spcBef>
            <a:spcAft>
              <a:spcPct val="35000"/>
            </a:spcAft>
          </a:pPr>
          <a:r>
            <a:rPr lang="en-US" sz="1500" b="1" kern="1200">
              <a:latin typeface="Calibri" panose="020F0502020204030204"/>
              <a:ea typeface="+mn-ea"/>
              <a:cs typeface="+mn-cs"/>
            </a:rPr>
            <a:t>Outpatient Services</a:t>
          </a:r>
        </a:p>
      </dsp:txBody>
      <dsp:txXfrm>
        <a:off x="6198957" y="1559347"/>
        <a:ext cx="1336952" cy="810000"/>
      </dsp:txXfrm>
    </dsp:sp>
    <dsp:sp modelId="{4F577365-B662-4992-9FC8-8E8289C0ABEF}">
      <dsp:nvSpPr>
        <dsp:cNvPr id="0" name=""/>
        <dsp:cNvSpPr/>
      </dsp:nvSpPr>
      <dsp:spPr>
        <a:xfrm>
          <a:off x="5793957" y="2470597"/>
          <a:ext cx="1717561" cy="18402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666750">
            <a:lnSpc>
              <a:spcPct val="90000"/>
            </a:lnSpc>
            <a:spcBef>
              <a:spcPct val="0"/>
            </a:spcBef>
            <a:spcAft>
              <a:spcPct val="15000"/>
            </a:spcAft>
            <a:buChar char="••"/>
          </a:pPr>
          <a:r>
            <a:rPr lang="en-US" sz="1500" kern="1200">
              <a:latin typeface="Calibri" panose="020F0502020204030204"/>
              <a:ea typeface="+mn-ea"/>
              <a:cs typeface="+mn-cs"/>
            </a:rPr>
            <a:t>Co-Occuring treatment</a:t>
          </a:r>
        </a:p>
        <a:p>
          <a:pPr marL="114300" lvl="1" indent="-114300" algn="l" defTabSz="666750">
            <a:lnSpc>
              <a:spcPct val="90000"/>
            </a:lnSpc>
            <a:spcBef>
              <a:spcPct val="0"/>
            </a:spcBef>
            <a:spcAft>
              <a:spcPct val="15000"/>
            </a:spcAft>
            <a:buChar char="••"/>
          </a:pPr>
          <a:r>
            <a:rPr lang="en-US" sz="1500" kern="1200">
              <a:latin typeface="Calibri" panose="020F0502020204030204"/>
              <a:ea typeface="+mn-ea"/>
              <a:cs typeface="+mn-cs"/>
            </a:rPr>
            <a:t>Medication-assisted</a:t>
          </a:r>
        </a:p>
        <a:p>
          <a:pPr marL="114300" lvl="1" indent="-114300" algn="l" defTabSz="666750">
            <a:lnSpc>
              <a:spcPct val="90000"/>
            </a:lnSpc>
            <a:spcBef>
              <a:spcPct val="0"/>
            </a:spcBef>
            <a:spcAft>
              <a:spcPct val="15000"/>
            </a:spcAft>
            <a:buChar char="••"/>
          </a:pPr>
          <a:r>
            <a:rPr lang="en-US" sz="1500" kern="1200">
              <a:latin typeface="Calibri" panose="020F0502020204030204"/>
              <a:ea typeface="+mn-ea"/>
              <a:cs typeface="+mn-cs"/>
            </a:rPr>
            <a:t>Daily, Weekly, Monthly</a:t>
          </a:r>
        </a:p>
        <a:p>
          <a:pPr marL="114300" lvl="1" indent="-114300" algn="l" defTabSz="666750">
            <a:lnSpc>
              <a:spcPct val="90000"/>
            </a:lnSpc>
            <a:spcBef>
              <a:spcPct val="0"/>
            </a:spcBef>
            <a:spcAft>
              <a:spcPct val="15000"/>
            </a:spcAft>
            <a:buChar char="••"/>
          </a:pPr>
          <a:r>
            <a:rPr lang="en-US" sz="1500" kern="1200">
              <a:latin typeface="Calibri" panose="020F0502020204030204"/>
              <a:ea typeface="+mn-ea"/>
              <a:cs typeface="+mn-cs"/>
            </a:rPr>
            <a:t>Psychiatric services</a:t>
          </a:r>
        </a:p>
        <a:p>
          <a:pPr marL="114300" lvl="1" indent="-114300" algn="l" defTabSz="666750">
            <a:lnSpc>
              <a:spcPct val="90000"/>
            </a:lnSpc>
            <a:spcBef>
              <a:spcPct val="0"/>
            </a:spcBef>
            <a:spcAft>
              <a:spcPct val="15000"/>
            </a:spcAft>
            <a:buChar char="••"/>
          </a:pPr>
          <a:r>
            <a:rPr lang="en-US" sz="1500" kern="1200">
              <a:latin typeface="Calibri" panose="020F0502020204030204"/>
              <a:ea typeface="+mn-ea"/>
              <a:cs typeface="+mn-cs"/>
            </a:rPr>
            <a:t>Indvidual, Family, or Group therapy</a:t>
          </a:r>
        </a:p>
      </dsp:txBody>
      <dsp:txXfrm>
        <a:off x="5793957" y="2470597"/>
        <a:ext cx="1717561" cy="1840297"/>
      </dsp:txXfrm>
    </dsp:sp>
    <dsp:sp modelId="{6043A0A9-C85B-4524-AAB3-6CEDFC974E7E}">
      <dsp:nvSpPr>
        <dsp:cNvPr id="0" name=""/>
        <dsp:cNvSpPr/>
      </dsp:nvSpPr>
      <dsp:spPr>
        <a:xfrm>
          <a:off x="7724909" y="1559347"/>
          <a:ext cx="2146952" cy="810000"/>
        </a:xfrm>
        <a:prstGeom prst="chevron">
          <a:avLst/>
        </a:prstGeom>
        <a:solidFill>
          <a:schemeClr val="accent3">
            <a:hueOff val="-1146722"/>
            <a:satOff val="944"/>
            <a:lumOff val="-785"/>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lvl="0" algn="ctr" defTabSz="666750">
            <a:lnSpc>
              <a:spcPct val="90000"/>
            </a:lnSpc>
            <a:spcBef>
              <a:spcPct val="0"/>
            </a:spcBef>
            <a:spcAft>
              <a:spcPct val="35000"/>
            </a:spcAft>
          </a:pPr>
          <a:r>
            <a:rPr lang="en-US" sz="1500" b="1" kern="1200">
              <a:latin typeface="Calibri" panose="020F0502020204030204"/>
              <a:ea typeface="+mn-ea"/>
              <a:cs typeface="+mn-cs"/>
            </a:rPr>
            <a:t>Residential Services</a:t>
          </a:r>
        </a:p>
      </dsp:txBody>
      <dsp:txXfrm>
        <a:off x="8129909" y="1559347"/>
        <a:ext cx="1336952" cy="810000"/>
      </dsp:txXfrm>
    </dsp:sp>
    <dsp:sp modelId="{14D4D318-607F-4F3C-99F9-368464A0C7C4}">
      <dsp:nvSpPr>
        <dsp:cNvPr id="0" name=""/>
        <dsp:cNvSpPr/>
      </dsp:nvSpPr>
      <dsp:spPr>
        <a:xfrm>
          <a:off x="7724909" y="2470597"/>
          <a:ext cx="1717561" cy="18402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666750">
            <a:lnSpc>
              <a:spcPct val="90000"/>
            </a:lnSpc>
            <a:spcBef>
              <a:spcPct val="0"/>
            </a:spcBef>
            <a:spcAft>
              <a:spcPct val="15000"/>
            </a:spcAft>
            <a:buChar char="••"/>
          </a:pPr>
          <a:r>
            <a:rPr lang="en-US" sz="1500" kern="1200">
              <a:latin typeface="Calibri" panose="020F0502020204030204"/>
              <a:ea typeface="+mn-ea"/>
              <a:cs typeface="+mn-cs"/>
            </a:rPr>
            <a:t>Short Term (28 days, 90 days, 3-6 months)</a:t>
          </a:r>
        </a:p>
        <a:p>
          <a:pPr marL="114300" lvl="1" indent="-114300" algn="l" defTabSz="666750">
            <a:lnSpc>
              <a:spcPct val="90000"/>
            </a:lnSpc>
            <a:spcBef>
              <a:spcPct val="0"/>
            </a:spcBef>
            <a:spcAft>
              <a:spcPct val="15000"/>
            </a:spcAft>
            <a:buChar char="••"/>
          </a:pPr>
          <a:r>
            <a:rPr lang="en-US" sz="1500" kern="1200">
              <a:latin typeface="Calibri" panose="020F0502020204030204"/>
              <a:ea typeface="+mn-ea"/>
              <a:cs typeface="+mn-cs"/>
            </a:rPr>
            <a:t>Long Term (6-12 months)</a:t>
          </a:r>
        </a:p>
        <a:p>
          <a:pPr marL="114300" lvl="1" indent="-114300" algn="l" defTabSz="666750">
            <a:lnSpc>
              <a:spcPct val="90000"/>
            </a:lnSpc>
            <a:spcBef>
              <a:spcPct val="0"/>
            </a:spcBef>
            <a:spcAft>
              <a:spcPct val="15000"/>
            </a:spcAft>
            <a:buChar char="••"/>
          </a:pPr>
          <a:r>
            <a:rPr lang="en-US" sz="1500" kern="1200">
              <a:latin typeface="Calibri" panose="020F0502020204030204"/>
              <a:ea typeface="+mn-ea"/>
              <a:cs typeface="+mn-cs"/>
            </a:rPr>
            <a:t>Population Specific</a:t>
          </a:r>
        </a:p>
        <a:p>
          <a:pPr marL="114300" lvl="1" indent="-114300" algn="l" defTabSz="666750">
            <a:lnSpc>
              <a:spcPct val="90000"/>
            </a:lnSpc>
            <a:spcBef>
              <a:spcPct val="0"/>
            </a:spcBef>
            <a:spcAft>
              <a:spcPct val="15000"/>
            </a:spcAft>
            <a:buChar char="••"/>
          </a:pPr>
          <a:r>
            <a:rPr lang="en-US" sz="1500" kern="1200">
              <a:latin typeface="Calibri" panose="020F0502020204030204"/>
              <a:ea typeface="+mn-ea"/>
              <a:cs typeface="+mn-cs"/>
            </a:rPr>
            <a:t>Faith-based</a:t>
          </a:r>
        </a:p>
      </dsp:txBody>
      <dsp:txXfrm>
        <a:off x="7724909" y="2470597"/>
        <a:ext cx="1717561" cy="1840297"/>
      </dsp:txXfrm>
    </dsp:sp>
    <dsp:sp modelId="{F5351F18-A107-4833-B2B0-1D4F722A1C4D}">
      <dsp:nvSpPr>
        <dsp:cNvPr id="0" name=""/>
        <dsp:cNvSpPr/>
      </dsp:nvSpPr>
      <dsp:spPr>
        <a:xfrm>
          <a:off x="9655862" y="1559347"/>
          <a:ext cx="2146952" cy="810000"/>
        </a:xfrm>
        <a:prstGeom prst="chevron">
          <a:avLst/>
        </a:prstGeom>
        <a:solidFill>
          <a:schemeClr val="accent3">
            <a:hueOff val="-1433403"/>
            <a:satOff val="1180"/>
            <a:lumOff val="-981"/>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lvl="0" algn="ctr" defTabSz="666750">
            <a:lnSpc>
              <a:spcPct val="90000"/>
            </a:lnSpc>
            <a:spcBef>
              <a:spcPct val="0"/>
            </a:spcBef>
            <a:spcAft>
              <a:spcPct val="35000"/>
            </a:spcAft>
          </a:pPr>
          <a:r>
            <a:rPr lang="en-US" sz="1500" b="1" kern="1200">
              <a:latin typeface="Calibri" panose="020F0502020204030204"/>
              <a:ea typeface="+mn-ea"/>
              <a:cs typeface="+mn-cs"/>
            </a:rPr>
            <a:t>Hospitalization</a:t>
          </a:r>
        </a:p>
      </dsp:txBody>
      <dsp:txXfrm>
        <a:off x="10060862" y="1559347"/>
        <a:ext cx="1336952" cy="810000"/>
      </dsp:txXfrm>
    </dsp:sp>
    <dsp:sp modelId="{45024554-1F96-4235-B2C9-6A5173FBB28A}">
      <dsp:nvSpPr>
        <dsp:cNvPr id="0" name=""/>
        <dsp:cNvSpPr/>
      </dsp:nvSpPr>
      <dsp:spPr>
        <a:xfrm>
          <a:off x="9655862" y="2470597"/>
          <a:ext cx="1717561" cy="18402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666750">
            <a:lnSpc>
              <a:spcPct val="90000"/>
            </a:lnSpc>
            <a:spcBef>
              <a:spcPct val="0"/>
            </a:spcBef>
            <a:spcAft>
              <a:spcPct val="15000"/>
            </a:spcAft>
            <a:buChar char="••"/>
          </a:pPr>
          <a:r>
            <a:rPr lang="en-US" sz="1500" kern="1200">
              <a:latin typeface="Calibri" panose="020F0502020204030204"/>
              <a:ea typeface="+mn-ea"/>
              <a:cs typeface="+mn-cs"/>
            </a:rPr>
            <a:t>Medication management</a:t>
          </a:r>
        </a:p>
        <a:p>
          <a:pPr marL="114300" lvl="1" indent="-114300" algn="l" defTabSz="666750">
            <a:lnSpc>
              <a:spcPct val="90000"/>
            </a:lnSpc>
            <a:spcBef>
              <a:spcPct val="0"/>
            </a:spcBef>
            <a:spcAft>
              <a:spcPct val="15000"/>
            </a:spcAft>
            <a:buChar char="••"/>
          </a:pPr>
          <a:r>
            <a:rPr lang="en-US" sz="1500" kern="1200">
              <a:latin typeface="Calibri" panose="020F0502020204030204"/>
              <a:ea typeface="+mn-ea"/>
              <a:cs typeface="+mn-cs"/>
            </a:rPr>
            <a:t>Detox</a:t>
          </a:r>
        </a:p>
        <a:p>
          <a:pPr marL="114300" lvl="1" indent="-114300" algn="l" defTabSz="666750">
            <a:lnSpc>
              <a:spcPct val="90000"/>
            </a:lnSpc>
            <a:spcBef>
              <a:spcPct val="0"/>
            </a:spcBef>
            <a:spcAft>
              <a:spcPct val="15000"/>
            </a:spcAft>
            <a:buChar char="••"/>
          </a:pPr>
          <a:r>
            <a:rPr lang="en-US" sz="1500" kern="1200">
              <a:latin typeface="Calibri" panose="020F0502020204030204"/>
              <a:ea typeface="+mn-ea"/>
              <a:cs typeface="+mn-cs"/>
            </a:rPr>
            <a:t>Stabilization</a:t>
          </a:r>
        </a:p>
      </dsp:txBody>
      <dsp:txXfrm>
        <a:off x="9655862" y="2470597"/>
        <a:ext cx="1717561" cy="1840297"/>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10.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1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13.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1"/>
            <a:ext cx="3011699" cy="463407"/>
          </a:xfrm>
          <a:prstGeom prst="rect">
            <a:avLst/>
          </a:prstGeom>
        </p:spPr>
        <p:txBody>
          <a:bodyPr vert="horz" lIns="92474" tIns="46236" rIns="92474" bIns="46236" rtlCol="0"/>
          <a:lstStyle>
            <a:lvl1pPr algn="l">
              <a:defRPr sz="1100"/>
            </a:lvl1pPr>
          </a:lstStyle>
          <a:p>
            <a:endParaRPr lang="en-US"/>
          </a:p>
        </p:txBody>
      </p:sp>
      <p:sp>
        <p:nvSpPr>
          <p:cNvPr id="3" name="Date Placeholder 2"/>
          <p:cNvSpPr>
            <a:spLocks noGrp="1"/>
          </p:cNvSpPr>
          <p:nvPr>
            <p:ph type="dt" sz="quarter" idx="1"/>
          </p:nvPr>
        </p:nvSpPr>
        <p:spPr>
          <a:xfrm>
            <a:off x="3936771" y="1"/>
            <a:ext cx="3011699" cy="463407"/>
          </a:xfrm>
          <a:prstGeom prst="rect">
            <a:avLst/>
          </a:prstGeom>
        </p:spPr>
        <p:txBody>
          <a:bodyPr vert="horz" lIns="92474" tIns="46236" rIns="92474" bIns="46236" rtlCol="0"/>
          <a:lstStyle>
            <a:lvl1pPr algn="r">
              <a:defRPr sz="1100"/>
            </a:lvl1pPr>
          </a:lstStyle>
          <a:p>
            <a:fld id="{2F0E22FF-CC36-4A0F-917D-8DAF68180A8D}" type="datetimeFigureOut">
              <a:rPr lang="en-US" smtClean="0"/>
              <a:t>10/1/2018</a:t>
            </a:fld>
            <a:endParaRPr lang="en-US"/>
          </a:p>
        </p:txBody>
      </p:sp>
      <p:sp>
        <p:nvSpPr>
          <p:cNvPr id="4" name="Footer Placeholder 3"/>
          <p:cNvSpPr>
            <a:spLocks noGrp="1"/>
          </p:cNvSpPr>
          <p:nvPr>
            <p:ph type="ftr" sz="quarter" idx="2"/>
          </p:nvPr>
        </p:nvSpPr>
        <p:spPr>
          <a:xfrm>
            <a:off x="3" y="8772676"/>
            <a:ext cx="3011699" cy="463405"/>
          </a:xfrm>
          <a:prstGeom prst="rect">
            <a:avLst/>
          </a:prstGeom>
        </p:spPr>
        <p:txBody>
          <a:bodyPr vert="horz" lIns="92474" tIns="46236" rIns="92474" bIns="46236" rtlCol="0" anchor="b"/>
          <a:lstStyle>
            <a:lvl1pPr algn="l">
              <a:defRPr sz="1100"/>
            </a:lvl1pPr>
          </a:lstStyle>
          <a:p>
            <a:endParaRPr lang="en-US"/>
          </a:p>
        </p:txBody>
      </p:sp>
      <p:sp>
        <p:nvSpPr>
          <p:cNvPr id="5" name="Slide Number Placeholder 4"/>
          <p:cNvSpPr>
            <a:spLocks noGrp="1"/>
          </p:cNvSpPr>
          <p:nvPr>
            <p:ph type="sldNum" sz="quarter" idx="3"/>
          </p:nvPr>
        </p:nvSpPr>
        <p:spPr>
          <a:xfrm>
            <a:off x="3936771" y="8772676"/>
            <a:ext cx="3011699" cy="463405"/>
          </a:xfrm>
          <a:prstGeom prst="rect">
            <a:avLst/>
          </a:prstGeom>
        </p:spPr>
        <p:txBody>
          <a:bodyPr vert="horz" lIns="92474" tIns="46236" rIns="92474" bIns="46236" rtlCol="0" anchor="b"/>
          <a:lstStyle>
            <a:lvl1pPr algn="r">
              <a:defRPr sz="1100"/>
            </a:lvl1pPr>
          </a:lstStyle>
          <a:p>
            <a:fld id="{D041A441-19AE-49C2-84E1-E144804B8A26}" type="slidenum">
              <a:rPr lang="en-US" smtClean="0"/>
              <a:t>‹#›</a:t>
            </a:fld>
            <a:endParaRPr lang="en-US"/>
          </a:p>
        </p:txBody>
      </p:sp>
    </p:spTree>
    <p:extLst>
      <p:ext uri="{BB962C8B-B14F-4D97-AF65-F5344CB8AC3E}">
        <p14:creationId xmlns:p14="http://schemas.microsoft.com/office/powerpoint/2010/main" val="29232591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1"/>
            <a:ext cx="3011699" cy="463407"/>
          </a:xfrm>
          <a:prstGeom prst="rect">
            <a:avLst/>
          </a:prstGeom>
        </p:spPr>
        <p:txBody>
          <a:bodyPr vert="horz" lIns="92474" tIns="46236" rIns="92474" bIns="46236" rtlCol="0"/>
          <a:lstStyle>
            <a:lvl1pPr algn="l">
              <a:defRPr sz="1100"/>
            </a:lvl1pPr>
          </a:lstStyle>
          <a:p>
            <a:endParaRPr lang="en-US"/>
          </a:p>
        </p:txBody>
      </p:sp>
      <p:sp>
        <p:nvSpPr>
          <p:cNvPr id="3" name="Date Placeholder 2"/>
          <p:cNvSpPr>
            <a:spLocks noGrp="1"/>
          </p:cNvSpPr>
          <p:nvPr>
            <p:ph type="dt" idx="1"/>
          </p:nvPr>
        </p:nvSpPr>
        <p:spPr>
          <a:xfrm>
            <a:off x="3936771" y="1"/>
            <a:ext cx="3011699" cy="463407"/>
          </a:xfrm>
          <a:prstGeom prst="rect">
            <a:avLst/>
          </a:prstGeom>
        </p:spPr>
        <p:txBody>
          <a:bodyPr vert="horz" lIns="92474" tIns="46236" rIns="92474" bIns="46236" rtlCol="0"/>
          <a:lstStyle>
            <a:lvl1pPr algn="r">
              <a:defRPr sz="1100"/>
            </a:lvl1pPr>
          </a:lstStyle>
          <a:p>
            <a:fld id="{B9598E74-3785-4E30-8F3B-F4967D876D4A}" type="datetimeFigureOut">
              <a:rPr lang="en-US" smtClean="0"/>
              <a:t>10/1/2018</a:t>
            </a:fld>
            <a:endParaRPr lang="en-US"/>
          </a:p>
        </p:txBody>
      </p:sp>
      <p:sp>
        <p:nvSpPr>
          <p:cNvPr id="4" name="Slide Image Placeholder 3"/>
          <p:cNvSpPr>
            <a:spLocks noGrp="1" noRot="1" noChangeAspect="1"/>
          </p:cNvSpPr>
          <p:nvPr>
            <p:ph type="sldImg" idx="2"/>
          </p:nvPr>
        </p:nvSpPr>
        <p:spPr>
          <a:xfrm>
            <a:off x="704850" y="1154113"/>
            <a:ext cx="5540375" cy="3117850"/>
          </a:xfrm>
          <a:prstGeom prst="rect">
            <a:avLst/>
          </a:prstGeom>
          <a:noFill/>
          <a:ln w="12700">
            <a:solidFill>
              <a:prstClr val="black"/>
            </a:solidFill>
          </a:ln>
        </p:spPr>
        <p:txBody>
          <a:bodyPr vert="horz" lIns="92474" tIns="46236" rIns="92474" bIns="46236" rtlCol="0" anchor="ctr"/>
          <a:lstStyle/>
          <a:p>
            <a:endParaRPr lang="en-US"/>
          </a:p>
        </p:txBody>
      </p:sp>
      <p:sp>
        <p:nvSpPr>
          <p:cNvPr id="5" name="Notes Placeholder 4"/>
          <p:cNvSpPr>
            <a:spLocks noGrp="1"/>
          </p:cNvSpPr>
          <p:nvPr>
            <p:ph type="body" sz="quarter" idx="3"/>
          </p:nvPr>
        </p:nvSpPr>
        <p:spPr>
          <a:xfrm>
            <a:off x="695008" y="4444863"/>
            <a:ext cx="5560060" cy="3636704"/>
          </a:xfrm>
          <a:prstGeom prst="rect">
            <a:avLst/>
          </a:prstGeom>
        </p:spPr>
        <p:txBody>
          <a:bodyPr vert="horz" lIns="92474" tIns="46236" rIns="92474" bIns="46236"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3" y="8772676"/>
            <a:ext cx="3011699" cy="463405"/>
          </a:xfrm>
          <a:prstGeom prst="rect">
            <a:avLst/>
          </a:prstGeom>
        </p:spPr>
        <p:txBody>
          <a:bodyPr vert="horz" lIns="92474" tIns="46236" rIns="92474" bIns="46236" rtlCol="0" anchor="b"/>
          <a:lstStyle>
            <a:lvl1pPr algn="l">
              <a:defRPr sz="1100"/>
            </a:lvl1pPr>
          </a:lstStyle>
          <a:p>
            <a:endParaRPr lang="en-US"/>
          </a:p>
        </p:txBody>
      </p:sp>
      <p:sp>
        <p:nvSpPr>
          <p:cNvPr id="7" name="Slide Number Placeholder 6"/>
          <p:cNvSpPr>
            <a:spLocks noGrp="1"/>
          </p:cNvSpPr>
          <p:nvPr>
            <p:ph type="sldNum" sz="quarter" idx="5"/>
          </p:nvPr>
        </p:nvSpPr>
        <p:spPr>
          <a:xfrm>
            <a:off x="3936771" y="8772676"/>
            <a:ext cx="3011699" cy="463405"/>
          </a:xfrm>
          <a:prstGeom prst="rect">
            <a:avLst/>
          </a:prstGeom>
        </p:spPr>
        <p:txBody>
          <a:bodyPr vert="horz" lIns="92474" tIns="46236" rIns="92474" bIns="46236" rtlCol="0" anchor="b"/>
          <a:lstStyle>
            <a:lvl1pPr algn="r">
              <a:defRPr sz="1100"/>
            </a:lvl1pPr>
          </a:lstStyle>
          <a:p>
            <a:fld id="{5A2B2DF1-7E54-4826-9DDA-35C6165CC771}" type="slidenum">
              <a:rPr lang="en-US" smtClean="0"/>
              <a:t>‹#›</a:t>
            </a:fld>
            <a:endParaRPr lang="en-US"/>
          </a:p>
        </p:txBody>
      </p:sp>
    </p:spTree>
    <p:extLst>
      <p:ext uri="{BB962C8B-B14F-4D97-AF65-F5344CB8AC3E}">
        <p14:creationId xmlns:p14="http://schemas.microsoft.com/office/powerpoint/2010/main" val="29653244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cdc.gov/drugoverdose/opioids/prescribed.html" TargetMode="External"/><Relationship Id="rId2" Type="http://schemas.openxmlformats.org/officeDocument/2006/relationships/slide" Target="../slides/slide14.xml"/><Relationship Id="rId1" Type="http://schemas.openxmlformats.org/officeDocument/2006/relationships/notesMaster" Target="../notesMasters/notesMaster1.xml"/><Relationship Id="rId5" Type="http://schemas.openxmlformats.org/officeDocument/2006/relationships/hyperlink" Target="https://www.cdc.gov/drugoverdose/opioids/fentanyl.html" TargetMode="External"/><Relationship Id="rId4" Type="http://schemas.openxmlformats.org/officeDocument/2006/relationships/hyperlink" Target="https://www.cdc.gov/drugoverdose/opioids/heroin.html"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ncbi.nlm.nih.gov/pubmed/22786464"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3" Type="http://schemas.openxmlformats.org/officeDocument/2006/relationships/hyperlink" Target="https://youtu.be/JUbIrcLY6hc" TargetMode="External"/><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2B2DF1-7E54-4826-9DDA-35C6165CC771}" type="slidenum">
              <a:rPr lang="en-US" smtClean="0"/>
              <a:t>1</a:t>
            </a:fld>
            <a:endParaRPr lang="en-US"/>
          </a:p>
        </p:txBody>
      </p:sp>
    </p:spTree>
    <p:extLst>
      <p:ext uri="{BB962C8B-B14F-4D97-AF65-F5344CB8AC3E}">
        <p14:creationId xmlns:p14="http://schemas.microsoft.com/office/powerpoint/2010/main" val="28713774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74898">
              <a:defRPr/>
            </a:pPr>
            <a:r>
              <a:rPr lang="en-US" sz="1100" dirty="0"/>
              <a:t>Dopamine neurotransmitters are located in the substantia </a:t>
            </a:r>
            <a:r>
              <a:rPr lang="en-US" sz="1100" dirty="0" err="1"/>
              <a:t>nigra</a:t>
            </a:r>
            <a:r>
              <a:rPr lang="en-US" sz="1100" dirty="0"/>
              <a:t> region of the brain (deep inside). There are 5 neurotransmitters. The most common disease associated with the loss of the chemical dopamine is </a:t>
            </a:r>
            <a:r>
              <a:rPr lang="en-US" sz="1100" dirty="0" err="1"/>
              <a:t>Parkinsons</a:t>
            </a:r>
            <a:r>
              <a:rPr lang="en-US" sz="1100" dirty="0"/>
              <a:t> (dopamine is part of basal ganglia motor loop, which controls fine motor movements).</a:t>
            </a:r>
          </a:p>
          <a:p>
            <a:pPr defTabSz="874898">
              <a:defRPr/>
            </a:pPr>
            <a:r>
              <a:rPr lang="en-US" sz="1100" dirty="0"/>
              <a:t>In the case of Schizophrenia, the person is producing too much dopamine – similar symptoms </a:t>
            </a:r>
            <a:r>
              <a:rPr lang="en-US" sz="1100" dirty="0" err="1"/>
              <a:t>seens</a:t>
            </a:r>
            <a:r>
              <a:rPr lang="en-US" sz="1100" dirty="0"/>
              <a:t> with amphetamines, which cause the brain to produce more dopamine.</a:t>
            </a:r>
          </a:p>
          <a:p>
            <a:pPr defTabSz="874898">
              <a:defRPr/>
            </a:pPr>
            <a:endParaRPr lang="en-US" sz="1100" dirty="0"/>
          </a:p>
          <a:p>
            <a:pPr defTabSz="874898">
              <a:defRPr/>
            </a:pPr>
            <a:r>
              <a:rPr lang="en-US" sz="1100" dirty="0"/>
              <a:t>By the mid-1990s, most addiction researchers came to believe that dopamine’s role is more complex than a simple pleasure juice. Dopamine serves as a learning signal that helps animals remember pleasurable experiences and develops the motivation to repeat them. But this signal somehow goes awry with addiction. Research also has demonstrated that dopamine needed to be present for rats to remember unpleasant experiences, such as electric shocks. When an animal experiences any intense stimulus that is worth remembering, dopamine is released in the brain.</a:t>
            </a:r>
            <a:r>
              <a:rPr lang="en-US" dirty="0" smtClean="0"/>
              <a:t/>
            </a:r>
            <a:br>
              <a:rPr lang="en-US" dirty="0" smtClean="0"/>
            </a:br>
            <a:r>
              <a:rPr lang="en-US" sz="1100" dirty="0"/>
              <a:t>“One of the things that has been stressed in recent literature is that the dopamine system is activated by stress,” says Wise, who is now at the National Institute of Drug Abuse (NIDA). “These [stressors] are not pleasant, and yet they stamp in memory as effectively as pleasurable experiences. Dopamine is responsible in both cases.”</a:t>
            </a:r>
          </a:p>
          <a:p>
            <a:endParaRPr lang="en-US" dirty="0"/>
          </a:p>
        </p:txBody>
      </p:sp>
      <p:sp>
        <p:nvSpPr>
          <p:cNvPr id="4" name="Slide Number Placeholder 3"/>
          <p:cNvSpPr>
            <a:spLocks noGrp="1"/>
          </p:cNvSpPr>
          <p:nvPr>
            <p:ph type="sldNum" sz="quarter" idx="10"/>
          </p:nvPr>
        </p:nvSpPr>
        <p:spPr/>
        <p:txBody>
          <a:bodyPr/>
          <a:lstStyle/>
          <a:p>
            <a:fld id="{52E0A992-C887-442D-9F26-79B9654E9301}" type="slidenum">
              <a:rPr lang="en-US" smtClean="0"/>
              <a:t>8</a:t>
            </a:fld>
            <a:endParaRPr lang="en-US"/>
          </a:p>
        </p:txBody>
      </p:sp>
    </p:spTree>
    <p:extLst>
      <p:ext uri="{BB962C8B-B14F-4D97-AF65-F5344CB8AC3E}">
        <p14:creationId xmlns:p14="http://schemas.microsoft.com/office/powerpoint/2010/main" val="24830242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68326">
              <a:defRPr/>
            </a:pPr>
            <a:r>
              <a:rPr lang="en-US" dirty="0" smtClean="0"/>
              <a:t>Rising</a:t>
            </a:r>
            <a:r>
              <a:rPr lang="en-US" baseline="0" dirty="0" smtClean="0"/>
              <a:t> rates of s</a:t>
            </a:r>
            <a:r>
              <a:rPr lang="en-US" dirty="0" smtClean="0"/>
              <a:t>ubstance</a:t>
            </a:r>
            <a:r>
              <a:rPr lang="en-US" baseline="0" dirty="0" smtClean="0"/>
              <a:t> abuse and addiction is a national epidemic that is being particularly hard-felt here in the WV, specifically Cabell Co and the town of Huntington. Nation wide there are 22.5 million current drug users over the age of 12. However, we do know that some individuals start using drugs before the age of 12. This is especially common in situations of sex trafficking or manipulation through drugs. At the Health Department in Huntington they’re collecting data as part of their needle exchange. Their data indicates that some report initial use at age 8. This continues to show that you don’t know who is a drug user or has been exposed to drugs. 1 in 6 Americans reports binge drinking (4 of more drinks in an occasion for women &amp; those over 65 or 5 or more drinks for men on an occasion) in the past 30 days, 1 in 12 qualifies for an alcohol use disorder and 1 in 50 people qualifies for a drug abuse disorder. Substance abuse cots America $700 billion annually (updated 2015) from things like loss of productivity and medical treatment. It is important that we come together to decrease the effects of substance abuse especially as it has been designated a national goal by Healthy People 2010. </a:t>
            </a:r>
            <a:endParaRPr lang="en-US" dirty="0" smtClean="0"/>
          </a:p>
          <a:p>
            <a:endParaRPr lang="en-US" dirty="0"/>
          </a:p>
        </p:txBody>
      </p:sp>
      <p:sp>
        <p:nvSpPr>
          <p:cNvPr id="4" name="Slide Number Placeholder 3"/>
          <p:cNvSpPr>
            <a:spLocks noGrp="1"/>
          </p:cNvSpPr>
          <p:nvPr>
            <p:ph type="sldNum" sz="quarter" idx="10"/>
          </p:nvPr>
        </p:nvSpPr>
        <p:spPr/>
        <p:txBody>
          <a:bodyPr/>
          <a:lstStyle/>
          <a:p>
            <a:fld id="{5A2B2DF1-7E54-4826-9DDA-35C6165CC771}" type="slidenum">
              <a:rPr lang="en-US" smtClean="0"/>
              <a:t>9</a:t>
            </a:fld>
            <a:endParaRPr lang="en-US"/>
          </a:p>
        </p:txBody>
      </p:sp>
    </p:spTree>
    <p:extLst>
      <p:ext uri="{BB962C8B-B14F-4D97-AF65-F5344CB8AC3E}">
        <p14:creationId xmlns:p14="http://schemas.microsoft.com/office/powerpoint/2010/main" val="35880510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t>Half of the controlled substance doses detailed in the report — more than 118 million — are opioids. The other substances included anti-anxiety medications and amphetamine products</a:t>
            </a:r>
            <a:r>
              <a:rPr lang="en-US" sz="1100" dirty="0" smtClean="0"/>
              <a:t>. West </a:t>
            </a:r>
            <a:r>
              <a:rPr lang="en-US" sz="1100" dirty="0"/>
              <a:t>Virginia has just 1.8 million people. The means the doses of legal opioids dispensed in the state last year were equivalent to 65 doses for every man, woman and child.</a:t>
            </a:r>
          </a:p>
          <a:p>
            <a:pPr defTabSz="907487">
              <a:defRPr/>
            </a:pPr>
            <a:endParaRPr lang="en-US" baseline="0" dirty="0" smtClean="0"/>
          </a:p>
          <a:p>
            <a:pPr defTabSz="907487">
              <a:defRPr/>
            </a:pPr>
            <a:r>
              <a:rPr lang="en-US" baseline="0" dirty="0" smtClean="0"/>
              <a:t>At least 944 overdoses occurred in 2015 and 72 of those resulted in death. That’s 2.58 overdoses every day and the range of people affected ranges from 12 to 78 with the average age of someone overdosing at 37. </a:t>
            </a:r>
            <a:r>
              <a:rPr lang="en-US" sz="1100" dirty="0"/>
              <a:t>According to the Centers for Disease Control and Prevention, West Virginia's drug overdose death rate was about 41.5 cases per 100,000 in 2015. The next highest states were New Hampshire (34.3 per 100,000) and Kentucky (29.9 per 100,000).</a:t>
            </a:r>
          </a:p>
          <a:p>
            <a:pPr defTabSz="907487">
              <a:defRPr/>
            </a:pPr>
            <a:endParaRPr lang="en-US" dirty="0" smtClean="0"/>
          </a:p>
          <a:p>
            <a:pPr defTabSz="907487">
              <a:defRPr/>
            </a:pPr>
            <a:r>
              <a:rPr lang="en-US" dirty="0" smtClean="0"/>
              <a:t>2 of the top 5</a:t>
            </a:r>
            <a:r>
              <a:rPr lang="en-US" baseline="0" dirty="0" smtClean="0"/>
              <a:t> states</a:t>
            </a:r>
          </a:p>
          <a:p>
            <a:pPr defTabSz="907487">
              <a:defRPr/>
            </a:pPr>
            <a:r>
              <a:rPr lang="en-US" baseline="0" dirty="0" smtClean="0"/>
              <a:t>Both included in states that statistical significant drug overdose increase rates</a:t>
            </a:r>
            <a:endParaRPr lang="en-US" dirty="0" smtClean="0"/>
          </a:p>
          <a:p>
            <a:pPr defTabSz="907487">
              <a:defRPr/>
            </a:pPr>
            <a:r>
              <a:rPr lang="en-US" dirty="0" smtClean="0"/>
              <a:t>Ohio</a:t>
            </a:r>
            <a:r>
              <a:rPr lang="en-US" baseline="0" dirty="0" smtClean="0"/>
              <a:t> 29.9 per 100,000 21.5% change from 2014 to 2015</a:t>
            </a:r>
          </a:p>
          <a:p>
            <a:pPr defTabSz="907487">
              <a:defRPr/>
            </a:pPr>
            <a:r>
              <a:rPr lang="en-US" baseline="0" dirty="0" smtClean="0"/>
              <a:t>Ohio is 2</a:t>
            </a:r>
            <a:r>
              <a:rPr lang="en-US" baseline="30000" dirty="0" smtClean="0"/>
              <a:t>nd</a:t>
            </a:r>
            <a:r>
              <a:rPr lang="en-US" baseline="0" dirty="0" smtClean="0"/>
              <a:t> in drug overdose rates</a:t>
            </a:r>
          </a:p>
          <a:p>
            <a:pPr defTabSz="907487">
              <a:defRPr/>
            </a:pPr>
            <a:endParaRPr lang="en-US" baseline="0" dirty="0" smtClean="0"/>
          </a:p>
          <a:p>
            <a:pPr defTabSz="907487">
              <a:defRPr/>
            </a:pPr>
            <a:r>
              <a:rPr lang="en-US" baseline="0" dirty="0" smtClean="0"/>
              <a:t>Ohio – fentanyl-related overdose</a:t>
            </a:r>
          </a:p>
          <a:p>
            <a:pPr defTabSz="907487">
              <a:defRPr/>
            </a:pPr>
            <a:r>
              <a:rPr lang="en-US" baseline="0" dirty="0" smtClean="0"/>
              <a:t>2014 = 503</a:t>
            </a:r>
          </a:p>
          <a:p>
            <a:pPr defTabSz="907487">
              <a:defRPr/>
            </a:pPr>
            <a:r>
              <a:rPr lang="en-US" baseline="0" dirty="0" smtClean="0"/>
              <a:t>2015 = 1,155</a:t>
            </a:r>
          </a:p>
          <a:p>
            <a:pPr defTabSz="907487">
              <a:defRPr/>
            </a:pPr>
            <a:r>
              <a:rPr lang="en-US" baseline="0" dirty="0" smtClean="0"/>
              <a:t>Decline in unintentional drug overdose deaths from prescription opioids on decline for 4</a:t>
            </a:r>
            <a:r>
              <a:rPr lang="en-US" baseline="30000" dirty="0" smtClean="0"/>
              <a:t>th</a:t>
            </a:r>
            <a:r>
              <a:rPr lang="en-US" baseline="0" dirty="0" smtClean="0"/>
              <a:t> year</a:t>
            </a:r>
            <a:endParaRPr lang="en-US" dirty="0"/>
          </a:p>
        </p:txBody>
      </p:sp>
      <p:sp>
        <p:nvSpPr>
          <p:cNvPr id="4" name="Slide Number Placeholder 3"/>
          <p:cNvSpPr>
            <a:spLocks noGrp="1"/>
          </p:cNvSpPr>
          <p:nvPr>
            <p:ph type="sldNum" sz="quarter" idx="10"/>
          </p:nvPr>
        </p:nvSpPr>
        <p:spPr/>
        <p:txBody>
          <a:bodyPr/>
          <a:lstStyle/>
          <a:p>
            <a:fld id="{5A2B2DF1-7E54-4826-9DDA-35C6165CC771}" type="slidenum">
              <a:rPr lang="en-US" smtClean="0"/>
              <a:t>11</a:t>
            </a:fld>
            <a:endParaRPr lang="en-US"/>
          </a:p>
        </p:txBody>
      </p:sp>
    </p:spTree>
    <p:extLst>
      <p:ext uri="{BB962C8B-B14F-4D97-AF65-F5344CB8AC3E}">
        <p14:creationId xmlns:p14="http://schemas.microsoft.com/office/powerpoint/2010/main" val="36742562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This rise in opioid overdose deaths can be outlined in three distinct waves.</a:t>
            </a:r>
          </a:p>
          <a:p>
            <a:r>
              <a:rPr lang="en-US" sz="1200" b="0" i="0" kern="1200" dirty="0" smtClean="0">
                <a:solidFill>
                  <a:schemeClr val="tx1"/>
                </a:solidFill>
                <a:effectLst/>
                <a:latin typeface="+mn-lt"/>
                <a:ea typeface="+mn-ea"/>
                <a:cs typeface="+mn-cs"/>
              </a:rPr>
              <a:t>The first wave began with increased prescribing of opioids in the 1990s</a:t>
            </a:r>
            <a:r>
              <a:rPr lang="en-US" sz="1200" b="0" i="0" kern="1200" baseline="30000" dirty="0" smtClean="0">
                <a:solidFill>
                  <a:schemeClr val="tx1"/>
                </a:solidFill>
                <a:effectLst/>
                <a:latin typeface="+mn-lt"/>
                <a:ea typeface="+mn-ea"/>
                <a:cs typeface="+mn-cs"/>
              </a:rPr>
              <a:t> 2</a:t>
            </a:r>
            <a:r>
              <a:rPr lang="en-US" sz="1200" b="0" i="0" kern="1200" dirty="0" smtClean="0">
                <a:solidFill>
                  <a:schemeClr val="tx1"/>
                </a:solidFill>
                <a:effectLst/>
                <a:latin typeface="+mn-lt"/>
                <a:ea typeface="+mn-ea"/>
                <a:cs typeface="+mn-cs"/>
              </a:rPr>
              <a:t>, with overdose deaths involving </a:t>
            </a:r>
            <a:r>
              <a:rPr lang="en-US" sz="1200" b="0" i="0" u="sng" kern="1200" dirty="0" smtClean="0">
                <a:solidFill>
                  <a:schemeClr val="tx1"/>
                </a:solidFill>
                <a:effectLst/>
                <a:latin typeface="+mn-lt"/>
                <a:ea typeface="+mn-ea"/>
                <a:cs typeface="+mn-cs"/>
                <a:hlinkClick r:id="rId3"/>
              </a:rPr>
              <a:t>prescription opioids</a:t>
            </a:r>
            <a:r>
              <a:rPr lang="en-US" sz="1200" b="0" i="0" kern="1200" dirty="0" smtClean="0">
                <a:solidFill>
                  <a:schemeClr val="tx1"/>
                </a:solidFill>
                <a:effectLst/>
                <a:latin typeface="+mn-lt"/>
                <a:ea typeface="+mn-ea"/>
                <a:cs typeface="+mn-cs"/>
              </a:rPr>
              <a:t> (natural and semi-synthetic opioids and methadone) increasing since at least 1999.</a:t>
            </a:r>
          </a:p>
          <a:p>
            <a:r>
              <a:rPr lang="en-US" sz="1200" b="0" i="0" kern="1200" dirty="0" smtClean="0">
                <a:solidFill>
                  <a:schemeClr val="tx1"/>
                </a:solidFill>
                <a:effectLst/>
                <a:latin typeface="+mn-lt"/>
                <a:ea typeface="+mn-ea"/>
                <a:cs typeface="+mn-cs"/>
              </a:rPr>
              <a:t>The second wave began in 2010, with rapid increases in overdose deaths involving </a:t>
            </a:r>
            <a:r>
              <a:rPr lang="en-US" sz="1200" b="0" i="0" u="sng" kern="1200" dirty="0" smtClean="0">
                <a:solidFill>
                  <a:schemeClr val="tx1"/>
                </a:solidFill>
                <a:effectLst/>
                <a:latin typeface="+mn-lt"/>
                <a:ea typeface="+mn-ea"/>
                <a:cs typeface="+mn-cs"/>
                <a:hlinkClick r:id="rId4"/>
              </a:rPr>
              <a:t>heroin</a:t>
            </a:r>
            <a:r>
              <a:rPr lang="en-US" sz="1200" b="0" i="0" kern="1200" dirty="0" smtClean="0">
                <a:solidFill>
                  <a:schemeClr val="tx1"/>
                </a:solidFill>
                <a:effectLst/>
                <a:latin typeface="+mn-lt"/>
                <a:ea typeface="+mn-ea"/>
                <a:cs typeface="+mn-cs"/>
              </a:rPr>
              <a:t>.</a:t>
            </a:r>
          </a:p>
          <a:p>
            <a:r>
              <a:rPr lang="en-US" sz="1200" b="0" i="0" kern="1200" dirty="0" smtClean="0">
                <a:solidFill>
                  <a:schemeClr val="tx1"/>
                </a:solidFill>
                <a:effectLst/>
                <a:latin typeface="+mn-lt"/>
                <a:ea typeface="+mn-ea"/>
                <a:cs typeface="+mn-cs"/>
              </a:rPr>
              <a:t>The third wave began in 2013, with significant increases in overdose deaths involving synthetic opioids – particularly those involving illicitly-manufactured </a:t>
            </a:r>
            <a:r>
              <a:rPr lang="en-US" sz="1200" b="0" i="0" u="sng" kern="1200" dirty="0" smtClean="0">
                <a:solidFill>
                  <a:schemeClr val="tx1"/>
                </a:solidFill>
                <a:effectLst/>
                <a:latin typeface="+mn-lt"/>
                <a:ea typeface="+mn-ea"/>
                <a:cs typeface="+mn-cs"/>
                <a:hlinkClick r:id="rId5"/>
              </a:rPr>
              <a:t>fentanyl</a:t>
            </a:r>
            <a:r>
              <a:rPr lang="en-US" sz="1200" b="0" i="0" kern="1200" dirty="0" smtClean="0">
                <a:solidFill>
                  <a:schemeClr val="tx1"/>
                </a:solidFill>
                <a:effectLst/>
                <a:latin typeface="+mn-lt"/>
                <a:ea typeface="+mn-ea"/>
                <a:cs typeface="+mn-cs"/>
              </a:rPr>
              <a:t> (IMF). The IMF market continues to change, and IMF can be found in combination with heroin, counterfeit pills, and cocaine.</a:t>
            </a:r>
            <a:r>
              <a:rPr lang="en-US" sz="1200" b="0" i="0" kern="1200" baseline="30000" dirty="0" smtClean="0">
                <a:solidFill>
                  <a:schemeClr val="tx1"/>
                </a:solidFill>
                <a:effectLst/>
                <a:latin typeface="+mn-lt"/>
                <a:ea typeface="+mn-ea"/>
                <a:cs typeface="+mn-cs"/>
              </a:rPr>
              <a:t> 1,3</a:t>
            </a:r>
            <a:endParaRPr lang="en-US" sz="1200" b="0" i="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A2B2DF1-7E54-4826-9DDA-35C6165CC771}" type="slidenum">
              <a:rPr lang="en-US" smtClean="0"/>
              <a:t>14</a:t>
            </a:fld>
            <a:endParaRPr lang="en-US"/>
          </a:p>
        </p:txBody>
      </p:sp>
    </p:spTree>
    <p:extLst>
      <p:ext uri="{BB962C8B-B14F-4D97-AF65-F5344CB8AC3E}">
        <p14:creationId xmlns:p14="http://schemas.microsoft.com/office/powerpoint/2010/main" val="9729221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drug epidemic in our state did not appear over night. Two major events coincided which contributed to the rise of opioid pain relievers in the community. In 1999, the pain measurement scale was introduced, which lead to the consideration of pain during routine doctors appointments. WV has a hard working blue-collar /factory community with generations of people who started work early and work often till they no longer can. Around the same time, Purdue Pharma was allowed to release </a:t>
            </a:r>
            <a:r>
              <a:rPr lang="en-US" baseline="0" dirty="0" err="1" smtClean="0"/>
              <a:t>Oci-Contin</a:t>
            </a:r>
            <a:r>
              <a:rPr lang="en-US" baseline="0" dirty="0" smtClean="0"/>
              <a:t> as a “non-addictive” slow-acting medication. It is the only time the FDA has allowed a pain reliever to be marketed as abuse resistant. “</a:t>
            </a:r>
            <a:r>
              <a:rPr lang="en-US" dirty="0"/>
              <a:t>The FDA approved the original formulation of OxyContin in Dec. 1995. The product was abused, often following manipulation intended to defeat its extended-release properties. Such manipulation causes the drug to be released more rapidly, which increases the risk of serious adverse events, including overdose and death. In April 2010, the FDA approved a reformulated version of OxyContin, which was designed to be more difficult to manipulate for purposes of misuse or abuse. Purdue stopped shipping original OxyContin to pharmacies in August 2010 (FDA, 2013).”</a:t>
            </a:r>
            <a:r>
              <a:rPr lang="en-US" baseline="0" dirty="0" smtClean="0"/>
              <a:t> This ultimately false advertising allowed people to prescribe in good faith something that was highly addictive and potent to a huge number of people. </a:t>
            </a:r>
          </a:p>
          <a:p>
            <a:endParaRPr lang="en-US" baseline="0" dirty="0" smtClean="0"/>
          </a:p>
          <a:p>
            <a:r>
              <a:rPr lang="en-US" dirty="0"/>
              <a:t>The tablet is more difficult to crush, break, or dissolve. It also forms a viscous hydrogel and cannot be easily prepared for injection. The agency has determined that the physical and chemical properties of the reformulated product are expected to make the product difficult to inject and to reduce abuse via snorting. However, abuse of OxyContin by these routes, as well as the oral route, is still possible. The reformulated product also may reduce incidents of therapeutic misuse, such as crushing the product to sprinkle it onto food or to administer it through a gastric tube.</a:t>
            </a:r>
          </a:p>
          <a:p>
            <a:endParaRPr lang="en-US" baseline="0" dirty="0" smtClean="0"/>
          </a:p>
          <a:p>
            <a:r>
              <a:rPr lang="en-US" dirty="0"/>
              <a:t>A 2012 </a:t>
            </a:r>
            <a:r>
              <a:rPr lang="en-US" dirty="0">
                <a:hlinkClick r:id="rId3"/>
              </a:rPr>
              <a:t>study</a:t>
            </a:r>
            <a:r>
              <a:rPr lang="en-US" dirty="0"/>
              <a:t> that was published in the journal </a:t>
            </a:r>
            <a:r>
              <a:rPr lang="en-US" i="1" dirty="0"/>
              <a:t>Pain Physician </a:t>
            </a:r>
            <a:r>
              <a:rPr lang="en-US" dirty="0"/>
              <a:t>found that 60 percent of opioid deaths occurred in patients who were "using opioids exactly as prescribed" and whose doctors were prescribing the pills according to existing medical board guidelines. The study found that the other 40 percent of opioid deaths occurred in people who obtained their drugs through pill mills — multiple prescriptions, doctor shopping, and drug diversion. This has lead to new hospital guidelines and suggested guidelines for prescribing however these are only “guidelines” and need to be adopted by each physician, doctor’s office, or hospital.</a:t>
            </a:r>
          </a:p>
          <a:p>
            <a:endParaRPr lang="en-US" dirty="0"/>
          </a:p>
          <a:p>
            <a:endParaRPr lang="en-US" dirty="0"/>
          </a:p>
          <a:p>
            <a:endParaRPr lang="en-US" dirty="0"/>
          </a:p>
          <a:p>
            <a:r>
              <a:rPr lang="en-US" dirty="0"/>
              <a:t>Further info on Purdue Pharma: Purdue attempted to manipulate these issues and stated before the February 12, 2002 subcommittee:</a:t>
            </a:r>
          </a:p>
          <a:p>
            <a:r>
              <a:rPr lang="en-US" dirty="0"/>
              <a:t>And as recently as 1999, DEA wrote to us and again reminded us that this was principally a problem of oral abuse. It was not until last year, when OxyContin press became so prevalent, when we began investigating, when we had these meetings that were just described to you, that we learned that in addition to the oral abuse, that OxyContin was also, on occasion, being crushed and used intravenously.  As a result of that, we have started on a very intensive program, around the first of this year, to formulate it with Naloxone.</a:t>
            </a:r>
          </a:p>
          <a:p>
            <a:r>
              <a:rPr lang="en-US" dirty="0"/>
              <a:t> </a:t>
            </a:r>
          </a:p>
          <a:p>
            <a:r>
              <a:rPr lang="en-US" dirty="0"/>
              <a:t>Purdue was doing two questionable things here; first, it was suggesting that it had been informed of the problem by the DEA in 1999, contrary to its assertion that it had not known about the problem until April of 2000; second, it was attempting to focus attention on the intravenous use of OxyContin and suggest that the opioid antagonist Naloxone could be used to combat the problem, knowing that in reality a Naloxone formulation was unfeasible. </a:t>
            </a:r>
          </a:p>
          <a:p>
            <a:r>
              <a:rPr lang="en-US" dirty="0"/>
              <a:t>          On July 22, 2002 Purdue came forward with an update on its development of the abuse-resistant formulation, stating that it would not be able to complete clinical development of the product for at least 4 to 5 years.  The announcement highlighted that Purdue had spent over $100 million in the previous 2 years on the development of the abuse-resistant formulation.  Purdue explained that during clinical trials, Naloxone sometimes blocked pain relief for legitimate patients who were taking the tablets correctly.  No one drew attention to the fact that this outcome had already been predicted and that Purdue was clearly doing this as a public relations ploy.  During the press release, the company also announced that it was investigating the use of the opioid antagonist Naltrexone which would be sequestered in special beads which would break if crushed or injected, continuing to draw attention to this subgroup of users and away from the issue of oral abuse.  While in fairness the technology to block the ‘high’ of opioids is currently unavailable, Purdue took liberties with the science in a hollow attempt to show that it was taking action.</a:t>
            </a:r>
          </a:p>
          <a:p>
            <a:endParaRPr lang="en-US" dirty="0"/>
          </a:p>
        </p:txBody>
      </p:sp>
      <p:sp>
        <p:nvSpPr>
          <p:cNvPr id="4" name="Slide Number Placeholder 3"/>
          <p:cNvSpPr>
            <a:spLocks noGrp="1"/>
          </p:cNvSpPr>
          <p:nvPr>
            <p:ph type="sldNum" sz="quarter" idx="10"/>
          </p:nvPr>
        </p:nvSpPr>
        <p:spPr/>
        <p:txBody>
          <a:bodyPr/>
          <a:lstStyle/>
          <a:p>
            <a:fld id="{5A2B2DF1-7E54-4826-9DDA-35C6165CC771}" type="slidenum">
              <a:rPr lang="en-US" smtClean="0"/>
              <a:t>16</a:t>
            </a:fld>
            <a:endParaRPr lang="en-US"/>
          </a:p>
        </p:txBody>
      </p:sp>
    </p:spTree>
    <p:extLst>
      <p:ext uri="{BB962C8B-B14F-4D97-AF65-F5344CB8AC3E}">
        <p14:creationId xmlns:p14="http://schemas.microsoft.com/office/powerpoint/2010/main" val="35749642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defTabSz="874898">
              <a:defRPr/>
            </a:pPr>
            <a:r>
              <a:rPr lang="en-US" dirty="0" smtClean="0"/>
              <a:t>Includes, but not limited to, heroin, codeine, oxycodone (</a:t>
            </a:r>
            <a:r>
              <a:rPr lang="en-US" dirty="0" err="1" smtClean="0"/>
              <a:t>Oxycontin</a:t>
            </a:r>
            <a:r>
              <a:rPr lang="en-US" dirty="0" smtClean="0"/>
              <a:t>), tobacco, alcohol, benzodiazepines, barbiturates, SSRIs, amphetamines, cocaine, marijuana, methadone, buprenorphine</a:t>
            </a:r>
          </a:p>
          <a:p>
            <a:endParaRPr lang="en-US" dirty="0"/>
          </a:p>
        </p:txBody>
      </p:sp>
      <p:sp>
        <p:nvSpPr>
          <p:cNvPr id="4" name="Slide Number Placeholder 3"/>
          <p:cNvSpPr>
            <a:spLocks noGrp="1"/>
          </p:cNvSpPr>
          <p:nvPr>
            <p:ph type="sldNum" sz="quarter" idx="10"/>
          </p:nvPr>
        </p:nvSpPr>
        <p:spPr/>
        <p:txBody>
          <a:bodyPr/>
          <a:lstStyle/>
          <a:p>
            <a:fld id="{52E0A992-C887-442D-9F26-79B9654E9301}" type="slidenum">
              <a:rPr lang="en-US" smtClean="0"/>
              <a:t>18</a:t>
            </a:fld>
            <a:endParaRPr lang="en-US"/>
          </a:p>
        </p:txBody>
      </p:sp>
    </p:spTree>
    <p:extLst>
      <p:ext uri="{BB962C8B-B14F-4D97-AF65-F5344CB8AC3E}">
        <p14:creationId xmlns:p14="http://schemas.microsoft.com/office/powerpoint/2010/main" val="35773831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Increased risk of suicide attempts</a:t>
            </a:r>
            <a:r>
              <a:rPr lang="en-US" dirty="0" smtClean="0"/>
              <a:t>. ACEs in any category increased the risk of attempted suicide by 2- to 5-fold throughout a person’s lifespan.</a:t>
            </a:r>
          </a:p>
          <a:p>
            <a:r>
              <a:rPr lang="en-US" b="1" dirty="0" smtClean="0"/>
              <a:t>Lifetime depressive episodes</a:t>
            </a:r>
            <a:r>
              <a:rPr lang="en-US" dirty="0" smtClean="0"/>
              <a:t>. Exposure to ACEs may increase the risk of experiencing depressive disorders well into adulthood—sometimes decades after ACEs occur. </a:t>
            </a:r>
          </a:p>
          <a:p>
            <a:r>
              <a:rPr lang="en-US" b="1" dirty="0" smtClean="0"/>
              <a:t>Sleep disturbances in adults</a:t>
            </a:r>
            <a:r>
              <a:rPr lang="en-US" dirty="0" smtClean="0"/>
              <a:t>. People with a history of ACEs have a higher likelihood of experiencing self-reported sleep disorders.</a:t>
            </a:r>
          </a:p>
          <a:p>
            <a:r>
              <a:rPr lang="en-US" b="1" dirty="0" smtClean="0"/>
              <a:t>High-risk sexual behaviors</a:t>
            </a:r>
            <a:r>
              <a:rPr lang="en-US" dirty="0" smtClean="0"/>
              <a:t>. Women with ACEs have reported risky sexual behaviors, including early intercourse, having had 30 or more sexual partners, and perceiving themselves to be at risk for HIV/AIDS. </a:t>
            </a:r>
          </a:p>
          <a:p>
            <a:r>
              <a:rPr lang="en-US" b="1" dirty="0" smtClean="0"/>
              <a:t>Fetal mortality</a:t>
            </a:r>
            <a:r>
              <a:rPr lang="en-US" dirty="0" smtClean="0"/>
              <a:t>. Fetal deaths attributed to adolescent pregnancy may result from underlying ACEs rather than adolescent pregnancy</a:t>
            </a:r>
          </a:p>
          <a:p>
            <a:endParaRPr lang="en-US" dirty="0"/>
          </a:p>
        </p:txBody>
      </p:sp>
      <p:sp>
        <p:nvSpPr>
          <p:cNvPr id="4" name="Slide Number Placeholder 3"/>
          <p:cNvSpPr>
            <a:spLocks noGrp="1"/>
          </p:cNvSpPr>
          <p:nvPr>
            <p:ph type="sldNum" sz="quarter" idx="10"/>
          </p:nvPr>
        </p:nvSpPr>
        <p:spPr/>
        <p:txBody>
          <a:bodyPr/>
          <a:lstStyle/>
          <a:p>
            <a:fld id="{5A2B2DF1-7E54-4826-9DDA-35C6165CC771}" type="slidenum">
              <a:rPr lang="en-US" smtClean="0"/>
              <a:t>20</a:t>
            </a:fld>
            <a:endParaRPr lang="en-US"/>
          </a:p>
        </p:txBody>
      </p:sp>
    </p:spTree>
    <p:extLst>
      <p:ext uri="{BB962C8B-B14F-4D97-AF65-F5344CB8AC3E}">
        <p14:creationId xmlns:p14="http://schemas.microsoft.com/office/powerpoint/2010/main" val="30041018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Chicken</a:t>
            </a:r>
            <a:r>
              <a:rPr lang="en-US" baseline="0" dirty="0" smtClean="0"/>
              <a:t> – egg </a:t>
            </a:r>
          </a:p>
          <a:p>
            <a:r>
              <a:rPr lang="en-US" baseline="0" dirty="0" smtClean="0"/>
              <a:t>Mental health can make drug use happen and drug use can trigger mental health problem</a:t>
            </a:r>
            <a:endParaRPr lang="en-US" dirty="0"/>
          </a:p>
        </p:txBody>
      </p:sp>
      <p:sp>
        <p:nvSpPr>
          <p:cNvPr id="4" name="Slide Number Placeholder 3"/>
          <p:cNvSpPr>
            <a:spLocks noGrp="1"/>
          </p:cNvSpPr>
          <p:nvPr>
            <p:ph type="sldNum" sz="quarter" idx="10"/>
          </p:nvPr>
        </p:nvSpPr>
        <p:spPr/>
        <p:txBody>
          <a:bodyPr/>
          <a:lstStyle/>
          <a:p>
            <a:fld id="{52E0A992-C887-442D-9F26-79B9654E9301}" type="slidenum">
              <a:rPr lang="en-US" smtClean="0"/>
              <a:t>23</a:t>
            </a:fld>
            <a:endParaRPr lang="en-US"/>
          </a:p>
        </p:txBody>
      </p:sp>
    </p:spTree>
    <p:extLst>
      <p:ext uri="{BB962C8B-B14F-4D97-AF65-F5344CB8AC3E}">
        <p14:creationId xmlns:p14="http://schemas.microsoft.com/office/powerpoint/2010/main" val="11217070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7443">
              <a:defRPr/>
            </a:pPr>
            <a:r>
              <a:rPr lang="en-US" dirty="0" smtClean="0"/>
              <a:t>Our</a:t>
            </a:r>
            <a:r>
              <a:rPr lang="en-US" baseline="0" dirty="0" smtClean="0"/>
              <a:t> current treatment philosophy has been to treat those in crisis and provide limited resources to prevention, screening, or early intervention. The common treatment is also incarceration, however this is no way a treatment and drugs are often prevalent in the prison system. SBIRT seeks to change all of that. It is a public health approach focused on screening EVERYONE in the community and providing early intervention for individuals in the early stages of use or questionable use and engaging those who are using at high risk levels. SBIRT, as an evidence based program, has the capacity to decrease the stigma around substance use and make the conversation more common place. </a:t>
            </a:r>
            <a:endParaRPr lang="en-US" dirty="0" smtClean="0"/>
          </a:p>
          <a:p>
            <a:endParaRPr lang="en-US" dirty="0"/>
          </a:p>
        </p:txBody>
      </p:sp>
      <p:sp>
        <p:nvSpPr>
          <p:cNvPr id="4" name="Slide Number Placeholder 3"/>
          <p:cNvSpPr>
            <a:spLocks noGrp="1"/>
          </p:cNvSpPr>
          <p:nvPr>
            <p:ph type="sldNum" sz="quarter" idx="10"/>
          </p:nvPr>
        </p:nvSpPr>
        <p:spPr/>
        <p:txBody>
          <a:bodyPr/>
          <a:lstStyle/>
          <a:p>
            <a:fld id="{5A2B2DF1-7E54-4826-9DDA-35C6165CC771}" type="slidenum">
              <a:rPr lang="en-US" smtClean="0"/>
              <a:t>25</a:t>
            </a:fld>
            <a:endParaRPr lang="en-US"/>
          </a:p>
        </p:txBody>
      </p:sp>
    </p:spTree>
    <p:extLst>
      <p:ext uri="{BB962C8B-B14F-4D97-AF65-F5344CB8AC3E}">
        <p14:creationId xmlns:p14="http://schemas.microsoft.com/office/powerpoint/2010/main" val="12432505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fld id="{CF2FD335-6D8E-486A-8F5F-DFC7325903FF}" type="slidenum">
              <a:rPr lang="en-US" smtClean="0"/>
              <a:t>26</a:t>
            </a:fld>
            <a:endParaRPr lang="en-US" dirty="0"/>
          </a:p>
        </p:txBody>
      </p:sp>
    </p:spTree>
    <p:extLst>
      <p:ext uri="{BB962C8B-B14F-4D97-AF65-F5344CB8AC3E}">
        <p14:creationId xmlns:p14="http://schemas.microsoft.com/office/powerpoint/2010/main" val="9305182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7487">
              <a:defRPr/>
            </a:pPr>
            <a:r>
              <a:rPr lang="en-US" dirty="0" smtClean="0"/>
              <a:t>SBIRT is a public health approach that is focused on </a:t>
            </a:r>
            <a:r>
              <a:rPr lang="en-US" baseline="0" dirty="0" smtClean="0"/>
              <a:t> screening everyone, intervening briefly, and referring patients to treatment for their substance use disorder. </a:t>
            </a:r>
            <a:endParaRPr lang="en-US" dirty="0" smtClean="0"/>
          </a:p>
          <a:p>
            <a:endParaRPr lang="en-US" dirty="0"/>
          </a:p>
        </p:txBody>
      </p:sp>
      <p:sp>
        <p:nvSpPr>
          <p:cNvPr id="4" name="Slide Number Placeholder 3"/>
          <p:cNvSpPr>
            <a:spLocks noGrp="1"/>
          </p:cNvSpPr>
          <p:nvPr>
            <p:ph type="sldNum" sz="quarter" idx="10"/>
          </p:nvPr>
        </p:nvSpPr>
        <p:spPr/>
        <p:txBody>
          <a:bodyPr/>
          <a:lstStyle/>
          <a:p>
            <a:fld id="{5A2B2DF1-7E54-4826-9DDA-35C6165CC771}" type="slidenum">
              <a:rPr lang="en-US" smtClean="0"/>
              <a:t>27</a:t>
            </a:fld>
            <a:endParaRPr lang="en-US"/>
          </a:p>
        </p:txBody>
      </p:sp>
    </p:spTree>
    <p:extLst>
      <p:ext uri="{BB962C8B-B14F-4D97-AF65-F5344CB8AC3E}">
        <p14:creationId xmlns:p14="http://schemas.microsoft.com/office/powerpoint/2010/main" val="27680240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2B2DF1-7E54-4826-9DDA-35C6165CC771}" type="slidenum">
              <a:rPr lang="en-US" smtClean="0"/>
              <a:t>28</a:t>
            </a:fld>
            <a:endParaRPr lang="en-US"/>
          </a:p>
        </p:txBody>
      </p:sp>
    </p:spTree>
    <p:extLst>
      <p:ext uri="{BB962C8B-B14F-4D97-AF65-F5344CB8AC3E}">
        <p14:creationId xmlns:p14="http://schemas.microsoft.com/office/powerpoint/2010/main" val="12186229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2B2DF1-7E54-4826-9DDA-35C6165CC771}" type="slidenum">
              <a:rPr lang="en-US" smtClean="0"/>
              <a:t>29</a:t>
            </a:fld>
            <a:endParaRPr lang="en-US"/>
          </a:p>
        </p:txBody>
      </p:sp>
    </p:spTree>
    <p:extLst>
      <p:ext uri="{BB962C8B-B14F-4D97-AF65-F5344CB8AC3E}">
        <p14:creationId xmlns:p14="http://schemas.microsoft.com/office/powerpoint/2010/main" val="3761307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00B302-F4DC-4547-9C74-CF794137D166}" type="slidenum">
              <a:rPr lang="en-US" smtClean="0"/>
              <a:t>30</a:t>
            </a:fld>
            <a:endParaRPr lang="en-US" dirty="0"/>
          </a:p>
        </p:txBody>
      </p:sp>
    </p:spTree>
    <p:extLst>
      <p:ext uri="{BB962C8B-B14F-4D97-AF65-F5344CB8AC3E}">
        <p14:creationId xmlns:p14="http://schemas.microsoft.com/office/powerpoint/2010/main" val="3892825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2B2DF1-7E54-4826-9DDA-35C6165CC771}" type="slidenum">
              <a:rPr lang="en-US" smtClean="0"/>
              <a:t>31</a:t>
            </a:fld>
            <a:endParaRPr lang="en-US"/>
          </a:p>
        </p:txBody>
      </p:sp>
    </p:spTree>
    <p:extLst>
      <p:ext uri="{BB962C8B-B14F-4D97-AF65-F5344CB8AC3E}">
        <p14:creationId xmlns:p14="http://schemas.microsoft.com/office/powerpoint/2010/main" val="27959809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2B2DF1-7E54-4826-9DDA-35C6165CC771}" type="slidenum">
              <a:rPr lang="en-US" smtClean="0"/>
              <a:t>32</a:t>
            </a:fld>
            <a:endParaRPr lang="en-US"/>
          </a:p>
        </p:txBody>
      </p:sp>
    </p:spTree>
    <p:extLst>
      <p:ext uri="{BB962C8B-B14F-4D97-AF65-F5344CB8AC3E}">
        <p14:creationId xmlns:p14="http://schemas.microsoft.com/office/powerpoint/2010/main" val="5366730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2B2DF1-7E54-4826-9DDA-35C6165CC771}" type="slidenum">
              <a:rPr lang="en-US" smtClean="0"/>
              <a:t>33</a:t>
            </a:fld>
            <a:endParaRPr lang="en-US"/>
          </a:p>
        </p:txBody>
      </p:sp>
    </p:spTree>
    <p:extLst>
      <p:ext uri="{BB962C8B-B14F-4D97-AF65-F5344CB8AC3E}">
        <p14:creationId xmlns:p14="http://schemas.microsoft.com/office/powerpoint/2010/main" val="27049040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2B2DF1-7E54-4826-9DDA-35C6165CC771}" type="slidenum">
              <a:rPr lang="en-US" smtClean="0"/>
              <a:t>34</a:t>
            </a:fld>
            <a:endParaRPr lang="en-US"/>
          </a:p>
        </p:txBody>
      </p:sp>
    </p:spTree>
    <p:extLst>
      <p:ext uri="{BB962C8B-B14F-4D97-AF65-F5344CB8AC3E}">
        <p14:creationId xmlns:p14="http://schemas.microsoft.com/office/powerpoint/2010/main" val="22722152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2B2DF1-7E54-4826-9DDA-35C6165CC771}" type="slidenum">
              <a:rPr lang="en-US" smtClean="0"/>
              <a:t>35</a:t>
            </a:fld>
            <a:endParaRPr lang="en-US"/>
          </a:p>
        </p:txBody>
      </p:sp>
    </p:spTree>
    <p:extLst>
      <p:ext uri="{BB962C8B-B14F-4D97-AF65-F5344CB8AC3E}">
        <p14:creationId xmlns:p14="http://schemas.microsoft.com/office/powerpoint/2010/main" val="11370830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2B2DF1-7E54-4826-9DDA-35C6165CC771}" type="slidenum">
              <a:rPr lang="en-US" smtClean="0"/>
              <a:t>36</a:t>
            </a:fld>
            <a:endParaRPr lang="en-US"/>
          </a:p>
        </p:txBody>
      </p:sp>
    </p:spTree>
    <p:extLst>
      <p:ext uri="{BB962C8B-B14F-4D97-AF65-F5344CB8AC3E}">
        <p14:creationId xmlns:p14="http://schemas.microsoft.com/office/powerpoint/2010/main" val="13696217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2B2DF1-7E54-4826-9DDA-35C6165CC771}" type="slidenum">
              <a:rPr lang="en-US" smtClean="0"/>
              <a:t>37</a:t>
            </a:fld>
            <a:endParaRPr lang="en-US"/>
          </a:p>
        </p:txBody>
      </p:sp>
    </p:spTree>
    <p:extLst>
      <p:ext uri="{BB962C8B-B14F-4D97-AF65-F5344CB8AC3E}">
        <p14:creationId xmlns:p14="http://schemas.microsoft.com/office/powerpoint/2010/main" val="39832620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red</a:t>
            </a:r>
            <a:r>
              <a:rPr lang="en-US" baseline="0" dirty="0" smtClean="0"/>
              <a:t> part of the pyramid requires a referral to substance abuse treatment </a:t>
            </a:r>
            <a:endParaRPr lang="en-US" dirty="0"/>
          </a:p>
        </p:txBody>
      </p:sp>
      <p:sp>
        <p:nvSpPr>
          <p:cNvPr id="4" name="Slide Number Placeholder 3"/>
          <p:cNvSpPr>
            <a:spLocks noGrp="1"/>
          </p:cNvSpPr>
          <p:nvPr>
            <p:ph type="sldNum" sz="quarter" idx="10"/>
          </p:nvPr>
        </p:nvSpPr>
        <p:spPr/>
        <p:txBody>
          <a:bodyPr/>
          <a:lstStyle/>
          <a:p>
            <a:fld id="{5A2B2DF1-7E54-4826-9DDA-35C6165CC771}" type="slidenum">
              <a:rPr lang="en-US" smtClean="0"/>
              <a:t>39</a:t>
            </a:fld>
            <a:endParaRPr lang="en-US"/>
          </a:p>
        </p:txBody>
      </p:sp>
    </p:spTree>
    <p:extLst>
      <p:ext uri="{BB962C8B-B14F-4D97-AF65-F5344CB8AC3E}">
        <p14:creationId xmlns:p14="http://schemas.microsoft.com/office/powerpoint/2010/main" val="28211974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2B2DF1-7E54-4826-9DDA-35C6165CC771}" type="slidenum">
              <a:rPr lang="en-US" smtClean="0"/>
              <a:t>40</a:t>
            </a:fld>
            <a:endParaRPr lang="en-US"/>
          </a:p>
        </p:txBody>
      </p:sp>
    </p:spTree>
    <p:extLst>
      <p:ext uri="{BB962C8B-B14F-4D97-AF65-F5344CB8AC3E}">
        <p14:creationId xmlns:p14="http://schemas.microsoft.com/office/powerpoint/2010/main" val="35540461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2B2DF1-7E54-4826-9DDA-35C6165CC771}" type="slidenum">
              <a:rPr lang="en-US" smtClean="0"/>
              <a:t>41</a:t>
            </a:fld>
            <a:endParaRPr lang="en-US"/>
          </a:p>
        </p:txBody>
      </p:sp>
    </p:spTree>
    <p:extLst>
      <p:ext uri="{BB962C8B-B14F-4D97-AF65-F5344CB8AC3E}">
        <p14:creationId xmlns:p14="http://schemas.microsoft.com/office/powerpoint/2010/main" val="13429098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2B2DF1-7E54-4826-9DDA-35C6165CC771}" type="slidenum">
              <a:rPr lang="en-US" smtClean="0"/>
              <a:t>42</a:t>
            </a:fld>
            <a:endParaRPr lang="en-US"/>
          </a:p>
        </p:txBody>
      </p:sp>
    </p:spTree>
    <p:extLst>
      <p:ext uri="{BB962C8B-B14F-4D97-AF65-F5344CB8AC3E}">
        <p14:creationId xmlns:p14="http://schemas.microsoft.com/office/powerpoint/2010/main" val="42301812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2B2DF1-7E54-4826-9DDA-35C6165CC771}" type="slidenum">
              <a:rPr lang="en-US" smtClean="0"/>
              <a:t>43</a:t>
            </a:fld>
            <a:endParaRPr lang="en-US"/>
          </a:p>
        </p:txBody>
      </p:sp>
    </p:spTree>
    <p:extLst>
      <p:ext uri="{BB962C8B-B14F-4D97-AF65-F5344CB8AC3E}">
        <p14:creationId xmlns:p14="http://schemas.microsoft.com/office/powerpoint/2010/main" val="31908169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2B2DF1-7E54-4826-9DDA-35C6165CC771}" type="slidenum">
              <a:rPr lang="en-US" smtClean="0"/>
              <a:t>47</a:t>
            </a:fld>
            <a:endParaRPr lang="en-US"/>
          </a:p>
        </p:txBody>
      </p:sp>
    </p:spTree>
    <p:extLst>
      <p:ext uri="{BB962C8B-B14F-4D97-AF65-F5344CB8AC3E}">
        <p14:creationId xmlns:p14="http://schemas.microsoft.com/office/powerpoint/2010/main" val="32435729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2B2DF1-7E54-4826-9DDA-35C6165CC771}" type="slidenum">
              <a:rPr lang="en-US" smtClean="0"/>
              <a:t>48</a:t>
            </a:fld>
            <a:endParaRPr lang="en-US"/>
          </a:p>
        </p:txBody>
      </p:sp>
    </p:spTree>
    <p:extLst>
      <p:ext uri="{BB962C8B-B14F-4D97-AF65-F5344CB8AC3E}">
        <p14:creationId xmlns:p14="http://schemas.microsoft.com/office/powerpoint/2010/main" val="29684766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2B2DF1-7E54-4826-9DDA-35C6165CC771}" type="slidenum">
              <a:rPr lang="en-US" smtClean="0"/>
              <a:t>49</a:t>
            </a:fld>
            <a:endParaRPr lang="en-US"/>
          </a:p>
        </p:txBody>
      </p:sp>
    </p:spTree>
    <p:extLst>
      <p:ext uri="{BB962C8B-B14F-4D97-AF65-F5344CB8AC3E}">
        <p14:creationId xmlns:p14="http://schemas.microsoft.com/office/powerpoint/2010/main" val="15872812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2B2DF1-7E54-4826-9DDA-35C6165CC771}" type="slidenum">
              <a:rPr lang="en-US" smtClean="0"/>
              <a:t>50</a:t>
            </a:fld>
            <a:endParaRPr lang="en-US"/>
          </a:p>
        </p:txBody>
      </p:sp>
    </p:spTree>
    <p:extLst>
      <p:ext uri="{BB962C8B-B14F-4D97-AF65-F5344CB8AC3E}">
        <p14:creationId xmlns:p14="http://schemas.microsoft.com/office/powerpoint/2010/main" val="24275588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2B2DF1-7E54-4826-9DDA-35C6165CC771}" type="slidenum">
              <a:rPr lang="en-US" smtClean="0"/>
              <a:t>51</a:t>
            </a:fld>
            <a:endParaRPr lang="en-US"/>
          </a:p>
        </p:txBody>
      </p:sp>
    </p:spTree>
    <p:extLst>
      <p:ext uri="{BB962C8B-B14F-4D97-AF65-F5344CB8AC3E}">
        <p14:creationId xmlns:p14="http://schemas.microsoft.com/office/powerpoint/2010/main" val="13962851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Ask the class for reasons</a:t>
            </a:r>
            <a:endParaRPr lang="en-US" dirty="0"/>
          </a:p>
        </p:txBody>
      </p:sp>
      <p:sp>
        <p:nvSpPr>
          <p:cNvPr id="4" name="Slide Number Placeholder 3"/>
          <p:cNvSpPr>
            <a:spLocks noGrp="1"/>
          </p:cNvSpPr>
          <p:nvPr>
            <p:ph type="sldNum" sz="quarter" idx="10"/>
          </p:nvPr>
        </p:nvSpPr>
        <p:spPr/>
        <p:txBody>
          <a:bodyPr/>
          <a:lstStyle/>
          <a:p>
            <a:fld id="{B63D391D-09E2-4945-A335-91CC5F562496}" type="slidenum">
              <a:rPr lang="en-US" smtClean="0"/>
              <a:pPr/>
              <a:t>52</a:t>
            </a:fld>
            <a:endParaRPr lang="en-US"/>
          </a:p>
        </p:txBody>
      </p:sp>
    </p:spTree>
    <p:extLst>
      <p:ext uri="{BB962C8B-B14F-4D97-AF65-F5344CB8AC3E}">
        <p14:creationId xmlns:p14="http://schemas.microsoft.com/office/powerpoint/2010/main" val="42740945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Stages of change allow us to know where to meet</a:t>
            </a:r>
            <a:r>
              <a:rPr lang="en-US" baseline="0" dirty="0" smtClean="0"/>
              <a:t> out client/patient. Without them we will make assumptions about how motivated or un-motivated the client is. </a:t>
            </a:r>
            <a:endParaRPr lang="en-US" dirty="0"/>
          </a:p>
        </p:txBody>
      </p:sp>
      <p:sp>
        <p:nvSpPr>
          <p:cNvPr id="4" name="Slide Number Placeholder 3"/>
          <p:cNvSpPr>
            <a:spLocks noGrp="1"/>
          </p:cNvSpPr>
          <p:nvPr>
            <p:ph type="sldNum" sz="quarter" idx="10"/>
          </p:nvPr>
        </p:nvSpPr>
        <p:spPr/>
        <p:txBody>
          <a:bodyPr/>
          <a:lstStyle/>
          <a:p>
            <a:fld id="{5A2B2DF1-7E54-4826-9DDA-35C6165CC771}" type="slidenum">
              <a:rPr lang="en-US" smtClean="0"/>
              <a:t>53</a:t>
            </a:fld>
            <a:endParaRPr lang="en-US"/>
          </a:p>
        </p:txBody>
      </p:sp>
    </p:spTree>
    <p:extLst>
      <p:ext uri="{BB962C8B-B14F-4D97-AF65-F5344CB8AC3E}">
        <p14:creationId xmlns:p14="http://schemas.microsoft.com/office/powerpoint/2010/main" val="35375748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don’t have</a:t>
            </a:r>
            <a:r>
              <a:rPr lang="en-US" baseline="0" dirty="0" smtClean="0"/>
              <a:t> a problem with alcohol. Everyone I’m around drinks the same amount. We’re in college! That’s what we’re meant to do!”</a:t>
            </a:r>
            <a:endParaRPr lang="en-US" dirty="0"/>
          </a:p>
        </p:txBody>
      </p:sp>
      <p:sp>
        <p:nvSpPr>
          <p:cNvPr id="4" name="Slide Number Placeholder 3"/>
          <p:cNvSpPr>
            <a:spLocks noGrp="1"/>
          </p:cNvSpPr>
          <p:nvPr>
            <p:ph type="sldNum" sz="quarter" idx="10"/>
          </p:nvPr>
        </p:nvSpPr>
        <p:spPr/>
        <p:txBody>
          <a:bodyPr/>
          <a:lstStyle/>
          <a:p>
            <a:fld id="{5A2B2DF1-7E54-4826-9DDA-35C6165CC771}" type="slidenum">
              <a:rPr lang="en-US" smtClean="0"/>
              <a:t>55</a:t>
            </a:fld>
            <a:endParaRPr lang="en-US"/>
          </a:p>
        </p:txBody>
      </p:sp>
    </p:spTree>
    <p:extLst>
      <p:ext uri="{BB962C8B-B14F-4D97-AF65-F5344CB8AC3E}">
        <p14:creationId xmlns:p14="http://schemas.microsoft.com/office/powerpoint/2010/main" val="338077783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2B2DF1-7E54-4826-9DDA-35C6165CC771}" type="slidenum">
              <a:rPr lang="en-US" smtClean="0"/>
              <a:t>56</a:t>
            </a:fld>
            <a:endParaRPr lang="en-US"/>
          </a:p>
        </p:txBody>
      </p:sp>
    </p:spTree>
    <p:extLst>
      <p:ext uri="{BB962C8B-B14F-4D97-AF65-F5344CB8AC3E}">
        <p14:creationId xmlns:p14="http://schemas.microsoft.com/office/powerpoint/2010/main" val="8014692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2B2DF1-7E54-4826-9DDA-35C6165CC771}" type="slidenum">
              <a:rPr lang="en-US" smtClean="0"/>
              <a:t>57</a:t>
            </a:fld>
            <a:endParaRPr lang="en-US"/>
          </a:p>
        </p:txBody>
      </p:sp>
    </p:spTree>
    <p:extLst>
      <p:ext uri="{BB962C8B-B14F-4D97-AF65-F5344CB8AC3E}">
        <p14:creationId xmlns:p14="http://schemas.microsoft.com/office/powerpoint/2010/main" val="7453551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2B2DF1-7E54-4826-9DDA-35C6165CC771}" type="slidenum">
              <a:rPr lang="en-US" smtClean="0"/>
              <a:t>58</a:t>
            </a:fld>
            <a:endParaRPr lang="en-US"/>
          </a:p>
        </p:txBody>
      </p:sp>
    </p:spTree>
    <p:extLst>
      <p:ext uri="{BB962C8B-B14F-4D97-AF65-F5344CB8AC3E}">
        <p14:creationId xmlns:p14="http://schemas.microsoft.com/office/powerpoint/2010/main" val="225817856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2B2DF1-7E54-4826-9DDA-35C6165CC771}" type="slidenum">
              <a:rPr lang="en-US" smtClean="0"/>
              <a:t>59</a:t>
            </a:fld>
            <a:endParaRPr lang="en-US"/>
          </a:p>
        </p:txBody>
      </p:sp>
    </p:spTree>
    <p:extLst>
      <p:ext uri="{BB962C8B-B14F-4D97-AF65-F5344CB8AC3E}">
        <p14:creationId xmlns:p14="http://schemas.microsoft.com/office/powerpoint/2010/main" val="75738476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different between</a:t>
            </a:r>
            <a:r>
              <a:rPr lang="en-US" baseline="0" dirty="0" smtClean="0"/>
              <a:t> a lapse and a relapse can be described as the difference between eating a piece of cake and eating the whole cake when on a diet. This is important because it is common for someone struggling with addiction to believe that if they mess up they should just throw in the towel and give up everything. This is dangerous because it can lead to a fatal OD and it’s a very negative way of thinking. Preparing someone for that time is an important conversation whether or not it should ever occur.</a:t>
            </a:r>
            <a:endParaRPr lang="en-US" dirty="0"/>
          </a:p>
        </p:txBody>
      </p:sp>
      <p:sp>
        <p:nvSpPr>
          <p:cNvPr id="4" name="Slide Number Placeholder 3"/>
          <p:cNvSpPr>
            <a:spLocks noGrp="1"/>
          </p:cNvSpPr>
          <p:nvPr>
            <p:ph type="sldNum" sz="quarter" idx="10"/>
          </p:nvPr>
        </p:nvSpPr>
        <p:spPr/>
        <p:txBody>
          <a:bodyPr/>
          <a:lstStyle/>
          <a:p>
            <a:fld id="{5A2B2DF1-7E54-4826-9DDA-35C6165CC771}" type="slidenum">
              <a:rPr lang="en-US" smtClean="0"/>
              <a:t>60</a:t>
            </a:fld>
            <a:endParaRPr lang="en-US"/>
          </a:p>
        </p:txBody>
      </p:sp>
    </p:spTree>
    <p:extLst>
      <p:ext uri="{BB962C8B-B14F-4D97-AF65-F5344CB8AC3E}">
        <p14:creationId xmlns:p14="http://schemas.microsoft.com/office/powerpoint/2010/main" val="312518156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2B2DF1-7E54-4826-9DDA-35C6165CC771}" type="slidenum">
              <a:rPr lang="en-US" smtClean="0"/>
              <a:t>61</a:t>
            </a:fld>
            <a:endParaRPr lang="en-US"/>
          </a:p>
        </p:txBody>
      </p:sp>
    </p:spTree>
    <p:extLst>
      <p:ext uri="{BB962C8B-B14F-4D97-AF65-F5344CB8AC3E}">
        <p14:creationId xmlns:p14="http://schemas.microsoft.com/office/powerpoint/2010/main" val="37829325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63D391D-09E2-4945-A335-91CC5F562496}" type="slidenum">
              <a:rPr lang="en-US" smtClean="0"/>
              <a:pPr/>
              <a:t>64</a:t>
            </a:fld>
            <a:endParaRPr lang="en-US"/>
          </a:p>
        </p:txBody>
      </p:sp>
    </p:spTree>
    <p:extLst>
      <p:ext uri="{BB962C8B-B14F-4D97-AF65-F5344CB8AC3E}">
        <p14:creationId xmlns:p14="http://schemas.microsoft.com/office/powerpoint/2010/main" val="297474398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video demonstrates</a:t>
            </a:r>
            <a:r>
              <a:rPr lang="en-US" baseline="0" dirty="0" smtClean="0"/>
              <a:t> a comical way of moving from not listening towards using motivational interviewing skills of reflection</a:t>
            </a:r>
            <a:endParaRPr lang="en-US" dirty="0"/>
          </a:p>
        </p:txBody>
      </p:sp>
      <p:sp>
        <p:nvSpPr>
          <p:cNvPr id="4" name="Slide Number Placeholder 3"/>
          <p:cNvSpPr>
            <a:spLocks noGrp="1"/>
          </p:cNvSpPr>
          <p:nvPr>
            <p:ph type="sldNum" sz="quarter" idx="10"/>
          </p:nvPr>
        </p:nvSpPr>
        <p:spPr/>
        <p:txBody>
          <a:bodyPr/>
          <a:lstStyle/>
          <a:p>
            <a:fld id="{5A2B2DF1-7E54-4826-9DDA-35C6165CC771}" type="slidenum">
              <a:rPr lang="en-US" smtClean="0"/>
              <a:t>72</a:t>
            </a:fld>
            <a:endParaRPr lang="en-US"/>
          </a:p>
        </p:txBody>
      </p:sp>
    </p:spTree>
    <p:extLst>
      <p:ext uri="{BB962C8B-B14F-4D97-AF65-F5344CB8AC3E}">
        <p14:creationId xmlns:p14="http://schemas.microsoft.com/office/powerpoint/2010/main" val="148319364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2B2DF1-7E54-4826-9DDA-35C6165CC771}" type="slidenum">
              <a:rPr lang="en-US" smtClean="0"/>
              <a:t>73</a:t>
            </a:fld>
            <a:endParaRPr lang="en-US"/>
          </a:p>
        </p:txBody>
      </p:sp>
    </p:spTree>
    <p:extLst>
      <p:ext uri="{BB962C8B-B14F-4D97-AF65-F5344CB8AC3E}">
        <p14:creationId xmlns:p14="http://schemas.microsoft.com/office/powerpoint/2010/main" val="116997837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2B2DF1-7E54-4826-9DDA-35C6165CC771}" type="slidenum">
              <a:rPr lang="en-US" smtClean="0"/>
              <a:t>77</a:t>
            </a:fld>
            <a:endParaRPr lang="en-US"/>
          </a:p>
        </p:txBody>
      </p:sp>
    </p:spTree>
    <p:extLst>
      <p:ext uri="{BB962C8B-B14F-4D97-AF65-F5344CB8AC3E}">
        <p14:creationId xmlns:p14="http://schemas.microsoft.com/office/powerpoint/2010/main" val="269692254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sounds like you want to</a:t>
            </a:r>
            <a:r>
              <a:rPr lang="en-US" baseline="0" dirty="0" smtClean="0"/>
              <a:t> have fun with your friends but getting in trouble wasn’t worth it.”</a:t>
            </a:r>
          </a:p>
          <a:p>
            <a:r>
              <a:rPr lang="en-US" baseline="0" dirty="0" smtClean="0"/>
              <a:t>“It sounds like you didn’t think you were doing anything wrong but you’re regretting getting in trouble and disappointing your parents.”</a:t>
            </a:r>
            <a:endParaRPr lang="en-US" dirty="0"/>
          </a:p>
        </p:txBody>
      </p:sp>
      <p:sp>
        <p:nvSpPr>
          <p:cNvPr id="4" name="Slide Number Placeholder 3"/>
          <p:cNvSpPr>
            <a:spLocks noGrp="1"/>
          </p:cNvSpPr>
          <p:nvPr>
            <p:ph type="sldNum" sz="quarter" idx="10"/>
          </p:nvPr>
        </p:nvSpPr>
        <p:spPr/>
        <p:txBody>
          <a:bodyPr/>
          <a:lstStyle/>
          <a:p>
            <a:fld id="{5A2B2DF1-7E54-4826-9DDA-35C6165CC771}" type="slidenum">
              <a:rPr lang="en-US" smtClean="0"/>
              <a:t>80</a:t>
            </a:fld>
            <a:endParaRPr lang="en-US"/>
          </a:p>
        </p:txBody>
      </p:sp>
    </p:spTree>
    <p:extLst>
      <p:ext uri="{BB962C8B-B14F-4D97-AF65-F5344CB8AC3E}">
        <p14:creationId xmlns:p14="http://schemas.microsoft.com/office/powerpoint/2010/main" val="15898525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2B2DF1-7E54-4826-9DDA-35C6165CC771}" type="slidenum">
              <a:rPr lang="en-US" smtClean="0"/>
              <a:t>82</a:t>
            </a:fld>
            <a:endParaRPr lang="en-US"/>
          </a:p>
        </p:txBody>
      </p:sp>
    </p:spTree>
    <p:extLst>
      <p:ext uri="{BB962C8B-B14F-4D97-AF65-F5344CB8AC3E}">
        <p14:creationId xmlns:p14="http://schemas.microsoft.com/office/powerpoint/2010/main" val="61788478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FE97338-17A9-4BA4-9DB3-6EA9D24D1364}" type="slidenum">
              <a:rPr lang="en-US" smtClean="0"/>
              <a:pPr/>
              <a:t>84</a:t>
            </a:fld>
            <a:endParaRPr lang="en-US"/>
          </a:p>
        </p:txBody>
      </p:sp>
    </p:spTree>
    <p:extLst>
      <p:ext uri="{BB962C8B-B14F-4D97-AF65-F5344CB8AC3E}">
        <p14:creationId xmlns:p14="http://schemas.microsoft.com/office/powerpoint/2010/main" val="164619986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91301" y="4431313"/>
            <a:ext cx="6260787" cy="4431312"/>
          </a:xfrm>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764A6698-ABD3-4A2B-8205-314DCCF4CC34}" type="slidenum">
              <a:rPr lang="en-US" smtClean="0"/>
              <a:pPr/>
              <a:t>85</a:t>
            </a:fld>
            <a:endParaRPr lang="en-US"/>
          </a:p>
        </p:txBody>
      </p:sp>
    </p:spTree>
    <p:extLst>
      <p:ext uri="{BB962C8B-B14F-4D97-AF65-F5344CB8AC3E}">
        <p14:creationId xmlns:p14="http://schemas.microsoft.com/office/powerpoint/2010/main" val="417097822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04041" y="4431313"/>
            <a:ext cx="5935008" cy="4198084"/>
          </a:xfrm>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64A6698-ABD3-4A2B-8205-314DCCF4CC34}" type="slidenum">
              <a:rPr lang="en-US" smtClean="0"/>
              <a:pPr/>
              <a:t>87</a:t>
            </a:fld>
            <a:endParaRPr lang="en-US"/>
          </a:p>
        </p:txBody>
      </p:sp>
    </p:spTree>
    <p:extLst>
      <p:ext uri="{BB962C8B-B14F-4D97-AF65-F5344CB8AC3E}">
        <p14:creationId xmlns:p14="http://schemas.microsoft.com/office/powerpoint/2010/main" val="123317745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Think of the worst person you know… serial killer for example or historical figure and com</a:t>
            </a:r>
            <a:r>
              <a:rPr lang="en-US" baseline="0" dirty="0" smtClean="0"/>
              <a:t> up with positive statements about them (suggest avoiding current politics)</a:t>
            </a:r>
            <a:endParaRPr lang="en-US" dirty="0"/>
          </a:p>
        </p:txBody>
      </p:sp>
      <p:sp>
        <p:nvSpPr>
          <p:cNvPr id="4" name="Slide Number Placeholder 3"/>
          <p:cNvSpPr>
            <a:spLocks noGrp="1"/>
          </p:cNvSpPr>
          <p:nvPr>
            <p:ph type="sldNum" sz="quarter" idx="10"/>
          </p:nvPr>
        </p:nvSpPr>
        <p:spPr/>
        <p:txBody>
          <a:bodyPr/>
          <a:lstStyle/>
          <a:p>
            <a:fld id="{5A2B2DF1-7E54-4826-9DDA-35C6165CC771}" type="slidenum">
              <a:rPr lang="en-US" smtClean="0"/>
              <a:t>88</a:t>
            </a:fld>
            <a:endParaRPr lang="en-US"/>
          </a:p>
        </p:txBody>
      </p:sp>
    </p:spTree>
    <p:extLst>
      <p:ext uri="{BB962C8B-B14F-4D97-AF65-F5344CB8AC3E}">
        <p14:creationId xmlns:p14="http://schemas.microsoft.com/office/powerpoint/2010/main" val="358339639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smtClean="0"/>
              <a:t>Another complex</a:t>
            </a:r>
            <a:r>
              <a:rPr lang="en-US" baseline="0" dirty="0" smtClean="0"/>
              <a:t> reflection example </a:t>
            </a:r>
          </a:p>
          <a:p>
            <a:pPr lvl="1"/>
            <a:r>
              <a:rPr lang="en-US" b="1" i="1" dirty="0" smtClean="0">
                <a:solidFill>
                  <a:schemeClr val="accent6"/>
                </a:solidFill>
              </a:rPr>
              <a:t>Patient</a:t>
            </a:r>
            <a:r>
              <a:rPr lang="en-US" b="1" i="1" dirty="0" smtClean="0">
                <a:solidFill>
                  <a:srgbClr val="B46C3A"/>
                </a:solidFill>
              </a:rPr>
              <a:t>: </a:t>
            </a:r>
            <a:r>
              <a:rPr lang="en-US" i="1" dirty="0" smtClean="0"/>
              <a:t>“I just don’t want to take pills. I ought to be able to handle this on my own.”</a:t>
            </a:r>
          </a:p>
          <a:p>
            <a:pPr lvl="1"/>
            <a:r>
              <a:rPr lang="en-US" b="1" i="1" dirty="0" smtClean="0">
                <a:solidFill>
                  <a:schemeClr val="accent6"/>
                </a:solidFill>
              </a:rPr>
              <a:t>Clinician</a:t>
            </a:r>
            <a:r>
              <a:rPr lang="en-US" b="1" i="1" dirty="0" smtClean="0">
                <a:solidFill>
                  <a:srgbClr val="B46C3A"/>
                </a:solidFill>
              </a:rPr>
              <a:t>: </a:t>
            </a:r>
            <a:r>
              <a:rPr lang="en-US" i="1" dirty="0" smtClean="0"/>
              <a:t>“You don’t want to rely on a drug. It seems to you like a crutch.”</a:t>
            </a:r>
          </a:p>
          <a:p>
            <a:endParaRPr lang="en-US" dirty="0"/>
          </a:p>
        </p:txBody>
      </p:sp>
      <p:sp>
        <p:nvSpPr>
          <p:cNvPr id="4" name="Slide Number Placeholder 3"/>
          <p:cNvSpPr>
            <a:spLocks noGrp="1"/>
          </p:cNvSpPr>
          <p:nvPr>
            <p:ph type="sldNum" sz="quarter" idx="10"/>
          </p:nvPr>
        </p:nvSpPr>
        <p:spPr/>
        <p:txBody>
          <a:bodyPr/>
          <a:lstStyle/>
          <a:p>
            <a:fld id="{5A2B2DF1-7E54-4826-9DDA-35C6165CC771}" type="slidenum">
              <a:rPr lang="en-US" smtClean="0"/>
              <a:t>90</a:t>
            </a:fld>
            <a:endParaRPr lang="en-US"/>
          </a:p>
        </p:txBody>
      </p:sp>
    </p:spTree>
    <p:extLst>
      <p:ext uri="{BB962C8B-B14F-4D97-AF65-F5344CB8AC3E}">
        <p14:creationId xmlns:p14="http://schemas.microsoft.com/office/powerpoint/2010/main" val="65894425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94846" y="4431312"/>
            <a:ext cx="6442787" cy="4626572"/>
          </a:xfrm>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64A6698-ABD3-4A2B-8205-314DCCF4CC34}" type="slidenum">
              <a:rPr lang="en-US" smtClean="0"/>
              <a:pPr/>
              <a:t>94</a:t>
            </a:fld>
            <a:endParaRPr lang="en-US"/>
          </a:p>
        </p:txBody>
      </p:sp>
    </p:spTree>
    <p:extLst>
      <p:ext uri="{BB962C8B-B14F-4D97-AF65-F5344CB8AC3E}">
        <p14:creationId xmlns:p14="http://schemas.microsoft.com/office/powerpoint/2010/main" val="403943357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https://www.youtube.com/watch?v=80XyNE89eCs</a:t>
            </a:r>
            <a:endParaRPr lang="en-US" dirty="0"/>
          </a:p>
        </p:txBody>
      </p:sp>
      <p:sp>
        <p:nvSpPr>
          <p:cNvPr id="4" name="Slide Number Placeholder 3"/>
          <p:cNvSpPr>
            <a:spLocks noGrp="1"/>
          </p:cNvSpPr>
          <p:nvPr>
            <p:ph type="sldNum" sz="quarter" idx="10"/>
          </p:nvPr>
        </p:nvSpPr>
        <p:spPr/>
        <p:txBody>
          <a:bodyPr/>
          <a:lstStyle/>
          <a:p>
            <a:fld id="{5A2B2DF1-7E54-4826-9DDA-35C6165CC771}" type="slidenum">
              <a:rPr lang="en-US" smtClean="0"/>
              <a:t>97</a:t>
            </a:fld>
            <a:endParaRPr lang="en-US"/>
          </a:p>
        </p:txBody>
      </p:sp>
    </p:spTree>
    <p:extLst>
      <p:ext uri="{BB962C8B-B14F-4D97-AF65-F5344CB8AC3E}">
        <p14:creationId xmlns:p14="http://schemas.microsoft.com/office/powerpoint/2010/main" val="197208400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https://www.youtube.com/watch?v=URiKA7CKtfc</a:t>
            </a:r>
            <a:endParaRPr lang="en-US" dirty="0"/>
          </a:p>
        </p:txBody>
      </p:sp>
      <p:sp>
        <p:nvSpPr>
          <p:cNvPr id="4" name="Slide Number Placeholder 3"/>
          <p:cNvSpPr>
            <a:spLocks noGrp="1"/>
          </p:cNvSpPr>
          <p:nvPr>
            <p:ph type="sldNum" sz="quarter" idx="10"/>
          </p:nvPr>
        </p:nvSpPr>
        <p:spPr/>
        <p:txBody>
          <a:bodyPr/>
          <a:lstStyle/>
          <a:p>
            <a:fld id="{5A2B2DF1-7E54-4826-9DDA-35C6165CC771}" type="slidenum">
              <a:rPr lang="en-US" smtClean="0"/>
              <a:t>98</a:t>
            </a:fld>
            <a:endParaRPr lang="en-US"/>
          </a:p>
        </p:txBody>
      </p:sp>
    </p:spTree>
    <p:extLst>
      <p:ext uri="{BB962C8B-B14F-4D97-AF65-F5344CB8AC3E}">
        <p14:creationId xmlns:p14="http://schemas.microsoft.com/office/powerpoint/2010/main" val="332344015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Ask</a:t>
            </a:r>
            <a:r>
              <a:rPr lang="en-US" baseline="0" dirty="0" smtClean="0"/>
              <a:t> each class member to say one of the above statements when you say a statement. So assign the above phrases before you say one of the following and then repeat your phrase to each volunteer and have them respond. Then ask which statement they want to hear… different between sustain… preparatory… mobilizing… and commitment change talk. </a:t>
            </a:r>
          </a:p>
          <a:p>
            <a:endParaRPr lang="en-US" baseline="0" dirty="0" smtClean="0"/>
          </a:p>
          <a:p>
            <a:r>
              <a:rPr lang="en-US" baseline="0" dirty="0" smtClean="0"/>
              <a:t>“I swear to tell the whole truth and nothing but the truth…. “ “I want to”</a:t>
            </a:r>
          </a:p>
          <a:p>
            <a:pPr defTabSz="914355">
              <a:defRPr/>
            </a:pPr>
            <a:r>
              <a:rPr lang="en-US" baseline="0" dirty="0" smtClean="0"/>
              <a:t>“I swear to tell the whole truth and nothing but the truth…. “ “I could”</a:t>
            </a:r>
            <a:endParaRPr lang="en-US" dirty="0" smtClean="0"/>
          </a:p>
          <a:p>
            <a:pPr defTabSz="914355">
              <a:defRPr/>
            </a:pPr>
            <a:r>
              <a:rPr lang="en-US" baseline="0" dirty="0" smtClean="0"/>
              <a:t>“I swear to tell the whole truth and nothing but the truth…. “ “I have good reason to”</a:t>
            </a:r>
            <a:endParaRPr lang="en-US" dirty="0" smtClean="0"/>
          </a:p>
          <a:p>
            <a:pPr defTabSz="914355">
              <a:defRPr/>
            </a:pPr>
            <a:r>
              <a:rPr lang="en-US" baseline="0" dirty="0" smtClean="0"/>
              <a:t>“I swear to tell the whole truth and nothing but the truth…. “ “I need to”</a:t>
            </a:r>
            <a:endParaRPr lang="en-US" dirty="0" smtClean="0"/>
          </a:p>
          <a:p>
            <a:pPr defTabSz="914355">
              <a:defRPr/>
            </a:pPr>
            <a:r>
              <a:rPr lang="en-US" baseline="0" dirty="0" smtClean="0"/>
              <a:t>“I swear to tell the whole truth and nothing but the truth…. “ “I will”</a:t>
            </a:r>
            <a:endParaRPr lang="en-US" dirty="0" smtClean="0"/>
          </a:p>
          <a:p>
            <a:endParaRPr lang="en-US" b="1" dirty="0" smtClean="0"/>
          </a:p>
          <a:p>
            <a:r>
              <a:rPr lang="en-US" b="1" dirty="0" smtClean="0"/>
              <a:t>Or… </a:t>
            </a:r>
          </a:p>
          <a:p>
            <a:r>
              <a:rPr lang="en-US" b="0" dirty="0" smtClean="0"/>
              <a:t>“I do</a:t>
            </a:r>
            <a:r>
              <a:rPr lang="en-US" b="0" baseline="0" dirty="0" smtClean="0"/>
              <a:t> solemnly swear to cherish you from this day forward till death do us part….” “I want to…”</a:t>
            </a:r>
          </a:p>
          <a:p>
            <a:r>
              <a:rPr lang="en-US" b="0" baseline="0" dirty="0" smtClean="0"/>
              <a:t>…</a:t>
            </a:r>
            <a:endParaRPr lang="en-US" b="0" dirty="0"/>
          </a:p>
        </p:txBody>
      </p:sp>
      <p:sp>
        <p:nvSpPr>
          <p:cNvPr id="4" name="Slide Number Placeholder 3"/>
          <p:cNvSpPr>
            <a:spLocks noGrp="1"/>
          </p:cNvSpPr>
          <p:nvPr>
            <p:ph type="sldNum" sz="quarter" idx="10"/>
          </p:nvPr>
        </p:nvSpPr>
        <p:spPr/>
        <p:txBody>
          <a:bodyPr/>
          <a:lstStyle/>
          <a:p>
            <a:fld id="{5A2B2DF1-7E54-4826-9DDA-35C6165CC771}" type="slidenum">
              <a:rPr lang="en-US" smtClean="0"/>
              <a:t>106</a:t>
            </a:fld>
            <a:endParaRPr lang="en-US"/>
          </a:p>
        </p:txBody>
      </p:sp>
    </p:spTree>
    <p:extLst>
      <p:ext uri="{BB962C8B-B14F-4D97-AF65-F5344CB8AC3E}">
        <p14:creationId xmlns:p14="http://schemas.microsoft.com/office/powerpoint/2010/main" val="217097601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t>It’s pretty clear to you that you ought to quit.</a:t>
            </a:r>
          </a:p>
          <a:p>
            <a:endParaRPr lang="en-US" dirty="0"/>
          </a:p>
        </p:txBody>
      </p:sp>
      <p:sp>
        <p:nvSpPr>
          <p:cNvPr id="4" name="Slide Number Placeholder 3"/>
          <p:cNvSpPr>
            <a:spLocks noGrp="1"/>
          </p:cNvSpPr>
          <p:nvPr>
            <p:ph type="sldNum" sz="quarter" idx="10"/>
          </p:nvPr>
        </p:nvSpPr>
        <p:spPr/>
        <p:txBody>
          <a:bodyPr/>
          <a:lstStyle/>
          <a:p>
            <a:fld id="{08053CA5-E007-4D2A-AF18-60A77BDC5D6D}" type="slidenum">
              <a:rPr lang="en-US" smtClean="0"/>
              <a:t>107</a:t>
            </a:fld>
            <a:endParaRPr lang="en-US"/>
          </a:p>
        </p:txBody>
      </p:sp>
    </p:spTree>
    <p:extLst>
      <p:ext uri="{BB962C8B-B14F-4D97-AF65-F5344CB8AC3E}">
        <p14:creationId xmlns:p14="http://schemas.microsoft.com/office/powerpoint/2010/main" val="402431406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2B2DF1-7E54-4826-9DDA-35C6165CC771}" type="slidenum">
              <a:rPr lang="en-US" smtClean="0"/>
              <a:t>109</a:t>
            </a:fld>
            <a:endParaRPr lang="en-US"/>
          </a:p>
        </p:txBody>
      </p:sp>
    </p:spTree>
    <p:extLst>
      <p:ext uri="{BB962C8B-B14F-4D97-AF65-F5344CB8AC3E}">
        <p14:creationId xmlns:p14="http://schemas.microsoft.com/office/powerpoint/2010/main" val="386244109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2B2DF1-7E54-4826-9DDA-35C6165CC771}" type="slidenum">
              <a:rPr lang="en-US" smtClean="0"/>
              <a:t>113</a:t>
            </a:fld>
            <a:endParaRPr lang="en-US"/>
          </a:p>
        </p:txBody>
      </p:sp>
    </p:spTree>
    <p:extLst>
      <p:ext uri="{BB962C8B-B14F-4D97-AF65-F5344CB8AC3E}">
        <p14:creationId xmlns:p14="http://schemas.microsoft.com/office/powerpoint/2010/main" val="341723867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00B302-F4DC-4547-9C74-CF794137D166}" type="slidenum">
              <a:rPr lang="en-US" smtClean="0"/>
              <a:t>114</a:t>
            </a:fld>
            <a:endParaRPr lang="en-US" dirty="0"/>
          </a:p>
        </p:txBody>
      </p:sp>
    </p:spTree>
    <p:extLst>
      <p:ext uri="{BB962C8B-B14F-4D97-AF65-F5344CB8AC3E}">
        <p14:creationId xmlns:p14="http://schemas.microsoft.com/office/powerpoint/2010/main" val="366166111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2B2DF1-7E54-4826-9DDA-35C6165CC771}" type="slidenum">
              <a:rPr lang="en-US" smtClean="0"/>
              <a:t>115</a:t>
            </a:fld>
            <a:endParaRPr lang="en-US"/>
          </a:p>
        </p:txBody>
      </p:sp>
    </p:spTree>
    <p:extLst>
      <p:ext uri="{BB962C8B-B14F-4D97-AF65-F5344CB8AC3E}">
        <p14:creationId xmlns:p14="http://schemas.microsoft.com/office/powerpoint/2010/main" val="293452080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550587-EE56-4919-B144-2B1E2FF71BA2}" type="slidenum">
              <a:rPr lang="en-US" smtClean="0"/>
              <a:t>117</a:t>
            </a:fld>
            <a:endParaRPr lang="en-US"/>
          </a:p>
        </p:txBody>
      </p:sp>
    </p:spTree>
    <p:extLst>
      <p:ext uri="{BB962C8B-B14F-4D97-AF65-F5344CB8AC3E}">
        <p14:creationId xmlns:p14="http://schemas.microsoft.com/office/powerpoint/2010/main" val="175688036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550587-EE56-4919-B144-2B1E2FF71BA2}" type="slidenum">
              <a:rPr lang="en-US" smtClean="0"/>
              <a:t>118</a:t>
            </a:fld>
            <a:endParaRPr lang="en-US"/>
          </a:p>
        </p:txBody>
      </p:sp>
    </p:spTree>
    <p:extLst>
      <p:ext uri="{BB962C8B-B14F-4D97-AF65-F5344CB8AC3E}">
        <p14:creationId xmlns:p14="http://schemas.microsoft.com/office/powerpoint/2010/main" val="193492480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hlinkClick r:id="rId3" tooltip="Share link"/>
              </a:rPr>
              <a:t>https://youtu.be/JUbIrcLY6hc</a:t>
            </a:r>
            <a:endParaRPr lang="en-US" dirty="0" smtClean="0"/>
          </a:p>
          <a:p>
            <a:endParaRPr lang="en-US" dirty="0"/>
          </a:p>
        </p:txBody>
      </p:sp>
      <p:sp>
        <p:nvSpPr>
          <p:cNvPr id="4" name="Slide Number Placeholder 3"/>
          <p:cNvSpPr>
            <a:spLocks noGrp="1"/>
          </p:cNvSpPr>
          <p:nvPr>
            <p:ph type="sldNum" sz="quarter" idx="10"/>
          </p:nvPr>
        </p:nvSpPr>
        <p:spPr/>
        <p:txBody>
          <a:bodyPr/>
          <a:lstStyle/>
          <a:p>
            <a:fld id="{5A2B2DF1-7E54-4826-9DDA-35C6165CC771}" type="slidenum">
              <a:rPr lang="en-US" smtClean="0"/>
              <a:t>119</a:t>
            </a:fld>
            <a:endParaRPr lang="en-US"/>
          </a:p>
        </p:txBody>
      </p:sp>
    </p:spTree>
    <p:extLst>
      <p:ext uri="{BB962C8B-B14F-4D97-AF65-F5344CB8AC3E}">
        <p14:creationId xmlns:p14="http://schemas.microsoft.com/office/powerpoint/2010/main" val="14610431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550587-EE56-4919-B144-2B1E2FF71BA2}" type="slidenum">
              <a:rPr lang="en-US" smtClean="0"/>
              <a:t>120</a:t>
            </a:fld>
            <a:endParaRPr lang="en-US"/>
          </a:p>
        </p:txBody>
      </p:sp>
    </p:spTree>
    <p:extLst>
      <p:ext uri="{BB962C8B-B14F-4D97-AF65-F5344CB8AC3E}">
        <p14:creationId xmlns:p14="http://schemas.microsoft.com/office/powerpoint/2010/main" val="137643490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550587-EE56-4919-B144-2B1E2FF71BA2}" type="slidenum">
              <a:rPr lang="en-US" smtClean="0"/>
              <a:t>121</a:t>
            </a:fld>
            <a:endParaRPr lang="en-US"/>
          </a:p>
        </p:txBody>
      </p:sp>
    </p:spTree>
    <p:extLst>
      <p:ext uri="{BB962C8B-B14F-4D97-AF65-F5344CB8AC3E}">
        <p14:creationId xmlns:p14="http://schemas.microsoft.com/office/powerpoint/2010/main" val="370468649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550587-EE56-4919-B144-2B1E2FF71BA2}" type="slidenum">
              <a:rPr lang="en-US" smtClean="0"/>
              <a:t>122</a:t>
            </a:fld>
            <a:endParaRPr lang="en-US"/>
          </a:p>
        </p:txBody>
      </p:sp>
    </p:spTree>
    <p:extLst>
      <p:ext uri="{BB962C8B-B14F-4D97-AF65-F5344CB8AC3E}">
        <p14:creationId xmlns:p14="http://schemas.microsoft.com/office/powerpoint/2010/main" val="366841674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550587-EE56-4919-B144-2B1E2FF71BA2}" type="slidenum">
              <a:rPr lang="en-US" smtClean="0"/>
              <a:t>123</a:t>
            </a:fld>
            <a:endParaRPr lang="en-US"/>
          </a:p>
        </p:txBody>
      </p:sp>
    </p:spTree>
    <p:extLst>
      <p:ext uri="{BB962C8B-B14F-4D97-AF65-F5344CB8AC3E}">
        <p14:creationId xmlns:p14="http://schemas.microsoft.com/office/powerpoint/2010/main" val="353957032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550587-EE56-4919-B144-2B1E2FF71BA2}" type="slidenum">
              <a:rPr lang="en-US" smtClean="0"/>
              <a:t>124</a:t>
            </a:fld>
            <a:endParaRPr lang="en-US"/>
          </a:p>
        </p:txBody>
      </p:sp>
    </p:spTree>
    <p:extLst>
      <p:ext uri="{BB962C8B-B14F-4D97-AF65-F5344CB8AC3E}">
        <p14:creationId xmlns:p14="http://schemas.microsoft.com/office/powerpoint/2010/main" val="238878079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Inform students that they will now have an opportunity to view videos demonstrating a health care worker conducting a brief intervention with a patient.</a:t>
            </a:r>
          </a:p>
          <a:p>
            <a:r>
              <a:rPr lang="en-US" altLang="en-US" smtClean="0"/>
              <a:t>Ask them as they watch to note anything that the health care worker did with the patient that was effective or not effective.</a:t>
            </a:r>
          </a:p>
          <a:p>
            <a:endParaRPr lang="en-US" altLang="en-US" smtClean="0"/>
          </a:p>
          <a:p>
            <a:r>
              <a:rPr lang="en-US" altLang="en-US" i="1" smtClean="0"/>
              <a:t>SBIRT for alcohol use: college student</a:t>
            </a:r>
            <a:r>
              <a:rPr lang="en-US" altLang="en-US" smtClean="0"/>
              <a:t>. (2011). United States: Boston University School of Public Health BNI Art Institute. Retrieved from http://www.youtube.com/watch?v=SvqjTOnp_SM</a:t>
            </a:r>
          </a:p>
          <a:p>
            <a:endParaRPr lang="en-US" altLang="en-US" smtClean="0"/>
          </a:p>
        </p:txBody>
      </p:sp>
      <p:sp>
        <p:nvSpPr>
          <p:cNvPr id="263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51457" indent="-289022">
              <a:defRPr sz="2400">
                <a:solidFill>
                  <a:schemeClr val="tx1"/>
                </a:solidFill>
                <a:latin typeface="Arial" panose="020B0604020202020204" pitchFamily="34" charset="0"/>
                <a:ea typeface="MS PGothic" panose="020B0600070205080204" pitchFamily="34" charset="-128"/>
              </a:defRPr>
            </a:lvl2pPr>
            <a:lvl3pPr marL="1156089" indent="-231217">
              <a:defRPr sz="2400">
                <a:solidFill>
                  <a:schemeClr val="tx1"/>
                </a:solidFill>
                <a:latin typeface="Arial" panose="020B0604020202020204" pitchFamily="34" charset="0"/>
                <a:ea typeface="MS PGothic" panose="020B0600070205080204" pitchFamily="34" charset="-128"/>
              </a:defRPr>
            </a:lvl3pPr>
            <a:lvl4pPr marL="1618524" indent="-231217">
              <a:defRPr sz="2400">
                <a:solidFill>
                  <a:schemeClr val="tx1"/>
                </a:solidFill>
                <a:latin typeface="Arial" panose="020B0604020202020204" pitchFamily="34" charset="0"/>
                <a:ea typeface="MS PGothic" panose="020B0600070205080204" pitchFamily="34" charset="-128"/>
              </a:defRPr>
            </a:lvl4pPr>
            <a:lvl5pPr marL="2080960" indent="-231217">
              <a:defRPr sz="2400">
                <a:solidFill>
                  <a:schemeClr val="tx1"/>
                </a:solidFill>
                <a:latin typeface="Arial" panose="020B0604020202020204" pitchFamily="34" charset="0"/>
                <a:ea typeface="MS PGothic" panose="020B0600070205080204" pitchFamily="34" charset="-128"/>
              </a:defRPr>
            </a:lvl5pPr>
            <a:lvl6pPr marL="2543395" indent="-231217"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3005831" indent="-231217"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68266" indent="-231217"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930701" indent="-231217"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C4D5F3E0-0ED8-4DBD-9B16-E0B648110559}" type="slidenum">
              <a:rPr lang="en-US" altLang="en-US" sz="1200"/>
              <a:pPr/>
              <a:t>126</a:t>
            </a:fld>
            <a:endParaRPr lang="en-US" altLang="en-US" sz="1200"/>
          </a:p>
        </p:txBody>
      </p:sp>
    </p:spTree>
    <p:extLst>
      <p:ext uri="{BB962C8B-B14F-4D97-AF65-F5344CB8AC3E}">
        <p14:creationId xmlns:p14="http://schemas.microsoft.com/office/powerpoint/2010/main" val="71839458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2B2DF1-7E54-4826-9DDA-35C6165CC771}" type="slidenum">
              <a:rPr lang="en-US" smtClean="0"/>
              <a:t>127</a:t>
            </a:fld>
            <a:endParaRPr lang="en-US"/>
          </a:p>
        </p:txBody>
      </p:sp>
    </p:spTree>
    <p:extLst>
      <p:ext uri="{BB962C8B-B14F-4D97-AF65-F5344CB8AC3E}">
        <p14:creationId xmlns:p14="http://schemas.microsoft.com/office/powerpoint/2010/main" val="335155272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2B2DF1-7E54-4826-9DDA-35C6165CC771}" type="slidenum">
              <a:rPr lang="en-US" smtClean="0"/>
              <a:t>129</a:t>
            </a:fld>
            <a:endParaRPr lang="en-US"/>
          </a:p>
        </p:txBody>
      </p:sp>
    </p:spTree>
    <p:extLst>
      <p:ext uri="{BB962C8B-B14F-4D97-AF65-F5344CB8AC3E}">
        <p14:creationId xmlns:p14="http://schemas.microsoft.com/office/powerpoint/2010/main" val="337929270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2B2DF1-7E54-4826-9DDA-35C6165CC771}" type="slidenum">
              <a:rPr lang="en-US" smtClean="0"/>
              <a:t>130</a:t>
            </a:fld>
            <a:endParaRPr lang="en-US"/>
          </a:p>
        </p:txBody>
      </p:sp>
    </p:spTree>
    <p:extLst>
      <p:ext uri="{BB962C8B-B14F-4D97-AF65-F5344CB8AC3E}">
        <p14:creationId xmlns:p14="http://schemas.microsoft.com/office/powerpoint/2010/main" val="311980930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2B2DF1-7E54-4826-9DDA-35C6165CC771}" type="slidenum">
              <a:rPr lang="en-US" smtClean="0"/>
              <a:t>131</a:t>
            </a:fld>
            <a:endParaRPr lang="en-US"/>
          </a:p>
        </p:txBody>
      </p:sp>
    </p:spTree>
    <p:extLst>
      <p:ext uri="{BB962C8B-B14F-4D97-AF65-F5344CB8AC3E}">
        <p14:creationId xmlns:p14="http://schemas.microsoft.com/office/powerpoint/2010/main" val="255950804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2B2DF1-7E54-4826-9DDA-35C6165CC771}" type="slidenum">
              <a:rPr lang="en-US" smtClean="0"/>
              <a:t>133</a:t>
            </a:fld>
            <a:endParaRPr lang="en-US"/>
          </a:p>
        </p:txBody>
      </p:sp>
    </p:spTree>
    <p:extLst>
      <p:ext uri="{BB962C8B-B14F-4D97-AF65-F5344CB8AC3E}">
        <p14:creationId xmlns:p14="http://schemas.microsoft.com/office/powerpoint/2010/main" val="218157109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2B2DF1-7E54-4826-9DDA-35C6165CC771}" type="slidenum">
              <a:rPr lang="en-US" smtClean="0"/>
              <a:t>137</a:t>
            </a:fld>
            <a:endParaRPr lang="en-US"/>
          </a:p>
        </p:txBody>
      </p:sp>
    </p:spTree>
    <p:extLst>
      <p:ext uri="{BB962C8B-B14F-4D97-AF65-F5344CB8AC3E}">
        <p14:creationId xmlns:p14="http://schemas.microsoft.com/office/powerpoint/2010/main" val="607849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10/1/2018</a:t>
            </a:fld>
            <a:endParaRPr lang="en-US" dirty="0"/>
          </a:p>
        </p:txBody>
      </p:sp>
      <p:sp>
        <p:nvSpPr>
          <p:cNvPr id="5" name="Footer Placeholder 4"/>
          <p:cNvSpPr>
            <a:spLocks noGrp="1"/>
          </p:cNvSpPr>
          <p:nvPr>
            <p:ph type="ftr" sz="quarter" idx="11"/>
          </p:nvPr>
        </p:nvSpPr>
        <p:spPr>
          <a:xfrm>
            <a:off x="5332412" y="5883275"/>
            <a:ext cx="4324044" cy="365125"/>
          </a:xfrm>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176036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951856" y="5867131"/>
            <a:ext cx="5511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454802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576959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t>10/1/2018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a:t>
            </a:fld>
            <a:endParaRPr lang="en-US" dirty="0"/>
          </a:p>
        </p:txBody>
      </p:sp>
    </p:spTree>
    <p:extLst>
      <p:ext uri="{BB962C8B-B14F-4D97-AF65-F5344CB8AC3E}">
        <p14:creationId xmlns:p14="http://schemas.microsoft.com/office/powerpoint/2010/main" val="17254158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99622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10/1/2018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89852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10/1/2018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219935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t>10/1/2018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12788225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67941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191610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429636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391727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1117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723482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443393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10/1/2018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36516399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789214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smtClean="0"/>
              <a:pPr/>
              <a:t>10/1/2018</a:t>
            </a:fld>
            <a:endParaRPr lang="en-US" dirty="0"/>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68135304"/>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healthypeople.gov/2020/topics-objectives/topic/substance-abuse"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clevelandfed.org/newsroom-and-events/publications/economic-commentary/2017-economic-commentaries/ec-201715-opioids.aspx?hootPostID=ac377fdebaf3cc3367ef6f02bfed47d2"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www.centeronaddiction.org/addiction-research/reports/national-survey-primary-care-physicians-patients-substance-abuse"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microsoft.com/office/2007/relationships/hdphoto" Target="../media/hdphoto1.wdp"/></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6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4.gif"/><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4.gi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video" Target="https://www.youtube.com/embed/XIJYO4u5iug" TargetMode="External"/><Relationship Id="rId4" Type="http://schemas.openxmlformats.org/officeDocument/2006/relationships/image" Target="../media/image48.jpeg"/></Relationships>
</file>

<file path=ppt/slides/_rels/slide73.xml.rels><?xml version="1.0" encoding="UTF-8" standalone="yes"?>
<Relationships xmlns="http://schemas.openxmlformats.org/package/2006/relationships"><Relationship Id="rId3" Type="http://schemas.openxmlformats.org/officeDocument/2006/relationships/hyperlink" Target="https://youtu.be/eaD_Py5ZYQE" TargetMode="External"/><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7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75.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hyperlink" Target="https://youtu.be/ef9kPpZGJX8" TargetMode="External"/></Relationships>
</file>

<file path=ppt/slides/_rels/slide83.xml.rels><?xml version="1.0" encoding="UTF-8" standalone="yes"?>
<Relationships xmlns="http://schemas.openxmlformats.org/package/2006/relationships"><Relationship Id="rId2" Type="http://schemas.openxmlformats.org/officeDocument/2006/relationships/image" Target="../media/image57.gif"/><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hyperlink" Target="https://youtu.be/tbQlCrVMpew" TargetMode="External"/><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61.gif"/><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hyperlink" Target="https://youtu.be/kDd0cG19krU" TargetMode="External"/><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7.xml"/><Relationship Id="rId1" Type="http://schemas.openxmlformats.org/officeDocument/2006/relationships/video" Target="https://www.youtube.com/embed/80XyNE89eCs?rel=0" TargetMode="External"/><Relationship Id="rId4" Type="http://schemas.openxmlformats.org/officeDocument/2006/relationships/image" Target="../media/image63.png"/></Relationships>
</file>

<file path=ppt/slides/_rels/slide98.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2.xml"/><Relationship Id="rId1" Type="http://schemas.openxmlformats.org/officeDocument/2006/relationships/video" Target="https://www.youtube.com/embed/URiKA7CKtfc" TargetMode="External"/><Relationship Id="rId4" Type="http://schemas.openxmlformats.org/officeDocument/2006/relationships/image" Target="../media/image64.jpeg"/></Relationships>
</file>

<file path=ppt/slides/_rels/slide99.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00.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03.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0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60.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11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2.xml"/><Relationship Id="rId1" Type="http://schemas.openxmlformats.org/officeDocument/2006/relationships/video" Target="https://www.youtube.com/embed/JUbIrcLY6hc?rel=0" TargetMode="External"/><Relationship Id="rId4" Type="http://schemas.openxmlformats.org/officeDocument/2006/relationships/image" Target="../media/image63.png"/></Relationships>
</file>

<file path=ppt/slides/_rels/slide12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hyperlink" Target="http://www.ed.bmc.org/sbirt/media/case1.html" TargetMode="External"/><Relationship Id="rId2" Type="http://schemas.openxmlformats.org/officeDocument/2006/relationships/notesSlide" Target="../notesSlides/notesSlide70.xml"/><Relationship Id="rId1" Type="http://schemas.openxmlformats.org/officeDocument/2006/relationships/slideLayout" Target="../slideLayouts/slideLayout2.xml"/><Relationship Id="rId5" Type="http://schemas.openxmlformats.org/officeDocument/2006/relationships/hyperlink" Target="http://www.ed.bmc.org/sbirt/media/doctor_a.html" TargetMode="External"/><Relationship Id="rId4" Type="http://schemas.openxmlformats.org/officeDocument/2006/relationships/hyperlink" Target="http://www.ed.bmc.org/sbirt/media/doctor_b.html" TargetMode="External"/></Relationships>
</file>

<file path=ppt/slides/_rels/slide12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7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73.xml"/><Relationship Id="rId1" Type="http://schemas.openxmlformats.org/officeDocument/2006/relationships/slideLayout" Target="../slideLayouts/slideLayout7.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hyperlink" Target="http://dbhds.virginia.gov/behavioral-health/substance-abuse-services/revive" TargetMode="External"/><Relationship Id="rId2" Type="http://schemas.openxmlformats.org/officeDocument/2006/relationships/hyperlink" Target="http://curbthecrisis.com/" TargetMode="External"/><Relationship Id="rId1" Type="http://schemas.openxmlformats.org/officeDocument/2006/relationships/slideLayout" Target="../slideLayouts/slideLayout2.xml"/><Relationship Id="rId5" Type="http://schemas.openxmlformats.org/officeDocument/2006/relationships/image" Target="../media/image81.jpg"/><Relationship Id="rId4" Type="http://schemas.openxmlformats.org/officeDocument/2006/relationships/image" Target="../media/image80.png"/></Relationships>
</file>

<file path=ppt/slides/_rels/slide135.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hyperlink" Target="http://findtreatment.samhsa.gov/" TargetMode="External"/><Relationship Id="rId2" Type="http://schemas.openxmlformats.org/officeDocument/2006/relationships/image" Target="../media/image83.jpeg"/><Relationship Id="rId1" Type="http://schemas.openxmlformats.org/officeDocument/2006/relationships/slideLayout" Target="../slideLayouts/slideLayout2.xml"/><Relationship Id="rId5" Type="http://schemas.openxmlformats.org/officeDocument/2006/relationships/image" Target="../media/image85.png"/><Relationship Id="rId4" Type="http://schemas.openxmlformats.org/officeDocument/2006/relationships/image" Target="../media/image84.png"/></Relationships>
</file>

<file path=ppt/slides/_rels/slide137.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hyperlink" Target="http://www.facebook.com/MUSBIRT" TargetMode="External"/><Relationship Id="rId2" Type="http://schemas.openxmlformats.org/officeDocument/2006/relationships/hyperlink" Target="mailto:oconnelll@marshall.edu" TargetMode="Externa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8" Type="http://schemas.openxmlformats.org/officeDocument/2006/relationships/hyperlink" Target="https://www.bcm.edu/education/programs/sbirt/index.cfm?PMID=0" TargetMode="External"/><Relationship Id="rId3" Type="http://schemas.openxmlformats.org/officeDocument/2006/relationships/hyperlink" Target="https://amersa.org/" TargetMode="External"/><Relationship Id="rId7" Type="http://schemas.openxmlformats.org/officeDocument/2006/relationships/hyperlink" Target="http://medicine.yale.edu/sbirt/curriculum/" TargetMode="External"/><Relationship Id="rId2" Type="http://schemas.openxmlformats.org/officeDocument/2006/relationships/hyperlink" Target="http://www.samhsa.gov/sbirt" TargetMode="External"/><Relationship Id="rId1" Type="http://schemas.openxmlformats.org/officeDocument/2006/relationships/slideLayout" Target="../slideLayouts/slideLayout2.xml"/><Relationship Id="rId6" Type="http://schemas.openxmlformats.org/officeDocument/2006/relationships/hyperlink" Target="https://adept.missouri.edu/Portals/0/MU-ADEPT_AdvancedTrainingResources.heatherATTC12.pdf" TargetMode="External"/><Relationship Id="rId5" Type="http://schemas.openxmlformats.org/officeDocument/2006/relationships/hyperlink" Target="http://www.niaaa.nih.gov/" TargetMode="External"/><Relationship Id="rId4" Type="http://schemas.openxmlformats.org/officeDocument/2006/relationships/hyperlink" Target="http://www.asam.org/" TargetMode="External"/><Relationship Id="rId9" Type="http://schemas.openxmlformats.org/officeDocument/2006/relationships/hyperlink" Target="http://www.rhodeislandhospital.org/sbirt.html" TargetMode="External"/></Relationships>
</file>

<file path=ppt/slides/_rels/slide140.xml.rels><?xml version="1.0" encoding="UTF-8" standalone="yes"?>
<Relationships xmlns="http://schemas.openxmlformats.org/package/2006/relationships"><Relationship Id="rId8" Type="http://schemas.openxmlformats.org/officeDocument/2006/relationships/hyperlink" Target="https://www.bcm.edu/education/programs/sbirt/online" TargetMode="External"/><Relationship Id="rId3" Type="http://schemas.openxmlformats.org/officeDocument/2006/relationships/hyperlink" Target="https://adept.missouri.edu/Resources.aspx" TargetMode="External"/><Relationship Id="rId7" Type="http://schemas.openxmlformats.org/officeDocument/2006/relationships/hyperlink" Target="https://www.youtube.com/playlist?list=PLiML4AFpuB71TAqFWZga6XFuf7j8LLSGp" TargetMode="External"/><Relationship Id="rId2" Type="http://schemas.openxmlformats.org/officeDocument/2006/relationships/hyperlink" Target="http://medicine.yale.edu/sbirt/curriculum/video/" TargetMode="External"/><Relationship Id="rId1" Type="http://schemas.openxmlformats.org/officeDocument/2006/relationships/slideLayout" Target="../slideLayouts/slideLayout2.xml"/><Relationship Id="rId6" Type="http://schemas.openxmlformats.org/officeDocument/2006/relationships/hyperlink" Target="https://www.youtube.com/channel/UCCB4xnHTyWMRT_HFJhO0BAQ" TargetMode="External"/><Relationship Id="rId5" Type="http://schemas.openxmlformats.org/officeDocument/2006/relationships/hyperlink" Target="http://www.sbirt.umaryland.edu/Medical-Residency-Training-Program/MD3-Training-Videos/" TargetMode="External"/><Relationship Id="rId4" Type="http://schemas.openxmlformats.org/officeDocument/2006/relationships/hyperlink" Target="http://www.sbirt.umaryland.edu/Medical-Faculty-Supervision-Training/Online-Module-for-Facult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12014" y="996797"/>
            <a:ext cx="9831493" cy="2785403"/>
          </a:xfrm>
        </p:spPr>
        <p:txBody>
          <a:bodyPr>
            <a:normAutofit/>
          </a:bodyPr>
          <a:lstStyle/>
          <a:p>
            <a:r>
              <a:rPr lang="en-US" dirty="0" smtClean="0"/>
              <a:t>Screening, Brief Intervention, and Referral to Treatment </a:t>
            </a:r>
            <a:endParaRPr lang="en-US" dirty="0"/>
          </a:p>
        </p:txBody>
      </p:sp>
      <p:sp>
        <p:nvSpPr>
          <p:cNvPr id="3" name="Subtitle 2"/>
          <p:cNvSpPr>
            <a:spLocks noGrp="1"/>
          </p:cNvSpPr>
          <p:nvPr>
            <p:ph type="subTitle" idx="1"/>
          </p:nvPr>
        </p:nvSpPr>
        <p:spPr>
          <a:xfrm>
            <a:off x="7165075" y="4201343"/>
            <a:ext cx="4408226" cy="1776376"/>
          </a:xfrm>
        </p:spPr>
        <p:txBody>
          <a:bodyPr>
            <a:normAutofit/>
          </a:bodyPr>
          <a:lstStyle/>
          <a:p>
            <a:r>
              <a:rPr lang="en-US" dirty="0" smtClean="0"/>
              <a:t>Marshall University SBIRT</a:t>
            </a:r>
          </a:p>
          <a:p>
            <a:r>
              <a:rPr lang="en-US" dirty="0" smtClean="0"/>
              <a:t>Lyn O’Connell, Ph.D., </a:t>
            </a:r>
            <a:r>
              <a:rPr lang="en-US" dirty="0" smtClean="0"/>
              <a:t>IMFT</a:t>
            </a:r>
          </a:p>
          <a:p>
            <a:r>
              <a:rPr lang="en-US" sz="1600" dirty="0" smtClean="0"/>
              <a:t>Assoc. Director of Addiction Sciences</a:t>
            </a:r>
            <a:endParaRPr lang="en-US" sz="1600" dirty="0" smtClean="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4435" y="4913797"/>
            <a:ext cx="1533147" cy="1566675"/>
          </a:xfrm>
          <a:prstGeom prst="rect">
            <a:avLst/>
          </a:prstGeom>
        </p:spPr>
      </p:pic>
      <p:sp>
        <p:nvSpPr>
          <p:cNvPr id="5" name="Rectangle 4"/>
          <p:cNvSpPr/>
          <p:nvPr/>
        </p:nvSpPr>
        <p:spPr>
          <a:xfrm>
            <a:off x="5513696" y="6304002"/>
            <a:ext cx="6789369" cy="553998"/>
          </a:xfrm>
          <a:prstGeom prst="rect">
            <a:avLst/>
          </a:prstGeom>
        </p:spPr>
        <p:txBody>
          <a:bodyPr wrap="square">
            <a:spAutoFit/>
          </a:bodyPr>
          <a:lstStyle/>
          <a:p>
            <a:r>
              <a:rPr lang="en-US" sz="1500" dirty="0">
                <a:latin typeface="Calibri" panose="020F0502020204030204" pitchFamily="34" charset="0"/>
                <a:cs typeface="Calibri" panose="020F0502020204030204" pitchFamily="34" charset="0"/>
              </a:rPr>
              <a:t>The material included in this course </a:t>
            </a:r>
            <a:r>
              <a:rPr lang="en-US" sz="1500" dirty="0" smtClean="0">
                <a:latin typeface="Calibri" panose="020F0502020204030204" pitchFamily="34" charset="0"/>
                <a:cs typeface="Calibri" panose="020F0502020204030204" pitchFamily="34" charset="0"/>
              </a:rPr>
              <a:t>is funded by a SAMHSA grant awarded to Marshall University</a:t>
            </a:r>
            <a:endParaRPr lang="en-US" sz="15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459452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26057" y="1061884"/>
            <a:ext cx="10161143" cy="5118254"/>
          </a:xfrm>
        </p:spPr>
        <p:txBody>
          <a:bodyPr>
            <a:normAutofit/>
          </a:bodyPr>
          <a:lstStyle/>
          <a:p>
            <a:pPr marL="0" indent="0">
              <a:buNone/>
            </a:pPr>
            <a:r>
              <a:rPr lang="en-US" sz="3200" dirty="0">
                <a:solidFill>
                  <a:schemeClr val="accent1">
                    <a:lumMod val="50000"/>
                  </a:schemeClr>
                </a:solidFill>
              </a:rPr>
              <a:t>What figment of the human imagination has the power to: </a:t>
            </a:r>
            <a:endParaRPr lang="en-US" sz="3200" dirty="0" smtClean="0">
              <a:solidFill>
                <a:schemeClr val="accent1">
                  <a:lumMod val="50000"/>
                </a:schemeClr>
              </a:solidFill>
            </a:endParaRPr>
          </a:p>
          <a:p>
            <a:pPr lvl="1"/>
            <a:r>
              <a:rPr lang="en-US" sz="2400" dirty="0" smtClean="0">
                <a:solidFill>
                  <a:schemeClr val="accent1">
                    <a:lumMod val="50000"/>
                  </a:schemeClr>
                </a:solidFill>
              </a:rPr>
              <a:t> </a:t>
            </a:r>
            <a:r>
              <a:rPr lang="en-US" sz="2400" dirty="0">
                <a:solidFill>
                  <a:schemeClr val="accent1">
                    <a:lumMod val="50000"/>
                  </a:schemeClr>
                </a:solidFill>
              </a:rPr>
              <a:t>isolate individuals and families; </a:t>
            </a:r>
          </a:p>
          <a:p>
            <a:pPr lvl="1"/>
            <a:r>
              <a:rPr lang="en-US" sz="2400" dirty="0" smtClean="0">
                <a:solidFill>
                  <a:schemeClr val="accent1">
                    <a:lumMod val="50000"/>
                  </a:schemeClr>
                </a:solidFill>
              </a:rPr>
              <a:t>encourage </a:t>
            </a:r>
            <a:r>
              <a:rPr lang="en-US" sz="2400" dirty="0">
                <a:solidFill>
                  <a:schemeClr val="accent1">
                    <a:lumMod val="50000"/>
                  </a:schemeClr>
                </a:solidFill>
              </a:rPr>
              <a:t>people to deny a fatal illness and ignore its symptoms; </a:t>
            </a:r>
          </a:p>
          <a:p>
            <a:pPr lvl="1"/>
            <a:r>
              <a:rPr lang="en-US" sz="2400" dirty="0" smtClean="0">
                <a:solidFill>
                  <a:schemeClr val="accent1">
                    <a:lumMod val="50000"/>
                  </a:schemeClr>
                </a:solidFill>
              </a:rPr>
              <a:t>keep </a:t>
            </a:r>
            <a:r>
              <a:rPr lang="en-US" sz="2400" dirty="0">
                <a:solidFill>
                  <a:schemeClr val="accent1">
                    <a:lumMod val="50000"/>
                  </a:schemeClr>
                </a:solidFill>
              </a:rPr>
              <a:t>desperately ill people from seeking help; </a:t>
            </a:r>
          </a:p>
          <a:p>
            <a:pPr lvl="1"/>
            <a:r>
              <a:rPr lang="en-US" sz="2400" dirty="0" smtClean="0">
                <a:solidFill>
                  <a:schemeClr val="accent1">
                    <a:lumMod val="50000"/>
                  </a:schemeClr>
                </a:solidFill>
              </a:rPr>
              <a:t>block </a:t>
            </a:r>
            <a:r>
              <a:rPr lang="en-US" sz="2400" dirty="0">
                <a:solidFill>
                  <a:schemeClr val="accent1">
                    <a:lumMod val="50000"/>
                  </a:schemeClr>
                </a:solidFill>
              </a:rPr>
              <a:t>funding for treatment for all but a small fraction of those who need it; </a:t>
            </a:r>
            <a:r>
              <a:rPr lang="en-US" sz="2400" dirty="0" smtClean="0">
                <a:solidFill>
                  <a:schemeClr val="accent1">
                    <a:lumMod val="50000"/>
                  </a:schemeClr>
                </a:solidFill>
              </a:rPr>
              <a:t>and</a:t>
            </a:r>
          </a:p>
          <a:p>
            <a:pPr lvl="1"/>
            <a:r>
              <a:rPr lang="en-US" sz="2400" dirty="0" smtClean="0">
                <a:solidFill>
                  <a:schemeClr val="accent1">
                    <a:lumMod val="50000"/>
                  </a:schemeClr>
                </a:solidFill>
              </a:rPr>
              <a:t>persuade </a:t>
            </a:r>
            <a:r>
              <a:rPr lang="en-US" sz="2400" dirty="0">
                <a:solidFill>
                  <a:schemeClr val="accent1">
                    <a:lumMod val="50000"/>
                  </a:schemeClr>
                </a:solidFill>
              </a:rPr>
              <a:t>society to choose far more expensive </a:t>
            </a:r>
            <a:r>
              <a:rPr lang="en-US" sz="2400" dirty="0" smtClean="0">
                <a:solidFill>
                  <a:schemeClr val="accent1">
                    <a:lumMod val="50000"/>
                  </a:schemeClr>
                </a:solidFill>
              </a:rPr>
              <a:t>alternatives - alternatives </a:t>
            </a:r>
            <a:r>
              <a:rPr lang="en-US" sz="2400" dirty="0">
                <a:solidFill>
                  <a:schemeClr val="accent1">
                    <a:lumMod val="50000"/>
                  </a:schemeClr>
                </a:solidFill>
              </a:rPr>
              <a:t>like imprisonment; the human and financial cost of accidents and secondary illnesses; and the wholesale loss of human lives, productivity, and potential? </a:t>
            </a:r>
          </a:p>
        </p:txBody>
      </p:sp>
    </p:spTree>
    <p:extLst>
      <p:ext uri="{BB962C8B-B14F-4D97-AF65-F5344CB8AC3E}">
        <p14:creationId xmlns:p14="http://schemas.microsoft.com/office/powerpoint/2010/main" val="30508786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9203" y="150224"/>
            <a:ext cx="10018713" cy="1143000"/>
          </a:xfrm>
        </p:spPr>
        <p:txBody>
          <a:bodyPr/>
          <a:lstStyle/>
          <a:p>
            <a:r>
              <a:rPr lang="en-US" dirty="0" smtClean="0"/>
              <a:t>Stigma</a:t>
            </a:r>
            <a:endParaRPr lang="en-US" dirty="0">
              <a:solidFill>
                <a:schemeClr val="accent1"/>
              </a:solidFill>
            </a:endParaRPr>
          </a:p>
        </p:txBody>
      </p:sp>
      <p:sp>
        <p:nvSpPr>
          <p:cNvPr id="3" name="Content Placeholder 2"/>
          <p:cNvSpPr>
            <a:spLocks noGrp="1"/>
          </p:cNvSpPr>
          <p:nvPr>
            <p:ph idx="1"/>
          </p:nvPr>
        </p:nvSpPr>
        <p:spPr>
          <a:xfrm>
            <a:off x="1988456" y="1293224"/>
            <a:ext cx="9739460" cy="4990010"/>
          </a:xfrm>
        </p:spPr>
        <p:txBody>
          <a:bodyPr>
            <a:normAutofit/>
          </a:bodyPr>
          <a:lstStyle/>
          <a:p>
            <a:r>
              <a:rPr lang="en-US" sz="2400" b="1" dirty="0" smtClean="0"/>
              <a:t>Public-stigma</a:t>
            </a:r>
            <a:r>
              <a:rPr lang="en-US" sz="2400" dirty="0" smtClean="0"/>
              <a:t>: Misperceptions, negative language, and negative beliefs about a certain group of the population</a:t>
            </a:r>
          </a:p>
          <a:p>
            <a:pPr lvl="1"/>
            <a:r>
              <a:rPr lang="en-US" sz="2200" dirty="0" smtClean="0"/>
              <a:t>An imaginary stain we see on a person and those without the stain are superior</a:t>
            </a:r>
          </a:p>
          <a:p>
            <a:r>
              <a:rPr lang="en-US" sz="2400" b="1" dirty="0" smtClean="0"/>
              <a:t>Self-stigma</a:t>
            </a:r>
            <a:r>
              <a:rPr lang="en-US" sz="2400" dirty="0" smtClean="0"/>
              <a:t>: Internal beliefs about your “otherness” or inadequacy leading to isolation and lack of engagement in treatment</a:t>
            </a:r>
          </a:p>
          <a:p>
            <a:pPr lvl="1"/>
            <a:r>
              <a:rPr lang="en-US" sz="2200" dirty="0" smtClean="0"/>
              <a:t>Pushes someone deeper into the addiction process</a:t>
            </a:r>
          </a:p>
          <a:p>
            <a:r>
              <a:rPr lang="en-US" sz="2400" dirty="0" smtClean="0"/>
              <a:t>Stigma towards addiction is one of the top barriers to accessing treatment</a:t>
            </a:r>
          </a:p>
          <a:p>
            <a:pPr lvl="1"/>
            <a:r>
              <a:rPr lang="en-US" dirty="0"/>
              <a:t>Hundreds-of-thousands of people who need help are not getting it, even though we have effective addiction interventions and treatment methods</a:t>
            </a:r>
            <a:r>
              <a:rPr lang="en-US" dirty="0" smtClean="0"/>
              <a:t>.</a:t>
            </a:r>
            <a:endParaRPr lang="en-US" dirty="0"/>
          </a:p>
        </p:txBody>
      </p:sp>
      <p:sp>
        <p:nvSpPr>
          <p:cNvPr id="4" name="Rectangle 3"/>
          <p:cNvSpPr/>
          <p:nvPr/>
        </p:nvSpPr>
        <p:spPr>
          <a:xfrm>
            <a:off x="9580388" y="6397228"/>
            <a:ext cx="2611612" cy="369332"/>
          </a:xfrm>
          <a:prstGeom prst="rect">
            <a:avLst/>
          </a:prstGeom>
        </p:spPr>
        <p:txBody>
          <a:bodyPr wrap="none">
            <a:spAutoFit/>
          </a:bodyPr>
          <a:lstStyle/>
          <a:p>
            <a:r>
              <a:rPr lang="en-US" dirty="0" smtClean="0">
                <a:latin typeface="Georgia" panose="02040502050405020303" pitchFamily="18" charset="0"/>
                <a:cs typeface="Times New Roman" panose="02020603050405020304" pitchFamily="18" charset="0"/>
              </a:rPr>
              <a:t>Vogel et al., 2006, 2007</a:t>
            </a:r>
            <a:endParaRPr lang="en-US" dirty="0"/>
          </a:p>
        </p:txBody>
      </p:sp>
    </p:spTree>
    <p:extLst>
      <p:ext uri="{BB962C8B-B14F-4D97-AF65-F5344CB8AC3E}">
        <p14:creationId xmlns:p14="http://schemas.microsoft.com/office/powerpoint/2010/main" val="38206528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Avoiding Stigmatizing Language</a:t>
            </a:r>
            <a:endParaRPr lang="en-US" dirty="0"/>
          </a:p>
        </p:txBody>
      </p:sp>
      <p:sp>
        <p:nvSpPr>
          <p:cNvPr id="3" name="Content Placeholder 2"/>
          <p:cNvSpPr>
            <a:spLocks noGrp="1"/>
          </p:cNvSpPr>
          <p:nvPr>
            <p:ph idx="1"/>
          </p:nvPr>
        </p:nvSpPr>
        <p:spPr>
          <a:xfrm>
            <a:off x="4527037" y="1920240"/>
            <a:ext cx="6975987" cy="4351337"/>
          </a:xfrm>
        </p:spPr>
        <p:txBody>
          <a:bodyPr>
            <a:normAutofit/>
          </a:bodyPr>
          <a:lstStyle/>
          <a:p>
            <a:r>
              <a:rPr lang="en-US" sz="2400" dirty="0"/>
              <a:t>“Research shows that the language we use to describe this disease can either perpetuate or overcome the stereotypes, prejudice and lack of empathy that keep people from getting treatment they need. Scientific evidence demonstrates that this disease is caused by a variety of genetic and environmental factors, not moral weakness on the part of the individual. Our language should reflect that.”  </a:t>
            </a:r>
          </a:p>
          <a:p>
            <a:pPr marL="0" indent="0">
              <a:buNone/>
            </a:pPr>
            <a:r>
              <a:rPr lang="en-US" sz="2400" dirty="0" smtClean="0"/>
              <a:t>-</a:t>
            </a:r>
            <a:r>
              <a:rPr lang="en-US" sz="2400" dirty="0"/>
              <a:t>Drug Czar Botticelli (2017)</a:t>
            </a:r>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bwMode="auto">
          <a:xfrm>
            <a:off x="1314471" y="2607787"/>
            <a:ext cx="2515051" cy="2682670"/>
          </a:xfrm>
          <a:prstGeom prst="rect">
            <a:avLst/>
          </a:prstGeom>
          <a:noFill/>
          <a:ln>
            <a:noFill/>
          </a:ln>
        </p:spPr>
      </p:pic>
    </p:spTree>
    <p:extLst>
      <p:ext uri="{BB962C8B-B14F-4D97-AF65-F5344CB8AC3E}">
        <p14:creationId xmlns:p14="http://schemas.microsoft.com/office/powerpoint/2010/main" val="41505419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Content Placeholder 2"/>
          <p:cNvGraphicFramePr>
            <a:graphicFrameLocks noGrp="1"/>
          </p:cNvGraphicFramePr>
          <p:nvPr>
            <p:ph idx="1"/>
            <p:extLst>
              <p:ext uri="{D42A27DB-BD31-4B8C-83A1-F6EECF244321}">
                <p14:modId xmlns:p14="http://schemas.microsoft.com/office/powerpoint/2010/main" val="2890297911"/>
              </p:ext>
            </p:extLst>
          </p:nvPr>
        </p:nvGraphicFramePr>
        <p:xfrm>
          <a:off x="4354" y="123290"/>
          <a:ext cx="12187646" cy="6657653"/>
        </p:xfrm>
        <a:graphic>
          <a:graphicData uri="http://schemas.openxmlformats.org/drawingml/2006/table">
            <a:tbl>
              <a:tblPr firstRow="1" firstCol="1" bandRow="1">
                <a:tableStyleId>{BC89EF96-8CEA-46FF-86C4-4CE0E7609802}</a:tableStyleId>
              </a:tblPr>
              <a:tblGrid>
                <a:gridCol w="3269894">
                  <a:extLst>
                    <a:ext uri="{9D8B030D-6E8A-4147-A177-3AD203B41FA5}">
                      <a16:colId xmlns:a16="http://schemas.microsoft.com/office/drawing/2014/main" val="541374822"/>
                    </a:ext>
                  </a:extLst>
                </a:gridCol>
                <a:gridCol w="5616529">
                  <a:extLst>
                    <a:ext uri="{9D8B030D-6E8A-4147-A177-3AD203B41FA5}">
                      <a16:colId xmlns:a16="http://schemas.microsoft.com/office/drawing/2014/main" val="3687829769"/>
                    </a:ext>
                  </a:extLst>
                </a:gridCol>
                <a:gridCol w="3301223">
                  <a:extLst>
                    <a:ext uri="{9D8B030D-6E8A-4147-A177-3AD203B41FA5}">
                      <a16:colId xmlns:a16="http://schemas.microsoft.com/office/drawing/2014/main" val="4133929567"/>
                    </a:ext>
                  </a:extLst>
                </a:gridCol>
              </a:tblGrid>
              <a:tr h="351600">
                <a:tc>
                  <a:txBody>
                    <a:bodyPr/>
                    <a:lstStyle/>
                    <a:p>
                      <a:pPr marL="0" marR="0" algn="ctr">
                        <a:lnSpc>
                          <a:spcPct val="100000"/>
                        </a:lnSpc>
                        <a:spcBef>
                          <a:spcPts val="0"/>
                        </a:spcBef>
                        <a:spcAft>
                          <a:spcPts val="0"/>
                        </a:spcAft>
                      </a:pPr>
                      <a:r>
                        <a:rPr lang="en-US" sz="1600" kern="0" dirty="0">
                          <a:effectLst/>
                        </a:rPr>
                        <a:t>Current Language</a:t>
                      </a:r>
                      <a:endParaRPr lang="en-US" sz="1600" kern="100" dirty="0">
                        <a:solidFill>
                          <a:srgbClr val="404040"/>
                        </a:solidFill>
                        <a:effectLst/>
                        <a:latin typeface="Georgia" panose="02040502050405020303" pitchFamily="18" charset="0"/>
                        <a:ea typeface="Georgia" panose="02040502050405020303" pitchFamily="18" charset="0"/>
                        <a:cs typeface="Times New Roman" panose="02020603050405020304" pitchFamily="18" charset="0"/>
                      </a:endParaRPr>
                    </a:p>
                  </a:txBody>
                  <a:tcPr marL="46164" marR="46164" marT="0" marB="0" anchor="b"/>
                </a:tc>
                <a:tc>
                  <a:txBody>
                    <a:bodyPr/>
                    <a:lstStyle/>
                    <a:p>
                      <a:pPr marL="0" marR="0" algn="ctr">
                        <a:lnSpc>
                          <a:spcPct val="100000"/>
                        </a:lnSpc>
                        <a:spcBef>
                          <a:spcPts val="0"/>
                        </a:spcBef>
                        <a:spcAft>
                          <a:spcPts val="0"/>
                        </a:spcAft>
                      </a:pPr>
                      <a:r>
                        <a:rPr lang="en-US" sz="1600" kern="0" dirty="0" smtClean="0">
                          <a:effectLst/>
                        </a:rPr>
                        <a:t>Suggested De-Stigmatizing  </a:t>
                      </a:r>
                      <a:r>
                        <a:rPr lang="en-US" sz="1600" kern="0" dirty="0">
                          <a:effectLst/>
                        </a:rPr>
                        <a:t>Language</a:t>
                      </a:r>
                      <a:endParaRPr lang="en-US" sz="1600" kern="100" dirty="0">
                        <a:solidFill>
                          <a:srgbClr val="404040"/>
                        </a:solidFill>
                        <a:effectLst/>
                        <a:latin typeface="Georgia" panose="02040502050405020303" pitchFamily="18" charset="0"/>
                        <a:ea typeface="Georgia" panose="02040502050405020303" pitchFamily="18" charset="0"/>
                        <a:cs typeface="Times New Roman" panose="02020603050405020304" pitchFamily="18" charset="0"/>
                      </a:endParaRPr>
                    </a:p>
                  </a:txBody>
                  <a:tcPr marL="46164" marR="46164" marT="0" marB="0" anchor="b"/>
                </a:tc>
                <a:tc>
                  <a:txBody>
                    <a:bodyPr/>
                    <a:lstStyle/>
                    <a:p>
                      <a:pPr marL="0" marR="0" algn="ctr">
                        <a:lnSpc>
                          <a:spcPct val="100000"/>
                        </a:lnSpc>
                        <a:spcBef>
                          <a:spcPts val="0"/>
                        </a:spcBef>
                        <a:spcAft>
                          <a:spcPts val="0"/>
                        </a:spcAft>
                      </a:pPr>
                      <a:r>
                        <a:rPr lang="en-US" sz="1600" kern="0" dirty="0">
                          <a:effectLst/>
                        </a:rPr>
                        <a:t>Reason</a:t>
                      </a:r>
                      <a:endParaRPr lang="en-US" sz="1600" kern="100" dirty="0">
                        <a:solidFill>
                          <a:srgbClr val="404040"/>
                        </a:solidFill>
                        <a:effectLst/>
                        <a:latin typeface="Georgia" panose="02040502050405020303" pitchFamily="18" charset="0"/>
                        <a:ea typeface="Georgia" panose="02040502050405020303" pitchFamily="18" charset="0"/>
                        <a:cs typeface="Times New Roman" panose="02020603050405020304" pitchFamily="18" charset="0"/>
                      </a:endParaRPr>
                    </a:p>
                  </a:txBody>
                  <a:tcPr marL="46164" marR="46164" marT="0" marB="0" anchor="b"/>
                </a:tc>
                <a:extLst>
                  <a:ext uri="{0D108BD9-81ED-4DB2-BD59-A6C34878D82A}">
                    <a16:rowId xmlns:a16="http://schemas.microsoft.com/office/drawing/2014/main" val="2782993581"/>
                  </a:ext>
                </a:extLst>
              </a:tr>
              <a:tr h="711907">
                <a:tc>
                  <a:txBody>
                    <a:bodyPr/>
                    <a:lstStyle/>
                    <a:p>
                      <a:pPr marL="0" marR="0">
                        <a:lnSpc>
                          <a:spcPct val="100000"/>
                        </a:lnSpc>
                        <a:spcBef>
                          <a:spcPts val="0"/>
                        </a:spcBef>
                        <a:spcAft>
                          <a:spcPts val="0"/>
                        </a:spcAft>
                      </a:pPr>
                      <a:r>
                        <a:rPr lang="en-US" sz="1400" b="0" kern="0" dirty="0" smtClean="0">
                          <a:effectLst/>
                        </a:rPr>
                        <a:t>Addict</a:t>
                      </a:r>
                      <a:r>
                        <a:rPr lang="en-US" sz="1400" b="0" kern="0" dirty="0">
                          <a:effectLst/>
                        </a:rPr>
                        <a:t>, </a:t>
                      </a:r>
                      <a:r>
                        <a:rPr lang="en-US" sz="1400" b="0" kern="0" dirty="0" smtClean="0">
                          <a:effectLst/>
                        </a:rPr>
                        <a:t>Junkie, Crack-head</a:t>
                      </a:r>
                      <a:r>
                        <a:rPr lang="en-US" sz="1400" b="0" kern="0" dirty="0">
                          <a:effectLst/>
                        </a:rPr>
                        <a:t>, User, Abuser, </a:t>
                      </a:r>
                      <a:r>
                        <a:rPr lang="en-US" sz="1400" b="0" kern="0" dirty="0" smtClean="0">
                          <a:effectLst/>
                        </a:rPr>
                        <a:t>Alcoholic</a:t>
                      </a:r>
                    </a:p>
                    <a:p>
                      <a:pPr marL="0" marR="0">
                        <a:lnSpc>
                          <a:spcPct val="100000"/>
                        </a:lnSpc>
                        <a:spcBef>
                          <a:spcPts val="0"/>
                        </a:spcBef>
                        <a:spcAft>
                          <a:spcPts val="0"/>
                        </a:spcAft>
                      </a:pPr>
                      <a:r>
                        <a:rPr lang="en-US" sz="1400" b="0" kern="0" dirty="0" smtClean="0">
                          <a:solidFill>
                            <a:srgbClr val="404040"/>
                          </a:solidFill>
                          <a:effectLst/>
                          <a:latin typeface="Georgia" panose="02040502050405020303" pitchFamily="18" charset="0"/>
                          <a:ea typeface="Georgia" panose="02040502050405020303" pitchFamily="18" charset="0"/>
                          <a:cs typeface="Times New Roman" panose="02020603050405020304" pitchFamily="18" charset="0"/>
                        </a:rPr>
                        <a:t>                           *please don’t use “addict”</a:t>
                      </a:r>
                      <a:endParaRPr lang="en-US" sz="1400" b="0" kern="100" dirty="0">
                        <a:solidFill>
                          <a:srgbClr val="404040"/>
                        </a:solidFill>
                        <a:effectLst/>
                        <a:latin typeface="Georgia" panose="02040502050405020303" pitchFamily="18" charset="0"/>
                        <a:ea typeface="Georgia" panose="02040502050405020303" pitchFamily="18" charset="0"/>
                        <a:cs typeface="Times New Roman" panose="02020603050405020304" pitchFamily="18" charset="0"/>
                      </a:endParaRPr>
                    </a:p>
                  </a:txBody>
                  <a:tcPr marL="46164" marR="46164" marT="0" marB="0" anchor="b"/>
                </a:tc>
                <a:tc>
                  <a:txBody>
                    <a:bodyPr/>
                    <a:lstStyle/>
                    <a:p>
                      <a:pPr marL="0" marR="0" algn="ctr">
                        <a:lnSpc>
                          <a:spcPct val="100000"/>
                        </a:lnSpc>
                        <a:spcBef>
                          <a:spcPts val="0"/>
                        </a:spcBef>
                        <a:spcAft>
                          <a:spcPts val="0"/>
                        </a:spcAft>
                      </a:pPr>
                      <a:r>
                        <a:rPr lang="en-US" sz="1500" b="1" kern="0" dirty="0">
                          <a:effectLst/>
                        </a:rPr>
                        <a:t>Individual struggling with the disease of addiction. Individual not yet in recovery. A person with a substance use disorder.</a:t>
                      </a:r>
                      <a:endParaRPr lang="en-US" sz="1500" b="1" kern="100" dirty="0">
                        <a:solidFill>
                          <a:srgbClr val="404040"/>
                        </a:solidFill>
                        <a:effectLst/>
                        <a:latin typeface="Georgia" panose="02040502050405020303" pitchFamily="18" charset="0"/>
                        <a:ea typeface="Georgia" panose="02040502050405020303" pitchFamily="18" charset="0"/>
                        <a:cs typeface="Times New Roman" panose="02020603050405020304" pitchFamily="18" charset="0"/>
                      </a:endParaRPr>
                    </a:p>
                  </a:txBody>
                  <a:tcPr marL="46164" marR="46164" marT="0" marB="0" anchor="b"/>
                </a:tc>
                <a:tc>
                  <a:txBody>
                    <a:bodyPr/>
                    <a:lstStyle/>
                    <a:p>
                      <a:pPr marL="0" marR="0" algn="r">
                        <a:lnSpc>
                          <a:spcPct val="100000"/>
                        </a:lnSpc>
                        <a:spcBef>
                          <a:spcPts val="0"/>
                        </a:spcBef>
                        <a:spcAft>
                          <a:spcPts val="0"/>
                        </a:spcAft>
                      </a:pPr>
                      <a:r>
                        <a:rPr lang="en-US" sz="1400" kern="0" dirty="0">
                          <a:effectLst/>
                        </a:rPr>
                        <a:t>Person-centered language</a:t>
                      </a:r>
                      <a:endParaRPr lang="en-US" sz="1400" kern="100" dirty="0">
                        <a:solidFill>
                          <a:srgbClr val="404040"/>
                        </a:solidFill>
                        <a:effectLst/>
                        <a:latin typeface="Georgia" panose="02040502050405020303" pitchFamily="18" charset="0"/>
                        <a:ea typeface="Georgia" panose="02040502050405020303" pitchFamily="18" charset="0"/>
                        <a:cs typeface="Times New Roman" panose="02020603050405020304" pitchFamily="18" charset="0"/>
                      </a:endParaRPr>
                    </a:p>
                  </a:txBody>
                  <a:tcPr marL="46164" marR="46164" marT="0" marB="0" anchor="b"/>
                </a:tc>
                <a:extLst>
                  <a:ext uri="{0D108BD9-81ED-4DB2-BD59-A6C34878D82A}">
                    <a16:rowId xmlns:a16="http://schemas.microsoft.com/office/drawing/2014/main" val="3739480173"/>
                  </a:ext>
                </a:extLst>
              </a:tr>
              <a:tr h="613441">
                <a:tc>
                  <a:txBody>
                    <a:bodyPr/>
                    <a:lstStyle/>
                    <a:p>
                      <a:pPr marL="0" marR="0">
                        <a:lnSpc>
                          <a:spcPct val="100000"/>
                        </a:lnSpc>
                        <a:spcBef>
                          <a:spcPts val="0"/>
                        </a:spcBef>
                        <a:spcAft>
                          <a:spcPts val="0"/>
                        </a:spcAft>
                      </a:pPr>
                      <a:r>
                        <a:rPr lang="en-US" sz="1400" b="0" kern="0" dirty="0">
                          <a:effectLst/>
                        </a:rPr>
                        <a:t>Drug-addicted baby/ Drug-baby</a:t>
                      </a:r>
                      <a:endParaRPr lang="en-US" sz="1400" b="0" kern="100" dirty="0">
                        <a:solidFill>
                          <a:srgbClr val="404040"/>
                        </a:solidFill>
                        <a:effectLst/>
                        <a:latin typeface="Georgia" panose="02040502050405020303" pitchFamily="18" charset="0"/>
                        <a:ea typeface="Georgia" panose="02040502050405020303" pitchFamily="18" charset="0"/>
                        <a:cs typeface="Times New Roman" panose="02020603050405020304" pitchFamily="18" charset="0"/>
                      </a:endParaRPr>
                    </a:p>
                  </a:txBody>
                  <a:tcPr marL="46164" marR="46164" marT="0" marB="0" anchor="b"/>
                </a:tc>
                <a:tc>
                  <a:txBody>
                    <a:bodyPr/>
                    <a:lstStyle/>
                    <a:p>
                      <a:pPr marL="0" marR="0" algn="ctr">
                        <a:lnSpc>
                          <a:spcPct val="100000"/>
                        </a:lnSpc>
                        <a:spcBef>
                          <a:spcPts val="0"/>
                        </a:spcBef>
                        <a:spcAft>
                          <a:spcPts val="0"/>
                        </a:spcAft>
                      </a:pPr>
                      <a:r>
                        <a:rPr lang="en-US" sz="1500" b="1" kern="0" dirty="0">
                          <a:effectLst/>
                        </a:rPr>
                        <a:t>Infant who was </a:t>
                      </a:r>
                      <a:r>
                        <a:rPr lang="en-US" sz="1500" b="1" kern="0" dirty="0" err="1">
                          <a:effectLst/>
                        </a:rPr>
                        <a:t>neonatally</a:t>
                      </a:r>
                      <a:r>
                        <a:rPr lang="en-US" sz="1500" b="1" kern="0" dirty="0">
                          <a:effectLst/>
                        </a:rPr>
                        <a:t> exposed. Infant with pre-natal exposure. Infant experiencing withdrawals.</a:t>
                      </a:r>
                      <a:endParaRPr lang="en-US" sz="1500" b="1" kern="100" dirty="0">
                        <a:solidFill>
                          <a:srgbClr val="404040"/>
                        </a:solidFill>
                        <a:effectLst/>
                        <a:latin typeface="Georgia" panose="02040502050405020303" pitchFamily="18" charset="0"/>
                        <a:ea typeface="Georgia" panose="02040502050405020303" pitchFamily="18" charset="0"/>
                        <a:cs typeface="Times New Roman" panose="02020603050405020304" pitchFamily="18" charset="0"/>
                      </a:endParaRPr>
                    </a:p>
                  </a:txBody>
                  <a:tcPr marL="46164" marR="46164" marT="0" marB="0" anchor="b"/>
                </a:tc>
                <a:tc>
                  <a:txBody>
                    <a:bodyPr/>
                    <a:lstStyle/>
                    <a:p>
                      <a:pPr marL="0" marR="0" algn="r">
                        <a:lnSpc>
                          <a:spcPct val="100000"/>
                        </a:lnSpc>
                        <a:spcBef>
                          <a:spcPts val="0"/>
                        </a:spcBef>
                        <a:spcAft>
                          <a:spcPts val="0"/>
                        </a:spcAft>
                      </a:pPr>
                      <a:r>
                        <a:rPr lang="en-US" sz="1400" kern="0" dirty="0">
                          <a:effectLst/>
                        </a:rPr>
                        <a:t>Person-centered </a:t>
                      </a:r>
                      <a:r>
                        <a:rPr lang="en-US" sz="1400" kern="0" dirty="0" smtClean="0">
                          <a:effectLst/>
                        </a:rPr>
                        <a:t>language &amp; infants are not addicted</a:t>
                      </a:r>
                      <a:endParaRPr lang="en-US" sz="1400" kern="100" dirty="0">
                        <a:solidFill>
                          <a:srgbClr val="404040"/>
                        </a:solidFill>
                        <a:effectLst/>
                        <a:latin typeface="Georgia" panose="02040502050405020303" pitchFamily="18" charset="0"/>
                        <a:ea typeface="Georgia" panose="02040502050405020303" pitchFamily="18" charset="0"/>
                        <a:cs typeface="Times New Roman" panose="02020603050405020304" pitchFamily="18" charset="0"/>
                      </a:endParaRPr>
                    </a:p>
                  </a:txBody>
                  <a:tcPr marL="46164" marR="46164" marT="0" marB="0" anchor="b"/>
                </a:tc>
                <a:extLst>
                  <a:ext uri="{0D108BD9-81ED-4DB2-BD59-A6C34878D82A}">
                    <a16:rowId xmlns:a16="http://schemas.microsoft.com/office/drawing/2014/main" val="518310063"/>
                  </a:ext>
                </a:extLst>
              </a:tr>
              <a:tr h="595783">
                <a:tc>
                  <a:txBody>
                    <a:bodyPr/>
                    <a:lstStyle/>
                    <a:p>
                      <a:pPr marL="0" marR="0">
                        <a:lnSpc>
                          <a:spcPct val="100000"/>
                        </a:lnSpc>
                        <a:spcBef>
                          <a:spcPts val="0"/>
                        </a:spcBef>
                        <a:spcAft>
                          <a:spcPts val="0"/>
                        </a:spcAft>
                      </a:pPr>
                      <a:r>
                        <a:rPr lang="en-US" sz="1400" b="0" kern="0" dirty="0">
                          <a:effectLst/>
                        </a:rPr>
                        <a:t>Non-compliant/ Resistant</a:t>
                      </a:r>
                      <a:endParaRPr lang="en-US" sz="1400" b="0" kern="100" dirty="0">
                        <a:solidFill>
                          <a:srgbClr val="404040"/>
                        </a:solidFill>
                        <a:effectLst/>
                        <a:latin typeface="Georgia" panose="02040502050405020303" pitchFamily="18" charset="0"/>
                        <a:ea typeface="Georgia" panose="02040502050405020303" pitchFamily="18" charset="0"/>
                        <a:cs typeface="Times New Roman" panose="02020603050405020304" pitchFamily="18" charset="0"/>
                      </a:endParaRPr>
                    </a:p>
                  </a:txBody>
                  <a:tcPr marL="46164" marR="46164" marT="0" marB="0" anchor="b"/>
                </a:tc>
                <a:tc>
                  <a:txBody>
                    <a:bodyPr/>
                    <a:lstStyle/>
                    <a:p>
                      <a:pPr marL="0" marR="0" algn="ctr">
                        <a:lnSpc>
                          <a:spcPct val="100000"/>
                        </a:lnSpc>
                        <a:spcBef>
                          <a:spcPts val="0"/>
                        </a:spcBef>
                        <a:spcAft>
                          <a:spcPts val="0"/>
                        </a:spcAft>
                      </a:pPr>
                      <a:r>
                        <a:rPr lang="en-US" sz="1500" b="1" kern="0" dirty="0">
                          <a:effectLst/>
                        </a:rPr>
                        <a:t>Struggling with Ambivalence. In the pre-contemplation stage. Choosing not to. </a:t>
                      </a:r>
                      <a:endParaRPr lang="en-US" sz="1500" b="1" kern="100" dirty="0">
                        <a:solidFill>
                          <a:srgbClr val="404040"/>
                        </a:solidFill>
                        <a:effectLst/>
                        <a:latin typeface="Georgia" panose="02040502050405020303" pitchFamily="18" charset="0"/>
                        <a:ea typeface="Georgia" panose="02040502050405020303" pitchFamily="18" charset="0"/>
                        <a:cs typeface="Times New Roman" panose="02020603050405020304" pitchFamily="18" charset="0"/>
                      </a:endParaRPr>
                    </a:p>
                  </a:txBody>
                  <a:tcPr marL="46164" marR="46164" marT="0" marB="0" anchor="b"/>
                </a:tc>
                <a:tc>
                  <a:txBody>
                    <a:bodyPr/>
                    <a:lstStyle/>
                    <a:p>
                      <a:pPr marL="0" marR="0" algn="r">
                        <a:lnSpc>
                          <a:spcPct val="100000"/>
                        </a:lnSpc>
                        <a:spcBef>
                          <a:spcPts val="0"/>
                        </a:spcBef>
                        <a:spcAft>
                          <a:spcPts val="0"/>
                        </a:spcAft>
                      </a:pPr>
                      <a:r>
                        <a:rPr lang="en-US" sz="1400" kern="0" dirty="0">
                          <a:effectLst/>
                        </a:rPr>
                        <a:t>Not-blaming; talking about the stages of change; offers change rather than label</a:t>
                      </a:r>
                      <a:endParaRPr lang="en-US" sz="1400" kern="100" dirty="0">
                        <a:solidFill>
                          <a:srgbClr val="404040"/>
                        </a:solidFill>
                        <a:effectLst/>
                        <a:latin typeface="Georgia" panose="02040502050405020303" pitchFamily="18" charset="0"/>
                        <a:ea typeface="Georgia" panose="02040502050405020303" pitchFamily="18" charset="0"/>
                        <a:cs typeface="Times New Roman" panose="02020603050405020304" pitchFamily="18" charset="0"/>
                      </a:endParaRPr>
                    </a:p>
                  </a:txBody>
                  <a:tcPr marL="46164" marR="46164" marT="0" marB="0" anchor="b"/>
                </a:tc>
                <a:extLst>
                  <a:ext uri="{0D108BD9-81ED-4DB2-BD59-A6C34878D82A}">
                    <a16:rowId xmlns:a16="http://schemas.microsoft.com/office/drawing/2014/main" val="1434879090"/>
                  </a:ext>
                </a:extLst>
              </a:tr>
              <a:tr h="595783">
                <a:tc>
                  <a:txBody>
                    <a:bodyPr/>
                    <a:lstStyle/>
                    <a:p>
                      <a:pPr marL="0" marR="0">
                        <a:lnSpc>
                          <a:spcPct val="100000"/>
                        </a:lnSpc>
                        <a:spcBef>
                          <a:spcPts val="0"/>
                        </a:spcBef>
                        <a:spcAft>
                          <a:spcPts val="0"/>
                        </a:spcAft>
                      </a:pPr>
                      <a:r>
                        <a:rPr lang="en-US" sz="1400" b="0" kern="0" dirty="0">
                          <a:effectLst/>
                        </a:rPr>
                        <a:t>Denial</a:t>
                      </a:r>
                      <a:endParaRPr lang="en-US" sz="1400" b="0" kern="100" dirty="0">
                        <a:solidFill>
                          <a:srgbClr val="404040"/>
                        </a:solidFill>
                        <a:effectLst/>
                        <a:latin typeface="Georgia" panose="02040502050405020303" pitchFamily="18" charset="0"/>
                        <a:ea typeface="Georgia" panose="02040502050405020303" pitchFamily="18" charset="0"/>
                        <a:cs typeface="Times New Roman" panose="02020603050405020304" pitchFamily="18" charset="0"/>
                      </a:endParaRPr>
                    </a:p>
                  </a:txBody>
                  <a:tcPr marL="46164" marR="46164" marT="0" marB="0" anchor="b"/>
                </a:tc>
                <a:tc>
                  <a:txBody>
                    <a:bodyPr/>
                    <a:lstStyle/>
                    <a:p>
                      <a:pPr marL="0" marR="0" algn="ctr">
                        <a:lnSpc>
                          <a:spcPct val="100000"/>
                        </a:lnSpc>
                        <a:spcBef>
                          <a:spcPts val="0"/>
                        </a:spcBef>
                        <a:spcAft>
                          <a:spcPts val="0"/>
                        </a:spcAft>
                      </a:pPr>
                      <a:r>
                        <a:rPr lang="en-US" sz="1500" b="1" kern="0" dirty="0">
                          <a:effectLst/>
                        </a:rPr>
                        <a:t>Ambivalent, Pre-contemplation stage</a:t>
                      </a:r>
                      <a:endParaRPr lang="en-US" sz="1500" b="1" kern="100" dirty="0">
                        <a:solidFill>
                          <a:srgbClr val="404040"/>
                        </a:solidFill>
                        <a:effectLst/>
                        <a:latin typeface="Georgia" panose="02040502050405020303" pitchFamily="18" charset="0"/>
                        <a:ea typeface="Georgia" panose="02040502050405020303" pitchFamily="18" charset="0"/>
                        <a:cs typeface="Times New Roman" panose="02020603050405020304" pitchFamily="18" charset="0"/>
                      </a:endParaRPr>
                    </a:p>
                  </a:txBody>
                  <a:tcPr marL="46164" marR="46164" marT="0" marB="0" anchor="b"/>
                </a:tc>
                <a:tc>
                  <a:txBody>
                    <a:bodyPr/>
                    <a:lstStyle/>
                    <a:p>
                      <a:pPr marL="0" marR="0" algn="r">
                        <a:lnSpc>
                          <a:spcPct val="100000"/>
                        </a:lnSpc>
                        <a:spcBef>
                          <a:spcPts val="0"/>
                        </a:spcBef>
                        <a:spcAft>
                          <a:spcPts val="0"/>
                        </a:spcAft>
                      </a:pPr>
                      <a:r>
                        <a:rPr lang="en-US" sz="1400" kern="0" dirty="0">
                          <a:effectLst/>
                        </a:rPr>
                        <a:t>Not-blaming; talking about the stages of change; offers change rather than label</a:t>
                      </a:r>
                      <a:endParaRPr lang="en-US" sz="1400" kern="100" dirty="0">
                        <a:solidFill>
                          <a:srgbClr val="404040"/>
                        </a:solidFill>
                        <a:effectLst/>
                        <a:latin typeface="Georgia" panose="02040502050405020303" pitchFamily="18" charset="0"/>
                        <a:ea typeface="Georgia" panose="02040502050405020303" pitchFamily="18" charset="0"/>
                        <a:cs typeface="Times New Roman" panose="02020603050405020304" pitchFamily="18" charset="0"/>
                      </a:endParaRPr>
                    </a:p>
                  </a:txBody>
                  <a:tcPr marL="46164" marR="46164" marT="0" marB="0" anchor="b"/>
                </a:tc>
                <a:extLst>
                  <a:ext uri="{0D108BD9-81ED-4DB2-BD59-A6C34878D82A}">
                    <a16:rowId xmlns:a16="http://schemas.microsoft.com/office/drawing/2014/main" val="188044070"/>
                  </a:ext>
                </a:extLst>
              </a:tr>
              <a:tr h="285686">
                <a:tc>
                  <a:txBody>
                    <a:bodyPr/>
                    <a:lstStyle/>
                    <a:p>
                      <a:pPr marL="0" marR="0">
                        <a:lnSpc>
                          <a:spcPct val="100000"/>
                        </a:lnSpc>
                        <a:spcBef>
                          <a:spcPts val="0"/>
                        </a:spcBef>
                        <a:spcAft>
                          <a:spcPts val="0"/>
                        </a:spcAft>
                      </a:pPr>
                      <a:r>
                        <a:rPr lang="en-US" sz="1400" b="0" kern="0" dirty="0">
                          <a:effectLst/>
                        </a:rPr>
                        <a:t>Substance Abuse</a:t>
                      </a:r>
                      <a:endParaRPr lang="en-US" sz="1400" b="0" kern="100" dirty="0">
                        <a:solidFill>
                          <a:srgbClr val="404040"/>
                        </a:solidFill>
                        <a:effectLst/>
                        <a:latin typeface="Georgia" panose="02040502050405020303" pitchFamily="18" charset="0"/>
                        <a:ea typeface="Georgia" panose="02040502050405020303" pitchFamily="18" charset="0"/>
                        <a:cs typeface="Times New Roman" panose="02020603050405020304" pitchFamily="18" charset="0"/>
                      </a:endParaRPr>
                    </a:p>
                  </a:txBody>
                  <a:tcPr marL="46164" marR="46164" marT="0" marB="0" anchor="b"/>
                </a:tc>
                <a:tc>
                  <a:txBody>
                    <a:bodyPr/>
                    <a:lstStyle/>
                    <a:p>
                      <a:pPr marL="0" marR="0" algn="ctr">
                        <a:lnSpc>
                          <a:spcPct val="100000"/>
                        </a:lnSpc>
                        <a:spcBef>
                          <a:spcPts val="0"/>
                        </a:spcBef>
                        <a:spcAft>
                          <a:spcPts val="0"/>
                        </a:spcAft>
                      </a:pPr>
                      <a:r>
                        <a:rPr lang="en-US" sz="1500" b="1" kern="0" dirty="0">
                          <a:effectLst/>
                        </a:rPr>
                        <a:t>Substance Use Disorder</a:t>
                      </a:r>
                      <a:endParaRPr lang="en-US" sz="1500" b="1" kern="100" dirty="0">
                        <a:solidFill>
                          <a:srgbClr val="404040"/>
                        </a:solidFill>
                        <a:effectLst/>
                        <a:latin typeface="Georgia" panose="02040502050405020303" pitchFamily="18" charset="0"/>
                        <a:ea typeface="Georgia" panose="02040502050405020303" pitchFamily="18" charset="0"/>
                        <a:cs typeface="Times New Roman" panose="02020603050405020304" pitchFamily="18" charset="0"/>
                      </a:endParaRPr>
                    </a:p>
                  </a:txBody>
                  <a:tcPr marL="46164" marR="46164" marT="0" marB="0" anchor="b"/>
                </a:tc>
                <a:tc>
                  <a:txBody>
                    <a:bodyPr/>
                    <a:lstStyle/>
                    <a:p>
                      <a:pPr marL="0" marR="0" algn="r">
                        <a:lnSpc>
                          <a:spcPct val="100000"/>
                        </a:lnSpc>
                        <a:spcBef>
                          <a:spcPts val="0"/>
                        </a:spcBef>
                        <a:spcAft>
                          <a:spcPts val="0"/>
                        </a:spcAft>
                      </a:pPr>
                      <a:r>
                        <a:rPr lang="en-US" sz="1400" kern="0" dirty="0">
                          <a:effectLst/>
                        </a:rPr>
                        <a:t>Medical diagnosis</a:t>
                      </a:r>
                      <a:endParaRPr lang="en-US" sz="1400" kern="100" dirty="0">
                        <a:solidFill>
                          <a:srgbClr val="404040"/>
                        </a:solidFill>
                        <a:effectLst/>
                        <a:latin typeface="Georgia" panose="02040502050405020303" pitchFamily="18" charset="0"/>
                        <a:ea typeface="Georgia" panose="02040502050405020303" pitchFamily="18" charset="0"/>
                        <a:cs typeface="Times New Roman" panose="02020603050405020304" pitchFamily="18" charset="0"/>
                      </a:endParaRPr>
                    </a:p>
                  </a:txBody>
                  <a:tcPr marL="46164" marR="46164" marT="0" marB="0" anchor="b"/>
                </a:tc>
                <a:extLst>
                  <a:ext uri="{0D108BD9-81ED-4DB2-BD59-A6C34878D82A}">
                    <a16:rowId xmlns:a16="http://schemas.microsoft.com/office/drawing/2014/main" val="2236763414"/>
                  </a:ext>
                </a:extLst>
              </a:tr>
              <a:tr h="285686">
                <a:tc>
                  <a:txBody>
                    <a:bodyPr/>
                    <a:lstStyle/>
                    <a:p>
                      <a:pPr marL="0" marR="0">
                        <a:lnSpc>
                          <a:spcPct val="100000"/>
                        </a:lnSpc>
                        <a:spcBef>
                          <a:spcPts val="0"/>
                        </a:spcBef>
                        <a:spcAft>
                          <a:spcPts val="0"/>
                        </a:spcAft>
                      </a:pPr>
                      <a:r>
                        <a:rPr lang="en-US" sz="1400" b="0" kern="0" dirty="0">
                          <a:effectLst/>
                        </a:rPr>
                        <a:t>Drug of Choice</a:t>
                      </a:r>
                      <a:endParaRPr lang="en-US" sz="1400" b="0" kern="100" dirty="0">
                        <a:solidFill>
                          <a:srgbClr val="404040"/>
                        </a:solidFill>
                        <a:effectLst/>
                        <a:latin typeface="Georgia" panose="02040502050405020303" pitchFamily="18" charset="0"/>
                        <a:ea typeface="Georgia" panose="02040502050405020303" pitchFamily="18" charset="0"/>
                        <a:cs typeface="Times New Roman" panose="02020603050405020304" pitchFamily="18" charset="0"/>
                      </a:endParaRPr>
                    </a:p>
                  </a:txBody>
                  <a:tcPr marL="46164" marR="46164" marT="0" marB="0" anchor="b"/>
                </a:tc>
                <a:tc>
                  <a:txBody>
                    <a:bodyPr/>
                    <a:lstStyle/>
                    <a:p>
                      <a:pPr marL="0" marR="0" algn="ctr">
                        <a:lnSpc>
                          <a:spcPct val="100000"/>
                        </a:lnSpc>
                        <a:spcBef>
                          <a:spcPts val="0"/>
                        </a:spcBef>
                        <a:spcAft>
                          <a:spcPts val="0"/>
                        </a:spcAft>
                      </a:pPr>
                      <a:r>
                        <a:rPr lang="en-US" sz="1500" b="1" kern="0" dirty="0">
                          <a:effectLst/>
                        </a:rPr>
                        <a:t>Drug used/ Drug of Use/ Commonly Used Drug</a:t>
                      </a:r>
                      <a:endParaRPr lang="en-US" sz="1500" b="1" kern="100" dirty="0">
                        <a:solidFill>
                          <a:srgbClr val="404040"/>
                        </a:solidFill>
                        <a:effectLst/>
                        <a:latin typeface="Georgia" panose="02040502050405020303" pitchFamily="18" charset="0"/>
                        <a:ea typeface="Georgia" panose="02040502050405020303" pitchFamily="18" charset="0"/>
                        <a:cs typeface="Times New Roman" panose="02020603050405020304" pitchFamily="18" charset="0"/>
                      </a:endParaRPr>
                    </a:p>
                  </a:txBody>
                  <a:tcPr marL="46164" marR="46164" marT="0" marB="0" anchor="b"/>
                </a:tc>
                <a:tc>
                  <a:txBody>
                    <a:bodyPr/>
                    <a:lstStyle/>
                    <a:p>
                      <a:pPr marL="0" marR="0" algn="r">
                        <a:lnSpc>
                          <a:spcPct val="100000"/>
                        </a:lnSpc>
                        <a:spcBef>
                          <a:spcPts val="0"/>
                        </a:spcBef>
                        <a:spcAft>
                          <a:spcPts val="0"/>
                        </a:spcAft>
                      </a:pPr>
                      <a:r>
                        <a:rPr lang="en-US" sz="1400" kern="0" dirty="0">
                          <a:effectLst/>
                        </a:rPr>
                        <a:t>It's not a "choice"</a:t>
                      </a:r>
                      <a:endParaRPr lang="en-US" sz="1400" kern="100" dirty="0">
                        <a:solidFill>
                          <a:srgbClr val="404040"/>
                        </a:solidFill>
                        <a:effectLst/>
                        <a:latin typeface="Georgia" panose="02040502050405020303" pitchFamily="18" charset="0"/>
                        <a:ea typeface="Georgia" panose="02040502050405020303" pitchFamily="18" charset="0"/>
                        <a:cs typeface="Times New Roman" panose="02020603050405020304" pitchFamily="18" charset="0"/>
                      </a:endParaRPr>
                    </a:p>
                  </a:txBody>
                  <a:tcPr marL="46164" marR="46164" marT="0" marB="0" anchor="b"/>
                </a:tc>
                <a:extLst>
                  <a:ext uri="{0D108BD9-81ED-4DB2-BD59-A6C34878D82A}">
                    <a16:rowId xmlns:a16="http://schemas.microsoft.com/office/drawing/2014/main" val="2782449706"/>
                  </a:ext>
                </a:extLst>
              </a:tr>
              <a:tr h="285686">
                <a:tc>
                  <a:txBody>
                    <a:bodyPr/>
                    <a:lstStyle/>
                    <a:p>
                      <a:pPr marL="0" marR="0">
                        <a:lnSpc>
                          <a:spcPct val="100000"/>
                        </a:lnSpc>
                        <a:spcBef>
                          <a:spcPts val="0"/>
                        </a:spcBef>
                        <a:spcAft>
                          <a:spcPts val="0"/>
                        </a:spcAft>
                      </a:pPr>
                      <a:r>
                        <a:rPr lang="en-US" sz="1400" b="0" kern="0" dirty="0">
                          <a:effectLst/>
                        </a:rPr>
                        <a:t>Relapse prevention</a:t>
                      </a:r>
                      <a:endParaRPr lang="en-US" sz="1400" b="0" kern="100" dirty="0">
                        <a:solidFill>
                          <a:srgbClr val="404040"/>
                        </a:solidFill>
                        <a:effectLst/>
                        <a:latin typeface="Georgia" panose="02040502050405020303" pitchFamily="18" charset="0"/>
                        <a:ea typeface="Georgia" panose="02040502050405020303" pitchFamily="18" charset="0"/>
                        <a:cs typeface="Times New Roman" panose="02020603050405020304" pitchFamily="18" charset="0"/>
                      </a:endParaRPr>
                    </a:p>
                  </a:txBody>
                  <a:tcPr marL="46164" marR="46164" marT="0" marB="0" anchor="b"/>
                </a:tc>
                <a:tc>
                  <a:txBody>
                    <a:bodyPr/>
                    <a:lstStyle/>
                    <a:p>
                      <a:pPr marL="0" marR="0" algn="ctr">
                        <a:lnSpc>
                          <a:spcPct val="100000"/>
                        </a:lnSpc>
                        <a:spcBef>
                          <a:spcPts val="0"/>
                        </a:spcBef>
                        <a:spcAft>
                          <a:spcPts val="0"/>
                        </a:spcAft>
                      </a:pPr>
                      <a:r>
                        <a:rPr lang="en-US" sz="1500" b="1" kern="0" dirty="0">
                          <a:effectLst/>
                        </a:rPr>
                        <a:t>Recovery management, maintenance </a:t>
                      </a:r>
                      <a:endParaRPr lang="en-US" sz="1500" b="1" kern="100" dirty="0">
                        <a:solidFill>
                          <a:srgbClr val="404040"/>
                        </a:solidFill>
                        <a:effectLst/>
                        <a:latin typeface="Georgia" panose="02040502050405020303" pitchFamily="18" charset="0"/>
                        <a:ea typeface="Georgia" panose="02040502050405020303" pitchFamily="18" charset="0"/>
                        <a:cs typeface="Times New Roman" panose="02020603050405020304" pitchFamily="18" charset="0"/>
                      </a:endParaRPr>
                    </a:p>
                  </a:txBody>
                  <a:tcPr marL="46164" marR="46164" marT="0" marB="0" anchor="b"/>
                </a:tc>
                <a:tc>
                  <a:txBody>
                    <a:bodyPr/>
                    <a:lstStyle/>
                    <a:p>
                      <a:pPr marL="0" marR="0" algn="r">
                        <a:lnSpc>
                          <a:spcPct val="100000"/>
                        </a:lnSpc>
                        <a:spcBef>
                          <a:spcPts val="0"/>
                        </a:spcBef>
                        <a:spcAft>
                          <a:spcPts val="0"/>
                        </a:spcAft>
                      </a:pPr>
                      <a:r>
                        <a:rPr lang="en-US" sz="1400" kern="0" dirty="0">
                          <a:effectLst/>
                        </a:rPr>
                        <a:t>Positive, strength-based, stages of change</a:t>
                      </a:r>
                      <a:endParaRPr lang="en-US" sz="1400" kern="100" dirty="0">
                        <a:solidFill>
                          <a:srgbClr val="404040"/>
                        </a:solidFill>
                        <a:effectLst/>
                        <a:latin typeface="Georgia" panose="02040502050405020303" pitchFamily="18" charset="0"/>
                        <a:ea typeface="Georgia" panose="02040502050405020303" pitchFamily="18" charset="0"/>
                        <a:cs typeface="Times New Roman" panose="02020603050405020304" pitchFamily="18" charset="0"/>
                      </a:endParaRPr>
                    </a:p>
                  </a:txBody>
                  <a:tcPr marL="46164" marR="46164" marT="0" marB="0" anchor="b"/>
                </a:tc>
                <a:extLst>
                  <a:ext uri="{0D108BD9-81ED-4DB2-BD59-A6C34878D82A}">
                    <a16:rowId xmlns:a16="http://schemas.microsoft.com/office/drawing/2014/main" val="3139086646"/>
                  </a:ext>
                </a:extLst>
              </a:tr>
              <a:tr h="636844">
                <a:tc>
                  <a:txBody>
                    <a:bodyPr/>
                    <a:lstStyle/>
                    <a:p>
                      <a:pPr marL="0" marR="0">
                        <a:lnSpc>
                          <a:spcPct val="100000"/>
                        </a:lnSpc>
                        <a:spcBef>
                          <a:spcPts val="0"/>
                        </a:spcBef>
                        <a:spcAft>
                          <a:spcPts val="0"/>
                        </a:spcAft>
                      </a:pPr>
                      <a:r>
                        <a:rPr lang="en-US" sz="1400" b="0" kern="0" dirty="0">
                          <a:effectLst/>
                        </a:rPr>
                        <a:t>[AA/Faith-based/MAT/Abstinence] … is the only way</a:t>
                      </a:r>
                      <a:endParaRPr lang="en-US" sz="1400" b="0" kern="100" dirty="0">
                        <a:solidFill>
                          <a:srgbClr val="404040"/>
                        </a:solidFill>
                        <a:effectLst/>
                        <a:latin typeface="Georgia" panose="02040502050405020303" pitchFamily="18" charset="0"/>
                        <a:ea typeface="Georgia" panose="02040502050405020303" pitchFamily="18" charset="0"/>
                        <a:cs typeface="Times New Roman" panose="02020603050405020304" pitchFamily="18" charset="0"/>
                      </a:endParaRPr>
                    </a:p>
                  </a:txBody>
                  <a:tcPr marL="46164" marR="46164" marT="0" marB="0" anchor="b"/>
                </a:tc>
                <a:tc>
                  <a:txBody>
                    <a:bodyPr/>
                    <a:lstStyle/>
                    <a:p>
                      <a:pPr marL="0" marR="0" algn="ctr">
                        <a:lnSpc>
                          <a:spcPct val="100000"/>
                        </a:lnSpc>
                        <a:spcBef>
                          <a:spcPts val="0"/>
                        </a:spcBef>
                        <a:spcAft>
                          <a:spcPts val="0"/>
                        </a:spcAft>
                      </a:pPr>
                      <a:r>
                        <a:rPr lang="en-US" sz="1500" b="1" kern="0" dirty="0">
                          <a:effectLst/>
                        </a:rPr>
                        <a:t>Each individual takes a different path towards recovery or becoming drug free</a:t>
                      </a:r>
                      <a:endParaRPr lang="en-US" sz="1500" b="1" kern="100" dirty="0">
                        <a:solidFill>
                          <a:srgbClr val="404040"/>
                        </a:solidFill>
                        <a:effectLst/>
                        <a:latin typeface="Georgia" panose="02040502050405020303" pitchFamily="18" charset="0"/>
                        <a:ea typeface="Georgia" panose="02040502050405020303" pitchFamily="18" charset="0"/>
                        <a:cs typeface="Times New Roman" panose="02020603050405020304" pitchFamily="18" charset="0"/>
                      </a:endParaRPr>
                    </a:p>
                  </a:txBody>
                  <a:tcPr marL="46164" marR="46164" marT="0" marB="0" anchor="b"/>
                </a:tc>
                <a:tc>
                  <a:txBody>
                    <a:bodyPr/>
                    <a:lstStyle/>
                    <a:p>
                      <a:pPr marL="0" marR="0" algn="r">
                        <a:lnSpc>
                          <a:spcPct val="100000"/>
                        </a:lnSpc>
                        <a:spcBef>
                          <a:spcPts val="0"/>
                        </a:spcBef>
                        <a:spcAft>
                          <a:spcPts val="0"/>
                        </a:spcAft>
                      </a:pPr>
                      <a:r>
                        <a:rPr lang="en-US" sz="1400" kern="0" dirty="0">
                          <a:effectLst/>
                        </a:rPr>
                        <a:t>Offering opportunities and acknowledging the individual process</a:t>
                      </a:r>
                      <a:endParaRPr lang="en-US" sz="1400" kern="100" dirty="0">
                        <a:solidFill>
                          <a:srgbClr val="404040"/>
                        </a:solidFill>
                        <a:effectLst/>
                        <a:latin typeface="Georgia" panose="02040502050405020303" pitchFamily="18" charset="0"/>
                        <a:ea typeface="Georgia" panose="02040502050405020303" pitchFamily="18" charset="0"/>
                        <a:cs typeface="Times New Roman" panose="02020603050405020304" pitchFamily="18" charset="0"/>
                      </a:endParaRPr>
                    </a:p>
                  </a:txBody>
                  <a:tcPr marL="46164" marR="46164" marT="0" marB="0" anchor="b"/>
                </a:tc>
                <a:extLst>
                  <a:ext uri="{0D108BD9-81ED-4DB2-BD59-A6C34878D82A}">
                    <a16:rowId xmlns:a16="http://schemas.microsoft.com/office/drawing/2014/main" val="682155135"/>
                  </a:ext>
                </a:extLst>
              </a:tr>
              <a:tr h="285686">
                <a:tc>
                  <a:txBody>
                    <a:bodyPr/>
                    <a:lstStyle/>
                    <a:p>
                      <a:pPr marL="0" marR="0">
                        <a:lnSpc>
                          <a:spcPct val="100000"/>
                        </a:lnSpc>
                        <a:spcBef>
                          <a:spcPts val="0"/>
                        </a:spcBef>
                        <a:spcAft>
                          <a:spcPts val="0"/>
                        </a:spcAft>
                      </a:pPr>
                      <a:r>
                        <a:rPr lang="en-US" sz="1400" b="0" kern="0" dirty="0">
                          <a:effectLst/>
                        </a:rPr>
                        <a:t>Drug overdose</a:t>
                      </a:r>
                      <a:endParaRPr lang="en-US" sz="1400" b="0" kern="100" dirty="0">
                        <a:solidFill>
                          <a:srgbClr val="404040"/>
                        </a:solidFill>
                        <a:effectLst/>
                        <a:latin typeface="Georgia" panose="02040502050405020303" pitchFamily="18" charset="0"/>
                        <a:ea typeface="Georgia" panose="02040502050405020303" pitchFamily="18" charset="0"/>
                        <a:cs typeface="Times New Roman" panose="02020603050405020304" pitchFamily="18" charset="0"/>
                      </a:endParaRPr>
                    </a:p>
                  </a:txBody>
                  <a:tcPr marL="46164" marR="46164" marT="0" marB="0" anchor="b"/>
                </a:tc>
                <a:tc>
                  <a:txBody>
                    <a:bodyPr/>
                    <a:lstStyle/>
                    <a:p>
                      <a:pPr marL="0" marR="0" algn="ctr">
                        <a:lnSpc>
                          <a:spcPct val="100000"/>
                        </a:lnSpc>
                        <a:spcBef>
                          <a:spcPts val="0"/>
                        </a:spcBef>
                        <a:spcAft>
                          <a:spcPts val="0"/>
                        </a:spcAft>
                      </a:pPr>
                      <a:r>
                        <a:rPr lang="en-US" sz="1500" b="1" kern="0" dirty="0">
                          <a:effectLst/>
                        </a:rPr>
                        <a:t>Drug poisoning</a:t>
                      </a:r>
                      <a:endParaRPr lang="en-US" sz="1500" b="1" kern="100" dirty="0">
                        <a:solidFill>
                          <a:srgbClr val="404040"/>
                        </a:solidFill>
                        <a:effectLst/>
                        <a:latin typeface="Georgia" panose="02040502050405020303" pitchFamily="18" charset="0"/>
                        <a:ea typeface="Georgia" panose="02040502050405020303" pitchFamily="18" charset="0"/>
                        <a:cs typeface="Times New Roman" panose="02020603050405020304" pitchFamily="18" charset="0"/>
                      </a:endParaRPr>
                    </a:p>
                  </a:txBody>
                  <a:tcPr marL="46164" marR="46164" marT="0" marB="0" anchor="b"/>
                </a:tc>
                <a:tc>
                  <a:txBody>
                    <a:bodyPr/>
                    <a:lstStyle/>
                    <a:p>
                      <a:pPr marL="0" marR="0" algn="r">
                        <a:lnSpc>
                          <a:spcPct val="100000"/>
                        </a:lnSpc>
                        <a:spcBef>
                          <a:spcPts val="0"/>
                        </a:spcBef>
                        <a:spcAft>
                          <a:spcPts val="0"/>
                        </a:spcAft>
                      </a:pPr>
                      <a:r>
                        <a:rPr lang="en-US" sz="1400" kern="0" dirty="0">
                          <a:effectLst/>
                        </a:rPr>
                        <a:t>Medicalize</a:t>
                      </a:r>
                      <a:endParaRPr lang="en-US" sz="1400" kern="100" dirty="0">
                        <a:solidFill>
                          <a:srgbClr val="404040"/>
                        </a:solidFill>
                        <a:effectLst/>
                        <a:latin typeface="Georgia" panose="02040502050405020303" pitchFamily="18" charset="0"/>
                        <a:ea typeface="Georgia" panose="02040502050405020303" pitchFamily="18" charset="0"/>
                        <a:cs typeface="Times New Roman" panose="02020603050405020304" pitchFamily="18" charset="0"/>
                      </a:endParaRPr>
                    </a:p>
                  </a:txBody>
                  <a:tcPr marL="46164" marR="46164" marT="0" marB="0" anchor="b"/>
                </a:tc>
                <a:extLst>
                  <a:ext uri="{0D108BD9-81ED-4DB2-BD59-A6C34878D82A}">
                    <a16:rowId xmlns:a16="http://schemas.microsoft.com/office/drawing/2014/main" val="3893188220"/>
                  </a:ext>
                </a:extLst>
              </a:tr>
              <a:tr h="556710">
                <a:tc>
                  <a:txBody>
                    <a:bodyPr/>
                    <a:lstStyle/>
                    <a:p>
                      <a:pPr marL="0" marR="0">
                        <a:lnSpc>
                          <a:spcPct val="100000"/>
                        </a:lnSpc>
                        <a:spcBef>
                          <a:spcPts val="0"/>
                        </a:spcBef>
                        <a:spcAft>
                          <a:spcPts val="0"/>
                        </a:spcAft>
                      </a:pPr>
                      <a:r>
                        <a:rPr lang="en-US" sz="1400" b="0" kern="0" dirty="0">
                          <a:effectLst/>
                        </a:rPr>
                        <a:t>Clean/Sober</a:t>
                      </a:r>
                      <a:endParaRPr lang="en-US" sz="1400" b="0" kern="100" dirty="0">
                        <a:solidFill>
                          <a:srgbClr val="404040"/>
                        </a:solidFill>
                        <a:effectLst/>
                        <a:latin typeface="Georgia" panose="02040502050405020303" pitchFamily="18" charset="0"/>
                        <a:ea typeface="Georgia" panose="02040502050405020303" pitchFamily="18" charset="0"/>
                        <a:cs typeface="Times New Roman" panose="02020603050405020304" pitchFamily="18" charset="0"/>
                      </a:endParaRPr>
                    </a:p>
                  </a:txBody>
                  <a:tcPr marL="46164" marR="46164" marT="0" marB="0" anchor="b"/>
                </a:tc>
                <a:tc>
                  <a:txBody>
                    <a:bodyPr/>
                    <a:lstStyle/>
                    <a:p>
                      <a:pPr marL="0" marR="0" algn="ctr">
                        <a:lnSpc>
                          <a:spcPct val="100000"/>
                        </a:lnSpc>
                        <a:spcBef>
                          <a:spcPts val="0"/>
                        </a:spcBef>
                        <a:spcAft>
                          <a:spcPts val="0"/>
                        </a:spcAft>
                      </a:pPr>
                      <a:r>
                        <a:rPr lang="en-US" sz="1500" b="1" kern="0" dirty="0" smtClean="0">
                          <a:effectLst/>
                        </a:rPr>
                        <a:t>In recovery/ Drug </a:t>
                      </a:r>
                      <a:r>
                        <a:rPr lang="en-US" sz="1500" b="1" kern="0" dirty="0">
                          <a:effectLst/>
                        </a:rPr>
                        <a:t>free/ Free from illicit drugs or medication</a:t>
                      </a:r>
                      <a:endParaRPr lang="en-US" sz="1500" b="1" kern="100" dirty="0">
                        <a:solidFill>
                          <a:srgbClr val="404040"/>
                        </a:solidFill>
                        <a:effectLst/>
                        <a:latin typeface="Georgia" panose="02040502050405020303" pitchFamily="18" charset="0"/>
                        <a:ea typeface="Georgia" panose="02040502050405020303" pitchFamily="18" charset="0"/>
                        <a:cs typeface="Times New Roman" panose="02020603050405020304" pitchFamily="18" charset="0"/>
                      </a:endParaRPr>
                    </a:p>
                  </a:txBody>
                  <a:tcPr marL="46164" marR="46164" marT="0" marB="0" anchor="b"/>
                </a:tc>
                <a:tc>
                  <a:txBody>
                    <a:bodyPr/>
                    <a:lstStyle/>
                    <a:p>
                      <a:pPr marL="0" marR="0" algn="r">
                        <a:lnSpc>
                          <a:spcPct val="100000"/>
                        </a:lnSpc>
                        <a:spcBef>
                          <a:spcPts val="0"/>
                        </a:spcBef>
                        <a:spcAft>
                          <a:spcPts val="0"/>
                        </a:spcAft>
                      </a:pPr>
                      <a:r>
                        <a:rPr lang="en-US" sz="1400" kern="0" dirty="0">
                          <a:effectLst/>
                        </a:rPr>
                        <a:t>Stigma-free language not associating dirtiness with drug use</a:t>
                      </a:r>
                      <a:endParaRPr lang="en-US" sz="1400" kern="100" dirty="0">
                        <a:solidFill>
                          <a:srgbClr val="404040"/>
                        </a:solidFill>
                        <a:effectLst/>
                        <a:latin typeface="Georgia" panose="02040502050405020303" pitchFamily="18" charset="0"/>
                        <a:ea typeface="Georgia" panose="02040502050405020303" pitchFamily="18" charset="0"/>
                        <a:cs typeface="Times New Roman" panose="02020603050405020304" pitchFamily="18" charset="0"/>
                      </a:endParaRPr>
                    </a:p>
                  </a:txBody>
                  <a:tcPr marL="46164" marR="46164" marT="0" marB="0" anchor="b"/>
                </a:tc>
                <a:extLst>
                  <a:ext uri="{0D108BD9-81ED-4DB2-BD59-A6C34878D82A}">
                    <a16:rowId xmlns:a16="http://schemas.microsoft.com/office/drawing/2014/main" val="2772666971"/>
                  </a:ext>
                </a:extLst>
              </a:tr>
              <a:tr h="285686">
                <a:tc>
                  <a:txBody>
                    <a:bodyPr/>
                    <a:lstStyle/>
                    <a:p>
                      <a:pPr marL="0" marR="0">
                        <a:lnSpc>
                          <a:spcPct val="100000"/>
                        </a:lnSpc>
                        <a:spcBef>
                          <a:spcPts val="0"/>
                        </a:spcBef>
                        <a:spcAft>
                          <a:spcPts val="0"/>
                        </a:spcAft>
                      </a:pPr>
                      <a:r>
                        <a:rPr lang="en-US" sz="1400" b="0" kern="0" dirty="0" smtClean="0">
                          <a:effectLst/>
                        </a:rPr>
                        <a:t>Chooses </a:t>
                      </a:r>
                      <a:r>
                        <a:rPr lang="en-US" sz="1400" b="0" kern="0" dirty="0">
                          <a:effectLst/>
                        </a:rPr>
                        <a:t>to use </a:t>
                      </a:r>
                      <a:r>
                        <a:rPr lang="en-US" sz="1400" b="0" kern="0" dirty="0" smtClean="0">
                          <a:effectLst/>
                        </a:rPr>
                        <a:t>drugs</a:t>
                      </a:r>
                      <a:endParaRPr lang="en-US" sz="1400" b="0" kern="100" dirty="0">
                        <a:solidFill>
                          <a:srgbClr val="404040"/>
                        </a:solidFill>
                        <a:effectLst/>
                        <a:latin typeface="Georgia" panose="02040502050405020303" pitchFamily="18" charset="0"/>
                        <a:ea typeface="Georgia" panose="02040502050405020303" pitchFamily="18" charset="0"/>
                        <a:cs typeface="Times New Roman" panose="02020603050405020304" pitchFamily="18" charset="0"/>
                      </a:endParaRPr>
                    </a:p>
                  </a:txBody>
                  <a:tcPr marL="46164" marR="46164" marT="0" marB="0" anchor="b"/>
                </a:tc>
                <a:tc>
                  <a:txBody>
                    <a:bodyPr/>
                    <a:lstStyle/>
                    <a:p>
                      <a:pPr marL="0" marR="0" algn="ctr">
                        <a:lnSpc>
                          <a:spcPct val="100000"/>
                        </a:lnSpc>
                        <a:spcBef>
                          <a:spcPts val="0"/>
                        </a:spcBef>
                        <a:spcAft>
                          <a:spcPts val="0"/>
                        </a:spcAft>
                      </a:pPr>
                      <a:r>
                        <a:rPr lang="en-US" sz="1500" b="1" kern="0" dirty="0">
                          <a:effectLst/>
                        </a:rPr>
                        <a:t>Disease of addiction</a:t>
                      </a:r>
                      <a:endParaRPr lang="en-US" sz="1500" b="1" kern="100" dirty="0">
                        <a:solidFill>
                          <a:srgbClr val="404040"/>
                        </a:solidFill>
                        <a:effectLst/>
                        <a:latin typeface="Georgia" panose="02040502050405020303" pitchFamily="18" charset="0"/>
                        <a:ea typeface="Georgia" panose="02040502050405020303" pitchFamily="18" charset="0"/>
                        <a:cs typeface="Times New Roman" panose="02020603050405020304" pitchFamily="18" charset="0"/>
                      </a:endParaRPr>
                    </a:p>
                  </a:txBody>
                  <a:tcPr marL="46164" marR="46164" marT="0" marB="0" anchor="b"/>
                </a:tc>
                <a:tc>
                  <a:txBody>
                    <a:bodyPr/>
                    <a:lstStyle/>
                    <a:p>
                      <a:pPr marL="0" marR="0" algn="r">
                        <a:lnSpc>
                          <a:spcPct val="100000"/>
                        </a:lnSpc>
                        <a:spcBef>
                          <a:spcPts val="0"/>
                        </a:spcBef>
                        <a:spcAft>
                          <a:spcPts val="0"/>
                        </a:spcAft>
                      </a:pPr>
                      <a:r>
                        <a:rPr lang="en-US" sz="1400" kern="0" dirty="0">
                          <a:effectLst/>
                        </a:rPr>
                        <a:t>Medicalize the problem</a:t>
                      </a:r>
                      <a:endParaRPr lang="en-US" sz="1400" kern="100" dirty="0">
                        <a:solidFill>
                          <a:srgbClr val="404040"/>
                        </a:solidFill>
                        <a:effectLst/>
                        <a:latin typeface="Georgia" panose="02040502050405020303" pitchFamily="18" charset="0"/>
                        <a:ea typeface="Georgia" panose="02040502050405020303" pitchFamily="18" charset="0"/>
                        <a:cs typeface="Times New Roman" panose="02020603050405020304" pitchFamily="18" charset="0"/>
                      </a:endParaRPr>
                    </a:p>
                  </a:txBody>
                  <a:tcPr marL="46164" marR="46164" marT="0" marB="0" anchor="b"/>
                </a:tc>
                <a:extLst>
                  <a:ext uri="{0D108BD9-81ED-4DB2-BD59-A6C34878D82A}">
                    <a16:rowId xmlns:a16="http://schemas.microsoft.com/office/drawing/2014/main" val="2135821451"/>
                  </a:ext>
                </a:extLst>
              </a:tr>
              <a:tr h="285686">
                <a:tc>
                  <a:txBody>
                    <a:bodyPr/>
                    <a:lstStyle/>
                    <a:p>
                      <a:pPr marL="0" marR="0">
                        <a:lnSpc>
                          <a:spcPct val="100000"/>
                        </a:lnSpc>
                        <a:spcBef>
                          <a:spcPts val="0"/>
                        </a:spcBef>
                        <a:spcAft>
                          <a:spcPts val="0"/>
                        </a:spcAft>
                      </a:pPr>
                      <a:r>
                        <a:rPr lang="en-US" sz="1400" b="0" kern="0" dirty="0">
                          <a:effectLst/>
                        </a:rPr>
                        <a:t>Relapse</a:t>
                      </a:r>
                      <a:endParaRPr lang="en-US" sz="1400" b="0" kern="100" dirty="0">
                        <a:solidFill>
                          <a:srgbClr val="404040"/>
                        </a:solidFill>
                        <a:effectLst/>
                        <a:latin typeface="Georgia" panose="02040502050405020303" pitchFamily="18" charset="0"/>
                        <a:ea typeface="Georgia" panose="02040502050405020303" pitchFamily="18" charset="0"/>
                        <a:cs typeface="Times New Roman" panose="02020603050405020304" pitchFamily="18" charset="0"/>
                      </a:endParaRPr>
                    </a:p>
                  </a:txBody>
                  <a:tcPr marL="46164" marR="46164" marT="0" marB="0" anchor="b"/>
                </a:tc>
                <a:tc>
                  <a:txBody>
                    <a:bodyPr/>
                    <a:lstStyle/>
                    <a:p>
                      <a:pPr marL="0" marR="0" algn="ctr">
                        <a:lnSpc>
                          <a:spcPct val="100000"/>
                        </a:lnSpc>
                        <a:spcBef>
                          <a:spcPts val="0"/>
                        </a:spcBef>
                        <a:spcAft>
                          <a:spcPts val="0"/>
                        </a:spcAft>
                      </a:pPr>
                      <a:r>
                        <a:rPr lang="en-US" sz="1500" b="1" kern="0" dirty="0">
                          <a:effectLst/>
                        </a:rPr>
                        <a:t>Recurrence/ Return to Use</a:t>
                      </a:r>
                      <a:endParaRPr lang="en-US" sz="1500" b="1" kern="100" dirty="0">
                        <a:solidFill>
                          <a:srgbClr val="404040"/>
                        </a:solidFill>
                        <a:effectLst/>
                        <a:latin typeface="Georgia" panose="02040502050405020303" pitchFamily="18" charset="0"/>
                        <a:ea typeface="Georgia" panose="02040502050405020303" pitchFamily="18" charset="0"/>
                        <a:cs typeface="Times New Roman" panose="02020603050405020304" pitchFamily="18" charset="0"/>
                      </a:endParaRPr>
                    </a:p>
                  </a:txBody>
                  <a:tcPr marL="46164" marR="46164" marT="0" marB="0" anchor="b"/>
                </a:tc>
                <a:tc>
                  <a:txBody>
                    <a:bodyPr/>
                    <a:lstStyle/>
                    <a:p>
                      <a:pPr marL="0" marR="0" algn="r">
                        <a:lnSpc>
                          <a:spcPct val="100000"/>
                        </a:lnSpc>
                        <a:spcBef>
                          <a:spcPts val="0"/>
                        </a:spcBef>
                        <a:spcAft>
                          <a:spcPts val="0"/>
                        </a:spcAft>
                      </a:pPr>
                      <a:r>
                        <a:rPr lang="en-US" sz="1400" kern="0" dirty="0">
                          <a:effectLst/>
                        </a:rPr>
                        <a:t>The word relapse brings a lot of baggage</a:t>
                      </a:r>
                      <a:endParaRPr lang="en-US" sz="1400" kern="100" dirty="0">
                        <a:solidFill>
                          <a:srgbClr val="404040"/>
                        </a:solidFill>
                        <a:effectLst/>
                        <a:latin typeface="Georgia" panose="02040502050405020303" pitchFamily="18" charset="0"/>
                        <a:ea typeface="Georgia" panose="02040502050405020303" pitchFamily="18" charset="0"/>
                        <a:cs typeface="Times New Roman" panose="02020603050405020304" pitchFamily="18" charset="0"/>
                      </a:endParaRPr>
                    </a:p>
                  </a:txBody>
                  <a:tcPr marL="46164" marR="46164" marT="0" marB="0" anchor="b"/>
                </a:tc>
                <a:extLst>
                  <a:ext uri="{0D108BD9-81ED-4DB2-BD59-A6C34878D82A}">
                    <a16:rowId xmlns:a16="http://schemas.microsoft.com/office/drawing/2014/main" val="2799075686"/>
                  </a:ext>
                </a:extLst>
              </a:tr>
              <a:tr h="595783">
                <a:tc>
                  <a:txBody>
                    <a:bodyPr/>
                    <a:lstStyle/>
                    <a:p>
                      <a:pPr marL="0" marR="0">
                        <a:lnSpc>
                          <a:spcPct val="100000"/>
                        </a:lnSpc>
                        <a:spcBef>
                          <a:spcPts val="0"/>
                        </a:spcBef>
                        <a:spcAft>
                          <a:spcPts val="0"/>
                        </a:spcAft>
                      </a:pPr>
                      <a:r>
                        <a:rPr lang="en-US" sz="1400" b="0" kern="0" dirty="0" smtClean="0">
                          <a:effectLst/>
                        </a:rPr>
                        <a:t>Abstinence</a:t>
                      </a:r>
                      <a:endParaRPr lang="en-US" sz="1400" b="0" kern="100" dirty="0">
                        <a:solidFill>
                          <a:srgbClr val="404040"/>
                        </a:solidFill>
                        <a:effectLst/>
                        <a:latin typeface="Georgia" panose="02040502050405020303" pitchFamily="18" charset="0"/>
                        <a:ea typeface="Georgia" panose="02040502050405020303" pitchFamily="18" charset="0"/>
                        <a:cs typeface="Times New Roman" panose="02020603050405020304" pitchFamily="18" charset="0"/>
                      </a:endParaRPr>
                    </a:p>
                  </a:txBody>
                  <a:tcPr marL="46164" marR="46164" marT="0" marB="0" anchor="b"/>
                </a:tc>
                <a:tc>
                  <a:txBody>
                    <a:bodyPr/>
                    <a:lstStyle/>
                    <a:p>
                      <a:pPr marL="0" marR="0" algn="ctr">
                        <a:lnSpc>
                          <a:spcPct val="100000"/>
                        </a:lnSpc>
                        <a:spcBef>
                          <a:spcPts val="0"/>
                        </a:spcBef>
                        <a:spcAft>
                          <a:spcPts val="0"/>
                        </a:spcAft>
                      </a:pPr>
                      <a:r>
                        <a:rPr lang="en-US" sz="1500" b="1" kern="0" dirty="0">
                          <a:effectLst/>
                        </a:rPr>
                        <a:t>Individual in recovery process</a:t>
                      </a:r>
                      <a:endParaRPr lang="en-US" sz="1500" b="1" kern="100" dirty="0">
                        <a:solidFill>
                          <a:srgbClr val="404040"/>
                        </a:solidFill>
                        <a:effectLst/>
                        <a:latin typeface="Georgia" panose="02040502050405020303" pitchFamily="18" charset="0"/>
                        <a:ea typeface="Georgia" panose="02040502050405020303" pitchFamily="18" charset="0"/>
                        <a:cs typeface="Times New Roman" panose="02020603050405020304" pitchFamily="18" charset="0"/>
                      </a:endParaRPr>
                    </a:p>
                  </a:txBody>
                  <a:tcPr marL="46164" marR="46164" marT="0" marB="0" anchor="b"/>
                </a:tc>
                <a:tc>
                  <a:txBody>
                    <a:bodyPr/>
                    <a:lstStyle/>
                    <a:p>
                      <a:pPr marL="0" marR="0" algn="r">
                        <a:lnSpc>
                          <a:spcPct val="100000"/>
                        </a:lnSpc>
                        <a:spcBef>
                          <a:spcPts val="0"/>
                        </a:spcBef>
                        <a:spcAft>
                          <a:spcPts val="0"/>
                        </a:spcAft>
                      </a:pPr>
                      <a:r>
                        <a:rPr lang="en-US" sz="1400" kern="0" dirty="0">
                          <a:effectLst/>
                        </a:rPr>
                        <a:t>Using abstinence language precludes those using medication assisted treatment</a:t>
                      </a:r>
                      <a:endParaRPr lang="en-US" sz="1400" kern="100" dirty="0">
                        <a:solidFill>
                          <a:srgbClr val="404040"/>
                        </a:solidFill>
                        <a:effectLst/>
                        <a:latin typeface="Georgia" panose="02040502050405020303" pitchFamily="18" charset="0"/>
                        <a:ea typeface="Georgia" panose="02040502050405020303" pitchFamily="18" charset="0"/>
                        <a:cs typeface="Times New Roman" panose="02020603050405020304" pitchFamily="18" charset="0"/>
                      </a:endParaRPr>
                    </a:p>
                  </a:txBody>
                  <a:tcPr marL="46164" marR="46164" marT="0" marB="0" anchor="b"/>
                </a:tc>
                <a:extLst>
                  <a:ext uri="{0D108BD9-81ED-4DB2-BD59-A6C34878D82A}">
                    <a16:rowId xmlns:a16="http://schemas.microsoft.com/office/drawing/2014/main" val="599244218"/>
                  </a:ext>
                </a:extLst>
              </a:tr>
              <a:tr h="285686">
                <a:tc>
                  <a:txBody>
                    <a:bodyPr/>
                    <a:lstStyle/>
                    <a:p>
                      <a:pPr marL="0" marR="0">
                        <a:lnSpc>
                          <a:spcPct val="100000"/>
                        </a:lnSpc>
                        <a:spcBef>
                          <a:spcPts val="0"/>
                        </a:spcBef>
                        <a:spcAft>
                          <a:spcPts val="0"/>
                        </a:spcAft>
                      </a:pPr>
                      <a:r>
                        <a:rPr lang="en-US" sz="1400" b="0" kern="0" dirty="0">
                          <a:effectLst/>
                        </a:rPr>
                        <a:t>Replacement drugs</a:t>
                      </a:r>
                      <a:endParaRPr lang="en-US" sz="1400" b="0" kern="100" dirty="0">
                        <a:solidFill>
                          <a:srgbClr val="404040"/>
                        </a:solidFill>
                        <a:effectLst/>
                        <a:latin typeface="Georgia" panose="02040502050405020303" pitchFamily="18" charset="0"/>
                        <a:ea typeface="Georgia" panose="02040502050405020303" pitchFamily="18" charset="0"/>
                        <a:cs typeface="Times New Roman" panose="02020603050405020304" pitchFamily="18" charset="0"/>
                      </a:endParaRPr>
                    </a:p>
                  </a:txBody>
                  <a:tcPr marL="46164" marR="46164" marT="0" marB="0" anchor="b"/>
                </a:tc>
                <a:tc>
                  <a:txBody>
                    <a:bodyPr/>
                    <a:lstStyle/>
                    <a:p>
                      <a:pPr marL="0" marR="0" algn="ctr">
                        <a:lnSpc>
                          <a:spcPct val="100000"/>
                        </a:lnSpc>
                        <a:spcBef>
                          <a:spcPts val="0"/>
                        </a:spcBef>
                        <a:spcAft>
                          <a:spcPts val="0"/>
                        </a:spcAft>
                      </a:pPr>
                      <a:r>
                        <a:rPr lang="en-US" sz="1500" b="1" kern="0" dirty="0">
                          <a:effectLst/>
                        </a:rPr>
                        <a:t>Medication Assisted Treatment</a:t>
                      </a:r>
                      <a:endParaRPr lang="en-US" sz="1500" b="1" kern="100" dirty="0">
                        <a:solidFill>
                          <a:srgbClr val="404040"/>
                        </a:solidFill>
                        <a:effectLst/>
                        <a:latin typeface="Georgia" panose="02040502050405020303" pitchFamily="18" charset="0"/>
                        <a:ea typeface="Georgia" panose="02040502050405020303" pitchFamily="18" charset="0"/>
                        <a:cs typeface="Times New Roman" panose="02020603050405020304" pitchFamily="18" charset="0"/>
                      </a:endParaRPr>
                    </a:p>
                  </a:txBody>
                  <a:tcPr marL="46164" marR="46164" marT="0" marB="0" anchor="b"/>
                </a:tc>
                <a:tc>
                  <a:txBody>
                    <a:bodyPr/>
                    <a:lstStyle/>
                    <a:p>
                      <a:pPr marL="0" marR="0" algn="r">
                        <a:lnSpc>
                          <a:spcPct val="100000"/>
                        </a:lnSpc>
                        <a:spcBef>
                          <a:spcPts val="0"/>
                        </a:spcBef>
                        <a:spcAft>
                          <a:spcPts val="0"/>
                        </a:spcAft>
                      </a:pPr>
                      <a:r>
                        <a:rPr lang="en-US" sz="1400" kern="0" dirty="0">
                          <a:effectLst/>
                        </a:rPr>
                        <a:t>MAT may be part of the process for some</a:t>
                      </a:r>
                      <a:endParaRPr lang="en-US" sz="1400" kern="100" dirty="0">
                        <a:solidFill>
                          <a:srgbClr val="404040"/>
                        </a:solidFill>
                        <a:effectLst/>
                        <a:latin typeface="Georgia" panose="02040502050405020303" pitchFamily="18" charset="0"/>
                        <a:ea typeface="Georgia" panose="02040502050405020303" pitchFamily="18" charset="0"/>
                        <a:cs typeface="Times New Roman" panose="02020603050405020304" pitchFamily="18" charset="0"/>
                      </a:endParaRPr>
                    </a:p>
                  </a:txBody>
                  <a:tcPr marL="46164" marR="46164" marT="0" marB="0" anchor="b"/>
                </a:tc>
                <a:extLst>
                  <a:ext uri="{0D108BD9-81ED-4DB2-BD59-A6C34878D82A}">
                    <a16:rowId xmlns:a16="http://schemas.microsoft.com/office/drawing/2014/main" val="3620852290"/>
                  </a:ext>
                </a:extLst>
              </a:tr>
            </a:tbl>
          </a:graphicData>
        </a:graphic>
      </p:graphicFrame>
    </p:spTree>
    <p:extLst>
      <p:ext uri="{BB962C8B-B14F-4D97-AF65-F5344CB8AC3E}">
        <p14:creationId xmlns:p14="http://schemas.microsoft.com/office/powerpoint/2010/main" val="10893929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9616" y="499749"/>
            <a:ext cx="10018713" cy="1077686"/>
          </a:xfrm>
        </p:spPr>
        <p:txBody>
          <a:bodyPr/>
          <a:lstStyle/>
          <a:p>
            <a:r>
              <a:rPr lang="en-US" dirty="0" smtClean="0"/>
              <a:t>A Substance Use Disorder</a:t>
            </a:r>
            <a:endParaRPr lang="en-US" dirty="0"/>
          </a:p>
        </p:txBody>
      </p:sp>
      <p:sp>
        <p:nvSpPr>
          <p:cNvPr id="3" name="Content Placeholder 2"/>
          <p:cNvSpPr>
            <a:spLocks noGrp="1"/>
          </p:cNvSpPr>
          <p:nvPr>
            <p:ph idx="1"/>
          </p:nvPr>
        </p:nvSpPr>
        <p:spPr>
          <a:xfrm>
            <a:off x="1484310" y="1444992"/>
            <a:ext cx="10269326" cy="4324437"/>
          </a:xfrm>
        </p:spPr>
        <p:txBody>
          <a:bodyPr>
            <a:normAutofit/>
          </a:bodyPr>
          <a:lstStyle/>
          <a:p>
            <a:pPr marL="0" indent="0">
              <a:buNone/>
            </a:pPr>
            <a:r>
              <a:rPr lang="en-US" dirty="0" smtClean="0"/>
              <a:t>…is a </a:t>
            </a:r>
            <a:r>
              <a:rPr lang="en-US" dirty="0"/>
              <a:t>chronic relapsing brain </a:t>
            </a:r>
            <a:r>
              <a:rPr lang="en-US" dirty="0" smtClean="0"/>
              <a:t>disease.</a:t>
            </a:r>
          </a:p>
          <a:p>
            <a:pPr lvl="1"/>
            <a:r>
              <a:rPr lang="en-US" dirty="0"/>
              <a:t>C</a:t>
            </a:r>
            <a:r>
              <a:rPr lang="en-US" dirty="0" smtClean="0"/>
              <a:t>raving </a:t>
            </a:r>
            <a:r>
              <a:rPr lang="en-US" dirty="0"/>
              <a:t>for the object of </a:t>
            </a:r>
            <a:r>
              <a:rPr lang="en-US" dirty="0" smtClean="0"/>
              <a:t>addiction</a:t>
            </a:r>
          </a:p>
          <a:p>
            <a:pPr lvl="1"/>
            <a:r>
              <a:rPr lang="en-US" dirty="0"/>
              <a:t>L</a:t>
            </a:r>
            <a:r>
              <a:rPr lang="en-US" dirty="0" smtClean="0"/>
              <a:t>oss </a:t>
            </a:r>
            <a:r>
              <a:rPr lang="en-US" dirty="0"/>
              <a:t>of control over its </a:t>
            </a:r>
            <a:r>
              <a:rPr lang="en-US" dirty="0" smtClean="0"/>
              <a:t>use</a:t>
            </a:r>
          </a:p>
          <a:p>
            <a:pPr lvl="1"/>
            <a:r>
              <a:rPr lang="en-US" dirty="0"/>
              <a:t>C</a:t>
            </a:r>
            <a:r>
              <a:rPr lang="en-US" dirty="0" smtClean="0"/>
              <a:t>ontinuing </a:t>
            </a:r>
            <a:r>
              <a:rPr lang="en-US" dirty="0"/>
              <a:t>involvement with it despite adverse </a:t>
            </a:r>
            <a:r>
              <a:rPr lang="en-US" dirty="0" smtClean="0"/>
              <a:t>consequences</a:t>
            </a:r>
          </a:p>
          <a:p>
            <a:r>
              <a:rPr lang="en-US" dirty="0" smtClean="0"/>
              <a:t>Addiction is a description and not </a:t>
            </a:r>
            <a:r>
              <a:rPr lang="en-US" dirty="0"/>
              <a:t>a formal diagnosis in the Diagnostic Statistical Manual of Mental Disorders (</a:t>
            </a:r>
            <a:r>
              <a:rPr lang="en-US" dirty="0" smtClean="0"/>
              <a:t>DSM-V). </a:t>
            </a:r>
          </a:p>
          <a:p>
            <a:pPr lvl="1"/>
            <a:r>
              <a:rPr lang="en-US" dirty="0"/>
              <a:t>Comes from the Latin term for “enslaved by” or “bound to</a:t>
            </a:r>
            <a:r>
              <a:rPr lang="en-US" dirty="0" smtClean="0"/>
              <a:t>”</a:t>
            </a:r>
          </a:p>
          <a:p>
            <a:pPr lvl="1"/>
            <a:r>
              <a:rPr lang="en-US" dirty="0">
                <a:solidFill>
                  <a:schemeClr val="accent4"/>
                </a:solidFill>
              </a:rPr>
              <a:t>T</a:t>
            </a:r>
            <a:r>
              <a:rPr lang="en-US" dirty="0" smtClean="0">
                <a:solidFill>
                  <a:schemeClr val="accent4"/>
                </a:solidFill>
              </a:rPr>
              <a:t>he medical diagnosis and correct terminology is a Substance Use Disorder.</a:t>
            </a:r>
          </a:p>
        </p:txBody>
      </p:sp>
      <p:sp>
        <p:nvSpPr>
          <p:cNvPr id="4" name="Rectangle 3"/>
          <p:cNvSpPr/>
          <p:nvPr/>
        </p:nvSpPr>
        <p:spPr>
          <a:xfrm>
            <a:off x="5516880" y="6457890"/>
            <a:ext cx="6818811" cy="400110"/>
          </a:xfrm>
          <a:prstGeom prst="rect">
            <a:avLst/>
          </a:prstGeom>
        </p:spPr>
        <p:txBody>
          <a:bodyPr wrap="square">
            <a:spAutoFit/>
          </a:bodyPr>
          <a:lstStyle/>
          <a:p>
            <a:r>
              <a:rPr lang="en-US" altLang="en-US" sz="1000" dirty="0">
                <a:solidFill>
                  <a:schemeClr val="tx1">
                    <a:lumMod val="95000"/>
                    <a:lumOff val="5000"/>
                  </a:schemeClr>
                </a:solidFill>
              </a:rPr>
              <a:t>National Institute on Drug Abuse, National Institutes of Health, U.S. Department of Health and Human Services. (2010</a:t>
            </a:r>
            <a:r>
              <a:rPr lang="en-US" altLang="en-US" sz="1000" i="1" dirty="0">
                <a:solidFill>
                  <a:schemeClr val="tx1">
                    <a:lumMod val="95000"/>
                    <a:lumOff val="5000"/>
                  </a:schemeClr>
                </a:solidFill>
              </a:rPr>
              <a:t>). Drugs, brains and behavior: The science of addiction.</a:t>
            </a:r>
            <a:r>
              <a:rPr lang="en-US" altLang="en-US" sz="1000" dirty="0">
                <a:solidFill>
                  <a:schemeClr val="tx1">
                    <a:lumMod val="95000"/>
                    <a:lumOff val="5000"/>
                  </a:schemeClr>
                </a:solidFill>
              </a:rPr>
              <a:t> Retrieved from http://www.drugabuse.gov/sites/default/files/sciofaddiction.pdf</a:t>
            </a:r>
          </a:p>
        </p:txBody>
      </p:sp>
    </p:spTree>
    <p:extLst>
      <p:ext uri="{BB962C8B-B14F-4D97-AF65-F5344CB8AC3E}">
        <p14:creationId xmlns:p14="http://schemas.microsoft.com/office/powerpoint/2010/main" val="33206384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0011" y="353067"/>
            <a:ext cx="9247031" cy="886146"/>
          </a:xfrm>
        </p:spPr>
        <p:txBody>
          <a:bodyPr>
            <a:normAutofit/>
          </a:bodyPr>
          <a:lstStyle/>
          <a:p>
            <a:r>
              <a:rPr lang="en-US" dirty="0" smtClean="0"/>
              <a:t>DSM-V: Substance Use Disorder</a:t>
            </a:r>
            <a:endParaRPr lang="en-US" dirty="0"/>
          </a:p>
        </p:txBody>
      </p:sp>
      <p:sp>
        <p:nvSpPr>
          <p:cNvPr id="3" name="Content Placeholder 2"/>
          <p:cNvSpPr>
            <a:spLocks noGrp="1"/>
          </p:cNvSpPr>
          <p:nvPr>
            <p:ph idx="1"/>
          </p:nvPr>
        </p:nvSpPr>
        <p:spPr>
          <a:xfrm>
            <a:off x="1484309" y="1130158"/>
            <a:ext cx="5045279" cy="5188449"/>
          </a:xfrm>
        </p:spPr>
        <p:txBody>
          <a:bodyPr>
            <a:normAutofit/>
          </a:bodyPr>
          <a:lstStyle/>
          <a:p>
            <a:r>
              <a:rPr lang="en-US" dirty="0" smtClean="0">
                <a:solidFill>
                  <a:schemeClr val="accent1"/>
                </a:solidFill>
              </a:rPr>
              <a:t>Substance Use Disorder (SUD)</a:t>
            </a:r>
            <a:r>
              <a:rPr lang="en-US" dirty="0" smtClean="0"/>
              <a:t>: the existence of at least 2 symptoms in the following categories: impaired control, social impairment, risky use, and pharmacological criteria (i.e. tolerance and withdrawal)</a:t>
            </a:r>
          </a:p>
          <a:p>
            <a:pPr lvl="1"/>
            <a:r>
              <a:rPr lang="en-US" dirty="0" smtClean="0"/>
              <a:t>Includes alcohol, prescription drugs, illicit drugs, and tobacco</a:t>
            </a:r>
          </a:p>
          <a:p>
            <a:pPr lvl="1"/>
            <a:r>
              <a:rPr lang="en-US" dirty="0" smtClean="0"/>
              <a:t>Multiple qualifiers </a:t>
            </a:r>
          </a:p>
        </p:txBody>
      </p:sp>
      <p:sp>
        <p:nvSpPr>
          <p:cNvPr id="4" name="Rectangle 3"/>
          <p:cNvSpPr/>
          <p:nvPr/>
        </p:nvSpPr>
        <p:spPr>
          <a:xfrm>
            <a:off x="2585663" y="6488668"/>
            <a:ext cx="9606337" cy="369332"/>
          </a:xfrm>
          <a:prstGeom prst="rect">
            <a:avLst/>
          </a:prstGeom>
        </p:spPr>
        <p:txBody>
          <a:bodyPr wrap="square">
            <a:spAutoFit/>
          </a:bodyPr>
          <a:lstStyle/>
          <a:p>
            <a:r>
              <a:rPr lang="en-US" dirty="0"/>
              <a:t>https://www.drugabuse.gov/publications/media-guide/science-drug-abuse-addiction-basics</a:t>
            </a:r>
          </a:p>
        </p:txBody>
      </p:sp>
      <p:pic>
        <p:nvPicPr>
          <p:cNvPr id="6" name="Picture 2" descr="Image result for substance use disord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28833" y="1324243"/>
            <a:ext cx="4985708" cy="48911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97493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19943" y="396289"/>
            <a:ext cx="10018713" cy="1220273"/>
          </a:xfrm>
        </p:spPr>
        <p:txBody>
          <a:bodyPr/>
          <a:lstStyle/>
          <a:p>
            <a:r>
              <a:rPr lang="en-US" dirty="0" smtClean="0"/>
              <a:t>Hijacking the Brain</a:t>
            </a:r>
            <a:endParaRPr lang="en-US" dirty="0"/>
          </a:p>
        </p:txBody>
      </p:sp>
      <p:sp>
        <p:nvSpPr>
          <p:cNvPr id="3" name="Content Placeholder 2"/>
          <p:cNvSpPr>
            <a:spLocks noGrp="1"/>
          </p:cNvSpPr>
          <p:nvPr>
            <p:ph idx="1"/>
          </p:nvPr>
        </p:nvSpPr>
        <p:spPr>
          <a:xfrm>
            <a:off x="620135" y="1581389"/>
            <a:ext cx="5209165" cy="4991422"/>
          </a:xfrm>
        </p:spPr>
        <p:txBody>
          <a:bodyPr>
            <a:normAutofit/>
          </a:bodyPr>
          <a:lstStyle/>
          <a:p>
            <a:r>
              <a:rPr lang="en-US" dirty="0" smtClean="0"/>
              <a:t>Initial use – prescribed or experimenting</a:t>
            </a:r>
            <a:endParaRPr lang="en-US" dirty="0"/>
          </a:p>
          <a:p>
            <a:r>
              <a:rPr lang="en-US" dirty="0" smtClean="0"/>
              <a:t>Brain is flooded with dopamine</a:t>
            </a:r>
          </a:p>
          <a:p>
            <a:pPr lvl="1"/>
            <a:r>
              <a:rPr lang="en-US" dirty="0" smtClean="0"/>
              <a:t>Dopamine is a neurotransmitter that controls </a:t>
            </a:r>
            <a:r>
              <a:rPr lang="en-US" dirty="0"/>
              <a:t>the </a:t>
            </a:r>
            <a:r>
              <a:rPr lang="en-US" dirty="0" smtClean="0"/>
              <a:t>reward-motivation circuit </a:t>
            </a:r>
          </a:p>
          <a:p>
            <a:pPr lvl="1"/>
            <a:r>
              <a:rPr lang="en-US" dirty="0" smtClean="0"/>
              <a:t>Affects emotions, movements, and sensations of pleasure and pain</a:t>
            </a:r>
            <a:endParaRPr lang="en-US" dirty="0"/>
          </a:p>
          <a:p>
            <a:pPr lvl="1"/>
            <a:r>
              <a:rPr lang="en-US" dirty="0" smtClean="0"/>
              <a:t>Drugs cause </a:t>
            </a:r>
            <a:r>
              <a:rPr lang="en-US" dirty="0"/>
              <a:t>the body to make less natural dopamine and/or reduces ability to respond to dopamine (i.e. tolerance) </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0000" y="1616562"/>
            <a:ext cx="5081926" cy="4794712"/>
          </a:xfrm>
          <a:prstGeom prst="rect">
            <a:avLst/>
          </a:prstGeom>
        </p:spPr>
      </p:pic>
      <p:sp>
        <p:nvSpPr>
          <p:cNvPr id="7" name="Rectangle 6"/>
          <p:cNvSpPr/>
          <p:nvPr/>
        </p:nvSpPr>
        <p:spPr>
          <a:xfrm>
            <a:off x="7375768" y="6572811"/>
            <a:ext cx="4745112" cy="276999"/>
          </a:xfrm>
          <a:prstGeom prst="rect">
            <a:avLst/>
          </a:prstGeom>
        </p:spPr>
        <p:txBody>
          <a:bodyPr wrap="square">
            <a:spAutoFit/>
          </a:bodyPr>
          <a:lstStyle/>
          <a:p>
            <a:r>
              <a:rPr lang="en-US" sz="1200" dirty="0"/>
              <a:t>http://discovermagazine.com/2015/may/17-resetting-the-addictive-brain</a:t>
            </a:r>
          </a:p>
        </p:txBody>
      </p:sp>
    </p:spTree>
    <p:extLst>
      <p:ext uri="{BB962C8B-B14F-4D97-AF65-F5344CB8AC3E}">
        <p14:creationId xmlns:p14="http://schemas.microsoft.com/office/powerpoint/2010/main" val="5339988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96353" y="402966"/>
            <a:ext cx="5774530" cy="847494"/>
          </a:xfrm>
        </p:spPr>
        <p:txBody>
          <a:bodyPr/>
          <a:lstStyle/>
          <a:p>
            <a:r>
              <a:rPr lang="en-US" dirty="0" smtClean="0"/>
              <a:t>National Epidemic</a:t>
            </a:r>
            <a:endParaRPr lang="en-US" dirty="0"/>
          </a:p>
        </p:txBody>
      </p:sp>
      <p:sp>
        <p:nvSpPr>
          <p:cNvPr id="3" name="Content Placeholder 2"/>
          <p:cNvSpPr>
            <a:spLocks noGrp="1"/>
          </p:cNvSpPr>
          <p:nvPr>
            <p:ph idx="1"/>
          </p:nvPr>
        </p:nvSpPr>
        <p:spPr>
          <a:xfrm>
            <a:off x="96353" y="1086123"/>
            <a:ext cx="4100509" cy="5195492"/>
          </a:xfrm>
        </p:spPr>
        <p:txBody>
          <a:bodyPr>
            <a:normAutofit/>
          </a:bodyPr>
          <a:lstStyle/>
          <a:p>
            <a:pPr>
              <a:buFont typeface="Arial" panose="020B0604020202020204" pitchFamily="34" charset="0"/>
              <a:buChar char="•"/>
            </a:pPr>
            <a:r>
              <a:rPr lang="en-US" sz="2200" dirty="0" smtClean="0"/>
              <a:t>22.5 </a:t>
            </a:r>
            <a:r>
              <a:rPr lang="en-US" sz="2200" dirty="0" smtClean="0"/>
              <a:t>Million Americans, 12 and older, are currently using drugs</a:t>
            </a:r>
          </a:p>
          <a:p>
            <a:pPr lvl="1">
              <a:buFont typeface="Arial" panose="020B0604020202020204" pitchFamily="34" charset="0"/>
              <a:buChar char="•"/>
            </a:pPr>
            <a:r>
              <a:rPr lang="en-US" sz="2000" dirty="0" smtClean="0"/>
              <a:t>90,000+ deaths annually are a result of alcohol and drug </a:t>
            </a:r>
            <a:r>
              <a:rPr lang="en-US" sz="2000" dirty="0" smtClean="0"/>
              <a:t>abuse</a:t>
            </a:r>
          </a:p>
          <a:p>
            <a:pPr lvl="1">
              <a:buFont typeface="Arial" panose="020B0604020202020204" pitchFamily="34" charset="0"/>
              <a:buChar char="•"/>
            </a:pPr>
            <a:r>
              <a:rPr lang="en-US" dirty="0" smtClean="0">
                <a:latin typeface="Times New Roman" panose="02020603050405020304" pitchFamily="18" charset="0"/>
                <a:ea typeface="Calibri" panose="020F0502020204030204" pitchFamily="34" charset="0"/>
              </a:rPr>
              <a:t>63,600 </a:t>
            </a:r>
            <a:r>
              <a:rPr lang="en-US" dirty="0">
                <a:latin typeface="Times New Roman" panose="02020603050405020304" pitchFamily="18" charset="0"/>
                <a:ea typeface="Calibri" panose="020F0502020204030204" pitchFamily="34" charset="0"/>
              </a:rPr>
              <a:t>individuals died of an overdose in 2016 </a:t>
            </a:r>
            <a:endParaRPr lang="en-US" dirty="0" smtClean="0">
              <a:latin typeface="Times New Roman" panose="02020603050405020304" pitchFamily="18" charset="0"/>
              <a:ea typeface="Calibri" panose="020F0502020204030204" pitchFamily="34" charset="0"/>
            </a:endParaRPr>
          </a:p>
          <a:p>
            <a:pPr lvl="2">
              <a:buFont typeface="Arial" panose="020B0604020202020204" pitchFamily="34" charset="0"/>
              <a:buChar char="•"/>
            </a:pPr>
            <a:r>
              <a:rPr lang="en-US" dirty="0" smtClean="0">
                <a:latin typeface="Times New Roman" panose="02020603050405020304" pitchFamily="18" charset="0"/>
                <a:ea typeface="Calibri" panose="020F0502020204030204" pitchFamily="34" charset="0"/>
              </a:rPr>
              <a:t>32,445 </a:t>
            </a:r>
            <a:r>
              <a:rPr lang="en-US" dirty="0">
                <a:latin typeface="Times New Roman" panose="02020603050405020304" pitchFamily="18" charset="0"/>
                <a:ea typeface="Calibri" panose="020F0502020204030204" pitchFamily="34" charset="0"/>
              </a:rPr>
              <a:t>involved prescription opioids</a:t>
            </a:r>
          </a:p>
          <a:p>
            <a:pPr lvl="1">
              <a:buFont typeface="Arial" panose="020B0604020202020204" pitchFamily="34" charset="0"/>
              <a:buChar char="•"/>
            </a:pPr>
            <a:r>
              <a:rPr lang="en-US" dirty="0" smtClean="0"/>
              <a:t>480,000 </a:t>
            </a:r>
            <a:r>
              <a:rPr lang="en-US" dirty="0" smtClean="0"/>
              <a:t>deaths are a result of tobacco use</a:t>
            </a:r>
            <a:endParaRPr lang="en-US" sz="2000" dirty="0" smtClean="0"/>
          </a:p>
        </p:txBody>
      </p:sp>
      <p:sp>
        <p:nvSpPr>
          <p:cNvPr id="4" name="TextBox 3"/>
          <p:cNvSpPr txBox="1"/>
          <p:nvPr/>
        </p:nvSpPr>
        <p:spPr>
          <a:xfrm>
            <a:off x="71252" y="6417843"/>
            <a:ext cx="12120748" cy="646331"/>
          </a:xfrm>
          <a:prstGeom prst="rect">
            <a:avLst/>
          </a:prstGeom>
          <a:noFill/>
        </p:spPr>
        <p:txBody>
          <a:bodyPr wrap="square" rtlCol="0">
            <a:spAutoFit/>
          </a:bodyPr>
          <a:lstStyle/>
          <a:p>
            <a:r>
              <a:rPr lang="en-US" sz="1200" dirty="0" smtClean="0"/>
              <a:t>CDC 2010;2014; NIH; SAMSHA </a:t>
            </a:r>
            <a:r>
              <a:rPr lang="en-US" sz="1200" dirty="0"/>
              <a:t>2015 </a:t>
            </a:r>
            <a:r>
              <a:rPr lang="en-US" sz="1200" dirty="0">
                <a:hlinkClick r:id="rId3"/>
              </a:rPr>
              <a:t>https://</a:t>
            </a:r>
            <a:r>
              <a:rPr lang="en-US" sz="1200" dirty="0" smtClean="0">
                <a:hlinkClick r:id="rId3"/>
              </a:rPr>
              <a:t>www.healthypeople.gov/2020/topics-objectives/topic/substance-abuse</a:t>
            </a:r>
            <a:r>
              <a:rPr lang="en-US" sz="1200" dirty="0"/>
              <a:t>, https://www.nytimes.com/interactive/2016/01/07/us/drug-overdose-deaths-in-the-us.html</a:t>
            </a:r>
          </a:p>
          <a:p>
            <a:endParaRPr lang="en-US" sz="1200"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25264" y="1386688"/>
            <a:ext cx="8044708" cy="4451404"/>
          </a:xfrm>
          <a:prstGeom prst="rect">
            <a:avLst/>
          </a:prstGeom>
        </p:spPr>
      </p:pic>
    </p:spTree>
    <p:extLst>
      <p:ext uri="{BB962C8B-B14F-4D97-AF65-F5344CB8AC3E}">
        <p14:creationId xmlns:p14="http://schemas.microsoft.com/office/powerpoint/2010/main" val="26259609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472588" y="404447"/>
            <a:ext cx="10018713" cy="838200"/>
          </a:xfrm>
        </p:spPr>
        <p:txBody>
          <a:bodyPr/>
          <a:lstStyle/>
          <a:p>
            <a:r>
              <a:rPr lang="en-US" dirty="0" smtClean="0"/>
              <a:t>Appalachia &amp; Southwest VA</a:t>
            </a:r>
            <a:endParaRPr lang="en-US"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49507" y="1399156"/>
            <a:ext cx="10204396" cy="4777155"/>
          </a:xfrm>
        </p:spPr>
      </p:pic>
    </p:spTree>
    <p:extLst>
      <p:ext uri="{BB962C8B-B14F-4D97-AF65-F5344CB8AC3E}">
        <p14:creationId xmlns:p14="http://schemas.microsoft.com/office/powerpoint/2010/main" val="14555535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06266" y="438045"/>
            <a:ext cx="11129241" cy="835437"/>
          </a:xfrm>
        </p:spPr>
        <p:txBody>
          <a:bodyPr>
            <a:normAutofit/>
          </a:bodyPr>
          <a:lstStyle/>
          <a:p>
            <a:r>
              <a:rPr lang="en-US" sz="4000" dirty="0" smtClean="0"/>
              <a:t>VA Overdose </a:t>
            </a:r>
            <a:r>
              <a:rPr lang="en-US" sz="4000" dirty="0" smtClean="0"/>
              <a:t>Statistics</a:t>
            </a:r>
            <a:endParaRPr lang="en-US" sz="4000" dirty="0"/>
          </a:p>
        </p:txBody>
      </p:sp>
      <p:sp>
        <p:nvSpPr>
          <p:cNvPr id="5" name="Rectangle 4"/>
          <p:cNvSpPr/>
          <p:nvPr/>
        </p:nvSpPr>
        <p:spPr>
          <a:xfrm>
            <a:off x="8522676" y="6565573"/>
            <a:ext cx="3909359" cy="276999"/>
          </a:xfrm>
          <a:prstGeom prst="rect">
            <a:avLst/>
          </a:prstGeom>
        </p:spPr>
        <p:txBody>
          <a:bodyPr wrap="square">
            <a:spAutoFit/>
          </a:bodyPr>
          <a:lstStyle/>
          <a:p>
            <a:r>
              <a:rPr lang="en-US" sz="1200" dirty="0">
                <a:ea typeface="MS Mincho" panose="02020609040205080304" pitchFamily="49" charset="-128"/>
                <a:cs typeface="Times New Roman" panose="02020603050405020304" pitchFamily="18" charset="0"/>
              </a:rPr>
              <a:t>http://www.vdh.virginia.gov/data/opioid-overdose/</a:t>
            </a:r>
            <a:endParaRPr lang="en-US" sz="1200" dirty="0">
              <a:ea typeface="MS Mincho" panose="02020609040205080304" pitchFamily="49" charset="-128"/>
              <a:cs typeface="Times New Roman" panose="02020603050405020304" pitchFamily="18"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5329" y="1273482"/>
            <a:ext cx="9500054" cy="2653908"/>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34649" y="4126523"/>
            <a:ext cx="8792251" cy="2332863"/>
          </a:xfrm>
          <a:prstGeom prst="rect">
            <a:avLst/>
          </a:prstGeom>
        </p:spPr>
      </p:pic>
    </p:spTree>
    <p:extLst>
      <p:ext uri="{BB962C8B-B14F-4D97-AF65-F5344CB8AC3E}">
        <p14:creationId xmlns:p14="http://schemas.microsoft.com/office/powerpoint/2010/main" val="2247084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8465" y="439616"/>
            <a:ext cx="10018713" cy="814754"/>
          </a:xfrm>
        </p:spPr>
        <p:txBody>
          <a:bodyPr/>
          <a:lstStyle/>
          <a:p>
            <a:r>
              <a:rPr lang="en-US" dirty="0" smtClean="0"/>
              <a:t>VA Overdose Deaths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88968" y="1254370"/>
            <a:ext cx="9411694" cy="5216768"/>
          </a:xfrm>
        </p:spPr>
      </p:pic>
    </p:spTree>
    <p:extLst>
      <p:ext uri="{BB962C8B-B14F-4D97-AF65-F5344CB8AC3E}">
        <p14:creationId xmlns:p14="http://schemas.microsoft.com/office/powerpoint/2010/main" val="42032408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708400" y="507644"/>
            <a:ext cx="4787900" cy="1328669"/>
          </a:xfrm>
        </p:spPr>
        <p:txBody>
          <a:bodyPr>
            <a:normAutofit/>
          </a:bodyPr>
          <a:lstStyle/>
          <a:p>
            <a:r>
              <a:rPr lang="en-US" dirty="0" smtClean="0"/>
              <a:t>Rise of Synthetic </a:t>
            </a:r>
            <a:r>
              <a:rPr lang="en-US" dirty="0"/>
              <a:t/>
            </a:r>
            <a:br>
              <a:rPr lang="en-US" dirty="0"/>
            </a:br>
            <a:r>
              <a:rPr lang="en-US" dirty="0" smtClean="0"/>
              <a:t>Opioids</a:t>
            </a:r>
            <a:endParaRPr lang="en-US" dirty="0"/>
          </a:p>
        </p:txBody>
      </p:sp>
      <p:pic>
        <p:nvPicPr>
          <p:cNvPr id="9220" name="Picture 4" descr="Image result for heroin fentanyl carfentanil lethal do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818" y="1242812"/>
            <a:ext cx="4220401" cy="5009880"/>
          </a:xfrm>
          <a:prstGeom prst="rect">
            <a:avLst/>
          </a:prstGeom>
          <a:noFill/>
        </p:spPr>
      </p:pic>
      <p:pic>
        <p:nvPicPr>
          <p:cNvPr id="9222" name="Picture 6"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73761" y="251921"/>
            <a:ext cx="3457307" cy="283067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824248" y="6323525"/>
            <a:ext cx="10972800" cy="369332"/>
          </a:xfrm>
          <a:prstGeom prst="rect">
            <a:avLst/>
          </a:prstGeom>
          <a:noFill/>
        </p:spPr>
        <p:txBody>
          <a:bodyPr wrap="square" rtlCol="0">
            <a:spAutoFit/>
          </a:bodyPr>
          <a:lstStyle/>
          <a:p>
            <a:r>
              <a:rPr lang="en-US" dirty="0" smtClean="0">
                <a:solidFill>
                  <a:schemeClr val="accent1"/>
                </a:solidFill>
              </a:rPr>
              <a:t>Synthetic overdoses are treated the same way as any other opioid overdose. Naloxone/Narcan still works. </a:t>
            </a:r>
            <a:endParaRPr lang="en-US" dirty="0">
              <a:solidFill>
                <a:schemeClr val="accent1"/>
              </a:solidFill>
            </a:endParaRPr>
          </a:p>
        </p:txBody>
      </p:sp>
      <p:sp>
        <p:nvSpPr>
          <p:cNvPr id="3" name="Rectangle 2"/>
          <p:cNvSpPr/>
          <p:nvPr/>
        </p:nvSpPr>
        <p:spPr>
          <a:xfrm>
            <a:off x="5064776" y="3118009"/>
            <a:ext cx="6617971" cy="2708434"/>
          </a:xfrm>
          <a:prstGeom prst="rect">
            <a:avLst/>
          </a:prstGeom>
        </p:spPr>
        <p:txBody>
          <a:bodyPr wrap="square">
            <a:spAutoFit/>
          </a:bodyPr>
          <a:lstStyle/>
          <a:p>
            <a:pPr marL="285750" indent="-285750">
              <a:spcBef>
                <a:spcPts val="600"/>
              </a:spcBef>
              <a:buFont typeface="Arial" panose="020B0604020202020204" pitchFamily="34" charset="0"/>
              <a:buChar char="•"/>
            </a:pPr>
            <a:r>
              <a:rPr lang="en-US" sz="2000" dirty="0">
                <a:solidFill>
                  <a:srgbClr val="000000"/>
                </a:solidFill>
              </a:rPr>
              <a:t>In 2016, there were more than 19,000 deaths relating to synthetic opioids (other than methadone) in the </a:t>
            </a:r>
            <a:r>
              <a:rPr lang="en-US" sz="2000" dirty="0" smtClean="0">
                <a:solidFill>
                  <a:srgbClr val="000000"/>
                </a:solidFill>
              </a:rPr>
              <a:t>US.</a:t>
            </a:r>
            <a:endParaRPr lang="en-US" sz="2000" dirty="0">
              <a:solidFill>
                <a:srgbClr val="000000"/>
              </a:solidFill>
            </a:endParaRPr>
          </a:p>
          <a:p>
            <a:pPr marL="742950" lvl="1" indent="-285750">
              <a:spcBef>
                <a:spcPts val="600"/>
              </a:spcBef>
              <a:buFont typeface="Arial" panose="020B0604020202020204" pitchFamily="34" charset="0"/>
              <a:buChar char="•"/>
            </a:pPr>
            <a:r>
              <a:rPr lang="en-US" sz="2000" dirty="0" smtClean="0">
                <a:solidFill>
                  <a:srgbClr val="000000"/>
                </a:solidFill>
              </a:rPr>
              <a:t>the </a:t>
            </a:r>
            <a:r>
              <a:rPr lang="en-US" sz="2000" dirty="0">
                <a:solidFill>
                  <a:srgbClr val="000000"/>
                </a:solidFill>
              </a:rPr>
              <a:t>largest increases in overdose death rate from </a:t>
            </a:r>
            <a:r>
              <a:rPr lang="en-US" sz="2000" dirty="0" smtClean="0">
                <a:solidFill>
                  <a:srgbClr val="000000"/>
                </a:solidFill>
              </a:rPr>
              <a:t>were </a:t>
            </a:r>
            <a:r>
              <a:rPr lang="en-US" sz="2000" dirty="0">
                <a:solidFill>
                  <a:srgbClr val="000000"/>
                </a:solidFill>
              </a:rPr>
              <a:t>in persons aged 25-44, specifically males 25-44.</a:t>
            </a:r>
          </a:p>
          <a:p>
            <a:pPr marL="285750" indent="-285750">
              <a:spcBef>
                <a:spcPts val="600"/>
              </a:spcBef>
              <a:buFont typeface="Arial" panose="020B0604020202020204" pitchFamily="34" charset="0"/>
              <a:buChar char="•"/>
            </a:pPr>
            <a:r>
              <a:rPr lang="en-US" sz="2000" dirty="0">
                <a:solidFill>
                  <a:srgbClr val="000000"/>
                </a:solidFill>
              </a:rPr>
              <a:t>Synthetic opioid overdose deaths significantly increased in 21 states, with 10 states at least doubling their rates in 2016. New Hampshire, West Virginia, and Massachusetts had the highest death rates from synthetic opioids</a:t>
            </a:r>
            <a:r>
              <a:rPr lang="en-US" sz="2000" dirty="0" smtClean="0">
                <a:solidFill>
                  <a:srgbClr val="000000"/>
                </a:solidFill>
              </a:rPr>
              <a:t>.</a:t>
            </a:r>
            <a:endParaRPr lang="en-US" sz="2000" b="0" i="0" dirty="0">
              <a:solidFill>
                <a:srgbClr val="000000"/>
              </a:solidFill>
              <a:effectLst/>
            </a:endParaRPr>
          </a:p>
        </p:txBody>
      </p:sp>
    </p:spTree>
    <p:extLst>
      <p:ext uri="{BB962C8B-B14F-4D97-AF65-F5344CB8AC3E}">
        <p14:creationId xmlns:p14="http://schemas.microsoft.com/office/powerpoint/2010/main" val="12460963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096000" y="6573904"/>
            <a:ext cx="6096000" cy="246221"/>
          </a:xfrm>
          <a:prstGeom prst="rect">
            <a:avLst/>
          </a:prstGeom>
        </p:spPr>
        <p:txBody>
          <a:bodyPr>
            <a:spAutoFit/>
          </a:bodyPr>
          <a:lstStyle/>
          <a:p>
            <a:r>
              <a:rPr lang="en-US" sz="1000" dirty="0">
                <a:solidFill>
                  <a:srgbClr val="196D8D"/>
                </a:solidFill>
                <a:latin typeface="Helvetica" panose="020B0604020202020204" pitchFamily="34" charset="0"/>
                <a:hlinkClick r:id="rId3"/>
              </a:rPr>
              <a:t>Ohio Department of Health via the Federal Reserve Bank of Cleveland</a:t>
            </a:r>
            <a:endParaRPr lang="en-US" sz="1000" dirty="0"/>
          </a:p>
        </p:txBody>
      </p:sp>
      <p:pic>
        <p:nvPicPr>
          <p:cNvPr id="3" name="Picture 2" descr="3 waves of the rise in opioid overdose death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4316" y="596364"/>
            <a:ext cx="7869343" cy="57736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44248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nvPr>
        </p:nvGraphicFramePr>
        <p:xfrm>
          <a:off x="0" y="261257"/>
          <a:ext cx="10947042" cy="63197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8712151" y="800311"/>
            <a:ext cx="3167744" cy="2246769"/>
          </a:xfrm>
          <a:prstGeom prst="rect">
            <a:avLst/>
          </a:prstGeom>
          <a:noFill/>
        </p:spPr>
        <p:txBody>
          <a:bodyPr wrap="square" rtlCol="0">
            <a:spAutoFit/>
          </a:bodyPr>
          <a:lstStyle/>
          <a:p>
            <a:r>
              <a:rPr lang="en-US" sz="2800" dirty="0" smtClean="0"/>
              <a:t>Multiple factors have played a role in the development of the substance abuse epidemic.</a:t>
            </a:r>
            <a:endParaRPr lang="en-US" sz="2800" dirty="0"/>
          </a:p>
        </p:txBody>
      </p:sp>
      <p:sp>
        <p:nvSpPr>
          <p:cNvPr id="6" name="Rectangle 5"/>
          <p:cNvSpPr/>
          <p:nvPr/>
        </p:nvSpPr>
        <p:spPr>
          <a:xfrm>
            <a:off x="0" y="6581001"/>
            <a:ext cx="12192000" cy="276999"/>
          </a:xfrm>
          <a:prstGeom prst="rect">
            <a:avLst/>
          </a:prstGeom>
        </p:spPr>
        <p:txBody>
          <a:bodyPr wrap="square">
            <a:spAutoFit/>
          </a:bodyPr>
          <a:lstStyle/>
          <a:p>
            <a:r>
              <a:rPr lang="en-US" sz="1200" dirty="0"/>
              <a:t>https://www.drugabuse.gov/publications/preventing-drug-abuse-among-children-adolescents/chapter-1-risk-factors-protective-factors/what-are-risk-factors</a:t>
            </a:r>
          </a:p>
        </p:txBody>
      </p:sp>
    </p:spTree>
    <p:extLst>
      <p:ext uri="{BB962C8B-B14F-4D97-AF65-F5344CB8AC3E}">
        <p14:creationId xmlns:p14="http://schemas.microsoft.com/office/powerpoint/2010/main" val="4742256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7710" y="149009"/>
            <a:ext cx="7722351" cy="956511"/>
          </a:xfrm>
        </p:spPr>
        <p:txBody>
          <a:bodyPr>
            <a:normAutofit fontScale="90000"/>
          </a:bodyPr>
          <a:lstStyle/>
          <a:p>
            <a:r>
              <a:rPr lang="en-US" dirty="0" smtClean="0"/>
              <a:t>Societal Factors Contributing to Use</a:t>
            </a:r>
            <a:endParaRPr lang="en-US" dirty="0"/>
          </a:p>
        </p:txBody>
      </p:sp>
      <p:sp>
        <p:nvSpPr>
          <p:cNvPr id="4" name="Text Placeholder 3"/>
          <p:cNvSpPr>
            <a:spLocks noGrp="1"/>
          </p:cNvSpPr>
          <p:nvPr>
            <p:ph type="body" idx="1"/>
          </p:nvPr>
        </p:nvSpPr>
        <p:spPr>
          <a:xfrm>
            <a:off x="1449120" y="1127726"/>
            <a:ext cx="4753642" cy="517491"/>
          </a:xfrm>
        </p:spPr>
        <p:txBody>
          <a:bodyPr/>
          <a:lstStyle/>
          <a:p>
            <a:r>
              <a:rPr lang="en-US" b="1" dirty="0" smtClean="0"/>
              <a:t>1. Pain Scale</a:t>
            </a:r>
            <a:endParaRPr lang="en-US" b="1" dirty="0"/>
          </a:p>
        </p:txBody>
      </p:sp>
      <p:sp>
        <p:nvSpPr>
          <p:cNvPr id="3" name="Content Placeholder 2"/>
          <p:cNvSpPr>
            <a:spLocks noGrp="1"/>
          </p:cNvSpPr>
          <p:nvPr>
            <p:ph sz="half" idx="2"/>
          </p:nvPr>
        </p:nvSpPr>
        <p:spPr>
          <a:xfrm>
            <a:off x="1449120" y="1841022"/>
            <a:ext cx="3714314" cy="3091277"/>
          </a:xfrm>
        </p:spPr>
        <p:txBody>
          <a:bodyPr>
            <a:normAutofit/>
          </a:bodyPr>
          <a:lstStyle/>
          <a:p>
            <a:r>
              <a:rPr lang="en-US" dirty="0"/>
              <a:t>In </a:t>
            </a:r>
            <a:r>
              <a:rPr lang="en-US" dirty="0" smtClean="0"/>
              <a:t>1999, “</a:t>
            </a:r>
            <a:r>
              <a:rPr lang="en-US" dirty="0"/>
              <a:t>Pain as the 5th Vital Sign” </a:t>
            </a:r>
            <a:r>
              <a:rPr lang="en-US" dirty="0" smtClean="0"/>
              <a:t>initiative</a:t>
            </a:r>
            <a:endParaRPr lang="en-US" dirty="0"/>
          </a:p>
          <a:p>
            <a:r>
              <a:rPr lang="en-US" dirty="0" smtClean="0"/>
              <a:t>Joint </a:t>
            </a:r>
            <a:r>
              <a:rPr lang="en-US" dirty="0"/>
              <a:t>Commission for Accreditation of American Healthcare Organizations </a:t>
            </a:r>
            <a:r>
              <a:rPr lang="en-US" dirty="0" smtClean="0"/>
              <a:t>made it a physician requirement.</a:t>
            </a:r>
            <a:endParaRPr lang="en-US" dirty="0"/>
          </a:p>
        </p:txBody>
      </p:sp>
      <p:sp>
        <p:nvSpPr>
          <p:cNvPr id="5" name="Text Placeholder 4"/>
          <p:cNvSpPr>
            <a:spLocks noGrp="1"/>
          </p:cNvSpPr>
          <p:nvPr>
            <p:ph type="body" sz="quarter" idx="3"/>
          </p:nvPr>
        </p:nvSpPr>
        <p:spPr>
          <a:xfrm>
            <a:off x="5617029" y="1063468"/>
            <a:ext cx="4753642" cy="581749"/>
          </a:xfrm>
        </p:spPr>
        <p:txBody>
          <a:bodyPr/>
          <a:lstStyle/>
          <a:p>
            <a:r>
              <a:rPr lang="en-US" b="1" dirty="0" smtClean="0"/>
              <a:t>2. OxyContin</a:t>
            </a:r>
            <a:endParaRPr lang="en-US" b="1" dirty="0"/>
          </a:p>
        </p:txBody>
      </p:sp>
      <p:sp>
        <p:nvSpPr>
          <p:cNvPr id="6" name="Content Placeholder 5"/>
          <p:cNvSpPr>
            <a:spLocks noGrp="1"/>
          </p:cNvSpPr>
          <p:nvPr>
            <p:ph sz="quarter" idx="4"/>
          </p:nvPr>
        </p:nvSpPr>
        <p:spPr>
          <a:xfrm>
            <a:off x="5617029" y="1667423"/>
            <a:ext cx="6439988" cy="4881987"/>
          </a:xfrm>
        </p:spPr>
        <p:txBody>
          <a:bodyPr>
            <a:normAutofit lnSpcReduction="10000"/>
          </a:bodyPr>
          <a:lstStyle/>
          <a:p>
            <a:pPr>
              <a:spcBef>
                <a:spcPts val="300"/>
              </a:spcBef>
              <a:spcAft>
                <a:spcPts val="300"/>
              </a:spcAft>
            </a:pPr>
            <a:r>
              <a:rPr lang="en-US" dirty="0" smtClean="0"/>
              <a:t>Purdue </a:t>
            </a:r>
            <a:r>
              <a:rPr lang="en-US" dirty="0" err="1"/>
              <a:t>Pharma</a:t>
            </a:r>
            <a:r>
              <a:rPr lang="en-US" dirty="0"/>
              <a:t> </a:t>
            </a:r>
            <a:r>
              <a:rPr lang="en-US" dirty="0" smtClean="0"/>
              <a:t>introduced </a:t>
            </a:r>
            <a:r>
              <a:rPr lang="en-US" dirty="0" err="1" smtClean="0"/>
              <a:t>OxyContin</a:t>
            </a:r>
            <a:r>
              <a:rPr lang="en-US" dirty="0" smtClean="0"/>
              <a:t> in 1996, </a:t>
            </a:r>
            <a:r>
              <a:rPr lang="en-US" dirty="0"/>
              <a:t>a controlled-release version </a:t>
            </a:r>
            <a:r>
              <a:rPr lang="en-US" dirty="0" smtClean="0"/>
              <a:t>(more potent active ingredient) of </a:t>
            </a:r>
            <a:r>
              <a:rPr lang="en-US" dirty="0"/>
              <a:t>the pain killer O</a:t>
            </a:r>
            <a:r>
              <a:rPr lang="en-US" dirty="0" smtClean="0"/>
              <a:t>xycodone</a:t>
            </a:r>
            <a:endParaRPr lang="en-US" dirty="0"/>
          </a:p>
          <a:p>
            <a:pPr lvl="1">
              <a:spcBef>
                <a:spcPts val="300"/>
              </a:spcBef>
              <a:spcAft>
                <a:spcPts val="300"/>
              </a:spcAft>
            </a:pPr>
            <a:r>
              <a:rPr lang="en-US" dirty="0" smtClean="0"/>
              <a:t>Included a $200 million marketing campaign in 2001</a:t>
            </a:r>
          </a:p>
          <a:p>
            <a:pPr>
              <a:spcBef>
                <a:spcPts val="300"/>
              </a:spcBef>
              <a:spcAft>
                <a:spcPts val="300"/>
              </a:spcAft>
            </a:pPr>
            <a:r>
              <a:rPr lang="en-US" dirty="0" smtClean="0"/>
              <a:t>2 unique components of FDA approval of </a:t>
            </a:r>
            <a:r>
              <a:rPr lang="en-US" dirty="0" err="1" smtClean="0"/>
              <a:t>OxyContin</a:t>
            </a:r>
            <a:r>
              <a:rPr lang="en-US" dirty="0" smtClean="0"/>
              <a:t>: </a:t>
            </a:r>
          </a:p>
          <a:p>
            <a:pPr marL="617035" lvl="1" indent="-342797">
              <a:spcBef>
                <a:spcPts val="300"/>
              </a:spcBef>
              <a:spcAft>
                <a:spcPts val="300"/>
              </a:spcAft>
              <a:buFont typeface="+mj-lt"/>
              <a:buAutoNum type="arabicPeriod"/>
            </a:pPr>
            <a:r>
              <a:rPr lang="en-US" dirty="0" smtClean="0"/>
              <a:t>Only drug to have been labeled “abuse resistant”</a:t>
            </a:r>
          </a:p>
          <a:p>
            <a:pPr lvl="2">
              <a:spcBef>
                <a:spcPts val="300"/>
              </a:spcBef>
              <a:spcAft>
                <a:spcPts val="300"/>
              </a:spcAft>
            </a:pPr>
            <a:r>
              <a:rPr lang="en-US" dirty="0" smtClean="0"/>
              <a:t>NO </a:t>
            </a:r>
            <a:r>
              <a:rPr lang="en-US" dirty="0"/>
              <a:t>rigorous supporting study rather sampled acute short-term hospital setting </a:t>
            </a:r>
            <a:r>
              <a:rPr lang="en-US" dirty="0" smtClean="0"/>
              <a:t>patient.</a:t>
            </a:r>
          </a:p>
          <a:p>
            <a:pPr lvl="2">
              <a:spcBef>
                <a:spcPts val="300"/>
              </a:spcBef>
              <a:spcAft>
                <a:spcPts val="300"/>
              </a:spcAft>
            </a:pPr>
            <a:r>
              <a:rPr lang="en-US" dirty="0" smtClean="0"/>
              <a:t>After alarming rates of abuse were detected a Black Box warning was released : “tablets are to be swallowed whole and are not to be broken, chewed, or crushed. Taking broken, chewed, or crushed tablets leads to rapid release and absorption of potentially fatal dose of oxycodone” </a:t>
            </a:r>
          </a:p>
          <a:p>
            <a:pPr marL="617035" lvl="1" indent="-342797">
              <a:spcBef>
                <a:spcPts val="300"/>
              </a:spcBef>
              <a:spcAft>
                <a:spcPts val="300"/>
              </a:spcAft>
              <a:buFont typeface="+mj-lt"/>
              <a:buAutoNum type="arabicPeriod"/>
            </a:pPr>
            <a:r>
              <a:rPr lang="en-US" dirty="0" smtClean="0"/>
              <a:t>Promised a unique 12-hour dosing capability (6-8 on avg.)</a:t>
            </a:r>
          </a:p>
          <a:p>
            <a:pPr lvl="2">
              <a:spcBef>
                <a:spcPts val="300"/>
              </a:spcBef>
              <a:spcAft>
                <a:spcPts val="300"/>
              </a:spcAft>
            </a:pPr>
            <a:r>
              <a:rPr lang="en-US" dirty="0" smtClean="0"/>
              <a:t>Again, NO </a:t>
            </a:r>
            <a:r>
              <a:rPr lang="en-US" dirty="0"/>
              <a:t>rigorous supporting study rather sampled acute short-term hospital setting patient </a:t>
            </a:r>
            <a:r>
              <a:rPr lang="en-US" dirty="0" smtClean="0"/>
              <a:t>– many double-blind assessments disprove this</a:t>
            </a:r>
            <a:endParaRPr lang="en-US" dirty="0"/>
          </a:p>
          <a:p>
            <a:pPr>
              <a:spcBef>
                <a:spcPts val="300"/>
              </a:spcBef>
              <a:spcAft>
                <a:spcPts val="300"/>
              </a:spcAft>
            </a:pPr>
            <a:r>
              <a:rPr lang="en-US" dirty="0" smtClean="0"/>
              <a:t>Paid </a:t>
            </a:r>
            <a:r>
              <a:rPr lang="en-US" dirty="0"/>
              <a:t>$634 million in files following lawsuit, which proved they suppressed findings and </a:t>
            </a:r>
            <a:r>
              <a:rPr lang="en-US" dirty="0" smtClean="0"/>
              <a:t>created false “scientific charts.”</a:t>
            </a:r>
            <a:endParaRPr lang="en-US" dirty="0"/>
          </a:p>
        </p:txBody>
      </p:sp>
      <p:sp>
        <p:nvSpPr>
          <p:cNvPr id="9" name="Rectangle 8"/>
          <p:cNvSpPr/>
          <p:nvPr/>
        </p:nvSpPr>
        <p:spPr>
          <a:xfrm>
            <a:off x="2378493" y="6549410"/>
            <a:ext cx="9213038" cy="307697"/>
          </a:xfrm>
          <a:prstGeom prst="rect">
            <a:avLst/>
          </a:prstGeom>
        </p:spPr>
        <p:txBody>
          <a:bodyPr wrap="square">
            <a:spAutoFit/>
          </a:bodyPr>
          <a:lstStyle/>
          <a:p>
            <a:r>
              <a:rPr lang="en-US" sz="1400" dirty="0"/>
              <a:t>David </a:t>
            </a:r>
            <a:r>
              <a:rPr lang="en-US" sz="1400" dirty="0" err="1"/>
              <a:t>Gutman</a:t>
            </a:r>
            <a:r>
              <a:rPr lang="en-US" sz="1400" dirty="0"/>
              <a:t> 10/17/15 Charleston Gazette; FDA, April 2013 Press Release; opioids.com/oxycodone/</a:t>
            </a:r>
            <a:r>
              <a:rPr lang="en-US" sz="1400" dirty="0" err="1"/>
              <a:t>oxycontin</a:t>
            </a:r>
            <a:endParaRPr lang="en-US" sz="1400" dirty="0"/>
          </a:p>
        </p:txBody>
      </p:sp>
      <p:sp>
        <p:nvSpPr>
          <p:cNvPr id="10" name="AutoShape 2" descr="Image result for oxycontin"/>
          <p:cNvSpPr>
            <a:spLocks noChangeAspect="1" noChangeArrowheads="1"/>
          </p:cNvSpPr>
          <p:nvPr/>
        </p:nvSpPr>
        <p:spPr bwMode="auto">
          <a:xfrm>
            <a:off x="157123" y="-143532"/>
            <a:ext cx="304721" cy="304722"/>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16" tIns="45708" rIns="91416" bIns="45708" numCol="1" anchor="t" anchorCtr="0" compatLnSpc="1">
            <a:prstTxWarp prst="textNoShape">
              <a:avLst/>
            </a:prstTxWarp>
          </a:bodyPr>
          <a:lstStyle/>
          <a:p>
            <a:endParaRPr lang="en-US" sz="1799"/>
          </a:p>
        </p:txBody>
      </p:sp>
      <p:pic>
        <p:nvPicPr>
          <p:cNvPr id="1028" name="Picture 4" descr="http://www.americanaddictionnetwork.com/wp-content/uploads/2015/08/oxyconti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18765" y="187410"/>
            <a:ext cx="1872766" cy="1405275"/>
          </a:xfrm>
          <a:prstGeom prst="rect">
            <a:avLst/>
          </a:prstGeom>
          <a:noFill/>
          <a:extLst>
            <a:ext uri="{909E8E84-426E-40dd-AFC4-6F175D3DCCD1}">
              <a14:hiddenFill xmlns:a14="http://schemas.microsoft.com/office/drawing/2010/main" xmlns="">
                <a:solidFill>
                  <a:srgbClr val="FFFFFF"/>
                </a:solidFill>
              </a14:hiddenFill>
            </a:ext>
          </a:extLst>
        </p:spPr>
      </p:pic>
      <p:sp>
        <p:nvSpPr>
          <p:cNvPr id="11" name="AutoShape 6" descr="data:image/png;base64,iVBORw0KGgoAAAANSUhEUgAAATgAAAChCAMAAABkv1NnAAABuVBMVEX///8AAAD5tBb61gnz7BT2hiH/yw/43Qjd3d1zc3NjY2P5+fn8/PzS0tLn5+eLi4u8vLzu7u6srKzr6+tYWFj79BTMzMz/0A/09PTi4uKgoKDX19eEhIRNTU22trbGxsalpaV2cgzTzRFbW1uXl5dsbGyHh4f/5QhERERQUFAtLS0AAAg6OjqamppxcXFoaGgdHR0kJCQTExMqKirr0Qg1NTUWFhb20gCNiQB3ZgjZuQCjcgDexgjx1wj3sxb/vRdoXACzrgDitQDQugi2ogBCNAiohwyylgCqpQ/CrQBESFMAAB43MQiciwCUfgBaVwDmfBotIAhpZgBGRACRcwuYkwBJNQp0WQDFjhJLQAhdTAA6KgnfoRQyAAAtGg4AABUhJTzGbBuMTBOgUADQpgBXW2VaQQt4UADIwgAdHSaMZQ7k3QleLADYqI5vNADUu661gxHZjFfbnXc3NiYxLAjGZwBaNhw6MijXkGJKRCEuN0VoRQBBMSnqhDM5Hwr5gAAfFwjjhkVYIgBHFQCcVRZDJwBMTV1aNwB3QREhAABISDooIhVVGgBrLQAyEwAsKwAYFwAAHCcAACXfUZScAAAgAElEQVR4nO19i3vTRr72DFAiWVfLiiJZsqRg2ZEd34MDCSEJIReSQoASCAlZlgDmvt3uge5+pftRzhZotz17/YvPzEiyZVtyknZ5zrNdv8+T2JY0mtE7v+tcbACGGGKIIYYYYoghhvjlQ8wmEomcoOD3TDVRJgeFrAl0OaGit5wsdC5kAFATiawINFwKQcaXACmbVb2L7EKzVNHRm7Js4885mQO8jK+sOPiw4RXLSoCSEzKPjtCJbBqoVf92OqqGJreUTSAkfCS9m1uJUhPVjaE6mWamzHjH6YRBXhUhDYIjXjXiRyKNPCr0gJ9TRK8sPpiAaaBAWMGthQnvQgmd5AA+DCWg+6VgCp+qe8UBkCFE76GFmg4F74wFtOBa9BgZ/22e3AEVSqIXGqgN/7gF0vj2ADioBcHFkCc3R2emG7goAJR3fIp0FxVcIUHXf6iSXzAg8uMQl0nxWgJCBvPltTogDiqYuGqHuDJ+Io+4msYjaJhnfCVpMgeneMDk4FSbuKJHHLpWy8ImAAWYTuFySUJcFfdVAxpAnYYKuR1DOjLpEZfiU2noJr1KAEuYlzBJbB1Wk6xe95pmoBKC18KM/1AulEg16kclTgak4zWQgo20x0BAXLOLuMQUalhmqkKIq7PtW1SgU8fCiFgooaOpvMP2EMcQVpE0F6DpF9Jhxq2x6KkNjzit3R4sgoS4Li6ACiGFXvICD0xYw0eshI3+M9PQho3ui134MZU0aKjsPVUK6UICeK3ziMu4SMRCxAkyZFQoO57EKRwC5T2RmscPi+mvGxbp5n7iDFjCEufouByD7pAwUF2lhukRJ+LDHG5PDolfBHGIDZiTNO/mRucBUG+BJiEqTFyZVNPp3I9BXDNdzk9jSSuh6r02ecRlkTqpYeIcyCnQcUI2TvbbSxH9IkYSPZ7aS1yxWKwRxS/45TR0B1mE6STMih5xHnB70qhJUcTxTXyFy2FTGjJeWfShDLM9xHn4uKpK0EwiqasTS6sGxBXQ4yeUDnGGAssOVARCXCMvCELeJq00MSP4LVClBLLfpV7iXOQyBOxHCjCBigkGtnGFFExYMO0TR+PjDm6PgwQone4nDukmXSSkh4njcZepxD2EiauSapiPSpyrWBzWABrW5EKBuIeAONQgOkQcAzMZyHjE1YMbIKozBXkKs8WkcEuR2OlIMbH3Q15VwcShAAdOa4S4kI0D9akq1H1V5dvtcVDV05U+4tgklmlqCp2niWEAqoVUsQwbckEm7iFMnPXRCAvg2ThATJUHt0MccaUd4rCbd0G+2zkYQTkO0ULErIma7ZAohsUcejauQAx4N3EVrJxmr3NwcB/CPuJs3DW4OgMVgd5JiGXawzT7f+IcSDOamIsUftY2cdhahIjL457Nh5wDpyKnRhqZQ1EfkjVTTQlYeZBPllTVgA3VJy5FIrDAOeiEOBMbyS7nwHvEqRHEoRsYKRVXAdgmLFCqCT3fTwxZA7UCxXEUvkmq7Ryoj0qc37SSJy7I2NLE4CrkBFLEdgBMY2Ys1OehANgS/ZhZwXRVO3FnxXuL9N73qhLukSCmzaA7uPhMmdy3Le0Ccu2Cd7FPnNtuqeRdgpvDTwVvqzBHThrollI77C21q/l4UAzP0KqG4ZkZzhCAbSCb7p2QiAMgF5r4IhWYhgJ4QyAwKClPQmbACgbydyJdyOJXBJOWZfI2ZeSJkXbyaZD2iqHcSDPKuIyG6jMB4x/Oi8AyRO9iK9w6Aj2fLdCeqjN2rkCjC1nD0MkBDbVMyXs3QcGMfz/7o9E2xBBDDDHEEEMMMcQQQwwxxBBDDDHEEEMMMcQvCIx62PltzaY3Xt+7d2+DTh9l1oPh8USJ9jEng38SmJRGacmfNLnPOS33q52dr37YyIsHPRefvwcvz1xZXl9fXhvfgZ/Sh+NOyW/cuHoW4bMbpYp4uFZSUr61sbFBCyZ/8MUIejq38QOC23KsQ/KQlHKl9//z+f2/fPvHjfwR51z1yvWthyfHCE4+XL21MWjqUcvCG8vnJxBGRsj/9UW4wR1UhSrUx5+cGA1w6uzfKtpBZZTc9Zm12bkzx8/MrV/ZLRoHFdCMHx9/sXdsAeHY/O1nb1rKQTUAYBW+fXDtkwBf3r9LH9isNvSN3YeYsQBjY0tbdTPmYtaAi3OYsw4mJk6Pw+pgMRVeXTgxeiKE0dEnN1rJQUXM4szs8ZHjAUaOr+8O7B+t9d3tYwvH2lhY2HvcPECCrOLnHdZ87r7NpQYX8sHQj5Y6pAXcndzaiGSeevrqYhdrPndzNyYHtJGbujTaRZvH3ZO/SbFF9I2tMx3WfO5md2O5ZvPv90Ks+dzNP24NYEGt/qWXNkLdX+34Mh0mmmt9tBHqlu5EPJUIx0cieMPUXYGxLJRvPO+nDTN3YrwVU8TZmeuljVC3/mN0/2ilc320Eer2rseaHb3+ZQRtGPdbB9pH63q/uAVCt5vvvdqEV6Jpw8ytw3J0HcZ4JG2EuksfIlcNtbYiWCM4s+tEXK9c7xe3AN/FNMv6a5S4edh/fcBiJuvOyTHPrIVN3Env09i20X21AtcmiE07Pzc357GF3p32ZRAxFylzxtlRz6i16RvtvB+9sBHRuR/WosTNx4zQz9ub+TjakNB9HUU1sL6NpQ2r69RA5vS7vlpuzmw99Klb2r7euL5N5HBsu6vKlCdvE8srk5NvX5G3m5OTryYnkbcgzC3DCDdWxvI2euLUhZvjjQuEr1M3x8dvPvF9xeilfm1tDeLt+MhMLxHU3QG8Yebs/mZRfx7EG2JuYwBvzK89ndyBm2urDd/WLa0unVxam1wlzD0KW5TmIg5A5t6+wsGIp58XkYOdmNucnPGY2/y0z7dylzFvFyYnb3x288JzTNXzyc9u3hyHk+PPPebO9vJgbI74fjTEVvj9TredY3/t8xanrQvv+zqU+UeUnoaPPTB6y3TQIlK2hEgaC+kqYewk9Hh822EiDTE5pyevdAcjOJY7Pee/XaF7qmA/Je5z8klYPb1I7rPn/sed7vjZ2h3xXOjKmTZVu7vrYe5gl29t3fb4uf0szNbtEI3z9d4Orfp+4dqLMHF374c+vIgNE8RtwtHaard7ICSOLS2R9w+rwdUqXMaEnb9I4t4Rn72JkYvL6+fbTF6EPUlE/hIWuJv4/4kwdWGTd6pLK5gfCV8jVyavdJiau/JqEkV1AWbD6m197VE0P/lFiLf5yVshf/FFT4cqf/LZefe+S+Le3N3vfCrGuFa2GXIGSw+XfDextLW7vXoy4HJsVw8ouBzQM3F+86sfvpo5jRlcfmmknY2ZtvQtdlus5OXRgKgTT86e9YLg0SdXf3B3bnZc63g4YsivEee5c322Sz2RQWg0Nn3uRhZD0lD0FfXWNkkZAvU8dm7y0e15//PCd90d6vpKeQ1e++RaW0Gv7X/57u6bNnUPYvaQmFttdh6uVAX6D1jyxrZblkalfwxcxcklnwn11+sTQbBbNxnAKk/XJyautIjzsXcC5uZgV06Zv+DL1eipV3mFKzfR59GzLRRbqyi4C5h7HhK55ApmZnlyBqnm7Nqaz9SZtZmZtdOzi5O+9s511hSazxY8D3BnYe/Z42e+2n7x9Z1Hj5/dmty+vUc+71XDzbI+b+vmu7dTU39+4GntP16/Lr5492byzffe2T9Gi1ymrZtrGzi8ZoXtsbFtL+hJvl5qi5zHhAkDbs5PexaGvTc3FzxxeTNgdSds6pmXbXX8JynEfLgweqnit/5GW3M/68hDGQvc+uQ6ou3yvY2NezuIupG10kartfF0bSKweiOL7eQr4wnc19fnHz9FF7XuIKbmvxMS1Wqr/sXeszuPPF5vhc1i9pqvmS/ebFToguUgzb1Wo7gMXWndvXZt3xe6B5F5J7XdFqrX/iFjlcgXFiLq0VjAqsdEazygZhPdjuWQtdVnNpG3ohIoemNfBrq6di/cs2cDgbscCOLTEy/R/XlsAOgnAa1POqF2CXMzieKR9U+rNJ1JasXZ48sfAJvNVSr/XOtYucBoUcTC3b5+69jjDbqSyAP+6fzCdyZQM5VK5R8dD/FFSO9SnkfYn7z/IlupyKj96fuf/BWpgVmoVLIdd3EtG0WcE6RaY1sWHilC/9iVLQ5vNMLLY+VA5E4SrWA+vRhQs8Lg5dB4mfcPOyrZu4Y6s3LaP3067PHoU4HAoQ5hsi5iL33WIIud0XNwnYyi1O7ORWTZlnfQvx+rlYqLJJHaOf4jXmDtVnKVX7f97PGXfoBaxrq5N3lu4fY9OlfFCql8vYdZ5d1KpXqn4yxC5sAkqvkC7n/5mq5kiY41vyTRhy1X6FCg8j4qCm4zM9Z5/MSfk2S7G2qv8TA4/Qi7cgqeD1T1B1yPtzHuMvqXJ6vz6YC4ifBq+B/a+YGElR2vLdf/Xsbr8fFuBP6ztq7eCMKFdCBUy68RbwqW/soqShV0oCEiXi93omBfV7NEU+cXFh63KtUEUJHcuI91oNssYo5+uteJ5Tok0ISafZyTVuQyMBMUcP7HAuW6jZijNx60ibsfEdAzK23XgEWIhjX0v/qGx0MZuN/oNq9YIIH494mwxFE0PvjVItY4CptQt+1XdzupYfJqoKkXbCQzdYguV67irpXyaljiRs8GXrI15zOz2aIRbznoAGnHBFnoIhGiNzbbErdme4/xVUDMrVw1i0XZBrlfpZJ4JwEq8Pp2m7hnnSGpTJuYlpzGu8xcIEGFJduepEKhQ9y+3U8c3zZxY9vYNFtYw/6w2r7yDx3XgY85u23iNtv7OBbnguDDHO+czrXr0NvMPP+AP2OGhSevAunq2DhCrCejx9vEuRxgIKwBaVcCNdhgQCqz0QntZj0Xo30dBByPWlWyYY8G2a8pFeKl+qnC67bEHTvXTqSZNwEx717bOCyDBjAeOEh3yG6Af3RCuWu98TyCEgpGfDcHrO2xum+hnE5U/BB7B2Omky402l51Ytzff/yqrcgoQmnX0fYNJ0av+v2d/PvoBf8C8Wpn0ORJkLhfDoK35XtYmp26CXLLLcARCVf/2YmBz3hbLLjHAXHPyG3TRhLcuW0APY01U3sbyiTa7j7ZNv/XiOFjNKDe/QRpHFFm5m4oII4Y9bK2OjnWttff1DQi8TVuLyvsdrKJJcwr3RYpFMfVRBzH3UOB3cSVDVsRW7un26xOrHWssHizTc3zH4m50O6dQnnEB50FSeHGiQ5O+YmhutOOel/6gkntTOz6iqx3zh4/4236sc61rX/Tj7qMcwvv/W4yQrnEXjv35L/vGDGfzdb+J/teSKq+DuUOnxQGEnfyJI56ufzKEk61dmWDfhnOwpZyPRIXyhxGJk4vb14JjwmHJS5E3InnV1tOuXrjFM7ATn321curl05EEJfcbVOzvkEEm6rPHj/jDUZaP3acakCceK4jUq950udIeefvSNgRtx4vRBGnfd5h5vOEriYtF5u1/WKZ48rdg5sR22+6iEN51vbWQ38U7uTS0slw9rqEFV1YDJFDEtXTHnHepE3o1GaUqmJtfX7hyfPRYGhutHso/ZSvqmqHuOOzrwxTyuEA+PiZGdcw3MUQbx2J6yRZe7eyefoP5MD8s5eu+yic5x/ba8eKye9D1Hz5+e9fvPMDkP379/e/+X+hk9fkfuK4ra7Ufmzs4SrJUMe6M35sArE4Sytd9Iyc31ncWUTULY9fXe4mbrEzzqh3D/2iHPXGWZStjj5/8uREF9rOgb0TTlBxyjXhRR9nZme7pyDOeMGpHhaqhb29PT9bxS/do0wdG6f+/pNu7Ie087/5/z/YxiV3exjaWlt9u3pyaXflVvdoydgqdkcKHOkGErT1y1dfbV483fYLc/jdxOXOMHDqahdxJ06den7p7c0nN26cPdtD3M0g+HsZJuf4yPLMzPII5m1u9ng3Zj3nzX/dTc/Xd+4gkVuYv33u9rFudLwq+GObmW9+g2j6/v79u++Qi/09ylG/UZL/HRLHqLHjl72ShbC6stMzUYj+SACUnJwb6cPE6c6AEk5T8SXnwwNLL0/0YvTEpfFTo71TXqNXg7mojTNd9CzPzs5cXp7dWVnc7CFu3Xsm9mU3PXtIS9+ee3b9WS9xC4877aq2c4NvqN9+43mJu3fvk6O/+803HeIeRE30JLwIt0dhuz9uIeEj8TEAr8mw+fmoucE2cSNk4iFUR+5UH3MnIuYJT5x4GZQQ1nsIOj4yt7U4O9I3lr7le9rE3rEeLMyf+6L3GDp6pzPUUe6oJs+HeCLa+bvQhxdRywckTyO3T8ZibBuf9MeVHGLkzr+KELwAeMBuYiYXqsO8GcVSP061A00ldnqrBzvB9+dEkBSF+ZC5ojpu9Tf/1U3cN8pvQwdcEIEUGf9A2nmy1x34tC1dJgN0q55t0CChbG4nRuQmRmawTJ7vmq9Rdw5F3Oh4uxD76nC8tceA+Uex84JxJg4liB2ievzE75gQcfuR02Og5Q+OX38YwdzYya0Vb6Zrxe/aFonkJsajZ1Yn1l/hExNX7nXVQT85mDaEZqhEv64e71fUkc229Wn16CricX6+f+LmTnjWIf2gm65r1/bfvXt3/93+tU9+G/INf4pe6KNs+2Plu7tLPbZt7OTqnVVybOxhEDdynsiN7CxP9FE3Mbe7SMK68z1Tq9qNQ4jc6NlQISoUyZFB4M2ZxZmZzfXTXRNdx//QtljW465o7dz2o1uPbt269fW5LkJvd81ZqW9CrO1//+bFi/sPHuzv77978T4U/34ZtjphbPgDIGMPd3bXvDka7//D7TvBrMPYSnvtRcLP82dWrsyFwl705uLijuc0JsZf99SRe+JNpUbDGzx/XgyXaAWBx8iZ5ZnLi1eWZ+dmZ5e3dlcW10MCZ4ceo8PQszuPvtjzxpn2vnh0K2T+7nQvISm3Re7am+/DOda1F53o+Nu4dUvUrWAoE2UOKytbq2sPH66t4ncPAwkcW+2oedKb5kIZ19ru5d3N5YunEebWryy+mvF97cRF2LucSG2Q6Zmb41H4jCjy6NWueTh+xbdiKyubndVKSFtnF68HnJ4J94/+PhC5W8+6VivNP7vuc7pwrmf2n50KIpLwtBbBu2AI4EH/ioEAQifUJeviNre2VlcfhpKHsaVwC0045xM0MXF6/crm1Rs3bsxsLncWfZ2G/XWZV/2ZwSgQ3i71jN04ZD569m3fqpuR05MecyMrXf1j+GnXuWc9hm1h77o3IbHXqwiA+5XPzv1PenH/nSd7zd4yIbzu8gtjXfPSBN1zVgY83TFvEz5Cpu56IqIOenBIMvqk76E+YJ2c7U0VjrcPjmz29I8/6na9byHEwjlvDOBtv9KVvZDkfq/AIcbekxc4aIEh8zRurZLH5J2eyezs27mYaAQ7hsulyIUqHy4NYG701NO+VRNqPYq0juCtfegpkJzEzM3f6g9M9kiw8j4qAaAfxBD3CZG4Xw1ezZl6GhWLBBHJrb4KqzAudZiYa2RiFvh8iJe50SdPI1YK8oOYG1nrXw6j1fYWju31aipxEpi36NWlFUzQuwjiCG8HLQZOlqLXFWL7dj2isAM3I1cWTizDiGFmH/RnJ6KpG730OnIFbOrpeux6pc0PEdPEfPF2TBy8sHc3bmWh8CKaNBSIvD149TCb245KHVDC34xUcuvTV+u9gdzExMUdGLdoGEP625MI5kafX41bEaR+6E3qfZzZjS7CtB5H8/bFVPySePFu9JLMd+6hVgGL9dVe6sbGHt6Kc8aMAFeWRzrc4WXnNyA9cB00SLWunurO7kdHn48PWgudfhUldFfqsSokve3PWhf2bhmDFqUmq3/qX+21f9ce+CwdsM7braWOP0Vv1m7lBmwrSAq/hlevXDyPOTs/t7wI4YEL6VG01bpx6bkXgpD/F64O3BOAuM7tLHcviztz5bozgAYmf/3cfGfVDQrpbn/XOqhheuvbLit37d1d4SjbV8zWna01srJr6eHWo430YPnBez1eB1+y9Zo+5E6MpP3h8mc3L114cunm+M6GczDXKaG4vTaHg98RPBq8+9o+oCJG2nj/7DZOHebn98591xQOs6kkmd749vMHX2I8+Mvd6pG/XI7h0kZrY6NFl8WDWPPApjRFofgjfWMiy1tSuWyb1GFLUWmy32fnhw1aOpTdUa1yZcN1N1qCebjdChiMLpUdx0mLh9u9828DhvmY32c5xBD/jmCOuCHy6DsV2cNZ0A4OvRO0U+In7OpERdSfYRBSxdKR9h3m5NJRG0kPWAUfhXSmecQquFLmyK7RSQCrVDq8O+lFOc1FDXDEgTVB7ogbPJVm/ChXZBX11KFdsA/JEaPnCuKRruSATKV/+hfuOzYVObETC3HQoFUEmIJ+NOJUmG8eMUjgm81D7FPtBpUAJU06ojKEcESJA+JRvxNWKrq9OyEGg50GxhEVz7DUiEVGg6EnkMSVf7rEpZruUVSPaRQKB26N7oF1xG4tF9wj2ji9lBk04BBdpgoU93CpfTSO5lVZ5vDfftApc8QCR3fcRw0NgNeqn+NVhxjiY8NUAUrqOYEYYJMFomqlgMVTpikCRTKlCBOWsoAqMiZgJSDiCyTTlFRdGGDCdQ5oiiqiYgBdqzG4BLCEePPIH7kK1HBgpTgNcBpvmiZDoSIKa5cHhtuoBmDi5xeTnCmJwELVUElHOoxxmKqCAiXWxCoe+IYsaGqyArKWLYs0rUswijgrizy+2gAMBM2yWOdMo2DqDWuARXYEYOa0EqCaAJom1MwCbVqu1Yj1r1YCVZEkVUylxRpn0qQKd4DRb2qgoBgSMNCdRUHWJGhzOUGqx5fAk774mYsUyHBCRUyUlTQ0tZppVAYV8uEWlQTl6gA0kEWdNsU6n1BAwpJyuoCohFFFFFe0XXUKP5UrcSUFiAZIQmfAj8CUq6JB8y5AQSJUFJhETwc4OOArcqwMqiJZxFWUTK7JAdOrYtCD2GKJy5sgb1pZPS0DUFOBkRk8tqTWTBGyJQrInGDotAOSUwCUaOswzqVENQtUSUP1IKGupe1pPsuBqiXJ2Qz+rYqoIkrJdkqIOHTWxb/fgJ8KJKVSfLielm0aE6e5oOHgXSIG/kWC9HRs6GOVbCEgLlxFzNcSYLiCXcRfxi8giaOnUCdOq4BVjNogEtTptB0QV3XxxggkoKpYPUx0WmQdqDkJ1cYZA+KpxNMOU6dsATTNOOISIFViIaVDUNQoJD/oqSyXSVejLiZwHCBWVJg0M6gKs0mIc2i2EhtwWjnAlxhIcQ1Q5Cmo+lWU41bBILg8kBWHZmTRooHsEBWqK0k4SOTUGlbVrK3W+LyElAGkaihV4bnGgDIBaIbJacCRyWRLjgEGn6ygakUJaFWWrUapn+6AFHqOLBJNgwe2DRQb/yxeLt4OY1dQBlK2qgF0R8MCtgVYQ47/vR2uUwXNg7QNrIOqwE0RdIaW84Arg1RVBRUVJVLZgaGwSrPomfmcbAPkGjgaJGnyc4BHDeqHGGKIXwayyChJIp1NFNKFhFxGlgqkCnIB79mV5Syl0iI+7F2bxIZcUDKJbDUvJwpWBVlpS5YzCnKyCTaVsYDTlDVQkWUB2LJMEmz0mtFROYPLyXJFlVWQY8nQp5jh1UqRZlVZlk1Ay3LgJSQT5EzkFA1k1oBWaJaBgoetEuQKlYz0GMWEymUScv8KDWR6aRtkVcstmUBCRZIsXTRALpvI/IutHN7cK9iMmVVVtU6xyPkDrQnwHBRyg6KrFtlkLfg2QuzZQVZhhLKqalMqqOGfY6MBg5gwGii0NqUCo0DQ4EGT/KQPdkOGDRgwRTGQhUmWScIKwHFFZhrkIJ9Ns06VqbNJyEyl2iMFYjUJs0xDL4BkDUCOkSURO/cGuQLHtyBPA7ME1IzSH5cosgplAHmoJeu6kAZlWswAQ2csmfkX/zChRxyO61EckwKEOFjAI1FWrdoQVRRoBNs2QWqKEAccG0lfEZ1AxJmNApYs2ilXDBP7Lldr5miXEZoZsmlKKGYyoCygXqhlXEd1XR2Pk8q0kk1QdQZFCiqkqzlQcjNBzJgqmbZrVXSYkJuoD4GSswhxrivgMA2QjAJHJoWIaFttik5GSaD4HZTLjmu4FlOaQgrDRW7F/1nEgRBxPBlh1EosHlmycgxVS3YRhxf2JkLEpfCvSrG432nLlW2zYuKDNT2D0iTJGwkybPSqlXIKEgOVSbp8HRNXsFyhiu4O+AaKMFGeVuQ7I0BuSaNdSXeT3FQK4hosrMXT5AocpgGXQ+EoAwo66EehpAsZGz+OITlOOQuolFp1PgZxtmQh4kSZtA3QtCRREGfHKNQ3nVISaWf7qwxS0LRx3ot/gjiFur5WlkTTJaMGOcXNp1FJqZJF1yehZtCSjW2ckZNsDbiQ1CTxRWDgrirx0Cpo6ZLZlJDyWZCpp6V2Hk43AEp+ORfwEGRzEqTEpmmnILlChZLNWQ2zgETKjSIO3d6CHGgKaagaaZApW3URmTvlyAPIB0EURY6iQAoP6aOETkefVfSHPqbwWwbrbCALDDqiKUmgIx0hJ9B1PDqGPnJJnac0oEnosMgAnaNE0cSEoxui5FLnyNWiaqGb4JpYi0EWirM570Y8Phk0iVKAarJJPJqCbibxgMf3wlewpAk6oGy/uf3QUA0mg/5Q7boGkigIxhcnjzxlMcQQQ/x7oBk9/EBN29HX8/XIgR46evk5cslTcaM8bvS0ZKoWM5KkNmNmy+KrQG4mfnRFa8R/Qewh0Ih2xFTc14byETtCEHLTMcQZsb/cPBU9EZ6CMaN8atxabQPGT1bV4ieNNWjHnjsEYomLGTmLI652ZOKK0YOHQ+I8DInzMSTOx5C4n4hG9J35OOKS0c9VqcXcPw/jhh1iiFPjiGMbMV7ViK0CpcbxxPHQjj13CExP0VGoQjfyeNyJJqxEX1+KO0E3apGHc3E1V2DzqFWgSqIfD6P684iD/8H46Wu8EDiUw0eB06OPx5zQYydmDYcAAAUbSURBVG4Tf4L6F9U8qIr4Ssi5X9gehyGGGGKIfxnKzZghAjxxEAW7REeEm8lsJm5roBFTAZWRIwM2NeFGrmlS5Ww2cuAhmXBjx28VtxIXHFc4oLv0T53b0qAKI1dn0DGjI6kSk4hgQpLMmOkOK87p23kt0qvlJC6yBMtRzci5T8fh46JvAHkjeq+AKkMO1LmKHVfyAIhZUIya02AtIXYJVzGqf1O16F5XM/kY4uipYiQPRVqOCRPM6MwhVcra0QUQcWo6OnVI6lUOQEaK/1aBwUBy0owiDmlYXOJTiuxC1oweXavadIw6aKxVjDpeE7mYHSvFaEJtg4vds8JlqnE5V/ZnEUdBJlpVY4nL0KmIrD0vcZEL64BglErRFdCcGZmsZu0Y4qhIntGN0mp03QhOKh+3rSergJpO23ElD4JTjCmajrbplFyVIxag8bIbt/bCjlmvxrmZSAlKFaKdA+D6fvrKQzJRil1iLTajXBmBoQOulBtudBhiiF8cNBQ49P/UKfWxV8Eyog6SYjtM7mnBIW3NTzZJCg84DlDdEUSXl9MOJECCFOgfbOaOtNORggKwoVUm637wEvODkYIuKtIOq7tH1LOH6jamAKN+eO4wEAxQawK5y+NZXbHIwQSY6AlqrFZq4isNo5kGgptRxTSVyMVEDv2gplyQqIsUZWUBJ+UPQ1yyVmKqhTSbbTpAb9LTrFiSVavSoFw3rcMMUy3ZB90CBX4KDbQ0B2yWkQCX1oComGyc3w5DyfClOgN5rlRSgFywhayslqYRAwJdcoCDCbB5RMCgITrJKNhNlG4kcQSXTQOYUrSSJRl6DSQOu+uTyiaoAi06ZSXBQ6U5YBdHG6la2SwYNiK5zhWsJAogNcewikxSMesoCpcqgzcoYDAZiKLImlKiZMtKoAysAdyClZBi0qowklPptGFOs9OaBgFEz25agES/OScgQOAhyvcG3EOieQjxyjv8BX1ZETT0jC0riDgZVA5NXMHOCoi4tJIQc4dT1STUoSDYORHViSI1mISSbYlVlPVJTdCknKp04LcUpfhUuq5MC1lTqeY4yRUyeoYDDYM+xB5vF+piLQHwVi4GPbtCT1tkX3nOBFOIgAImzgX0IOLsHBAgEAqkukRGKKFHaIiIOKR9h11NQbkUVHJI4qwsVVcLh7NxACpGWak5NTadMSCQhYKFcmUni1qTSXD1dOagoQoR6maNr/GOBupFYGVSebz6smmJh7DPNGSTMA3oRIJG1CWbZsYSGxY67jo1nwCtCHL2gFskNcAi78IRM5s1LRX52VQqyTMU0A5r43gB0GqaM0XdQR1hH8axoDoplk8BDS/4UzSUHVg6bgve8cmmLMAf+MvpSFkSVQqYVYfFa89BumoDATW6UjnEBvEUqlBXvcfGv2aClztaPJY4jwDeI+DQW83p//SliEf9tfchhhjiY0LqH1opdmxqGXu33JG/Zeg/ARqVpEROk1AgIvGAkVCGaSEXJSFnZXPAySNfkRCBeORvL/nFwzYsaMJ8QtASJgSuQxcBeskJLpAtmCo3TZhKiGXa+akjwr9YSAZKDqdViWbLdANxxjdRLOxSfB2dgVpZQIpatVxDcP/FW7r+7YEkTgZQlQwH5U0o57JLiL2Srk3p6JPmyGxTT1gJk/pZ66l/iRBtTgAVnMnLQoXRK2kX5IChpWgmRwuc6WQdICjJhPyfHtYegIRgHOkrzIbwwYj9I7lDDDHEEEMMMcQQQ/xC8L/QBTpQ/33viQAAAABJRU5ErkJggg=="/>
          <p:cNvSpPr>
            <a:spLocks noChangeAspect="1" noChangeArrowheads="1"/>
          </p:cNvSpPr>
          <p:nvPr/>
        </p:nvSpPr>
        <p:spPr bwMode="auto">
          <a:xfrm>
            <a:off x="157122" y="-1949636"/>
            <a:ext cx="7875124" cy="4075639"/>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16" tIns="45708" rIns="91416" bIns="45708" numCol="1" anchor="t" anchorCtr="0" compatLnSpc="1">
            <a:prstTxWarp prst="textNoShape">
              <a:avLst/>
            </a:prstTxWarp>
          </a:bodyPr>
          <a:lstStyle/>
          <a:p>
            <a:endParaRPr lang="en-US" sz="1799"/>
          </a:p>
        </p:txBody>
      </p:sp>
      <p:pic>
        <p:nvPicPr>
          <p:cNvPr id="1032" name="Picture 8" descr="http://cceffect.org/wp-content/uploads/2016/02/Standard-Pain-Scal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49120" y="3959614"/>
            <a:ext cx="3758928" cy="194537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679643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3907" y="266319"/>
            <a:ext cx="10018713" cy="906694"/>
          </a:xfrm>
        </p:spPr>
        <p:txBody>
          <a:bodyPr>
            <a:normAutofit fontScale="90000"/>
          </a:bodyPr>
          <a:lstStyle/>
          <a:p>
            <a:r>
              <a:rPr lang="en-US" sz="3600" dirty="0" smtClean="0"/>
              <a:t>Increased Risk Factors = Increased Chance of Misuse</a:t>
            </a:r>
            <a:endParaRPr lang="en-US" sz="3600" dirty="0"/>
          </a:p>
        </p:txBody>
      </p:sp>
      <p:sp>
        <p:nvSpPr>
          <p:cNvPr id="3" name="Content Placeholder 2"/>
          <p:cNvSpPr>
            <a:spLocks noGrp="1"/>
          </p:cNvSpPr>
          <p:nvPr>
            <p:ph idx="1"/>
          </p:nvPr>
        </p:nvSpPr>
        <p:spPr>
          <a:xfrm>
            <a:off x="1484311" y="1202076"/>
            <a:ext cx="6868580" cy="5332287"/>
          </a:xfrm>
        </p:spPr>
        <p:txBody>
          <a:bodyPr>
            <a:normAutofit/>
          </a:bodyPr>
          <a:lstStyle/>
          <a:p>
            <a:r>
              <a:rPr lang="en-US" dirty="0" smtClean="0">
                <a:solidFill>
                  <a:schemeClr val="accent1"/>
                </a:solidFill>
              </a:rPr>
              <a:t>Biology</a:t>
            </a:r>
            <a:r>
              <a:rPr lang="en-US" dirty="0" smtClean="0"/>
              <a:t>: Genes at birth account for 40-60% of a person’s risk</a:t>
            </a:r>
          </a:p>
          <a:p>
            <a:r>
              <a:rPr lang="en-US" dirty="0" smtClean="0">
                <a:solidFill>
                  <a:schemeClr val="accent1"/>
                </a:solidFill>
              </a:rPr>
              <a:t>Environment</a:t>
            </a:r>
            <a:r>
              <a:rPr lang="en-US" dirty="0" smtClean="0"/>
              <a:t>: An individual’s quality of life is correlated with increased risk of use/addiction</a:t>
            </a:r>
          </a:p>
          <a:p>
            <a:pPr lvl="1"/>
            <a:r>
              <a:rPr lang="en-US" dirty="0" smtClean="0"/>
              <a:t>Peer pressure, early exposure, stress, SES, positive social support, </a:t>
            </a:r>
            <a:r>
              <a:rPr lang="en-US" dirty="0"/>
              <a:t>family use, </a:t>
            </a:r>
            <a:r>
              <a:rPr lang="en-US" dirty="0" smtClean="0"/>
              <a:t>&amp; physical </a:t>
            </a:r>
            <a:r>
              <a:rPr lang="en-US" dirty="0"/>
              <a:t>and sexual abuse </a:t>
            </a:r>
            <a:endParaRPr lang="en-US" dirty="0" smtClean="0"/>
          </a:p>
          <a:p>
            <a:pPr lvl="1"/>
            <a:r>
              <a:rPr lang="en-US" dirty="0">
                <a:solidFill>
                  <a:srgbClr val="FF0000"/>
                </a:solidFill>
              </a:rPr>
              <a:t>70%</a:t>
            </a:r>
            <a:r>
              <a:rPr lang="en-US" dirty="0"/>
              <a:t> of individuals receiving addiction treatment have a history of trauma exposure (Funk, </a:t>
            </a:r>
            <a:r>
              <a:rPr lang="en-US" dirty="0" err="1"/>
              <a:t>McDermeit</a:t>
            </a:r>
            <a:r>
              <a:rPr lang="en-US" dirty="0"/>
              <a:t>, Godley, Adams, 2003)</a:t>
            </a:r>
          </a:p>
          <a:p>
            <a:r>
              <a:rPr lang="en-US" dirty="0" smtClean="0">
                <a:solidFill>
                  <a:schemeClr val="accent1"/>
                </a:solidFill>
              </a:rPr>
              <a:t>Developmental</a:t>
            </a:r>
            <a:r>
              <a:rPr lang="en-US" dirty="0" smtClean="0"/>
              <a:t>: The earlier use occurs, the more likely that person will develop an addiction</a:t>
            </a:r>
          </a:p>
          <a:p>
            <a:pPr lvl="1"/>
            <a:r>
              <a:rPr lang="en-US" dirty="0" smtClean="0"/>
              <a:t>ACEs – Adverse Childhood Experiences</a:t>
            </a:r>
          </a:p>
          <a:p>
            <a:pPr lvl="1"/>
            <a:r>
              <a:rPr lang="en-US" dirty="0" smtClean="0"/>
              <a:t>Teens may be especially prone to risky use</a:t>
            </a:r>
            <a:endParaRPr lang="en-US" dirty="0"/>
          </a:p>
        </p:txBody>
      </p:sp>
      <p:graphicFrame>
        <p:nvGraphicFramePr>
          <p:cNvPr id="4" name="Diagram 3"/>
          <p:cNvGraphicFramePr/>
          <p:nvPr>
            <p:extLst/>
          </p:nvPr>
        </p:nvGraphicFramePr>
        <p:xfrm>
          <a:off x="8352891" y="1767631"/>
          <a:ext cx="3955550" cy="31947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p:nvPr/>
        </p:nvSpPr>
        <p:spPr>
          <a:xfrm>
            <a:off x="7346021" y="6482650"/>
            <a:ext cx="4767209" cy="246221"/>
          </a:xfrm>
          <a:prstGeom prst="rect">
            <a:avLst/>
          </a:prstGeom>
        </p:spPr>
        <p:txBody>
          <a:bodyPr wrap="square">
            <a:spAutoFit/>
          </a:bodyPr>
          <a:lstStyle/>
          <a:p>
            <a:r>
              <a:rPr lang="en-US" sz="1000" dirty="0"/>
              <a:t>https://www.drugabuse.gov/publications/drugfacts/understanding-drug-use-addiction</a:t>
            </a:r>
          </a:p>
        </p:txBody>
      </p:sp>
    </p:spTree>
    <p:extLst>
      <p:ext uri="{BB962C8B-B14F-4D97-AF65-F5344CB8AC3E}">
        <p14:creationId xmlns:p14="http://schemas.microsoft.com/office/powerpoint/2010/main" val="384189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79399" y="279401"/>
            <a:ext cx="11541124" cy="880659"/>
          </a:xfrm>
        </p:spPr>
        <p:txBody>
          <a:bodyPr/>
          <a:lstStyle/>
          <a:p>
            <a:r>
              <a:rPr lang="en-US" dirty="0" smtClean="0"/>
              <a:t>Early Exposure</a:t>
            </a:r>
            <a:endParaRPr lang="en-US" dirty="0"/>
          </a:p>
        </p:txBody>
      </p:sp>
      <p:sp>
        <p:nvSpPr>
          <p:cNvPr id="3" name="Content Placeholder 2"/>
          <p:cNvSpPr>
            <a:spLocks noGrp="1"/>
          </p:cNvSpPr>
          <p:nvPr>
            <p:ph idx="1"/>
          </p:nvPr>
        </p:nvSpPr>
        <p:spPr>
          <a:xfrm>
            <a:off x="432391" y="1058651"/>
            <a:ext cx="11235140" cy="1984799"/>
          </a:xfrm>
          <a:noFill/>
        </p:spPr>
        <p:txBody>
          <a:bodyPr>
            <a:normAutofit/>
          </a:bodyPr>
          <a:lstStyle/>
          <a:p>
            <a:r>
              <a:rPr lang="en-US" dirty="0"/>
              <a:t>Neonatal abstinence syndrome </a:t>
            </a:r>
            <a:r>
              <a:rPr lang="en-US" dirty="0" smtClean="0"/>
              <a:t>(NAS) </a:t>
            </a:r>
            <a:r>
              <a:rPr lang="en-US" dirty="0" smtClean="0"/>
              <a:t>or Neonatal </a:t>
            </a:r>
            <a:r>
              <a:rPr lang="en-US" dirty="0" smtClean="0"/>
              <a:t>Opioid Withdrawal Symptoms (NOWS) </a:t>
            </a:r>
            <a:r>
              <a:rPr lang="en-US" dirty="0" smtClean="0"/>
              <a:t>may </a:t>
            </a:r>
            <a:r>
              <a:rPr lang="en-US" dirty="0"/>
              <a:t>occur when a pregnant woman takes </a:t>
            </a:r>
            <a:r>
              <a:rPr lang="en-US" dirty="0" smtClean="0"/>
              <a:t>prescribed drugs or illicit drugs</a:t>
            </a:r>
          </a:p>
          <a:p>
            <a:pPr lvl="1"/>
            <a:r>
              <a:rPr lang="en-US" dirty="0" smtClean="0"/>
              <a:t>type </a:t>
            </a:r>
            <a:r>
              <a:rPr lang="en-US" dirty="0" smtClean="0"/>
              <a:t>of drug used, number of drugs used, genetic factors that </a:t>
            </a:r>
            <a:r>
              <a:rPr lang="en-US" dirty="0"/>
              <a:t>a</a:t>
            </a:r>
            <a:r>
              <a:rPr lang="en-US" dirty="0" smtClean="0"/>
              <a:t>ffect metabolism, quantity, frequency and duration of use, and </a:t>
            </a:r>
            <a:r>
              <a:rPr lang="en-US" dirty="0" smtClean="0"/>
              <a:t>prematurity</a:t>
            </a:r>
            <a:endParaRPr lang="en-US" dirty="0" smtClean="0"/>
          </a:p>
        </p:txBody>
      </p:sp>
      <p:sp>
        <p:nvSpPr>
          <p:cNvPr id="4" name="Rectangle 3"/>
          <p:cNvSpPr/>
          <p:nvPr/>
        </p:nvSpPr>
        <p:spPr>
          <a:xfrm>
            <a:off x="9233069" y="6611779"/>
            <a:ext cx="2739853" cy="246221"/>
          </a:xfrm>
          <a:prstGeom prst="rect">
            <a:avLst/>
          </a:prstGeom>
        </p:spPr>
        <p:txBody>
          <a:bodyPr wrap="none">
            <a:spAutoFit/>
          </a:bodyPr>
          <a:lstStyle/>
          <a:p>
            <a:r>
              <a:rPr lang="en-US" sz="1000" dirty="0"/>
              <a:t>https://medlineplus.gov/ency/article/007313.htm</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6832" y="2919022"/>
            <a:ext cx="7889747" cy="2301176"/>
          </a:xfrm>
          <a:prstGeom prst="rect">
            <a:avLst/>
          </a:prstGeom>
        </p:spPr>
      </p:pic>
      <p:sp>
        <p:nvSpPr>
          <p:cNvPr id="6" name="Rectangle 5"/>
          <p:cNvSpPr/>
          <p:nvPr/>
        </p:nvSpPr>
        <p:spPr>
          <a:xfrm>
            <a:off x="432391" y="5408157"/>
            <a:ext cx="10994241" cy="1015663"/>
          </a:xfrm>
          <a:prstGeom prst="rect">
            <a:avLst/>
          </a:prstGeom>
        </p:spPr>
        <p:txBody>
          <a:bodyPr wrap="square">
            <a:spAutoFit/>
          </a:bodyPr>
          <a:lstStyle/>
          <a:p>
            <a:pPr marL="285750" indent="-285750">
              <a:buFont typeface="Arial" panose="020B0604020202020204" pitchFamily="34" charset="0"/>
              <a:buChar char="•"/>
            </a:pPr>
            <a:r>
              <a:rPr lang="en-US" sz="2100" dirty="0"/>
              <a:t>Infants with NAS are often harder to soothe, struggle with feeding and weight gain, over-react to stimulation, and may show long term developmental and educational deficits</a:t>
            </a:r>
          </a:p>
          <a:p>
            <a:pPr marL="742950" lvl="1" indent="-285750">
              <a:buFont typeface="Arial" panose="020B0604020202020204" pitchFamily="34" charset="0"/>
              <a:buChar char="•"/>
            </a:pPr>
            <a:r>
              <a:rPr lang="en-US" dirty="0"/>
              <a:t>Require low light, gentle rocking, swaddling, and minimal to no noise or stimulation</a:t>
            </a:r>
            <a:endParaRPr lang="en-US" dirty="0"/>
          </a:p>
        </p:txBody>
      </p:sp>
    </p:spTree>
    <p:extLst>
      <p:ext uri="{BB962C8B-B14F-4D97-AF65-F5344CB8AC3E}">
        <p14:creationId xmlns:p14="http://schemas.microsoft.com/office/powerpoint/2010/main" val="2303953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45679" y="464299"/>
            <a:ext cx="10018713" cy="886146"/>
          </a:xfrm>
        </p:spPr>
        <p:txBody>
          <a:bodyPr/>
          <a:lstStyle/>
          <a:p>
            <a:r>
              <a:rPr lang="en-US" dirty="0" smtClean="0"/>
              <a:t>Adverse Childhood Experiences</a:t>
            </a:r>
            <a:endParaRPr lang="en-US" dirty="0"/>
          </a:p>
        </p:txBody>
      </p:sp>
      <p:sp>
        <p:nvSpPr>
          <p:cNvPr id="3" name="Content Placeholder 2"/>
          <p:cNvSpPr>
            <a:spLocks noGrp="1"/>
          </p:cNvSpPr>
          <p:nvPr>
            <p:ph idx="1"/>
          </p:nvPr>
        </p:nvSpPr>
        <p:spPr>
          <a:xfrm>
            <a:off x="6578601" y="1350444"/>
            <a:ext cx="5511800" cy="5405955"/>
          </a:xfrm>
        </p:spPr>
        <p:txBody>
          <a:bodyPr>
            <a:normAutofit lnSpcReduction="10000"/>
          </a:bodyPr>
          <a:lstStyle/>
          <a:p>
            <a:r>
              <a:rPr lang="en-US" dirty="0">
                <a:solidFill>
                  <a:schemeClr val="accent1"/>
                </a:solidFill>
              </a:rPr>
              <a:t>Adverse childhood experiences </a:t>
            </a:r>
            <a:r>
              <a:rPr lang="en-US" dirty="0"/>
              <a:t>(ACEs) are 10 stressful or traumatic events</a:t>
            </a:r>
          </a:p>
          <a:p>
            <a:r>
              <a:rPr lang="en-US" dirty="0"/>
              <a:t>ACEs are strongly related to the development and prevalence of a wide range of health problems throughout a person’s </a:t>
            </a:r>
            <a:r>
              <a:rPr lang="en-US" dirty="0" smtClean="0"/>
              <a:t>lifespan</a:t>
            </a:r>
          </a:p>
          <a:p>
            <a:pPr lvl="1"/>
            <a:r>
              <a:rPr lang="en-US" dirty="0" smtClean="0">
                <a:solidFill>
                  <a:schemeClr val="accent1"/>
                </a:solidFill>
              </a:rPr>
              <a:t>Very </a:t>
            </a:r>
            <a:r>
              <a:rPr lang="en-US" dirty="0">
                <a:solidFill>
                  <a:schemeClr val="accent1"/>
                </a:solidFill>
              </a:rPr>
              <a:t>Common</a:t>
            </a:r>
            <a:r>
              <a:rPr lang="en-US" dirty="0"/>
              <a:t>: 28% of study participants reported physical abuse and 21% reported sexual </a:t>
            </a:r>
            <a:r>
              <a:rPr lang="en-US" dirty="0" smtClean="0"/>
              <a:t>abuse.</a:t>
            </a:r>
          </a:p>
          <a:p>
            <a:pPr lvl="1"/>
            <a:r>
              <a:rPr lang="en-US" dirty="0" smtClean="0">
                <a:solidFill>
                  <a:schemeClr val="accent1"/>
                </a:solidFill>
              </a:rPr>
              <a:t>Multiple </a:t>
            </a:r>
            <a:r>
              <a:rPr lang="en-US" dirty="0">
                <a:solidFill>
                  <a:schemeClr val="accent1"/>
                </a:solidFill>
              </a:rPr>
              <a:t>Experienced</a:t>
            </a:r>
            <a:r>
              <a:rPr lang="en-US" dirty="0"/>
              <a:t>: Almost 40% of the Kaiser sample reported two or more ACEs and 12.5% experienced four or more. </a:t>
            </a:r>
            <a:endParaRPr lang="en-US" dirty="0" smtClean="0"/>
          </a:p>
          <a:p>
            <a:pPr lvl="1"/>
            <a:r>
              <a:rPr lang="en-US" dirty="0" smtClean="0">
                <a:solidFill>
                  <a:schemeClr val="accent1"/>
                </a:solidFill>
              </a:rPr>
              <a:t>Dose-response</a:t>
            </a:r>
            <a:r>
              <a:rPr lang="en-US" dirty="0"/>
              <a:t>: A person’s cumulative ACEs score has a strong, graded relationship to numerous health, social, and behavioral problems</a:t>
            </a:r>
          </a:p>
        </p:txBody>
      </p:sp>
      <p:sp>
        <p:nvSpPr>
          <p:cNvPr id="4" name="Rectangle 3"/>
          <p:cNvSpPr/>
          <p:nvPr/>
        </p:nvSpPr>
        <p:spPr>
          <a:xfrm>
            <a:off x="166633" y="5754253"/>
            <a:ext cx="6691367" cy="246221"/>
          </a:xfrm>
          <a:prstGeom prst="rect">
            <a:avLst/>
          </a:prstGeom>
        </p:spPr>
        <p:txBody>
          <a:bodyPr wrap="square">
            <a:spAutoFit/>
          </a:bodyPr>
          <a:lstStyle/>
          <a:p>
            <a:r>
              <a:rPr lang="en-US" sz="1000" dirty="0"/>
              <a:t>https://www.samhsa.gov/capt/practicing-effective-prevention/prevention-behavioral-health/adverse-childhood-experiences</a:t>
            </a:r>
          </a:p>
        </p:txBody>
      </p:sp>
      <p:pic>
        <p:nvPicPr>
          <p:cNvPr id="2050"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557" y="1757548"/>
            <a:ext cx="6186121" cy="38831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15868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89167" y="678983"/>
            <a:ext cx="10018713" cy="762000"/>
          </a:xfrm>
        </p:spPr>
        <p:txBody>
          <a:bodyPr/>
          <a:lstStyle/>
          <a:p>
            <a:r>
              <a:rPr lang="en-US" dirty="0" smtClean="0"/>
              <a:t>Consequences of ACEs</a:t>
            </a:r>
            <a:endParaRPr lang="en-US" dirty="0"/>
          </a:p>
        </p:txBody>
      </p:sp>
      <p:sp>
        <p:nvSpPr>
          <p:cNvPr id="3" name="Content Placeholder 2"/>
          <p:cNvSpPr>
            <a:spLocks noGrp="1"/>
          </p:cNvSpPr>
          <p:nvPr>
            <p:ph idx="1"/>
          </p:nvPr>
        </p:nvSpPr>
        <p:spPr>
          <a:xfrm>
            <a:off x="426904" y="4292867"/>
            <a:ext cx="5444006" cy="2281186"/>
          </a:xfrm>
        </p:spPr>
        <p:txBody>
          <a:bodyPr>
            <a:normAutofit/>
          </a:bodyPr>
          <a:lstStyle/>
          <a:p>
            <a:r>
              <a:rPr lang="en-US" dirty="0" smtClean="0"/>
              <a:t>ACE </a:t>
            </a:r>
            <a:r>
              <a:rPr lang="en-US" dirty="0"/>
              <a:t>of 4+ = 12x more likely to commit suicide</a:t>
            </a:r>
          </a:p>
          <a:p>
            <a:r>
              <a:rPr lang="en-US" dirty="0"/>
              <a:t>ACE of 6+ = 20 years less of life </a:t>
            </a:r>
            <a:r>
              <a:rPr lang="en-US" dirty="0" smtClean="0"/>
              <a:t>expectancy</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7884" y="1857128"/>
            <a:ext cx="5767571" cy="3927655"/>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9290" y="2479578"/>
            <a:ext cx="5899234" cy="1813289"/>
          </a:xfrm>
          <a:prstGeom prst="rect">
            <a:avLst/>
          </a:prstGeom>
        </p:spPr>
      </p:pic>
      <p:sp>
        <p:nvSpPr>
          <p:cNvPr id="8" name="Rectangle 7"/>
          <p:cNvSpPr/>
          <p:nvPr/>
        </p:nvSpPr>
        <p:spPr>
          <a:xfrm>
            <a:off x="3690258" y="6574053"/>
            <a:ext cx="8501742" cy="276999"/>
          </a:xfrm>
          <a:prstGeom prst="rect">
            <a:avLst/>
          </a:prstGeom>
        </p:spPr>
        <p:txBody>
          <a:bodyPr wrap="square">
            <a:spAutoFit/>
          </a:bodyPr>
          <a:lstStyle/>
          <a:p>
            <a:r>
              <a:rPr lang="en-US" sz="1200" dirty="0"/>
              <a:t>https://www.samhsa.gov/capt/practicing-effective-prevention/prevention-behavioral-health/adverse-childhood-experiences</a:t>
            </a:r>
          </a:p>
        </p:txBody>
      </p:sp>
    </p:spTree>
    <p:extLst>
      <p:ext uri="{BB962C8B-B14F-4D97-AF65-F5344CB8AC3E}">
        <p14:creationId xmlns:p14="http://schemas.microsoft.com/office/powerpoint/2010/main" val="23303140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Slide2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a:spLocks noChangeArrowheads="1"/>
          </p:cNvSpPr>
          <p:nvPr/>
        </p:nvSpPr>
        <p:spPr bwMode="auto">
          <a:xfrm>
            <a:off x="130629" y="6455228"/>
            <a:ext cx="62266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ea typeface="MS PGothic" pitchFamily="34" charset="-128"/>
              </a:defRPr>
            </a:lvl1pPr>
            <a:lvl2pPr marL="37931725" indent="-37474525" eaLnBrk="0" hangingPunct="0">
              <a:spcBef>
                <a:spcPct val="20000"/>
              </a:spcBef>
              <a:buChar char="–"/>
              <a:defRPr sz="2800">
                <a:solidFill>
                  <a:schemeClr val="tx1"/>
                </a:solidFill>
                <a:latin typeface="Arial" charset="0"/>
                <a:ea typeface="MS PGothic" pitchFamily="34" charset="-128"/>
              </a:defRPr>
            </a:lvl2pPr>
            <a:lvl3pPr marL="1143000" indent="-228600" eaLnBrk="0" hangingPunct="0">
              <a:spcBef>
                <a:spcPct val="20000"/>
              </a:spcBef>
              <a:buChar char="•"/>
              <a:defRPr sz="2400">
                <a:solidFill>
                  <a:schemeClr val="tx1"/>
                </a:solidFill>
                <a:latin typeface="Arial" charset="0"/>
                <a:ea typeface="MS PGothic" pitchFamily="34" charset="-128"/>
              </a:defRPr>
            </a:lvl3pPr>
            <a:lvl4pPr marL="1600200" indent="-228600" eaLnBrk="0" hangingPunct="0">
              <a:spcBef>
                <a:spcPct val="20000"/>
              </a:spcBef>
              <a:buChar char="–"/>
              <a:defRPr sz="2000">
                <a:solidFill>
                  <a:schemeClr val="tx1"/>
                </a:solidFill>
                <a:latin typeface="Arial" charset="0"/>
                <a:ea typeface="MS PGothic" pitchFamily="34" charset="-128"/>
              </a:defRPr>
            </a:lvl4pPr>
            <a:lvl5pPr marL="2057400" indent="-228600" eaLnBrk="0" hangingPunct="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eaLnBrk="1" hangingPunct="1">
              <a:spcBef>
                <a:spcPct val="0"/>
              </a:spcBef>
              <a:buFontTx/>
              <a:buNone/>
            </a:pPr>
            <a:r>
              <a:rPr lang="en-US" altLang="en-US" sz="1200" dirty="0">
                <a:solidFill>
                  <a:srgbClr val="FFFF00"/>
                </a:solidFill>
              </a:rPr>
              <a:t>Slide courtesy of Robert </a:t>
            </a:r>
            <a:r>
              <a:rPr lang="en-US" altLang="en-US" sz="1200" dirty="0" err="1">
                <a:solidFill>
                  <a:srgbClr val="FFFF00"/>
                </a:solidFill>
              </a:rPr>
              <a:t>Anda</a:t>
            </a:r>
            <a:r>
              <a:rPr lang="en-US" altLang="en-US" sz="1200" dirty="0">
                <a:solidFill>
                  <a:srgbClr val="FFFF00"/>
                </a:solidFill>
              </a:rPr>
              <a:t> and Vincent </a:t>
            </a:r>
            <a:r>
              <a:rPr lang="en-US" altLang="en-US" sz="1200" dirty="0" err="1" smtClean="0">
                <a:solidFill>
                  <a:srgbClr val="FFFF00"/>
                </a:solidFill>
              </a:rPr>
              <a:t>Felitti</a:t>
            </a:r>
            <a:r>
              <a:rPr lang="en-US" altLang="en-US" sz="1200" dirty="0" smtClean="0">
                <a:solidFill>
                  <a:srgbClr val="FFFF00"/>
                </a:solidFill>
              </a:rPr>
              <a:t> &amp; Presentation by Dr. </a:t>
            </a:r>
            <a:r>
              <a:rPr lang="en-US" altLang="en-US" sz="1200" dirty="0" err="1" smtClean="0">
                <a:solidFill>
                  <a:srgbClr val="FFFF00"/>
                </a:solidFill>
              </a:rPr>
              <a:t>Brumage</a:t>
            </a:r>
            <a:endParaRPr lang="en-US" altLang="en-US" sz="1200" dirty="0">
              <a:solidFill>
                <a:srgbClr val="FFFF00"/>
              </a:solidFill>
            </a:endParaRPr>
          </a:p>
        </p:txBody>
      </p:sp>
    </p:spTree>
    <p:extLst>
      <p:ext uri="{BB962C8B-B14F-4D97-AF65-F5344CB8AC3E}">
        <p14:creationId xmlns:p14="http://schemas.microsoft.com/office/powerpoint/2010/main" val="24942924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912472" y="304801"/>
            <a:ext cx="10018713" cy="685800"/>
          </a:xfrm>
        </p:spPr>
        <p:txBody>
          <a:bodyPr>
            <a:normAutofit fontScale="90000"/>
          </a:bodyPr>
          <a:lstStyle/>
          <a:p>
            <a:r>
              <a:rPr lang="en-US" dirty="0" smtClean="0"/>
              <a:t>Adverse Childhood &amp; Community Experiences</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0330" y="892630"/>
            <a:ext cx="10382995" cy="5867399"/>
          </a:xfrm>
          <a:prstGeom prst="rect">
            <a:avLst/>
          </a:prstGeom>
        </p:spPr>
      </p:pic>
    </p:spTree>
    <p:extLst>
      <p:ext uri="{BB962C8B-B14F-4D97-AF65-F5344CB8AC3E}">
        <p14:creationId xmlns:p14="http://schemas.microsoft.com/office/powerpoint/2010/main" val="30965175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5049"/>
            <a:ext cx="11339848" cy="1323871"/>
          </a:xfrm>
        </p:spPr>
        <p:txBody>
          <a:bodyPr>
            <a:normAutofit/>
          </a:bodyPr>
          <a:lstStyle/>
          <a:p>
            <a:r>
              <a:rPr lang="en-US" dirty="0" smtClean="0"/>
              <a:t>Co-Occurring </a:t>
            </a:r>
            <a:r>
              <a:rPr lang="en-US" dirty="0"/>
              <a:t>Disorders: Mental Health &amp; Substance Abuse</a:t>
            </a:r>
          </a:p>
        </p:txBody>
      </p:sp>
      <p:sp>
        <p:nvSpPr>
          <p:cNvPr id="3" name="Content Placeholder 2"/>
          <p:cNvSpPr>
            <a:spLocks noGrp="1"/>
          </p:cNvSpPr>
          <p:nvPr>
            <p:ph idx="1"/>
          </p:nvPr>
        </p:nvSpPr>
        <p:spPr>
          <a:xfrm>
            <a:off x="1367562" y="1838506"/>
            <a:ext cx="5511800" cy="4394200"/>
          </a:xfrm>
        </p:spPr>
        <p:txBody>
          <a:bodyPr>
            <a:noAutofit/>
          </a:bodyPr>
          <a:lstStyle/>
          <a:p>
            <a:r>
              <a:rPr lang="en-US" dirty="0">
                <a:solidFill>
                  <a:schemeClr val="accent1"/>
                </a:solidFill>
              </a:rPr>
              <a:t>Co-Occurring disorders </a:t>
            </a:r>
            <a:r>
              <a:rPr lang="en-US" dirty="0"/>
              <a:t>are the combination of 2 more disorders (substance use disorder and any mental health disorder). </a:t>
            </a:r>
          </a:p>
          <a:p>
            <a:pPr lvl="1"/>
            <a:r>
              <a:rPr lang="en-US" dirty="0"/>
              <a:t>Most commonly includes depression and/or anxiety with SUD</a:t>
            </a:r>
            <a:r>
              <a:rPr lang="en-US" dirty="0" smtClean="0"/>
              <a:t>.</a:t>
            </a:r>
          </a:p>
          <a:p>
            <a:pPr lvl="1"/>
            <a:r>
              <a:rPr lang="en-US" dirty="0" smtClean="0"/>
              <a:t>Both must be treated to be successful.</a:t>
            </a:r>
            <a:endParaRPr lang="en-US" dirty="0"/>
          </a:p>
        </p:txBody>
      </p:sp>
      <p:sp>
        <p:nvSpPr>
          <p:cNvPr id="5" name="Rectangle 4"/>
          <p:cNvSpPr/>
          <p:nvPr/>
        </p:nvSpPr>
        <p:spPr>
          <a:xfrm>
            <a:off x="7572118" y="6534835"/>
            <a:ext cx="4984634" cy="323165"/>
          </a:xfrm>
          <a:prstGeom prst="rect">
            <a:avLst/>
          </a:prstGeom>
        </p:spPr>
        <p:txBody>
          <a:bodyPr wrap="none">
            <a:spAutoFit/>
          </a:bodyPr>
          <a:lstStyle/>
          <a:p>
            <a:r>
              <a:rPr lang="en-US" sz="1500" dirty="0"/>
              <a:t>SAMHSA’s 2014 National Survey on Drug Use and Health </a:t>
            </a:r>
          </a:p>
        </p:txBody>
      </p:sp>
      <p:pic>
        <p:nvPicPr>
          <p:cNvPr id="4"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57033" y="1838506"/>
            <a:ext cx="4343400" cy="4438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9999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6177" y="463603"/>
            <a:ext cx="9601543" cy="1456267"/>
          </a:xfrm>
        </p:spPr>
        <p:txBody>
          <a:bodyPr/>
          <a:lstStyle/>
          <a:p>
            <a:r>
              <a:rPr lang="en-US" dirty="0" smtClean="0"/>
              <a:t>Awareness of the Problem</a:t>
            </a:r>
            <a:endParaRPr lang="en-US" dirty="0"/>
          </a:p>
        </p:txBody>
      </p:sp>
      <p:sp>
        <p:nvSpPr>
          <p:cNvPr id="4" name="Content Placeholder 2"/>
          <p:cNvSpPr txBox="1">
            <a:spLocks/>
          </p:cNvSpPr>
          <p:nvPr/>
        </p:nvSpPr>
        <p:spPr>
          <a:xfrm>
            <a:off x="685800" y="3030419"/>
            <a:ext cx="3098409" cy="2976486"/>
          </a:xfrm>
          <a:prstGeom prst="rect">
            <a:avLst/>
          </a:prstGeom>
        </p:spPr>
        <p:txBody>
          <a:bodyPr vert="horz" lIns="91440" tIns="45720" rIns="91440" bIns="45720" rtlCol="0" anchor="ctr">
            <a:normAutofit/>
          </a:bodyPr>
          <a:lst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a:lstStyle>
          <a:p>
            <a:endParaRPr lang="en-US" dirty="0" smtClean="0"/>
          </a:p>
        </p:txBody>
      </p:sp>
      <p:sp>
        <p:nvSpPr>
          <p:cNvPr id="5" name="Content Placeholder 2"/>
          <p:cNvSpPr txBox="1">
            <a:spLocks/>
          </p:cNvSpPr>
          <p:nvPr/>
        </p:nvSpPr>
        <p:spPr>
          <a:xfrm>
            <a:off x="1861969" y="1635872"/>
            <a:ext cx="8730174" cy="4490607"/>
          </a:xfrm>
          <a:prstGeom prst="rect">
            <a:avLst/>
          </a:prstGeom>
        </p:spPr>
        <p:txBody>
          <a:bodyPr vert="horz" lIns="91440" tIns="45720" rIns="91440" bIns="45720" rtlCol="0" anchor="ctr">
            <a:noAutofit/>
          </a:bodyPr>
          <a:lst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a:lstStyle>
          <a:p>
            <a:r>
              <a:rPr lang="en-US" sz="2400" dirty="0" smtClean="0"/>
              <a:t>Everyone assumes that someone else will ask, intervene, or treat and often assume the medical profession is addressing it.</a:t>
            </a:r>
          </a:p>
          <a:p>
            <a:pPr lvl="1"/>
            <a:r>
              <a:rPr lang="en-US" sz="2400" dirty="0" smtClean="0"/>
              <a:t>94% of physicians fails to diagnose early substance abuse in adults.</a:t>
            </a:r>
          </a:p>
          <a:p>
            <a:pPr lvl="1"/>
            <a:r>
              <a:rPr lang="en-US" sz="2400" dirty="0" smtClean="0"/>
              <a:t>A small percentage of physicians consider themselves “very prepared” to diagnosis alcoholism (19.9%); illegal drug use (16.9%); prescription drug abuse (30.2%).</a:t>
            </a:r>
          </a:p>
          <a:p>
            <a:r>
              <a:rPr lang="en-US" sz="2400" dirty="0" smtClean="0"/>
              <a:t>Individuals report not screening due to “not knowing” how to address a positive screen or being worried about patient/client reaction.    </a:t>
            </a:r>
          </a:p>
        </p:txBody>
      </p:sp>
      <p:sp>
        <p:nvSpPr>
          <p:cNvPr id="3" name="Rectangle 2"/>
          <p:cNvSpPr/>
          <p:nvPr/>
        </p:nvSpPr>
        <p:spPr>
          <a:xfrm>
            <a:off x="2461521" y="6581001"/>
            <a:ext cx="9028090" cy="276999"/>
          </a:xfrm>
          <a:prstGeom prst="rect">
            <a:avLst/>
          </a:prstGeom>
        </p:spPr>
        <p:txBody>
          <a:bodyPr wrap="square">
            <a:spAutoFit/>
          </a:bodyPr>
          <a:lstStyle/>
          <a:p>
            <a:r>
              <a:rPr lang="en-US" sz="1200" u="sng" dirty="0" smtClean="0">
                <a:latin typeface="Calibri" panose="020F0502020204030204" pitchFamily="34" charset="0"/>
                <a:ea typeface="Times New Roman" panose="02020603050405020304" pitchFamily="18" charset="0"/>
                <a:hlinkClick r:id="rId2"/>
              </a:rPr>
              <a:t>http</a:t>
            </a:r>
            <a:r>
              <a:rPr lang="en-US" sz="1200" u="sng" dirty="0">
                <a:latin typeface="Calibri" panose="020F0502020204030204" pitchFamily="34" charset="0"/>
                <a:ea typeface="Times New Roman" panose="02020603050405020304" pitchFamily="18" charset="0"/>
                <a:hlinkClick r:id="rId2"/>
              </a:rPr>
              <a:t>://www.centeronaddiction.org/addiction-research/reports/national-survey-primary-care-physicians-patients-substance-abuse</a:t>
            </a:r>
            <a:endParaRPr lang="en-US" sz="1200" dirty="0"/>
          </a:p>
        </p:txBody>
      </p:sp>
    </p:spTree>
    <p:extLst>
      <p:ext uri="{BB962C8B-B14F-4D97-AF65-F5344CB8AC3E}">
        <p14:creationId xmlns:p14="http://schemas.microsoft.com/office/powerpoint/2010/main" val="37035598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449977" y="500731"/>
            <a:ext cx="9636369" cy="1055927"/>
          </a:xfrm>
        </p:spPr>
        <p:txBody>
          <a:bodyPr/>
          <a:lstStyle/>
          <a:p>
            <a:r>
              <a:rPr lang="en-US" sz="3800" dirty="0" smtClean="0"/>
              <a:t>What we’ve been doing isn’t working…</a:t>
            </a:r>
            <a:endParaRPr lang="en-US" sz="3800" dirty="0"/>
          </a:p>
        </p:txBody>
      </p:sp>
      <p:sp>
        <p:nvSpPr>
          <p:cNvPr id="5" name="Content Placeholder 2"/>
          <p:cNvSpPr txBox="1">
            <a:spLocks/>
          </p:cNvSpPr>
          <p:nvPr/>
        </p:nvSpPr>
        <p:spPr>
          <a:xfrm>
            <a:off x="1536792" y="1556658"/>
            <a:ext cx="5005522" cy="4898572"/>
          </a:xfrm>
          <a:prstGeom prst="rect">
            <a:avLst/>
          </a:prstGeom>
        </p:spPr>
        <p:txBody>
          <a:bodyPr anchor="t">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FFC000"/>
              </a:buClr>
              <a:buFont typeface="Arial" panose="020B0604020202020204" pitchFamily="34" charset="0"/>
              <a:buChar char="•"/>
            </a:pPr>
            <a:r>
              <a:rPr lang="en-US" sz="2400" dirty="0" smtClean="0"/>
              <a:t>Typically, treatment isn’t offered until a crisis point or legal involvement. </a:t>
            </a:r>
          </a:p>
          <a:p>
            <a:pPr>
              <a:buClr>
                <a:srgbClr val="FFC000"/>
              </a:buClr>
              <a:buFont typeface="Arial" panose="020B0604020202020204" pitchFamily="34" charset="0"/>
              <a:buChar char="•"/>
            </a:pPr>
            <a:r>
              <a:rPr lang="en-US" sz="2400" b="1" u="sng" dirty="0" smtClean="0"/>
              <a:t>Early (and ongoing points of) intervention are key </a:t>
            </a:r>
            <a:r>
              <a:rPr lang="en-US" sz="2400" dirty="0" smtClean="0"/>
              <a:t>to addressing the addiction epidemic and reducing stigma.</a:t>
            </a:r>
          </a:p>
          <a:p>
            <a:pPr>
              <a:buClr>
                <a:srgbClr val="FFC000"/>
              </a:buClr>
              <a:buFont typeface="Arial" panose="020B0604020202020204" pitchFamily="34" charset="0"/>
              <a:buChar char="•"/>
            </a:pPr>
            <a:r>
              <a:rPr lang="en-US" sz="2400" dirty="0"/>
              <a:t>SBIRT treats addiction as a chronic illness and applies a public health approach that doesn’t wait until someone is in </a:t>
            </a:r>
            <a:r>
              <a:rPr lang="en-US" sz="2400" dirty="0" smtClean="0"/>
              <a:t>crisis. </a:t>
            </a:r>
          </a:p>
          <a:p>
            <a:pPr>
              <a:buClr>
                <a:srgbClr val="FFC000"/>
              </a:buClr>
              <a:buFont typeface="Arial" panose="020B0604020202020204" pitchFamily="34" charset="0"/>
              <a:buChar char="•"/>
            </a:pPr>
            <a:r>
              <a:rPr lang="en-US" sz="2400" dirty="0" smtClean="0"/>
              <a:t>Screens for underlying issues</a:t>
            </a:r>
            <a:endParaRPr lang="en-US" sz="2400" dirty="0"/>
          </a:p>
        </p:txBody>
      </p:sp>
      <p:sp>
        <p:nvSpPr>
          <p:cNvPr id="18" name="Rectangle 17"/>
          <p:cNvSpPr/>
          <p:nvPr/>
        </p:nvSpPr>
        <p:spPr>
          <a:xfrm>
            <a:off x="7574845" y="6550223"/>
            <a:ext cx="4416886" cy="307777"/>
          </a:xfrm>
          <a:prstGeom prst="rect">
            <a:avLst/>
          </a:prstGeom>
        </p:spPr>
        <p:txBody>
          <a:bodyPr wrap="square">
            <a:spAutoFit/>
          </a:bodyPr>
          <a:lstStyle/>
          <a:p>
            <a:r>
              <a:rPr lang="en-US" sz="1400" dirty="0" smtClean="0"/>
              <a:t>Source: Adapted from SBIRT Curriculum; drugabuse.gov</a:t>
            </a:r>
            <a:endParaRPr lang="en-US" sz="1400" dirty="0"/>
          </a:p>
        </p:txBody>
      </p:sp>
      <p:pic>
        <p:nvPicPr>
          <p:cNvPr id="6" name="Picture 2" descr="Image result for substance abuse deto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7640" y="2133196"/>
            <a:ext cx="5274091" cy="32850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7708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2453" y="1606608"/>
            <a:ext cx="9243044" cy="1320800"/>
          </a:xfrm>
        </p:spPr>
        <p:txBody>
          <a:bodyPr>
            <a:normAutofit/>
          </a:bodyPr>
          <a:lstStyle/>
          <a:p>
            <a:r>
              <a:rPr lang="en-US" sz="5400" dirty="0" smtClean="0">
                <a:solidFill>
                  <a:schemeClr val="accent1"/>
                </a:solidFill>
              </a:rPr>
              <a:t>What is SBIRT?</a:t>
            </a:r>
            <a:endParaRPr lang="en-US" sz="5400" dirty="0">
              <a:solidFill>
                <a:schemeClr val="accent1"/>
              </a:solidFill>
            </a:endParaRPr>
          </a:p>
        </p:txBody>
      </p:sp>
      <p:pic>
        <p:nvPicPr>
          <p:cNvPr id="9218" name="Picture 2" descr="SBIRT: Screening, Brief Intervention, and Referral to Treatment banner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7745" y="3404915"/>
            <a:ext cx="9147913" cy="26823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5341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4163" y="241979"/>
            <a:ext cx="8596668" cy="812224"/>
          </a:xfrm>
        </p:spPr>
        <p:txBody>
          <a:bodyPr/>
          <a:lstStyle/>
          <a:p>
            <a:r>
              <a:rPr lang="en-US" dirty="0" smtClean="0"/>
              <a:t>SBIRT Defined</a:t>
            </a:r>
            <a:endParaRPr lang="en-US" dirty="0"/>
          </a:p>
        </p:txBody>
      </p:sp>
      <p:sp>
        <p:nvSpPr>
          <p:cNvPr id="3" name="Content Placeholder 2"/>
          <p:cNvSpPr>
            <a:spLocks noGrp="1"/>
          </p:cNvSpPr>
          <p:nvPr>
            <p:ph idx="1"/>
          </p:nvPr>
        </p:nvSpPr>
        <p:spPr>
          <a:xfrm>
            <a:off x="1860976" y="901897"/>
            <a:ext cx="5653936" cy="5648326"/>
          </a:xfrm>
        </p:spPr>
        <p:txBody>
          <a:bodyPr>
            <a:normAutofit fontScale="85000" lnSpcReduction="10000"/>
          </a:bodyPr>
          <a:lstStyle/>
          <a:p>
            <a:pPr marL="0" indent="0">
              <a:buNone/>
            </a:pPr>
            <a:r>
              <a:rPr lang="en-US" dirty="0"/>
              <a:t>Screening, brief intervention, and referral to treatment (SBIRT) is a comprehensive, integrated, public health approach, focused on the delivery of early intervention and treatment services. </a:t>
            </a:r>
          </a:p>
          <a:p>
            <a:pPr marL="0" indent="0">
              <a:buNone/>
            </a:pPr>
            <a:r>
              <a:rPr lang="en-US" dirty="0" smtClean="0">
                <a:latin typeface="Calibri" panose="020F0502020204030204" pitchFamily="34" charset="0"/>
                <a:cs typeface="Calibri" panose="020F0502020204030204" pitchFamily="34" charset="0"/>
              </a:rPr>
              <a:t>An </a:t>
            </a:r>
            <a:r>
              <a:rPr lang="en-US" dirty="0">
                <a:latin typeface="Calibri" panose="020F0502020204030204" pitchFamily="34" charset="0"/>
                <a:cs typeface="Calibri" panose="020F0502020204030204" pitchFamily="34" charset="0"/>
              </a:rPr>
              <a:t>intervention based on “motivational interviewing” strategies </a:t>
            </a:r>
          </a:p>
          <a:p>
            <a:r>
              <a:rPr lang="en-US" b="1" u="sng" dirty="0">
                <a:solidFill>
                  <a:srgbClr val="953735"/>
                </a:solidFill>
                <a:latin typeface="Calibri" panose="020F0502020204030204" pitchFamily="34" charset="0"/>
                <a:cs typeface="Calibri" panose="020F0502020204030204" pitchFamily="34" charset="0"/>
              </a:rPr>
              <a:t>S</a:t>
            </a:r>
            <a:r>
              <a:rPr lang="en-US" b="1" dirty="0">
                <a:latin typeface="Calibri" panose="020F0502020204030204" pitchFamily="34" charset="0"/>
                <a:cs typeface="Calibri" panose="020F0502020204030204" pitchFamily="34" charset="0"/>
              </a:rPr>
              <a:t>creening: </a:t>
            </a:r>
            <a:r>
              <a:rPr lang="en-US" dirty="0">
                <a:latin typeface="Calibri" panose="020F0502020204030204" pitchFamily="34" charset="0"/>
                <a:cs typeface="Calibri" panose="020F0502020204030204" pitchFamily="34" charset="0"/>
              </a:rPr>
              <a:t>Universal screening for quickly assessing use and severity of alcohol; illicit drugs; and prescription drug use, misuse, and abuse</a:t>
            </a:r>
          </a:p>
          <a:p>
            <a:r>
              <a:rPr lang="en-US" b="1" u="sng" dirty="0">
                <a:solidFill>
                  <a:srgbClr val="953735"/>
                </a:solidFill>
                <a:latin typeface="Calibri" panose="020F0502020204030204" pitchFamily="34" charset="0"/>
                <a:cs typeface="Calibri" panose="020F0502020204030204" pitchFamily="34" charset="0"/>
              </a:rPr>
              <a:t>B</a:t>
            </a:r>
            <a:r>
              <a:rPr lang="en-US" b="1" dirty="0">
                <a:latin typeface="Calibri" panose="020F0502020204030204" pitchFamily="34" charset="0"/>
                <a:cs typeface="Calibri" panose="020F0502020204030204" pitchFamily="34" charset="0"/>
              </a:rPr>
              <a:t>rief </a:t>
            </a:r>
            <a:r>
              <a:rPr lang="en-US" b="1" u="sng" dirty="0">
                <a:solidFill>
                  <a:srgbClr val="953735"/>
                </a:solidFill>
                <a:latin typeface="Calibri" panose="020F0502020204030204" pitchFamily="34" charset="0"/>
                <a:cs typeface="Calibri" panose="020F0502020204030204" pitchFamily="34" charset="0"/>
              </a:rPr>
              <a:t>I</a:t>
            </a:r>
            <a:r>
              <a:rPr lang="en-US" b="1" dirty="0">
                <a:latin typeface="Calibri" panose="020F0502020204030204" pitchFamily="34" charset="0"/>
                <a:cs typeface="Calibri" panose="020F0502020204030204" pitchFamily="34" charset="0"/>
              </a:rPr>
              <a:t>ntervention: </a:t>
            </a:r>
            <a:r>
              <a:rPr lang="en-US" dirty="0">
                <a:latin typeface="Calibri" panose="020F0502020204030204" pitchFamily="34" charset="0"/>
                <a:cs typeface="Calibri" panose="020F0502020204030204" pitchFamily="34" charset="0"/>
              </a:rPr>
              <a:t>Brief motivational and awareness-raising intervention given to risky or problematic substance users</a:t>
            </a:r>
          </a:p>
          <a:p>
            <a:r>
              <a:rPr lang="en-US" b="1" u="sng" dirty="0">
                <a:solidFill>
                  <a:srgbClr val="953735"/>
                </a:solidFill>
                <a:latin typeface="Calibri" panose="020F0502020204030204" pitchFamily="34" charset="0"/>
                <a:cs typeface="Calibri" panose="020F0502020204030204" pitchFamily="34" charset="0"/>
              </a:rPr>
              <a:t>R</a:t>
            </a:r>
            <a:r>
              <a:rPr lang="en-US" b="1" dirty="0">
                <a:latin typeface="Calibri" panose="020F0502020204030204" pitchFamily="34" charset="0"/>
                <a:cs typeface="Calibri" panose="020F0502020204030204" pitchFamily="34" charset="0"/>
              </a:rPr>
              <a:t>eferral to </a:t>
            </a:r>
            <a:r>
              <a:rPr lang="en-US" b="1" u="sng" dirty="0">
                <a:solidFill>
                  <a:srgbClr val="953735"/>
                </a:solidFill>
                <a:latin typeface="Calibri" panose="020F0502020204030204" pitchFamily="34" charset="0"/>
                <a:cs typeface="Calibri" panose="020F0502020204030204" pitchFamily="34" charset="0"/>
              </a:rPr>
              <a:t>T</a:t>
            </a:r>
            <a:r>
              <a:rPr lang="en-US" b="1" dirty="0">
                <a:latin typeface="Calibri" panose="020F0502020204030204" pitchFamily="34" charset="0"/>
                <a:cs typeface="Calibri" panose="020F0502020204030204" pitchFamily="34" charset="0"/>
              </a:rPr>
              <a:t>reatment: </a:t>
            </a:r>
            <a:r>
              <a:rPr lang="en-US" dirty="0">
                <a:latin typeface="Calibri" panose="020F0502020204030204" pitchFamily="34" charset="0"/>
                <a:cs typeface="Calibri" panose="020F0502020204030204" pitchFamily="34" charset="0"/>
              </a:rPr>
              <a:t>Referrals to specialty care for patients with substance use disorders   </a:t>
            </a:r>
          </a:p>
          <a:p>
            <a:pPr marL="0" indent="0">
              <a:buNone/>
            </a:pPr>
            <a:r>
              <a:rPr lang="en-US" dirty="0">
                <a:latin typeface="Calibri" panose="020F0502020204030204" pitchFamily="34" charset="0"/>
                <a:cs typeface="Calibri" panose="020F0502020204030204" pitchFamily="34" charset="0"/>
              </a:rPr>
              <a:t>Treatment may consist of brief treatment or specialty AOD (alcohol and other </a:t>
            </a:r>
            <a:r>
              <a:rPr lang="en-US" dirty="0" smtClean="0">
                <a:latin typeface="Calibri" panose="020F0502020204030204" pitchFamily="34" charset="0"/>
                <a:cs typeface="Calibri" panose="020F0502020204030204" pitchFamily="34" charset="0"/>
              </a:rPr>
              <a:t>drugs) treatment.</a:t>
            </a:r>
            <a:endParaRPr lang="en-US" dirty="0">
              <a:latin typeface="Calibri" panose="020F0502020204030204" pitchFamily="34" charset="0"/>
              <a:cs typeface="Calibri" panose="020F0502020204030204" pitchFamily="34" charset="0"/>
            </a:endParaRPr>
          </a:p>
        </p:txBody>
      </p:sp>
      <p:sp>
        <p:nvSpPr>
          <p:cNvPr id="4" name="TextBox 3"/>
          <p:cNvSpPr txBox="1"/>
          <p:nvPr/>
        </p:nvSpPr>
        <p:spPr>
          <a:xfrm>
            <a:off x="7726159" y="1038089"/>
            <a:ext cx="2290405" cy="46166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sz="2400" dirty="0" smtClean="0">
                <a:solidFill>
                  <a:schemeClr val="bg1"/>
                </a:solidFill>
              </a:rPr>
              <a:t>Screen </a:t>
            </a:r>
            <a:endParaRPr lang="en-US" sz="2400" dirty="0">
              <a:solidFill>
                <a:schemeClr val="bg1"/>
              </a:solidFill>
            </a:endParaRPr>
          </a:p>
        </p:txBody>
      </p:sp>
      <p:sp>
        <p:nvSpPr>
          <p:cNvPr id="5" name="TextBox 4"/>
          <p:cNvSpPr txBox="1"/>
          <p:nvPr/>
        </p:nvSpPr>
        <p:spPr>
          <a:xfrm>
            <a:off x="7726159" y="3243315"/>
            <a:ext cx="2339438" cy="830997"/>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sz="2400" dirty="0" smtClean="0">
                <a:solidFill>
                  <a:schemeClr val="bg1"/>
                </a:solidFill>
              </a:rPr>
              <a:t>Brief</a:t>
            </a:r>
            <a:r>
              <a:rPr lang="en-US" dirty="0" smtClean="0">
                <a:solidFill>
                  <a:schemeClr val="bg1"/>
                </a:solidFill>
              </a:rPr>
              <a:t> </a:t>
            </a:r>
            <a:r>
              <a:rPr lang="en-US" sz="2400" dirty="0" smtClean="0">
                <a:solidFill>
                  <a:schemeClr val="bg1"/>
                </a:solidFill>
              </a:rPr>
              <a:t>Intervention</a:t>
            </a:r>
            <a:endParaRPr lang="en-US" sz="2400" dirty="0">
              <a:solidFill>
                <a:schemeClr val="bg1"/>
              </a:solidFill>
            </a:endParaRPr>
          </a:p>
        </p:txBody>
      </p:sp>
      <p:sp>
        <p:nvSpPr>
          <p:cNvPr id="6" name="TextBox 5"/>
          <p:cNvSpPr txBox="1"/>
          <p:nvPr/>
        </p:nvSpPr>
        <p:spPr>
          <a:xfrm>
            <a:off x="7726159" y="5245731"/>
            <a:ext cx="2339438" cy="830997"/>
          </a:xfrm>
          <a:prstGeom prst="rect">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sz="2400" dirty="0" smtClean="0">
                <a:solidFill>
                  <a:schemeClr val="bg1"/>
                </a:solidFill>
              </a:rPr>
              <a:t>Referral to Treatment</a:t>
            </a:r>
            <a:endParaRPr lang="en-US" sz="2400" dirty="0">
              <a:solidFill>
                <a:schemeClr val="bg1"/>
              </a:solidFill>
            </a:endParaRPr>
          </a:p>
        </p:txBody>
      </p:sp>
      <p:sp>
        <p:nvSpPr>
          <p:cNvPr id="7" name="Down Arrow 6"/>
          <p:cNvSpPr/>
          <p:nvPr/>
        </p:nvSpPr>
        <p:spPr>
          <a:xfrm>
            <a:off x="8658578" y="1580892"/>
            <a:ext cx="311414" cy="1642909"/>
          </a:xfrm>
          <a:prstGeom prst="downArrow">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8" name="Down Arrow 7"/>
          <p:cNvSpPr/>
          <p:nvPr/>
        </p:nvSpPr>
        <p:spPr>
          <a:xfrm>
            <a:off x="8686457" y="4142567"/>
            <a:ext cx="311414" cy="1010832"/>
          </a:xfrm>
          <a:prstGeom prst="downArrow">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9" name="Down Arrow 8"/>
          <p:cNvSpPr/>
          <p:nvPr/>
        </p:nvSpPr>
        <p:spPr>
          <a:xfrm rot="19744138">
            <a:off x="10364814" y="1456775"/>
            <a:ext cx="314396" cy="1740758"/>
          </a:xfrm>
          <a:prstGeom prst="downArrow">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0" name="TextBox 9"/>
          <p:cNvSpPr txBox="1"/>
          <p:nvPr/>
        </p:nvSpPr>
        <p:spPr>
          <a:xfrm>
            <a:off x="10598478" y="3154555"/>
            <a:ext cx="1523848" cy="1015663"/>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sz="2000" dirty="0" smtClean="0">
                <a:solidFill>
                  <a:schemeClr val="bg1"/>
                </a:solidFill>
              </a:rPr>
              <a:t>Affirm Positive Choices</a:t>
            </a:r>
            <a:endParaRPr lang="en-US" sz="2000" dirty="0">
              <a:solidFill>
                <a:schemeClr val="bg1"/>
              </a:solidFill>
            </a:endParaRPr>
          </a:p>
        </p:txBody>
      </p:sp>
      <p:sp>
        <p:nvSpPr>
          <p:cNvPr id="11" name="Down Arrow 10"/>
          <p:cNvSpPr/>
          <p:nvPr/>
        </p:nvSpPr>
        <p:spPr>
          <a:xfrm rot="19571595">
            <a:off x="10284166" y="4032153"/>
            <a:ext cx="336330" cy="1066285"/>
          </a:xfrm>
          <a:prstGeom prst="downArrow">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2" name="TextBox 11"/>
          <p:cNvSpPr txBox="1"/>
          <p:nvPr/>
        </p:nvSpPr>
        <p:spPr>
          <a:xfrm>
            <a:off x="10594689" y="5153397"/>
            <a:ext cx="1523849" cy="1015663"/>
          </a:xfrm>
          <a:prstGeom prst="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sz="2000" dirty="0" smtClean="0">
                <a:solidFill>
                  <a:schemeClr val="bg1"/>
                </a:solidFill>
              </a:rPr>
              <a:t>Follow Up: Risk Reduction</a:t>
            </a:r>
            <a:endParaRPr lang="en-US" sz="2000" dirty="0">
              <a:solidFill>
                <a:schemeClr val="bg1"/>
              </a:solidFill>
            </a:endParaRPr>
          </a:p>
        </p:txBody>
      </p:sp>
      <p:sp>
        <p:nvSpPr>
          <p:cNvPr id="13" name="TextBox 12"/>
          <p:cNvSpPr txBox="1"/>
          <p:nvPr/>
        </p:nvSpPr>
        <p:spPr>
          <a:xfrm>
            <a:off x="8122103" y="1996401"/>
            <a:ext cx="1359434" cy="707886"/>
          </a:xfrm>
          <a:prstGeom prst="rect">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sz="2000" dirty="0" smtClean="0">
                <a:solidFill>
                  <a:schemeClr val="accent6">
                    <a:lumMod val="50000"/>
                  </a:schemeClr>
                </a:solidFill>
              </a:rPr>
              <a:t>Moderate/High Risk</a:t>
            </a:r>
            <a:endParaRPr lang="en-US" sz="2000" dirty="0">
              <a:solidFill>
                <a:schemeClr val="accent6">
                  <a:lumMod val="50000"/>
                </a:schemeClr>
              </a:solidFill>
            </a:endParaRPr>
          </a:p>
        </p:txBody>
      </p:sp>
      <p:sp>
        <p:nvSpPr>
          <p:cNvPr id="14" name="Rectangle 13"/>
          <p:cNvSpPr/>
          <p:nvPr/>
        </p:nvSpPr>
        <p:spPr>
          <a:xfrm>
            <a:off x="0" y="6550223"/>
            <a:ext cx="6096000" cy="307777"/>
          </a:xfrm>
          <a:prstGeom prst="rect">
            <a:avLst/>
          </a:prstGeom>
        </p:spPr>
        <p:txBody>
          <a:bodyPr>
            <a:spAutoFit/>
          </a:bodyPr>
          <a:lstStyle/>
          <a:p>
            <a:r>
              <a:rPr lang="en-US" sz="1400" dirty="0" smtClean="0"/>
              <a:t>Source: Adapted from SBIRT Curriculum</a:t>
            </a:r>
            <a:endParaRPr lang="en-US" sz="1400" dirty="0"/>
          </a:p>
        </p:txBody>
      </p:sp>
      <p:sp>
        <p:nvSpPr>
          <p:cNvPr id="15" name="TextBox 14"/>
          <p:cNvSpPr txBox="1"/>
          <p:nvPr/>
        </p:nvSpPr>
        <p:spPr>
          <a:xfrm>
            <a:off x="10065597" y="1977730"/>
            <a:ext cx="971176" cy="707886"/>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sz="2000" dirty="0" smtClean="0">
                <a:solidFill>
                  <a:schemeClr val="bg1"/>
                </a:solidFill>
              </a:rPr>
              <a:t>Low Risk</a:t>
            </a:r>
            <a:endParaRPr lang="en-US" sz="2000" dirty="0">
              <a:solidFill>
                <a:schemeClr val="bg1"/>
              </a:solidFill>
            </a:endParaRPr>
          </a:p>
        </p:txBody>
      </p:sp>
    </p:spTree>
    <p:extLst>
      <p:ext uri="{BB962C8B-B14F-4D97-AF65-F5344CB8AC3E}">
        <p14:creationId xmlns:p14="http://schemas.microsoft.com/office/powerpoint/2010/main" val="343958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131" y="294792"/>
            <a:ext cx="9221738" cy="889905"/>
          </a:xfrm>
        </p:spPr>
        <p:txBody>
          <a:bodyPr/>
          <a:lstStyle/>
          <a:p>
            <a:r>
              <a:rPr lang="en-US" dirty="0" smtClean="0"/>
              <a:t>SBIRT </a:t>
            </a:r>
            <a:r>
              <a:rPr lang="en-US" dirty="0"/>
              <a:t>is used to screen </a:t>
            </a:r>
            <a:r>
              <a:rPr lang="en-US" dirty="0" smtClean="0">
                <a:solidFill>
                  <a:schemeClr val="accent1">
                    <a:lumMod val="75000"/>
                  </a:schemeClr>
                </a:solidFill>
              </a:rPr>
              <a:t>EVERYONE*</a:t>
            </a:r>
            <a:r>
              <a:rPr lang="en-US" dirty="0" smtClean="0"/>
              <a:t> </a:t>
            </a:r>
            <a:r>
              <a:rPr lang="en-US" dirty="0"/>
              <a:t>for:</a:t>
            </a:r>
          </a:p>
        </p:txBody>
      </p:sp>
      <p:sp>
        <p:nvSpPr>
          <p:cNvPr id="3" name="Content Placeholder 2"/>
          <p:cNvSpPr>
            <a:spLocks noGrp="1"/>
          </p:cNvSpPr>
          <p:nvPr>
            <p:ph type="body" idx="1"/>
          </p:nvPr>
        </p:nvSpPr>
        <p:spPr>
          <a:xfrm>
            <a:off x="1800740" y="1523843"/>
            <a:ext cx="9446380" cy="1767997"/>
          </a:xfrm>
        </p:spPr>
        <p:txBody>
          <a:bodyPr>
            <a:normAutofit/>
          </a:bodyPr>
          <a:lstStyle/>
          <a:p>
            <a:pPr marL="342900" indent="-342900" algn="l">
              <a:buFont typeface="Arial" panose="020B0604020202020204" pitchFamily="34" charset="0"/>
              <a:buChar char="•"/>
            </a:pPr>
            <a:r>
              <a:rPr lang="en-US" sz="2400" dirty="0" smtClean="0">
                <a:solidFill>
                  <a:schemeClr val="tx1"/>
                </a:solidFill>
              </a:rPr>
              <a:t>moderate </a:t>
            </a:r>
            <a:r>
              <a:rPr lang="en-US" sz="2400" dirty="0">
                <a:solidFill>
                  <a:schemeClr val="tx1"/>
                </a:solidFill>
              </a:rPr>
              <a:t>to higher levels of </a:t>
            </a:r>
            <a:r>
              <a:rPr lang="en-US" sz="2400" dirty="0" smtClean="0">
                <a:solidFill>
                  <a:schemeClr val="tx1"/>
                </a:solidFill>
              </a:rPr>
              <a:t>risk of developing a substance use disorder.</a:t>
            </a:r>
            <a:endParaRPr lang="en-US" sz="2400" dirty="0">
              <a:solidFill>
                <a:schemeClr val="tx1"/>
              </a:solidFill>
            </a:endParaRPr>
          </a:p>
          <a:p>
            <a:pPr marL="342900" indent="-342900" algn="l">
              <a:buFont typeface="Arial" panose="020B0604020202020204" pitchFamily="34" charset="0"/>
              <a:buChar char="•"/>
            </a:pPr>
            <a:r>
              <a:rPr lang="en-US" sz="2400" dirty="0">
                <a:solidFill>
                  <a:schemeClr val="tx1"/>
                </a:solidFill>
              </a:rPr>
              <a:t>a</a:t>
            </a:r>
            <a:r>
              <a:rPr lang="en-US" sz="2400" dirty="0" smtClean="0">
                <a:solidFill>
                  <a:schemeClr val="tx1"/>
                </a:solidFill>
              </a:rPr>
              <a:t> substance </a:t>
            </a:r>
            <a:r>
              <a:rPr lang="en-US" sz="2400" dirty="0">
                <a:solidFill>
                  <a:schemeClr val="tx1"/>
                </a:solidFill>
              </a:rPr>
              <a:t>use </a:t>
            </a:r>
            <a:r>
              <a:rPr lang="en-US" sz="2400" dirty="0" smtClean="0">
                <a:solidFill>
                  <a:schemeClr val="tx1"/>
                </a:solidFill>
              </a:rPr>
              <a:t>disorders (SUD).</a:t>
            </a:r>
          </a:p>
          <a:p>
            <a:pPr algn="l"/>
            <a:r>
              <a:rPr lang="en-US" sz="2400" dirty="0" smtClean="0">
                <a:solidFill>
                  <a:schemeClr val="tx1"/>
                </a:solidFill>
              </a:rPr>
              <a:t>*SBIRT promotes Universal Screening!</a:t>
            </a:r>
          </a:p>
        </p:txBody>
      </p:sp>
      <p:pic>
        <p:nvPicPr>
          <p:cNvPr id="2050" name="Picture 2" descr="http://www.treatmentsolutions.com/wp-content/uploads/2009/03/adhd-substance-abus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60260" y="3291840"/>
            <a:ext cx="3258688" cy="245053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0" y="6550223"/>
            <a:ext cx="6096000" cy="307777"/>
          </a:xfrm>
          <a:prstGeom prst="rect">
            <a:avLst/>
          </a:prstGeom>
        </p:spPr>
        <p:txBody>
          <a:bodyPr>
            <a:spAutoFit/>
          </a:bodyPr>
          <a:lstStyle/>
          <a:p>
            <a:r>
              <a:rPr lang="en-US" sz="1400" dirty="0" smtClean="0"/>
              <a:t>Source: Adapted from SBIRT Curriculum</a:t>
            </a:r>
            <a:endParaRPr lang="en-US" sz="1400" dirty="0"/>
          </a:p>
        </p:txBody>
      </p:sp>
      <p:sp>
        <p:nvSpPr>
          <p:cNvPr id="4" name="Rectangle 3"/>
          <p:cNvSpPr/>
          <p:nvPr/>
        </p:nvSpPr>
        <p:spPr>
          <a:xfrm>
            <a:off x="1238466" y="3630986"/>
            <a:ext cx="6533882" cy="1508105"/>
          </a:xfrm>
          <a:prstGeom prst="rect">
            <a:avLst/>
          </a:prstGeom>
        </p:spPr>
        <p:txBody>
          <a:bodyPr wrap="square">
            <a:spAutoFit/>
          </a:bodyPr>
          <a:lstStyle/>
          <a:p>
            <a:pPr algn="ctr"/>
            <a:r>
              <a:rPr lang="en-US" sz="2300" dirty="0"/>
              <a:t>The primary </a:t>
            </a:r>
            <a:r>
              <a:rPr lang="en-US" sz="2300" dirty="0" smtClean="0"/>
              <a:t>GOAL </a:t>
            </a:r>
            <a:r>
              <a:rPr lang="en-US" sz="2300" dirty="0"/>
              <a:t>of SBIRT is </a:t>
            </a:r>
            <a:r>
              <a:rPr lang="en-US" sz="2300" dirty="0">
                <a:solidFill>
                  <a:srgbClr val="04954A"/>
                </a:solidFill>
              </a:rPr>
              <a:t>to identify and effectively intervene </a:t>
            </a:r>
            <a:r>
              <a:rPr lang="en-US" sz="2300" dirty="0"/>
              <a:t>with those who are at </a:t>
            </a:r>
            <a:r>
              <a:rPr lang="en-US" sz="2300" dirty="0">
                <a:solidFill>
                  <a:srgbClr val="04954A"/>
                </a:solidFill>
              </a:rPr>
              <a:t>moderate or high risk </a:t>
            </a:r>
            <a:r>
              <a:rPr lang="en-US" sz="2300" dirty="0"/>
              <a:t>for psychosocial or health care problems related to their substance use. </a:t>
            </a:r>
          </a:p>
        </p:txBody>
      </p:sp>
    </p:spTree>
    <p:extLst>
      <p:ext uri="{BB962C8B-B14F-4D97-AF65-F5344CB8AC3E}">
        <p14:creationId xmlns:p14="http://schemas.microsoft.com/office/powerpoint/2010/main" val="582990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7939" y="118866"/>
            <a:ext cx="4632416" cy="1284514"/>
          </a:xfrm>
        </p:spPr>
        <p:txBody>
          <a:bodyPr/>
          <a:lstStyle/>
          <a:p>
            <a:r>
              <a:rPr lang="en-US" dirty="0" smtClean="0"/>
              <a:t>SBIRT is Effective</a:t>
            </a:r>
            <a:endParaRPr lang="en-US" dirty="0"/>
          </a:p>
        </p:txBody>
      </p:sp>
      <p:sp>
        <p:nvSpPr>
          <p:cNvPr id="3" name="Content Placeholder 2"/>
          <p:cNvSpPr>
            <a:spLocks noGrp="1"/>
          </p:cNvSpPr>
          <p:nvPr>
            <p:ph idx="1"/>
          </p:nvPr>
        </p:nvSpPr>
        <p:spPr>
          <a:xfrm>
            <a:off x="1616016" y="1175306"/>
            <a:ext cx="4484339" cy="2937092"/>
          </a:xfrm>
        </p:spPr>
        <p:txBody>
          <a:bodyPr>
            <a:noAutofit/>
          </a:bodyPr>
          <a:lstStyle/>
          <a:p>
            <a:pPr marL="342900" lvl="1" indent="-342900"/>
            <a:r>
              <a:rPr lang="en-US" sz="2000" dirty="0"/>
              <a:t>SBIRT </a:t>
            </a:r>
            <a:r>
              <a:rPr lang="en-US" sz="2000" dirty="0" smtClean="0"/>
              <a:t>reduces:</a:t>
            </a:r>
          </a:p>
          <a:p>
            <a:pPr marL="742950" lvl="2" indent="-342900"/>
            <a:r>
              <a:rPr lang="en-US" sz="1800" dirty="0" smtClean="0"/>
              <a:t>Health care costs</a:t>
            </a:r>
          </a:p>
          <a:p>
            <a:pPr marL="742950" lvl="2" indent="-342900"/>
            <a:r>
              <a:rPr lang="en-US" sz="1800" dirty="0" smtClean="0"/>
              <a:t>Severity of drug and alcohol use</a:t>
            </a:r>
          </a:p>
          <a:p>
            <a:pPr marL="742950" lvl="2" indent="-342900"/>
            <a:r>
              <a:rPr lang="en-US" sz="1800" dirty="0" smtClean="0"/>
              <a:t>Risk of trauma</a:t>
            </a:r>
          </a:p>
          <a:p>
            <a:pPr marL="742950" lvl="2" indent="-342900"/>
            <a:r>
              <a:rPr lang="en-US" sz="1800" dirty="0" smtClean="0"/>
              <a:t>% of at-risk patients who go without specialized substance use treatment</a:t>
            </a:r>
            <a:endParaRPr lang="en-US" sz="1800" dirty="0"/>
          </a:p>
          <a:p>
            <a:r>
              <a:rPr lang="en-US" sz="2000" dirty="0" smtClean="0"/>
              <a:t>People who receive screening in ER, hospital, or primary care visit:</a:t>
            </a:r>
          </a:p>
        </p:txBody>
      </p:sp>
      <p:pic>
        <p:nvPicPr>
          <p:cNvPr id="1026" name="Picture 2" descr="Image result for sbirt effectivenes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5804" y="118866"/>
            <a:ext cx="5805087" cy="670401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sbirt effectivenes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4112398"/>
            <a:ext cx="4011184" cy="248249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605349" y="6550223"/>
            <a:ext cx="7815432" cy="307777"/>
          </a:xfrm>
          <a:prstGeom prst="rect">
            <a:avLst/>
          </a:prstGeom>
        </p:spPr>
        <p:txBody>
          <a:bodyPr wrap="square">
            <a:spAutoFit/>
          </a:bodyPr>
          <a:lstStyle/>
          <a:p>
            <a:r>
              <a:rPr lang="en-US" sz="1400" dirty="0" smtClean="0"/>
              <a:t>Source: SBIRT </a:t>
            </a:r>
            <a:r>
              <a:rPr lang="en-US" sz="1400" dirty="0"/>
              <a:t>Curriculum Based on review of SBIRT GPRA data (2003−2011)  </a:t>
            </a:r>
          </a:p>
        </p:txBody>
      </p:sp>
    </p:spTree>
    <p:extLst>
      <p:ext uri="{BB962C8B-B14F-4D97-AF65-F5344CB8AC3E}">
        <p14:creationId xmlns:p14="http://schemas.microsoft.com/office/powerpoint/2010/main" val="31840898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3012" y="594648"/>
            <a:ext cx="4611689" cy="1090749"/>
          </a:xfrm>
        </p:spPr>
        <p:txBody>
          <a:bodyPr/>
          <a:lstStyle/>
          <a:p>
            <a:r>
              <a:rPr lang="en-US" dirty="0" smtClean="0"/>
              <a:t>SBIRT</a:t>
            </a:r>
            <a:r>
              <a:rPr lang="en-US" dirty="0"/>
              <a:t> </a:t>
            </a:r>
            <a:r>
              <a:rPr lang="en-US" dirty="0" smtClean="0"/>
              <a:t>Process</a:t>
            </a:r>
            <a:endParaRPr lang="en-US" dirty="0"/>
          </a:p>
        </p:txBody>
      </p:sp>
      <p:graphicFrame>
        <p:nvGraphicFramePr>
          <p:cNvPr id="4" name="Diagram 3"/>
          <p:cNvGraphicFramePr/>
          <p:nvPr>
            <p:extLst/>
          </p:nvPr>
        </p:nvGraphicFramePr>
        <p:xfrm>
          <a:off x="4667315" y="963711"/>
          <a:ext cx="7409391" cy="5410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p:cNvSpPr/>
          <p:nvPr/>
        </p:nvSpPr>
        <p:spPr>
          <a:xfrm>
            <a:off x="2623457" y="6550223"/>
            <a:ext cx="6096000" cy="307777"/>
          </a:xfrm>
          <a:prstGeom prst="rect">
            <a:avLst/>
          </a:prstGeom>
        </p:spPr>
        <p:txBody>
          <a:bodyPr>
            <a:spAutoFit/>
          </a:bodyPr>
          <a:lstStyle/>
          <a:p>
            <a:r>
              <a:rPr lang="en-US" sz="1400" dirty="0" smtClean="0"/>
              <a:t>Source: Adapted from SBIRT Curriculum</a:t>
            </a:r>
            <a:endParaRPr lang="en-US" sz="1400" dirty="0"/>
          </a:p>
        </p:txBody>
      </p:sp>
      <p:sp>
        <p:nvSpPr>
          <p:cNvPr id="6" name="Content Placeholder 2"/>
          <p:cNvSpPr>
            <a:spLocks noGrp="1"/>
          </p:cNvSpPr>
          <p:nvPr>
            <p:ph idx="1"/>
          </p:nvPr>
        </p:nvSpPr>
        <p:spPr>
          <a:xfrm>
            <a:off x="1619777" y="1907823"/>
            <a:ext cx="3047537" cy="4289776"/>
          </a:xfrm>
        </p:spPr>
        <p:txBody>
          <a:bodyPr>
            <a:normAutofit/>
          </a:bodyPr>
          <a:lstStyle/>
          <a:p>
            <a:r>
              <a:rPr lang="en-US" dirty="0"/>
              <a:t>4</a:t>
            </a:r>
            <a:r>
              <a:rPr lang="en-US" dirty="0" smtClean="0"/>
              <a:t>-15 minute brief intervention</a:t>
            </a:r>
          </a:p>
          <a:p>
            <a:r>
              <a:rPr lang="en-US" dirty="0" smtClean="0"/>
              <a:t>Utilized WHO validated screening tools</a:t>
            </a:r>
          </a:p>
          <a:p>
            <a:r>
              <a:rPr lang="en-US" dirty="0" smtClean="0"/>
              <a:t>20% change in behavior from brief interaction</a:t>
            </a:r>
          </a:p>
        </p:txBody>
      </p:sp>
    </p:spTree>
    <p:extLst>
      <p:ext uri="{BB962C8B-B14F-4D97-AF65-F5344CB8AC3E}">
        <p14:creationId xmlns:p14="http://schemas.microsoft.com/office/powerpoint/2010/main" val="2935465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92286" y="1696982"/>
            <a:ext cx="7968343" cy="2992583"/>
          </a:xfrm>
        </p:spPr>
        <p:txBody>
          <a:bodyPr/>
          <a:lstStyle/>
          <a:p>
            <a:r>
              <a:rPr lang="en-US" sz="8000" dirty="0" smtClean="0"/>
              <a:t>The “S” in SBIRT: Screening</a:t>
            </a:r>
            <a:endParaRPr lang="en-US" sz="80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6584" y="5147732"/>
            <a:ext cx="1533147" cy="1566675"/>
          </a:xfrm>
          <a:prstGeom prst="rect">
            <a:avLst/>
          </a:prstGeom>
        </p:spPr>
      </p:pic>
    </p:spTree>
    <p:extLst>
      <p:ext uri="{BB962C8B-B14F-4D97-AF65-F5344CB8AC3E}">
        <p14:creationId xmlns:p14="http://schemas.microsoft.com/office/powerpoint/2010/main" val="2582384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1235711539"/>
              </p:ext>
            </p:extLst>
          </p:nvPr>
        </p:nvGraphicFramePr>
        <p:xfrm>
          <a:off x="2698024" y="566601"/>
          <a:ext cx="8115300" cy="57531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Curved Right Arrow 13"/>
          <p:cNvSpPr/>
          <p:nvPr/>
        </p:nvSpPr>
        <p:spPr>
          <a:xfrm>
            <a:off x="2145574" y="1090476"/>
            <a:ext cx="866775" cy="314325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Right Arrow 14"/>
          <p:cNvSpPr/>
          <p:nvPr/>
        </p:nvSpPr>
        <p:spPr>
          <a:xfrm>
            <a:off x="5193574" y="928551"/>
            <a:ext cx="476250" cy="1619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lus 15"/>
          <p:cNvSpPr/>
          <p:nvPr/>
        </p:nvSpPr>
        <p:spPr>
          <a:xfrm>
            <a:off x="5331686" y="738051"/>
            <a:ext cx="200025" cy="19050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Minus 16"/>
          <p:cNvSpPr/>
          <p:nvPr/>
        </p:nvSpPr>
        <p:spPr>
          <a:xfrm>
            <a:off x="2164624" y="2523988"/>
            <a:ext cx="533400" cy="276225"/>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550223"/>
            <a:ext cx="6096000" cy="307777"/>
          </a:xfrm>
          <a:prstGeom prst="rect">
            <a:avLst/>
          </a:prstGeom>
        </p:spPr>
        <p:txBody>
          <a:bodyPr>
            <a:spAutoFit/>
          </a:bodyPr>
          <a:lstStyle/>
          <a:p>
            <a:r>
              <a:rPr lang="en-US" sz="1400" dirty="0" smtClean="0"/>
              <a:t>Source: Adapted from SBIRT Curriculum</a:t>
            </a:r>
            <a:endParaRPr lang="en-US" sz="1400" dirty="0"/>
          </a:p>
        </p:txBody>
      </p:sp>
    </p:spTree>
    <p:extLst>
      <p:ext uri="{BB962C8B-B14F-4D97-AF65-F5344CB8AC3E}">
        <p14:creationId xmlns:p14="http://schemas.microsoft.com/office/powerpoint/2010/main" val="2693382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20914" y="115896"/>
            <a:ext cx="4712813" cy="1016000"/>
          </a:xfrm>
        </p:spPr>
        <p:txBody>
          <a:bodyPr>
            <a:normAutofit/>
          </a:bodyPr>
          <a:lstStyle/>
          <a:p>
            <a:r>
              <a:rPr lang="en-US" sz="4000" dirty="0" smtClean="0"/>
              <a:t>Step 1</a:t>
            </a:r>
            <a:endParaRPr lang="en-US" sz="4000" dirty="0"/>
          </a:p>
        </p:txBody>
      </p:sp>
      <p:sp>
        <p:nvSpPr>
          <p:cNvPr id="3" name="Content Placeholder 2"/>
          <p:cNvSpPr>
            <a:spLocks noGrp="1"/>
          </p:cNvSpPr>
          <p:nvPr>
            <p:ph idx="1"/>
          </p:nvPr>
        </p:nvSpPr>
        <p:spPr>
          <a:xfrm>
            <a:off x="1528179" y="1012116"/>
            <a:ext cx="10485628" cy="4761667"/>
          </a:xfrm>
        </p:spPr>
        <p:txBody>
          <a:bodyPr>
            <a:normAutofit lnSpcReduction="10000"/>
          </a:bodyPr>
          <a:lstStyle/>
          <a:p>
            <a:pPr marL="457200" indent="-457200">
              <a:buFont typeface="+mj-lt"/>
              <a:buAutoNum type="arabicPeriod"/>
            </a:pPr>
            <a:r>
              <a:rPr lang="en-US" sz="2300" b="1" dirty="0" smtClean="0">
                <a:solidFill>
                  <a:schemeClr val="accent1"/>
                </a:solidFill>
              </a:rPr>
              <a:t>Pre-Screen</a:t>
            </a:r>
          </a:p>
          <a:p>
            <a:pPr lvl="1"/>
            <a:r>
              <a:rPr lang="en-US" sz="1900" dirty="0" smtClean="0"/>
              <a:t>In the past year, have you had 3 or more drinks containing </a:t>
            </a:r>
            <a:r>
              <a:rPr lang="en-US" sz="1900" b="1" u="sng" dirty="0" smtClean="0"/>
              <a:t>alcohol</a:t>
            </a:r>
            <a:r>
              <a:rPr lang="en-US" sz="1900" dirty="0" smtClean="0"/>
              <a:t> on any one day?</a:t>
            </a:r>
          </a:p>
          <a:p>
            <a:pPr lvl="1"/>
            <a:r>
              <a:rPr lang="en-US" sz="1900" dirty="0"/>
              <a:t>In the past year, </a:t>
            </a:r>
            <a:r>
              <a:rPr lang="en-US" sz="1900" dirty="0" smtClean="0"/>
              <a:t>have you used </a:t>
            </a:r>
            <a:r>
              <a:rPr lang="en-US" sz="1900" b="1" u="sng" dirty="0" smtClean="0"/>
              <a:t>prescription medication </a:t>
            </a:r>
            <a:r>
              <a:rPr lang="en-US" sz="1900" dirty="0" smtClean="0"/>
              <a:t>more than prescribed or that was not prescribed to you?</a:t>
            </a:r>
          </a:p>
          <a:p>
            <a:pPr lvl="2"/>
            <a:r>
              <a:rPr lang="en-US" sz="1700" dirty="0" smtClean="0"/>
              <a:t>More comprehensive: Are you currently using prescription medication and if so, what &amp; for how long?</a:t>
            </a:r>
          </a:p>
          <a:p>
            <a:pPr lvl="1"/>
            <a:r>
              <a:rPr lang="en-US" sz="1900" dirty="0"/>
              <a:t>In the past </a:t>
            </a:r>
            <a:r>
              <a:rPr lang="en-US" sz="1900" dirty="0" smtClean="0"/>
              <a:t>year, </a:t>
            </a:r>
            <a:r>
              <a:rPr lang="en-US" sz="1900" dirty="0"/>
              <a:t>have </a:t>
            </a:r>
            <a:r>
              <a:rPr lang="en-US" sz="1900" dirty="0" smtClean="0"/>
              <a:t>you used </a:t>
            </a:r>
            <a:r>
              <a:rPr lang="en-US" sz="1900" b="1" u="sng" dirty="0" smtClean="0"/>
              <a:t>drugs</a:t>
            </a:r>
            <a:r>
              <a:rPr lang="en-US" sz="1900" dirty="0" smtClean="0"/>
              <a:t> other than those required for medical reasons?</a:t>
            </a:r>
          </a:p>
          <a:p>
            <a:pPr lvl="1"/>
            <a:r>
              <a:rPr lang="en-US" sz="1900" dirty="0"/>
              <a:t>In the past year</a:t>
            </a:r>
            <a:r>
              <a:rPr lang="en-US" sz="1900" dirty="0" smtClean="0">
                <a:solidFill>
                  <a:schemeClr val="tx1"/>
                </a:solidFill>
              </a:rPr>
              <a:t>, </a:t>
            </a:r>
            <a:r>
              <a:rPr lang="en-US" sz="1900" dirty="0">
                <a:solidFill>
                  <a:schemeClr val="tx1"/>
                </a:solidFill>
              </a:rPr>
              <a:t>have you used </a:t>
            </a:r>
            <a:r>
              <a:rPr lang="en-US" sz="1900" b="1" u="sng" dirty="0">
                <a:solidFill>
                  <a:schemeClr val="tx1"/>
                </a:solidFill>
              </a:rPr>
              <a:t>tobacco</a:t>
            </a:r>
            <a:r>
              <a:rPr lang="en-US" sz="1900" dirty="0">
                <a:solidFill>
                  <a:schemeClr val="tx1"/>
                </a:solidFill>
              </a:rPr>
              <a:t> (cigarettes or any tobacco use</a:t>
            </a:r>
            <a:r>
              <a:rPr lang="en-US" sz="1900" dirty="0" smtClean="0">
                <a:solidFill>
                  <a:schemeClr val="tx1"/>
                </a:solidFill>
              </a:rPr>
              <a:t>)?</a:t>
            </a:r>
          </a:p>
          <a:p>
            <a:pPr marL="457200" lvl="1" indent="0">
              <a:buNone/>
            </a:pPr>
            <a:r>
              <a:rPr lang="en-US" sz="1900" dirty="0" smtClean="0"/>
              <a:t>Mental Health:</a:t>
            </a:r>
            <a:endParaRPr lang="en-US" sz="1900" dirty="0"/>
          </a:p>
          <a:p>
            <a:pPr lvl="1"/>
            <a:r>
              <a:rPr lang="en-US" sz="1900" dirty="0"/>
              <a:t>In the past </a:t>
            </a:r>
            <a:r>
              <a:rPr lang="en-US" sz="1900" dirty="0" smtClean="0"/>
              <a:t>year, </a:t>
            </a:r>
            <a:r>
              <a:rPr lang="en-US" sz="1900" dirty="0" smtClean="0">
                <a:solidFill>
                  <a:schemeClr val="tx1"/>
                </a:solidFill>
              </a:rPr>
              <a:t>have you felt down or </a:t>
            </a:r>
            <a:r>
              <a:rPr lang="en-US" sz="1900" b="1" u="sng" dirty="0" smtClean="0">
                <a:solidFill>
                  <a:schemeClr val="tx1"/>
                </a:solidFill>
              </a:rPr>
              <a:t>depressed</a:t>
            </a:r>
            <a:r>
              <a:rPr lang="en-US" sz="1900" dirty="0" smtClean="0">
                <a:solidFill>
                  <a:schemeClr val="tx1"/>
                </a:solidFill>
              </a:rPr>
              <a:t>?</a:t>
            </a:r>
          </a:p>
          <a:p>
            <a:pPr lvl="1"/>
            <a:r>
              <a:rPr lang="en-US" sz="1900" dirty="0"/>
              <a:t>In the past </a:t>
            </a:r>
            <a:r>
              <a:rPr lang="en-US" sz="1900" dirty="0" smtClean="0"/>
              <a:t>year, </a:t>
            </a:r>
            <a:r>
              <a:rPr lang="en-US" sz="1900" dirty="0" smtClean="0">
                <a:solidFill>
                  <a:schemeClr val="tx1"/>
                </a:solidFill>
              </a:rPr>
              <a:t>have you felt </a:t>
            </a:r>
            <a:r>
              <a:rPr lang="en-US" sz="1900" b="1" u="sng" dirty="0" smtClean="0">
                <a:solidFill>
                  <a:schemeClr val="tx1"/>
                </a:solidFill>
              </a:rPr>
              <a:t>anxious</a:t>
            </a:r>
            <a:r>
              <a:rPr lang="en-US" sz="1900" dirty="0" smtClean="0">
                <a:solidFill>
                  <a:schemeClr val="tx1"/>
                </a:solidFill>
              </a:rPr>
              <a:t> or helpless?</a:t>
            </a:r>
          </a:p>
          <a:p>
            <a:pPr marL="457200" lvl="1" indent="0">
              <a:buNone/>
            </a:pPr>
            <a:r>
              <a:rPr lang="en-US" sz="1900" dirty="0" smtClean="0"/>
              <a:t>Suicide:</a:t>
            </a:r>
            <a:endParaRPr lang="en-US" sz="1900" dirty="0"/>
          </a:p>
          <a:p>
            <a:pPr lvl="1" algn="just"/>
            <a:r>
              <a:rPr lang="en-US" sz="1900" dirty="0" smtClean="0"/>
              <a:t>Have you ever had thoughts about harming yourself?</a:t>
            </a:r>
            <a:endParaRPr lang="en-US" sz="1900" dirty="0">
              <a:solidFill>
                <a:schemeClr val="tx1"/>
              </a:solidFill>
            </a:endParaRPr>
          </a:p>
        </p:txBody>
      </p:sp>
      <p:sp>
        <p:nvSpPr>
          <p:cNvPr id="6" name="Title 1"/>
          <p:cNvSpPr txBox="1">
            <a:spLocks/>
          </p:cNvSpPr>
          <p:nvPr/>
        </p:nvSpPr>
        <p:spPr>
          <a:xfrm>
            <a:off x="2560320" y="5956663"/>
            <a:ext cx="9631680" cy="90133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200" b="1" dirty="0" smtClean="0">
                <a:solidFill>
                  <a:srgbClr val="FF0000"/>
                </a:solidFill>
              </a:rPr>
              <a:t>If yes to any, complete Step 2: Brief-Screen. If no, at this time, nothing further is necessary but affirm the client’s positive health decisions! </a:t>
            </a:r>
            <a:endParaRPr lang="en-US" sz="2200" b="1" dirty="0">
              <a:solidFill>
                <a:srgbClr val="FF0000"/>
              </a:solidFill>
            </a:endParaRPr>
          </a:p>
        </p:txBody>
      </p:sp>
      <p:sp>
        <p:nvSpPr>
          <p:cNvPr id="7" name="Rectangle 6"/>
          <p:cNvSpPr/>
          <p:nvPr/>
        </p:nvSpPr>
        <p:spPr>
          <a:xfrm>
            <a:off x="0" y="6550223"/>
            <a:ext cx="6096000" cy="307777"/>
          </a:xfrm>
          <a:prstGeom prst="rect">
            <a:avLst/>
          </a:prstGeom>
        </p:spPr>
        <p:txBody>
          <a:bodyPr>
            <a:spAutoFit/>
          </a:bodyPr>
          <a:lstStyle/>
          <a:p>
            <a:r>
              <a:rPr lang="en-US" sz="1400" dirty="0" smtClean="0"/>
              <a:t>Adapted from SBIRT Curriculum</a:t>
            </a:r>
            <a:endParaRPr lang="en-US" sz="1400" dirty="0"/>
          </a:p>
        </p:txBody>
      </p:sp>
    </p:spTree>
    <p:extLst>
      <p:ext uri="{BB962C8B-B14F-4D97-AF65-F5344CB8AC3E}">
        <p14:creationId xmlns:p14="http://schemas.microsoft.com/office/powerpoint/2010/main" val="2254144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762342235"/>
              </p:ext>
            </p:extLst>
          </p:nvPr>
        </p:nvGraphicFramePr>
        <p:xfrm>
          <a:off x="2724150" y="671104"/>
          <a:ext cx="8115300" cy="57531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Curved Right Arrow 13"/>
          <p:cNvSpPr/>
          <p:nvPr/>
        </p:nvSpPr>
        <p:spPr>
          <a:xfrm>
            <a:off x="2171700" y="1194979"/>
            <a:ext cx="866775" cy="314325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Right Arrow 14"/>
          <p:cNvSpPr/>
          <p:nvPr/>
        </p:nvSpPr>
        <p:spPr>
          <a:xfrm>
            <a:off x="5219700" y="1033054"/>
            <a:ext cx="476250" cy="1619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lus 15"/>
          <p:cNvSpPr/>
          <p:nvPr/>
        </p:nvSpPr>
        <p:spPr>
          <a:xfrm>
            <a:off x="5357812" y="842554"/>
            <a:ext cx="200025" cy="19050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Minus 16"/>
          <p:cNvSpPr/>
          <p:nvPr/>
        </p:nvSpPr>
        <p:spPr>
          <a:xfrm>
            <a:off x="2190750" y="2628491"/>
            <a:ext cx="533400" cy="276225"/>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62613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226" y="272568"/>
            <a:ext cx="5787634" cy="1144337"/>
          </a:xfrm>
        </p:spPr>
        <p:txBody>
          <a:bodyPr/>
          <a:lstStyle/>
          <a:p>
            <a:r>
              <a:rPr lang="en-US" dirty="0" smtClean="0"/>
              <a:t>Step 2</a:t>
            </a:r>
            <a:endParaRPr lang="en-US" dirty="0"/>
          </a:p>
        </p:txBody>
      </p:sp>
      <p:sp>
        <p:nvSpPr>
          <p:cNvPr id="5" name="Title 1"/>
          <p:cNvSpPr txBox="1">
            <a:spLocks/>
          </p:cNvSpPr>
          <p:nvPr/>
        </p:nvSpPr>
        <p:spPr>
          <a:xfrm>
            <a:off x="2434683" y="5951961"/>
            <a:ext cx="8046720" cy="87662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000" b="1" dirty="0" smtClean="0">
                <a:solidFill>
                  <a:srgbClr val="FF0000"/>
                </a:solidFill>
              </a:rPr>
              <a:t>Score based on scale instructions &amp; provide brief intervention or refer to necessary services</a:t>
            </a:r>
            <a:endParaRPr lang="en-US" sz="2000" b="1" dirty="0">
              <a:solidFill>
                <a:srgbClr val="FF0000"/>
              </a:solidFill>
            </a:endParaRPr>
          </a:p>
        </p:txBody>
      </p:sp>
      <p:sp>
        <p:nvSpPr>
          <p:cNvPr id="6" name="Rectangle 5"/>
          <p:cNvSpPr/>
          <p:nvPr/>
        </p:nvSpPr>
        <p:spPr>
          <a:xfrm>
            <a:off x="0" y="6550223"/>
            <a:ext cx="6096000" cy="307777"/>
          </a:xfrm>
          <a:prstGeom prst="rect">
            <a:avLst/>
          </a:prstGeom>
        </p:spPr>
        <p:txBody>
          <a:bodyPr>
            <a:spAutoFit/>
          </a:bodyPr>
          <a:lstStyle/>
          <a:p>
            <a:r>
              <a:rPr lang="en-US" sz="1400" dirty="0" smtClean="0"/>
              <a:t>Adapted from SBIRT Curriculum</a:t>
            </a:r>
            <a:endParaRPr lang="en-US" sz="1400" dirty="0"/>
          </a:p>
        </p:txBody>
      </p:sp>
      <p:graphicFrame>
        <p:nvGraphicFramePr>
          <p:cNvPr id="7" name="Table 6"/>
          <p:cNvGraphicFramePr>
            <a:graphicFrameLocks noGrp="1"/>
          </p:cNvGraphicFramePr>
          <p:nvPr>
            <p:extLst>
              <p:ext uri="{D42A27DB-BD31-4B8C-83A1-F6EECF244321}">
                <p14:modId xmlns:p14="http://schemas.microsoft.com/office/powerpoint/2010/main" val="1085725552"/>
              </p:ext>
            </p:extLst>
          </p:nvPr>
        </p:nvGraphicFramePr>
        <p:xfrm>
          <a:off x="1554480" y="1314219"/>
          <a:ext cx="10267406" cy="4608327"/>
        </p:xfrm>
        <a:graphic>
          <a:graphicData uri="http://schemas.openxmlformats.org/drawingml/2006/table">
            <a:tbl>
              <a:tblPr firstRow="1" bandRow="1">
                <a:tableStyleId>{8799B23B-EC83-4686-B30A-512413B5E67A}</a:tableStyleId>
              </a:tblPr>
              <a:tblGrid>
                <a:gridCol w="4391638">
                  <a:extLst>
                    <a:ext uri="{9D8B030D-6E8A-4147-A177-3AD203B41FA5}">
                      <a16:colId xmlns:a16="http://schemas.microsoft.com/office/drawing/2014/main" val="3266054186"/>
                    </a:ext>
                  </a:extLst>
                </a:gridCol>
                <a:gridCol w="5875768">
                  <a:extLst>
                    <a:ext uri="{9D8B030D-6E8A-4147-A177-3AD203B41FA5}">
                      <a16:colId xmlns:a16="http://schemas.microsoft.com/office/drawing/2014/main" val="4119253778"/>
                    </a:ext>
                  </a:extLst>
                </a:gridCol>
              </a:tblGrid>
              <a:tr h="564285">
                <a:tc>
                  <a:txBody>
                    <a:bodyPr/>
                    <a:lstStyle/>
                    <a:p>
                      <a:pPr algn="ctr"/>
                      <a:r>
                        <a:rPr lang="en-US" dirty="0" smtClean="0"/>
                        <a:t>Concern</a:t>
                      </a:r>
                      <a:endParaRPr lang="en-US" dirty="0"/>
                    </a:p>
                  </a:txBody>
                  <a:tcPr/>
                </a:tc>
                <a:tc>
                  <a:txBody>
                    <a:bodyPr/>
                    <a:lstStyle/>
                    <a:p>
                      <a:pPr algn="ctr"/>
                      <a:r>
                        <a:rPr lang="en-US" dirty="0" smtClean="0"/>
                        <a:t>Brief-Screen</a:t>
                      </a:r>
                      <a:endParaRPr lang="en-US" dirty="0"/>
                    </a:p>
                  </a:txBody>
                  <a:tcPr/>
                </a:tc>
                <a:extLst>
                  <a:ext uri="{0D108BD9-81ED-4DB2-BD59-A6C34878D82A}">
                    <a16:rowId xmlns:a16="http://schemas.microsoft.com/office/drawing/2014/main" val="4138889273"/>
                  </a:ext>
                </a:extLst>
              </a:tr>
              <a:tr h="564285">
                <a:tc>
                  <a:txBody>
                    <a:bodyPr/>
                    <a:lstStyle/>
                    <a:p>
                      <a:r>
                        <a:rPr lang="en-US" dirty="0" smtClean="0"/>
                        <a:t>Alcohol (18+)</a:t>
                      </a:r>
                      <a:endParaRPr lang="en-US" dirty="0"/>
                    </a:p>
                  </a:txBody>
                  <a:tcPr/>
                </a:tc>
                <a:tc>
                  <a:txBody>
                    <a:bodyPr/>
                    <a:lstStyle/>
                    <a:p>
                      <a:r>
                        <a:rPr lang="en-US" dirty="0" smtClean="0"/>
                        <a:t> US Alcohol Use Disorder Identification Test (USAUDIT)</a:t>
                      </a:r>
                      <a:endParaRPr lang="en-US" dirty="0"/>
                    </a:p>
                  </a:txBody>
                  <a:tcPr/>
                </a:tc>
                <a:extLst>
                  <a:ext uri="{0D108BD9-81ED-4DB2-BD59-A6C34878D82A}">
                    <a16:rowId xmlns:a16="http://schemas.microsoft.com/office/drawing/2014/main" val="2363825277"/>
                  </a:ext>
                </a:extLst>
              </a:tr>
              <a:tr h="564285">
                <a:tc>
                  <a:txBody>
                    <a:bodyPr/>
                    <a:lstStyle/>
                    <a:p>
                      <a:r>
                        <a:rPr lang="en-US" dirty="0" smtClean="0"/>
                        <a:t>Prescriptions/Drugs (18+)</a:t>
                      </a:r>
                      <a:endParaRPr lang="en-US" dirty="0"/>
                    </a:p>
                  </a:txBody>
                  <a:tcPr/>
                </a:tc>
                <a:tc>
                  <a:txBody>
                    <a:bodyPr/>
                    <a:lstStyle/>
                    <a:p>
                      <a:r>
                        <a:rPr lang="en-US" dirty="0" smtClean="0"/>
                        <a:t>Drug Abuse Screening Test (DAST)</a:t>
                      </a:r>
                      <a:endParaRPr lang="en-US" dirty="0"/>
                    </a:p>
                  </a:txBody>
                  <a:tcPr/>
                </a:tc>
                <a:extLst>
                  <a:ext uri="{0D108BD9-81ED-4DB2-BD59-A6C34878D82A}">
                    <a16:rowId xmlns:a16="http://schemas.microsoft.com/office/drawing/2014/main" val="894678602"/>
                  </a:ext>
                </a:extLst>
              </a:tr>
              <a:tr h="564285">
                <a:tc>
                  <a:txBody>
                    <a:bodyPr/>
                    <a:lstStyle/>
                    <a:p>
                      <a:r>
                        <a:rPr lang="en-US" baseline="0" dirty="0" smtClean="0"/>
                        <a:t>Alcohol or Drug Use (Under 18)</a:t>
                      </a:r>
                      <a:endParaRPr lang="en-US" dirty="0"/>
                    </a:p>
                  </a:txBody>
                  <a:tcPr/>
                </a:tc>
                <a:tc>
                  <a:txBody>
                    <a:bodyPr/>
                    <a:lstStyle/>
                    <a:p>
                      <a:r>
                        <a:rPr lang="en-US" dirty="0" smtClean="0"/>
                        <a:t>CRAFFT</a:t>
                      </a:r>
                      <a:endParaRPr lang="en-US" dirty="0"/>
                    </a:p>
                  </a:txBody>
                  <a:tcPr/>
                </a:tc>
                <a:extLst>
                  <a:ext uri="{0D108BD9-81ED-4DB2-BD59-A6C34878D82A}">
                    <a16:rowId xmlns:a16="http://schemas.microsoft.com/office/drawing/2014/main" val="1996550165"/>
                  </a:ext>
                </a:extLst>
              </a:tr>
              <a:tr h="658332">
                <a:tc>
                  <a:txBody>
                    <a:bodyPr/>
                    <a:lstStyle/>
                    <a:p>
                      <a:r>
                        <a:rPr lang="en-US" dirty="0" smtClean="0"/>
                        <a:t>Tobacco</a:t>
                      </a:r>
                      <a:endParaRPr lang="en-US" dirty="0"/>
                    </a:p>
                  </a:txBody>
                  <a:tcPr/>
                </a:tc>
                <a:tc>
                  <a:txBody>
                    <a:bodyPr/>
                    <a:lstStyle/>
                    <a:p>
                      <a:r>
                        <a:rPr lang="en-US" dirty="0" smtClean="0"/>
                        <a:t>No Brief Screen</a:t>
                      </a:r>
                      <a:r>
                        <a:rPr lang="en-US" baseline="0" dirty="0" smtClean="0"/>
                        <a:t> - </a:t>
                      </a:r>
                      <a:r>
                        <a:rPr lang="en-US" dirty="0" smtClean="0"/>
                        <a:t>Provide quit</a:t>
                      </a:r>
                      <a:r>
                        <a:rPr lang="en-US" baseline="0" dirty="0" smtClean="0"/>
                        <a:t> line information: </a:t>
                      </a:r>
                    </a:p>
                    <a:p>
                      <a:r>
                        <a:rPr lang="en-US" sz="1800" b="0" i="0" kern="1200" dirty="0" smtClean="0">
                          <a:solidFill>
                            <a:schemeClr val="tx1"/>
                          </a:solidFill>
                          <a:effectLst/>
                          <a:latin typeface="+mn-lt"/>
                          <a:ea typeface="+mn-ea"/>
                          <a:cs typeface="+mn-cs"/>
                        </a:rPr>
                        <a:t>1-800-QUIT-NOW (800-784-8669) or 1-877-966-8784</a:t>
                      </a:r>
                      <a:endParaRPr lang="en-US" b="0" dirty="0"/>
                    </a:p>
                  </a:txBody>
                  <a:tcPr/>
                </a:tc>
                <a:extLst>
                  <a:ext uri="{0D108BD9-81ED-4DB2-BD59-A6C34878D82A}">
                    <a16:rowId xmlns:a16="http://schemas.microsoft.com/office/drawing/2014/main" val="3301736990"/>
                  </a:ext>
                </a:extLst>
              </a:tr>
              <a:tr h="564285">
                <a:tc>
                  <a:txBody>
                    <a:bodyPr/>
                    <a:lstStyle/>
                    <a:p>
                      <a:r>
                        <a:rPr lang="en-US" dirty="0" smtClean="0"/>
                        <a:t>Depression</a:t>
                      </a:r>
                      <a:endParaRPr lang="en-US" dirty="0"/>
                    </a:p>
                  </a:txBody>
                  <a:tcPr/>
                </a:tc>
                <a:tc>
                  <a:txBody>
                    <a:bodyPr/>
                    <a:lstStyle/>
                    <a:p>
                      <a:r>
                        <a:rPr lang="en-US" dirty="0" smtClean="0"/>
                        <a:t>Patient</a:t>
                      </a:r>
                      <a:r>
                        <a:rPr lang="en-US" baseline="0" dirty="0" smtClean="0"/>
                        <a:t> Health Questionnaire 9-item (PHQ-9)</a:t>
                      </a:r>
                      <a:endParaRPr lang="en-US" dirty="0"/>
                    </a:p>
                  </a:txBody>
                  <a:tcPr/>
                </a:tc>
                <a:extLst>
                  <a:ext uri="{0D108BD9-81ED-4DB2-BD59-A6C34878D82A}">
                    <a16:rowId xmlns:a16="http://schemas.microsoft.com/office/drawing/2014/main" val="4065764859"/>
                  </a:ext>
                </a:extLst>
              </a:tr>
              <a:tr h="564285">
                <a:tc>
                  <a:txBody>
                    <a:bodyPr/>
                    <a:lstStyle/>
                    <a:p>
                      <a:r>
                        <a:rPr lang="en-US" dirty="0" smtClean="0"/>
                        <a:t>Anxiety</a:t>
                      </a:r>
                      <a:endParaRPr lang="en-US" dirty="0"/>
                    </a:p>
                  </a:txBody>
                  <a:tcPr/>
                </a:tc>
                <a:tc>
                  <a:txBody>
                    <a:bodyPr/>
                    <a:lstStyle/>
                    <a:p>
                      <a:r>
                        <a:rPr lang="en-US" dirty="0" smtClean="0"/>
                        <a:t>Generalized</a:t>
                      </a:r>
                      <a:r>
                        <a:rPr lang="en-US" baseline="0" dirty="0" smtClean="0"/>
                        <a:t> Anxiety Disorder 7-item (GAD-7) </a:t>
                      </a:r>
                      <a:endParaRPr lang="en-US" dirty="0"/>
                    </a:p>
                  </a:txBody>
                  <a:tcPr/>
                </a:tc>
                <a:extLst>
                  <a:ext uri="{0D108BD9-81ED-4DB2-BD59-A6C34878D82A}">
                    <a16:rowId xmlns:a16="http://schemas.microsoft.com/office/drawing/2014/main" val="978576721"/>
                  </a:ext>
                </a:extLst>
              </a:tr>
              <a:tr h="564285">
                <a:tc>
                  <a:txBody>
                    <a:bodyPr/>
                    <a:lstStyle/>
                    <a:p>
                      <a:r>
                        <a:rPr lang="en-US" dirty="0" smtClean="0"/>
                        <a:t>Suicide</a:t>
                      </a:r>
                      <a:endParaRPr lang="en-US" dirty="0"/>
                    </a:p>
                  </a:txBody>
                  <a:tcPr/>
                </a:tc>
                <a:tc>
                  <a:txBody>
                    <a:bodyPr/>
                    <a:lstStyle/>
                    <a:p>
                      <a:r>
                        <a:rPr lang="en-US" dirty="0" smtClean="0"/>
                        <a:t>Columbia-</a:t>
                      </a:r>
                      <a:r>
                        <a:rPr lang="en-US" baseline="0" dirty="0" smtClean="0"/>
                        <a:t>Suicide Severity Rating Scale (C-SSRS)</a:t>
                      </a:r>
                      <a:endParaRPr lang="en-US" dirty="0"/>
                    </a:p>
                  </a:txBody>
                  <a:tcPr/>
                </a:tc>
                <a:extLst>
                  <a:ext uri="{0D108BD9-81ED-4DB2-BD59-A6C34878D82A}">
                    <a16:rowId xmlns:a16="http://schemas.microsoft.com/office/drawing/2014/main" val="1924868833"/>
                  </a:ext>
                </a:extLst>
              </a:tr>
            </a:tbl>
          </a:graphicData>
        </a:graphic>
      </p:graphicFrame>
    </p:spTree>
    <p:extLst>
      <p:ext uri="{BB962C8B-B14F-4D97-AF65-F5344CB8AC3E}">
        <p14:creationId xmlns:p14="http://schemas.microsoft.com/office/powerpoint/2010/main" val="102115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14325"/>
            <a:ext cx="8596668" cy="1616075"/>
          </a:xfrm>
        </p:spPr>
        <p:txBody>
          <a:bodyPr/>
          <a:lstStyle/>
          <a:p>
            <a:r>
              <a:rPr lang="en-US" dirty="0"/>
              <a:t>When Screening, It’s Useful To Clarify What </a:t>
            </a:r>
            <a:r>
              <a:rPr lang="en-US" u="sng" dirty="0" smtClean="0"/>
              <a:t>One Drink </a:t>
            </a:r>
            <a:r>
              <a:rPr lang="en-US" dirty="0" smtClean="0"/>
              <a:t>Is</a:t>
            </a:r>
            <a:r>
              <a:rPr lang="en-US" dirty="0"/>
              <a:t>!</a:t>
            </a:r>
          </a:p>
        </p:txBody>
      </p:sp>
      <p:sp>
        <p:nvSpPr>
          <p:cNvPr id="4" name="Content Placeholder 2"/>
          <p:cNvSpPr>
            <a:spLocks noGrp="1"/>
          </p:cNvSpPr>
          <p:nvPr>
            <p:ph idx="1"/>
          </p:nvPr>
        </p:nvSpPr>
        <p:spPr>
          <a:xfrm>
            <a:off x="8791447" y="1462483"/>
            <a:ext cx="3014357" cy="3119902"/>
          </a:xfrm>
        </p:spPr>
        <p:txBody>
          <a:bodyPr>
            <a:normAutofit/>
          </a:bodyPr>
          <a:lstStyle/>
          <a:p>
            <a:pPr marL="0" indent="0" algn="ctr">
              <a:buNone/>
            </a:pPr>
            <a:r>
              <a:rPr lang="en-US" sz="2400" b="1" dirty="0">
                <a:solidFill>
                  <a:prstClr val="black"/>
                </a:solidFill>
              </a:rPr>
              <a:t>Recommended Limits</a:t>
            </a:r>
          </a:p>
          <a:p>
            <a:pPr algn="ctr"/>
            <a:r>
              <a:rPr lang="en-US" sz="2200" dirty="0" smtClean="0">
                <a:solidFill>
                  <a:prstClr val="black"/>
                </a:solidFill>
              </a:rPr>
              <a:t>Men </a:t>
            </a:r>
            <a:r>
              <a:rPr lang="en-US" sz="2200" dirty="0">
                <a:solidFill>
                  <a:prstClr val="black"/>
                </a:solidFill>
              </a:rPr>
              <a:t>= 2 </a:t>
            </a:r>
            <a:r>
              <a:rPr lang="en-US" sz="2200" dirty="0" smtClean="0">
                <a:solidFill>
                  <a:prstClr val="black"/>
                </a:solidFill>
              </a:rPr>
              <a:t>drinks per </a:t>
            </a:r>
            <a:r>
              <a:rPr lang="en-US" sz="2200" dirty="0">
                <a:solidFill>
                  <a:prstClr val="black"/>
                </a:solidFill>
              </a:rPr>
              <a:t>day/14 per week</a:t>
            </a:r>
          </a:p>
          <a:p>
            <a:pPr algn="ctr"/>
            <a:r>
              <a:rPr lang="en-US" sz="2200" dirty="0">
                <a:solidFill>
                  <a:prstClr val="black"/>
                </a:solidFill>
              </a:rPr>
              <a:t>Women/anyone 65+ =  1 </a:t>
            </a:r>
            <a:r>
              <a:rPr lang="en-US" sz="2200" dirty="0" smtClean="0">
                <a:solidFill>
                  <a:prstClr val="black"/>
                </a:solidFill>
              </a:rPr>
              <a:t>drink per </a:t>
            </a:r>
            <a:r>
              <a:rPr lang="en-US" sz="2200" dirty="0">
                <a:solidFill>
                  <a:prstClr val="black"/>
                </a:solidFill>
              </a:rPr>
              <a:t>day or 7 drinks per </a:t>
            </a:r>
            <a:r>
              <a:rPr lang="en-US" sz="2200" dirty="0" smtClean="0">
                <a:solidFill>
                  <a:prstClr val="black"/>
                </a:solidFill>
              </a:rPr>
              <a:t>week</a:t>
            </a:r>
            <a:endParaRPr lang="en-US" sz="2200" dirty="0">
              <a:solidFill>
                <a:prstClr val="black"/>
              </a:solidFill>
            </a:endParaRPr>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332" y="1760210"/>
            <a:ext cx="7929461" cy="4497137"/>
          </a:xfrm>
          <a:prstGeom prst="rect">
            <a:avLst/>
          </a:prstGeom>
        </p:spPr>
      </p:pic>
      <p:sp>
        <p:nvSpPr>
          <p:cNvPr id="3" name="Rectangle 2"/>
          <p:cNvSpPr/>
          <p:nvPr/>
        </p:nvSpPr>
        <p:spPr>
          <a:xfrm>
            <a:off x="8472793" y="4826995"/>
            <a:ext cx="3432517" cy="1200329"/>
          </a:xfrm>
          <a:prstGeom prst="rect">
            <a:avLst/>
          </a:prstGeom>
        </p:spPr>
        <p:txBody>
          <a:bodyPr wrap="square">
            <a:spAutoFit/>
          </a:bodyPr>
          <a:lstStyle/>
          <a:p>
            <a:pPr algn="ctr"/>
            <a:r>
              <a:rPr lang="en-US" sz="2400" b="1" dirty="0">
                <a:solidFill>
                  <a:srgbClr val="B46C3A"/>
                </a:solidFill>
                <a:latin typeface="Century Gothic" pitchFamily="34" charset="0"/>
              </a:rPr>
              <a:t>Binge </a:t>
            </a:r>
            <a:r>
              <a:rPr lang="en-US" sz="2400" b="1" dirty="0" smtClean="0">
                <a:solidFill>
                  <a:srgbClr val="B46C3A"/>
                </a:solidFill>
                <a:latin typeface="Century Gothic" pitchFamily="34" charset="0"/>
              </a:rPr>
              <a:t>drinking  </a:t>
            </a:r>
            <a:endParaRPr lang="en-US" sz="2400" b="1" dirty="0">
              <a:solidFill>
                <a:srgbClr val="B46C3A"/>
              </a:solidFill>
              <a:latin typeface="Century Gothic" pitchFamily="34" charset="0"/>
            </a:endParaRPr>
          </a:p>
          <a:p>
            <a:pPr algn="ctr"/>
            <a:r>
              <a:rPr lang="en-US" sz="2400" b="1" dirty="0" smtClean="0">
                <a:solidFill>
                  <a:prstClr val="black"/>
                </a:solidFill>
                <a:latin typeface="Century Gothic" pitchFamily="34" charset="0"/>
                <a:sym typeface="Symbol" pitchFamily="18" charset="2"/>
              </a:rPr>
              <a:t></a:t>
            </a:r>
            <a:r>
              <a:rPr lang="en-US" sz="2400" b="1" dirty="0">
                <a:solidFill>
                  <a:prstClr val="black"/>
                </a:solidFill>
                <a:latin typeface="Century Gothic" pitchFamily="34" charset="0"/>
              </a:rPr>
              <a:t>5 for men or </a:t>
            </a:r>
            <a:r>
              <a:rPr lang="en-US" sz="2400" b="1" dirty="0">
                <a:solidFill>
                  <a:prstClr val="black"/>
                </a:solidFill>
                <a:latin typeface="Century Gothic" pitchFamily="34" charset="0"/>
                <a:sym typeface="Symbol" pitchFamily="18" charset="2"/>
              </a:rPr>
              <a:t>4</a:t>
            </a:r>
            <a:r>
              <a:rPr lang="en-US" sz="2400" b="1" dirty="0">
                <a:solidFill>
                  <a:prstClr val="black"/>
                </a:solidFill>
                <a:latin typeface="Century Gothic" pitchFamily="34" charset="0"/>
              </a:rPr>
              <a:t>  for women/anyone 65</a:t>
            </a:r>
            <a:r>
              <a:rPr lang="en-US" sz="2400" b="1" dirty="0" smtClean="0">
                <a:solidFill>
                  <a:prstClr val="black"/>
                </a:solidFill>
                <a:latin typeface="Century Gothic" pitchFamily="34" charset="0"/>
              </a:rPr>
              <a:t>+</a:t>
            </a:r>
            <a:endParaRPr lang="en-US" sz="2400" b="1" dirty="0">
              <a:solidFill>
                <a:prstClr val="black"/>
              </a:solidFill>
              <a:latin typeface="Century Gothic" pitchFamily="34" charset="0"/>
            </a:endParaRPr>
          </a:p>
        </p:txBody>
      </p:sp>
    </p:spTree>
    <p:extLst>
      <p:ext uri="{BB962C8B-B14F-4D97-AF65-F5344CB8AC3E}">
        <p14:creationId xmlns:p14="http://schemas.microsoft.com/office/powerpoint/2010/main" val="1689795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043451" y="412561"/>
            <a:ext cx="5194110" cy="1364776"/>
          </a:xfrm>
        </p:spPr>
        <p:txBody>
          <a:bodyPr>
            <a:noAutofit/>
          </a:bodyPr>
          <a:lstStyle/>
          <a:p>
            <a:pPr algn="ctr">
              <a:spcAft>
                <a:spcPts val="1200"/>
              </a:spcAft>
            </a:pPr>
            <a:r>
              <a:rPr lang="en-US" sz="3400" b="1" dirty="0" smtClean="0">
                <a:solidFill>
                  <a:schemeClr val="accent1">
                    <a:lumMod val="75000"/>
                  </a:schemeClr>
                </a:solidFill>
              </a:rPr>
              <a:t>AUDIT Questionnaire</a:t>
            </a:r>
            <a:endParaRPr lang="en-US" sz="3400" b="1" dirty="0">
              <a:solidFill>
                <a:schemeClr val="accent1">
                  <a:lumMod val="75000"/>
                </a:schemeClr>
              </a:solidFill>
            </a:endParaRPr>
          </a:p>
        </p:txBody>
      </p:sp>
      <p:sp>
        <p:nvSpPr>
          <p:cNvPr id="3" name="Content Placeholder 2"/>
          <p:cNvSpPr>
            <a:spLocks noGrp="1"/>
          </p:cNvSpPr>
          <p:nvPr>
            <p:ph idx="1"/>
          </p:nvPr>
        </p:nvSpPr>
        <p:spPr>
          <a:xfrm>
            <a:off x="829218" y="1657064"/>
            <a:ext cx="10525719" cy="4948452"/>
          </a:xfrm>
        </p:spPr>
        <p:txBody>
          <a:bodyPr>
            <a:normAutofit lnSpcReduction="10000"/>
          </a:bodyPr>
          <a:lstStyle/>
          <a:p>
            <a:r>
              <a:rPr lang="en-US" dirty="0"/>
              <a:t>The World Health Organization (WHO) developed the Alcohol Use Disorders Identification Test (AUDIT) in 1989 as a simple method of screening for hazardous and harmful drinking. </a:t>
            </a:r>
            <a:endParaRPr lang="en-US" dirty="0" smtClean="0"/>
          </a:p>
          <a:p>
            <a:r>
              <a:rPr lang="en-US" dirty="0"/>
              <a:t>The AUDIT was recently adapted for use in the United States (Centers for Disease Control and Prevention [CDC], 2014)</a:t>
            </a:r>
            <a:endParaRPr lang="en-US" dirty="0" smtClean="0"/>
          </a:p>
          <a:p>
            <a:r>
              <a:rPr lang="en-US" dirty="0" smtClean="0"/>
              <a:t>The </a:t>
            </a:r>
            <a:r>
              <a:rPr lang="en-US" dirty="0"/>
              <a:t>purpose of the USAUDIT is to identify individuals with risky patterns of alcohol consumption, as defined by the U.S. standard drink (14 grams) and recommended drinking limits (National Institute on Alcohol Abuse and Alcoholism [NIAAA], 2007), and those who may have an alcohol use disorder (AUD), according to the </a:t>
            </a:r>
            <a:r>
              <a:rPr lang="en-US" i="1" dirty="0"/>
              <a:t>International Classification of Mental and Behavioral Diseases </a:t>
            </a:r>
            <a:r>
              <a:rPr lang="en-US" dirty="0"/>
              <a:t>– Tenth Revision (ICD-10; WHO, 1993) and the </a:t>
            </a:r>
            <a:r>
              <a:rPr lang="en-US" i="1" dirty="0"/>
              <a:t>Diagnostic and Statistical Manual of Mental Disorders </a:t>
            </a:r>
            <a:r>
              <a:rPr lang="en-US" dirty="0"/>
              <a:t>– Fifth Edition(DSM-5; American Psychiatric Association [APA], 2013). </a:t>
            </a:r>
          </a:p>
        </p:txBody>
      </p:sp>
    </p:spTree>
    <p:extLst>
      <p:ext uri="{BB962C8B-B14F-4D97-AF65-F5344CB8AC3E}">
        <p14:creationId xmlns:p14="http://schemas.microsoft.com/office/powerpoint/2010/main" val="3012363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586184581"/>
              </p:ext>
            </p:extLst>
          </p:nvPr>
        </p:nvGraphicFramePr>
        <p:xfrm>
          <a:off x="0" y="1"/>
          <a:ext cx="12192000" cy="6728346"/>
        </p:xfrm>
        <a:graphic>
          <a:graphicData uri="http://schemas.openxmlformats.org/drawingml/2006/table">
            <a:tbl>
              <a:tblPr firstRow="1" firstCol="1" bandRow="1">
                <a:tableStyleId>{5C22544A-7EE6-4342-B048-85BDC9FD1C3A}</a:tableStyleId>
              </a:tblPr>
              <a:tblGrid>
                <a:gridCol w="3959965">
                  <a:extLst>
                    <a:ext uri="{9D8B030D-6E8A-4147-A177-3AD203B41FA5}">
                      <a16:colId xmlns:a16="http://schemas.microsoft.com/office/drawing/2014/main" val="2127188489"/>
                    </a:ext>
                  </a:extLst>
                </a:gridCol>
                <a:gridCol w="838808">
                  <a:extLst>
                    <a:ext uri="{9D8B030D-6E8A-4147-A177-3AD203B41FA5}">
                      <a16:colId xmlns:a16="http://schemas.microsoft.com/office/drawing/2014/main" val="1276688981"/>
                    </a:ext>
                  </a:extLst>
                </a:gridCol>
                <a:gridCol w="914399">
                  <a:extLst>
                    <a:ext uri="{9D8B030D-6E8A-4147-A177-3AD203B41FA5}">
                      <a16:colId xmlns:a16="http://schemas.microsoft.com/office/drawing/2014/main" val="4002485432"/>
                    </a:ext>
                  </a:extLst>
                </a:gridCol>
                <a:gridCol w="1297229">
                  <a:extLst>
                    <a:ext uri="{9D8B030D-6E8A-4147-A177-3AD203B41FA5}">
                      <a16:colId xmlns:a16="http://schemas.microsoft.com/office/drawing/2014/main" val="34720929"/>
                    </a:ext>
                  </a:extLst>
                </a:gridCol>
                <a:gridCol w="992428">
                  <a:extLst>
                    <a:ext uri="{9D8B030D-6E8A-4147-A177-3AD203B41FA5}">
                      <a16:colId xmlns:a16="http://schemas.microsoft.com/office/drawing/2014/main" val="2095783016"/>
                    </a:ext>
                  </a:extLst>
                </a:gridCol>
                <a:gridCol w="1143610">
                  <a:extLst>
                    <a:ext uri="{9D8B030D-6E8A-4147-A177-3AD203B41FA5}">
                      <a16:colId xmlns:a16="http://schemas.microsoft.com/office/drawing/2014/main" val="3199822649"/>
                    </a:ext>
                  </a:extLst>
                </a:gridCol>
                <a:gridCol w="902208">
                  <a:extLst>
                    <a:ext uri="{9D8B030D-6E8A-4147-A177-3AD203B41FA5}">
                      <a16:colId xmlns:a16="http://schemas.microsoft.com/office/drawing/2014/main" val="2521622672"/>
                    </a:ext>
                  </a:extLst>
                </a:gridCol>
                <a:gridCol w="1072896">
                  <a:extLst>
                    <a:ext uri="{9D8B030D-6E8A-4147-A177-3AD203B41FA5}">
                      <a16:colId xmlns:a16="http://schemas.microsoft.com/office/drawing/2014/main" val="2278233950"/>
                    </a:ext>
                  </a:extLst>
                </a:gridCol>
                <a:gridCol w="1070457">
                  <a:extLst>
                    <a:ext uri="{9D8B030D-6E8A-4147-A177-3AD203B41FA5}">
                      <a16:colId xmlns:a16="http://schemas.microsoft.com/office/drawing/2014/main" val="3703738043"/>
                    </a:ext>
                  </a:extLst>
                </a:gridCol>
              </a:tblGrid>
              <a:tr h="217992">
                <a:tc>
                  <a:txBody>
                    <a:bodyPr/>
                    <a:lstStyle/>
                    <a:p>
                      <a:pPr marL="0" marR="0" algn="ctr">
                        <a:lnSpc>
                          <a:spcPct val="110000"/>
                        </a:lnSpc>
                        <a:spcBef>
                          <a:spcPts val="0"/>
                        </a:spcBef>
                        <a:spcAft>
                          <a:spcPts val="0"/>
                        </a:spcAft>
                      </a:pPr>
                      <a:r>
                        <a:rPr lang="en-US" sz="1300" dirty="0" smtClean="0">
                          <a:effectLst/>
                        </a:rPr>
                        <a:t>USAUDIT</a:t>
                      </a:r>
                      <a:r>
                        <a:rPr lang="en-US" sz="1300" baseline="0" dirty="0" smtClean="0">
                          <a:effectLst/>
                        </a:rPr>
                        <a:t> </a:t>
                      </a:r>
                      <a:r>
                        <a:rPr lang="en-US" sz="1300" dirty="0" smtClean="0">
                          <a:effectLst/>
                        </a:rPr>
                        <a:t>Questions</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0</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1</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2</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3</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4</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5</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6</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Score</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extLst>
                  <a:ext uri="{0D108BD9-81ED-4DB2-BD59-A6C34878D82A}">
                    <a16:rowId xmlns:a16="http://schemas.microsoft.com/office/drawing/2014/main" val="3119798205"/>
                  </a:ext>
                </a:extLst>
              </a:tr>
              <a:tr h="435984">
                <a:tc>
                  <a:txBody>
                    <a:bodyPr/>
                    <a:lstStyle/>
                    <a:p>
                      <a:pPr marL="0" marR="0" lvl="0" indent="0">
                        <a:lnSpc>
                          <a:spcPct val="110000"/>
                        </a:lnSpc>
                        <a:spcBef>
                          <a:spcPts val="0"/>
                        </a:spcBef>
                        <a:spcAft>
                          <a:spcPts val="0"/>
                        </a:spcAft>
                        <a:buFont typeface="+mj-lt"/>
                        <a:buNone/>
                      </a:pPr>
                      <a:r>
                        <a:rPr lang="en-US" sz="1300" dirty="0" smtClean="0">
                          <a:effectLst/>
                        </a:rPr>
                        <a:t>1. How </a:t>
                      </a:r>
                      <a:r>
                        <a:rPr lang="en-US" sz="1300" dirty="0">
                          <a:effectLst/>
                        </a:rPr>
                        <a:t>often do you have a drink containing alcohol?</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Never</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Less than monthly</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Monthly</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Weekly</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2-3 times a week</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4-6 times a week</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Daily</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 </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extLst>
                  <a:ext uri="{0D108BD9-81ED-4DB2-BD59-A6C34878D82A}">
                    <a16:rowId xmlns:a16="http://schemas.microsoft.com/office/drawing/2014/main" val="1390218460"/>
                  </a:ext>
                </a:extLst>
              </a:tr>
              <a:tr h="596883">
                <a:tc>
                  <a:txBody>
                    <a:bodyPr/>
                    <a:lstStyle/>
                    <a:p>
                      <a:pPr marL="0" marR="0" lvl="0" indent="0">
                        <a:lnSpc>
                          <a:spcPct val="110000"/>
                        </a:lnSpc>
                        <a:spcBef>
                          <a:spcPts val="0"/>
                        </a:spcBef>
                        <a:spcAft>
                          <a:spcPts val="0"/>
                        </a:spcAft>
                        <a:buFont typeface="+mj-lt"/>
                        <a:buNone/>
                      </a:pPr>
                      <a:r>
                        <a:rPr lang="en-US" sz="1300" dirty="0" smtClean="0">
                          <a:effectLst/>
                        </a:rPr>
                        <a:t>2. How </a:t>
                      </a:r>
                      <a:r>
                        <a:rPr lang="en-US" sz="1300" dirty="0">
                          <a:effectLst/>
                        </a:rPr>
                        <a:t>many drinks containing alcohol do you have on a typical day when you are drinking?</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1 drink</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2 drinks</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3 drinks</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4 drinks</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5-6 drinks</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7-9 drinks</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10 or more drinks</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 </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extLst>
                  <a:ext uri="{0D108BD9-81ED-4DB2-BD59-A6C34878D82A}">
                    <a16:rowId xmlns:a16="http://schemas.microsoft.com/office/drawing/2014/main" val="1940626730"/>
                  </a:ext>
                </a:extLst>
              </a:tr>
              <a:tr h="653977">
                <a:tc>
                  <a:txBody>
                    <a:bodyPr/>
                    <a:lstStyle/>
                    <a:p>
                      <a:pPr marL="0" marR="0" lvl="0" indent="0">
                        <a:lnSpc>
                          <a:spcPct val="110000"/>
                        </a:lnSpc>
                        <a:spcBef>
                          <a:spcPts val="0"/>
                        </a:spcBef>
                        <a:spcAft>
                          <a:spcPts val="0"/>
                        </a:spcAft>
                        <a:buFont typeface="+mj-lt"/>
                        <a:buNone/>
                      </a:pPr>
                      <a:r>
                        <a:rPr lang="en-US" sz="1300" dirty="0" smtClean="0">
                          <a:effectLst/>
                        </a:rPr>
                        <a:t>3. How </a:t>
                      </a:r>
                      <a:r>
                        <a:rPr lang="en-US" sz="1300" dirty="0">
                          <a:effectLst/>
                        </a:rPr>
                        <a:t>often do you have X (5 for men; 4 for women &amp; men over the age of 65) or more drinks on one occasion?</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dirty="0">
                          <a:effectLst/>
                        </a:rPr>
                        <a:t>Never</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dirty="0">
                          <a:effectLst/>
                        </a:rPr>
                        <a:t>Less than monthly</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Monthly</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Weekly</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2-3 times a week</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4-6 times a week</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Daily</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 </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extLst>
                  <a:ext uri="{0D108BD9-81ED-4DB2-BD59-A6C34878D82A}">
                    <a16:rowId xmlns:a16="http://schemas.microsoft.com/office/drawing/2014/main" val="2537013289"/>
                  </a:ext>
                </a:extLst>
              </a:tr>
              <a:tr h="596883">
                <a:tc>
                  <a:txBody>
                    <a:bodyPr/>
                    <a:lstStyle/>
                    <a:p>
                      <a:pPr marL="0" marR="0" lvl="0" indent="0">
                        <a:spcBef>
                          <a:spcPts val="0"/>
                        </a:spcBef>
                        <a:spcAft>
                          <a:spcPts val="0"/>
                        </a:spcAft>
                        <a:buFont typeface="+mj-lt"/>
                        <a:buNone/>
                      </a:pPr>
                      <a:r>
                        <a:rPr lang="en-US" sz="1300" dirty="0" smtClean="0">
                          <a:effectLst/>
                        </a:rPr>
                        <a:t>4. How </a:t>
                      </a:r>
                      <a:r>
                        <a:rPr lang="en-US" sz="1300" dirty="0">
                          <a:effectLst/>
                        </a:rPr>
                        <a:t>often during the past year have you found that you were not able to stop drinking once you had started? </a:t>
                      </a:r>
                      <a:endParaRPr lang="en-US" sz="1300" dirty="0">
                        <a:effectLst/>
                        <a:latin typeface="Helvetica LT Std"/>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Never</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dirty="0">
                          <a:effectLst/>
                        </a:rPr>
                        <a:t>Less than monthly</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dirty="0">
                          <a:effectLst/>
                        </a:rPr>
                        <a:t>Monthly</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Weekly</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Daily or almost daily</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 </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 </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 </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extLst>
                  <a:ext uri="{0D108BD9-81ED-4DB2-BD59-A6C34878D82A}">
                    <a16:rowId xmlns:a16="http://schemas.microsoft.com/office/drawing/2014/main" val="2042306766"/>
                  </a:ext>
                </a:extLst>
              </a:tr>
              <a:tr h="653977">
                <a:tc>
                  <a:txBody>
                    <a:bodyPr/>
                    <a:lstStyle/>
                    <a:p>
                      <a:pPr marL="0" marR="0" lvl="0" indent="0">
                        <a:lnSpc>
                          <a:spcPct val="110000"/>
                        </a:lnSpc>
                        <a:spcBef>
                          <a:spcPts val="0"/>
                        </a:spcBef>
                        <a:spcAft>
                          <a:spcPts val="0"/>
                        </a:spcAft>
                        <a:buFont typeface="+mj-lt"/>
                        <a:buNone/>
                      </a:pPr>
                      <a:r>
                        <a:rPr lang="en-US" sz="1300" dirty="0" smtClean="0">
                          <a:effectLst/>
                        </a:rPr>
                        <a:t>5.</a:t>
                      </a:r>
                      <a:r>
                        <a:rPr lang="en-US" sz="1300" baseline="0" dirty="0" smtClean="0">
                          <a:effectLst/>
                        </a:rPr>
                        <a:t> </a:t>
                      </a:r>
                      <a:r>
                        <a:rPr lang="en-US" sz="1300" dirty="0" smtClean="0">
                          <a:effectLst/>
                        </a:rPr>
                        <a:t>How </a:t>
                      </a:r>
                      <a:r>
                        <a:rPr lang="en-US" sz="1300" dirty="0">
                          <a:effectLst/>
                        </a:rPr>
                        <a:t>often during the past year have you failed to do what was normally expected of you because of drinking?</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Never</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Less than monthly</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dirty="0">
                          <a:effectLst/>
                        </a:rPr>
                        <a:t>Monthly</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dirty="0">
                          <a:effectLst/>
                        </a:rPr>
                        <a:t>Weekly</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Daily or almost daily</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 </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 </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 </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extLst>
                  <a:ext uri="{0D108BD9-81ED-4DB2-BD59-A6C34878D82A}">
                    <a16:rowId xmlns:a16="http://schemas.microsoft.com/office/drawing/2014/main" val="2079954521"/>
                  </a:ext>
                </a:extLst>
              </a:tr>
              <a:tr h="795845">
                <a:tc>
                  <a:txBody>
                    <a:bodyPr/>
                    <a:lstStyle/>
                    <a:p>
                      <a:pPr marL="0" marR="0" lvl="0" indent="0">
                        <a:lnSpc>
                          <a:spcPct val="110000"/>
                        </a:lnSpc>
                        <a:spcBef>
                          <a:spcPts val="0"/>
                        </a:spcBef>
                        <a:spcAft>
                          <a:spcPts val="0"/>
                        </a:spcAft>
                        <a:buFont typeface="+mj-lt"/>
                        <a:buNone/>
                      </a:pPr>
                      <a:r>
                        <a:rPr lang="en-US" sz="1300" dirty="0">
                          <a:effectLst/>
                        </a:rPr>
                        <a:t>How often during the past year have you needed a first drink in the morning to get yourself going after a heavy drinking session?</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Never</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Less than monthly</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dirty="0">
                          <a:effectLst/>
                        </a:rPr>
                        <a:t>Monthly</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dirty="0">
                          <a:effectLst/>
                        </a:rPr>
                        <a:t>Weekly</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Daily or almost daily</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 </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 </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 </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extLst>
                  <a:ext uri="{0D108BD9-81ED-4DB2-BD59-A6C34878D82A}">
                    <a16:rowId xmlns:a16="http://schemas.microsoft.com/office/drawing/2014/main" val="2318599166"/>
                  </a:ext>
                </a:extLst>
              </a:tr>
              <a:tr h="596883">
                <a:tc>
                  <a:txBody>
                    <a:bodyPr/>
                    <a:lstStyle/>
                    <a:p>
                      <a:pPr marL="0" marR="0" lvl="0" indent="0">
                        <a:lnSpc>
                          <a:spcPct val="110000"/>
                        </a:lnSpc>
                        <a:spcBef>
                          <a:spcPts val="0"/>
                        </a:spcBef>
                        <a:spcAft>
                          <a:spcPts val="0"/>
                        </a:spcAft>
                        <a:buFont typeface="+mj-lt"/>
                        <a:buNone/>
                      </a:pPr>
                      <a:r>
                        <a:rPr lang="en-US" sz="1300" dirty="0">
                          <a:effectLst/>
                        </a:rPr>
                        <a:t>How often during the past year have you had a feeling of guilt or remorse after drinking?</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Never</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Less than monthly</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Monthly</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dirty="0">
                          <a:effectLst/>
                        </a:rPr>
                        <a:t>Weekly</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dirty="0">
                          <a:effectLst/>
                        </a:rPr>
                        <a:t>Daily or almost daily</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 </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 </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 </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extLst>
                  <a:ext uri="{0D108BD9-81ED-4DB2-BD59-A6C34878D82A}">
                    <a16:rowId xmlns:a16="http://schemas.microsoft.com/office/drawing/2014/main" val="3295830992"/>
                  </a:ext>
                </a:extLst>
              </a:tr>
              <a:tr h="653977">
                <a:tc>
                  <a:txBody>
                    <a:bodyPr/>
                    <a:lstStyle/>
                    <a:p>
                      <a:pPr marL="0" marR="0" lvl="0" indent="0">
                        <a:lnSpc>
                          <a:spcPct val="110000"/>
                        </a:lnSpc>
                        <a:spcBef>
                          <a:spcPts val="0"/>
                        </a:spcBef>
                        <a:spcAft>
                          <a:spcPts val="0"/>
                        </a:spcAft>
                        <a:buFont typeface="+mj-lt"/>
                        <a:buNone/>
                      </a:pPr>
                      <a:r>
                        <a:rPr lang="en-US" sz="1300" dirty="0">
                          <a:effectLst/>
                        </a:rPr>
                        <a:t>How often during the past year have you been unable to remember what happened the night before because of your drinking?</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Never</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Less than monthly</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Monthly</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Weekly</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dirty="0">
                          <a:effectLst/>
                        </a:rPr>
                        <a:t>Daily or almost daily</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 </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 </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 </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extLst>
                  <a:ext uri="{0D108BD9-81ED-4DB2-BD59-A6C34878D82A}">
                    <a16:rowId xmlns:a16="http://schemas.microsoft.com/office/drawing/2014/main" val="104031785"/>
                  </a:ext>
                </a:extLst>
              </a:tr>
              <a:tr h="435984">
                <a:tc>
                  <a:txBody>
                    <a:bodyPr/>
                    <a:lstStyle/>
                    <a:p>
                      <a:pPr marL="0" marR="0" lvl="0" indent="0">
                        <a:lnSpc>
                          <a:spcPct val="110000"/>
                        </a:lnSpc>
                        <a:spcBef>
                          <a:spcPts val="0"/>
                        </a:spcBef>
                        <a:spcAft>
                          <a:spcPts val="0"/>
                        </a:spcAft>
                        <a:buFont typeface="+mj-lt"/>
                        <a:buNone/>
                      </a:pPr>
                      <a:r>
                        <a:rPr lang="en-US" sz="1300" dirty="0">
                          <a:effectLst/>
                        </a:rPr>
                        <a:t>Have you or someone else been injured because of your drinking?</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No</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 </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Yes, but not in the past year</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 </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Yes, during the past year</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dirty="0">
                          <a:effectLst/>
                        </a:rPr>
                        <a:t> </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 </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 </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extLst>
                  <a:ext uri="{0D108BD9-81ED-4DB2-BD59-A6C34878D82A}">
                    <a16:rowId xmlns:a16="http://schemas.microsoft.com/office/drawing/2014/main" val="2652830438"/>
                  </a:ext>
                </a:extLst>
              </a:tr>
              <a:tr h="653977">
                <a:tc>
                  <a:txBody>
                    <a:bodyPr/>
                    <a:lstStyle/>
                    <a:p>
                      <a:pPr marL="0" marR="0" lvl="0" indent="0">
                        <a:lnSpc>
                          <a:spcPct val="110000"/>
                        </a:lnSpc>
                        <a:spcBef>
                          <a:spcPts val="0"/>
                        </a:spcBef>
                        <a:spcAft>
                          <a:spcPts val="0"/>
                        </a:spcAft>
                        <a:buFont typeface="+mj-lt"/>
                        <a:buNone/>
                      </a:pPr>
                      <a:r>
                        <a:rPr lang="en-US" sz="1300" dirty="0">
                          <a:effectLst/>
                        </a:rPr>
                        <a:t>Has a relative, friend, doctor, or other health care worker been concerned about your drinking or suggested you cut down?</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No</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 </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Yes, but not in the past year</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 </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Yes, during the past year</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dirty="0">
                          <a:effectLst/>
                        </a:rPr>
                        <a:t> </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dirty="0">
                          <a:effectLst/>
                        </a:rPr>
                        <a:t> </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gn="ctr">
                        <a:lnSpc>
                          <a:spcPct val="110000"/>
                        </a:lnSpc>
                        <a:spcBef>
                          <a:spcPts val="0"/>
                        </a:spcBef>
                        <a:spcAft>
                          <a:spcPts val="0"/>
                        </a:spcAft>
                      </a:pPr>
                      <a:r>
                        <a:rPr lang="en-US" sz="1300">
                          <a:effectLst/>
                        </a:rPr>
                        <a:t> </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extLst>
                  <a:ext uri="{0D108BD9-81ED-4DB2-BD59-A6C34878D82A}">
                    <a16:rowId xmlns:a16="http://schemas.microsoft.com/office/drawing/2014/main" val="1646098471"/>
                  </a:ext>
                </a:extLst>
              </a:tr>
              <a:tr h="217992">
                <a:tc>
                  <a:txBody>
                    <a:bodyPr/>
                    <a:lstStyle/>
                    <a:p>
                      <a:pPr marL="0" marR="0" algn="r">
                        <a:lnSpc>
                          <a:spcPct val="110000"/>
                        </a:lnSpc>
                        <a:spcBef>
                          <a:spcPts val="0"/>
                        </a:spcBef>
                        <a:spcAft>
                          <a:spcPts val="0"/>
                        </a:spcAft>
                      </a:pPr>
                      <a:r>
                        <a:rPr lang="en-US" sz="1300" dirty="0">
                          <a:effectLst/>
                        </a:rPr>
                        <a:t>Total In Each Column: </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nchor="ctr"/>
                </a:tc>
                <a:tc>
                  <a:txBody>
                    <a:bodyPr/>
                    <a:lstStyle/>
                    <a:p>
                      <a:pPr marL="0" marR="0" algn="r">
                        <a:lnSpc>
                          <a:spcPct val="110000"/>
                        </a:lnSpc>
                        <a:spcBef>
                          <a:spcPts val="0"/>
                        </a:spcBef>
                        <a:spcAft>
                          <a:spcPts val="0"/>
                        </a:spcAft>
                      </a:pPr>
                      <a:r>
                        <a:rPr lang="en-US" sz="1300">
                          <a:effectLst/>
                        </a:rPr>
                        <a:t> </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nchor="ctr"/>
                </a:tc>
                <a:tc>
                  <a:txBody>
                    <a:bodyPr/>
                    <a:lstStyle/>
                    <a:p>
                      <a:pPr marL="0" marR="0" algn="r">
                        <a:lnSpc>
                          <a:spcPct val="110000"/>
                        </a:lnSpc>
                        <a:spcBef>
                          <a:spcPts val="0"/>
                        </a:spcBef>
                        <a:spcAft>
                          <a:spcPts val="0"/>
                        </a:spcAft>
                      </a:pPr>
                      <a:r>
                        <a:rPr lang="en-US" sz="1300">
                          <a:effectLst/>
                        </a:rPr>
                        <a:t> </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nchor="ctr"/>
                </a:tc>
                <a:tc>
                  <a:txBody>
                    <a:bodyPr/>
                    <a:lstStyle/>
                    <a:p>
                      <a:pPr marL="0" marR="0" algn="r">
                        <a:lnSpc>
                          <a:spcPct val="110000"/>
                        </a:lnSpc>
                        <a:spcBef>
                          <a:spcPts val="0"/>
                        </a:spcBef>
                        <a:spcAft>
                          <a:spcPts val="0"/>
                        </a:spcAft>
                      </a:pPr>
                      <a:r>
                        <a:rPr lang="en-US" sz="1300">
                          <a:effectLst/>
                        </a:rPr>
                        <a:t> </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nchor="ctr"/>
                </a:tc>
                <a:tc>
                  <a:txBody>
                    <a:bodyPr/>
                    <a:lstStyle/>
                    <a:p>
                      <a:pPr marL="0" marR="0" algn="r">
                        <a:lnSpc>
                          <a:spcPct val="110000"/>
                        </a:lnSpc>
                        <a:spcBef>
                          <a:spcPts val="0"/>
                        </a:spcBef>
                        <a:spcAft>
                          <a:spcPts val="0"/>
                        </a:spcAft>
                      </a:pPr>
                      <a:r>
                        <a:rPr lang="en-US" sz="1300">
                          <a:effectLst/>
                        </a:rPr>
                        <a:t> </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nchor="ctr"/>
                </a:tc>
                <a:tc>
                  <a:txBody>
                    <a:bodyPr/>
                    <a:lstStyle/>
                    <a:p>
                      <a:pPr marL="0" marR="0">
                        <a:lnSpc>
                          <a:spcPct val="110000"/>
                        </a:lnSpc>
                        <a:spcBef>
                          <a:spcPts val="0"/>
                        </a:spcBef>
                        <a:spcAft>
                          <a:spcPts val="0"/>
                        </a:spcAft>
                      </a:pPr>
                      <a:r>
                        <a:rPr lang="en-US" sz="1300">
                          <a:effectLst/>
                        </a:rPr>
                        <a:t> </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nSpc>
                          <a:spcPct val="110000"/>
                        </a:lnSpc>
                        <a:spcBef>
                          <a:spcPts val="0"/>
                        </a:spcBef>
                        <a:spcAft>
                          <a:spcPts val="0"/>
                        </a:spcAft>
                      </a:pPr>
                      <a:r>
                        <a:rPr lang="en-US" sz="1300">
                          <a:effectLst/>
                        </a:rPr>
                        <a:t> </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nSpc>
                          <a:spcPct val="110000"/>
                        </a:lnSpc>
                        <a:spcBef>
                          <a:spcPts val="0"/>
                        </a:spcBef>
                        <a:spcAft>
                          <a:spcPts val="0"/>
                        </a:spcAft>
                      </a:pPr>
                      <a:r>
                        <a:rPr lang="en-US" sz="1300" dirty="0">
                          <a:effectLst/>
                        </a:rPr>
                        <a:t> </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tc>
                  <a:txBody>
                    <a:bodyPr/>
                    <a:lstStyle/>
                    <a:p>
                      <a:pPr marL="0" marR="0">
                        <a:lnSpc>
                          <a:spcPct val="110000"/>
                        </a:lnSpc>
                        <a:spcBef>
                          <a:spcPts val="0"/>
                        </a:spcBef>
                        <a:spcAft>
                          <a:spcPts val="0"/>
                        </a:spcAft>
                      </a:pPr>
                      <a:r>
                        <a:rPr lang="en-US" sz="1300" dirty="0">
                          <a:effectLst/>
                        </a:rPr>
                        <a:t> </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extLst>
                  <a:ext uri="{0D108BD9-81ED-4DB2-BD59-A6C34878D82A}">
                    <a16:rowId xmlns:a16="http://schemas.microsoft.com/office/drawing/2014/main" val="97030213"/>
                  </a:ext>
                </a:extLst>
              </a:tr>
              <a:tr h="217992">
                <a:tc gridSpan="8">
                  <a:txBody>
                    <a:bodyPr/>
                    <a:lstStyle/>
                    <a:p>
                      <a:pPr marL="0" marR="0" algn="r">
                        <a:lnSpc>
                          <a:spcPct val="110000"/>
                        </a:lnSpc>
                        <a:spcBef>
                          <a:spcPts val="0"/>
                        </a:spcBef>
                        <a:spcAft>
                          <a:spcPts val="0"/>
                        </a:spcAft>
                      </a:pPr>
                      <a:r>
                        <a:rPr lang="en-US" sz="1300">
                          <a:effectLst/>
                        </a:rPr>
                        <a:t>Total Score:</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r">
                        <a:lnSpc>
                          <a:spcPct val="110000"/>
                        </a:lnSpc>
                        <a:spcBef>
                          <a:spcPts val="0"/>
                        </a:spcBef>
                        <a:spcAft>
                          <a:spcPts val="0"/>
                        </a:spcAft>
                      </a:pPr>
                      <a:r>
                        <a:rPr lang="en-US" sz="1300" dirty="0">
                          <a:effectLst/>
                        </a:rPr>
                        <a:t> </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437" marR="39437" marT="0" marB="0"/>
                </a:tc>
                <a:extLst>
                  <a:ext uri="{0D108BD9-81ED-4DB2-BD59-A6C34878D82A}">
                    <a16:rowId xmlns:a16="http://schemas.microsoft.com/office/drawing/2014/main" val="570541670"/>
                  </a:ext>
                </a:extLst>
              </a:tr>
            </a:tbl>
          </a:graphicData>
        </a:graphic>
      </p:graphicFrame>
    </p:spTree>
    <p:extLst>
      <p:ext uri="{BB962C8B-B14F-4D97-AF65-F5344CB8AC3E}">
        <p14:creationId xmlns:p14="http://schemas.microsoft.com/office/powerpoint/2010/main" val="14011064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904794" y="283680"/>
            <a:ext cx="5177746" cy="719284"/>
          </a:xfrm>
        </p:spPr>
        <p:txBody>
          <a:bodyPr/>
          <a:lstStyle/>
          <a:p>
            <a:r>
              <a:rPr lang="en-US" dirty="0"/>
              <a:t>AUDIT </a:t>
            </a:r>
            <a:r>
              <a:rPr lang="en-US" dirty="0" smtClean="0"/>
              <a:t>Scoring</a:t>
            </a:r>
            <a:endParaRPr lang="en-US" dirty="0"/>
          </a:p>
        </p:txBody>
      </p:sp>
      <p:pic>
        <p:nvPicPr>
          <p:cNvPr id="8" name="Picture 7"/>
          <p:cNvPicPr/>
          <p:nvPr/>
        </p:nvPicPr>
        <p:blipFill>
          <a:blip r:embed="rId3">
            <a:extLst>
              <a:ext uri="{28A0092B-C50C-407E-A947-70E740481C1C}">
                <a14:useLocalDpi xmlns:a14="http://schemas.microsoft.com/office/drawing/2010/main" val="0"/>
              </a:ext>
            </a:extLst>
          </a:blip>
          <a:stretch>
            <a:fillRect/>
          </a:stretch>
        </p:blipFill>
        <p:spPr>
          <a:xfrm>
            <a:off x="2579427" y="2374710"/>
            <a:ext cx="8052250" cy="4341804"/>
          </a:xfrm>
          <a:prstGeom prst="rect">
            <a:avLst/>
          </a:prstGeom>
        </p:spPr>
      </p:pic>
      <p:sp>
        <p:nvSpPr>
          <p:cNvPr id="9" name="Rectangle 8"/>
          <p:cNvSpPr/>
          <p:nvPr/>
        </p:nvSpPr>
        <p:spPr>
          <a:xfrm>
            <a:off x="359390" y="986638"/>
            <a:ext cx="11555105" cy="1388072"/>
          </a:xfrm>
          <a:prstGeom prst="rect">
            <a:avLst/>
          </a:prstGeom>
        </p:spPr>
        <p:txBody>
          <a:bodyPr wrap="square">
            <a:spAutoFit/>
          </a:bodyPr>
          <a:lstStyle/>
          <a:p>
            <a:pPr>
              <a:lnSpc>
                <a:spcPct val="110000"/>
              </a:lnSpc>
              <a:spcAft>
                <a:spcPts val="600"/>
              </a:spcAft>
            </a:pPr>
            <a:r>
              <a:rPr lang="en-US" dirty="0">
                <a:latin typeface="Calibri" panose="020F0502020204030204" pitchFamily="34" charset="0"/>
                <a:ea typeface="Times New Roman" panose="02020603050405020304" pitchFamily="18" charset="0"/>
                <a:cs typeface="Times New Roman" panose="02020603050405020304" pitchFamily="18" charset="0"/>
              </a:rPr>
              <a:t>Scoring the AUDIT: Use the number at the top of the column (0-6) to total the individual’s score. For each item selected assign it the necessary points (from the top column) and total those for the final score. </a:t>
            </a:r>
          </a:p>
          <a:p>
            <a:pPr>
              <a:lnSpc>
                <a:spcPct val="110000"/>
              </a:lnSpc>
              <a:spcAft>
                <a:spcPts val="600"/>
              </a:spcAft>
            </a:pPr>
            <a:r>
              <a:rPr lang="en-US" dirty="0">
                <a:latin typeface="Calibri" panose="020F0502020204030204" pitchFamily="34" charset="0"/>
                <a:ea typeface="Times New Roman" panose="02020603050405020304" pitchFamily="18" charset="0"/>
                <a:cs typeface="Times New Roman" panose="02020603050405020304" pitchFamily="18" charset="0"/>
              </a:rPr>
              <a:t>Column 1 responses = 0 points each, column 2 responses = 1 point each, column 3 = 2 points, column 4 = 3 points, column 5 = 4 points, column 6 = 5 points</a:t>
            </a:r>
          </a:p>
        </p:txBody>
      </p:sp>
    </p:spTree>
    <p:extLst>
      <p:ext uri="{BB962C8B-B14F-4D97-AF65-F5344CB8AC3E}">
        <p14:creationId xmlns:p14="http://schemas.microsoft.com/office/powerpoint/2010/main" val="2256688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816723" y="329213"/>
            <a:ext cx="8247518" cy="890092"/>
          </a:xfrm>
        </p:spPr>
        <p:txBody>
          <a:bodyPr/>
          <a:lstStyle/>
          <a:p>
            <a:r>
              <a:rPr lang="en-US" dirty="0" smtClean="0"/>
              <a:t>Common Prescription </a:t>
            </a:r>
            <a:r>
              <a:rPr lang="en-US" dirty="0"/>
              <a:t>Drug </a:t>
            </a:r>
            <a:r>
              <a:rPr lang="en-US" dirty="0" smtClean="0"/>
              <a:t>Misused</a:t>
            </a:r>
            <a:endParaRPr lang="en-US" dirty="0"/>
          </a:p>
        </p:txBody>
      </p:sp>
      <p:sp>
        <p:nvSpPr>
          <p:cNvPr id="3" name="Content Placeholder 2"/>
          <p:cNvSpPr>
            <a:spLocks noGrp="1"/>
          </p:cNvSpPr>
          <p:nvPr>
            <p:ph idx="1"/>
          </p:nvPr>
        </p:nvSpPr>
        <p:spPr>
          <a:xfrm>
            <a:off x="83850" y="1403107"/>
            <a:ext cx="7894176" cy="5018785"/>
          </a:xfrm>
        </p:spPr>
        <p:txBody>
          <a:bodyPr>
            <a:normAutofit/>
          </a:bodyPr>
          <a:lstStyle/>
          <a:p>
            <a:r>
              <a:rPr lang="en-US" sz="2400" dirty="0" smtClean="0"/>
              <a:t>Opioids: Substance that act on the nervous system. (Ex. morphine, tramadol, oxycodone</a:t>
            </a:r>
            <a:r>
              <a:rPr lang="en-US" sz="2400" dirty="0"/>
              <a:t>, hydrocodone, </a:t>
            </a:r>
            <a:r>
              <a:rPr lang="en-US" sz="2400" dirty="0" smtClean="0"/>
              <a:t>methadone, fentanyl)</a:t>
            </a:r>
            <a:endParaRPr lang="en-US" sz="2400" dirty="0"/>
          </a:p>
          <a:p>
            <a:r>
              <a:rPr lang="en-US" sz="2400" dirty="0" smtClean="0"/>
              <a:t>Benzodiazepines: Sedative, anxiolytic, or anticonvulsant medications.  (Ex. Valium, Xanax, </a:t>
            </a:r>
            <a:r>
              <a:rPr lang="en-US" sz="2400" dirty="0" err="1" smtClean="0"/>
              <a:t>Klonopin</a:t>
            </a:r>
            <a:r>
              <a:rPr lang="en-US" sz="2400" dirty="0" smtClean="0"/>
              <a:t>)</a:t>
            </a:r>
            <a:endParaRPr lang="en-US" sz="2400" dirty="0"/>
          </a:p>
          <a:p>
            <a:r>
              <a:rPr lang="en-US" sz="2400" dirty="0" smtClean="0"/>
              <a:t>Stimulants: Psychoactive drugs to improve mental or physical functions (Ex. Ritalin, </a:t>
            </a:r>
            <a:r>
              <a:rPr lang="en-US" sz="2400" dirty="0" err="1"/>
              <a:t>C</a:t>
            </a:r>
            <a:r>
              <a:rPr lang="en-US" sz="2400" dirty="0" err="1" smtClean="0"/>
              <a:t>oncerta</a:t>
            </a:r>
            <a:r>
              <a:rPr lang="en-US" sz="2400" dirty="0" smtClean="0"/>
              <a:t>, amphetamine</a:t>
            </a:r>
            <a:r>
              <a:rPr lang="en-US" sz="2400" dirty="0"/>
              <a:t>, </a:t>
            </a:r>
            <a:r>
              <a:rPr lang="en-US" sz="2400" dirty="0" err="1"/>
              <a:t>dextroamphetamine</a:t>
            </a:r>
            <a:r>
              <a:rPr lang="en-US" sz="2400" dirty="0"/>
              <a:t>, methylphenidate</a:t>
            </a:r>
          </a:p>
          <a:p>
            <a:r>
              <a:rPr lang="en-US" sz="2400" dirty="0"/>
              <a:t>Sleep aids (zolpidem, </a:t>
            </a:r>
            <a:r>
              <a:rPr lang="en-US" sz="2400" dirty="0" err="1"/>
              <a:t>zaleplon</a:t>
            </a:r>
            <a:r>
              <a:rPr lang="en-US" sz="2400" dirty="0"/>
              <a:t>, </a:t>
            </a:r>
            <a:r>
              <a:rPr lang="en-US" sz="2400" dirty="0" err="1"/>
              <a:t>eszopicione</a:t>
            </a:r>
            <a:r>
              <a:rPr lang="en-US" sz="2400" dirty="0"/>
              <a:t>) </a:t>
            </a:r>
          </a:p>
          <a:p>
            <a:r>
              <a:rPr lang="en-US" sz="2400" dirty="0"/>
              <a:t>Other assorted </a:t>
            </a:r>
            <a:r>
              <a:rPr lang="en-US" sz="2400" dirty="0" smtClean="0"/>
              <a:t>including clonidine (sedative), </a:t>
            </a:r>
            <a:r>
              <a:rPr lang="en-US" sz="2400" dirty="0" err="1" smtClean="0"/>
              <a:t>carisoprodol</a:t>
            </a:r>
            <a:r>
              <a:rPr lang="en-US" sz="2400" dirty="0" smtClean="0"/>
              <a:t> (muscle relaxant), &amp; Neurontin (gabapentin).</a:t>
            </a:r>
            <a:endParaRPr lang="en-US" sz="2400" dirty="0"/>
          </a:p>
        </p:txBody>
      </p:sp>
      <p:sp>
        <p:nvSpPr>
          <p:cNvPr id="5" name="Rectangle 4"/>
          <p:cNvSpPr/>
          <p:nvPr/>
        </p:nvSpPr>
        <p:spPr>
          <a:xfrm>
            <a:off x="0" y="6605695"/>
            <a:ext cx="6096000" cy="307777"/>
          </a:xfrm>
          <a:prstGeom prst="rect">
            <a:avLst/>
          </a:prstGeom>
        </p:spPr>
        <p:txBody>
          <a:bodyPr>
            <a:spAutoFit/>
          </a:bodyPr>
          <a:lstStyle/>
          <a:p>
            <a:r>
              <a:rPr lang="en-US" sz="1400" dirty="0" smtClean="0"/>
              <a:t>CDC 2015</a:t>
            </a:r>
            <a:endParaRPr lang="en-US" sz="1400"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8026" y="2383971"/>
            <a:ext cx="4118482" cy="3371228"/>
          </a:xfrm>
          <a:prstGeom prst="rect">
            <a:avLst/>
          </a:prstGeom>
        </p:spPr>
      </p:pic>
    </p:spTree>
    <p:extLst>
      <p:ext uri="{BB962C8B-B14F-4D97-AF65-F5344CB8AC3E}">
        <p14:creationId xmlns:p14="http://schemas.microsoft.com/office/powerpoint/2010/main" val="459390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883763" y="143625"/>
            <a:ext cx="3025547" cy="1320800"/>
          </a:xfrm>
        </p:spPr>
        <p:txBody>
          <a:bodyPr>
            <a:normAutofit fontScale="90000"/>
          </a:bodyPr>
          <a:lstStyle/>
          <a:p>
            <a:pPr algn="ctr"/>
            <a:r>
              <a:rPr lang="en-US" dirty="0">
                <a:solidFill>
                  <a:schemeClr val="accent1">
                    <a:lumMod val="50000"/>
                  </a:schemeClr>
                </a:solidFill>
                <a:latin typeface="Cambria" panose="02040503050406030204" pitchFamily="18" charset="0"/>
                <a:ea typeface="ＭＳ Ｐゴシック" pitchFamily="34" charset="-128"/>
              </a:rPr>
              <a:t>DAST(10) Questionnaire</a:t>
            </a:r>
            <a:endParaRPr lang="en-US" dirty="0">
              <a:solidFill>
                <a:schemeClr val="accent1">
                  <a:lumMod val="50000"/>
                </a:schemeClr>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953049112"/>
              </p:ext>
            </p:extLst>
          </p:nvPr>
        </p:nvGraphicFramePr>
        <p:xfrm>
          <a:off x="194619" y="304834"/>
          <a:ext cx="8406455" cy="6485776"/>
        </p:xfrm>
        <a:graphic>
          <a:graphicData uri="http://schemas.openxmlformats.org/drawingml/2006/table">
            <a:tbl>
              <a:tblPr firstRow="1" firstCol="1" bandRow="1">
                <a:tableStyleId>{5C22544A-7EE6-4342-B048-85BDC9FD1C3A}</a:tableStyleId>
              </a:tblPr>
              <a:tblGrid>
                <a:gridCol w="5698017">
                  <a:extLst>
                    <a:ext uri="{9D8B030D-6E8A-4147-A177-3AD203B41FA5}">
                      <a16:colId xmlns:a16="http://schemas.microsoft.com/office/drawing/2014/main" val="1310009536"/>
                    </a:ext>
                  </a:extLst>
                </a:gridCol>
                <a:gridCol w="1354219">
                  <a:extLst>
                    <a:ext uri="{9D8B030D-6E8A-4147-A177-3AD203B41FA5}">
                      <a16:colId xmlns:a16="http://schemas.microsoft.com/office/drawing/2014/main" val="4095819075"/>
                    </a:ext>
                  </a:extLst>
                </a:gridCol>
                <a:gridCol w="1354219">
                  <a:extLst>
                    <a:ext uri="{9D8B030D-6E8A-4147-A177-3AD203B41FA5}">
                      <a16:colId xmlns:a16="http://schemas.microsoft.com/office/drawing/2014/main" val="1068576214"/>
                    </a:ext>
                  </a:extLst>
                </a:gridCol>
              </a:tblGrid>
              <a:tr h="272133">
                <a:tc>
                  <a:txBody>
                    <a:bodyPr/>
                    <a:lstStyle/>
                    <a:p>
                      <a:pPr marL="0" marR="0" algn="ctr">
                        <a:lnSpc>
                          <a:spcPct val="110000"/>
                        </a:lnSpc>
                        <a:spcBef>
                          <a:spcPts val="0"/>
                        </a:spcBef>
                        <a:spcAft>
                          <a:spcPts val="0"/>
                        </a:spcAft>
                      </a:pPr>
                      <a:r>
                        <a:rPr lang="en-US" sz="1400" dirty="0">
                          <a:effectLst/>
                        </a:rPr>
                        <a:t>In the past 12 months:</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2490" marR="62490" marT="0" marB="0"/>
                </a:tc>
                <a:tc gridSpan="2">
                  <a:txBody>
                    <a:bodyPr/>
                    <a:lstStyle/>
                    <a:p>
                      <a:pPr marL="0" marR="0" algn="ctr">
                        <a:lnSpc>
                          <a:spcPct val="110000"/>
                        </a:lnSpc>
                        <a:spcBef>
                          <a:spcPts val="0"/>
                        </a:spcBef>
                        <a:spcAft>
                          <a:spcPts val="0"/>
                        </a:spcAft>
                      </a:pPr>
                      <a:r>
                        <a:rPr lang="en-US" sz="1400">
                          <a:effectLst/>
                        </a:rPr>
                        <a:t>Circle Response</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2490" marR="62490" marT="0" marB="0"/>
                </a:tc>
                <a:tc hMerge="1">
                  <a:txBody>
                    <a:bodyPr/>
                    <a:lstStyle/>
                    <a:p>
                      <a:endParaRPr lang="en-US"/>
                    </a:p>
                  </a:txBody>
                  <a:tcPr/>
                </a:tc>
                <a:extLst>
                  <a:ext uri="{0D108BD9-81ED-4DB2-BD59-A6C34878D82A}">
                    <a16:rowId xmlns:a16="http://schemas.microsoft.com/office/drawing/2014/main" val="1469887023"/>
                  </a:ext>
                </a:extLst>
              </a:tr>
              <a:tr h="509304">
                <a:tc>
                  <a:txBody>
                    <a:bodyPr/>
                    <a:lstStyle/>
                    <a:p>
                      <a:pPr marL="0" marR="0" lvl="0" indent="0">
                        <a:lnSpc>
                          <a:spcPct val="110000"/>
                        </a:lnSpc>
                        <a:spcBef>
                          <a:spcPts val="0"/>
                        </a:spcBef>
                        <a:spcAft>
                          <a:spcPts val="0"/>
                        </a:spcAft>
                        <a:buFont typeface="+mj-lt"/>
                        <a:buNone/>
                      </a:pPr>
                      <a:r>
                        <a:rPr lang="en-US" sz="1400" dirty="0" smtClean="0">
                          <a:effectLst/>
                        </a:rPr>
                        <a:t>1. Have </a:t>
                      </a:r>
                      <a:r>
                        <a:rPr lang="en-US" sz="1400" dirty="0">
                          <a:effectLst/>
                        </a:rPr>
                        <a:t>you used drugs other than those required for medical reasons?</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2490" marR="62490" marT="0" marB="0"/>
                </a:tc>
                <a:tc>
                  <a:txBody>
                    <a:bodyPr/>
                    <a:lstStyle/>
                    <a:p>
                      <a:pPr marL="0" marR="0" algn="ctr">
                        <a:lnSpc>
                          <a:spcPct val="110000"/>
                        </a:lnSpc>
                        <a:spcBef>
                          <a:spcPts val="0"/>
                        </a:spcBef>
                        <a:spcAft>
                          <a:spcPts val="0"/>
                        </a:spcAft>
                      </a:pPr>
                      <a:r>
                        <a:rPr lang="en-US" sz="1400">
                          <a:effectLst/>
                        </a:rPr>
                        <a:t>Yes</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2490" marR="62490" marT="0" marB="0"/>
                </a:tc>
                <a:tc>
                  <a:txBody>
                    <a:bodyPr/>
                    <a:lstStyle/>
                    <a:p>
                      <a:pPr marL="0" marR="0" algn="ctr">
                        <a:lnSpc>
                          <a:spcPct val="110000"/>
                        </a:lnSpc>
                        <a:spcBef>
                          <a:spcPts val="0"/>
                        </a:spcBef>
                        <a:spcAft>
                          <a:spcPts val="0"/>
                        </a:spcAft>
                      </a:pPr>
                      <a:r>
                        <a:rPr lang="en-US" sz="1400">
                          <a:effectLst/>
                        </a:rPr>
                        <a:t>No</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2490" marR="62490" marT="0" marB="0"/>
                </a:tc>
                <a:extLst>
                  <a:ext uri="{0D108BD9-81ED-4DB2-BD59-A6C34878D82A}">
                    <a16:rowId xmlns:a16="http://schemas.microsoft.com/office/drawing/2014/main" val="1308243485"/>
                  </a:ext>
                </a:extLst>
              </a:tr>
              <a:tr h="649943">
                <a:tc>
                  <a:txBody>
                    <a:bodyPr/>
                    <a:lstStyle/>
                    <a:p>
                      <a:pPr marL="0" marR="0" lvl="0" indent="0">
                        <a:lnSpc>
                          <a:spcPct val="110000"/>
                        </a:lnSpc>
                        <a:spcBef>
                          <a:spcPts val="0"/>
                        </a:spcBef>
                        <a:spcAft>
                          <a:spcPts val="0"/>
                        </a:spcAft>
                        <a:buFont typeface="+mj-lt"/>
                        <a:buNone/>
                      </a:pPr>
                      <a:r>
                        <a:rPr lang="en-US" sz="1400" dirty="0" smtClean="0">
                          <a:effectLst/>
                        </a:rPr>
                        <a:t>2. Do </a:t>
                      </a:r>
                      <a:r>
                        <a:rPr lang="en-US" sz="1400" dirty="0">
                          <a:effectLst/>
                        </a:rPr>
                        <a:t>you abuse more than one </a:t>
                      </a:r>
                      <a:r>
                        <a:rPr lang="en-US" sz="1400" dirty="0" smtClean="0">
                          <a:effectLst/>
                        </a:rPr>
                        <a:t>drug </a:t>
                      </a:r>
                      <a:r>
                        <a:rPr lang="en-US" sz="1400" dirty="0">
                          <a:effectLst/>
                        </a:rPr>
                        <a:t>at a time?</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2490" marR="62490" marT="0" marB="0"/>
                </a:tc>
                <a:tc>
                  <a:txBody>
                    <a:bodyPr/>
                    <a:lstStyle/>
                    <a:p>
                      <a:pPr marL="0" marR="0" algn="ctr">
                        <a:lnSpc>
                          <a:spcPct val="110000"/>
                        </a:lnSpc>
                        <a:spcBef>
                          <a:spcPts val="0"/>
                        </a:spcBef>
                        <a:spcAft>
                          <a:spcPts val="0"/>
                        </a:spcAft>
                      </a:pPr>
                      <a:r>
                        <a:rPr lang="en-US" sz="1400">
                          <a:effectLst/>
                        </a:rPr>
                        <a:t>Yes</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2490" marR="62490" marT="0" marB="0"/>
                </a:tc>
                <a:tc>
                  <a:txBody>
                    <a:bodyPr/>
                    <a:lstStyle/>
                    <a:p>
                      <a:pPr marL="0" marR="0" algn="ctr">
                        <a:lnSpc>
                          <a:spcPct val="110000"/>
                        </a:lnSpc>
                        <a:spcBef>
                          <a:spcPts val="0"/>
                        </a:spcBef>
                        <a:spcAft>
                          <a:spcPts val="0"/>
                        </a:spcAft>
                      </a:pPr>
                      <a:r>
                        <a:rPr lang="en-US" sz="1400">
                          <a:effectLst/>
                        </a:rPr>
                        <a:t>No</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2490" marR="62490" marT="0" marB="0"/>
                </a:tc>
                <a:extLst>
                  <a:ext uri="{0D108BD9-81ED-4DB2-BD59-A6C34878D82A}">
                    <a16:rowId xmlns:a16="http://schemas.microsoft.com/office/drawing/2014/main" val="3585345687"/>
                  </a:ext>
                </a:extLst>
              </a:tr>
              <a:tr h="420451">
                <a:tc>
                  <a:txBody>
                    <a:bodyPr/>
                    <a:lstStyle/>
                    <a:p>
                      <a:pPr marL="0" marR="0" lvl="0" indent="0">
                        <a:lnSpc>
                          <a:spcPct val="110000"/>
                        </a:lnSpc>
                        <a:spcBef>
                          <a:spcPts val="0"/>
                        </a:spcBef>
                        <a:spcAft>
                          <a:spcPts val="0"/>
                        </a:spcAft>
                        <a:buFont typeface="+mj-lt"/>
                        <a:buNone/>
                      </a:pPr>
                      <a:r>
                        <a:rPr lang="en-US" sz="1400" dirty="0" smtClean="0">
                          <a:effectLst/>
                        </a:rPr>
                        <a:t>3. Are </a:t>
                      </a:r>
                      <a:r>
                        <a:rPr lang="en-US" sz="1400" dirty="0">
                          <a:effectLst/>
                        </a:rPr>
                        <a:t>you always able to stop using drugs when you want to?</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2490" marR="62490" marT="0" marB="0"/>
                </a:tc>
                <a:tc>
                  <a:txBody>
                    <a:bodyPr/>
                    <a:lstStyle/>
                    <a:p>
                      <a:pPr marL="0" marR="0" algn="ctr">
                        <a:lnSpc>
                          <a:spcPct val="110000"/>
                        </a:lnSpc>
                        <a:spcBef>
                          <a:spcPts val="0"/>
                        </a:spcBef>
                        <a:spcAft>
                          <a:spcPts val="0"/>
                        </a:spcAft>
                      </a:pPr>
                      <a:r>
                        <a:rPr lang="en-US" sz="1400">
                          <a:effectLst/>
                        </a:rPr>
                        <a:t>Yes</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2490" marR="62490" marT="0" marB="0"/>
                </a:tc>
                <a:tc>
                  <a:txBody>
                    <a:bodyPr/>
                    <a:lstStyle/>
                    <a:p>
                      <a:pPr marL="0" marR="0" algn="ctr">
                        <a:lnSpc>
                          <a:spcPct val="110000"/>
                        </a:lnSpc>
                        <a:spcBef>
                          <a:spcPts val="0"/>
                        </a:spcBef>
                        <a:spcAft>
                          <a:spcPts val="0"/>
                        </a:spcAft>
                      </a:pPr>
                      <a:r>
                        <a:rPr lang="en-US" sz="1400">
                          <a:effectLst/>
                        </a:rPr>
                        <a:t>No</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2490" marR="62490" marT="0" marB="0"/>
                </a:tc>
                <a:extLst>
                  <a:ext uri="{0D108BD9-81ED-4DB2-BD59-A6C34878D82A}">
                    <a16:rowId xmlns:a16="http://schemas.microsoft.com/office/drawing/2014/main" val="3346730639"/>
                  </a:ext>
                </a:extLst>
              </a:tr>
              <a:tr h="649943">
                <a:tc>
                  <a:txBody>
                    <a:bodyPr/>
                    <a:lstStyle/>
                    <a:p>
                      <a:pPr marL="0" marR="0" lvl="0" indent="0">
                        <a:lnSpc>
                          <a:spcPct val="110000"/>
                        </a:lnSpc>
                        <a:spcBef>
                          <a:spcPts val="0"/>
                        </a:spcBef>
                        <a:spcAft>
                          <a:spcPts val="0"/>
                        </a:spcAft>
                        <a:buFont typeface="+mj-lt"/>
                        <a:buNone/>
                      </a:pPr>
                      <a:r>
                        <a:rPr lang="en-US" sz="1400" dirty="0" smtClean="0">
                          <a:effectLst/>
                        </a:rPr>
                        <a:t>4. Have </a:t>
                      </a:r>
                      <a:r>
                        <a:rPr lang="en-US" sz="1400" dirty="0">
                          <a:effectLst/>
                        </a:rPr>
                        <a:t>you had “blackouts” or “flashbacks” as a result of your drug use?</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2490" marR="62490" marT="0" marB="0"/>
                </a:tc>
                <a:tc>
                  <a:txBody>
                    <a:bodyPr/>
                    <a:lstStyle/>
                    <a:p>
                      <a:pPr marL="0" marR="0" algn="ctr">
                        <a:lnSpc>
                          <a:spcPct val="110000"/>
                        </a:lnSpc>
                        <a:spcBef>
                          <a:spcPts val="0"/>
                        </a:spcBef>
                        <a:spcAft>
                          <a:spcPts val="0"/>
                        </a:spcAft>
                      </a:pPr>
                      <a:r>
                        <a:rPr lang="en-US" sz="1400">
                          <a:effectLst/>
                        </a:rPr>
                        <a:t>Yes</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2490" marR="62490" marT="0" marB="0"/>
                </a:tc>
                <a:tc>
                  <a:txBody>
                    <a:bodyPr/>
                    <a:lstStyle/>
                    <a:p>
                      <a:pPr marL="0" marR="0" algn="ctr">
                        <a:lnSpc>
                          <a:spcPct val="110000"/>
                        </a:lnSpc>
                        <a:spcBef>
                          <a:spcPts val="0"/>
                        </a:spcBef>
                        <a:spcAft>
                          <a:spcPts val="0"/>
                        </a:spcAft>
                      </a:pPr>
                      <a:r>
                        <a:rPr lang="en-US" sz="1400">
                          <a:effectLst/>
                        </a:rPr>
                        <a:t>No</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2490" marR="62490" marT="0" marB="0"/>
                </a:tc>
                <a:extLst>
                  <a:ext uri="{0D108BD9-81ED-4DB2-BD59-A6C34878D82A}">
                    <a16:rowId xmlns:a16="http://schemas.microsoft.com/office/drawing/2014/main" val="3168693513"/>
                  </a:ext>
                </a:extLst>
              </a:tr>
              <a:tr h="649943">
                <a:tc>
                  <a:txBody>
                    <a:bodyPr/>
                    <a:lstStyle/>
                    <a:p>
                      <a:pPr marL="0" marR="0" lvl="0" indent="0">
                        <a:lnSpc>
                          <a:spcPct val="110000"/>
                        </a:lnSpc>
                        <a:spcBef>
                          <a:spcPts val="0"/>
                        </a:spcBef>
                        <a:spcAft>
                          <a:spcPts val="0"/>
                        </a:spcAft>
                        <a:buFont typeface="+mj-lt"/>
                        <a:buNone/>
                      </a:pPr>
                      <a:r>
                        <a:rPr lang="en-US" sz="1400" dirty="0" smtClean="0">
                          <a:effectLst/>
                        </a:rPr>
                        <a:t>5. Do </a:t>
                      </a:r>
                      <a:r>
                        <a:rPr lang="en-US" sz="1400" dirty="0">
                          <a:effectLst/>
                        </a:rPr>
                        <a:t>you ever feel bad or guilty about your drug use?</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2490" marR="62490" marT="0" marB="0"/>
                </a:tc>
                <a:tc>
                  <a:txBody>
                    <a:bodyPr/>
                    <a:lstStyle/>
                    <a:p>
                      <a:pPr marL="0" marR="0" algn="ctr">
                        <a:lnSpc>
                          <a:spcPct val="110000"/>
                        </a:lnSpc>
                        <a:spcBef>
                          <a:spcPts val="0"/>
                        </a:spcBef>
                        <a:spcAft>
                          <a:spcPts val="0"/>
                        </a:spcAft>
                      </a:pPr>
                      <a:r>
                        <a:rPr lang="en-US" sz="1400">
                          <a:effectLst/>
                        </a:rPr>
                        <a:t>Yes</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2490" marR="62490" marT="0" marB="0"/>
                </a:tc>
                <a:tc>
                  <a:txBody>
                    <a:bodyPr/>
                    <a:lstStyle/>
                    <a:p>
                      <a:pPr marL="0" marR="0" algn="ctr">
                        <a:lnSpc>
                          <a:spcPct val="110000"/>
                        </a:lnSpc>
                        <a:spcBef>
                          <a:spcPts val="0"/>
                        </a:spcBef>
                        <a:spcAft>
                          <a:spcPts val="0"/>
                        </a:spcAft>
                      </a:pPr>
                      <a:r>
                        <a:rPr lang="en-US" sz="1400">
                          <a:effectLst/>
                        </a:rPr>
                        <a:t>No</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2490" marR="62490" marT="0" marB="0"/>
                </a:tc>
                <a:extLst>
                  <a:ext uri="{0D108BD9-81ED-4DB2-BD59-A6C34878D82A}">
                    <a16:rowId xmlns:a16="http://schemas.microsoft.com/office/drawing/2014/main" val="2593780223"/>
                  </a:ext>
                </a:extLst>
              </a:tr>
              <a:tr h="866590">
                <a:tc>
                  <a:txBody>
                    <a:bodyPr/>
                    <a:lstStyle/>
                    <a:p>
                      <a:pPr marL="0" marR="0" lvl="0" indent="0">
                        <a:lnSpc>
                          <a:spcPct val="110000"/>
                        </a:lnSpc>
                        <a:spcBef>
                          <a:spcPts val="0"/>
                        </a:spcBef>
                        <a:spcAft>
                          <a:spcPts val="0"/>
                        </a:spcAft>
                        <a:buFont typeface="+mj-lt"/>
                        <a:buNone/>
                      </a:pPr>
                      <a:r>
                        <a:rPr lang="en-US" sz="1400" dirty="0" smtClean="0">
                          <a:effectLst/>
                        </a:rPr>
                        <a:t>6. Does </a:t>
                      </a:r>
                      <a:r>
                        <a:rPr lang="en-US" sz="1400" dirty="0">
                          <a:effectLst/>
                        </a:rPr>
                        <a:t>your spouse/partner/parents/ friends ever complain about your involvement with drugs?</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2490" marR="62490" marT="0" marB="0"/>
                </a:tc>
                <a:tc>
                  <a:txBody>
                    <a:bodyPr/>
                    <a:lstStyle/>
                    <a:p>
                      <a:pPr marL="0" marR="0" algn="ctr">
                        <a:lnSpc>
                          <a:spcPct val="110000"/>
                        </a:lnSpc>
                        <a:spcBef>
                          <a:spcPts val="0"/>
                        </a:spcBef>
                        <a:spcAft>
                          <a:spcPts val="0"/>
                        </a:spcAft>
                      </a:pPr>
                      <a:r>
                        <a:rPr lang="en-US" sz="1400" dirty="0">
                          <a:effectLst/>
                        </a:rPr>
                        <a:t>Yes</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2490" marR="62490" marT="0" marB="0"/>
                </a:tc>
                <a:tc>
                  <a:txBody>
                    <a:bodyPr/>
                    <a:lstStyle/>
                    <a:p>
                      <a:pPr marL="0" marR="0" algn="ctr">
                        <a:lnSpc>
                          <a:spcPct val="110000"/>
                        </a:lnSpc>
                        <a:spcBef>
                          <a:spcPts val="0"/>
                        </a:spcBef>
                        <a:spcAft>
                          <a:spcPts val="0"/>
                        </a:spcAft>
                      </a:pPr>
                      <a:r>
                        <a:rPr lang="en-US" sz="1400">
                          <a:effectLst/>
                        </a:rPr>
                        <a:t>No</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2490" marR="62490" marT="0" marB="0"/>
                </a:tc>
                <a:extLst>
                  <a:ext uri="{0D108BD9-81ED-4DB2-BD59-A6C34878D82A}">
                    <a16:rowId xmlns:a16="http://schemas.microsoft.com/office/drawing/2014/main" val="1221255196"/>
                  </a:ext>
                </a:extLst>
              </a:tr>
              <a:tr h="649943">
                <a:tc>
                  <a:txBody>
                    <a:bodyPr/>
                    <a:lstStyle/>
                    <a:p>
                      <a:pPr marL="0" marR="0" lvl="0" indent="0">
                        <a:lnSpc>
                          <a:spcPct val="110000"/>
                        </a:lnSpc>
                        <a:spcBef>
                          <a:spcPts val="0"/>
                        </a:spcBef>
                        <a:spcAft>
                          <a:spcPts val="0"/>
                        </a:spcAft>
                        <a:buFont typeface="+mj-lt"/>
                        <a:buNone/>
                      </a:pPr>
                      <a:r>
                        <a:rPr lang="en-US" sz="1400" dirty="0" smtClean="0">
                          <a:effectLst/>
                        </a:rPr>
                        <a:t>7. Have </a:t>
                      </a:r>
                      <a:r>
                        <a:rPr lang="en-US" sz="1400" dirty="0">
                          <a:effectLst/>
                        </a:rPr>
                        <a:t>you neglected your family because of your use of drugs?</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2490" marR="62490" marT="0" marB="0"/>
                </a:tc>
                <a:tc>
                  <a:txBody>
                    <a:bodyPr/>
                    <a:lstStyle/>
                    <a:p>
                      <a:pPr marL="0" marR="0" algn="ctr">
                        <a:lnSpc>
                          <a:spcPct val="110000"/>
                        </a:lnSpc>
                        <a:spcBef>
                          <a:spcPts val="0"/>
                        </a:spcBef>
                        <a:spcAft>
                          <a:spcPts val="0"/>
                        </a:spcAft>
                      </a:pPr>
                      <a:r>
                        <a:rPr lang="en-US" sz="1400">
                          <a:effectLst/>
                        </a:rPr>
                        <a:t>Yes</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2490" marR="62490" marT="0" marB="0"/>
                </a:tc>
                <a:tc>
                  <a:txBody>
                    <a:bodyPr/>
                    <a:lstStyle/>
                    <a:p>
                      <a:pPr marL="0" marR="0" algn="ctr">
                        <a:lnSpc>
                          <a:spcPct val="110000"/>
                        </a:lnSpc>
                        <a:spcBef>
                          <a:spcPts val="0"/>
                        </a:spcBef>
                        <a:spcAft>
                          <a:spcPts val="0"/>
                        </a:spcAft>
                      </a:pPr>
                      <a:r>
                        <a:rPr lang="en-US" sz="1400">
                          <a:effectLst/>
                        </a:rPr>
                        <a:t>No</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2490" marR="62490" marT="0" marB="0"/>
                </a:tc>
                <a:extLst>
                  <a:ext uri="{0D108BD9-81ED-4DB2-BD59-A6C34878D82A}">
                    <a16:rowId xmlns:a16="http://schemas.microsoft.com/office/drawing/2014/main" val="399975494"/>
                  </a:ext>
                </a:extLst>
              </a:tr>
              <a:tr h="509304">
                <a:tc>
                  <a:txBody>
                    <a:bodyPr/>
                    <a:lstStyle/>
                    <a:p>
                      <a:pPr marL="0" marR="0" lvl="0" indent="0">
                        <a:lnSpc>
                          <a:spcPct val="110000"/>
                        </a:lnSpc>
                        <a:spcBef>
                          <a:spcPts val="0"/>
                        </a:spcBef>
                        <a:spcAft>
                          <a:spcPts val="0"/>
                        </a:spcAft>
                        <a:buFont typeface="+mj-lt"/>
                        <a:buNone/>
                      </a:pPr>
                      <a:r>
                        <a:rPr lang="en-US" sz="1400" dirty="0" smtClean="0">
                          <a:effectLst/>
                        </a:rPr>
                        <a:t>8. Have </a:t>
                      </a:r>
                      <a:r>
                        <a:rPr lang="en-US" sz="1400" dirty="0">
                          <a:effectLst/>
                        </a:rPr>
                        <a:t>you engaged in illegal activities in order to obtain drugs?</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2490" marR="62490" marT="0" marB="0"/>
                </a:tc>
                <a:tc>
                  <a:txBody>
                    <a:bodyPr/>
                    <a:lstStyle/>
                    <a:p>
                      <a:pPr marL="0" marR="0" algn="ctr">
                        <a:lnSpc>
                          <a:spcPct val="110000"/>
                        </a:lnSpc>
                        <a:spcBef>
                          <a:spcPts val="0"/>
                        </a:spcBef>
                        <a:spcAft>
                          <a:spcPts val="0"/>
                        </a:spcAft>
                      </a:pPr>
                      <a:r>
                        <a:rPr lang="en-US" sz="1400" dirty="0">
                          <a:effectLst/>
                        </a:rPr>
                        <a:t>Yes</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2490" marR="62490" marT="0" marB="0"/>
                </a:tc>
                <a:tc>
                  <a:txBody>
                    <a:bodyPr/>
                    <a:lstStyle/>
                    <a:p>
                      <a:pPr marL="0" marR="0" algn="ctr">
                        <a:lnSpc>
                          <a:spcPct val="110000"/>
                        </a:lnSpc>
                        <a:spcBef>
                          <a:spcPts val="0"/>
                        </a:spcBef>
                        <a:spcAft>
                          <a:spcPts val="0"/>
                        </a:spcAft>
                      </a:pPr>
                      <a:r>
                        <a:rPr lang="en-US" sz="1400">
                          <a:effectLst/>
                        </a:rPr>
                        <a:t>No</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2490" marR="62490" marT="0" marB="0"/>
                </a:tc>
                <a:extLst>
                  <a:ext uri="{0D108BD9-81ED-4DB2-BD59-A6C34878D82A}">
                    <a16:rowId xmlns:a16="http://schemas.microsoft.com/office/drawing/2014/main" val="811444783"/>
                  </a:ext>
                </a:extLst>
              </a:tr>
              <a:tr h="544266">
                <a:tc>
                  <a:txBody>
                    <a:bodyPr/>
                    <a:lstStyle/>
                    <a:p>
                      <a:pPr marL="0" marR="0" lvl="0" indent="0">
                        <a:lnSpc>
                          <a:spcPct val="110000"/>
                        </a:lnSpc>
                        <a:spcBef>
                          <a:spcPts val="0"/>
                        </a:spcBef>
                        <a:spcAft>
                          <a:spcPts val="0"/>
                        </a:spcAft>
                        <a:buFont typeface="+mj-lt"/>
                        <a:buNone/>
                      </a:pPr>
                      <a:r>
                        <a:rPr lang="en-US" sz="1400" dirty="0" smtClean="0">
                          <a:effectLst/>
                        </a:rPr>
                        <a:t>9. Have </a:t>
                      </a:r>
                      <a:r>
                        <a:rPr lang="en-US" sz="1400" dirty="0">
                          <a:effectLst/>
                        </a:rPr>
                        <a:t>you ever experienced withdrawal symptoms (felt sick) when you stopped taking drugs?</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2490" marR="62490" marT="0" marB="0"/>
                </a:tc>
                <a:tc>
                  <a:txBody>
                    <a:bodyPr/>
                    <a:lstStyle/>
                    <a:p>
                      <a:pPr marL="0" marR="0" algn="ctr">
                        <a:lnSpc>
                          <a:spcPct val="110000"/>
                        </a:lnSpc>
                        <a:spcBef>
                          <a:spcPts val="0"/>
                        </a:spcBef>
                        <a:spcAft>
                          <a:spcPts val="0"/>
                        </a:spcAft>
                      </a:pPr>
                      <a:r>
                        <a:rPr lang="en-US" sz="1400" dirty="0">
                          <a:effectLst/>
                        </a:rPr>
                        <a:t>Yes</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2490" marR="62490" marT="0" marB="0"/>
                </a:tc>
                <a:tc>
                  <a:txBody>
                    <a:bodyPr/>
                    <a:lstStyle/>
                    <a:p>
                      <a:pPr marL="0" marR="0" algn="ctr">
                        <a:lnSpc>
                          <a:spcPct val="110000"/>
                        </a:lnSpc>
                        <a:spcBef>
                          <a:spcPts val="0"/>
                        </a:spcBef>
                        <a:spcAft>
                          <a:spcPts val="0"/>
                        </a:spcAft>
                      </a:pPr>
                      <a:r>
                        <a:rPr lang="en-US" sz="1400" dirty="0">
                          <a:effectLst/>
                        </a:rPr>
                        <a:t>No</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2490" marR="62490" marT="0" marB="0"/>
                </a:tc>
                <a:extLst>
                  <a:ext uri="{0D108BD9-81ED-4DB2-BD59-A6C34878D82A}">
                    <a16:rowId xmlns:a16="http://schemas.microsoft.com/office/drawing/2014/main" val="4039658195"/>
                  </a:ext>
                </a:extLst>
              </a:tr>
              <a:tr h="763956">
                <a:tc>
                  <a:txBody>
                    <a:bodyPr/>
                    <a:lstStyle/>
                    <a:p>
                      <a:pPr marL="0" marR="0" lvl="0" indent="0">
                        <a:lnSpc>
                          <a:spcPct val="110000"/>
                        </a:lnSpc>
                        <a:spcBef>
                          <a:spcPts val="0"/>
                        </a:spcBef>
                        <a:spcAft>
                          <a:spcPts val="0"/>
                        </a:spcAft>
                        <a:buFont typeface="+mj-lt"/>
                        <a:buNone/>
                      </a:pPr>
                      <a:r>
                        <a:rPr lang="en-US" sz="1400" dirty="0" smtClean="0">
                          <a:effectLst/>
                        </a:rPr>
                        <a:t>10. Have </a:t>
                      </a:r>
                      <a:r>
                        <a:rPr lang="en-US" sz="1400" dirty="0">
                          <a:effectLst/>
                        </a:rPr>
                        <a:t>you had medical problems as a result of your drug use (e.g., memory loss, hepatitis, convulsions, bleeding, infection, etc.)?</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2490" marR="62490" marT="0" marB="0"/>
                </a:tc>
                <a:tc>
                  <a:txBody>
                    <a:bodyPr/>
                    <a:lstStyle/>
                    <a:p>
                      <a:pPr marL="0" marR="0" algn="ctr">
                        <a:lnSpc>
                          <a:spcPct val="110000"/>
                        </a:lnSpc>
                        <a:spcBef>
                          <a:spcPts val="0"/>
                        </a:spcBef>
                        <a:spcAft>
                          <a:spcPts val="0"/>
                        </a:spcAft>
                      </a:pPr>
                      <a:r>
                        <a:rPr lang="en-US" sz="1400">
                          <a:effectLst/>
                        </a:rPr>
                        <a:t>Yes</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2490" marR="62490" marT="0" marB="0"/>
                </a:tc>
                <a:tc>
                  <a:txBody>
                    <a:bodyPr/>
                    <a:lstStyle/>
                    <a:p>
                      <a:pPr marL="0" marR="0" algn="ctr">
                        <a:lnSpc>
                          <a:spcPct val="110000"/>
                        </a:lnSpc>
                        <a:spcBef>
                          <a:spcPts val="0"/>
                        </a:spcBef>
                        <a:spcAft>
                          <a:spcPts val="0"/>
                        </a:spcAft>
                      </a:pPr>
                      <a:r>
                        <a:rPr lang="en-US" sz="1400" dirty="0">
                          <a:effectLst/>
                        </a:rPr>
                        <a:t>No</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2490" marR="62490" marT="0" marB="0"/>
                </a:tc>
                <a:extLst>
                  <a:ext uri="{0D108BD9-81ED-4DB2-BD59-A6C34878D82A}">
                    <a16:rowId xmlns:a16="http://schemas.microsoft.com/office/drawing/2014/main" val="650190671"/>
                  </a:ext>
                </a:extLst>
              </a:tr>
            </a:tbl>
          </a:graphicData>
        </a:graphic>
      </p:graphicFrame>
      <p:sp>
        <p:nvSpPr>
          <p:cNvPr id="6" name="Rectangle 5"/>
          <p:cNvSpPr/>
          <p:nvPr/>
        </p:nvSpPr>
        <p:spPr>
          <a:xfrm>
            <a:off x="8601074" y="1304867"/>
            <a:ext cx="3590925" cy="5232202"/>
          </a:xfrm>
          <a:prstGeom prst="rect">
            <a:avLst/>
          </a:prstGeom>
        </p:spPr>
        <p:txBody>
          <a:bodyPr wrap="square">
            <a:spAutoFit/>
          </a:bodyPr>
          <a:lstStyle/>
          <a:p>
            <a:pPr marL="342900" indent="-342900">
              <a:buFont typeface="Arial" panose="020B0604020202020204" pitchFamily="34" charset="0"/>
              <a:buChar char="•"/>
            </a:pPr>
            <a:r>
              <a:rPr lang="en-US" sz="1700" dirty="0"/>
              <a:t>Shortened version of DAST 28, containing 10 items, completed as self-report or via interview. </a:t>
            </a:r>
            <a:endParaRPr lang="en-US" sz="1700" dirty="0" smtClean="0"/>
          </a:p>
          <a:p>
            <a:pPr marL="342900" indent="-342900">
              <a:buFont typeface="Arial" panose="020B0604020202020204" pitchFamily="34" charset="0"/>
              <a:buChar char="•"/>
            </a:pPr>
            <a:r>
              <a:rPr lang="en-US" sz="1700" dirty="0" smtClean="0"/>
              <a:t>Screening </a:t>
            </a:r>
            <a:r>
              <a:rPr lang="en-US" sz="1700" dirty="0"/>
              <a:t>questions for at-risk drug use </a:t>
            </a:r>
            <a:endParaRPr lang="en-US" sz="1700" dirty="0" smtClean="0"/>
          </a:p>
          <a:p>
            <a:pPr marL="342900" indent="-342900">
              <a:buFont typeface="Arial" panose="020B0604020202020204" pitchFamily="34" charset="0"/>
              <a:buChar char="•"/>
            </a:pPr>
            <a:r>
              <a:rPr lang="en-US" sz="1700" dirty="0" smtClean="0"/>
              <a:t>Developed </a:t>
            </a:r>
            <a:r>
              <a:rPr lang="en-US" sz="1700" dirty="0"/>
              <a:t>by Addiction Research Foundation, now the Center for Addiction and Mental Health</a:t>
            </a:r>
          </a:p>
          <a:p>
            <a:pPr marL="342900" indent="-342900">
              <a:buFont typeface="Arial" panose="020B0604020202020204" pitchFamily="34" charset="0"/>
              <a:buChar char="•"/>
            </a:pPr>
            <a:r>
              <a:rPr lang="en-US" sz="1700" dirty="0"/>
              <a:t>Yields a quantitative index of problems related to drug </a:t>
            </a:r>
            <a:r>
              <a:rPr lang="en-US" sz="1700" dirty="0" smtClean="0"/>
              <a:t>misuse</a:t>
            </a:r>
          </a:p>
          <a:p>
            <a:pPr marL="342900" indent="-342900">
              <a:buFont typeface="Arial" panose="020B0604020202020204" pitchFamily="34" charset="0"/>
              <a:buChar char="•"/>
            </a:pPr>
            <a:r>
              <a:rPr lang="en-US" sz="1700" dirty="0" smtClean="0"/>
              <a:t>Strength: Sensitive </a:t>
            </a:r>
            <a:r>
              <a:rPr lang="en-US" sz="1700" dirty="0"/>
              <a:t>screening tool for at-risk drug use</a:t>
            </a:r>
          </a:p>
          <a:p>
            <a:pPr marL="342900" indent="-342900">
              <a:buFont typeface="Arial" panose="020B0604020202020204" pitchFamily="34" charset="0"/>
              <a:buChar char="•"/>
            </a:pPr>
            <a:r>
              <a:rPr lang="en-US" sz="1700" dirty="0" smtClean="0"/>
              <a:t>Weakness: Does </a:t>
            </a:r>
            <a:r>
              <a:rPr lang="en-US" sz="1700" dirty="0"/>
              <a:t>not include alcohol </a:t>
            </a:r>
            <a:r>
              <a:rPr lang="en-US" sz="1700" dirty="0" smtClean="0"/>
              <a:t>use</a:t>
            </a:r>
          </a:p>
          <a:p>
            <a:pPr marL="342900" lvl="1" indent="-342900">
              <a:buFont typeface="Arial" panose="020B0604020202020204" pitchFamily="34" charset="0"/>
              <a:buChar char="•"/>
            </a:pPr>
            <a:r>
              <a:rPr lang="en-US" sz="1600" dirty="0" smtClean="0"/>
              <a:t>Drug </a:t>
            </a:r>
            <a:r>
              <a:rPr lang="en-US" sz="1600" dirty="0"/>
              <a:t>abuse refers to (1) the use of prescribed or “over-the-counter” drugs in excess of the directions, and (2) any non-medical use of drugs. Consider the past year (12 months) and carefully read each statement.</a:t>
            </a:r>
            <a:endParaRPr lang="en-US" sz="1700" dirty="0"/>
          </a:p>
        </p:txBody>
      </p:sp>
    </p:spTree>
    <p:extLst>
      <p:ext uri="{BB962C8B-B14F-4D97-AF65-F5344CB8AC3E}">
        <p14:creationId xmlns:p14="http://schemas.microsoft.com/office/powerpoint/2010/main" val="3994971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566160" y="310653"/>
            <a:ext cx="6304007" cy="850039"/>
          </a:xfrm>
        </p:spPr>
        <p:txBody>
          <a:bodyPr/>
          <a:lstStyle/>
          <a:p>
            <a:r>
              <a:rPr lang="en-US" dirty="0">
                <a:solidFill>
                  <a:schemeClr val="accent2">
                    <a:lumMod val="50000"/>
                  </a:schemeClr>
                </a:solidFill>
                <a:latin typeface="Cambria" panose="02040503050406030204" pitchFamily="18" charset="0"/>
                <a:ea typeface="ＭＳ Ｐゴシック" pitchFamily="34" charset="-128"/>
              </a:rPr>
              <a:t>DAST(10) </a:t>
            </a:r>
            <a:r>
              <a:rPr lang="en-US" dirty="0" smtClean="0">
                <a:solidFill>
                  <a:schemeClr val="accent2">
                    <a:lumMod val="50000"/>
                  </a:schemeClr>
                </a:solidFill>
                <a:latin typeface="Cambria" panose="02040503050406030204" pitchFamily="18" charset="0"/>
                <a:ea typeface="ＭＳ Ｐゴシック" pitchFamily="34" charset="-128"/>
              </a:rPr>
              <a:t>Scoring</a:t>
            </a:r>
            <a:endParaRPr lang="en-US" dirty="0"/>
          </a:p>
        </p:txBody>
      </p:sp>
      <p:sp>
        <p:nvSpPr>
          <p:cNvPr id="5" name="Text Box 4"/>
          <p:cNvSpPr txBox="1">
            <a:spLocks noChangeArrowheads="1"/>
          </p:cNvSpPr>
          <p:nvPr/>
        </p:nvSpPr>
        <p:spPr bwMode="auto">
          <a:xfrm>
            <a:off x="466725" y="6550223"/>
            <a:ext cx="3653759" cy="307777"/>
          </a:xfrm>
          <a:prstGeom prst="rect">
            <a:avLst/>
          </a:prstGeom>
          <a:noFill/>
          <a:ln w="9525">
            <a:noFill/>
            <a:miter lim="800000"/>
            <a:headEnd/>
            <a:tailEnd/>
          </a:ln>
        </p:spPr>
        <p:txBody>
          <a:bodyPr wrap="square">
            <a:spAutoFit/>
          </a:bodyPr>
          <a:lstStyle/>
          <a:p>
            <a:pPr eaLnBrk="0" hangingPunct="0">
              <a:spcBef>
                <a:spcPct val="50000"/>
              </a:spcBef>
            </a:pPr>
            <a:r>
              <a:rPr lang="en-US" sz="1400" dirty="0">
                <a:solidFill>
                  <a:prstClr val="black"/>
                </a:solidFill>
              </a:rPr>
              <a:t>Yudko et al., 2007</a:t>
            </a:r>
          </a:p>
        </p:txBody>
      </p:sp>
      <p:graphicFrame>
        <p:nvGraphicFramePr>
          <p:cNvPr id="3" name="Table 2"/>
          <p:cNvGraphicFramePr>
            <a:graphicFrameLocks noGrp="1"/>
          </p:cNvGraphicFramePr>
          <p:nvPr>
            <p:extLst>
              <p:ext uri="{D42A27DB-BD31-4B8C-83A1-F6EECF244321}">
                <p14:modId xmlns:p14="http://schemas.microsoft.com/office/powerpoint/2010/main" val="1993518037"/>
              </p:ext>
            </p:extLst>
          </p:nvPr>
        </p:nvGraphicFramePr>
        <p:xfrm>
          <a:off x="466725" y="2174381"/>
          <a:ext cx="5636153" cy="4144531"/>
        </p:xfrm>
        <a:graphic>
          <a:graphicData uri="http://schemas.openxmlformats.org/drawingml/2006/table">
            <a:tbl>
              <a:tblPr firstRow="1" firstCol="1" bandRow="1">
                <a:tableStyleId>{5C22544A-7EE6-4342-B048-85BDC9FD1C3A}</a:tableStyleId>
              </a:tblPr>
              <a:tblGrid>
                <a:gridCol w="781668">
                  <a:extLst>
                    <a:ext uri="{9D8B030D-6E8A-4147-A177-3AD203B41FA5}">
                      <a16:colId xmlns:a16="http://schemas.microsoft.com/office/drawing/2014/main" val="3102472492"/>
                    </a:ext>
                  </a:extLst>
                </a:gridCol>
                <a:gridCol w="2036019">
                  <a:extLst>
                    <a:ext uri="{9D8B030D-6E8A-4147-A177-3AD203B41FA5}">
                      <a16:colId xmlns:a16="http://schemas.microsoft.com/office/drawing/2014/main" val="512540667"/>
                    </a:ext>
                  </a:extLst>
                </a:gridCol>
                <a:gridCol w="2818466">
                  <a:extLst>
                    <a:ext uri="{9D8B030D-6E8A-4147-A177-3AD203B41FA5}">
                      <a16:colId xmlns:a16="http://schemas.microsoft.com/office/drawing/2014/main" val="138349660"/>
                    </a:ext>
                  </a:extLst>
                </a:gridCol>
              </a:tblGrid>
              <a:tr h="735921">
                <a:tc>
                  <a:txBody>
                    <a:bodyPr/>
                    <a:lstStyle/>
                    <a:p>
                      <a:pPr marL="0" marR="0" algn="ctr">
                        <a:lnSpc>
                          <a:spcPct val="110000"/>
                        </a:lnSpc>
                        <a:spcBef>
                          <a:spcPts val="0"/>
                        </a:spcBef>
                        <a:spcAft>
                          <a:spcPts val="0"/>
                        </a:spcAft>
                      </a:pPr>
                      <a:r>
                        <a:rPr lang="en-US" sz="1400" dirty="0">
                          <a:effectLst/>
                        </a:rPr>
                        <a:t>Score</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0000"/>
                        </a:lnSpc>
                        <a:spcBef>
                          <a:spcPts val="0"/>
                        </a:spcBef>
                        <a:spcAft>
                          <a:spcPts val="0"/>
                        </a:spcAft>
                      </a:pPr>
                      <a:r>
                        <a:rPr lang="en-US" sz="1400" dirty="0">
                          <a:effectLst/>
                        </a:rPr>
                        <a:t>Degree of Problems Related to Drug Abuse</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0000"/>
                        </a:lnSpc>
                        <a:spcBef>
                          <a:spcPts val="0"/>
                        </a:spcBef>
                        <a:spcAft>
                          <a:spcPts val="0"/>
                        </a:spcAft>
                      </a:pPr>
                      <a:r>
                        <a:rPr lang="en-US" sz="1400">
                          <a:effectLst/>
                        </a:rPr>
                        <a:t>Suggested Action</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182292019"/>
                  </a:ext>
                </a:extLst>
              </a:tr>
              <a:tr h="681722">
                <a:tc>
                  <a:txBody>
                    <a:bodyPr/>
                    <a:lstStyle/>
                    <a:p>
                      <a:pPr marL="0" marR="0" algn="ctr">
                        <a:lnSpc>
                          <a:spcPct val="110000"/>
                        </a:lnSpc>
                        <a:spcBef>
                          <a:spcPts val="0"/>
                        </a:spcBef>
                        <a:spcAft>
                          <a:spcPts val="0"/>
                        </a:spcAft>
                      </a:pPr>
                      <a:r>
                        <a:rPr lang="en-US" sz="1400">
                          <a:effectLst/>
                        </a:rPr>
                        <a:t>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0000"/>
                        </a:lnSpc>
                        <a:spcBef>
                          <a:spcPts val="0"/>
                        </a:spcBef>
                        <a:spcAft>
                          <a:spcPts val="0"/>
                        </a:spcAft>
                      </a:pPr>
                      <a:r>
                        <a:rPr lang="en-US" sz="1400" dirty="0">
                          <a:effectLst/>
                        </a:rPr>
                        <a:t>No problems reported</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0000"/>
                        </a:lnSpc>
                        <a:spcBef>
                          <a:spcPts val="0"/>
                        </a:spcBef>
                        <a:spcAft>
                          <a:spcPts val="0"/>
                        </a:spcAft>
                      </a:pPr>
                      <a:r>
                        <a:rPr lang="en-US" sz="1400" dirty="0">
                          <a:effectLst/>
                        </a:rPr>
                        <a:t>None at this time</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708680943"/>
                  </a:ext>
                </a:extLst>
              </a:tr>
              <a:tr h="681722">
                <a:tc>
                  <a:txBody>
                    <a:bodyPr/>
                    <a:lstStyle/>
                    <a:p>
                      <a:pPr marL="0" marR="0" algn="ctr">
                        <a:lnSpc>
                          <a:spcPct val="110000"/>
                        </a:lnSpc>
                        <a:spcBef>
                          <a:spcPts val="0"/>
                        </a:spcBef>
                        <a:spcAft>
                          <a:spcPts val="0"/>
                        </a:spcAft>
                      </a:pPr>
                      <a:r>
                        <a:rPr lang="en-US" sz="1400">
                          <a:effectLst/>
                        </a:rPr>
                        <a:t>1-2</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0000"/>
                        </a:lnSpc>
                        <a:spcBef>
                          <a:spcPts val="0"/>
                        </a:spcBef>
                        <a:spcAft>
                          <a:spcPts val="0"/>
                        </a:spcAft>
                      </a:pPr>
                      <a:r>
                        <a:rPr lang="en-US" sz="1400" dirty="0">
                          <a:effectLst/>
                        </a:rPr>
                        <a:t>Low level</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0000"/>
                        </a:lnSpc>
                        <a:spcBef>
                          <a:spcPts val="0"/>
                        </a:spcBef>
                        <a:spcAft>
                          <a:spcPts val="0"/>
                        </a:spcAft>
                      </a:pPr>
                      <a:r>
                        <a:rPr lang="en-US" sz="1400">
                          <a:effectLst/>
                        </a:rPr>
                        <a:t>Monitor, re-assess at a later date</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749992641"/>
                  </a:ext>
                </a:extLst>
              </a:tr>
              <a:tr h="681722">
                <a:tc>
                  <a:txBody>
                    <a:bodyPr/>
                    <a:lstStyle/>
                    <a:p>
                      <a:pPr marL="0" marR="0" algn="ctr">
                        <a:lnSpc>
                          <a:spcPct val="110000"/>
                        </a:lnSpc>
                        <a:spcBef>
                          <a:spcPts val="0"/>
                        </a:spcBef>
                        <a:spcAft>
                          <a:spcPts val="0"/>
                        </a:spcAft>
                      </a:pPr>
                      <a:r>
                        <a:rPr lang="en-US" sz="1400">
                          <a:effectLst/>
                        </a:rPr>
                        <a:t>3-5</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0000"/>
                        </a:lnSpc>
                        <a:spcBef>
                          <a:spcPts val="0"/>
                        </a:spcBef>
                        <a:spcAft>
                          <a:spcPts val="0"/>
                        </a:spcAft>
                      </a:pPr>
                      <a:r>
                        <a:rPr lang="en-US" sz="1400">
                          <a:effectLst/>
                        </a:rPr>
                        <a:t>Moderate level</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0000"/>
                        </a:lnSpc>
                        <a:spcBef>
                          <a:spcPts val="0"/>
                        </a:spcBef>
                        <a:spcAft>
                          <a:spcPts val="0"/>
                        </a:spcAft>
                      </a:pPr>
                      <a:r>
                        <a:rPr lang="en-US" sz="1400" dirty="0">
                          <a:effectLst/>
                        </a:rPr>
                        <a:t>Further investigation - referral</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501984117"/>
                  </a:ext>
                </a:extLst>
              </a:tr>
              <a:tr h="681722">
                <a:tc>
                  <a:txBody>
                    <a:bodyPr/>
                    <a:lstStyle/>
                    <a:p>
                      <a:pPr marL="0" marR="0" algn="ctr">
                        <a:lnSpc>
                          <a:spcPct val="110000"/>
                        </a:lnSpc>
                        <a:spcBef>
                          <a:spcPts val="0"/>
                        </a:spcBef>
                        <a:spcAft>
                          <a:spcPts val="0"/>
                        </a:spcAft>
                      </a:pPr>
                      <a:r>
                        <a:rPr lang="en-US" sz="1400">
                          <a:effectLst/>
                        </a:rPr>
                        <a:t>6-8</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0000"/>
                        </a:lnSpc>
                        <a:spcBef>
                          <a:spcPts val="0"/>
                        </a:spcBef>
                        <a:spcAft>
                          <a:spcPts val="0"/>
                        </a:spcAft>
                      </a:pPr>
                      <a:r>
                        <a:rPr lang="en-US" sz="1400">
                          <a:effectLst/>
                        </a:rPr>
                        <a:t>Substantial level</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0000"/>
                        </a:lnSpc>
                        <a:spcBef>
                          <a:spcPts val="0"/>
                        </a:spcBef>
                        <a:spcAft>
                          <a:spcPts val="0"/>
                        </a:spcAft>
                      </a:pPr>
                      <a:r>
                        <a:rPr lang="en-US" sz="1400" dirty="0">
                          <a:effectLst/>
                        </a:rPr>
                        <a:t>Intensive assessment -referral</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690308230"/>
                  </a:ext>
                </a:extLst>
              </a:tr>
              <a:tr h="681722">
                <a:tc>
                  <a:txBody>
                    <a:bodyPr/>
                    <a:lstStyle/>
                    <a:p>
                      <a:pPr marL="0" marR="0" algn="ctr">
                        <a:lnSpc>
                          <a:spcPct val="110000"/>
                        </a:lnSpc>
                        <a:spcBef>
                          <a:spcPts val="0"/>
                        </a:spcBef>
                        <a:spcAft>
                          <a:spcPts val="0"/>
                        </a:spcAft>
                      </a:pPr>
                      <a:r>
                        <a:rPr lang="en-US" sz="1400" dirty="0">
                          <a:effectLst/>
                        </a:rPr>
                        <a:t>9-10</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0000"/>
                        </a:lnSpc>
                        <a:spcBef>
                          <a:spcPts val="0"/>
                        </a:spcBef>
                        <a:spcAft>
                          <a:spcPts val="0"/>
                        </a:spcAft>
                      </a:pPr>
                      <a:r>
                        <a:rPr lang="en-US" sz="1400">
                          <a:effectLst/>
                        </a:rPr>
                        <a:t>Severe level</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0000"/>
                        </a:lnSpc>
                        <a:spcBef>
                          <a:spcPts val="0"/>
                        </a:spcBef>
                        <a:spcAft>
                          <a:spcPts val="0"/>
                        </a:spcAft>
                      </a:pPr>
                      <a:r>
                        <a:rPr lang="en-US" sz="1400" dirty="0">
                          <a:effectLst/>
                        </a:rPr>
                        <a:t>Intensive assessment - referral</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477282061"/>
                  </a:ext>
                </a:extLst>
              </a:tr>
            </a:tbl>
          </a:graphicData>
        </a:graphic>
      </p:graphicFrame>
      <p:sp>
        <p:nvSpPr>
          <p:cNvPr id="6" name="Rectangle 1"/>
          <p:cNvSpPr>
            <a:spLocks noChangeArrowheads="1"/>
          </p:cNvSpPr>
          <p:nvPr/>
        </p:nvSpPr>
        <p:spPr bwMode="auto">
          <a:xfrm>
            <a:off x="1878104" y="1202164"/>
            <a:ext cx="9591085" cy="841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01568"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Score 1 point for each questions answered “yes,” except for question 3, for which “no” receives 1 point.</a:t>
            </a:r>
            <a:endParaRPr kumimoji="0" lang="en-US" altLang="en-US" sz="2400" b="0" i="0" u="none" strike="noStrike" cap="none" normalizeH="0" baseline="0" dirty="0" smtClean="0">
              <a:ln>
                <a:noFill/>
              </a:ln>
              <a:solidFill>
                <a:schemeClr val="tx1"/>
              </a:solidFill>
              <a:effectLst/>
              <a:latin typeface="Arial" panose="020B0604020202020204" pitchFamily="34" charset="0"/>
            </a:endParaRPr>
          </a:p>
        </p:txBody>
      </p:sp>
      <p:pic>
        <p:nvPicPr>
          <p:cNvPr id="7" name="Diagram 1"/>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66000"/>
                    </a14:imgEffect>
                  </a14:imgLayer>
                </a14:imgProps>
              </a:ext>
            </a:extLst>
          </a:blip>
          <a:srcRect l="-11159" t="-3722" r="-10007" b="-12959"/>
          <a:stretch>
            <a:fillRect/>
          </a:stretch>
        </p:blipFill>
        <p:spPr bwMode="auto">
          <a:xfrm>
            <a:off x="8192638" y="2570970"/>
            <a:ext cx="4197934" cy="3848106"/>
          </a:xfrm>
          <a:prstGeom prst="rect">
            <a:avLst/>
          </a:prstGeom>
          <a:noFill/>
          <a:ln w="9525">
            <a:noFill/>
            <a:miter lim="800000"/>
            <a:headEnd/>
            <a:tailEnd/>
          </a:ln>
        </p:spPr>
      </p:pic>
      <p:sp>
        <p:nvSpPr>
          <p:cNvPr id="8" name="Text Placeholder 2"/>
          <p:cNvSpPr txBox="1">
            <a:spLocks/>
          </p:cNvSpPr>
          <p:nvPr/>
        </p:nvSpPr>
        <p:spPr>
          <a:xfrm>
            <a:off x="6102878" y="3057080"/>
            <a:ext cx="4305300" cy="358265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spcBef>
                <a:spcPts val="0"/>
              </a:spcBef>
              <a:buFont typeface="Wingdings 3" charset="2"/>
              <a:buNone/>
            </a:pPr>
            <a:r>
              <a:rPr lang="en-US" sz="1700" dirty="0" smtClean="0">
                <a:latin typeface="Century Gothic" pitchFamily="34" charset="0"/>
                <a:ea typeface="ＭＳ Ｐゴシック" pitchFamily="34" charset="-128"/>
                <a:cs typeface="Arial" charset="0"/>
              </a:rPr>
              <a:t>                        High/Severe Risk  (6+)</a:t>
            </a:r>
          </a:p>
          <a:p>
            <a:pPr marL="0" indent="0">
              <a:spcBef>
                <a:spcPts val="0"/>
              </a:spcBef>
              <a:buFont typeface="Wingdings 3" charset="2"/>
              <a:buNone/>
            </a:pPr>
            <a:endParaRPr lang="en-US" sz="1700" dirty="0" smtClean="0">
              <a:latin typeface="Century Gothic" pitchFamily="34" charset="0"/>
              <a:ea typeface="ＭＳ Ｐゴシック" pitchFamily="34" charset="-128"/>
              <a:cs typeface="Arial" charset="0"/>
            </a:endParaRPr>
          </a:p>
          <a:p>
            <a:pPr marL="0" indent="0">
              <a:spcBef>
                <a:spcPts val="0"/>
              </a:spcBef>
              <a:buFont typeface="Wingdings 3" charset="2"/>
              <a:buNone/>
            </a:pPr>
            <a:r>
              <a:rPr lang="en-US" sz="1700" dirty="0" smtClean="0">
                <a:latin typeface="Century Gothic" pitchFamily="34" charset="0"/>
                <a:ea typeface="ＭＳ Ｐゴシック" pitchFamily="34" charset="-128"/>
                <a:cs typeface="Arial" charset="0"/>
              </a:rPr>
              <a:t>           </a:t>
            </a:r>
          </a:p>
          <a:p>
            <a:pPr marL="0" indent="0">
              <a:spcBef>
                <a:spcPts val="0"/>
              </a:spcBef>
              <a:buFont typeface="Wingdings 3" charset="2"/>
              <a:buNone/>
            </a:pPr>
            <a:r>
              <a:rPr lang="en-US" sz="1700" dirty="0">
                <a:latin typeface="Century Gothic" pitchFamily="34" charset="0"/>
                <a:ea typeface="ＭＳ Ｐゴシック" pitchFamily="34" charset="-128"/>
                <a:cs typeface="Arial" charset="0"/>
              </a:rPr>
              <a:t> </a:t>
            </a:r>
            <a:r>
              <a:rPr lang="en-US" sz="1700" dirty="0" smtClean="0">
                <a:latin typeface="Century Gothic" pitchFamily="34" charset="0"/>
                <a:ea typeface="ＭＳ Ｐゴシック" pitchFamily="34" charset="-128"/>
                <a:cs typeface="Arial" charset="0"/>
              </a:rPr>
              <a:t>            Harmful/Risky Use  (3‒5)</a:t>
            </a:r>
          </a:p>
          <a:p>
            <a:pPr marL="0" indent="0">
              <a:spcBef>
                <a:spcPts val="0"/>
              </a:spcBef>
              <a:buFont typeface="Wingdings 3" charset="2"/>
              <a:buNone/>
            </a:pPr>
            <a:endParaRPr lang="en-US" sz="1700" dirty="0" smtClean="0">
              <a:latin typeface="Century Gothic" pitchFamily="34" charset="0"/>
              <a:ea typeface="ＭＳ Ｐゴシック" pitchFamily="34" charset="-128"/>
              <a:cs typeface="Arial" charset="0"/>
            </a:endParaRPr>
          </a:p>
          <a:p>
            <a:pPr marL="0" indent="0">
              <a:spcBef>
                <a:spcPts val="0"/>
              </a:spcBef>
              <a:buFont typeface="Wingdings 3" charset="2"/>
              <a:buNone/>
            </a:pPr>
            <a:r>
              <a:rPr lang="en-US" sz="1700" dirty="0" smtClean="0">
                <a:latin typeface="Century Gothic" pitchFamily="34" charset="0"/>
                <a:ea typeface="ＭＳ Ｐゴシック" pitchFamily="34" charset="-128"/>
                <a:cs typeface="Arial" charset="0"/>
              </a:rPr>
              <a:t>           </a:t>
            </a:r>
          </a:p>
          <a:p>
            <a:pPr marL="0" indent="0">
              <a:spcBef>
                <a:spcPts val="0"/>
              </a:spcBef>
              <a:buFont typeface="Wingdings 3" charset="2"/>
              <a:buNone/>
            </a:pPr>
            <a:r>
              <a:rPr lang="en-US" sz="1700" dirty="0" smtClean="0">
                <a:latin typeface="Century Gothic" pitchFamily="34" charset="0"/>
                <a:ea typeface="ＭＳ Ｐゴシック" pitchFamily="34" charset="-128"/>
                <a:cs typeface="Arial" charset="0"/>
              </a:rPr>
              <a:t>Hazardous/At-Risk Use  (1‒2)</a:t>
            </a:r>
          </a:p>
          <a:p>
            <a:pPr marL="0" indent="0">
              <a:spcBef>
                <a:spcPts val="0"/>
              </a:spcBef>
              <a:buFont typeface="Wingdings 3" charset="2"/>
              <a:buNone/>
            </a:pPr>
            <a:endParaRPr lang="en-US" sz="1700" dirty="0">
              <a:latin typeface="Century Gothic" pitchFamily="34" charset="0"/>
              <a:ea typeface="ＭＳ Ｐゴシック" pitchFamily="34" charset="-128"/>
              <a:cs typeface="Arial" charset="0"/>
            </a:endParaRPr>
          </a:p>
          <a:p>
            <a:pPr marL="0" indent="0">
              <a:spcBef>
                <a:spcPts val="0"/>
              </a:spcBef>
              <a:buFont typeface="Wingdings 3" charset="2"/>
              <a:buNone/>
            </a:pPr>
            <a:r>
              <a:rPr lang="en-US" sz="1700" dirty="0" smtClean="0">
                <a:latin typeface="Century Gothic" pitchFamily="34" charset="0"/>
                <a:ea typeface="ＭＳ Ｐゴシック" pitchFamily="34" charset="-128"/>
                <a:cs typeface="Arial" charset="0"/>
              </a:rPr>
              <a:t> </a:t>
            </a:r>
          </a:p>
          <a:p>
            <a:pPr marL="0" indent="0">
              <a:spcBef>
                <a:spcPts val="0"/>
              </a:spcBef>
              <a:buFont typeface="Wingdings 3" charset="2"/>
              <a:buNone/>
            </a:pPr>
            <a:r>
              <a:rPr lang="en-US" sz="1700" dirty="0" smtClean="0">
                <a:latin typeface="Century Gothic" pitchFamily="34" charset="0"/>
                <a:ea typeface="ＭＳ Ｐゴシック" pitchFamily="34" charset="-128"/>
                <a:cs typeface="Arial" charset="0"/>
              </a:rPr>
              <a:t>   Abstinent/Low Risk (0)</a:t>
            </a:r>
          </a:p>
        </p:txBody>
      </p:sp>
    </p:spTree>
    <p:extLst>
      <p:ext uri="{BB962C8B-B14F-4D97-AF65-F5344CB8AC3E}">
        <p14:creationId xmlns:p14="http://schemas.microsoft.com/office/powerpoint/2010/main" val="793747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705908" y="280308"/>
            <a:ext cx="10606525" cy="1320800"/>
          </a:xfrm>
        </p:spPr>
        <p:txBody>
          <a:bodyPr>
            <a:normAutofit fontScale="90000"/>
          </a:bodyPr>
          <a:lstStyle/>
          <a:p>
            <a:pPr lvl="0">
              <a:spcBef>
                <a:spcPts val="1000"/>
              </a:spcBef>
              <a:buClr>
                <a:srgbClr val="04954A"/>
              </a:buClr>
              <a:buSzPct val="80000"/>
            </a:pPr>
            <a:r>
              <a:rPr lang="en-US" dirty="0" smtClean="0"/>
              <a:t>CRAFFT (&lt;21 Alcohol &amp; Drug Screen)</a:t>
            </a:r>
            <a:br>
              <a:rPr lang="en-US" dirty="0" smtClean="0"/>
            </a:br>
            <a:r>
              <a:rPr lang="en-US" sz="1400" dirty="0" smtClean="0"/>
              <a:t/>
            </a:r>
            <a:br>
              <a:rPr lang="en-US" sz="1400" dirty="0" smtClean="0"/>
            </a:br>
            <a:r>
              <a:rPr lang="en-US" sz="1700" b="1" dirty="0" smtClean="0">
                <a:solidFill>
                  <a:prstClr val="black">
                    <a:lumMod val="75000"/>
                    <a:lumOff val="25000"/>
                  </a:prstClr>
                </a:solidFill>
                <a:latin typeface="Calibri" panose="020F0502020204030204"/>
                <a:ea typeface="+mn-ea"/>
                <a:cs typeface="+mn-cs"/>
              </a:rPr>
              <a:t>CRAFFT</a:t>
            </a:r>
            <a:r>
              <a:rPr lang="en-US" sz="1700" dirty="0" smtClean="0">
                <a:solidFill>
                  <a:prstClr val="black">
                    <a:lumMod val="75000"/>
                    <a:lumOff val="25000"/>
                  </a:prstClr>
                </a:solidFill>
                <a:latin typeface="Calibri" panose="020F0502020204030204"/>
                <a:ea typeface="+mn-ea"/>
                <a:cs typeface="+mn-cs"/>
              </a:rPr>
              <a:t> </a:t>
            </a:r>
            <a:r>
              <a:rPr lang="en-US" sz="1700" dirty="0">
                <a:solidFill>
                  <a:prstClr val="black">
                    <a:lumMod val="75000"/>
                    <a:lumOff val="25000"/>
                  </a:prstClr>
                </a:solidFill>
                <a:latin typeface="Calibri" panose="020F0502020204030204"/>
                <a:ea typeface="+mn-ea"/>
                <a:cs typeface="+mn-cs"/>
              </a:rPr>
              <a:t>is a mnemonic acronym of first letters of key words in the six screening questions. The questions should be asked exactly as written</a:t>
            </a:r>
            <a:r>
              <a:rPr lang="en-US" sz="1700" dirty="0" smtClean="0">
                <a:solidFill>
                  <a:prstClr val="black">
                    <a:lumMod val="75000"/>
                    <a:lumOff val="25000"/>
                  </a:prstClr>
                </a:solidFill>
                <a:latin typeface="Calibri" panose="020F0502020204030204"/>
                <a:ea typeface="+mn-ea"/>
                <a:cs typeface="+mn-cs"/>
              </a:rPr>
              <a:t>. The first 3 questions are considered the pre-screen.</a:t>
            </a:r>
            <a:endParaRPr lang="en-US" sz="1700" dirty="0"/>
          </a:p>
        </p:txBody>
      </p:sp>
      <p:graphicFrame>
        <p:nvGraphicFramePr>
          <p:cNvPr id="4" name="Table 3"/>
          <p:cNvGraphicFramePr>
            <a:graphicFrameLocks noGrp="1"/>
          </p:cNvGraphicFramePr>
          <p:nvPr>
            <p:extLst>
              <p:ext uri="{D42A27DB-BD31-4B8C-83A1-F6EECF244321}">
                <p14:modId xmlns:p14="http://schemas.microsoft.com/office/powerpoint/2010/main" val="4008095403"/>
              </p:ext>
            </p:extLst>
          </p:nvPr>
        </p:nvGraphicFramePr>
        <p:xfrm>
          <a:off x="164102" y="1797050"/>
          <a:ext cx="8837295" cy="4897023"/>
        </p:xfrm>
        <a:graphic>
          <a:graphicData uri="http://schemas.openxmlformats.org/drawingml/2006/table">
            <a:tbl>
              <a:tblPr firstRow="1" firstCol="1" bandRow="1">
                <a:tableStyleId>{5C22544A-7EE6-4342-B048-85BDC9FD1C3A}</a:tableStyleId>
              </a:tblPr>
              <a:tblGrid>
                <a:gridCol w="6045210">
                  <a:extLst>
                    <a:ext uri="{9D8B030D-6E8A-4147-A177-3AD203B41FA5}">
                      <a16:colId xmlns:a16="http://schemas.microsoft.com/office/drawing/2014/main" val="3756235031"/>
                    </a:ext>
                  </a:extLst>
                </a:gridCol>
                <a:gridCol w="1473600">
                  <a:extLst>
                    <a:ext uri="{9D8B030D-6E8A-4147-A177-3AD203B41FA5}">
                      <a16:colId xmlns:a16="http://schemas.microsoft.com/office/drawing/2014/main" val="1644692670"/>
                    </a:ext>
                  </a:extLst>
                </a:gridCol>
                <a:gridCol w="1318485">
                  <a:extLst>
                    <a:ext uri="{9D8B030D-6E8A-4147-A177-3AD203B41FA5}">
                      <a16:colId xmlns:a16="http://schemas.microsoft.com/office/drawing/2014/main" val="171170671"/>
                    </a:ext>
                  </a:extLst>
                </a:gridCol>
              </a:tblGrid>
              <a:tr h="208118">
                <a:tc>
                  <a:txBody>
                    <a:bodyPr/>
                    <a:lstStyle/>
                    <a:p>
                      <a:pPr marL="0" marR="0" algn="ctr">
                        <a:lnSpc>
                          <a:spcPct val="110000"/>
                        </a:lnSpc>
                        <a:spcBef>
                          <a:spcPts val="0"/>
                        </a:spcBef>
                        <a:spcAft>
                          <a:spcPts val="0"/>
                        </a:spcAft>
                      </a:pPr>
                      <a:r>
                        <a:rPr lang="en-US" sz="1400" dirty="0">
                          <a:effectLst/>
                        </a:rPr>
                        <a:t>Questions</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9803" marR="59803" marT="0" marB="0"/>
                </a:tc>
                <a:tc gridSpan="2">
                  <a:txBody>
                    <a:bodyPr/>
                    <a:lstStyle/>
                    <a:p>
                      <a:pPr marL="0" marR="0" algn="ctr">
                        <a:lnSpc>
                          <a:spcPct val="110000"/>
                        </a:lnSpc>
                        <a:spcBef>
                          <a:spcPts val="0"/>
                        </a:spcBef>
                        <a:spcAft>
                          <a:spcPts val="0"/>
                        </a:spcAft>
                      </a:pPr>
                      <a:r>
                        <a:rPr lang="en-US" sz="1400">
                          <a:effectLst/>
                        </a:rPr>
                        <a:t>Circle Below</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9803" marR="59803" marT="0" marB="0"/>
                </a:tc>
                <a:tc hMerge="1">
                  <a:txBody>
                    <a:bodyPr/>
                    <a:lstStyle/>
                    <a:p>
                      <a:endParaRPr lang="en-US"/>
                    </a:p>
                  </a:txBody>
                  <a:tcPr/>
                </a:tc>
                <a:extLst>
                  <a:ext uri="{0D108BD9-81ED-4DB2-BD59-A6C34878D82A}">
                    <a16:rowId xmlns:a16="http://schemas.microsoft.com/office/drawing/2014/main" val="784930802"/>
                  </a:ext>
                </a:extLst>
              </a:tr>
              <a:tr h="416235">
                <a:tc>
                  <a:txBody>
                    <a:bodyPr/>
                    <a:lstStyle/>
                    <a:p>
                      <a:pPr marL="0" marR="0" lvl="0" indent="0">
                        <a:lnSpc>
                          <a:spcPct val="110000"/>
                        </a:lnSpc>
                        <a:spcBef>
                          <a:spcPts val="0"/>
                        </a:spcBef>
                        <a:spcAft>
                          <a:spcPts val="0"/>
                        </a:spcAft>
                        <a:buFontTx/>
                        <a:buNone/>
                      </a:pPr>
                      <a:r>
                        <a:rPr lang="en-US" sz="1400" dirty="0" smtClean="0">
                          <a:effectLst/>
                        </a:rPr>
                        <a:t>1.  Drink </a:t>
                      </a:r>
                      <a:r>
                        <a:rPr lang="en-US" sz="1400" dirty="0">
                          <a:effectLst/>
                        </a:rPr>
                        <a:t>any alcohol (more than a few sips)? (Do not count sips of alcohol taken during family or religious events.</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9803" marR="59803" marT="0" marB="0"/>
                </a:tc>
                <a:tc>
                  <a:txBody>
                    <a:bodyPr/>
                    <a:lstStyle/>
                    <a:p>
                      <a:pPr marL="0" marR="0" algn="ctr">
                        <a:lnSpc>
                          <a:spcPct val="110000"/>
                        </a:lnSpc>
                        <a:spcBef>
                          <a:spcPts val="0"/>
                        </a:spcBef>
                        <a:spcAft>
                          <a:spcPts val="0"/>
                        </a:spcAft>
                      </a:pPr>
                      <a:r>
                        <a:rPr lang="en-US" sz="1400">
                          <a:effectLst/>
                        </a:rPr>
                        <a:t>Yes</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9803" marR="59803" marT="0" marB="0"/>
                </a:tc>
                <a:tc>
                  <a:txBody>
                    <a:bodyPr/>
                    <a:lstStyle/>
                    <a:p>
                      <a:pPr marL="0" marR="0" algn="ctr">
                        <a:lnSpc>
                          <a:spcPct val="110000"/>
                        </a:lnSpc>
                        <a:spcBef>
                          <a:spcPts val="0"/>
                        </a:spcBef>
                        <a:spcAft>
                          <a:spcPts val="0"/>
                        </a:spcAft>
                      </a:pPr>
                      <a:r>
                        <a:rPr lang="en-US" sz="1400">
                          <a:effectLst/>
                        </a:rPr>
                        <a:t>No</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9803" marR="59803" marT="0" marB="0"/>
                </a:tc>
                <a:extLst>
                  <a:ext uri="{0D108BD9-81ED-4DB2-BD59-A6C34878D82A}">
                    <a16:rowId xmlns:a16="http://schemas.microsoft.com/office/drawing/2014/main" val="1227698583"/>
                  </a:ext>
                </a:extLst>
              </a:tr>
              <a:tr h="335037">
                <a:tc>
                  <a:txBody>
                    <a:bodyPr/>
                    <a:lstStyle/>
                    <a:p>
                      <a:pPr marL="0" marR="0" lvl="0" indent="0">
                        <a:lnSpc>
                          <a:spcPct val="110000"/>
                        </a:lnSpc>
                        <a:spcBef>
                          <a:spcPts val="0"/>
                        </a:spcBef>
                        <a:spcAft>
                          <a:spcPts val="0"/>
                        </a:spcAft>
                        <a:buFontTx/>
                        <a:buNone/>
                      </a:pPr>
                      <a:r>
                        <a:rPr lang="en-US" sz="1400" dirty="0" smtClean="0">
                          <a:effectLst/>
                        </a:rPr>
                        <a:t>2.  Smoke </a:t>
                      </a:r>
                      <a:r>
                        <a:rPr lang="en-US" sz="1400" dirty="0">
                          <a:effectLst/>
                        </a:rPr>
                        <a:t>any marijuana or hashish?</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9803" marR="59803" marT="0" marB="0"/>
                </a:tc>
                <a:tc>
                  <a:txBody>
                    <a:bodyPr/>
                    <a:lstStyle/>
                    <a:p>
                      <a:pPr marL="0" marR="0" algn="ctr">
                        <a:lnSpc>
                          <a:spcPct val="110000"/>
                        </a:lnSpc>
                        <a:spcBef>
                          <a:spcPts val="0"/>
                        </a:spcBef>
                        <a:spcAft>
                          <a:spcPts val="0"/>
                        </a:spcAft>
                      </a:pPr>
                      <a:r>
                        <a:rPr lang="en-US" sz="1400">
                          <a:effectLst/>
                        </a:rPr>
                        <a:t>Yes</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9803" marR="59803" marT="0" marB="0"/>
                </a:tc>
                <a:tc>
                  <a:txBody>
                    <a:bodyPr/>
                    <a:lstStyle/>
                    <a:p>
                      <a:pPr marL="0" marR="0" algn="ctr">
                        <a:lnSpc>
                          <a:spcPct val="110000"/>
                        </a:lnSpc>
                        <a:spcBef>
                          <a:spcPts val="0"/>
                        </a:spcBef>
                        <a:spcAft>
                          <a:spcPts val="0"/>
                        </a:spcAft>
                      </a:pPr>
                      <a:r>
                        <a:rPr lang="en-US" sz="1400">
                          <a:effectLst/>
                        </a:rPr>
                        <a:t>No</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9803" marR="59803" marT="0" marB="0"/>
                </a:tc>
                <a:extLst>
                  <a:ext uri="{0D108BD9-81ED-4DB2-BD59-A6C34878D82A}">
                    <a16:rowId xmlns:a16="http://schemas.microsoft.com/office/drawing/2014/main" val="690048734"/>
                  </a:ext>
                </a:extLst>
              </a:tr>
              <a:tr h="550625">
                <a:tc>
                  <a:txBody>
                    <a:bodyPr/>
                    <a:lstStyle/>
                    <a:p>
                      <a:pPr marL="0" marR="0" lvl="0" indent="0">
                        <a:lnSpc>
                          <a:spcPct val="110000"/>
                        </a:lnSpc>
                        <a:spcBef>
                          <a:spcPts val="0"/>
                        </a:spcBef>
                        <a:spcAft>
                          <a:spcPts val="0"/>
                        </a:spcAft>
                        <a:buFontTx/>
                        <a:buNone/>
                      </a:pPr>
                      <a:r>
                        <a:rPr lang="en-US" sz="1400" dirty="0" smtClean="0">
                          <a:effectLst/>
                        </a:rPr>
                        <a:t>3.  Use </a:t>
                      </a:r>
                      <a:r>
                        <a:rPr lang="en-US" sz="1400" dirty="0">
                          <a:effectLst/>
                        </a:rPr>
                        <a:t>anything else to get high? (“anything else” includes illegal drugs, over the counter and prescription drugs, and things that you sniff or “huff”)</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9803" marR="59803" marT="0" marB="0"/>
                </a:tc>
                <a:tc>
                  <a:txBody>
                    <a:bodyPr/>
                    <a:lstStyle/>
                    <a:p>
                      <a:pPr marL="0" marR="0" algn="ctr">
                        <a:lnSpc>
                          <a:spcPct val="110000"/>
                        </a:lnSpc>
                        <a:spcBef>
                          <a:spcPts val="0"/>
                        </a:spcBef>
                        <a:spcAft>
                          <a:spcPts val="0"/>
                        </a:spcAft>
                      </a:pPr>
                      <a:r>
                        <a:rPr lang="en-US" sz="1400">
                          <a:effectLst/>
                        </a:rPr>
                        <a:t>Yes</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9803" marR="59803" marT="0" marB="0"/>
                </a:tc>
                <a:tc>
                  <a:txBody>
                    <a:bodyPr/>
                    <a:lstStyle/>
                    <a:p>
                      <a:pPr marL="0" marR="0" algn="ctr">
                        <a:lnSpc>
                          <a:spcPct val="110000"/>
                        </a:lnSpc>
                        <a:spcBef>
                          <a:spcPts val="0"/>
                        </a:spcBef>
                        <a:spcAft>
                          <a:spcPts val="0"/>
                        </a:spcAft>
                      </a:pPr>
                      <a:r>
                        <a:rPr lang="en-US" sz="1400">
                          <a:effectLst/>
                        </a:rPr>
                        <a:t>No</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9803" marR="59803" marT="0" marB="0"/>
                </a:tc>
                <a:extLst>
                  <a:ext uri="{0D108BD9-81ED-4DB2-BD59-A6C34878D82A}">
                    <a16:rowId xmlns:a16="http://schemas.microsoft.com/office/drawing/2014/main" val="2843087193"/>
                  </a:ext>
                </a:extLst>
              </a:tr>
              <a:tr h="335037">
                <a:tc gridSpan="3">
                  <a:txBody>
                    <a:bodyPr/>
                    <a:lstStyle/>
                    <a:p>
                      <a:pPr marL="0" marR="0" indent="0" algn="ctr">
                        <a:lnSpc>
                          <a:spcPct val="110000"/>
                        </a:lnSpc>
                        <a:spcBef>
                          <a:spcPts val="0"/>
                        </a:spcBef>
                        <a:spcAft>
                          <a:spcPts val="0"/>
                        </a:spcAft>
                        <a:buFontTx/>
                        <a:buNone/>
                      </a:pPr>
                      <a:r>
                        <a:rPr lang="en-US" sz="1400" b="1" u="sng" dirty="0">
                          <a:effectLst/>
                        </a:rPr>
                        <a:t>If yes, to any above continue below. If no, only ask number 4.</a:t>
                      </a:r>
                      <a:endParaRPr lang="en-US" sz="1400" b="1" u="sng"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9803" marR="59803"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62799008"/>
                  </a:ext>
                </a:extLst>
              </a:tr>
              <a:tr h="416235">
                <a:tc>
                  <a:txBody>
                    <a:bodyPr/>
                    <a:lstStyle/>
                    <a:p>
                      <a:pPr marL="0" marR="0" lvl="0" indent="0">
                        <a:lnSpc>
                          <a:spcPct val="110000"/>
                        </a:lnSpc>
                        <a:spcBef>
                          <a:spcPts val="0"/>
                        </a:spcBef>
                        <a:spcAft>
                          <a:spcPts val="0"/>
                        </a:spcAft>
                        <a:buFont typeface="+mj-lt"/>
                        <a:buNone/>
                      </a:pPr>
                      <a:r>
                        <a:rPr lang="en-US" sz="1400" dirty="0" smtClean="0">
                          <a:effectLst/>
                        </a:rPr>
                        <a:t>4.  Have </a:t>
                      </a:r>
                      <a:r>
                        <a:rPr lang="en-US" sz="1400" dirty="0">
                          <a:effectLst/>
                        </a:rPr>
                        <a:t>you ever ridden in a CAR driven by someone (including yourself) who was “high” or had been using alcohol or drugs?</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9803" marR="59803" marT="0" marB="0"/>
                </a:tc>
                <a:tc>
                  <a:txBody>
                    <a:bodyPr/>
                    <a:lstStyle/>
                    <a:p>
                      <a:pPr marL="0" marR="0" algn="ctr">
                        <a:lnSpc>
                          <a:spcPct val="110000"/>
                        </a:lnSpc>
                        <a:spcBef>
                          <a:spcPts val="0"/>
                        </a:spcBef>
                        <a:spcAft>
                          <a:spcPts val="0"/>
                        </a:spcAft>
                      </a:pPr>
                      <a:r>
                        <a:rPr lang="en-US" sz="1400" dirty="0">
                          <a:effectLst/>
                        </a:rPr>
                        <a:t>Yes</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9803" marR="59803" marT="0" marB="0"/>
                </a:tc>
                <a:tc>
                  <a:txBody>
                    <a:bodyPr/>
                    <a:lstStyle/>
                    <a:p>
                      <a:pPr marL="0" marR="0" algn="ctr">
                        <a:lnSpc>
                          <a:spcPct val="110000"/>
                        </a:lnSpc>
                        <a:spcBef>
                          <a:spcPts val="0"/>
                        </a:spcBef>
                        <a:spcAft>
                          <a:spcPts val="0"/>
                        </a:spcAft>
                      </a:pPr>
                      <a:r>
                        <a:rPr lang="en-US" sz="1400">
                          <a:effectLst/>
                        </a:rPr>
                        <a:t>No</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9803" marR="59803" marT="0" marB="0"/>
                </a:tc>
                <a:extLst>
                  <a:ext uri="{0D108BD9-81ED-4DB2-BD59-A6C34878D82A}">
                    <a16:rowId xmlns:a16="http://schemas.microsoft.com/office/drawing/2014/main" val="2503481070"/>
                  </a:ext>
                </a:extLst>
              </a:tr>
              <a:tr h="502555">
                <a:tc>
                  <a:txBody>
                    <a:bodyPr/>
                    <a:lstStyle/>
                    <a:p>
                      <a:pPr marL="0" marR="0" lvl="0" indent="0">
                        <a:lnSpc>
                          <a:spcPct val="110000"/>
                        </a:lnSpc>
                        <a:spcBef>
                          <a:spcPts val="0"/>
                        </a:spcBef>
                        <a:spcAft>
                          <a:spcPts val="0"/>
                        </a:spcAft>
                        <a:buFont typeface="+mj-lt"/>
                        <a:buNone/>
                      </a:pPr>
                      <a:r>
                        <a:rPr lang="en-US" sz="1400" dirty="0" smtClean="0">
                          <a:effectLst/>
                        </a:rPr>
                        <a:t>5.  Do </a:t>
                      </a:r>
                      <a:r>
                        <a:rPr lang="en-US" sz="1400" dirty="0">
                          <a:effectLst/>
                        </a:rPr>
                        <a:t>you ever use alcohol or drugs to RELAX, feel better about yourself, or fit in?</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9803" marR="59803" marT="0" marB="0"/>
                </a:tc>
                <a:tc>
                  <a:txBody>
                    <a:bodyPr/>
                    <a:lstStyle/>
                    <a:p>
                      <a:pPr marL="0" marR="0" algn="ctr">
                        <a:lnSpc>
                          <a:spcPct val="110000"/>
                        </a:lnSpc>
                        <a:spcBef>
                          <a:spcPts val="0"/>
                        </a:spcBef>
                        <a:spcAft>
                          <a:spcPts val="0"/>
                        </a:spcAft>
                      </a:pPr>
                      <a:r>
                        <a:rPr lang="en-US" sz="1400">
                          <a:effectLst/>
                        </a:rPr>
                        <a:t>Yes</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9803" marR="59803" marT="0" marB="0"/>
                </a:tc>
                <a:tc>
                  <a:txBody>
                    <a:bodyPr/>
                    <a:lstStyle/>
                    <a:p>
                      <a:pPr marL="0" marR="0" algn="ctr">
                        <a:lnSpc>
                          <a:spcPct val="110000"/>
                        </a:lnSpc>
                        <a:spcBef>
                          <a:spcPts val="0"/>
                        </a:spcBef>
                        <a:spcAft>
                          <a:spcPts val="0"/>
                        </a:spcAft>
                      </a:pPr>
                      <a:r>
                        <a:rPr lang="en-US" sz="1400" dirty="0">
                          <a:effectLst/>
                        </a:rPr>
                        <a:t>No</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9803" marR="59803" marT="0" marB="0"/>
                </a:tc>
                <a:extLst>
                  <a:ext uri="{0D108BD9-81ED-4DB2-BD59-A6C34878D82A}">
                    <a16:rowId xmlns:a16="http://schemas.microsoft.com/office/drawing/2014/main" val="2176688233"/>
                  </a:ext>
                </a:extLst>
              </a:tr>
              <a:tr h="325105">
                <a:tc>
                  <a:txBody>
                    <a:bodyPr/>
                    <a:lstStyle/>
                    <a:p>
                      <a:pPr marL="0" marR="0" lvl="0" indent="0">
                        <a:lnSpc>
                          <a:spcPct val="110000"/>
                        </a:lnSpc>
                        <a:spcBef>
                          <a:spcPts val="0"/>
                        </a:spcBef>
                        <a:spcAft>
                          <a:spcPts val="0"/>
                        </a:spcAft>
                        <a:buFont typeface="+mj-lt"/>
                        <a:buNone/>
                      </a:pPr>
                      <a:r>
                        <a:rPr lang="en-US" sz="1400" dirty="0" smtClean="0">
                          <a:effectLst/>
                        </a:rPr>
                        <a:t>6.  Do </a:t>
                      </a:r>
                      <a:r>
                        <a:rPr lang="en-US" sz="1400" dirty="0">
                          <a:effectLst/>
                        </a:rPr>
                        <a:t>you ever use alcohol or drugs while you are by yourself, or ALONE?</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9803" marR="59803" marT="0" marB="0"/>
                </a:tc>
                <a:tc>
                  <a:txBody>
                    <a:bodyPr/>
                    <a:lstStyle/>
                    <a:p>
                      <a:pPr marL="0" marR="0" algn="ctr">
                        <a:lnSpc>
                          <a:spcPct val="110000"/>
                        </a:lnSpc>
                        <a:spcBef>
                          <a:spcPts val="0"/>
                        </a:spcBef>
                        <a:spcAft>
                          <a:spcPts val="0"/>
                        </a:spcAft>
                      </a:pPr>
                      <a:r>
                        <a:rPr lang="en-US" sz="1400">
                          <a:effectLst/>
                        </a:rPr>
                        <a:t>Yes</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9803" marR="59803" marT="0" marB="0"/>
                </a:tc>
                <a:tc>
                  <a:txBody>
                    <a:bodyPr/>
                    <a:lstStyle/>
                    <a:p>
                      <a:pPr marL="0" marR="0" algn="ctr">
                        <a:lnSpc>
                          <a:spcPct val="110000"/>
                        </a:lnSpc>
                        <a:spcBef>
                          <a:spcPts val="0"/>
                        </a:spcBef>
                        <a:spcAft>
                          <a:spcPts val="0"/>
                        </a:spcAft>
                      </a:pPr>
                      <a:r>
                        <a:rPr lang="en-US" sz="1400">
                          <a:effectLst/>
                        </a:rPr>
                        <a:t>No</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9803" marR="59803" marT="0" marB="0"/>
                </a:tc>
                <a:extLst>
                  <a:ext uri="{0D108BD9-81ED-4DB2-BD59-A6C34878D82A}">
                    <a16:rowId xmlns:a16="http://schemas.microsoft.com/office/drawing/2014/main" val="3146288722"/>
                  </a:ext>
                </a:extLst>
              </a:tr>
              <a:tr h="502555">
                <a:tc>
                  <a:txBody>
                    <a:bodyPr/>
                    <a:lstStyle/>
                    <a:p>
                      <a:pPr marL="0" marR="0" lvl="0" indent="0">
                        <a:lnSpc>
                          <a:spcPct val="110000"/>
                        </a:lnSpc>
                        <a:spcBef>
                          <a:spcPts val="0"/>
                        </a:spcBef>
                        <a:spcAft>
                          <a:spcPts val="0"/>
                        </a:spcAft>
                        <a:buFont typeface="+mj-lt"/>
                        <a:buNone/>
                      </a:pPr>
                      <a:r>
                        <a:rPr lang="en-US" sz="1400" dirty="0" smtClean="0">
                          <a:effectLst/>
                        </a:rPr>
                        <a:t>7.  Do </a:t>
                      </a:r>
                      <a:r>
                        <a:rPr lang="en-US" sz="1400" dirty="0">
                          <a:effectLst/>
                        </a:rPr>
                        <a:t>you ever FORGET things you did while using alcohol or drugs?</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9803" marR="59803" marT="0" marB="0"/>
                </a:tc>
                <a:tc>
                  <a:txBody>
                    <a:bodyPr/>
                    <a:lstStyle/>
                    <a:p>
                      <a:pPr marL="0" marR="0" algn="ctr">
                        <a:lnSpc>
                          <a:spcPct val="110000"/>
                        </a:lnSpc>
                        <a:spcBef>
                          <a:spcPts val="0"/>
                        </a:spcBef>
                        <a:spcAft>
                          <a:spcPts val="0"/>
                        </a:spcAft>
                      </a:pPr>
                      <a:r>
                        <a:rPr lang="en-US" sz="1400" dirty="0">
                          <a:effectLst/>
                        </a:rPr>
                        <a:t>Yes</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9803" marR="59803" marT="0" marB="0"/>
                </a:tc>
                <a:tc>
                  <a:txBody>
                    <a:bodyPr/>
                    <a:lstStyle/>
                    <a:p>
                      <a:pPr marL="0" marR="0" algn="ctr">
                        <a:lnSpc>
                          <a:spcPct val="110000"/>
                        </a:lnSpc>
                        <a:spcBef>
                          <a:spcPts val="0"/>
                        </a:spcBef>
                        <a:spcAft>
                          <a:spcPts val="0"/>
                        </a:spcAft>
                      </a:pPr>
                      <a:r>
                        <a:rPr lang="en-US" sz="1400" dirty="0">
                          <a:effectLst/>
                        </a:rPr>
                        <a:t>No</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9803" marR="59803" marT="0" marB="0"/>
                </a:tc>
                <a:extLst>
                  <a:ext uri="{0D108BD9-81ED-4DB2-BD59-A6C34878D82A}">
                    <a16:rowId xmlns:a16="http://schemas.microsoft.com/office/drawing/2014/main" val="430899568"/>
                  </a:ext>
                </a:extLst>
              </a:tr>
              <a:tr h="502555">
                <a:tc>
                  <a:txBody>
                    <a:bodyPr/>
                    <a:lstStyle/>
                    <a:p>
                      <a:pPr marL="0" marR="0" lvl="0" indent="0">
                        <a:lnSpc>
                          <a:spcPct val="110000"/>
                        </a:lnSpc>
                        <a:spcBef>
                          <a:spcPts val="0"/>
                        </a:spcBef>
                        <a:spcAft>
                          <a:spcPts val="0"/>
                        </a:spcAft>
                        <a:buFont typeface="+mj-lt"/>
                        <a:buNone/>
                      </a:pPr>
                      <a:r>
                        <a:rPr lang="en-US" sz="1400" dirty="0" smtClean="0">
                          <a:effectLst/>
                        </a:rPr>
                        <a:t>8.  Do </a:t>
                      </a:r>
                      <a:r>
                        <a:rPr lang="en-US" sz="1400" dirty="0">
                          <a:effectLst/>
                        </a:rPr>
                        <a:t>your FAMILY or FRIENDS ever tell you that you should cut down on your drinking or drug use?</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9803" marR="59803" marT="0" marB="0"/>
                </a:tc>
                <a:tc>
                  <a:txBody>
                    <a:bodyPr/>
                    <a:lstStyle/>
                    <a:p>
                      <a:pPr marL="0" marR="0" algn="ctr">
                        <a:lnSpc>
                          <a:spcPct val="110000"/>
                        </a:lnSpc>
                        <a:spcBef>
                          <a:spcPts val="0"/>
                        </a:spcBef>
                        <a:spcAft>
                          <a:spcPts val="0"/>
                        </a:spcAft>
                      </a:pPr>
                      <a:r>
                        <a:rPr lang="en-US" sz="1400">
                          <a:effectLst/>
                        </a:rPr>
                        <a:t>Yes</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9803" marR="59803" marT="0" marB="0"/>
                </a:tc>
                <a:tc>
                  <a:txBody>
                    <a:bodyPr/>
                    <a:lstStyle/>
                    <a:p>
                      <a:pPr marL="0" marR="0" algn="ctr">
                        <a:lnSpc>
                          <a:spcPct val="110000"/>
                        </a:lnSpc>
                        <a:spcBef>
                          <a:spcPts val="0"/>
                        </a:spcBef>
                        <a:spcAft>
                          <a:spcPts val="0"/>
                        </a:spcAft>
                      </a:pPr>
                      <a:r>
                        <a:rPr lang="en-US" sz="1400">
                          <a:effectLst/>
                        </a:rPr>
                        <a:t>No</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9803" marR="59803" marT="0" marB="0"/>
                </a:tc>
                <a:extLst>
                  <a:ext uri="{0D108BD9-81ED-4DB2-BD59-A6C34878D82A}">
                    <a16:rowId xmlns:a16="http://schemas.microsoft.com/office/drawing/2014/main" val="1991287051"/>
                  </a:ext>
                </a:extLst>
              </a:tr>
              <a:tr h="670074">
                <a:tc>
                  <a:txBody>
                    <a:bodyPr/>
                    <a:lstStyle/>
                    <a:p>
                      <a:pPr marL="0" marR="0" lvl="0" indent="0">
                        <a:lnSpc>
                          <a:spcPct val="110000"/>
                        </a:lnSpc>
                        <a:spcBef>
                          <a:spcPts val="0"/>
                        </a:spcBef>
                        <a:spcAft>
                          <a:spcPts val="0"/>
                        </a:spcAft>
                        <a:buFont typeface="+mj-lt"/>
                        <a:buNone/>
                      </a:pPr>
                      <a:r>
                        <a:rPr lang="en-US" sz="1400" dirty="0" smtClean="0">
                          <a:effectLst/>
                        </a:rPr>
                        <a:t>9.  Have </a:t>
                      </a:r>
                      <a:r>
                        <a:rPr lang="en-US" sz="1400" dirty="0">
                          <a:effectLst/>
                        </a:rPr>
                        <a:t>you ever gotten into TROUBLE while you were using alcohol or drugs?</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9803" marR="59803" marT="0" marB="0"/>
                </a:tc>
                <a:tc>
                  <a:txBody>
                    <a:bodyPr/>
                    <a:lstStyle/>
                    <a:p>
                      <a:pPr marL="0" marR="0" algn="ctr">
                        <a:lnSpc>
                          <a:spcPct val="110000"/>
                        </a:lnSpc>
                        <a:spcBef>
                          <a:spcPts val="0"/>
                        </a:spcBef>
                        <a:spcAft>
                          <a:spcPts val="0"/>
                        </a:spcAft>
                      </a:pPr>
                      <a:r>
                        <a:rPr lang="en-US" sz="1400" dirty="0">
                          <a:effectLst/>
                        </a:rPr>
                        <a:t>Yes</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9803" marR="59803" marT="0" marB="0"/>
                </a:tc>
                <a:tc>
                  <a:txBody>
                    <a:bodyPr/>
                    <a:lstStyle/>
                    <a:p>
                      <a:pPr marL="0" marR="0" algn="ctr">
                        <a:lnSpc>
                          <a:spcPct val="110000"/>
                        </a:lnSpc>
                        <a:spcBef>
                          <a:spcPts val="0"/>
                        </a:spcBef>
                        <a:spcAft>
                          <a:spcPts val="0"/>
                        </a:spcAft>
                      </a:pPr>
                      <a:r>
                        <a:rPr lang="en-US" sz="1400" dirty="0">
                          <a:effectLst/>
                        </a:rPr>
                        <a:t>No</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9803" marR="59803" marT="0" marB="0"/>
                </a:tc>
                <a:extLst>
                  <a:ext uri="{0D108BD9-81ED-4DB2-BD59-A6C34878D82A}">
                    <a16:rowId xmlns:a16="http://schemas.microsoft.com/office/drawing/2014/main" val="2324172149"/>
                  </a:ext>
                </a:extLst>
              </a:tr>
            </a:tbl>
          </a:graphicData>
        </a:graphic>
      </p:graphicFrame>
      <p:sp>
        <p:nvSpPr>
          <p:cNvPr id="5" name="Rectangle 4"/>
          <p:cNvSpPr/>
          <p:nvPr/>
        </p:nvSpPr>
        <p:spPr>
          <a:xfrm>
            <a:off x="9105900" y="2446326"/>
            <a:ext cx="3086100" cy="3631763"/>
          </a:xfrm>
          <a:prstGeom prst="rect">
            <a:avLst/>
          </a:prstGeom>
        </p:spPr>
        <p:txBody>
          <a:bodyPr wrap="square">
            <a:spAutoFit/>
          </a:bodyPr>
          <a:lstStyle/>
          <a:p>
            <a:pPr>
              <a:tabLst>
                <a:tab pos="2971800" algn="ctr"/>
                <a:tab pos="5943600" algn="r"/>
              </a:tabLst>
            </a:pPr>
            <a:r>
              <a:rPr lang="en-US" sz="2300" dirty="0">
                <a:latin typeface="Calibri" panose="020F0502020204030204" pitchFamily="34" charset="0"/>
                <a:ea typeface="Times New Roman" panose="02020603050405020304" pitchFamily="18" charset="0"/>
                <a:cs typeface="Times New Roman" panose="02020603050405020304" pitchFamily="18" charset="0"/>
              </a:rPr>
              <a:t>SCORING INSTRUCTIONS: </a:t>
            </a:r>
            <a:endParaRPr lang="en-US" sz="2300" dirty="0" smtClean="0">
              <a:latin typeface="Calibri" panose="020F0502020204030204" pitchFamily="34" charset="0"/>
              <a:ea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tabLst>
                <a:tab pos="2971800" algn="ctr"/>
                <a:tab pos="5943600" algn="r"/>
              </a:tabLst>
            </a:pPr>
            <a:r>
              <a:rPr lang="en-US" sz="2300" dirty="0" smtClean="0">
                <a:latin typeface="Calibri" panose="020F0502020204030204" pitchFamily="34" charset="0"/>
                <a:ea typeface="Times New Roman" panose="02020603050405020304" pitchFamily="18" charset="0"/>
                <a:cs typeface="Times New Roman" panose="02020603050405020304" pitchFamily="18" charset="0"/>
              </a:rPr>
              <a:t>Each </a:t>
            </a:r>
            <a:r>
              <a:rPr lang="en-US" sz="2300" dirty="0">
                <a:latin typeface="Calibri" panose="020F0502020204030204" pitchFamily="34" charset="0"/>
                <a:ea typeface="Times New Roman" panose="02020603050405020304" pitchFamily="18" charset="0"/>
                <a:cs typeface="Times New Roman" panose="02020603050405020304" pitchFamily="18" charset="0"/>
              </a:rPr>
              <a:t>“yes” response in Part B scores 1 point. </a:t>
            </a:r>
            <a:endParaRPr lang="en-US" sz="2300" dirty="0" smtClean="0">
              <a:latin typeface="Calibri" panose="020F0502020204030204" pitchFamily="34" charset="0"/>
              <a:ea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tabLst>
                <a:tab pos="2971800" algn="ctr"/>
                <a:tab pos="5943600" algn="r"/>
              </a:tabLst>
            </a:pPr>
            <a:r>
              <a:rPr lang="en-US" sz="2300" b="1" dirty="0" smtClean="0">
                <a:latin typeface="Calibri" panose="020F0502020204030204" pitchFamily="34" charset="0"/>
                <a:ea typeface="Times New Roman" panose="02020603050405020304" pitchFamily="18" charset="0"/>
                <a:cs typeface="Times New Roman" panose="02020603050405020304" pitchFamily="18" charset="0"/>
              </a:rPr>
              <a:t>A </a:t>
            </a:r>
            <a:r>
              <a:rPr lang="en-US" sz="2300" b="1" dirty="0">
                <a:latin typeface="Calibri" panose="020F0502020204030204" pitchFamily="34" charset="0"/>
                <a:ea typeface="Times New Roman" panose="02020603050405020304" pitchFamily="18" charset="0"/>
                <a:cs typeface="Times New Roman" panose="02020603050405020304" pitchFamily="18" charset="0"/>
              </a:rPr>
              <a:t>total score of 2 or higher is a positive screen, indicating a need for additional assessment</a:t>
            </a:r>
            <a:r>
              <a:rPr lang="en-US" sz="2300" dirty="0">
                <a:latin typeface="Calibri" panose="020F0502020204030204" pitchFamily="34" charset="0"/>
                <a:ea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120204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a:xfrm>
            <a:off x="2218752" y="1548070"/>
            <a:ext cx="8596668" cy="1826581"/>
          </a:xfrm>
        </p:spPr>
        <p:txBody>
          <a:bodyPr>
            <a:normAutofit/>
          </a:bodyPr>
          <a:lstStyle/>
          <a:p>
            <a:r>
              <a:rPr lang="en-US" sz="5000" dirty="0" smtClean="0"/>
              <a:t>Mental Health Screening Tools</a:t>
            </a:r>
            <a:endParaRPr lang="en-US" sz="5000" dirty="0"/>
          </a:p>
        </p:txBody>
      </p:sp>
      <p:sp>
        <p:nvSpPr>
          <p:cNvPr id="5" name="Text Placeholder 4"/>
          <p:cNvSpPr>
            <a:spLocks noGrp="1"/>
          </p:cNvSpPr>
          <p:nvPr>
            <p:ph type="body" idx="1"/>
          </p:nvPr>
        </p:nvSpPr>
        <p:spPr>
          <a:xfrm>
            <a:off x="2676781" y="3667038"/>
            <a:ext cx="8930748" cy="860400"/>
          </a:xfrm>
        </p:spPr>
        <p:txBody>
          <a:bodyPr/>
          <a:lstStyle/>
          <a:p>
            <a:r>
              <a:rPr lang="en-US" dirty="0" smtClean="0"/>
              <a:t>Screen for Depression &amp; Anxiety as potential co-occurring disorders</a:t>
            </a:r>
            <a:endParaRPr lang="en-US" dirty="0"/>
          </a:p>
        </p:txBody>
      </p:sp>
    </p:spTree>
    <p:extLst>
      <p:ext uri="{BB962C8B-B14F-4D97-AF65-F5344CB8AC3E}">
        <p14:creationId xmlns:p14="http://schemas.microsoft.com/office/powerpoint/2010/main" val="272952677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useBgFill="1">
        <p:nvSpPr>
          <p:cNvPr id="2" name="Title 1"/>
          <p:cNvSpPr>
            <a:spLocks noGrp="1"/>
          </p:cNvSpPr>
          <p:nvPr>
            <p:ph type="title"/>
          </p:nvPr>
        </p:nvSpPr>
        <p:spPr>
          <a:xfrm flipH="1">
            <a:off x="9273999" y="609599"/>
            <a:ext cx="2470323" cy="1990726"/>
          </a:xfrm>
        </p:spPr>
        <p:txBody>
          <a:bodyPr>
            <a:normAutofit/>
          </a:bodyPr>
          <a:lstStyle/>
          <a:p>
            <a:pPr algn="ctr"/>
            <a:r>
              <a:rPr lang="en-US" sz="4000" dirty="0" smtClean="0">
                <a:solidFill>
                  <a:schemeClr val="tx1"/>
                </a:solidFill>
              </a:rPr>
              <a:t>PHQ-9</a:t>
            </a:r>
            <a:r>
              <a:rPr lang="en-US" sz="2800" dirty="0" smtClean="0">
                <a:solidFill>
                  <a:schemeClr val="tx1"/>
                </a:solidFill>
              </a:rPr>
              <a:t/>
            </a:r>
            <a:br>
              <a:rPr lang="en-US" sz="2800" dirty="0" smtClean="0">
                <a:solidFill>
                  <a:schemeClr val="tx1"/>
                </a:solidFill>
              </a:rPr>
            </a:br>
            <a:r>
              <a:rPr lang="en-US" sz="2800" dirty="0" smtClean="0">
                <a:solidFill>
                  <a:schemeClr val="tx1"/>
                </a:solidFill>
              </a:rPr>
              <a:t>Patient Health Questionnaire </a:t>
            </a:r>
            <a:br>
              <a:rPr lang="en-US" sz="2800" dirty="0" smtClean="0">
                <a:solidFill>
                  <a:schemeClr val="tx1"/>
                </a:solidFill>
              </a:rPr>
            </a:br>
            <a:r>
              <a:rPr lang="en-US" sz="2800" dirty="0" smtClean="0">
                <a:solidFill>
                  <a:schemeClr val="tx1"/>
                </a:solidFill>
              </a:rPr>
              <a:t>9-item</a:t>
            </a:r>
            <a:endParaRPr lang="en-US" sz="2800" dirty="0">
              <a:solidFill>
                <a:schemeClr val="tx1"/>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46619208"/>
              </p:ext>
            </p:extLst>
          </p:nvPr>
        </p:nvGraphicFramePr>
        <p:xfrm>
          <a:off x="128588" y="65314"/>
          <a:ext cx="8686800" cy="6754584"/>
        </p:xfrm>
        <a:graphic>
          <a:graphicData uri="http://schemas.openxmlformats.org/drawingml/2006/table">
            <a:tbl>
              <a:tblPr firstRow="1" firstCol="1" bandRow="1">
                <a:tableStyleId>{5C22544A-7EE6-4342-B048-85BDC9FD1C3A}</a:tableStyleId>
              </a:tblPr>
              <a:tblGrid>
                <a:gridCol w="4111926">
                  <a:extLst>
                    <a:ext uri="{9D8B030D-6E8A-4147-A177-3AD203B41FA5}">
                      <a16:colId xmlns:a16="http://schemas.microsoft.com/office/drawing/2014/main" val="1109051058"/>
                    </a:ext>
                  </a:extLst>
                </a:gridCol>
                <a:gridCol w="924266">
                  <a:extLst>
                    <a:ext uri="{9D8B030D-6E8A-4147-A177-3AD203B41FA5}">
                      <a16:colId xmlns:a16="http://schemas.microsoft.com/office/drawing/2014/main" val="2442474817"/>
                    </a:ext>
                  </a:extLst>
                </a:gridCol>
                <a:gridCol w="1129659">
                  <a:extLst>
                    <a:ext uri="{9D8B030D-6E8A-4147-A177-3AD203B41FA5}">
                      <a16:colId xmlns:a16="http://schemas.microsoft.com/office/drawing/2014/main" val="2200583589"/>
                    </a:ext>
                  </a:extLst>
                </a:gridCol>
                <a:gridCol w="1477685">
                  <a:extLst>
                    <a:ext uri="{9D8B030D-6E8A-4147-A177-3AD203B41FA5}">
                      <a16:colId xmlns:a16="http://schemas.microsoft.com/office/drawing/2014/main" val="1041843067"/>
                    </a:ext>
                  </a:extLst>
                </a:gridCol>
                <a:gridCol w="1043264">
                  <a:extLst>
                    <a:ext uri="{9D8B030D-6E8A-4147-A177-3AD203B41FA5}">
                      <a16:colId xmlns:a16="http://schemas.microsoft.com/office/drawing/2014/main" val="2056640575"/>
                    </a:ext>
                  </a:extLst>
                </a:gridCol>
              </a:tblGrid>
              <a:tr h="514908">
                <a:tc>
                  <a:txBody>
                    <a:bodyPr/>
                    <a:lstStyle/>
                    <a:p>
                      <a:pPr marL="0" marR="0" algn="ctr">
                        <a:lnSpc>
                          <a:spcPct val="110000"/>
                        </a:lnSpc>
                        <a:spcBef>
                          <a:spcPts val="0"/>
                        </a:spcBef>
                        <a:spcAft>
                          <a:spcPts val="0"/>
                        </a:spcAft>
                      </a:pPr>
                      <a:r>
                        <a:rPr lang="en-US" sz="1300" dirty="0">
                          <a:effectLst/>
                        </a:rPr>
                        <a:t>Over the past 2 weeks, how often have you been bothered by any of the following problems?</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tc>
                <a:tc>
                  <a:txBody>
                    <a:bodyPr/>
                    <a:lstStyle/>
                    <a:p>
                      <a:pPr marL="0" marR="0" algn="ctr">
                        <a:lnSpc>
                          <a:spcPct val="110000"/>
                        </a:lnSpc>
                        <a:spcBef>
                          <a:spcPts val="0"/>
                        </a:spcBef>
                        <a:spcAft>
                          <a:spcPts val="0"/>
                        </a:spcAft>
                      </a:pPr>
                      <a:r>
                        <a:rPr lang="en-US" sz="1300">
                          <a:effectLst/>
                        </a:rPr>
                        <a:t>Not at all</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tc>
                <a:tc>
                  <a:txBody>
                    <a:bodyPr/>
                    <a:lstStyle/>
                    <a:p>
                      <a:pPr marL="0" marR="0" algn="ctr">
                        <a:lnSpc>
                          <a:spcPct val="110000"/>
                        </a:lnSpc>
                        <a:spcBef>
                          <a:spcPts val="0"/>
                        </a:spcBef>
                        <a:spcAft>
                          <a:spcPts val="0"/>
                        </a:spcAft>
                      </a:pPr>
                      <a:r>
                        <a:rPr lang="en-US" sz="1300" dirty="0">
                          <a:effectLst/>
                        </a:rPr>
                        <a:t>Several Days</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tc>
                <a:tc>
                  <a:txBody>
                    <a:bodyPr/>
                    <a:lstStyle/>
                    <a:p>
                      <a:pPr marL="0" marR="0" algn="ctr">
                        <a:lnSpc>
                          <a:spcPct val="110000"/>
                        </a:lnSpc>
                        <a:spcBef>
                          <a:spcPts val="0"/>
                        </a:spcBef>
                        <a:spcAft>
                          <a:spcPts val="0"/>
                        </a:spcAft>
                      </a:pPr>
                      <a:r>
                        <a:rPr lang="en-US" sz="1300">
                          <a:effectLst/>
                        </a:rPr>
                        <a:t>More Than Half the Days</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tc>
                <a:tc>
                  <a:txBody>
                    <a:bodyPr/>
                    <a:lstStyle/>
                    <a:p>
                      <a:pPr marL="0" marR="0" algn="ctr">
                        <a:lnSpc>
                          <a:spcPct val="110000"/>
                        </a:lnSpc>
                        <a:spcBef>
                          <a:spcPts val="0"/>
                        </a:spcBef>
                        <a:spcAft>
                          <a:spcPts val="0"/>
                        </a:spcAft>
                      </a:pPr>
                      <a:r>
                        <a:rPr lang="en-US" sz="1300">
                          <a:effectLst/>
                        </a:rPr>
                        <a:t>Nearly Every Day</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tc>
                <a:extLst>
                  <a:ext uri="{0D108BD9-81ED-4DB2-BD59-A6C34878D82A}">
                    <a16:rowId xmlns:a16="http://schemas.microsoft.com/office/drawing/2014/main" val="3291974549"/>
                  </a:ext>
                </a:extLst>
              </a:tr>
              <a:tr h="340054">
                <a:tc>
                  <a:txBody>
                    <a:bodyPr/>
                    <a:lstStyle/>
                    <a:p>
                      <a:pPr marL="342900" marR="0" lvl="0" indent="-342900">
                        <a:lnSpc>
                          <a:spcPct val="110000"/>
                        </a:lnSpc>
                        <a:spcBef>
                          <a:spcPts val="0"/>
                        </a:spcBef>
                        <a:spcAft>
                          <a:spcPts val="0"/>
                        </a:spcAft>
                        <a:buFont typeface="+mj-lt"/>
                        <a:buAutoNum type="arabicPeriod"/>
                      </a:pPr>
                      <a:r>
                        <a:rPr lang="en-US" sz="1300" dirty="0">
                          <a:effectLst/>
                        </a:rPr>
                        <a:t>Little interest or pleasure in doing things.</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tc>
                <a:tc>
                  <a:txBody>
                    <a:bodyPr/>
                    <a:lstStyle/>
                    <a:p>
                      <a:pPr marL="0" marR="0" algn="ctr">
                        <a:lnSpc>
                          <a:spcPct val="110000"/>
                        </a:lnSpc>
                        <a:spcBef>
                          <a:spcPts val="0"/>
                        </a:spcBef>
                        <a:spcAft>
                          <a:spcPts val="0"/>
                        </a:spcAft>
                      </a:pPr>
                      <a:r>
                        <a:rPr lang="en-US" sz="1300">
                          <a:effectLst/>
                        </a:rPr>
                        <a:t>0</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tc>
                <a:tc>
                  <a:txBody>
                    <a:bodyPr/>
                    <a:lstStyle/>
                    <a:p>
                      <a:pPr marL="0" marR="0" algn="ctr">
                        <a:lnSpc>
                          <a:spcPct val="110000"/>
                        </a:lnSpc>
                        <a:spcBef>
                          <a:spcPts val="0"/>
                        </a:spcBef>
                        <a:spcAft>
                          <a:spcPts val="0"/>
                        </a:spcAft>
                      </a:pPr>
                      <a:r>
                        <a:rPr lang="en-US" sz="1300">
                          <a:effectLst/>
                        </a:rPr>
                        <a:t>1</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tc>
                <a:tc>
                  <a:txBody>
                    <a:bodyPr/>
                    <a:lstStyle/>
                    <a:p>
                      <a:pPr marL="0" marR="0" algn="ctr">
                        <a:lnSpc>
                          <a:spcPct val="110000"/>
                        </a:lnSpc>
                        <a:spcBef>
                          <a:spcPts val="0"/>
                        </a:spcBef>
                        <a:spcAft>
                          <a:spcPts val="0"/>
                        </a:spcAft>
                      </a:pPr>
                      <a:r>
                        <a:rPr lang="en-US" sz="1300" dirty="0">
                          <a:effectLst/>
                        </a:rPr>
                        <a:t>2</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tc>
                <a:tc>
                  <a:txBody>
                    <a:bodyPr/>
                    <a:lstStyle/>
                    <a:p>
                      <a:pPr marL="0" marR="0" algn="ctr">
                        <a:lnSpc>
                          <a:spcPct val="110000"/>
                        </a:lnSpc>
                        <a:spcBef>
                          <a:spcPts val="0"/>
                        </a:spcBef>
                        <a:spcAft>
                          <a:spcPts val="0"/>
                        </a:spcAft>
                      </a:pPr>
                      <a:r>
                        <a:rPr lang="en-US" sz="1300">
                          <a:effectLst/>
                        </a:rPr>
                        <a:t>3</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tc>
                <a:extLst>
                  <a:ext uri="{0D108BD9-81ED-4DB2-BD59-A6C34878D82A}">
                    <a16:rowId xmlns:a16="http://schemas.microsoft.com/office/drawing/2014/main" val="313104588"/>
                  </a:ext>
                </a:extLst>
              </a:tr>
              <a:tr h="475879">
                <a:tc>
                  <a:txBody>
                    <a:bodyPr/>
                    <a:lstStyle/>
                    <a:p>
                      <a:pPr marL="0" marR="0" lvl="0" indent="0">
                        <a:lnSpc>
                          <a:spcPct val="110000"/>
                        </a:lnSpc>
                        <a:spcBef>
                          <a:spcPts val="0"/>
                        </a:spcBef>
                        <a:spcAft>
                          <a:spcPts val="0"/>
                        </a:spcAft>
                        <a:buFont typeface="+mj-lt"/>
                        <a:buNone/>
                      </a:pPr>
                      <a:r>
                        <a:rPr lang="en-US" sz="1300" dirty="0" smtClean="0">
                          <a:effectLst/>
                        </a:rPr>
                        <a:t>2.    Feeling </a:t>
                      </a:r>
                      <a:r>
                        <a:rPr lang="en-US" sz="1300" dirty="0">
                          <a:effectLst/>
                        </a:rPr>
                        <a:t>down, depressed or hopeless.</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tc>
                <a:tc>
                  <a:txBody>
                    <a:bodyPr/>
                    <a:lstStyle/>
                    <a:p>
                      <a:pPr marL="0" marR="0" algn="ctr">
                        <a:lnSpc>
                          <a:spcPct val="110000"/>
                        </a:lnSpc>
                        <a:spcBef>
                          <a:spcPts val="0"/>
                        </a:spcBef>
                        <a:spcAft>
                          <a:spcPts val="0"/>
                        </a:spcAft>
                      </a:pPr>
                      <a:r>
                        <a:rPr lang="en-US" sz="1300" dirty="0">
                          <a:effectLst/>
                        </a:rPr>
                        <a:t>0</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tc>
                <a:tc>
                  <a:txBody>
                    <a:bodyPr/>
                    <a:lstStyle/>
                    <a:p>
                      <a:pPr marL="0" marR="0" algn="ctr">
                        <a:lnSpc>
                          <a:spcPct val="110000"/>
                        </a:lnSpc>
                        <a:spcBef>
                          <a:spcPts val="0"/>
                        </a:spcBef>
                        <a:spcAft>
                          <a:spcPts val="0"/>
                        </a:spcAft>
                      </a:pPr>
                      <a:r>
                        <a:rPr lang="en-US" sz="1300">
                          <a:effectLst/>
                        </a:rPr>
                        <a:t>1</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tc>
                <a:tc>
                  <a:txBody>
                    <a:bodyPr/>
                    <a:lstStyle/>
                    <a:p>
                      <a:pPr marL="0" marR="0" algn="ctr">
                        <a:lnSpc>
                          <a:spcPct val="110000"/>
                        </a:lnSpc>
                        <a:spcBef>
                          <a:spcPts val="0"/>
                        </a:spcBef>
                        <a:spcAft>
                          <a:spcPts val="0"/>
                        </a:spcAft>
                      </a:pPr>
                      <a:r>
                        <a:rPr lang="en-US" sz="1300">
                          <a:effectLst/>
                        </a:rPr>
                        <a:t>2</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tc>
                <a:tc>
                  <a:txBody>
                    <a:bodyPr/>
                    <a:lstStyle/>
                    <a:p>
                      <a:pPr marL="0" marR="0" algn="ctr">
                        <a:lnSpc>
                          <a:spcPct val="110000"/>
                        </a:lnSpc>
                        <a:spcBef>
                          <a:spcPts val="0"/>
                        </a:spcBef>
                        <a:spcAft>
                          <a:spcPts val="0"/>
                        </a:spcAft>
                      </a:pPr>
                      <a:r>
                        <a:rPr lang="en-US" sz="1300">
                          <a:effectLst/>
                        </a:rPr>
                        <a:t>3</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tc>
                <a:extLst>
                  <a:ext uri="{0D108BD9-81ED-4DB2-BD59-A6C34878D82A}">
                    <a16:rowId xmlns:a16="http://schemas.microsoft.com/office/drawing/2014/main" val="967602203"/>
                  </a:ext>
                </a:extLst>
              </a:tr>
              <a:tr h="431949">
                <a:tc>
                  <a:txBody>
                    <a:bodyPr/>
                    <a:lstStyle/>
                    <a:p>
                      <a:pPr marL="0" marR="0" lvl="0" indent="0">
                        <a:lnSpc>
                          <a:spcPct val="110000"/>
                        </a:lnSpc>
                        <a:spcBef>
                          <a:spcPts val="0"/>
                        </a:spcBef>
                        <a:spcAft>
                          <a:spcPts val="0"/>
                        </a:spcAft>
                        <a:buFont typeface="+mj-lt"/>
                        <a:buNone/>
                      </a:pPr>
                      <a:r>
                        <a:rPr lang="en-US" sz="1300" dirty="0" smtClean="0">
                          <a:effectLst/>
                        </a:rPr>
                        <a:t>3.</a:t>
                      </a:r>
                      <a:r>
                        <a:rPr lang="en-US" sz="1300" baseline="0" dirty="0" smtClean="0">
                          <a:effectLst/>
                        </a:rPr>
                        <a:t>    </a:t>
                      </a:r>
                      <a:r>
                        <a:rPr lang="en-US" sz="1300" dirty="0" smtClean="0">
                          <a:effectLst/>
                        </a:rPr>
                        <a:t>Trouble </a:t>
                      </a:r>
                      <a:r>
                        <a:rPr lang="en-US" sz="1300" dirty="0">
                          <a:effectLst/>
                        </a:rPr>
                        <a:t>falling asleep, staying asleep, or sleeping too much.</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tc>
                <a:tc>
                  <a:txBody>
                    <a:bodyPr/>
                    <a:lstStyle/>
                    <a:p>
                      <a:pPr marL="0" marR="0" algn="ctr">
                        <a:lnSpc>
                          <a:spcPct val="110000"/>
                        </a:lnSpc>
                        <a:spcBef>
                          <a:spcPts val="0"/>
                        </a:spcBef>
                        <a:spcAft>
                          <a:spcPts val="0"/>
                        </a:spcAft>
                      </a:pPr>
                      <a:r>
                        <a:rPr lang="en-US" sz="1300" dirty="0">
                          <a:effectLst/>
                        </a:rPr>
                        <a:t>0</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tc>
                <a:tc>
                  <a:txBody>
                    <a:bodyPr/>
                    <a:lstStyle/>
                    <a:p>
                      <a:pPr marL="0" marR="0" algn="ctr">
                        <a:lnSpc>
                          <a:spcPct val="110000"/>
                        </a:lnSpc>
                        <a:spcBef>
                          <a:spcPts val="0"/>
                        </a:spcBef>
                        <a:spcAft>
                          <a:spcPts val="0"/>
                        </a:spcAft>
                      </a:pPr>
                      <a:r>
                        <a:rPr lang="en-US" sz="1300">
                          <a:effectLst/>
                        </a:rPr>
                        <a:t>1</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tc>
                <a:tc>
                  <a:txBody>
                    <a:bodyPr/>
                    <a:lstStyle/>
                    <a:p>
                      <a:pPr marL="0" marR="0" algn="ctr">
                        <a:lnSpc>
                          <a:spcPct val="110000"/>
                        </a:lnSpc>
                        <a:spcBef>
                          <a:spcPts val="0"/>
                        </a:spcBef>
                        <a:spcAft>
                          <a:spcPts val="0"/>
                        </a:spcAft>
                      </a:pPr>
                      <a:r>
                        <a:rPr lang="en-US" sz="1300">
                          <a:effectLst/>
                        </a:rPr>
                        <a:t>2</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tc>
                <a:tc>
                  <a:txBody>
                    <a:bodyPr/>
                    <a:lstStyle/>
                    <a:p>
                      <a:pPr marL="0" marR="0" algn="ctr">
                        <a:lnSpc>
                          <a:spcPct val="110000"/>
                        </a:lnSpc>
                        <a:spcBef>
                          <a:spcPts val="0"/>
                        </a:spcBef>
                        <a:spcAft>
                          <a:spcPts val="0"/>
                        </a:spcAft>
                      </a:pPr>
                      <a:r>
                        <a:rPr lang="en-US" sz="1300">
                          <a:effectLst/>
                        </a:rPr>
                        <a:t>3</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tc>
                <a:extLst>
                  <a:ext uri="{0D108BD9-81ED-4DB2-BD59-A6C34878D82A}">
                    <a16:rowId xmlns:a16="http://schemas.microsoft.com/office/drawing/2014/main" val="4130555012"/>
                  </a:ext>
                </a:extLst>
              </a:tr>
              <a:tr h="475879">
                <a:tc>
                  <a:txBody>
                    <a:bodyPr/>
                    <a:lstStyle/>
                    <a:p>
                      <a:pPr marL="0" marR="0" lvl="0" indent="0">
                        <a:lnSpc>
                          <a:spcPct val="110000"/>
                        </a:lnSpc>
                        <a:spcBef>
                          <a:spcPts val="0"/>
                        </a:spcBef>
                        <a:spcAft>
                          <a:spcPts val="0"/>
                        </a:spcAft>
                        <a:buFont typeface="+mj-lt"/>
                        <a:buNone/>
                      </a:pPr>
                      <a:r>
                        <a:rPr lang="en-US" sz="1300" dirty="0" smtClean="0">
                          <a:effectLst/>
                        </a:rPr>
                        <a:t>4.     Feeling </a:t>
                      </a:r>
                      <a:r>
                        <a:rPr lang="en-US" sz="1300" dirty="0">
                          <a:effectLst/>
                        </a:rPr>
                        <a:t>tired or having little energy.</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tc>
                <a:tc>
                  <a:txBody>
                    <a:bodyPr/>
                    <a:lstStyle/>
                    <a:p>
                      <a:pPr marL="0" marR="0" algn="ctr">
                        <a:lnSpc>
                          <a:spcPct val="110000"/>
                        </a:lnSpc>
                        <a:spcBef>
                          <a:spcPts val="0"/>
                        </a:spcBef>
                        <a:spcAft>
                          <a:spcPts val="0"/>
                        </a:spcAft>
                      </a:pPr>
                      <a:r>
                        <a:rPr lang="en-US" sz="1300" dirty="0">
                          <a:effectLst/>
                        </a:rPr>
                        <a:t>0</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tc>
                <a:tc>
                  <a:txBody>
                    <a:bodyPr/>
                    <a:lstStyle/>
                    <a:p>
                      <a:pPr marL="0" marR="0" algn="ctr">
                        <a:lnSpc>
                          <a:spcPct val="110000"/>
                        </a:lnSpc>
                        <a:spcBef>
                          <a:spcPts val="0"/>
                        </a:spcBef>
                        <a:spcAft>
                          <a:spcPts val="0"/>
                        </a:spcAft>
                      </a:pPr>
                      <a:r>
                        <a:rPr lang="en-US" sz="1300" dirty="0">
                          <a:effectLst/>
                        </a:rPr>
                        <a:t>1</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tc>
                <a:tc>
                  <a:txBody>
                    <a:bodyPr/>
                    <a:lstStyle/>
                    <a:p>
                      <a:pPr marL="0" marR="0" algn="ctr">
                        <a:lnSpc>
                          <a:spcPct val="110000"/>
                        </a:lnSpc>
                        <a:spcBef>
                          <a:spcPts val="0"/>
                        </a:spcBef>
                        <a:spcAft>
                          <a:spcPts val="0"/>
                        </a:spcAft>
                      </a:pPr>
                      <a:r>
                        <a:rPr lang="en-US" sz="1300">
                          <a:effectLst/>
                        </a:rPr>
                        <a:t>2</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tc>
                <a:tc>
                  <a:txBody>
                    <a:bodyPr/>
                    <a:lstStyle/>
                    <a:p>
                      <a:pPr marL="0" marR="0" algn="ctr">
                        <a:lnSpc>
                          <a:spcPct val="110000"/>
                        </a:lnSpc>
                        <a:spcBef>
                          <a:spcPts val="0"/>
                        </a:spcBef>
                        <a:spcAft>
                          <a:spcPts val="0"/>
                        </a:spcAft>
                      </a:pPr>
                      <a:r>
                        <a:rPr lang="en-US" sz="1300">
                          <a:effectLst/>
                        </a:rPr>
                        <a:t>3</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tc>
                <a:extLst>
                  <a:ext uri="{0D108BD9-81ED-4DB2-BD59-A6C34878D82A}">
                    <a16:rowId xmlns:a16="http://schemas.microsoft.com/office/drawing/2014/main" val="1313211737"/>
                  </a:ext>
                </a:extLst>
              </a:tr>
              <a:tr h="475879">
                <a:tc>
                  <a:txBody>
                    <a:bodyPr/>
                    <a:lstStyle/>
                    <a:p>
                      <a:pPr marL="0" marR="0" lvl="0" indent="0">
                        <a:lnSpc>
                          <a:spcPct val="110000"/>
                        </a:lnSpc>
                        <a:spcBef>
                          <a:spcPts val="0"/>
                        </a:spcBef>
                        <a:spcAft>
                          <a:spcPts val="0"/>
                        </a:spcAft>
                        <a:buFont typeface="+mj-lt"/>
                        <a:buNone/>
                      </a:pPr>
                      <a:r>
                        <a:rPr lang="en-US" sz="1300" dirty="0" smtClean="0">
                          <a:effectLst/>
                        </a:rPr>
                        <a:t>5.     Poor </a:t>
                      </a:r>
                      <a:r>
                        <a:rPr lang="en-US" sz="1300" dirty="0">
                          <a:effectLst/>
                        </a:rPr>
                        <a:t>appetite or overeating.</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tc>
                <a:tc>
                  <a:txBody>
                    <a:bodyPr/>
                    <a:lstStyle/>
                    <a:p>
                      <a:pPr marL="0" marR="0" algn="ctr">
                        <a:lnSpc>
                          <a:spcPct val="110000"/>
                        </a:lnSpc>
                        <a:spcBef>
                          <a:spcPts val="0"/>
                        </a:spcBef>
                        <a:spcAft>
                          <a:spcPts val="0"/>
                        </a:spcAft>
                      </a:pPr>
                      <a:r>
                        <a:rPr lang="en-US" sz="1300" dirty="0">
                          <a:effectLst/>
                        </a:rPr>
                        <a:t>0</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tc>
                <a:tc>
                  <a:txBody>
                    <a:bodyPr/>
                    <a:lstStyle/>
                    <a:p>
                      <a:pPr marL="0" marR="0" algn="ctr">
                        <a:lnSpc>
                          <a:spcPct val="110000"/>
                        </a:lnSpc>
                        <a:spcBef>
                          <a:spcPts val="0"/>
                        </a:spcBef>
                        <a:spcAft>
                          <a:spcPts val="0"/>
                        </a:spcAft>
                      </a:pPr>
                      <a:r>
                        <a:rPr lang="en-US" sz="1300" dirty="0">
                          <a:effectLst/>
                        </a:rPr>
                        <a:t>1</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tc>
                <a:tc>
                  <a:txBody>
                    <a:bodyPr/>
                    <a:lstStyle/>
                    <a:p>
                      <a:pPr marL="0" marR="0" algn="ctr">
                        <a:lnSpc>
                          <a:spcPct val="110000"/>
                        </a:lnSpc>
                        <a:spcBef>
                          <a:spcPts val="0"/>
                        </a:spcBef>
                        <a:spcAft>
                          <a:spcPts val="0"/>
                        </a:spcAft>
                      </a:pPr>
                      <a:r>
                        <a:rPr lang="en-US" sz="1300" dirty="0">
                          <a:effectLst/>
                        </a:rPr>
                        <a:t>2</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tc>
                <a:tc>
                  <a:txBody>
                    <a:bodyPr/>
                    <a:lstStyle/>
                    <a:p>
                      <a:pPr marL="0" marR="0" algn="ctr">
                        <a:lnSpc>
                          <a:spcPct val="110000"/>
                        </a:lnSpc>
                        <a:spcBef>
                          <a:spcPts val="0"/>
                        </a:spcBef>
                        <a:spcAft>
                          <a:spcPts val="0"/>
                        </a:spcAft>
                      </a:pPr>
                      <a:r>
                        <a:rPr lang="en-US" sz="1300">
                          <a:effectLst/>
                        </a:rPr>
                        <a:t>3</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tc>
                <a:extLst>
                  <a:ext uri="{0D108BD9-81ED-4DB2-BD59-A6C34878D82A}">
                    <a16:rowId xmlns:a16="http://schemas.microsoft.com/office/drawing/2014/main" val="3425597262"/>
                  </a:ext>
                </a:extLst>
              </a:tr>
              <a:tr h="634919">
                <a:tc>
                  <a:txBody>
                    <a:bodyPr/>
                    <a:lstStyle/>
                    <a:p>
                      <a:pPr marL="0" marR="0" lvl="0" indent="0">
                        <a:lnSpc>
                          <a:spcPct val="110000"/>
                        </a:lnSpc>
                        <a:spcBef>
                          <a:spcPts val="0"/>
                        </a:spcBef>
                        <a:spcAft>
                          <a:spcPts val="0"/>
                        </a:spcAft>
                        <a:buFont typeface="+mj-lt"/>
                        <a:buNone/>
                      </a:pPr>
                      <a:r>
                        <a:rPr lang="en-US" sz="1300" dirty="0" smtClean="0">
                          <a:effectLst/>
                        </a:rPr>
                        <a:t>6.     Feeling </a:t>
                      </a:r>
                      <a:r>
                        <a:rPr lang="en-US" sz="1300" dirty="0">
                          <a:effectLst/>
                        </a:rPr>
                        <a:t>bad about yourself – or that you’re a failure or have let yourself or your family down.</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tc>
                <a:tc>
                  <a:txBody>
                    <a:bodyPr/>
                    <a:lstStyle/>
                    <a:p>
                      <a:pPr marL="0" marR="0" algn="ctr">
                        <a:lnSpc>
                          <a:spcPct val="110000"/>
                        </a:lnSpc>
                        <a:spcBef>
                          <a:spcPts val="0"/>
                        </a:spcBef>
                        <a:spcAft>
                          <a:spcPts val="0"/>
                        </a:spcAft>
                      </a:pPr>
                      <a:r>
                        <a:rPr lang="en-US" sz="1300">
                          <a:effectLst/>
                        </a:rPr>
                        <a:t>0</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tc>
                <a:tc>
                  <a:txBody>
                    <a:bodyPr/>
                    <a:lstStyle/>
                    <a:p>
                      <a:pPr marL="0" marR="0" algn="ctr">
                        <a:lnSpc>
                          <a:spcPct val="110000"/>
                        </a:lnSpc>
                        <a:spcBef>
                          <a:spcPts val="0"/>
                        </a:spcBef>
                        <a:spcAft>
                          <a:spcPts val="0"/>
                        </a:spcAft>
                      </a:pPr>
                      <a:r>
                        <a:rPr lang="en-US" sz="1300" dirty="0">
                          <a:effectLst/>
                        </a:rPr>
                        <a:t>1</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tc>
                <a:tc>
                  <a:txBody>
                    <a:bodyPr/>
                    <a:lstStyle/>
                    <a:p>
                      <a:pPr marL="0" marR="0" algn="ctr">
                        <a:lnSpc>
                          <a:spcPct val="110000"/>
                        </a:lnSpc>
                        <a:spcBef>
                          <a:spcPts val="0"/>
                        </a:spcBef>
                        <a:spcAft>
                          <a:spcPts val="0"/>
                        </a:spcAft>
                      </a:pPr>
                      <a:r>
                        <a:rPr lang="en-US" sz="1300" dirty="0">
                          <a:effectLst/>
                        </a:rPr>
                        <a:t>2</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tc>
                <a:tc>
                  <a:txBody>
                    <a:bodyPr/>
                    <a:lstStyle/>
                    <a:p>
                      <a:pPr marL="0" marR="0" algn="ctr">
                        <a:lnSpc>
                          <a:spcPct val="110000"/>
                        </a:lnSpc>
                        <a:spcBef>
                          <a:spcPts val="0"/>
                        </a:spcBef>
                        <a:spcAft>
                          <a:spcPts val="0"/>
                        </a:spcAft>
                      </a:pPr>
                      <a:r>
                        <a:rPr lang="en-US" sz="1300">
                          <a:effectLst/>
                        </a:rPr>
                        <a:t>3</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tc>
                <a:extLst>
                  <a:ext uri="{0D108BD9-81ED-4DB2-BD59-A6C34878D82A}">
                    <a16:rowId xmlns:a16="http://schemas.microsoft.com/office/drawing/2014/main" val="1634366962"/>
                  </a:ext>
                </a:extLst>
              </a:tr>
              <a:tr h="514908">
                <a:tc>
                  <a:txBody>
                    <a:bodyPr/>
                    <a:lstStyle/>
                    <a:p>
                      <a:pPr marL="0" marR="0" lvl="0" indent="0">
                        <a:lnSpc>
                          <a:spcPct val="110000"/>
                        </a:lnSpc>
                        <a:spcBef>
                          <a:spcPts val="0"/>
                        </a:spcBef>
                        <a:spcAft>
                          <a:spcPts val="0"/>
                        </a:spcAft>
                        <a:buFont typeface="+mj-lt"/>
                        <a:buNone/>
                      </a:pPr>
                      <a:r>
                        <a:rPr lang="en-US" sz="1300" dirty="0" smtClean="0">
                          <a:effectLst/>
                        </a:rPr>
                        <a:t>7.</a:t>
                      </a:r>
                      <a:r>
                        <a:rPr lang="en-US" sz="1300" baseline="0" dirty="0" smtClean="0">
                          <a:effectLst/>
                        </a:rPr>
                        <a:t>    </a:t>
                      </a:r>
                      <a:r>
                        <a:rPr lang="en-US" sz="1300" dirty="0" smtClean="0">
                          <a:effectLst/>
                        </a:rPr>
                        <a:t>Trouble </a:t>
                      </a:r>
                      <a:r>
                        <a:rPr lang="en-US" sz="1300" dirty="0">
                          <a:effectLst/>
                        </a:rPr>
                        <a:t>concentrating on things, such as reading the newspaper or watching television.</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tc>
                <a:tc>
                  <a:txBody>
                    <a:bodyPr/>
                    <a:lstStyle/>
                    <a:p>
                      <a:pPr marL="0" marR="0" algn="ctr">
                        <a:lnSpc>
                          <a:spcPct val="110000"/>
                        </a:lnSpc>
                        <a:spcBef>
                          <a:spcPts val="0"/>
                        </a:spcBef>
                        <a:spcAft>
                          <a:spcPts val="0"/>
                        </a:spcAft>
                      </a:pPr>
                      <a:r>
                        <a:rPr lang="en-US" sz="1300">
                          <a:effectLst/>
                        </a:rPr>
                        <a:t>0</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tc>
                <a:tc>
                  <a:txBody>
                    <a:bodyPr/>
                    <a:lstStyle/>
                    <a:p>
                      <a:pPr marL="0" marR="0" algn="ctr">
                        <a:lnSpc>
                          <a:spcPct val="110000"/>
                        </a:lnSpc>
                        <a:spcBef>
                          <a:spcPts val="0"/>
                        </a:spcBef>
                        <a:spcAft>
                          <a:spcPts val="0"/>
                        </a:spcAft>
                      </a:pPr>
                      <a:r>
                        <a:rPr lang="en-US" sz="1300" dirty="0">
                          <a:effectLst/>
                        </a:rPr>
                        <a:t>1</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tc>
                <a:tc>
                  <a:txBody>
                    <a:bodyPr/>
                    <a:lstStyle/>
                    <a:p>
                      <a:pPr marL="0" marR="0" algn="ctr">
                        <a:lnSpc>
                          <a:spcPct val="110000"/>
                        </a:lnSpc>
                        <a:spcBef>
                          <a:spcPts val="0"/>
                        </a:spcBef>
                        <a:spcAft>
                          <a:spcPts val="0"/>
                        </a:spcAft>
                      </a:pPr>
                      <a:r>
                        <a:rPr lang="en-US" sz="1300" dirty="0">
                          <a:effectLst/>
                        </a:rPr>
                        <a:t>2</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tc>
                <a:tc>
                  <a:txBody>
                    <a:bodyPr/>
                    <a:lstStyle/>
                    <a:p>
                      <a:pPr marL="0" marR="0" algn="ctr">
                        <a:lnSpc>
                          <a:spcPct val="110000"/>
                        </a:lnSpc>
                        <a:spcBef>
                          <a:spcPts val="0"/>
                        </a:spcBef>
                        <a:spcAft>
                          <a:spcPts val="0"/>
                        </a:spcAft>
                      </a:pPr>
                      <a:r>
                        <a:rPr lang="en-US" sz="1300">
                          <a:effectLst/>
                        </a:rPr>
                        <a:t>3</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tc>
                <a:extLst>
                  <a:ext uri="{0D108BD9-81ED-4DB2-BD59-A6C34878D82A}">
                    <a16:rowId xmlns:a16="http://schemas.microsoft.com/office/drawing/2014/main" val="319562758"/>
                  </a:ext>
                </a:extLst>
              </a:tr>
              <a:tr h="864613">
                <a:tc>
                  <a:txBody>
                    <a:bodyPr/>
                    <a:lstStyle/>
                    <a:p>
                      <a:pPr marL="0" marR="0" lvl="0" indent="0">
                        <a:lnSpc>
                          <a:spcPct val="110000"/>
                        </a:lnSpc>
                        <a:spcBef>
                          <a:spcPts val="0"/>
                        </a:spcBef>
                        <a:spcAft>
                          <a:spcPts val="0"/>
                        </a:spcAft>
                        <a:buFont typeface="+mj-lt"/>
                        <a:buNone/>
                      </a:pPr>
                      <a:r>
                        <a:rPr lang="en-US" sz="1300" dirty="0" smtClean="0">
                          <a:effectLst/>
                        </a:rPr>
                        <a:t>8.    Moving </a:t>
                      </a:r>
                      <a:r>
                        <a:rPr lang="en-US" sz="1300" dirty="0">
                          <a:effectLst/>
                        </a:rPr>
                        <a:t>slowly or speaking slowly that other people could have noticed. Or, the opposite – being so fidgety or restless that you have been moving around a lot more than usual.</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tc>
                <a:tc>
                  <a:txBody>
                    <a:bodyPr/>
                    <a:lstStyle/>
                    <a:p>
                      <a:pPr marL="0" marR="0" algn="ctr">
                        <a:lnSpc>
                          <a:spcPct val="110000"/>
                        </a:lnSpc>
                        <a:spcBef>
                          <a:spcPts val="0"/>
                        </a:spcBef>
                        <a:spcAft>
                          <a:spcPts val="0"/>
                        </a:spcAft>
                      </a:pPr>
                      <a:r>
                        <a:rPr lang="en-US" sz="1300">
                          <a:effectLst/>
                        </a:rPr>
                        <a:t>0</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tc>
                <a:tc>
                  <a:txBody>
                    <a:bodyPr/>
                    <a:lstStyle/>
                    <a:p>
                      <a:pPr marL="0" marR="0" algn="ctr">
                        <a:lnSpc>
                          <a:spcPct val="110000"/>
                        </a:lnSpc>
                        <a:spcBef>
                          <a:spcPts val="0"/>
                        </a:spcBef>
                        <a:spcAft>
                          <a:spcPts val="0"/>
                        </a:spcAft>
                      </a:pPr>
                      <a:r>
                        <a:rPr lang="en-US" sz="1300">
                          <a:effectLst/>
                        </a:rPr>
                        <a:t>1</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tc>
                <a:tc>
                  <a:txBody>
                    <a:bodyPr/>
                    <a:lstStyle/>
                    <a:p>
                      <a:pPr marL="0" marR="0" algn="ctr">
                        <a:lnSpc>
                          <a:spcPct val="110000"/>
                        </a:lnSpc>
                        <a:spcBef>
                          <a:spcPts val="0"/>
                        </a:spcBef>
                        <a:spcAft>
                          <a:spcPts val="0"/>
                        </a:spcAft>
                      </a:pPr>
                      <a:r>
                        <a:rPr lang="en-US" sz="1300" dirty="0">
                          <a:effectLst/>
                        </a:rPr>
                        <a:t>2</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tc>
                <a:tc>
                  <a:txBody>
                    <a:bodyPr/>
                    <a:lstStyle/>
                    <a:p>
                      <a:pPr marL="0" marR="0" algn="ctr">
                        <a:lnSpc>
                          <a:spcPct val="110000"/>
                        </a:lnSpc>
                        <a:spcBef>
                          <a:spcPts val="0"/>
                        </a:spcBef>
                        <a:spcAft>
                          <a:spcPts val="0"/>
                        </a:spcAft>
                      </a:pPr>
                      <a:r>
                        <a:rPr lang="en-US" sz="1300">
                          <a:effectLst/>
                        </a:rPr>
                        <a:t>3</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tc>
                <a:extLst>
                  <a:ext uri="{0D108BD9-81ED-4DB2-BD59-A6C34878D82A}">
                    <a16:rowId xmlns:a16="http://schemas.microsoft.com/office/drawing/2014/main" val="1590299028"/>
                  </a:ext>
                </a:extLst>
              </a:tr>
              <a:tr h="514908">
                <a:tc>
                  <a:txBody>
                    <a:bodyPr/>
                    <a:lstStyle/>
                    <a:p>
                      <a:pPr marL="0" marR="0" lvl="0" indent="0">
                        <a:lnSpc>
                          <a:spcPct val="110000"/>
                        </a:lnSpc>
                        <a:spcBef>
                          <a:spcPts val="0"/>
                        </a:spcBef>
                        <a:spcAft>
                          <a:spcPts val="0"/>
                        </a:spcAft>
                        <a:buFont typeface="+mj-lt"/>
                        <a:buNone/>
                      </a:pPr>
                      <a:r>
                        <a:rPr lang="en-US" sz="1300" dirty="0" smtClean="0">
                          <a:effectLst/>
                        </a:rPr>
                        <a:t>9.    Thoughts </a:t>
                      </a:r>
                      <a:r>
                        <a:rPr lang="en-US" sz="1300" dirty="0">
                          <a:effectLst/>
                        </a:rPr>
                        <a:t>that you would be better off dead or of hurting yourself in some way. </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tc>
                <a:tc>
                  <a:txBody>
                    <a:bodyPr/>
                    <a:lstStyle/>
                    <a:p>
                      <a:pPr marL="0" marR="0" algn="ctr">
                        <a:lnSpc>
                          <a:spcPct val="110000"/>
                        </a:lnSpc>
                        <a:spcBef>
                          <a:spcPts val="0"/>
                        </a:spcBef>
                        <a:spcAft>
                          <a:spcPts val="0"/>
                        </a:spcAft>
                      </a:pPr>
                      <a:r>
                        <a:rPr lang="en-US" sz="1300">
                          <a:effectLst/>
                        </a:rPr>
                        <a:t>0</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tc>
                <a:tc>
                  <a:txBody>
                    <a:bodyPr/>
                    <a:lstStyle/>
                    <a:p>
                      <a:pPr marL="0" marR="0" algn="ctr">
                        <a:lnSpc>
                          <a:spcPct val="110000"/>
                        </a:lnSpc>
                        <a:spcBef>
                          <a:spcPts val="0"/>
                        </a:spcBef>
                        <a:spcAft>
                          <a:spcPts val="0"/>
                        </a:spcAft>
                      </a:pPr>
                      <a:r>
                        <a:rPr lang="en-US" sz="1300">
                          <a:effectLst/>
                        </a:rPr>
                        <a:t>1</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tc>
                <a:tc>
                  <a:txBody>
                    <a:bodyPr/>
                    <a:lstStyle/>
                    <a:p>
                      <a:pPr marL="0" marR="0" algn="ctr">
                        <a:lnSpc>
                          <a:spcPct val="110000"/>
                        </a:lnSpc>
                        <a:spcBef>
                          <a:spcPts val="0"/>
                        </a:spcBef>
                        <a:spcAft>
                          <a:spcPts val="0"/>
                        </a:spcAft>
                      </a:pPr>
                      <a:r>
                        <a:rPr lang="en-US" sz="1300" dirty="0">
                          <a:effectLst/>
                        </a:rPr>
                        <a:t>2</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tc>
                <a:tc>
                  <a:txBody>
                    <a:bodyPr/>
                    <a:lstStyle/>
                    <a:p>
                      <a:pPr marL="0" marR="0" algn="ctr">
                        <a:lnSpc>
                          <a:spcPct val="110000"/>
                        </a:lnSpc>
                        <a:spcBef>
                          <a:spcPts val="0"/>
                        </a:spcBef>
                        <a:spcAft>
                          <a:spcPts val="0"/>
                        </a:spcAft>
                      </a:pPr>
                      <a:r>
                        <a:rPr lang="en-US" sz="1300">
                          <a:effectLst/>
                        </a:rPr>
                        <a:t>3</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tc>
                <a:extLst>
                  <a:ext uri="{0D108BD9-81ED-4DB2-BD59-A6C34878D82A}">
                    <a16:rowId xmlns:a16="http://schemas.microsoft.com/office/drawing/2014/main" val="1187681562"/>
                  </a:ext>
                </a:extLst>
              </a:tr>
              <a:tr h="215975">
                <a:tc>
                  <a:txBody>
                    <a:bodyPr/>
                    <a:lstStyle/>
                    <a:p>
                      <a:pPr marL="0" marR="0" algn="r">
                        <a:lnSpc>
                          <a:spcPct val="110000"/>
                        </a:lnSpc>
                        <a:spcBef>
                          <a:spcPts val="0"/>
                        </a:spcBef>
                        <a:spcAft>
                          <a:spcPts val="0"/>
                        </a:spcAft>
                      </a:pPr>
                      <a:r>
                        <a:rPr lang="en-US" sz="1300">
                          <a:effectLst/>
                        </a:rPr>
                        <a:t>Total In Each Column: </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nchor="ctr"/>
                </a:tc>
                <a:tc>
                  <a:txBody>
                    <a:bodyPr/>
                    <a:lstStyle/>
                    <a:p>
                      <a:pPr marL="0" marR="0" algn="r">
                        <a:lnSpc>
                          <a:spcPct val="110000"/>
                        </a:lnSpc>
                        <a:spcBef>
                          <a:spcPts val="0"/>
                        </a:spcBef>
                        <a:spcAft>
                          <a:spcPts val="0"/>
                        </a:spcAft>
                      </a:pPr>
                      <a:r>
                        <a:rPr lang="en-US" sz="1300">
                          <a:effectLst/>
                        </a:rPr>
                        <a:t> </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nchor="ctr"/>
                </a:tc>
                <a:tc>
                  <a:txBody>
                    <a:bodyPr/>
                    <a:lstStyle/>
                    <a:p>
                      <a:pPr marL="0" marR="0" algn="r">
                        <a:lnSpc>
                          <a:spcPct val="110000"/>
                        </a:lnSpc>
                        <a:spcBef>
                          <a:spcPts val="0"/>
                        </a:spcBef>
                        <a:spcAft>
                          <a:spcPts val="0"/>
                        </a:spcAft>
                      </a:pPr>
                      <a:r>
                        <a:rPr lang="en-US" sz="1300">
                          <a:effectLst/>
                        </a:rPr>
                        <a:t> </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nchor="ctr"/>
                </a:tc>
                <a:tc>
                  <a:txBody>
                    <a:bodyPr/>
                    <a:lstStyle/>
                    <a:p>
                      <a:pPr marL="0" marR="0" algn="r">
                        <a:lnSpc>
                          <a:spcPct val="110000"/>
                        </a:lnSpc>
                        <a:spcBef>
                          <a:spcPts val="0"/>
                        </a:spcBef>
                        <a:spcAft>
                          <a:spcPts val="0"/>
                        </a:spcAft>
                      </a:pPr>
                      <a:r>
                        <a:rPr lang="en-US" sz="1300" dirty="0">
                          <a:effectLst/>
                        </a:rPr>
                        <a:t> </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nchor="ctr"/>
                </a:tc>
                <a:tc>
                  <a:txBody>
                    <a:bodyPr/>
                    <a:lstStyle/>
                    <a:p>
                      <a:pPr marL="0" marR="0" algn="r">
                        <a:lnSpc>
                          <a:spcPct val="110000"/>
                        </a:lnSpc>
                        <a:spcBef>
                          <a:spcPts val="0"/>
                        </a:spcBef>
                        <a:spcAft>
                          <a:spcPts val="0"/>
                        </a:spcAft>
                      </a:pPr>
                      <a:r>
                        <a:rPr lang="en-US" sz="1300">
                          <a:effectLst/>
                        </a:rPr>
                        <a:t> </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nchor="ctr"/>
                </a:tc>
                <a:extLst>
                  <a:ext uri="{0D108BD9-81ED-4DB2-BD59-A6C34878D82A}">
                    <a16:rowId xmlns:a16="http://schemas.microsoft.com/office/drawing/2014/main" val="4037799778"/>
                  </a:ext>
                </a:extLst>
              </a:tr>
              <a:tr h="215975">
                <a:tc gridSpan="5">
                  <a:txBody>
                    <a:bodyPr/>
                    <a:lstStyle/>
                    <a:p>
                      <a:pPr marL="0" marR="0" algn="r">
                        <a:lnSpc>
                          <a:spcPct val="110000"/>
                        </a:lnSpc>
                        <a:spcBef>
                          <a:spcPts val="0"/>
                        </a:spcBef>
                        <a:spcAft>
                          <a:spcPts val="0"/>
                        </a:spcAft>
                      </a:pPr>
                      <a:r>
                        <a:rPr lang="en-US" sz="1300" dirty="0">
                          <a:effectLst/>
                        </a:rPr>
                        <a:t>Add up each column. Total:</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18544920"/>
                  </a:ext>
                </a:extLst>
              </a:tr>
              <a:tr h="1067856">
                <a:tc gridSpan="5">
                  <a:txBody>
                    <a:bodyPr/>
                    <a:lstStyle/>
                    <a:p>
                      <a:pPr marL="0" marR="0" lvl="0" indent="0">
                        <a:lnSpc>
                          <a:spcPct val="110000"/>
                        </a:lnSpc>
                        <a:spcBef>
                          <a:spcPts val="0"/>
                        </a:spcBef>
                        <a:spcAft>
                          <a:spcPts val="0"/>
                        </a:spcAft>
                        <a:buFont typeface="+mj-lt"/>
                        <a:buNone/>
                      </a:pPr>
                      <a:r>
                        <a:rPr lang="en-US" sz="1300" dirty="0" smtClean="0">
                          <a:effectLst/>
                        </a:rPr>
                        <a:t>10.  If </a:t>
                      </a:r>
                      <a:r>
                        <a:rPr lang="en-US" sz="1300" dirty="0">
                          <a:effectLst/>
                        </a:rPr>
                        <a:t>you checked off any problems, how difficult have those problems made it for you to do your work, take care of things at home, or get along with other people?</a:t>
                      </a:r>
                    </a:p>
                    <a:p>
                      <a:pPr marL="209550" marR="0">
                        <a:lnSpc>
                          <a:spcPct val="110000"/>
                        </a:lnSpc>
                        <a:spcBef>
                          <a:spcPts val="0"/>
                        </a:spcBef>
                        <a:spcAft>
                          <a:spcPts val="0"/>
                        </a:spcAft>
                      </a:pPr>
                      <a:r>
                        <a:rPr lang="en-US" sz="1300" dirty="0">
                          <a:effectLst/>
                        </a:rPr>
                        <a:t> </a:t>
                      </a:r>
                    </a:p>
                    <a:p>
                      <a:pPr marL="285750" marR="0">
                        <a:lnSpc>
                          <a:spcPct val="110000"/>
                        </a:lnSpc>
                        <a:spcBef>
                          <a:spcPts val="0"/>
                        </a:spcBef>
                        <a:spcAft>
                          <a:spcPts val="0"/>
                        </a:spcAft>
                      </a:pPr>
                      <a:r>
                        <a:rPr lang="en-US" sz="1300" dirty="0">
                          <a:effectLst/>
                        </a:rPr>
                        <a:t>Not difficult at all		Somewhat difficult 		Very difficult 		Extremely difficult</a:t>
                      </a:r>
                    </a:p>
                    <a:p>
                      <a:pPr marL="0" marR="0" algn="r">
                        <a:lnSpc>
                          <a:spcPct val="110000"/>
                        </a:lnSpc>
                        <a:spcBef>
                          <a:spcPts val="0"/>
                        </a:spcBef>
                        <a:spcAft>
                          <a:spcPts val="0"/>
                        </a:spcAft>
                      </a:pPr>
                      <a:r>
                        <a:rPr lang="en-US" sz="1300" dirty="0">
                          <a:effectLst/>
                        </a:rPr>
                        <a:t> </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5029" marR="45029"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45650858"/>
                  </a:ext>
                </a:extLst>
              </a:tr>
            </a:tbl>
          </a:graphicData>
        </a:graphic>
      </p:graphicFrame>
      <p:sp>
        <p:nvSpPr>
          <p:cNvPr id="5" name="Rectangle 4"/>
          <p:cNvSpPr/>
          <p:nvPr/>
        </p:nvSpPr>
        <p:spPr>
          <a:xfrm>
            <a:off x="276226" y="6350001"/>
            <a:ext cx="133350" cy="133350"/>
          </a:xfrm>
          <a:prstGeom prst="rect">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200"/>
          </a:p>
        </p:txBody>
      </p:sp>
      <p:sp>
        <p:nvSpPr>
          <p:cNvPr id="6" name="Rectangle 5"/>
          <p:cNvSpPr/>
          <p:nvPr/>
        </p:nvSpPr>
        <p:spPr>
          <a:xfrm>
            <a:off x="2176463" y="6319839"/>
            <a:ext cx="133350" cy="133350"/>
          </a:xfrm>
          <a:prstGeom prst="rect">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200"/>
          </a:p>
        </p:txBody>
      </p:sp>
      <p:sp>
        <p:nvSpPr>
          <p:cNvPr id="7" name="Rectangle 6"/>
          <p:cNvSpPr/>
          <p:nvPr/>
        </p:nvSpPr>
        <p:spPr>
          <a:xfrm>
            <a:off x="4471988" y="6319839"/>
            <a:ext cx="133350" cy="133350"/>
          </a:xfrm>
          <a:prstGeom prst="rect">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200"/>
          </a:p>
        </p:txBody>
      </p:sp>
      <p:sp>
        <p:nvSpPr>
          <p:cNvPr id="8" name="Rectangle 7"/>
          <p:cNvSpPr/>
          <p:nvPr/>
        </p:nvSpPr>
        <p:spPr>
          <a:xfrm>
            <a:off x="6330950" y="6297615"/>
            <a:ext cx="133350" cy="133350"/>
          </a:xfrm>
          <a:prstGeom prst="rect">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200"/>
          </a:p>
        </p:txBody>
      </p:sp>
      <p:sp useBgFill="1">
        <p:nvSpPr>
          <p:cNvPr id="9" name="Title 1"/>
          <p:cNvSpPr txBox="1">
            <a:spLocks/>
          </p:cNvSpPr>
          <p:nvPr/>
        </p:nvSpPr>
        <p:spPr>
          <a:xfrm flipH="1">
            <a:off x="8929641" y="2414588"/>
            <a:ext cx="3111592" cy="4068763"/>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285750" indent="-285750">
              <a:buFont typeface="Arial" panose="020B0604020202020204" pitchFamily="34" charset="0"/>
              <a:buChar char="•"/>
            </a:pPr>
            <a:r>
              <a:rPr lang="en-US" sz="1700" dirty="0" smtClean="0">
                <a:solidFill>
                  <a:schemeClr val="tx1"/>
                </a:solidFill>
              </a:rPr>
              <a:t>Brief evidence-based screening instrument for depression.</a:t>
            </a:r>
          </a:p>
          <a:p>
            <a:pPr marL="285750" indent="-285750">
              <a:buFont typeface="Arial" panose="020B0604020202020204" pitchFamily="34" charset="0"/>
              <a:buChar char="•"/>
            </a:pPr>
            <a:r>
              <a:rPr lang="en-US" sz="1700" dirty="0" smtClean="0">
                <a:solidFill>
                  <a:schemeClr val="tx1"/>
                </a:solidFill>
              </a:rPr>
              <a:t>Only certified and/or licensed mental health clinicians can diagnose an individual with depression.</a:t>
            </a:r>
          </a:p>
          <a:p>
            <a:pPr marL="285750" indent="-285750">
              <a:buFont typeface="Arial" panose="020B0604020202020204" pitchFamily="34" charset="0"/>
              <a:buChar char="•"/>
            </a:pPr>
            <a:r>
              <a:rPr lang="en-US" sz="1700" dirty="0" smtClean="0">
                <a:solidFill>
                  <a:schemeClr val="tx1"/>
                </a:solidFill>
              </a:rPr>
              <a:t>Use this scale, like others as a tool for intervention. </a:t>
            </a:r>
          </a:p>
          <a:p>
            <a:pPr marL="285750" lvl="1" indent="-285750">
              <a:spcBef>
                <a:spcPct val="0"/>
              </a:spcBef>
              <a:buFont typeface="Arial" panose="020B0604020202020204" pitchFamily="34" charset="0"/>
              <a:buChar char="•"/>
            </a:pPr>
            <a:r>
              <a:rPr lang="en-US" sz="1700" dirty="0"/>
              <a:t>Remember it is always a good idea to refer to behavioral health care expert when you identify high risk behavior</a:t>
            </a:r>
            <a:r>
              <a:rPr lang="en-US" sz="1700" dirty="0" smtClean="0"/>
              <a:t>.</a:t>
            </a:r>
            <a:r>
              <a:rPr lang="en-US" sz="1700" dirty="0" smtClean="0">
                <a:solidFill>
                  <a:schemeClr val="tx1"/>
                </a:solidFill>
              </a:rPr>
              <a:t> </a:t>
            </a:r>
            <a:endParaRPr lang="en-US" sz="1700" dirty="0">
              <a:solidFill>
                <a:schemeClr val="tx1"/>
              </a:solidFill>
            </a:endParaRPr>
          </a:p>
        </p:txBody>
      </p:sp>
    </p:spTree>
    <p:extLst>
      <p:ext uri="{BB962C8B-B14F-4D97-AF65-F5344CB8AC3E}">
        <p14:creationId xmlns:p14="http://schemas.microsoft.com/office/powerpoint/2010/main" val="295676338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9" name="Title 1"/>
          <p:cNvSpPr>
            <a:spLocks noGrp="1"/>
          </p:cNvSpPr>
          <p:nvPr>
            <p:ph type="title"/>
          </p:nvPr>
        </p:nvSpPr>
        <p:spPr>
          <a:xfrm flipH="1">
            <a:off x="9274000" y="609599"/>
            <a:ext cx="2857501" cy="1833563"/>
          </a:xfrm>
        </p:spPr>
        <p:txBody>
          <a:bodyPr>
            <a:normAutofit fontScale="90000"/>
          </a:bodyPr>
          <a:lstStyle/>
          <a:p>
            <a:pPr algn="ctr"/>
            <a:r>
              <a:rPr lang="en-US" dirty="0" smtClean="0">
                <a:solidFill>
                  <a:schemeClr val="tx1"/>
                </a:solidFill>
              </a:rPr>
              <a:t>GAD-7</a:t>
            </a:r>
            <a:r>
              <a:rPr lang="en-US" sz="2800" dirty="0" smtClean="0">
                <a:solidFill>
                  <a:schemeClr val="tx1"/>
                </a:solidFill>
              </a:rPr>
              <a:t/>
            </a:r>
            <a:br>
              <a:rPr lang="en-US" sz="2800" dirty="0" smtClean="0">
                <a:solidFill>
                  <a:schemeClr val="tx1"/>
                </a:solidFill>
              </a:rPr>
            </a:br>
            <a:r>
              <a:rPr lang="en-US" sz="2800" dirty="0" smtClean="0">
                <a:solidFill>
                  <a:schemeClr val="tx1"/>
                </a:solidFill>
              </a:rPr>
              <a:t>Generalized Anxiety Disorder 7-item</a:t>
            </a:r>
            <a:endParaRPr lang="en-US" sz="2800" dirty="0">
              <a:solidFill>
                <a:schemeClr val="tx1"/>
              </a:solidFill>
            </a:endParaRPr>
          </a:p>
        </p:txBody>
      </p:sp>
      <p:graphicFrame>
        <p:nvGraphicFramePr>
          <p:cNvPr id="4" name="Content Placeholder 3"/>
          <p:cNvGraphicFramePr>
            <a:graphicFrameLocks noGrp="1"/>
          </p:cNvGraphicFramePr>
          <p:nvPr>
            <p:ph idx="1"/>
          </p:nvPr>
        </p:nvGraphicFramePr>
        <p:xfrm>
          <a:off x="212701" y="128590"/>
          <a:ext cx="8958263" cy="6729410"/>
        </p:xfrm>
        <a:graphic>
          <a:graphicData uri="http://schemas.openxmlformats.org/drawingml/2006/table">
            <a:tbl>
              <a:tblPr firstRow="1" firstCol="1" bandRow="1">
                <a:tableStyleId>{5C22544A-7EE6-4342-B048-85BDC9FD1C3A}</a:tableStyleId>
              </a:tblPr>
              <a:tblGrid>
                <a:gridCol w="4240423">
                  <a:extLst>
                    <a:ext uri="{9D8B030D-6E8A-4147-A177-3AD203B41FA5}">
                      <a16:colId xmlns:a16="http://schemas.microsoft.com/office/drawing/2014/main" val="2154671266"/>
                    </a:ext>
                  </a:extLst>
                </a:gridCol>
                <a:gridCol w="953149">
                  <a:extLst>
                    <a:ext uri="{9D8B030D-6E8A-4147-A177-3AD203B41FA5}">
                      <a16:colId xmlns:a16="http://schemas.microsoft.com/office/drawing/2014/main" val="1161023807"/>
                    </a:ext>
                  </a:extLst>
                </a:gridCol>
                <a:gridCol w="1164962">
                  <a:extLst>
                    <a:ext uri="{9D8B030D-6E8A-4147-A177-3AD203B41FA5}">
                      <a16:colId xmlns:a16="http://schemas.microsoft.com/office/drawing/2014/main" val="3644499164"/>
                    </a:ext>
                  </a:extLst>
                </a:gridCol>
                <a:gridCol w="1523863">
                  <a:extLst>
                    <a:ext uri="{9D8B030D-6E8A-4147-A177-3AD203B41FA5}">
                      <a16:colId xmlns:a16="http://schemas.microsoft.com/office/drawing/2014/main" val="3248477526"/>
                    </a:ext>
                  </a:extLst>
                </a:gridCol>
                <a:gridCol w="1075866">
                  <a:extLst>
                    <a:ext uri="{9D8B030D-6E8A-4147-A177-3AD203B41FA5}">
                      <a16:colId xmlns:a16="http://schemas.microsoft.com/office/drawing/2014/main" val="2239906856"/>
                    </a:ext>
                  </a:extLst>
                </a:gridCol>
              </a:tblGrid>
              <a:tr h="480752">
                <a:tc>
                  <a:txBody>
                    <a:bodyPr/>
                    <a:lstStyle/>
                    <a:p>
                      <a:pPr marL="0" marR="0" algn="ctr">
                        <a:lnSpc>
                          <a:spcPct val="110000"/>
                        </a:lnSpc>
                        <a:spcBef>
                          <a:spcPts val="0"/>
                        </a:spcBef>
                        <a:spcAft>
                          <a:spcPts val="0"/>
                        </a:spcAft>
                      </a:pPr>
                      <a:r>
                        <a:rPr lang="en-US" sz="1400">
                          <a:effectLst/>
                        </a:rPr>
                        <a:t>Over the past 2 weeks, how often have you been bothered by any of the following problems?</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246" marR="55246" marT="0" marB="0"/>
                </a:tc>
                <a:tc>
                  <a:txBody>
                    <a:bodyPr/>
                    <a:lstStyle/>
                    <a:p>
                      <a:pPr marL="0" marR="0" algn="ctr">
                        <a:lnSpc>
                          <a:spcPct val="110000"/>
                        </a:lnSpc>
                        <a:spcBef>
                          <a:spcPts val="0"/>
                        </a:spcBef>
                        <a:spcAft>
                          <a:spcPts val="0"/>
                        </a:spcAft>
                      </a:pPr>
                      <a:r>
                        <a:rPr lang="en-US" sz="1400">
                          <a:effectLst/>
                        </a:rPr>
                        <a:t>Not at all</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246" marR="55246" marT="0" marB="0"/>
                </a:tc>
                <a:tc>
                  <a:txBody>
                    <a:bodyPr/>
                    <a:lstStyle/>
                    <a:p>
                      <a:pPr marL="0" marR="0" algn="ctr">
                        <a:lnSpc>
                          <a:spcPct val="110000"/>
                        </a:lnSpc>
                        <a:spcBef>
                          <a:spcPts val="0"/>
                        </a:spcBef>
                        <a:spcAft>
                          <a:spcPts val="0"/>
                        </a:spcAft>
                      </a:pPr>
                      <a:r>
                        <a:rPr lang="en-US" sz="1400">
                          <a:effectLst/>
                        </a:rPr>
                        <a:t>Several Days</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246" marR="55246" marT="0" marB="0"/>
                </a:tc>
                <a:tc>
                  <a:txBody>
                    <a:bodyPr/>
                    <a:lstStyle/>
                    <a:p>
                      <a:pPr marL="0" marR="0" algn="ctr">
                        <a:lnSpc>
                          <a:spcPct val="110000"/>
                        </a:lnSpc>
                        <a:spcBef>
                          <a:spcPts val="0"/>
                        </a:spcBef>
                        <a:spcAft>
                          <a:spcPts val="0"/>
                        </a:spcAft>
                      </a:pPr>
                      <a:r>
                        <a:rPr lang="en-US" sz="1400">
                          <a:effectLst/>
                        </a:rPr>
                        <a:t>Over Half the Days</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246" marR="55246" marT="0" marB="0"/>
                </a:tc>
                <a:tc>
                  <a:txBody>
                    <a:bodyPr/>
                    <a:lstStyle/>
                    <a:p>
                      <a:pPr marL="0" marR="0" algn="ctr">
                        <a:lnSpc>
                          <a:spcPct val="110000"/>
                        </a:lnSpc>
                        <a:spcBef>
                          <a:spcPts val="0"/>
                        </a:spcBef>
                        <a:spcAft>
                          <a:spcPts val="0"/>
                        </a:spcAft>
                      </a:pPr>
                      <a:r>
                        <a:rPr lang="en-US" sz="1400">
                          <a:effectLst/>
                        </a:rPr>
                        <a:t>Nearly Every Day</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246" marR="55246" marT="0" marB="0"/>
                </a:tc>
                <a:extLst>
                  <a:ext uri="{0D108BD9-81ED-4DB2-BD59-A6C34878D82A}">
                    <a16:rowId xmlns:a16="http://schemas.microsoft.com/office/drawing/2014/main" val="4229623720"/>
                  </a:ext>
                </a:extLst>
              </a:tr>
              <a:tr h="443117">
                <a:tc>
                  <a:txBody>
                    <a:bodyPr/>
                    <a:lstStyle/>
                    <a:p>
                      <a:pPr marL="342900" marR="0" lvl="0" indent="-342900">
                        <a:lnSpc>
                          <a:spcPct val="110000"/>
                        </a:lnSpc>
                        <a:spcBef>
                          <a:spcPts val="0"/>
                        </a:spcBef>
                        <a:spcAft>
                          <a:spcPts val="0"/>
                        </a:spcAft>
                        <a:buFont typeface="+mj-lt"/>
                        <a:buAutoNum type="arabicPeriod"/>
                      </a:pPr>
                      <a:r>
                        <a:rPr lang="en-US" sz="1400">
                          <a:effectLst/>
                        </a:rPr>
                        <a:t>Felling nervous, anxious, or on edge.</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246" marR="55246" marT="0" marB="0"/>
                </a:tc>
                <a:tc>
                  <a:txBody>
                    <a:bodyPr/>
                    <a:lstStyle/>
                    <a:p>
                      <a:pPr marL="0" marR="0" algn="ctr">
                        <a:lnSpc>
                          <a:spcPct val="110000"/>
                        </a:lnSpc>
                        <a:spcBef>
                          <a:spcPts val="0"/>
                        </a:spcBef>
                        <a:spcAft>
                          <a:spcPts val="0"/>
                        </a:spcAft>
                      </a:pPr>
                      <a:r>
                        <a:rPr lang="en-US" sz="1400">
                          <a:effectLst/>
                        </a:rPr>
                        <a:t>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246" marR="55246" marT="0" marB="0"/>
                </a:tc>
                <a:tc>
                  <a:txBody>
                    <a:bodyPr/>
                    <a:lstStyle/>
                    <a:p>
                      <a:pPr marL="0" marR="0" algn="ctr">
                        <a:lnSpc>
                          <a:spcPct val="110000"/>
                        </a:lnSpc>
                        <a:spcBef>
                          <a:spcPts val="0"/>
                        </a:spcBef>
                        <a:spcAft>
                          <a:spcPts val="0"/>
                        </a:spcAft>
                      </a:pPr>
                      <a:r>
                        <a:rPr lang="en-US" sz="1400">
                          <a:effectLst/>
                        </a:rPr>
                        <a:t>1</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246" marR="55246" marT="0" marB="0"/>
                </a:tc>
                <a:tc>
                  <a:txBody>
                    <a:bodyPr/>
                    <a:lstStyle/>
                    <a:p>
                      <a:pPr marL="0" marR="0" algn="ctr">
                        <a:lnSpc>
                          <a:spcPct val="110000"/>
                        </a:lnSpc>
                        <a:spcBef>
                          <a:spcPts val="0"/>
                        </a:spcBef>
                        <a:spcAft>
                          <a:spcPts val="0"/>
                        </a:spcAft>
                      </a:pPr>
                      <a:r>
                        <a:rPr lang="en-US" sz="1400">
                          <a:effectLst/>
                        </a:rPr>
                        <a:t>2</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246" marR="55246" marT="0" marB="0"/>
                </a:tc>
                <a:tc>
                  <a:txBody>
                    <a:bodyPr/>
                    <a:lstStyle/>
                    <a:p>
                      <a:pPr marL="0" marR="0" algn="ctr">
                        <a:lnSpc>
                          <a:spcPct val="110000"/>
                        </a:lnSpc>
                        <a:spcBef>
                          <a:spcPts val="0"/>
                        </a:spcBef>
                        <a:spcAft>
                          <a:spcPts val="0"/>
                        </a:spcAft>
                      </a:pPr>
                      <a:r>
                        <a:rPr lang="en-US" sz="1400">
                          <a:effectLst/>
                        </a:rPr>
                        <a:t>3</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246" marR="55246" marT="0" marB="0"/>
                </a:tc>
                <a:extLst>
                  <a:ext uri="{0D108BD9-81ED-4DB2-BD59-A6C34878D82A}">
                    <a16:rowId xmlns:a16="http://schemas.microsoft.com/office/drawing/2014/main" val="2571922399"/>
                  </a:ext>
                </a:extLst>
              </a:tr>
              <a:tr h="664241">
                <a:tc>
                  <a:txBody>
                    <a:bodyPr/>
                    <a:lstStyle/>
                    <a:p>
                      <a:pPr marL="0" marR="0" lvl="0" indent="0">
                        <a:lnSpc>
                          <a:spcPct val="110000"/>
                        </a:lnSpc>
                        <a:spcBef>
                          <a:spcPts val="0"/>
                        </a:spcBef>
                        <a:spcAft>
                          <a:spcPts val="0"/>
                        </a:spcAft>
                        <a:buFont typeface="+mj-lt"/>
                        <a:buNone/>
                      </a:pPr>
                      <a:r>
                        <a:rPr lang="en-US" sz="1400" dirty="0" smtClean="0">
                          <a:effectLst/>
                        </a:rPr>
                        <a:t>2.   Not </a:t>
                      </a:r>
                      <a:r>
                        <a:rPr lang="en-US" sz="1400" dirty="0">
                          <a:effectLst/>
                        </a:rPr>
                        <a:t>being able to stop or control worrying. </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5246" marR="55246" marT="0" marB="0"/>
                </a:tc>
                <a:tc>
                  <a:txBody>
                    <a:bodyPr/>
                    <a:lstStyle/>
                    <a:p>
                      <a:pPr marL="0" marR="0" algn="ctr">
                        <a:lnSpc>
                          <a:spcPct val="110000"/>
                        </a:lnSpc>
                        <a:spcBef>
                          <a:spcPts val="0"/>
                        </a:spcBef>
                        <a:spcAft>
                          <a:spcPts val="0"/>
                        </a:spcAft>
                      </a:pPr>
                      <a:r>
                        <a:rPr lang="en-US" sz="1400">
                          <a:effectLst/>
                        </a:rPr>
                        <a:t>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246" marR="55246" marT="0" marB="0"/>
                </a:tc>
                <a:tc>
                  <a:txBody>
                    <a:bodyPr/>
                    <a:lstStyle/>
                    <a:p>
                      <a:pPr marL="0" marR="0" algn="ctr">
                        <a:lnSpc>
                          <a:spcPct val="110000"/>
                        </a:lnSpc>
                        <a:spcBef>
                          <a:spcPts val="0"/>
                        </a:spcBef>
                        <a:spcAft>
                          <a:spcPts val="0"/>
                        </a:spcAft>
                      </a:pPr>
                      <a:r>
                        <a:rPr lang="en-US" sz="1400">
                          <a:effectLst/>
                        </a:rPr>
                        <a:t>1</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246" marR="55246" marT="0" marB="0"/>
                </a:tc>
                <a:tc>
                  <a:txBody>
                    <a:bodyPr/>
                    <a:lstStyle/>
                    <a:p>
                      <a:pPr marL="0" marR="0" algn="ctr">
                        <a:lnSpc>
                          <a:spcPct val="110000"/>
                        </a:lnSpc>
                        <a:spcBef>
                          <a:spcPts val="0"/>
                        </a:spcBef>
                        <a:spcAft>
                          <a:spcPts val="0"/>
                        </a:spcAft>
                      </a:pPr>
                      <a:r>
                        <a:rPr lang="en-US" sz="1400">
                          <a:effectLst/>
                        </a:rPr>
                        <a:t>2</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246" marR="55246" marT="0" marB="0"/>
                </a:tc>
                <a:tc>
                  <a:txBody>
                    <a:bodyPr/>
                    <a:lstStyle/>
                    <a:p>
                      <a:pPr marL="0" marR="0" algn="ctr">
                        <a:lnSpc>
                          <a:spcPct val="110000"/>
                        </a:lnSpc>
                        <a:spcBef>
                          <a:spcPts val="0"/>
                        </a:spcBef>
                        <a:spcAft>
                          <a:spcPts val="0"/>
                        </a:spcAft>
                      </a:pPr>
                      <a:r>
                        <a:rPr lang="en-US" sz="1400">
                          <a:effectLst/>
                        </a:rPr>
                        <a:t>3</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246" marR="55246" marT="0" marB="0"/>
                </a:tc>
                <a:extLst>
                  <a:ext uri="{0D108BD9-81ED-4DB2-BD59-A6C34878D82A}">
                    <a16:rowId xmlns:a16="http://schemas.microsoft.com/office/drawing/2014/main" val="701385962"/>
                  </a:ext>
                </a:extLst>
              </a:tr>
              <a:tr h="430109">
                <a:tc>
                  <a:txBody>
                    <a:bodyPr/>
                    <a:lstStyle/>
                    <a:p>
                      <a:pPr marL="0" marR="0" lvl="0" indent="0">
                        <a:lnSpc>
                          <a:spcPct val="110000"/>
                        </a:lnSpc>
                        <a:spcBef>
                          <a:spcPts val="0"/>
                        </a:spcBef>
                        <a:spcAft>
                          <a:spcPts val="0"/>
                        </a:spcAft>
                        <a:buFont typeface="+mj-lt"/>
                        <a:buNone/>
                      </a:pPr>
                      <a:r>
                        <a:rPr lang="en-US" sz="1400" dirty="0" smtClean="0">
                          <a:effectLst/>
                        </a:rPr>
                        <a:t>3.   Worrying </a:t>
                      </a:r>
                      <a:r>
                        <a:rPr lang="en-US" sz="1400" dirty="0">
                          <a:effectLst/>
                        </a:rPr>
                        <a:t>too much about different things.</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5246" marR="55246" marT="0" marB="0"/>
                </a:tc>
                <a:tc>
                  <a:txBody>
                    <a:bodyPr/>
                    <a:lstStyle/>
                    <a:p>
                      <a:pPr marL="0" marR="0" algn="ctr">
                        <a:lnSpc>
                          <a:spcPct val="110000"/>
                        </a:lnSpc>
                        <a:spcBef>
                          <a:spcPts val="0"/>
                        </a:spcBef>
                        <a:spcAft>
                          <a:spcPts val="0"/>
                        </a:spcAft>
                      </a:pPr>
                      <a:r>
                        <a:rPr lang="en-US" sz="1400">
                          <a:effectLst/>
                        </a:rPr>
                        <a:t>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246" marR="55246" marT="0" marB="0"/>
                </a:tc>
                <a:tc>
                  <a:txBody>
                    <a:bodyPr/>
                    <a:lstStyle/>
                    <a:p>
                      <a:pPr marL="0" marR="0" algn="ctr">
                        <a:lnSpc>
                          <a:spcPct val="110000"/>
                        </a:lnSpc>
                        <a:spcBef>
                          <a:spcPts val="0"/>
                        </a:spcBef>
                        <a:spcAft>
                          <a:spcPts val="0"/>
                        </a:spcAft>
                      </a:pPr>
                      <a:r>
                        <a:rPr lang="en-US" sz="1400">
                          <a:effectLst/>
                        </a:rPr>
                        <a:t>1</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246" marR="55246" marT="0" marB="0"/>
                </a:tc>
                <a:tc>
                  <a:txBody>
                    <a:bodyPr/>
                    <a:lstStyle/>
                    <a:p>
                      <a:pPr marL="0" marR="0" algn="ctr">
                        <a:lnSpc>
                          <a:spcPct val="110000"/>
                        </a:lnSpc>
                        <a:spcBef>
                          <a:spcPts val="0"/>
                        </a:spcBef>
                        <a:spcAft>
                          <a:spcPts val="0"/>
                        </a:spcAft>
                      </a:pPr>
                      <a:r>
                        <a:rPr lang="en-US" sz="1400">
                          <a:effectLst/>
                        </a:rPr>
                        <a:t>2</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246" marR="55246" marT="0" marB="0"/>
                </a:tc>
                <a:tc>
                  <a:txBody>
                    <a:bodyPr/>
                    <a:lstStyle/>
                    <a:p>
                      <a:pPr marL="0" marR="0" algn="ctr">
                        <a:lnSpc>
                          <a:spcPct val="110000"/>
                        </a:lnSpc>
                        <a:spcBef>
                          <a:spcPts val="0"/>
                        </a:spcBef>
                        <a:spcAft>
                          <a:spcPts val="0"/>
                        </a:spcAft>
                      </a:pPr>
                      <a:r>
                        <a:rPr lang="en-US" sz="1400">
                          <a:effectLst/>
                        </a:rPr>
                        <a:t>3</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246" marR="55246" marT="0" marB="0"/>
                </a:tc>
                <a:extLst>
                  <a:ext uri="{0D108BD9-81ED-4DB2-BD59-A6C34878D82A}">
                    <a16:rowId xmlns:a16="http://schemas.microsoft.com/office/drawing/2014/main" val="80360954"/>
                  </a:ext>
                </a:extLst>
              </a:tr>
              <a:tr h="664241">
                <a:tc>
                  <a:txBody>
                    <a:bodyPr/>
                    <a:lstStyle/>
                    <a:p>
                      <a:pPr marL="0" marR="0" lvl="0" indent="0">
                        <a:lnSpc>
                          <a:spcPct val="110000"/>
                        </a:lnSpc>
                        <a:spcBef>
                          <a:spcPts val="0"/>
                        </a:spcBef>
                        <a:spcAft>
                          <a:spcPts val="0"/>
                        </a:spcAft>
                        <a:buFont typeface="+mj-lt"/>
                        <a:buNone/>
                      </a:pPr>
                      <a:r>
                        <a:rPr lang="en-US" sz="1400" dirty="0" smtClean="0">
                          <a:effectLst/>
                        </a:rPr>
                        <a:t>4.   Trouble </a:t>
                      </a:r>
                      <a:r>
                        <a:rPr lang="en-US" sz="1400" dirty="0">
                          <a:effectLst/>
                        </a:rPr>
                        <a:t>relaxing. </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5246" marR="55246" marT="0" marB="0"/>
                </a:tc>
                <a:tc>
                  <a:txBody>
                    <a:bodyPr/>
                    <a:lstStyle/>
                    <a:p>
                      <a:pPr marL="0" marR="0" algn="ctr">
                        <a:lnSpc>
                          <a:spcPct val="110000"/>
                        </a:lnSpc>
                        <a:spcBef>
                          <a:spcPts val="0"/>
                        </a:spcBef>
                        <a:spcAft>
                          <a:spcPts val="0"/>
                        </a:spcAft>
                      </a:pPr>
                      <a:r>
                        <a:rPr lang="en-US" sz="1400">
                          <a:effectLst/>
                        </a:rPr>
                        <a:t>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246" marR="55246" marT="0" marB="0"/>
                </a:tc>
                <a:tc>
                  <a:txBody>
                    <a:bodyPr/>
                    <a:lstStyle/>
                    <a:p>
                      <a:pPr marL="0" marR="0" algn="ctr">
                        <a:lnSpc>
                          <a:spcPct val="110000"/>
                        </a:lnSpc>
                        <a:spcBef>
                          <a:spcPts val="0"/>
                        </a:spcBef>
                        <a:spcAft>
                          <a:spcPts val="0"/>
                        </a:spcAft>
                      </a:pPr>
                      <a:r>
                        <a:rPr lang="en-US" sz="1400">
                          <a:effectLst/>
                        </a:rPr>
                        <a:t>1</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246" marR="55246" marT="0" marB="0"/>
                </a:tc>
                <a:tc>
                  <a:txBody>
                    <a:bodyPr/>
                    <a:lstStyle/>
                    <a:p>
                      <a:pPr marL="0" marR="0" algn="ctr">
                        <a:lnSpc>
                          <a:spcPct val="110000"/>
                        </a:lnSpc>
                        <a:spcBef>
                          <a:spcPts val="0"/>
                        </a:spcBef>
                        <a:spcAft>
                          <a:spcPts val="0"/>
                        </a:spcAft>
                      </a:pPr>
                      <a:r>
                        <a:rPr lang="en-US" sz="1400">
                          <a:effectLst/>
                        </a:rPr>
                        <a:t>2</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246" marR="55246" marT="0" marB="0"/>
                </a:tc>
                <a:tc>
                  <a:txBody>
                    <a:bodyPr/>
                    <a:lstStyle/>
                    <a:p>
                      <a:pPr marL="0" marR="0" algn="ctr">
                        <a:lnSpc>
                          <a:spcPct val="110000"/>
                        </a:lnSpc>
                        <a:spcBef>
                          <a:spcPts val="0"/>
                        </a:spcBef>
                        <a:spcAft>
                          <a:spcPts val="0"/>
                        </a:spcAft>
                      </a:pPr>
                      <a:r>
                        <a:rPr lang="en-US" sz="1400">
                          <a:effectLst/>
                        </a:rPr>
                        <a:t>3</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246" marR="55246" marT="0" marB="0"/>
                </a:tc>
                <a:extLst>
                  <a:ext uri="{0D108BD9-81ED-4DB2-BD59-A6C34878D82A}">
                    <a16:rowId xmlns:a16="http://schemas.microsoft.com/office/drawing/2014/main" val="1712320105"/>
                  </a:ext>
                </a:extLst>
              </a:tr>
              <a:tr h="664241">
                <a:tc>
                  <a:txBody>
                    <a:bodyPr/>
                    <a:lstStyle/>
                    <a:p>
                      <a:pPr marL="0" marR="0" lvl="0" indent="0">
                        <a:lnSpc>
                          <a:spcPct val="110000"/>
                        </a:lnSpc>
                        <a:spcBef>
                          <a:spcPts val="0"/>
                        </a:spcBef>
                        <a:spcAft>
                          <a:spcPts val="0"/>
                        </a:spcAft>
                        <a:buFont typeface="+mj-lt"/>
                        <a:buNone/>
                      </a:pPr>
                      <a:r>
                        <a:rPr lang="en-US" sz="1400" dirty="0" smtClean="0">
                          <a:effectLst/>
                        </a:rPr>
                        <a:t>5.   Being </a:t>
                      </a:r>
                      <a:r>
                        <a:rPr lang="en-US" sz="1400" dirty="0">
                          <a:effectLst/>
                        </a:rPr>
                        <a:t>so restless that it’s hard to sit still. </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5246" marR="55246" marT="0" marB="0"/>
                </a:tc>
                <a:tc>
                  <a:txBody>
                    <a:bodyPr/>
                    <a:lstStyle/>
                    <a:p>
                      <a:pPr marL="0" marR="0" algn="ctr">
                        <a:lnSpc>
                          <a:spcPct val="110000"/>
                        </a:lnSpc>
                        <a:spcBef>
                          <a:spcPts val="0"/>
                        </a:spcBef>
                        <a:spcAft>
                          <a:spcPts val="0"/>
                        </a:spcAft>
                      </a:pPr>
                      <a:r>
                        <a:rPr lang="en-US" sz="1400">
                          <a:effectLst/>
                        </a:rPr>
                        <a:t>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246" marR="55246" marT="0" marB="0"/>
                </a:tc>
                <a:tc>
                  <a:txBody>
                    <a:bodyPr/>
                    <a:lstStyle/>
                    <a:p>
                      <a:pPr marL="0" marR="0" algn="ctr">
                        <a:lnSpc>
                          <a:spcPct val="110000"/>
                        </a:lnSpc>
                        <a:spcBef>
                          <a:spcPts val="0"/>
                        </a:spcBef>
                        <a:spcAft>
                          <a:spcPts val="0"/>
                        </a:spcAft>
                      </a:pPr>
                      <a:r>
                        <a:rPr lang="en-US" sz="1400">
                          <a:effectLst/>
                        </a:rPr>
                        <a:t>1</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246" marR="55246" marT="0" marB="0"/>
                </a:tc>
                <a:tc>
                  <a:txBody>
                    <a:bodyPr/>
                    <a:lstStyle/>
                    <a:p>
                      <a:pPr marL="0" marR="0" algn="ctr">
                        <a:lnSpc>
                          <a:spcPct val="110000"/>
                        </a:lnSpc>
                        <a:spcBef>
                          <a:spcPts val="0"/>
                        </a:spcBef>
                        <a:spcAft>
                          <a:spcPts val="0"/>
                        </a:spcAft>
                      </a:pPr>
                      <a:r>
                        <a:rPr lang="en-US" sz="1400">
                          <a:effectLst/>
                        </a:rPr>
                        <a:t>2</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246" marR="55246" marT="0" marB="0"/>
                </a:tc>
                <a:tc>
                  <a:txBody>
                    <a:bodyPr/>
                    <a:lstStyle/>
                    <a:p>
                      <a:pPr marL="0" marR="0" algn="ctr">
                        <a:lnSpc>
                          <a:spcPct val="110000"/>
                        </a:lnSpc>
                        <a:spcBef>
                          <a:spcPts val="0"/>
                        </a:spcBef>
                        <a:spcAft>
                          <a:spcPts val="0"/>
                        </a:spcAft>
                      </a:pPr>
                      <a:r>
                        <a:rPr lang="en-US" sz="1400">
                          <a:effectLst/>
                        </a:rPr>
                        <a:t>3</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246" marR="55246" marT="0" marB="0"/>
                </a:tc>
                <a:extLst>
                  <a:ext uri="{0D108BD9-81ED-4DB2-BD59-A6C34878D82A}">
                    <a16:rowId xmlns:a16="http://schemas.microsoft.com/office/drawing/2014/main" val="3699140409"/>
                  </a:ext>
                </a:extLst>
              </a:tr>
              <a:tr h="886233">
                <a:tc>
                  <a:txBody>
                    <a:bodyPr/>
                    <a:lstStyle/>
                    <a:p>
                      <a:pPr marL="0" marR="0" lvl="0" indent="0">
                        <a:lnSpc>
                          <a:spcPct val="110000"/>
                        </a:lnSpc>
                        <a:spcBef>
                          <a:spcPts val="0"/>
                        </a:spcBef>
                        <a:spcAft>
                          <a:spcPts val="0"/>
                        </a:spcAft>
                        <a:buFont typeface="+mj-lt"/>
                        <a:buNone/>
                      </a:pPr>
                      <a:r>
                        <a:rPr lang="en-US" sz="1400" dirty="0" smtClean="0">
                          <a:effectLst/>
                        </a:rPr>
                        <a:t>6.   Becoming </a:t>
                      </a:r>
                      <a:r>
                        <a:rPr lang="en-US" sz="1400" dirty="0">
                          <a:effectLst/>
                        </a:rPr>
                        <a:t>easily annoyed or irritable. </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5246" marR="55246" marT="0" marB="0"/>
                </a:tc>
                <a:tc>
                  <a:txBody>
                    <a:bodyPr/>
                    <a:lstStyle/>
                    <a:p>
                      <a:pPr marL="0" marR="0" algn="ctr">
                        <a:lnSpc>
                          <a:spcPct val="110000"/>
                        </a:lnSpc>
                        <a:spcBef>
                          <a:spcPts val="0"/>
                        </a:spcBef>
                        <a:spcAft>
                          <a:spcPts val="0"/>
                        </a:spcAft>
                      </a:pPr>
                      <a:r>
                        <a:rPr lang="en-US" sz="1400">
                          <a:effectLst/>
                        </a:rPr>
                        <a:t>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246" marR="55246" marT="0" marB="0"/>
                </a:tc>
                <a:tc>
                  <a:txBody>
                    <a:bodyPr/>
                    <a:lstStyle/>
                    <a:p>
                      <a:pPr marL="0" marR="0" algn="ctr">
                        <a:lnSpc>
                          <a:spcPct val="110000"/>
                        </a:lnSpc>
                        <a:spcBef>
                          <a:spcPts val="0"/>
                        </a:spcBef>
                        <a:spcAft>
                          <a:spcPts val="0"/>
                        </a:spcAft>
                      </a:pPr>
                      <a:r>
                        <a:rPr lang="en-US" sz="1400" dirty="0">
                          <a:effectLst/>
                        </a:rPr>
                        <a:t>1</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5246" marR="55246" marT="0" marB="0"/>
                </a:tc>
                <a:tc>
                  <a:txBody>
                    <a:bodyPr/>
                    <a:lstStyle/>
                    <a:p>
                      <a:pPr marL="0" marR="0" algn="ctr">
                        <a:lnSpc>
                          <a:spcPct val="110000"/>
                        </a:lnSpc>
                        <a:spcBef>
                          <a:spcPts val="0"/>
                        </a:spcBef>
                        <a:spcAft>
                          <a:spcPts val="0"/>
                        </a:spcAft>
                      </a:pPr>
                      <a:r>
                        <a:rPr lang="en-US" sz="1400">
                          <a:effectLst/>
                        </a:rPr>
                        <a:t>2</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246" marR="55246" marT="0" marB="0"/>
                </a:tc>
                <a:tc>
                  <a:txBody>
                    <a:bodyPr/>
                    <a:lstStyle/>
                    <a:p>
                      <a:pPr marL="0" marR="0" algn="ctr">
                        <a:lnSpc>
                          <a:spcPct val="110000"/>
                        </a:lnSpc>
                        <a:spcBef>
                          <a:spcPts val="0"/>
                        </a:spcBef>
                        <a:spcAft>
                          <a:spcPts val="0"/>
                        </a:spcAft>
                      </a:pPr>
                      <a:r>
                        <a:rPr lang="en-US" sz="1400">
                          <a:effectLst/>
                        </a:rPr>
                        <a:t>3</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246" marR="55246" marT="0" marB="0"/>
                </a:tc>
                <a:extLst>
                  <a:ext uri="{0D108BD9-81ED-4DB2-BD59-A6C34878D82A}">
                    <a16:rowId xmlns:a16="http://schemas.microsoft.com/office/drawing/2014/main" val="517546083"/>
                  </a:ext>
                </a:extLst>
              </a:tr>
              <a:tr h="664241">
                <a:tc>
                  <a:txBody>
                    <a:bodyPr/>
                    <a:lstStyle/>
                    <a:p>
                      <a:pPr marL="0" marR="0" lvl="0" indent="0">
                        <a:lnSpc>
                          <a:spcPct val="110000"/>
                        </a:lnSpc>
                        <a:spcBef>
                          <a:spcPts val="0"/>
                        </a:spcBef>
                        <a:spcAft>
                          <a:spcPts val="0"/>
                        </a:spcAft>
                        <a:buFont typeface="+mj-lt"/>
                        <a:buNone/>
                      </a:pPr>
                      <a:r>
                        <a:rPr lang="en-US" sz="1400" dirty="0" smtClean="0">
                          <a:effectLst/>
                        </a:rPr>
                        <a:t>7.   Feeling </a:t>
                      </a:r>
                      <a:r>
                        <a:rPr lang="en-US" sz="1400" dirty="0">
                          <a:effectLst/>
                        </a:rPr>
                        <a:t>afraid as if something awful might happen. </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5246" marR="55246" marT="0" marB="0"/>
                </a:tc>
                <a:tc>
                  <a:txBody>
                    <a:bodyPr/>
                    <a:lstStyle/>
                    <a:p>
                      <a:pPr marL="0" marR="0" algn="ctr">
                        <a:lnSpc>
                          <a:spcPct val="110000"/>
                        </a:lnSpc>
                        <a:spcBef>
                          <a:spcPts val="0"/>
                        </a:spcBef>
                        <a:spcAft>
                          <a:spcPts val="0"/>
                        </a:spcAft>
                      </a:pPr>
                      <a:r>
                        <a:rPr lang="en-US" sz="1400">
                          <a:effectLst/>
                        </a:rPr>
                        <a:t>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246" marR="55246" marT="0" marB="0"/>
                </a:tc>
                <a:tc>
                  <a:txBody>
                    <a:bodyPr/>
                    <a:lstStyle/>
                    <a:p>
                      <a:pPr marL="0" marR="0" algn="ctr">
                        <a:lnSpc>
                          <a:spcPct val="110000"/>
                        </a:lnSpc>
                        <a:spcBef>
                          <a:spcPts val="0"/>
                        </a:spcBef>
                        <a:spcAft>
                          <a:spcPts val="0"/>
                        </a:spcAft>
                      </a:pPr>
                      <a:r>
                        <a:rPr lang="en-US" sz="1400">
                          <a:effectLst/>
                        </a:rPr>
                        <a:t>1</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246" marR="55246" marT="0" marB="0"/>
                </a:tc>
                <a:tc>
                  <a:txBody>
                    <a:bodyPr/>
                    <a:lstStyle/>
                    <a:p>
                      <a:pPr marL="0" marR="0" algn="ctr">
                        <a:lnSpc>
                          <a:spcPct val="110000"/>
                        </a:lnSpc>
                        <a:spcBef>
                          <a:spcPts val="0"/>
                        </a:spcBef>
                        <a:spcAft>
                          <a:spcPts val="0"/>
                        </a:spcAft>
                      </a:pPr>
                      <a:r>
                        <a:rPr lang="en-US" sz="1400">
                          <a:effectLst/>
                        </a:rPr>
                        <a:t>2</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246" marR="55246" marT="0" marB="0"/>
                </a:tc>
                <a:tc>
                  <a:txBody>
                    <a:bodyPr/>
                    <a:lstStyle/>
                    <a:p>
                      <a:pPr marL="0" marR="0" algn="ctr">
                        <a:lnSpc>
                          <a:spcPct val="110000"/>
                        </a:lnSpc>
                        <a:spcBef>
                          <a:spcPts val="0"/>
                        </a:spcBef>
                        <a:spcAft>
                          <a:spcPts val="0"/>
                        </a:spcAft>
                      </a:pPr>
                      <a:r>
                        <a:rPr lang="en-US" sz="1400">
                          <a:effectLst/>
                        </a:rPr>
                        <a:t>3</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246" marR="55246" marT="0" marB="0"/>
                </a:tc>
                <a:extLst>
                  <a:ext uri="{0D108BD9-81ED-4DB2-BD59-A6C34878D82A}">
                    <a16:rowId xmlns:a16="http://schemas.microsoft.com/office/drawing/2014/main" val="1642573591"/>
                  </a:ext>
                </a:extLst>
              </a:tr>
              <a:tr h="240375">
                <a:tc>
                  <a:txBody>
                    <a:bodyPr/>
                    <a:lstStyle/>
                    <a:p>
                      <a:pPr marL="0" marR="0" algn="r">
                        <a:lnSpc>
                          <a:spcPct val="110000"/>
                        </a:lnSpc>
                        <a:spcBef>
                          <a:spcPts val="0"/>
                        </a:spcBef>
                        <a:spcAft>
                          <a:spcPts val="0"/>
                        </a:spcAft>
                      </a:pPr>
                      <a:r>
                        <a:rPr lang="en-US" sz="1400">
                          <a:effectLst/>
                        </a:rPr>
                        <a:t>Total In Each Column: </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246" marR="55246" marT="0" marB="0" anchor="ctr"/>
                </a:tc>
                <a:tc>
                  <a:txBody>
                    <a:bodyPr/>
                    <a:lstStyle/>
                    <a:p>
                      <a:pPr marL="0" marR="0" algn="r">
                        <a:lnSpc>
                          <a:spcPct val="110000"/>
                        </a:lnSpc>
                        <a:spcBef>
                          <a:spcPts val="0"/>
                        </a:spcBef>
                        <a:spcAft>
                          <a:spcPts val="0"/>
                        </a:spcAft>
                      </a:pPr>
                      <a:r>
                        <a:rPr lang="en-US" sz="1400">
                          <a:effectLst/>
                        </a:rPr>
                        <a:t> </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246" marR="55246" marT="0" marB="0" anchor="ctr"/>
                </a:tc>
                <a:tc>
                  <a:txBody>
                    <a:bodyPr/>
                    <a:lstStyle/>
                    <a:p>
                      <a:pPr marL="0" marR="0" algn="r">
                        <a:lnSpc>
                          <a:spcPct val="110000"/>
                        </a:lnSpc>
                        <a:spcBef>
                          <a:spcPts val="0"/>
                        </a:spcBef>
                        <a:spcAft>
                          <a:spcPts val="0"/>
                        </a:spcAft>
                      </a:pPr>
                      <a:r>
                        <a:rPr lang="en-US" sz="1400">
                          <a:effectLst/>
                        </a:rPr>
                        <a:t> </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246" marR="55246" marT="0" marB="0" anchor="ctr"/>
                </a:tc>
                <a:tc>
                  <a:txBody>
                    <a:bodyPr/>
                    <a:lstStyle/>
                    <a:p>
                      <a:pPr marL="0" marR="0" algn="r">
                        <a:lnSpc>
                          <a:spcPct val="110000"/>
                        </a:lnSpc>
                        <a:spcBef>
                          <a:spcPts val="0"/>
                        </a:spcBef>
                        <a:spcAft>
                          <a:spcPts val="0"/>
                        </a:spcAft>
                      </a:pPr>
                      <a:r>
                        <a:rPr lang="en-US" sz="1400">
                          <a:effectLst/>
                        </a:rPr>
                        <a:t> </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246" marR="55246" marT="0" marB="0" anchor="ctr"/>
                </a:tc>
                <a:tc>
                  <a:txBody>
                    <a:bodyPr/>
                    <a:lstStyle/>
                    <a:p>
                      <a:pPr marL="0" marR="0" algn="r">
                        <a:lnSpc>
                          <a:spcPct val="110000"/>
                        </a:lnSpc>
                        <a:spcBef>
                          <a:spcPts val="0"/>
                        </a:spcBef>
                        <a:spcAft>
                          <a:spcPts val="0"/>
                        </a:spcAft>
                      </a:pPr>
                      <a:r>
                        <a:rPr lang="en-US" sz="1400">
                          <a:effectLst/>
                        </a:rPr>
                        <a:t> </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246" marR="55246" marT="0" marB="0" anchor="ctr"/>
                </a:tc>
                <a:extLst>
                  <a:ext uri="{0D108BD9-81ED-4DB2-BD59-A6C34878D82A}">
                    <a16:rowId xmlns:a16="http://schemas.microsoft.com/office/drawing/2014/main" val="2385416254"/>
                  </a:ext>
                </a:extLst>
              </a:tr>
              <a:tr h="240375">
                <a:tc gridSpan="5">
                  <a:txBody>
                    <a:bodyPr/>
                    <a:lstStyle/>
                    <a:p>
                      <a:pPr marL="0" marR="0" algn="r">
                        <a:lnSpc>
                          <a:spcPct val="110000"/>
                        </a:lnSpc>
                        <a:spcBef>
                          <a:spcPts val="0"/>
                        </a:spcBef>
                        <a:spcAft>
                          <a:spcPts val="0"/>
                        </a:spcAft>
                      </a:pPr>
                      <a:r>
                        <a:rPr lang="en-US" sz="1400">
                          <a:effectLst/>
                        </a:rPr>
                        <a:t>Add up each column. Total:</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5246" marR="55246"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66336469"/>
                  </a:ext>
                </a:extLst>
              </a:tr>
              <a:tr h="1351485">
                <a:tc gridSpan="5">
                  <a:txBody>
                    <a:bodyPr/>
                    <a:lstStyle/>
                    <a:p>
                      <a:pPr marL="0" marR="0" lvl="0" indent="0">
                        <a:lnSpc>
                          <a:spcPct val="110000"/>
                        </a:lnSpc>
                        <a:spcBef>
                          <a:spcPts val="0"/>
                        </a:spcBef>
                        <a:spcAft>
                          <a:spcPts val="0"/>
                        </a:spcAft>
                        <a:buFont typeface="+mj-lt"/>
                        <a:buNone/>
                      </a:pPr>
                      <a:r>
                        <a:rPr lang="en-US" sz="1400" dirty="0" smtClean="0">
                          <a:effectLst/>
                        </a:rPr>
                        <a:t>8.   If </a:t>
                      </a:r>
                      <a:r>
                        <a:rPr lang="en-US" sz="1400" dirty="0">
                          <a:effectLst/>
                        </a:rPr>
                        <a:t>you checked off any problems, how difficult have these made it for you to do your work, take care of things at home, or get along with other people?</a:t>
                      </a:r>
                    </a:p>
                    <a:p>
                      <a:pPr marL="209550" marR="0">
                        <a:lnSpc>
                          <a:spcPct val="110000"/>
                        </a:lnSpc>
                        <a:spcBef>
                          <a:spcPts val="0"/>
                        </a:spcBef>
                        <a:spcAft>
                          <a:spcPts val="0"/>
                        </a:spcAft>
                      </a:pPr>
                      <a:r>
                        <a:rPr lang="en-US" sz="1400" dirty="0">
                          <a:effectLst/>
                        </a:rPr>
                        <a:t> </a:t>
                      </a:r>
                    </a:p>
                    <a:p>
                      <a:pPr marL="285750" marR="0">
                        <a:lnSpc>
                          <a:spcPct val="110000"/>
                        </a:lnSpc>
                        <a:spcBef>
                          <a:spcPts val="0"/>
                        </a:spcBef>
                        <a:spcAft>
                          <a:spcPts val="0"/>
                        </a:spcAft>
                      </a:pPr>
                      <a:r>
                        <a:rPr lang="en-US" sz="1400" dirty="0">
                          <a:effectLst/>
                        </a:rPr>
                        <a:t>Not difficult at all		Somewhat difficult 		Very difficult 		Extremely difficult</a:t>
                      </a:r>
                    </a:p>
                    <a:p>
                      <a:pPr marL="0" marR="0" algn="r">
                        <a:lnSpc>
                          <a:spcPct val="110000"/>
                        </a:lnSpc>
                        <a:spcBef>
                          <a:spcPts val="0"/>
                        </a:spcBef>
                        <a:spcAft>
                          <a:spcPts val="0"/>
                        </a:spcAft>
                      </a:pPr>
                      <a:r>
                        <a:rPr lang="en-US" sz="1400" dirty="0">
                          <a:effectLst/>
                        </a:rPr>
                        <a:t> </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5246" marR="55246"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90227303"/>
                  </a:ext>
                </a:extLst>
              </a:tr>
            </a:tbl>
          </a:graphicData>
        </a:graphic>
      </p:graphicFrame>
      <p:sp>
        <p:nvSpPr>
          <p:cNvPr id="5" name="Rectangle 4"/>
          <p:cNvSpPr/>
          <p:nvPr/>
        </p:nvSpPr>
        <p:spPr>
          <a:xfrm>
            <a:off x="212701" y="6286503"/>
            <a:ext cx="219111" cy="226055"/>
          </a:xfrm>
          <a:prstGeom prst="rect">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6" name="Rectangle 5"/>
          <p:cNvSpPr/>
          <p:nvPr/>
        </p:nvSpPr>
        <p:spPr>
          <a:xfrm>
            <a:off x="2255797" y="6304283"/>
            <a:ext cx="219111" cy="226055"/>
          </a:xfrm>
          <a:prstGeom prst="rect">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7" name="Rectangle 6"/>
          <p:cNvSpPr/>
          <p:nvPr/>
        </p:nvSpPr>
        <p:spPr>
          <a:xfrm>
            <a:off x="4518004" y="6304286"/>
            <a:ext cx="219111" cy="226055"/>
          </a:xfrm>
          <a:prstGeom prst="rect">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8" name="Rectangle 7"/>
          <p:cNvSpPr/>
          <p:nvPr/>
        </p:nvSpPr>
        <p:spPr>
          <a:xfrm>
            <a:off x="6318209" y="6286503"/>
            <a:ext cx="219111" cy="226055"/>
          </a:xfrm>
          <a:prstGeom prst="rect">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0" name="Title 1"/>
          <p:cNvSpPr txBox="1">
            <a:spLocks/>
          </p:cNvSpPr>
          <p:nvPr/>
        </p:nvSpPr>
        <p:spPr>
          <a:xfrm flipH="1">
            <a:off x="9194760" y="2269170"/>
            <a:ext cx="2857501" cy="4588830"/>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285750" indent="-285750">
              <a:buFont typeface="Arial" panose="020B0604020202020204" pitchFamily="34" charset="0"/>
              <a:buChar char="•"/>
            </a:pPr>
            <a:r>
              <a:rPr lang="en-US" sz="1700" dirty="0" smtClean="0">
                <a:solidFill>
                  <a:schemeClr val="tx1"/>
                </a:solidFill>
              </a:rPr>
              <a:t>Brief evidence-based screening instrument for anxiety.</a:t>
            </a:r>
          </a:p>
          <a:p>
            <a:pPr marL="285750" indent="-285750">
              <a:buFont typeface="Arial" panose="020B0604020202020204" pitchFamily="34" charset="0"/>
              <a:buChar char="•"/>
            </a:pPr>
            <a:r>
              <a:rPr lang="en-US" sz="1700" dirty="0">
                <a:solidFill>
                  <a:schemeClr val="tx1"/>
                </a:solidFill>
              </a:rPr>
              <a:t>Only certified and/or licensed mental health clinicians can diagnose an individual with </a:t>
            </a:r>
            <a:r>
              <a:rPr lang="en-US" sz="1700" dirty="0" smtClean="0">
                <a:solidFill>
                  <a:schemeClr val="tx1"/>
                </a:solidFill>
              </a:rPr>
              <a:t>anxiety.</a:t>
            </a:r>
            <a:endParaRPr lang="en-US" sz="1700" dirty="0">
              <a:solidFill>
                <a:schemeClr val="tx1"/>
              </a:solidFill>
            </a:endParaRPr>
          </a:p>
          <a:p>
            <a:pPr marL="285750" indent="-285750">
              <a:buFont typeface="Arial" panose="020B0604020202020204" pitchFamily="34" charset="0"/>
              <a:buChar char="•"/>
            </a:pPr>
            <a:r>
              <a:rPr lang="en-US" sz="1700" dirty="0">
                <a:solidFill>
                  <a:schemeClr val="tx1"/>
                </a:solidFill>
              </a:rPr>
              <a:t>Use this scale, like others as a tool for intervention.  </a:t>
            </a:r>
            <a:endParaRPr lang="en-US" sz="1700" dirty="0" smtClean="0">
              <a:solidFill>
                <a:schemeClr val="tx1"/>
              </a:solidFill>
            </a:endParaRPr>
          </a:p>
          <a:p>
            <a:pPr marL="285750" lvl="1" indent="-285750">
              <a:spcBef>
                <a:spcPct val="0"/>
              </a:spcBef>
              <a:buFont typeface="Arial" panose="020B0604020202020204" pitchFamily="34" charset="0"/>
              <a:buChar char="•"/>
            </a:pPr>
            <a:r>
              <a:rPr lang="en-US" sz="1700" dirty="0"/>
              <a:t>Remember it is always a good idea to refer to behavioral health care expert when you identify high risk behavior.</a:t>
            </a:r>
            <a:r>
              <a:rPr lang="en-US" sz="1700" dirty="0">
                <a:solidFill>
                  <a:schemeClr val="tx1"/>
                </a:solidFill>
              </a:rPr>
              <a:t> </a:t>
            </a:r>
          </a:p>
          <a:p>
            <a:pPr marL="285750" indent="-285750">
              <a:buFont typeface="Arial" panose="020B0604020202020204" pitchFamily="34" charset="0"/>
              <a:buChar char="•"/>
            </a:pPr>
            <a:endParaRPr lang="en-US" sz="1700" dirty="0">
              <a:solidFill>
                <a:schemeClr val="tx1"/>
              </a:solidFill>
            </a:endParaRPr>
          </a:p>
          <a:p>
            <a:pPr marL="285750" indent="-285750">
              <a:buFont typeface="Arial" panose="020B0604020202020204" pitchFamily="34" charset="0"/>
              <a:buChar char="•"/>
            </a:pPr>
            <a:endParaRPr lang="en-US" sz="1700" dirty="0">
              <a:solidFill>
                <a:schemeClr val="tx1"/>
              </a:solidFill>
            </a:endParaRPr>
          </a:p>
        </p:txBody>
      </p:sp>
    </p:spTree>
    <p:extLst>
      <p:ext uri="{BB962C8B-B14F-4D97-AF65-F5344CB8AC3E}">
        <p14:creationId xmlns:p14="http://schemas.microsoft.com/office/powerpoint/2010/main" val="200988664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2952" y="462550"/>
            <a:ext cx="6523220" cy="997457"/>
          </a:xfrm>
        </p:spPr>
        <p:txBody>
          <a:bodyPr/>
          <a:lstStyle/>
          <a:p>
            <a:r>
              <a:rPr lang="en-US" dirty="0"/>
              <a:t>Key Points for Screening</a:t>
            </a:r>
          </a:p>
        </p:txBody>
      </p:sp>
      <p:sp>
        <p:nvSpPr>
          <p:cNvPr id="3" name="Content Placeholder 2"/>
          <p:cNvSpPr>
            <a:spLocks noGrp="1"/>
          </p:cNvSpPr>
          <p:nvPr>
            <p:ph idx="1"/>
          </p:nvPr>
        </p:nvSpPr>
        <p:spPr>
          <a:xfrm>
            <a:off x="1770360" y="1683257"/>
            <a:ext cx="9843336" cy="5036023"/>
          </a:xfrm>
        </p:spPr>
        <p:txBody>
          <a:bodyPr>
            <a:noAutofit/>
          </a:bodyPr>
          <a:lstStyle/>
          <a:p>
            <a:pPr>
              <a:spcBef>
                <a:spcPts val="600"/>
              </a:spcBef>
              <a:spcAft>
                <a:spcPts val="600"/>
              </a:spcAft>
            </a:pPr>
            <a:r>
              <a:rPr lang="en-US" sz="1600" dirty="0">
                <a:latin typeface="Calibri (Body)"/>
              </a:rPr>
              <a:t>Screen </a:t>
            </a:r>
            <a:r>
              <a:rPr lang="en-US" sz="1600" b="1" dirty="0">
                <a:latin typeface="Calibri (Body)"/>
              </a:rPr>
              <a:t>everyone</a:t>
            </a:r>
            <a:r>
              <a:rPr lang="en-US" sz="1600" dirty="0" smtClean="0">
                <a:latin typeface="Calibri (Body)"/>
              </a:rPr>
              <a:t>.</a:t>
            </a:r>
          </a:p>
          <a:p>
            <a:pPr lvl="1">
              <a:spcBef>
                <a:spcPts val="600"/>
              </a:spcBef>
              <a:spcAft>
                <a:spcPts val="600"/>
              </a:spcAft>
            </a:pPr>
            <a:r>
              <a:rPr lang="en-US" sz="1400" dirty="0" smtClean="0">
                <a:latin typeface="Calibri (Body)"/>
              </a:rPr>
              <a:t>Don’t pre-screen if you are seeing someone who you know is in active addiction. Rather assess for overall use to make referral source or intervention decisions (depending on profession).</a:t>
            </a:r>
          </a:p>
          <a:p>
            <a:pPr>
              <a:spcBef>
                <a:spcPts val="600"/>
              </a:spcBef>
              <a:spcAft>
                <a:spcPts val="600"/>
              </a:spcAft>
            </a:pPr>
            <a:r>
              <a:rPr lang="en-US" sz="1600" dirty="0">
                <a:latin typeface="Calibri (Body)"/>
              </a:rPr>
              <a:t>Prescreening can be included in another health and wellness survey</a:t>
            </a:r>
            <a:r>
              <a:rPr lang="en-US" sz="1600" dirty="0" smtClean="0">
                <a:latin typeface="Calibri (Body)"/>
              </a:rPr>
              <a:t>.</a:t>
            </a:r>
          </a:p>
          <a:p>
            <a:pPr lvl="1">
              <a:spcBef>
                <a:spcPts val="600"/>
              </a:spcBef>
              <a:spcAft>
                <a:spcPts val="600"/>
              </a:spcAft>
            </a:pPr>
            <a:r>
              <a:rPr lang="en-US" sz="1400" dirty="0" smtClean="0">
                <a:latin typeface="Calibri (Body)"/>
              </a:rPr>
              <a:t>Could </a:t>
            </a:r>
            <a:r>
              <a:rPr lang="en-US" sz="1400" dirty="0">
                <a:latin typeface="Calibri (Body)"/>
              </a:rPr>
              <a:t>be built into Home Care screening procedures or outpatient intake screens</a:t>
            </a:r>
          </a:p>
          <a:p>
            <a:pPr>
              <a:spcBef>
                <a:spcPts val="600"/>
              </a:spcBef>
              <a:spcAft>
                <a:spcPts val="600"/>
              </a:spcAft>
            </a:pPr>
            <a:r>
              <a:rPr lang="en-US" sz="1600" dirty="0" smtClean="0">
                <a:latin typeface="Calibri (Body)"/>
              </a:rPr>
              <a:t>Screen for </a:t>
            </a:r>
            <a:r>
              <a:rPr lang="en-US" sz="1600" b="1" dirty="0" smtClean="0">
                <a:latin typeface="Calibri (Body)"/>
              </a:rPr>
              <a:t>both</a:t>
            </a:r>
            <a:r>
              <a:rPr lang="en-US" sz="1600" dirty="0" smtClean="0">
                <a:latin typeface="Calibri (Body)"/>
              </a:rPr>
              <a:t> </a:t>
            </a:r>
            <a:r>
              <a:rPr lang="en-US" sz="1600" dirty="0">
                <a:latin typeface="Calibri (Body)"/>
              </a:rPr>
              <a:t>alcohol and drug use including prescription drug abuse and tobacco</a:t>
            </a:r>
            <a:r>
              <a:rPr lang="en-US" sz="1600" dirty="0" smtClean="0">
                <a:latin typeface="Calibri (Body)"/>
              </a:rPr>
              <a:t>.</a:t>
            </a:r>
          </a:p>
          <a:p>
            <a:pPr lvl="1">
              <a:spcBef>
                <a:spcPts val="600"/>
              </a:spcBef>
              <a:spcAft>
                <a:spcPts val="600"/>
              </a:spcAft>
            </a:pPr>
            <a:r>
              <a:rPr lang="en-US" sz="1400" i="1" dirty="0" smtClean="0">
                <a:latin typeface="Calibri (Body)"/>
              </a:rPr>
              <a:t>Remember: People may not thinking they are taking prescriptions drugs incorrectly (too many or crushing).</a:t>
            </a:r>
            <a:r>
              <a:rPr lang="en-US" sz="1400" dirty="0" smtClean="0">
                <a:latin typeface="Calibri (Body)"/>
              </a:rPr>
              <a:t> </a:t>
            </a:r>
          </a:p>
          <a:p>
            <a:pPr lvl="1">
              <a:spcBef>
                <a:spcPts val="600"/>
              </a:spcBef>
              <a:spcAft>
                <a:spcPts val="600"/>
              </a:spcAft>
            </a:pPr>
            <a:r>
              <a:rPr lang="en-US" sz="1400" dirty="0" smtClean="0">
                <a:latin typeface="Calibri (Body)"/>
              </a:rPr>
              <a:t>Sharing is common in this community and in Appalachian culture (they mean well).</a:t>
            </a:r>
            <a:endParaRPr lang="en-US" sz="1400" dirty="0">
              <a:latin typeface="Calibri (Body)"/>
            </a:endParaRPr>
          </a:p>
          <a:p>
            <a:pPr>
              <a:spcBef>
                <a:spcPts val="600"/>
              </a:spcBef>
              <a:spcAft>
                <a:spcPts val="600"/>
              </a:spcAft>
            </a:pPr>
            <a:r>
              <a:rPr lang="en-US" sz="1600" dirty="0">
                <a:latin typeface="Calibri (Body)"/>
              </a:rPr>
              <a:t>Explore </a:t>
            </a:r>
            <a:r>
              <a:rPr lang="en-US" sz="1600" b="1" dirty="0">
                <a:latin typeface="Calibri (Body)"/>
              </a:rPr>
              <a:t>each</a:t>
            </a:r>
            <a:r>
              <a:rPr lang="en-US" sz="1600" dirty="0">
                <a:latin typeface="Calibri (Body)"/>
              </a:rPr>
              <a:t> substance; many patients use more than one.</a:t>
            </a:r>
          </a:p>
          <a:p>
            <a:pPr>
              <a:spcBef>
                <a:spcPts val="600"/>
              </a:spcBef>
              <a:spcAft>
                <a:spcPts val="600"/>
              </a:spcAft>
            </a:pPr>
            <a:r>
              <a:rPr lang="en-US" sz="1600" dirty="0" smtClean="0">
                <a:latin typeface="Calibri (Body)"/>
              </a:rPr>
              <a:t>Use </a:t>
            </a:r>
            <a:r>
              <a:rPr lang="en-US" sz="1600" dirty="0">
                <a:latin typeface="Calibri (Body)"/>
              </a:rPr>
              <a:t>a validated </a:t>
            </a:r>
            <a:r>
              <a:rPr lang="en-US" sz="1600" dirty="0" smtClean="0">
                <a:latin typeface="Calibri (Body)"/>
              </a:rPr>
              <a:t>tool (AUDIT, DAST, CRAFFT)</a:t>
            </a:r>
            <a:endParaRPr lang="en-US" sz="1600" dirty="0">
              <a:latin typeface="Calibri (Body)"/>
            </a:endParaRPr>
          </a:p>
          <a:p>
            <a:pPr>
              <a:spcBef>
                <a:spcPts val="600"/>
              </a:spcBef>
              <a:spcAft>
                <a:spcPts val="600"/>
              </a:spcAft>
            </a:pPr>
            <a:r>
              <a:rPr lang="en-US" sz="1600" b="1" dirty="0" smtClean="0">
                <a:latin typeface="Calibri (Body)"/>
              </a:rPr>
              <a:t>Follow </a:t>
            </a:r>
            <a:r>
              <a:rPr lang="en-US" sz="1600" b="1" dirty="0">
                <a:latin typeface="Calibri (Body)"/>
              </a:rPr>
              <a:t>up</a:t>
            </a:r>
            <a:r>
              <a:rPr lang="en-US" sz="1600" dirty="0">
                <a:latin typeface="Calibri (Body)"/>
              </a:rPr>
              <a:t> positives or "red flags" by assessing details and consequences of use.</a:t>
            </a:r>
          </a:p>
          <a:p>
            <a:pPr>
              <a:spcBef>
                <a:spcPts val="600"/>
              </a:spcBef>
              <a:spcAft>
                <a:spcPts val="600"/>
              </a:spcAft>
            </a:pPr>
            <a:r>
              <a:rPr lang="en-US" sz="1600" dirty="0">
                <a:latin typeface="Calibri (Body)"/>
              </a:rPr>
              <a:t>Use your MI skills and show </a:t>
            </a:r>
            <a:r>
              <a:rPr lang="en-US" sz="1600" b="1" dirty="0">
                <a:latin typeface="Calibri (Body)"/>
              </a:rPr>
              <a:t>nonjudgmental</a:t>
            </a:r>
            <a:r>
              <a:rPr lang="en-US" sz="1600" dirty="0">
                <a:latin typeface="Calibri (Body)"/>
              </a:rPr>
              <a:t>, </a:t>
            </a:r>
            <a:r>
              <a:rPr lang="en-US" sz="1600" b="1" dirty="0">
                <a:latin typeface="Calibri (Body)"/>
              </a:rPr>
              <a:t>empathic</a:t>
            </a:r>
            <a:r>
              <a:rPr lang="en-US" sz="1600" dirty="0">
                <a:latin typeface="Calibri (Body)"/>
              </a:rPr>
              <a:t> verbal and nonverbal behaviors during </a:t>
            </a:r>
            <a:r>
              <a:rPr lang="en-US" sz="1600" dirty="0" smtClean="0">
                <a:latin typeface="Calibri (Body)"/>
              </a:rPr>
              <a:t>screening.</a:t>
            </a:r>
            <a:endParaRPr lang="en-US" sz="1200" dirty="0">
              <a:latin typeface="Calibri (Body)"/>
            </a:endParaRPr>
          </a:p>
        </p:txBody>
      </p:sp>
      <p:pic>
        <p:nvPicPr>
          <p:cNvPr id="6146" name="Picture 2" descr="http://www.usmdesigns.com/wp-content/uploads/2015/03/wordpress-web-design-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84443" y="269128"/>
            <a:ext cx="2828257" cy="141412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0" y="6605695"/>
            <a:ext cx="6096000" cy="307777"/>
          </a:xfrm>
          <a:prstGeom prst="rect">
            <a:avLst/>
          </a:prstGeom>
        </p:spPr>
        <p:txBody>
          <a:bodyPr>
            <a:spAutoFit/>
          </a:bodyPr>
          <a:lstStyle/>
          <a:p>
            <a:r>
              <a:rPr lang="en-US" sz="1400" dirty="0" smtClean="0"/>
              <a:t>Adapted from SBIRT Curriculum</a:t>
            </a:r>
            <a:endParaRPr lang="en-US" sz="1400" dirty="0"/>
          </a:p>
        </p:txBody>
      </p:sp>
    </p:spTree>
    <p:extLst>
      <p:ext uri="{BB962C8B-B14F-4D97-AF65-F5344CB8AC3E}">
        <p14:creationId xmlns:p14="http://schemas.microsoft.com/office/powerpoint/2010/main" val="2198809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48148" y="312822"/>
            <a:ext cx="6125853" cy="941212"/>
          </a:xfrm>
        </p:spPr>
        <p:txBody>
          <a:bodyPr/>
          <a:lstStyle/>
          <a:p>
            <a:r>
              <a:rPr lang="en-US" dirty="0"/>
              <a:t>Screening: Summary</a:t>
            </a:r>
          </a:p>
        </p:txBody>
      </p:sp>
      <p:sp>
        <p:nvSpPr>
          <p:cNvPr id="3" name="Content Placeholder 2"/>
          <p:cNvSpPr>
            <a:spLocks noGrp="1"/>
          </p:cNvSpPr>
          <p:nvPr>
            <p:ph idx="1"/>
          </p:nvPr>
        </p:nvSpPr>
        <p:spPr>
          <a:xfrm>
            <a:off x="1528354" y="1155032"/>
            <a:ext cx="10398034" cy="2032305"/>
          </a:xfrm>
        </p:spPr>
        <p:txBody>
          <a:bodyPr>
            <a:normAutofit/>
          </a:bodyPr>
          <a:lstStyle/>
          <a:p>
            <a:r>
              <a:rPr lang="en-US" sz="2000" dirty="0"/>
              <a:t>Screening is the first step of the SBIRT process and determines the severity and risk level of the </a:t>
            </a:r>
            <a:r>
              <a:rPr lang="en-US" sz="2000" dirty="0" smtClean="0"/>
              <a:t>client/patient’s </a:t>
            </a:r>
            <a:r>
              <a:rPr lang="en-US" sz="2000" dirty="0"/>
              <a:t>substance use.</a:t>
            </a:r>
          </a:p>
          <a:p>
            <a:r>
              <a:rPr lang="en-US" sz="2000" dirty="0"/>
              <a:t>The result of a screen allows the provider to determine if a brief </a:t>
            </a:r>
            <a:r>
              <a:rPr lang="en-US" sz="2000" dirty="0" smtClean="0"/>
              <a:t>intervention (reduce risk- </a:t>
            </a:r>
            <a:r>
              <a:rPr lang="en-US" sz="2000" dirty="0" smtClean="0">
                <a:solidFill>
                  <a:srgbClr val="00B050"/>
                </a:solidFill>
              </a:rPr>
              <a:t>top of green</a:t>
            </a:r>
            <a:r>
              <a:rPr lang="en-US" sz="2000" dirty="0" smtClean="0"/>
              <a:t>/</a:t>
            </a:r>
            <a:r>
              <a:rPr lang="en-US" sz="2000" dirty="0" smtClean="0">
                <a:solidFill>
                  <a:srgbClr val="FFC000"/>
                </a:solidFill>
              </a:rPr>
              <a:t>bottom range of orange </a:t>
            </a:r>
            <a:r>
              <a:rPr lang="en-US" sz="2000" dirty="0" smtClean="0"/>
              <a:t>in diagram below) </a:t>
            </a:r>
            <a:r>
              <a:rPr lang="en-US" sz="2000" dirty="0"/>
              <a:t>or referral to treatment </a:t>
            </a:r>
            <a:r>
              <a:rPr lang="en-US" sz="2000" dirty="0" smtClean="0"/>
              <a:t>(</a:t>
            </a:r>
            <a:r>
              <a:rPr lang="en-US" sz="2000" dirty="0" smtClean="0">
                <a:solidFill>
                  <a:srgbClr val="FFC000"/>
                </a:solidFill>
              </a:rPr>
              <a:t>top range of orange</a:t>
            </a:r>
            <a:r>
              <a:rPr lang="en-US" sz="2000" dirty="0" smtClean="0"/>
              <a:t>/</a:t>
            </a:r>
            <a:r>
              <a:rPr lang="en-US" sz="2000" dirty="0" smtClean="0">
                <a:solidFill>
                  <a:srgbClr val="FF0000"/>
                </a:solidFill>
              </a:rPr>
              <a:t>red</a:t>
            </a:r>
            <a:r>
              <a:rPr lang="en-US" sz="2000" dirty="0" smtClean="0"/>
              <a:t> in diagram below) is the </a:t>
            </a:r>
            <a:r>
              <a:rPr lang="en-US" sz="2000" dirty="0"/>
              <a:t>necessary next </a:t>
            </a:r>
            <a:r>
              <a:rPr lang="en-US" sz="2000" dirty="0" smtClean="0"/>
              <a:t>step.</a:t>
            </a:r>
            <a:endParaRPr lang="en-US" sz="2000"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2439" y="3281527"/>
            <a:ext cx="6669863" cy="3263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80321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Diagram 3"/>
          <p:cNvGraphicFramePr/>
          <p:nvPr>
            <p:extLst/>
          </p:nvPr>
        </p:nvGraphicFramePr>
        <p:xfrm>
          <a:off x="895350" y="514350"/>
          <a:ext cx="8115300" cy="57531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Curved Right Arrow 13"/>
          <p:cNvSpPr/>
          <p:nvPr/>
        </p:nvSpPr>
        <p:spPr>
          <a:xfrm>
            <a:off x="342900" y="1038225"/>
            <a:ext cx="866775" cy="314325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Right Arrow 14"/>
          <p:cNvSpPr/>
          <p:nvPr/>
        </p:nvSpPr>
        <p:spPr>
          <a:xfrm>
            <a:off x="3390900" y="876300"/>
            <a:ext cx="476250" cy="1619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lus 15"/>
          <p:cNvSpPr/>
          <p:nvPr/>
        </p:nvSpPr>
        <p:spPr>
          <a:xfrm>
            <a:off x="3529012" y="685800"/>
            <a:ext cx="200025" cy="19050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Minus 16"/>
          <p:cNvSpPr/>
          <p:nvPr/>
        </p:nvSpPr>
        <p:spPr>
          <a:xfrm>
            <a:off x="361950" y="2471737"/>
            <a:ext cx="533400" cy="276225"/>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9393259" y="1612823"/>
            <a:ext cx="2486025" cy="1754326"/>
          </a:xfrm>
          <a:prstGeom prst="rect">
            <a:avLst/>
          </a:prstGeom>
          <a:effectLst>
            <a:glow rad="1397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dirty="0" smtClean="0"/>
              <a:t>Next training is on the Motivational Interviewing skills necessary to conduct a Brief Negotiated Interview (BNI)</a:t>
            </a:r>
            <a:endParaRPr lang="en-US" dirty="0"/>
          </a:p>
        </p:txBody>
      </p:sp>
      <p:sp>
        <p:nvSpPr>
          <p:cNvPr id="8" name="Title 1"/>
          <p:cNvSpPr>
            <a:spLocks noGrp="1"/>
          </p:cNvSpPr>
          <p:nvPr>
            <p:ph type="title"/>
          </p:nvPr>
        </p:nvSpPr>
        <p:spPr>
          <a:xfrm>
            <a:off x="6362699" y="176106"/>
            <a:ext cx="5686701" cy="1214544"/>
          </a:xfrm>
        </p:spPr>
        <p:txBody>
          <a:bodyPr>
            <a:normAutofit fontScale="90000"/>
          </a:bodyPr>
          <a:lstStyle/>
          <a:p>
            <a:pPr algn="ctr"/>
            <a:r>
              <a:rPr lang="en-US" dirty="0" smtClean="0"/>
              <a:t>Where Do We Go From Here?</a:t>
            </a:r>
            <a:endParaRPr lang="en-US" dirty="0"/>
          </a:p>
        </p:txBody>
      </p:sp>
      <p:sp>
        <p:nvSpPr>
          <p:cNvPr id="3" name="Curved Left Arrow 2"/>
          <p:cNvSpPr/>
          <p:nvPr/>
        </p:nvSpPr>
        <p:spPr>
          <a:xfrm rot="3903305">
            <a:off x="9429902" y="3006412"/>
            <a:ext cx="842226" cy="265045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Rectangle 9"/>
          <p:cNvSpPr/>
          <p:nvPr/>
        </p:nvSpPr>
        <p:spPr>
          <a:xfrm>
            <a:off x="0" y="6605695"/>
            <a:ext cx="6096000" cy="307777"/>
          </a:xfrm>
          <a:prstGeom prst="rect">
            <a:avLst/>
          </a:prstGeom>
        </p:spPr>
        <p:txBody>
          <a:bodyPr>
            <a:spAutoFit/>
          </a:bodyPr>
          <a:lstStyle/>
          <a:p>
            <a:r>
              <a:rPr lang="en-US" sz="1400" dirty="0" smtClean="0"/>
              <a:t>Adapted from SBIRT Curriculum</a:t>
            </a:r>
            <a:endParaRPr lang="en-US" sz="1400" dirty="0"/>
          </a:p>
        </p:txBody>
      </p:sp>
    </p:spTree>
    <p:extLst>
      <p:ext uri="{BB962C8B-B14F-4D97-AF65-F5344CB8AC3E}">
        <p14:creationId xmlns:p14="http://schemas.microsoft.com/office/powerpoint/2010/main" val="1452193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704629" y="568656"/>
            <a:ext cx="8596668" cy="1320800"/>
          </a:xfrm>
        </p:spPr>
        <p:txBody>
          <a:bodyPr>
            <a:normAutofit/>
          </a:bodyPr>
          <a:lstStyle/>
          <a:p>
            <a:r>
              <a:rPr lang="en-US" sz="5000" dirty="0" smtClean="0"/>
              <a:t>Questions?</a:t>
            </a:r>
            <a:endParaRPr lang="en-US" sz="5000" dirty="0"/>
          </a:p>
        </p:txBody>
      </p:sp>
      <p:pic>
        <p:nvPicPr>
          <p:cNvPr id="7170" name="Picture 2" descr="http://bestfriendtagquestions.com/wp-content/uploads/2015/07/Questions-Image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45331" y="1889456"/>
            <a:ext cx="5945848" cy="39248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1494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0497" y="1870164"/>
            <a:ext cx="10660395" cy="2110382"/>
          </a:xfrm>
        </p:spPr>
        <p:txBody>
          <a:bodyPr>
            <a:normAutofit/>
          </a:bodyPr>
          <a:lstStyle/>
          <a:p>
            <a:r>
              <a:rPr lang="en-US" sz="6000" dirty="0" smtClean="0"/>
              <a:t>Motivational Interviewing Skills</a:t>
            </a:r>
            <a:endParaRPr lang="en-US" sz="6000" dirty="0"/>
          </a:p>
        </p:txBody>
      </p:sp>
      <p:sp>
        <p:nvSpPr>
          <p:cNvPr id="3" name="Text Placeholder 2"/>
          <p:cNvSpPr>
            <a:spLocks noGrp="1"/>
          </p:cNvSpPr>
          <p:nvPr>
            <p:ph type="body" idx="1"/>
          </p:nvPr>
        </p:nvSpPr>
        <p:spPr>
          <a:xfrm>
            <a:off x="1901077" y="4148626"/>
            <a:ext cx="8596668" cy="1187552"/>
          </a:xfrm>
        </p:spPr>
        <p:txBody>
          <a:bodyPr>
            <a:normAutofit/>
          </a:bodyPr>
          <a:lstStyle/>
          <a:p>
            <a:r>
              <a:rPr lang="en-US" dirty="0" smtClean="0"/>
              <a:t>Learning the necessary </a:t>
            </a:r>
            <a:r>
              <a:rPr lang="en-US" b="1" dirty="0" smtClean="0"/>
              <a:t>basic</a:t>
            </a:r>
            <a:r>
              <a:rPr lang="en-US" dirty="0" smtClean="0"/>
              <a:t> skills and techniques from the evidence-based practice of Motivational Interviewing in order to apply them to clients/patients in the next step of SBIRT (Brief Intervention).</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745" y="5121224"/>
            <a:ext cx="1533147" cy="1566675"/>
          </a:xfrm>
          <a:prstGeom prst="rect">
            <a:avLst/>
          </a:prstGeom>
        </p:spPr>
      </p:pic>
    </p:spTree>
    <p:extLst>
      <p:ext uri="{BB962C8B-B14F-4D97-AF65-F5344CB8AC3E}">
        <p14:creationId xmlns:p14="http://schemas.microsoft.com/office/powerpoint/2010/main" val="9242379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a:r>
              <a:rPr lang="en-US" sz="4400" dirty="0" smtClean="0"/>
              <a:t>Why</a:t>
            </a:r>
            <a:r>
              <a:rPr lang="en-US" dirty="0" smtClean="0"/>
              <a:t> </a:t>
            </a:r>
            <a:r>
              <a:rPr lang="en-US" sz="4400" dirty="0" smtClean="0"/>
              <a:t>Should We Be Interested in a Client’s Motivation for Behavior Change?</a:t>
            </a:r>
            <a:endParaRPr lang="en-US" sz="4400" dirty="0"/>
          </a:p>
        </p:txBody>
      </p:sp>
      <p:pic>
        <p:nvPicPr>
          <p:cNvPr id="2050" name="Picture 2" descr="http://bodyonept.com/wp-content/uploads/2015/05/motivati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5791" y="2663596"/>
            <a:ext cx="5274759" cy="349573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0" y="6605695"/>
            <a:ext cx="2986088" cy="307777"/>
          </a:xfrm>
          <a:prstGeom prst="rect">
            <a:avLst/>
          </a:prstGeom>
        </p:spPr>
        <p:txBody>
          <a:bodyPr wrap="square">
            <a:spAutoFit/>
          </a:bodyPr>
          <a:lstStyle/>
          <a:p>
            <a:r>
              <a:rPr lang="en-US" sz="1400" dirty="0" smtClean="0"/>
              <a:t>Adapted from SBIRT Curriculum</a:t>
            </a:r>
            <a:endParaRPr lang="en-US" sz="1400" dirty="0"/>
          </a:p>
        </p:txBody>
      </p:sp>
    </p:spTree>
    <p:extLst>
      <p:ext uri="{BB962C8B-B14F-4D97-AF65-F5344CB8AC3E}">
        <p14:creationId xmlns:p14="http://schemas.microsoft.com/office/powerpoint/2010/main" val="11654062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mage result for road ma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08120" y="1676400"/>
            <a:ext cx="7143750" cy="48387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533400"/>
            <a:ext cx="9601200" cy="1143000"/>
          </a:xfrm>
        </p:spPr>
        <p:txBody>
          <a:bodyPr/>
          <a:lstStyle/>
          <a:p>
            <a:r>
              <a:rPr lang="en-US" dirty="0" smtClean="0"/>
              <a:t>Where Do You Meet Someone?</a:t>
            </a:r>
            <a:endParaRPr lang="en-US" dirty="0"/>
          </a:p>
        </p:txBody>
      </p:sp>
    </p:spTree>
    <p:extLst>
      <p:ext uri="{BB962C8B-B14F-4D97-AF65-F5344CB8AC3E}">
        <p14:creationId xmlns:p14="http://schemas.microsoft.com/office/powerpoint/2010/main" val="911551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5d71d8fb76d06814fd3cdcc1c4a4dcec.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9307" y="0"/>
            <a:ext cx="10474774" cy="6856215"/>
          </a:xfrm>
          <a:prstGeom prst="rect">
            <a:avLst/>
          </a:prstGeom>
        </p:spPr>
      </p:pic>
      <p:sp>
        <p:nvSpPr>
          <p:cNvPr id="5" name="Title 4"/>
          <p:cNvSpPr>
            <a:spLocks noGrp="1"/>
          </p:cNvSpPr>
          <p:nvPr>
            <p:ph type="title"/>
          </p:nvPr>
        </p:nvSpPr>
        <p:spPr>
          <a:xfrm>
            <a:off x="912489" y="2587907"/>
            <a:ext cx="2638275" cy="1874172"/>
          </a:xfrm>
        </p:spPr>
        <p:txBody>
          <a:bodyPr/>
          <a:lstStyle/>
          <a:p>
            <a:pPr algn="ctr"/>
            <a:r>
              <a:rPr lang="en-US" dirty="0" smtClean="0">
                <a:solidFill>
                  <a:srgbClr val="04954A"/>
                </a:solidFill>
              </a:rPr>
              <a:t>Stages of Change</a:t>
            </a:r>
            <a:endParaRPr lang="en-US" dirty="0">
              <a:solidFill>
                <a:srgbClr val="04954A"/>
              </a:solidFill>
            </a:endParaRPr>
          </a:p>
        </p:txBody>
      </p:sp>
    </p:spTree>
    <p:extLst>
      <p:ext uri="{BB962C8B-B14F-4D97-AF65-F5344CB8AC3E}">
        <p14:creationId xmlns:p14="http://schemas.microsoft.com/office/powerpoint/2010/main" val="3684472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2204" y="228601"/>
            <a:ext cx="10435034" cy="838201"/>
          </a:xfrm>
        </p:spPr>
        <p:txBody>
          <a:bodyPr>
            <a:normAutofit/>
          </a:bodyPr>
          <a:lstStyle/>
          <a:p>
            <a:r>
              <a:rPr lang="en-US" dirty="0" smtClean="0"/>
              <a:t>1. </a:t>
            </a:r>
            <a:r>
              <a:rPr lang="en-US" dirty="0" err="1" smtClean="0"/>
              <a:t>Precontemplation</a:t>
            </a:r>
            <a:endParaRPr lang="en-US" dirty="0"/>
          </a:p>
        </p:txBody>
      </p:sp>
      <p:sp>
        <p:nvSpPr>
          <p:cNvPr id="3" name="Content Placeholder 2"/>
          <p:cNvSpPr>
            <a:spLocks noGrp="1"/>
          </p:cNvSpPr>
          <p:nvPr>
            <p:ph idx="1"/>
          </p:nvPr>
        </p:nvSpPr>
        <p:spPr>
          <a:xfrm>
            <a:off x="1433782" y="966652"/>
            <a:ext cx="10666778" cy="3200399"/>
          </a:xfrm>
        </p:spPr>
        <p:txBody>
          <a:bodyPr/>
          <a:lstStyle/>
          <a:p>
            <a:r>
              <a:rPr lang="en-US" sz="2200" dirty="0" smtClean="0"/>
              <a:t>Unaware that their behavior is problematic</a:t>
            </a:r>
          </a:p>
          <a:p>
            <a:r>
              <a:rPr lang="en-US" sz="2200" dirty="0" smtClean="0"/>
              <a:t>Not planning on making a change in the foreseeable future (next 6 months)</a:t>
            </a:r>
          </a:p>
          <a:p>
            <a:r>
              <a:rPr lang="en-US" sz="2200" i="1" u="sng" dirty="0" smtClean="0"/>
              <a:t>Interventions</a:t>
            </a:r>
          </a:p>
          <a:p>
            <a:pPr lvl="1"/>
            <a:r>
              <a:rPr lang="en-US" sz="1700" dirty="0" smtClean="0"/>
              <a:t>Education, pros-cons of change</a:t>
            </a:r>
          </a:p>
          <a:p>
            <a:pPr lvl="2"/>
            <a:r>
              <a:rPr lang="en-US" sz="1700" dirty="0" smtClean="0"/>
              <a:t>Normally they underestimate the pros and overestimate the cons</a:t>
            </a:r>
          </a:p>
          <a:p>
            <a:pPr lvl="1"/>
            <a:r>
              <a:rPr lang="en-US" sz="1700" dirty="0" smtClean="0"/>
              <a:t>Encourage intentionality and mindful decision making</a:t>
            </a:r>
          </a:p>
          <a:p>
            <a:pPr lvl="1"/>
            <a:r>
              <a:rPr lang="en-US" sz="1700" dirty="0" smtClean="0"/>
              <a:t>Highlight “</a:t>
            </a:r>
            <a:r>
              <a:rPr lang="en-US" sz="1700" dirty="0" err="1" smtClean="0"/>
              <a:t>stuckness</a:t>
            </a:r>
            <a:r>
              <a:rPr lang="en-US" sz="1700" dirty="0" smtClean="0"/>
              <a:t>,” negative emotions, and benefits of change</a:t>
            </a:r>
            <a:endParaRPr lang="en-US" sz="1700" dirty="0"/>
          </a:p>
        </p:txBody>
      </p:sp>
      <p:pic>
        <p:nvPicPr>
          <p:cNvPr id="3074" name="Picture 2" descr="http://ninapaley.com/mimiandeunice/wp-content/uploads/2010/07/MimiEunice_4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63526" y="4111647"/>
            <a:ext cx="7837034" cy="243776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588" y="6549412"/>
            <a:ext cx="6945813" cy="307697"/>
          </a:xfrm>
          <a:prstGeom prst="rect">
            <a:avLst/>
          </a:prstGeom>
        </p:spPr>
        <p:txBody>
          <a:bodyPr wrap="square">
            <a:spAutoFit/>
          </a:bodyPr>
          <a:lstStyle/>
          <a:p>
            <a:r>
              <a:rPr lang="en-US" altLang="en-US" sz="1400" dirty="0"/>
              <a:t>(</a:t>
            </a:r>
            <a:r>
              <a:rPr lang="en-US" altLang="en-US" sz="1400" dirty="0" err="1"/>
              <a:t>Prochaska</a:t>
            </a:r>
            <a:r>
              <a:rPr lang="en-US" altLang="en-US" sz="1400" dirty="0"/>
              <a:t> &amp; </a:t>
            </a:r>
            <a:r>
              <a:rPr lang="en-US" altLang="en-US" sz="1400" dirty="0" err="1"/>
              <a:t>DiClemente</a:t>
            </a:r>
            <a:r>
              <a:rPr lang="en-US" altLang="en-US" sz="1400" dirty="0"/>
              <a:t>, 1984; </a:t>
            </a:r>
            <a:r>
              <a:rPr lang="en-US" sz="1400" dirty="0" err="1"/>
              <a:t>Prochaska</a:t>
            </a:r>
            <a:r>
              <a:rPr lang="en-US" sz="1400" dirty="0"/>
              <a:t> &amp; </a:t>
            </a:r>
            <a:r>
              <a:rPr lang="en-US" sz="1400" dirty="0" err="1"/>
              <a:t>Velicer</a:t>
            </a:r>
            <a:r>
              <a:rPr lang="en-US" sz="1400" dirty="0"/>
              <a:t>, 1997)</a:t>
            </a:r>
          </a:p>
        </p:txBody>
      </p:sp>
    </p:spTree>
    <p:extLst>
      <p:ext uri="{BB962C8B-B14F-4D97-AF65-F5344CB8AC3E}">
        <p14:creationId xmlns:p14="http://schemas.microsoft.com/office/powerpoint/2010/main" val="3815914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8371" y="0"/>
            <a:ext cx="6199030" cy="761266"/>
          </a:xfrm>
        </p:spPr>
        <p:txBody>
          <a:bodyPr/>
          <a:lstStyle/>
          <a:p>
            <a:r>
              <a:rPr lang="en-US" dirty="0" smtClean="0"/>
              <a:t>2. Contemplation</a:t>
            </a:r>
            <a:endParaRPr lang="en-US" dirty="0"/>
          </a:p>
        </p:txBody>
      </p:sp>
      <p:sp>
        <p:nvSpPr>
          <p:cNvPr id="3" name="Content Placeholder 2"/>
          <p:cNvSpPr>
            <a:spLocks noGrp="1"/>
          </p:cNvSpPr>
          <p:nvPr>
            <p:ph idx="1"/>
          </p:nvPr>
        </p:nvSpPr>
        <p:spPr>
          <a:xfrm>
            <a:off x="1698171" y="731520"/>
            <a:ext cx="5995852" cy="5971739"/>
          </a:xfrm>
        </p:spPr>
        <p:txBody>
          <a:bodyPr>
            <a:normAutofit/>
          </a:bodyPr>
          <a:lstStyle/>
          <a:p>
            <a:r>
              <a:rPr lang="en-US" dirty="0" smtClean="0"/>
              <a:t>Starting to consider making a change in the next 6 months</a:t>
            </a:r>
          </a:p>
          <a:p>
            <a:r>
              <a:rPr lang="en-US" dirty="0" smtClean="0"/>
              <a:t>Greater awareness about the pros and cons of change </a:t>
            </a:r>
          </a:p>
          <a:p>
            <a:pPr lvl="1"/>
            <a:r>
              <a:rPr lang="en-US" dirty="0" smtClean="0"/>
              <a:t>However, the pros and cons appear about equal to them</a:t>
            </a:r>
          </a:p>
          <a:p>
            <a:pPr lvl="1"/>
            <a:r>
              <a:rPr lang="en-US" dirty="0" smtClean="0"/>
              <a:t>This is defined as ambivalence (“yes but…”)</a:t>
            </a:r>
          </a:p>
          <a:p>
            <a:r>
              <a:rPr lang="en-US" i="1" u="sng" dirty="0" smtClean="0"/>
              <a:t>Interventions</a:t>
            </a:r>
            <a:r>
              <a:rPr lang="en-US" dirty="0" smtClean="0"/>
              <a:t>:</a:t>
            </a:r>
          </a:p>
          <a:p>
            <a:pPr lvl="1"/>
            <a:r>
              <a:rPr lang="en-US" dirty="0" smtClean="0"/>
              <a:t>Reduce the cons of changing behavior </a:t>
            </a:r>
          </a:p>
          <a:p>
            <a:pPr lvl="1"/>
            <a:r>
              <a:rPr lang="en-US" dirty="0" smtClean="0"/>
              <a:t>Highlight the positives of change – long term</a:t>
            </a:r>
          </a:p>
          <a:p>
            <a:pPr lvl="1"/>
            <a:r>
              <a:rPr lang="en-US" dirty="0" smtClean="0"/>
              <a:t>Watch for “</a:t>
            </a:r>
            <a:r>
              <a:rPr lang="en-US" dirty="0" err="1" smtClean="0"/>
              <a:t>stuckness</a:t>
            </a:r>
            <a:r>
              <a:rPr lang="en-US" dirty="0" smtClean="0"/>
              <a:t>”</a:t>
            </a:r>
          </a:p>
          <a:p>
            <a:pPr lvl="1"/>
            <a:r>
              <a:rPr lang="en-US" dirty="0" smtClean="0"/>
              <a:t>Focus on “tipping the scales”</a:t>
            </a:r>
          </a:p>
          <a:p>
            <a:r>
              <a:rPr lang="en-US" dirty="0" smtClean="0"/>
              <a:t>This stage is a perfect intervention stage</a:t>
            </a:r>
          </a:p>
        </p:txBody>
      </p:sp>
      <p:pic>
        <p:nvPicPr>
          <p:cNvPr id="4100" name="Picture 4" descr="http://ackandnak.com/images/comics/ambivalent-lif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7201" y="252272"/>
            <a:ext cx="4244056" cy="629714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1588" y="6549412"/>
            <a:ext cx="6945813" cy="307697"/>
          </a:xfrm>
          <a:prstGeom prst="rect">
            <a:avLst/>
          </a:prstGeom>
        </p:spPr>
        <p:txBody>
          <a:bodyPr wrap="square">
            <a:spAutoFit/>
          </a:bodyPr>
          <a:lstStyle/>
          <a:p>
            <a:r>
              <a:rPr lang="en-US" altLang="en-US" sz="1400" dirty="0"/>
              <a:t>(</a:t>
            </a:r>
            <a:r>
              <a:rPr lang="en-US" altLang="en-US" sz="1400" dirty="0" err="1"/>
              <a:t>Prochaska</a:t>
            </a:r>
            <a:r>
              <a:rPr lang="en-US" altLang="en-US" sz="1400" dirty="0"/>
              <a:t> &amp; </a:t>
            </a:r>
            <a:r>
              <a:rPr lang="en-US" altLang="en-US" sz="1400" dirty="0" err="1"/>
              <a:t>DiClemente</a:t>
            </a:r>
            <a:r>
              <a:rPr lang="en-US" altLang="en-US" sz="1400" dirty="0"/>
              <a:t>, 1984)</a:t>
            </a:r>
            <a:endParaRPr lang="en-US" sz="1400" dirty="0"/>
          </a:p>
        </p:txBody>
      </p:sp>
    </p:spTree>
    <p:extLst>
      <p:ext uri="{BB962C8B-B14F-4D97-AF65-F5344CB8AC3E}">
        <p14:creationId xmlns:p14="http://schemas.microsoft.com/office/powerpoint/2010/main" val="1152903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4663" y="172729"/>
            <a:ext cx="10533913" cy="970271"/>
          </a:xfrm>
        </p:spPr>
        <p:txBody>
          <a:bodyPr>
            <a:normAutofit/>
          </a:bodyPr>
          <a:lstStyle/>
          <a:p>
            <a:r>
              <a:rPr lang="en-US" dirty="0" smtClean="0"/>
              <a:t>3. Preparation</a:t>
            </a:r>
            <a:endParaRPr lang="en-US" dirty="0"/>
          </a:p>
        </p:txBody>
      </p:sp>
      <p:sp>
        <p:nvSpPr>
          <p:cNvPr id="3" name="Content Placeholder 2"/>
          <p:cNvSpPr>
            <a:spLocks noGrp="1"/>
          </p:cNvSpPr>
          <p:nvPr>
            <p:ph idx="1"/>
          </p:nvPr>
        </p:nvSpPr>
        <p:spPr>
          <a:xfrm>
            <a:off x="1957500" y="1143000"/>
            <a:ext cx="9961076" cy="5329551"/>
          </a:xfrm>
        </p:spPr>
        <p:txBody>
          <a:bodyPr>
            <a:normAutofit fontScale="92500" lnSpcReduction="20000"/>
          </a:bodyPr>
          <a:lstStyle/>
          <a:p>
            <a:r>
              <a:rPr lang="en-US" dirty="0" smtClean="0"/>
              <a:t>Pre-action stage (</a:t>
            </a:r>
            <a:r>
              <a:rPr lang="en-US" dirty="0" err="1" smtClean="0"/>
              <a:t>ie</a:t>
            </a:r>
            <a:r>
              <a:rPr lang="en-US" dirty="0" smtClean="0"/>
              <a:t>. getting ready to change)</a:t>
            </a:r>
          </a:p>
          <a:p>
            <a:r>
              <a:rPr lang="en-US" dirty="0" smtClean="0"/>
              <a:t>Many people rush through this stage or minimize it</a:t>
            </a:r>
          </a:p>
          <a:p>
            <a:r>
              <a:rPr lang="en-US" dirty="0" smtClean="0"/>
              <a:t>Preparation is key because people need to imagine what change looks like and how his/her life will be impacted.</a:t>
            </a:r>
          </a:p>
          <a:p>
            <a:pPr lvl="1"/>
            <a:r>
              <a:rPr lang="en-US" dirty="0" smtClean="0"/>
              <a:t>“What do you need?”</a:t>
            </a:r>
          </a:p>
          <a:p>
            <a:pPr lvl="1"/>
            <a:r>
              <a:rPr lang="en-US" dirty="0" smtClean="0"/>
              <a:t>“How will you do it?’</a:t>
            </a:r>
          </a:p>
          <a:p>
            <a:pPr lvl="1"/>
            <a:r>
              <a:rPr lang="en-US" dirty="0" smtClean="0"/>
              <a:t>“What else should be considered?”</a:t>
            </a:r>
          </a:p>
          <a:p>
            <a:pPr lvl="1"/>
            <a:r>
              <a:rPr lang="en-US" dirty="0" smtClean="0"/>
              <a:t>“What is it going to look like?”</a:t>
            </a:r>
          </a:p>
          <a:p>
            <a:r>
              <a:rPr lang="en-US" i="1" u="sng" dirty="0" smtClean="0"/>
              <a:t>Interventions</a:t>
            </a:r>
            <a:r>
              <a:rPr lang="en-US" dirty="0" smtClean="0"/>
              <a:t>:</a:t>
            </a:r>
          </a:p>
          <a:p>
            <a:pPr lvl="1"/>
            <a:r>
              <a:rPr lang="en-US" dirty="0" smtClean="0"/>
              <a:t>focus </a:t>
            </a:r>
            <a:r>
              <a:rPr lang="en-US" dirty="0"/>
              <a:t>on gathering </a:t>
            </a:r>
            <a:r>
              <a:rPr lang="en-US" dirty="0" smtClean="0"/>
              <a:t>information</a:t>
            </a:r>
          </a:p>
          <a:p>
            <a:pPr lvl="1"/>
            <a:r>
              <a:rPr lang="en-US" dirty="0" smtClean="0"/>
              <a:t>developing </a:t>
            </a:r>
            <a:r>
              <a:rPr lang="en-US" dirty="0"/>
              <a:t>strategies &amp; plans for </a:t>
            </a:r>
            <a:r>
              <a:rPr lang="en-US" dirty="0" smtClean="0"/>
              <a:t>change</a:t>
            </a:r>
          </a:p>
          <a:p>
            <a:pPr lvl="1"/>
            <a:r>
              <a:rPr lang="en-US" dirty="0" smtClean="0"/>
              <a:t>discussing </a:t>
            </a:r>
            <a:r>
              <a:rPr lang="en-US" dirty="0"/>
              <a:t>the impact of the change, setting a date, informing others, </a:t>
            </a:r>
            <a:r>
              <a:rPr lang="en-US" dirty="0" smtClean="0"/>
              <a:t>behavior-contracting</a:t>
            </a:r>
          </a:p>
          <a:p>
            <a:pPr lvl="1"/>
            <a:r>
              <a:rPr lang="en-US" dirty="0" smtClean="0"/>
              <a:t>building on self-efficacy</a:t>
            </a:r>
          </a:p>
          <a:p>
            <a:r>
              <a:rPr lang="en-US" dirty="0" smtClean="0">
                <a:solidFill>
                  <a:schemeClr val="tx1"/>
                </a:solidFill>
              </a:rPr>
              <a:t>Number 1 concern: “What happens if I fail?”</a:t>
            </a:r>
            <a:endParaRPr lang="en-US" dirty="0"/>
          </a:p>
        </p:txBody>
      </p:sp>
      <p:pic>
        <p:nvPicPr>
          <p:cNvPr id="2050" name="Picture 2" descr="http://i1341.photobucket.com/albums/o756/kfangurl/Liebster%20Showers/LiebsterShower030_zps5471b5c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7401" y="2471988"/>
            <a:ext cx="4652526" cy="209971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588" y="6549412"/>
            <a:ext cx="6945813" cy="307697"/>
          </a:xfrm>
          <a:prstGeom prst="rect">
            <a:avLst/>
          </a:prstGeom>
        </p:spPr>
        <p:txBody>
          <a:bodyPr wrap="square">
            <a:spAutoFit/>
          </a:bodyPr>
          <a:lstStyle/>
          <a:p>
            <a:r>
              <a:rPr lang="en-US" altLang="en-US" sz="1400" dirty="0"/>
              <a:t>(</a:t>
            </a:r>
            <a:r>
              <a:rPr lang="en-US" altLang="en-US" sz="1400" dirty="0" err="1"/>
              <a:t>Prochaska</a:t>
            </a:r>
            <a:r>
              <a:rPr lang="en-US" altLang="en-US" sz="1400" dirty="0"/>
              <a:t> &amp; </a:t>
            </a:r>
            <a:r>
              <a:rPr lang="en-US" altLang="en-US" sz="1400" dirty="0" err="1"/>
              <a:t>DiClemente</a:t>
            </a:r>
            <a:r>
              <a:rPr lang="en-US" altLang="en-US" sz="1400" dirty="0"/>
              <a:t>, 1984; </a:t>
            </a:r>
            <a:r>
              <a:rPr lang="en-US" sz="1400" dirty="0" err="1"/>
              <a:t>Prochaska</a:t>
            </a:r>
            <a:r>
              <a:rPr lang="en-US" sz="1400" dirty="0"/>
              <a:t> &amp; </a:t>
            </a:r>
            <a:r>
              <a:rPr lang="en-US" sz="1400" dirty="0" err="1"/>
              <a:t>Velicer</a:t>
            </a:r>
            <a:r>
              <a:rPr lang="en-US" sz="1400" dirty="0"/>
              <a:t>, 1997)</a:t>
            </a:r>
          </a:p>
        </p:txBody>
      </p:sp>
    </p:spTree>
    <p:extLst>
      <p:ext uri="{BB962C8B-B14F-4D97-AF65-F5344CB8AC3E}">
        <p14:creationId xmlns:p14="http://schemas.microsoft.com/office/powerpoint/2010/main" val="3024350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3386" y="258513"/>
            <a:ext cx="10311499" cy="879369"/>
          </a:xfrm>
        </p:spPr>
        <p:txBody>
          <a:bodyPr/>
          <a:lstStyle/>
          <a:p>
            <a:r>
              <a:rPr lang="en-US" dirty="0" smtClean="0"/>
              <a:t>4. Action</a:t>
            </a:r>
            <a:endParaRPr lang="en-US" dirty="0"/>
          </a:p>
        </p:txBody>
      </p:sp>
      <p:sp>
        <p:nvSpPr>
          <p:cNvPr id="3" name="Content Placeholder 2"/>
          <p:cNvSpPr>
            <a:spLocks noGrp="1"/>
          </p:cNvSpPr>
          <p:nvPr>
            <p:ph idx="1"/>
          </p:nvPr>
        </p:nvSpPr>
        <p:spPr>
          <a:xfrm>
            <a:off x="1258522" y="1191887"/>
            <a:ext cx="10720118" cy="5303519"/>
          </a:xfrm>
        </p:spPr>
        <p:txBody>
          <a:bodyPr>
            <a:normAutofit fontScale="92500" lnSpcReduction="10000"/>
          </a:bodyPr>
          <a:lstStyle/>
          <a:p>
            <a:r>
              <a:rPr lang="en-US" dirty="0" smtClean="0"/>
              <a:t>People are “in action”- Change is being made and has been made within the past 6 months.</a:t>
            </a:r>
          </a:p>
          <a:p>
            <a:r>
              <a:rPr lang="en-US" dirty="0" smtClean="0"/>
              <a:t>Focus on strengthening the individual's commitment to change and reinforce the positive changes.</a:t>
            </a:r>
          </a:p>
          <a:p>
            <a:r>
              <a:rPr lang="en-US" i="1" u="sng" dirty="0" smtClean="0"/>
              <a:t>Interventions</a:t>
            </a:r>
            <a:r>
              <a:rPr lang="en-US" dirty="0" smtClean="0"/>
              <a:t>: </a:t>
            </a:r>
          </a:p>
          <a:p>
            <a:pPr lvl="1"/>
            <a:r>
              <a:rPr lang="en-US" dirty="0" smtClean="0"/>
              <a:t>Provide support</a:t>
            </a:r>
          </a:p>
          <a:p>
            <a:pPr lvl="1"/>
            <a:r>
              <a:rPr lang="en-US" dirty="0" smtClean="0"/>
              <a:t>Teaching techniques for maintaining change</a:t>
            </a:r>
          </a:p>
          <a:p>
            <a:pPr lvl="1"/>
            <a:r>
              <a:rPr lang="en-US" dirty="0" smtClean="0"/>
              <a:t>Sticking with something even when it’s hard</a:t>
            </a:r>
          </a:p>
          <a:p>
            <a:pPr lvl="1"/>
            <a:r>
              <a:rPr lang="en-US" dirty="0"/>
              <a:t>N</a:t>
            </a:r>
            <a:r>
              <a:rPr lang="en-US" dirty="0" smtClean="0"/>
              <a:t>ormalizing difficulty with change or feeling uncomfortable with change</a:t>
            </a:r>
          </a:p>
          <a:p>
            <a:pPr lvl="1"/>
            <a:r>
              <a:rPr lang="en-US" dirty="0" smtClean="0"/>
              <a:t>Supplementing other activities</a:t>
            </a:r>
          </a:p>
          <a:p>
            <a:pPr lvl="1"/>
            <a:r>
              <a:rPr lang="en-US" dirty="0" smtClean="0"/>
              <a:t>Self-rewarding activities as changes are made and maintained</a:t>
            </a:r>
          </a:p>
          <a:p>
            <a:pPr lvl="1"/>
            <a:r>
              <a:rPr lang="en-US" dirty="0" smtClean="0"/>
              <a:t>Avoiding negative people, places, and things</a:t>
            </a:r>
          </a:p>
          <a:p>
            <a:pPr lvl="1"/>
            <a:r>
              <a:rPr lang="en-US" dirty="0" smtClean="0"/>
              <a:t>Re-negotiate areas when the individual is continuing to struggle</a:t>
            </a:r>
          </a:p>
        </p:txBody>
      </p:sp>
      <p:pic>
        <p:nvPicPr>
          <p:cNvPr id="5122" name="Picture 2" descr="http://workingmystic.com/wp-content/uploads/2012/12/put-your-plan-into-acti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92494" y="2618940"/>
            <a:ext cx="2573260" cy="1715506"/>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588" y="6549412"/>
            <a:ext cx="6945813" cy="307697"/>
          </a:xfrm>
          <a:prstGeom prst="rect">
            <a:avLst/>
          </a:prstGeom>
        </p:spPr>
        <p:txBody>
          <a:bodyPr wrap="square">
            <a:spAutoFit/>
          </a:bodyPr>
          <a:lstStyle/>
          <a:p>
            <a:r>
              <a:rPr lang="en-US" altLang="en-US" sz="1400" dirty="0"/>
              <a:t>(</a:t>
            </a:r>
            <a:r>
              <a:rPr lang="en-US" altLang="en-US" sz="1400" dirty="0" err="1"/>
              <a:t>Prochaska</a:t>
            </a:r>
            <a:r>
              <a:rPr lang="en-US" altLang="en-US" sz="1400" dirty="0"/>
              <a:t> &amp; </a:t>
            </a:r>
            <a:r>
              <a:rPr lang="en-US" altLang="en-US" sz="1400" dirty="0" err="1"/>
              <a:t>DiClemente</a:t>
            </a:r>
            <a:r>
              <a:rPr lang="en-US" altLang="en-US" sz="1400" dirty="0"/>
              <a:t>, 1984; </a:t>
            </a:r>
            <a:r>
              <a:rPr lang="en-US" sz="1400" dirty="0" err="1"/>
              <a:t>Prochaska</a:t>
            </a:r>
            <a:r>
              <a:rPr lang="en-US" sz="1400" dirty="0"/>
              <a:t> &amp; </a:t>
            </a:r>
            <a:r>
              <a:rPr lang="en-US" sz="1400" dirty="0" err="1"/>
              <a:t>Velicer</a:t>
            </a:r>
            <a:r>
              <a:rPr lang="en-US" sz="1400" dirty="0"/>
              <a:t>, 1997)</a:t>
            </a:r>
          </a:p>
        </p:txBody>
      </p:sp>
    </p:spTree>
    <p:extLst>
      <p:ext uri="{BB962C8B-B14F-4D97-AF65-F5344CB8AC3E}">
        <p14:creationId xmlns:p14="http://schemas.microsoft.com/office/powerpoint/2010/main" val="763368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4297" y="290866"/>
            <a:ext cx="7325829" cy="1147893"/>
          </a:xfrm>
        </p:spPr>
        <p:txBody>
          <a:bodyPr/>
          <a:lstStyle/>
          <a:p>
            <a:r>
              <a:rPr lang="en-US" dirty="0" smtClean="0"/>
              <a:t>5. Maintenance</a:t>
            </a:r>
            <a:endParaRPr lang="en-US" dirty="0"/>
          </a:p>
        </p:txBody>
      </p:sp>
      <p:sp>
        <p:nvSpPr>
          <p:cNvPr id="3" name="Content Placeholder 2"/>
          <p:cNvSpPr>
            <a:spLocks noGrp="1"/>
          </p:cNvSpPr>
          <p:nvPr>
            <p:ph idx="1"/>
          </p:nvPr>
        </p:nvSpPr>
        <p:spPr>
          <a:xfrm>
            <a:off x="1261857" y="1339177"/>
            <a:ext cx="7508390" cy="5210235"/>
          </a:xfrm>
        </p:spPr>
        <p:txBody>
          <a:bodyPr>
            <a:normAutofit/>
          </a:bodyPr>
          <a:lstStyle/>
          <a:p>
            <a:r>
              <a:rPr lang="en-US" dirty="0" smtClean="0"/>
              <a:t>People have made a change more than 6 months ago</a:t>
            </a:r>
          </a:p>
          <a:p>
            <a:r>
              <a:rPr lang="en-US" dirty="0" smtClean="0"/>
              <a:t>Promote awareness about potentially tempting situation – stress, anniversaries</a:t>
            </a:r>
          </a:p>
          <a:p>
            <a:r>
              <a:rPr lang="en-US" i="1" u="sng" dirty="0" smtClean="0"/>
              <a:t>Interventions</a:t>
            </a:r>
            <a:r>
              <a:rPr lang="en-US" dirty="0" smtClean="0"/>
              <a:t>:</a:t>
            </a:r>
          </a:p>
          <a:p>
            <a:pPr lvl="1"/>
            <a:r>
              <a:rPr lang="en-US" dirty="0" smtClean="0"/>
              <a:t>Help someone identify who can support them and who will continue to provide support and trust</a:t>
            </a:r>
          </a:p>
          <a:p>
            <a:pPr lvl="1"/>
            <a:r>
              <a:rPr lang="en-US" dirty="0" smtClean="0"/>
              <a:t>Engage in healthy behaviors and continue to grow habit/hobby/skill list</a:t>
            </a:r>
          </a:p>
          <a:p>
            <a:pPr lvl="1"/>
            <a:r>
              <a:rPr lang="en-US" dirty="0" smtClean="0"/>
              <a:t>Avoid temptation</a:t>
            </a:r>
          </a:p>
          <a:p>
            <a:pPr lvl="1"/>
            <a:r>
              <a:rPr lang="en-US" dirty="0" smtClean="0"/>
              <a:t>Consistently review progress</a:t>
            </a:r>
          </a:p>
          <a:p>
            <a:pPr lvl="1"/>
            <a:r>
              <a:rPr lang="en-US" dirty="0" smtClean="0"/>
              <a:t>Anticipate relapse</a:t>
            </a:r>
          </a:p>
        </p:txBody>
      </p:sp>
      <p:pic>
        <p:nvPicPr>
          <p:cNvPr id="5122" name="Picture 2" descr="https://encrypted-tbn0.gstatic.com/images?q=tbn:ANd9GcR3iYqIFlT5K5mMYgmQ4h_8q4MVheyq2dLd41TvmkOFJvUZUHA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70247" y="421726"/>
            <a:ext cx="3061746" cy="2034065"/>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http://sd.keepcalm-o-matic.co.uk/i/keep-calm-and-stay-the-course-1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70247" y="2864196"/>
            <a:ext cx="3156209" cy="3685216"/>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1588" y="6549412"/>
            <a:ext cx="6945813" cy="307697"/>
          </a:xfrm>
          <a:prstGeom prst="rect">
            <a:avLst/>
          </a:prstGeom>
        </p:spPr>
        <p:txBody>
          <a:bodyPr wrap="square">
            <a:spAutoFit/>
          </a:bodyPr>
          <a:lstStyle/>
          <a:p>
            <a:r>
              <a:rPr lang="en-US" altLang="en-US" sz="1400" dirty="0"/>
              <a:t>(</a:t>
            </a:r>
            <a:r>
              <a:rPr lang="en-US" altLang="en-US" sz="1400" dirty="0" err="1"/>
              <a:t>Prochaska</a:t>
            </a:r>
            <a:r>
              <a:rPr lang="en-US" altLang="en-US" sz="1400" dirty="0"/>
              <a:t> &amp; </a:t>
            </a:r>
            <a:r>
              <a:rPr lang="en-US" altLang="en-US" sz="1400" dirty="0" err="1"/>
              <a:t>DiClemente</a:t>
            </a:r>
            <a:r>
              <a:rPr lang="en-US" altLang="en-US" sz="1400" dirty="0"/>
              <a:t>, 1984; </a:t>
            </a:r>
            <a:r>
              <a:rPr lang="en-US" sz="1400" dirty="0" err="1"/>
              <a:t>Prochaska</a:t>
            </a:r>
            <a:r>
              <a:rPr lang="en-US" sz="1400" dirty="0"/>
              <a:t> &amp; </a:t>
            </a:r>
            <a:r>
              <a:rPr lang="en-US" sz="1400" dirty="0" err="1"/>
              <a:t>Velicer</a:t>
            </a:r>
            <a:r>
              <a:rPr lang="en-US" sz="1400" dirty="0"/>
              <a:t>, 1997)</a:t>
            </a:r>
          </a:p>
        </p:txBody>
      </p:sp>
    </p:spTree>
    <p:extLst>
      <p:ext uri="{BB962C8B-B14F-4D97-AF65-F5344CB8AC3E}">
        <p14:creationId xmlns:p14="http://schemas.microsoft.com/office/powerpoint/2010/main" val="4045998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nvPr>
        </p:nvGraphicFramePr>
        <p:xfrm>
          <a:off x="762001" y="315489"/>
          <a:ext cx="10793717" cy="62339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a:xfrm>
            <a:off x="468535" y="361991"/>
            <a:ext cx="9601200" cy="1143000"/>
          </a:xfrm>
        </p:spPr>
        <p:txBody>
          <a:bodyPr/>
          <a:lstStyle/>
          <a:p>
            <a:r>
              <a:rPr lang="en-US" dirty="0" smtClean="0"/>
              <a:t>Relapse</a:t>
            </a:r>
            <a:endParaRPr lang="en-US" dirty="0"/>
          </a:p>
        </p:txBody>
      </p:sp>
      <p:sp>
        <p:nvSpPr>
          <p:cNvPr id="5" name="Rounded Rectangle 4"/>
          <p:cNvSpPr/>
          <p:nvPr/>
        </p:nvSpPr>
        <p:spPr>
          <a:xfrm>
            <a:off x="10631662" y="610335"/>
            <a:ext cx="748952" cy="548497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999" dirty="0"/>
              <a:t>Relapse</a:t>
            </a:r>
          </a:p>
        </p:txBody>
      </p:sp>
      <p:sp>
        <p:nvSpPr>
          <p:cNvPr id="6" name="Left-Right Arrow 5"/>
          <p:cNvSpPr/>
          <p:nvPr/>
        </p:nvSpPr>
        <p:spPr>
          <a:xfrm>
            <a:off x="9684246" y="1854852"/>
            <a:ext cx="770980" cy="19825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7" name="Left-Right Arrow 6"/>
          <p:cNvSpPr/>
          <p:nvPr/>
        </p:nvSpPr>
        <p:spPr>
          <a:xfrm>
            <a:off x="9649162" y="2518859"/>
            <a:ext cx="770980" cy="19825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8" name="Left-Right Arrow 7"/>
          <p:cNvSpPr/>
          <p:nvPr/>
        </p:nvSpPr>
        <p:spPr>
          <a:xfrm>
            <a:off x="9684245" y="3957945"/>
            <a:ext cx="770980" cy="19825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9" name="Left-Right Arrow 8"/>
          <p:cNvSpPr/>
          <p:nvPr/>
        </p:nvSpPr>
        <p:spPr>
          <a:xfrm>
            <a:off x="9684246" y="4621952"/>
            <a:ext cx="770980" cy="19825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0" name="Left-Right Arrow 9"/>
          <p:cNvSpPr/>
          <p:nvPr/>
        </p:nvSpPr>
        <p:spPr>
          <a:xfrm rot="1190992">
            <a:off x="9730339" y="761530"/>
            <a:ext cx="770980" cy="180441"/>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1" name="Left-Right Arrow 10"/>
          <p:cNvSpPr/>
          <p:nvPr/>
        </p:nvSpPr>
        <p:spPr>
          <a:xfrm rot="19781171">
            <a:off x="9651835" y="5787685"/>
            <a:ext cx="770980" cy="19825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2" name="TextBox 11"/>
          <p:cNvSpPr txBox="1"/>
          <p:nvPr/>
        </p:nvSpPr>
        <p:spPr>
          <a:xfrm>
            <a:off x="1579507" y="1551493"/>
            <a:ext cx="5305337" cy="4245649"/>
          </a:xfrm>
          <a:prstGeom prst="rect">
            <a:avLst/>
          </a:prstGeom>
          <a:noFill/>
        </p:spPr>
        <p:txBody>
          <a:bodyPr wrap="square" rtlCol="0">
            <a:spAutoFit/>
          </a:bodyPr>
          <a:lstStyle/>
          <a:p>
            <a:pPr marL="285664" indent="-285664">
              <a:buFont typeface="Arial" panose="020B0604020202020204" pitchFamily="34" charset="0"/>
              <a:buChar char="•"/>
            </a:pPr>
            <a:r>
              <a:rPr lang="en-US" sz="2199" dirty="0"/>
              <a:t>Relapse is not inevitable however it may be an important step or process for someone to learn from and grow from. </a:t>
            </a:r>
          </a:p>
          <a:p>
            <a:pPr marL="742727" lvl="1" indent="-285664">
              <a:buFont typeface="Arial" panose="020B0604020202020204" pitchFamily="34" charset="0"/>
              <a:buChar char="•"/>
            </a:pPr>
            <a:r>
              <a:rPr lang="en-US" sz="1799" dirty="0"/>
              <a:t>We wear a seatbelt not because we expect to crash but we should be prepared if it were to happen. </a:t>
            </a:r>
          </a:p>
          <a:p>
            <a:pPr marL="285664" indent="-285664">
              <a:buFont typeface="Arial" panose="020B0604020202020204" pitchFamily="34" charset="0"/>
              <a:buChar char="•"/>
            </a:pPr>
            <a:r>
              <a:rPr lang="en-US" sz="2199" dirty="0"/>
              <a:t>Not all relapses are treated equal. </a:t>
            </a:r>
          </a:p>
          <a:p>
            <a:pPr marL="742727" lvl="1" indent="-285664">
              <a:buFont typeface="Arial" panose="020B0604020202020204" pitchFamily="34" charset="0"/>
              <a:buChar char="•"/>
            </a:pPr>
            <a:r>
              <a:rPr lang="en-US" sz="1799" dirty="0"/>
              <a:t>Lapse vs. Relapse</a:t>
            </a:r>
          </a:p>
          <a:p>
            <a:pPr marL="285664" indent="-285664">
              <a:buFont typeface="Arial" panose="020B0604020202020204" pitchFamily="34" charset="0"/>
              <a:buChar char="•"/>
            </a:pPr>
            <a:r>
              <a:rPr lang="en-US" sz="2199" dirty="0"/>
              <a:t>They should be planned for but not expected or required.</a:t>
            </a:r>
          </a:p>
          <a:p>
            <a:pPr marL="285664" indent="-285664">
              <a:buFont typeface="Arial" panose="020B0604020202020204" pitchFamily="34" charset="0"/>
              <a:buChar char="•"/>
            </a:pPr>
            <a:r>
              <a:rPr lang="en-US" sz="2199" dirty="0"/>
              <a:t>Relapse can happen at or during any stage.</a:t>
            </a:r>
          </a:p>
          <a:p>
            <a:pPr marL="285664" indent="-285664">
              <a:buFont typeface="Arial" panose="020B0604020202020204" pitchFamily="34" charset="0"/>
              <a:buChar char="•"/>
            </a:pPr>
            <a:r>
              <a:rPr lang="en-US" sz="2199" dirty="0"/>
              <a:t>It is not a stage of change.</a:t>
            </a:r>
          </a:p>
        </p:txBody>
      </p:sp>
      <p:sp>
        <p:nvSpPr>
          <p:cNvPr id="13" name="Rectangle 12"/>
          <p:cNvSpPr/>
          <p:nvPr/>
        </p:nvSpPr>
        <p:spPr>
          <a:xfrm>
            <a:off x="1588" y="6549412"/>
            <a:ext cx="6945813" cy="307697"/>
          </a:xfrm>
          <a:prstGeom prst="rect">
            <a:avLst/>
          </a:prstGeom>
        </p:spPr>
        <p:txBody>
          <a:bodyPr wrap="square">
            <a:spAutoFit/>
          </a:bodyPr>
          <a:lstStyle/>
          <a:p>
            <a:r>
              <a:rPr lang="en-US" altLang="en-US" sz="1400" dirty="0"/>
              <a:t>(</a:t>
            </a:r>
            <a:r>
              <a:rPr lang="en-US" altLang="en-US" sz="1400" dirty="0" err="1"/>
              <a:t>Prochaska</a:t>
            </a:r>
            <a:r>
              <a:rPr lang="en-US" altLang="en-US" sz="1400" dirty="0"/>
              <a:t> &amp; </a:t>
            </a:r>
            <a:r>
              <a:rPr lang="en-US" altLang="en-US" sz="1400" dirty="0" err="1"/>
              <a:t>DiClemente</a:t>
            </a:r>
            <a:r>
              <a:rPr lang="en-US" altLang="en-US" sz="1400" dirty="0"/>
              <a:t>, 1984; </a:t>
            </a:r>
            <a:r>
              <a:rPr lang="en-US" sz="1400" dirty="0" err="1"/>
              <a:t>Prochaska</a:t>
            </a:r>
            <a:r>
              <a:rPr lang="en-US" sz="1400" dirty="0"/>
              <a:t> &amp; </a:t>
            </a:r>
            <a:r>
              <a:rPr lang="en-US" sz="1400" dirty="0" err="1"/>
              <a:t>Velicer</a:t>
            </a:r>
            <a:r>
              <a:rPr lang="en-US" sz="1400" dirty="0"/>
              <a:t>, 1997)</a:t>
            </a:r>
          </a:p>
        </p:txBody>
      </p:sp>
    </p:spTree>
    <p:extLst>
      <p:ext uri="{BB962C8B-B14F-4D97-AF65-F5344CB8AC3E}">
        <p14:creationId xmlns:p14="http://schemas.microsoft.com/office/powerpoint/2010/main" val="3104984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1159" y="686322"/>
            <a:ext cx="9601200" cy="1143000"/>
          </a:xfrm>
        </p:spPr>
        <p:txBody>
          <a:bodyPr/>
          <a:lstStyle/>
          <a:p>
            <a:r>
              <a:rPr lang="en-US" dirty="0" smtClean="0">
                <a:solidFill>
                  <a:schemeClr val="tx1"/>
                </a:solidFill>
              </a:rPr>
              <a:t>Why do the Stages of Change Matter?</a:t>
            </a:r>
            <a:endParaRPr lang="en-US" dirty="0">
              <a:solidFill>
                <a:schemeClr val="tx1"/>
              </a:solidFill>
            </a:endParaRPr>
          </a:p>
        </p:txBody>
      </p:sp>
      <p:sp>
        <p:nvSpPr>
          <p:cNvPr id="4" name="Content Placeholder 2"/>
          <p:cNvSpPr txBox="1">
            <a:spLocks/>
          </p:cNvSpPr>
          <p:nvPr/>
        </p:nvSpPr>
        <p:spPr>
          <a:xfrm>
            <a:off x="2207622" y="1981200"/>
            <a:ext cx="9614264" cy="4393474"/>
          </a:xfrm>
          <a:prstGeom prst="rect">
            <a:avLst/>
          </a:prstGeom>
          <a:noFill/>
        </p:spPr>
        <p:txBody>
          <a:bodyPr vert="horz" lIns="91416" tIns="45708" rIns="91416" bIns="45708" rtlCol="0">
            <a:norm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502769" indent="-457063">
              <a:buFont typeface="+mj-lt"/>
              <a:buAutoNum type="arabicPeriod"/>
            </a:pPr>
            <a:r>
              <a:rPr lang="en-US" sz="2999" dirty="0"/>
              <a:t>Understand why someone is acting the way they are</a:t>
            </a:r>
          </a:p>
          <a:p>
            <a:pPr marL="502769" indent="-457063">
              <a:buFont typeface="+mj-lt"/>
              <a:buAutoNum type="arabicPeriod"/>
            </a:pPr>
            <a:r>
              <a:rPr lang="en-US" sz="2999" dirty="0"/>
              <a:t>Normalizes resistance, ambivalence, and “</a:t>
            </a:r>
            <a:r>
              <a:rPr lang="en-US" sz="2999" dirty="0" err="1"/>
              <a:t>stuckness</a:t>
            </a:r>
            <a:r>
              <a:rPr lang="en-US" sz="2999" dirty="0"/>
              <a:t>”</a:t>
            </a:r>
          </a:p>
          <a:p>
            <a:pPr marL="502769" indent="-457063">
              <a:buFont typeface="+mj-lt"/>
              <a:buAutoNum type="arabicPeriod"/>
            </a:pPr>
            <a:r>
              <a:rPr lang="en-US" sz="2999" dirty="0"/>
              <a:t>Interventions should be stage appropriate</a:t>
            </a:r>
          </a:p>
          <a:p>
            <a:pPr marL="502769" indent="-457063">
              <a:buFont typeface="+mj-lt"/>
              <a:buAutoNum type="arabicPeriod"/>
            </a:pPr>
            <a:r>
              <a:rPr lang="en-US" sz="2999" dirty="0"/>
              <a:t>Change is most successful when it moves through the stages</a:t>
            </a:r>
          </a:p>
          <a:p>
            <a:pPr marL="502769" indent="-457063">
              <a:buFont typeface="+mj-lt"/>
              <a:buAutoNum type="arabicPeriod"/>
            </a:pPr>
            <a:r>
              <a:rPr lang="en-US" sz="2999" dirty="0"/>
              <a:t>Gives you a step by step path/plan using MI tools</a:t>
            </a:r>
          </a:p>
          <a:p>
            <a:pPr marL="502769" indent="-457063">
              <a:buFont typeface="+mj-lt"/>
              <a:buAutoNum type="arabicPeriod"/>
            </a:pPr>
            <a:endParaRPr lang="en-US" sz="2999" dirty="0"/>
          </a:p>
        </p:txBody>
      </p:sp>
      <p:sp>
        <p:nvSpPr>
          <p:cNvPr id="5" name="Rectangle 4"/>
          <p:cNvSpPr/>
          <p:nvPr/>
        </p:nvSpPr>
        <p:spPr>
          <a:xfrm>
            <a:off x="1588" y="6549412"/>
            <a:ext cx="6945813" cy="307697"/>
          </a:xfrm>
          <a:prstGeom prst="rect">
            <a:avLst/>
          </a:prstGeom>
        </p:spPr>
        <p:txBody>
          <a:bodyPr wrap="square">
            <a:spAutoFit/>
          </a:bodyPr>
          <a:lstStyle/>
          <a:p>
            <a:r>
              <a:rPr lang="en-US" altLang="en-US" sz="1400" dirty="0"/>
              <a:t>(</a:t>
            </a:r>
            <a:r>
              <a:rPr lang="en-US" altLang="en-US" sz="1400" dirty="0" err="1"/>
              <a:t>Prochaska</a:t>
            </a:r>
            <a:r>
              <a:rPr lang="en-US" altLang="en-US" sz="1400" dirty="0"/>
              <a:t> &amp; </a:t>
            </a:r>
            <a:r>
              <a:rPr lang="en-US" altLang="en-US" sz="1400" dirty="0" err="1"/>
              <a:t>DiClemente</a:t>
            </a:r>
            <a:r>
              <a:rPr lang="en-US" altLang="en-US" sz="1400" dirty="0"/>
              <a:t>, 1984; </a:t>
            </a:r>
            <a:r>
              <a:rPr lang="en-US" sz="1400" dirty="0" err="1"/>
              <a:t>Prochaska</a:t>
            </a:r>
            <a:r>
              <a:rPr lang="en-US" sz="1400" dirty="0"/>
              <a:t> &amp; </a:t>
            </a:r>
            <a:r>
              <a:rPr lang="en-US" sz="1400" dirty="0" err="1"/>
              <a:t>Velicer</a:t>
            </a:r>
            <a:r>
              <a:rPr lang="en-US" sz="1400" dirty="0"/>
              <a:t>, 1997)</a:t>
            </a:r>
          </a:p>
        </p:txBody>
      </p:sp>
    </p:spTree>
    <p:extLst>
      <p:ext uri="{BB962C8B-B14F-4D97-AF65-F5344CB8AC3E}">
        <p14:creationId xmlns:p14="http://schemas.microsoft.com/office/powerpoint/2010/main" val="4276999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8068" y="189117"/>
            <a:ext cx="8007531" cy="1290276"/>
          </a:xfrm>
        </p:spPr>
        <p:txBody>
          <a:bodyPr>
            <a:normAutofit fontScale="90000"/>
          </a:bodyPr>
          <a:lstStyle/>
          <a:p>
            <a:r>
              <a:rPr lang="en-US" b="1" dirty="0" smtClean="0"/>
              <a:t>What are </a:t>
            </a:r>
            <a:r>
              <a:rPr lang="en-US" b="1" dirty="0"/>
              <a:t>S</a:t>
            </a:r>
            <a:r>
              <a:rPr lang="en-US" b="1" dirty="0" smtClean="0"/>
              <a:t>ome Reasons People Change?</a:t>
            </a:r>
            <a:endParaRPr lang="en-US" b="1" dirty="0"/>
          </a:p>
        </p:txBody>
      </p:sp>
      <p:sp>
        <p:nvSpPr>
          <p:cNvPr id="3" name="Content Placeholder 2"/>
          <p:cNvSpPr>
            <a:spLocks noGrp="1"/>
          </p:cNvSpPr>
          <p:nvPr>
            <p:ph idx="1"/>
          </p:nvPr>
        </p:nvSpPr>
        <p:spPr>
          <a:xfrm>
            <a:off x="2272414" y="1749026"/>
            <a:ext cx="8594429" cy="4291655"/>
          </a:xfrm>
        </p:spPr>
        <p:txBody>
          <a:bodyPr>
            <a:normAutofit/>
          </a:bodyPr>
          <a:lstStyle/>
          <a:p>
            <a:pPr>
              <a:spcAft>
                <a:spcPts val="1799"/>
              </a:spcAft>
              <a:buClr>
                <a:schemeClr val="tx1"/>
              </a:buClr>
              <a:buFont typeface="+mj-lt"/>
              <a:buAutoNum type="arabicPeriod"/>
              <a:defRPr/>
            </a:pPr>
            <a:r>
              <a:rPr lang="en-US" sz="2199" b="1" dirty="0"/>
              <a:t>?</a:t>
            </a:r>
          </a:p>
          <a:p>
            <a:pPr>
              <a:spcAft>
                <a:spcPts val="1799"/>
              </a:spcAft>
              <a:buClr>
                <a:schemeClr val="tx1"/>
              </a:buClr>
              <a:buFont typeface="+mj-lt"/>
              <a:buAutoNum type="arabicPeriod"/>
              <a:defRPr/>
            </a:pPr>
            <a:r>
              <a:rPr lang="en-US" sz="2199" b="1" dirty="0"/>
              <a:t>?</a:t>
            </a:r>
          </a:p>
          <a:p>
            <a:pPr>
              <a:spcAft>
                <a:spcPts val="1799"/>
              </a:spcAft>
              <a:buClr>
                <a:schemeClr val="tx1"/>
              </a:buClr>
              <a:buFont typeface="+mj-lt"/>
              <a:buAutoNum type="arabicPeriod"/>
              <a:defRPr/>
            </a:pPr>
            <a:r>
              <a:rPr lang="en-US" sz="2199" b="1" dirty="0"/>
              <a:t>?</a:t>
            </a:r>
          </a:p>
          <a:p>
            <a:pPr>
              <a:spcAft>
                <a:spcPts val="1799"/>
              </a:spcAft>
              <a:buClr>
                <a:schemeClr val="tx1"/>
              </a:buClr>
              <a:buFont typeface="+mj-lt"/>
              <a:buAutoNum type="arabicPeriod"/>
              <a:defRPr/>
            </a:pPr>
            <a:r>
              <a:rPr lang="en-US" sz="2199" b="1" dirty="0"/>
              <a:t>?</a:t>
            </a:r>
          </a:p>
          <a:p>
            <a:pPr>
              <a:spcAft>
                <a:spcPts val="1799"/>
              </a:spcAft>
              <a:buClr>
                <a:schemeClr val="tx1"/>
              </a:buClr>
              <a:buFont typeface="+mj-lt"/>
              <a:buAutoNum type="arabicPeriod"/>
              <a:defRPr/>
            </a:pPr>
            <a:r>
              <a:rPr lang="en-US" sz="2199" b="1" dirty="0"/>
              <a:t>?</a:t>
            </a:r>
          </a:p>
        </p:txBody>
      </p:sp>
      <p:pic>
        <p:nvPicPr>
          <p:cNvPr id="4" name="Picture 2" descr="http://www.eci.com/cloudforum/images/Cloud-Questions.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21315" y="1614210"/>
            <a:ext cx="5085025" cy="456128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588" y="6604869"/>
            <a:ext cx="2985310" cy="307697"/>
          </a:xfrm>
          <a:prstGeom prst="rect">
            <a:avLst/>
          </a:prstGeom>
        </p:spPr>
        <p:txBody>
          <a:bodyPr wrap="square">
            <a:spAutoFit/>
          </a:bodyPr>
          <a:lstStyle/>
          <a:p>
            <a:r>
              <a:rPr lang="en-US" sz="1400" dirty="0"/>
              <a:t>Adapted from SBIRT Curriculum</a:t>
            </a:r>
          </a:p>
        </p:txBody>
      </p:sp>
    </p:spTree>
    <p:extLst>
      <p:ext uri="{BB962C8B-B14F-4D97-AF65-F5344CB8AC3E}">
        <p14:creationId xmlns:p14="http://schemas.microsoft.com/office/powerpoint/2010/main" val="4092896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6704" y="421404"/>
            <a:ext cx="9601200" cy="1143000"/>
          </a:xfrm>
        </p:spPr>
        <p:txBody>
          <a:bodyPr>
            <a:normAutofit fontScale="90000"/>
          </a:bodyPr>
          <a:lstStyle/>
          <a:p>
            <a:r>
              <a:rPr lang="en-US" b="1" dirty="0"/>
              <a:t>What are Some Reasons People </a:t>
            </a:r>
            <a:r>
              <a:rPr lang="en-US" b="1" dirty="0" smtClean="0"/>
              <a:t>Don’t Change</a:t>
            </a:r>
            <a:r>
              <a:rPr lang="en-US" b="1" dirty="0"/>
              <a:t>?</a:t>
            </a:r>
            <a:endParaRPr lang="en-US" dirty="0"/>
          </a:p>
        </p:txBody>
      </p:sp>
      <p:sp>
        <p:nvSpPr>
          <p:cNvPr id="3" name="Content Placeholder 2"/>
          <p:cNvSpPr>
            <a:spLocks noGrp="1"/>
          </p:cNvSpPr>
          <p:nvPr>
            <p:ph idx="1"/>
          </p:nvPr>
        </p:nvSpPr>
        <p:spPr>
          <a:xfrm>
            <a:off x="2270090" y="1930790"/>
            <a:ext cx="8594429" cy="4307693"/>
          </a:xfrm>
        </p:spPr>
        <p:txBody>
          <a:bodyPr>
            <a:noAutofit/>
          </a:bodyPr>
          <a:lstStyle/>
          <a:p>
            <a:pPr>
              <a:spcAft>
                <a:spcPts val="1799"/>
              </a:spcAft>
              <a:buClr>
                <a:schemeClr val="tx1"/>
              </a:buClr>
              <a:buFont typeface="+mj-lt"/>
              <a:buAutoNum type="arabicPeriod"/>
              <a:defRPr/>
            </a:pPr>
            <a:r>
              <a:rPr lang="en-US" sz="2199" b="1" dirty="0"/>
              <a:t>?</a:t>
            </a:r>
          </a:p>
          <a:p>
            <a:pPr>
              <a:spcAft>
                <a:spcPts val="1799"/>
              </a:spcAft>
              <a:buClr>
                <a:schemeClr val="tx1"/>
              </a:buClr>
              <a:buFont typeface="+mj-lt"/>
              <a:buAutoNum type="arabicPeriod"/>
              <a:defRPr/>
            </a:pPr>
            <a:r>
              <a:rPr lang="en-US" sz="2199" b="1" dirty="0"/>
              <a:t>?</a:t>
            </a:r>
          </a:p>
          <a:p>
            <a:pPr>
              <a:spcAft>
                <a:spcPts val="1799"/>
              </a:spcAft>
              <a:buClr>
                <a:schemeClr val="tx1"/>
              </a:buClr>
              <a:buFont typeface="+mj-lt"/>
              <a:buAutoNum type="arabicPeriod"/>
              <a:defRPr/>
            </a:pPr>
            <a:r>
              <a:rPr lang="en-US" sz="2199" b="1" dirty="0"/>
              <a:t>?</a:t>
            </a:r>
          </a:p>
          <a:p>
            <a:pPr>
              <a:spcAft>
                <a:spcPts val="1799"/>
              </a:spcAft>
              <a:buClr>
                <a:schemeClr val="tx1"/>
              </a:buClr>
              <a:buFont typeface="+mj-lt"/>
              <a:buAutoNum type="arabicPeriod"/>
              <a:defRPr/>
            </a:pPr>
            <a:r>
              <a:rPr lang="en-US" sz="2199" b="1" dirty="0"/>
              <a:t>?</a:t>
            </a:r>
          </a:p>
          <a:p>
            <a:pPr>
              <a:spcAft>
                <a:spcPts val="1799"/>
              </a:spcAft>
              <a:buClr>
                <a:schemeClr val="tx1"/>
              </a:buClr>
              <a:buFont typeface="+mj-lt"/>
              <a:buAutoNum type="arabicPeriod"/>
              <a:defRPr/>
            </a:pPr>
            <a:r>
              <a:rPr lang="en-US" sz="2199" b="1" dirty="0"/>
              <a:t>?</a:t>
            </a:r>
          </a:p>
        </p:txBody>
      </p:sp>
      <p:pic>
        <p:nvPicPr>
          <p:cNvPr id="1026" name="Picture 2" descr="http://www.eci.com/cloudforum/images/Cloud-Questions.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4709" y="1930790"/>
            <a:ext cx="5085025" cy="456128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588" y="6604869"/>
            <a:ext cx="2985310" cy="307697"/>
          </a:xfrm>
          <a:prstGeom prst="rect">
            <a:avLst/>
          </a:prstGeom>
        </p:spPr>
        <p:txBody>
          <a:bodyPr wrap="square">
            <a:spAutoFit/>
          </a:bodyPr>
          <a:lstStyle/>
          <a:p>
            <a:r>
              <a:rPr lang="en-US" sz="1400" dirty="0"/>
              <a:t>Adapted from SBIRT Curriculum</a:t>
            </a:r>
          </a:p>
        </p:txBody>
      </p:sp>
    </p:spTree>
    <p:extLst>
      <p:ext uri="{BB962C8B-B14F-4D97-AF65-F5344CB8AC3E}">
        <p14:creationId xmlns:p14="http://schemas.microsoft.com/office/powerpoint/2010/main" val="1253015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9771" y="234595"/>
            <a:ext cx="9872948" cy="1140844"/>
          </a:xfrm>
        </p:spPr>
        <p:txBody>
          <a:bodyPr/>
          <a:lstStyle/>
          <a:p>
            <a:r>
              <a:rPr lang="en-US" b="1" dirty="0" smtClean="0"/>
              <a:t>Change</a:t>
            </a:r>
            <a:endParaRPr lang="en-US" b="1" dirty="0"/>
          </a:p>
        </p:txBody>
      </p:sp>
      <p:sp>
        <p:nvSpPr>
          <p:cNvPr id="5" name="Text Placeholder 4"/>
          <p:cNvSpPr>
            <a:spLocks noGrp="1"/>
          </p:cNvSpPr>
          <p:nvPr>
            <p:ph type="body" idx="1"/>
          </p:nvPr>
        </p:nvSpPr>
        <p:spPr>
          <a:xfrm>
            <a:off x="1494243" y="1375439"/>
            <a:ext cx="5057437" cy="1175425"/>
          </a:xfrm>
        </p:spPr>
        <p:txBody>
          <a:bodyPr/>
          <a:lstStyle/>
          <a:p>
            <a:r>
              <a:rPr lang="en-US" dirty="0">
                <a:solidFill>
                  <a:schemeClr val="tx1"/>
                </a:solidFill>
              </a:rPr>
              <a:t>What are Some Reasons People </a:t>
            </a:r>
            <a:br>
              <a:rPr lang="en-US" dirty="0">
                <a:solidFill>
                  <a:schemeClr val="tx1"/>
                </a:solidFill>
              </a:rPr>
            </a:br>
            <a:r>
              <a:rPr lang="en-US" dirty="0">
                <a:solidFill>
                  <a:schemeClr val="tx1"/>
                </a:solidFill>
              </a:rPr>
              <a:t>Cite for Changing? </a:t>
            </a:r>
          </a:p>
        </p:txBody>
      </p:sp>
      <p:sp>
        <p:nvSpPr>
          <p:cNvPr id="6" name="Text Placeholder 5"/>
          <p:cNvSpPr>
            <a:spLocks noGrp="1"/>
          </p:cNvSpPr>
          <p:nvPr>
            <p:ph type="body" sz="quarter" idx="3"/>
          </p:nvPr>
        </p:nvSpPr>
        <p:spPr>
          <a:xfrm>
            <a:off x="6980791" y="1375439"/>
            <a:ext cx="4701506" cy="1175425"/>
          </a:xfrm>
        </p:spPr>
        <p:txBody>
          <a:bodyPr/>
          <a:lstStyle/>
          <a:p>
            <a:r>
              <a:rPr lang="en-US" dirty="0">
                <a:solidFill>
                  <a:schemeClr val="tx1"/>
                </a:solidFill>
              </a:rPr>
              <a:t>What are Some Reasons People Cite for </a:t>
            </a:r>
            <a:r>
              <a:rPr lang="en-US" dirty="0" smtClean="0">
                <a:solidFill>
                  <a:schemeClr val="tx1"/>
                </a:solidFill>
              </a:rPr>
              <a:t>NOT </a:t>
            </a:r>
            <a:r>
              <a:rPr lang="en-US" dirty="0">
                <a:solidFill>
                  <a:schemeClr val="tx1"/>
                </a:solidFill>
              </a:rPr>
              <a:t>Changing? </a:t>
            </a:r>
          </a:p>
        </p:txBody>
      </p:sp>
      <p:sp>
        <p:nvSpPr>
          <p:cNvPr id="10" name="Content Placeholder 2"/>
          <p:cNvSpPr txBox="1">
            <a:spLocks/>
          </p:cNvSpPr>
          <p:nvPr/>
        </p:nvSpPr>
        <p:spPr>
          <a:xfrm>
            <a:off x="1494243" y="2714091"/>
            <a:ext cx="4753642" cy="3727551"/>
          </a:xfrm>
          <a:prstGeom prst="rect">
            <a:avLst/>
          </a:prstGeom>
          <a:noFill/>
        </p:spPr>
        <p:txBody>
          <a:bodyPr vert="horz" lIns="91416" tIns="45708" rIns="91416" bIns="45708" rtlCol="0">
            <a:norm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a:spcAft>
                <a:spcPts val="1799"/>
              </a:spcAft>
              <a:buClr>
                <a:schemeClr val="tx1"/>
              </a:buClr>
              <a:buFont typeface="+mj-lt"/>
              <a:buAutoNum type="arabicPeriod"/>
              <a:defRPr/>
            </a:pPr>
            <a:r>
              <a:rPr lang="en-US" sz="2199" b="1" dirty="0"/>
              <a:t>Sick and tired of being sick and tired</a:t>
            </a:r>
          </a:p>
          <a:p>
            <a:pPr>
              <a:spcAft>
                <a:spcPts val="1799"/>
              </a:spcAft>
              <a:buClr>
                <a:schemeClr val="tx1"/>
              </a:buClr>
              <a:buFont typeface="+mj-lt"/>
              <a:buAutoNum type="arabicPeriod"/>
              <a:defRPr/>
            </a:pPr>
            <a:r>
              <a:rPr lang="en-US" sz="2199" b="1" dirty="0"/>
              <a:t>For their family, kids, partner</a:t>
            </a:r>
          </a:p>
          <a:p>
            <a:pPr>
              <a:spcAft>
                <a:spcPts val="1799"/>
              </a:spcAft>
              <a:buClr>
                <a:schemeClr val="tx1"/>
              </a:buClr>
              <a:buFont typeface="+mj-lt"/>
              <a:buAutoNum type="arabicPeriod"/>
              <a:defRPr/>
            </a:pPr>
            <a:r>
              <a:rPr lang="en-US" sz="2199" b="1" dirty="0"/>
              <a:t> Want a new future</a:t>
            </a:r>
          </a:p>
          <a:p>
            <a:pPr>
              <a:spcAft>
                <a:spcPts val="1799"/>
              </a:spcAft>
              <a:buClr>
                <a:schemeClr val="tx1"/>
              </a:buClr>
              <a:buFont typeface="+mj-lt"/>
              <a:buAutoNum type="arabicPeriod"/>
              <a:defRPr/>
            </a:pPr>
            <a:r>
              <a:rPr lang="en-US" sz="2199" b="1" dirty="0"/>
              <a:t> Medical or health reasons</a:t>
            </a:r>
          </a:p>
          <a:p>
            <a:pPr>
              <a:spcAft>
                <a:spcPts val="1799"/>
              </a:spcAft>
              <a:buClr>
                <a:schemeClr val="tx1"/>
              </a:buClr>
              <a:buFont typeface="+mj-lt"/>
              <a:buAutoNum type="arabicPeriod"/>
              <a:defRPr/>
            </a:pPr>
            <a:r>
              <a:rPr lang="en-US" sz="2199" b="1" dirty="0"/>
              <a:t>Improved life conditions</a:t>
            </a:r>
          </a:p>
        </p:txBody>
      </p:sp>
      <p:sp>
        <p:nvSpPr>
          <p:cNvPr id="11" name="Content Placeholder 2"/>
          <p:cNvSpPr txBox="1">
            <a:spLocks/>
          </p:cNvSpPr>
          <p:nvPr/>
        </p:nvSpPr>
        <p:spPr>
          <a:xfrm>
            <a:off x="7098473" y="2694556"/>
            <a:ext cx="4936474" cy="3735649"/>
          </a:xfrm>
          <a:prstGeom prst="rect">
            <a:avLst/>
          </a:prstGeom>
          <a:noFill/>
        </p:spPr>
        <p:txBody>
          <a:bodyPr vert="horz" lIns="91416" tIns="45708" rIns="91416" bIns="45708" rtlCol="0">
            <a:norm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a:spcAft>
                <a:spcPts val="1799"/>
              </a:spcAft>
              <a:buClr>
                <a:schemeClr val="tx1"/>
              </a:buClr>
              <a:buFont typeface="+mj-lt"/>
              <a:buAutoNum type="arabicPeriod"/>
              <a:defRPr/>
            </a:pPr>
            <a:r>
              <a:rPr lang="en-US" sz="2199" b="1" dirty="0"/>
              <a:t>Don’t know how</a:t>
            </a:r>
          </a:p>
          <a:p>
            <a:pPr>
              <a:spcAft>
                <a:spcPts val="1799"/>
              </a:spcAft>
              <a:buClr>
                <a:schemeClr val="tx1"/>
              </a:buClr>
              <a:buFont typeface="+mj-lt"/>
              <a:buAutoNum type="arabicPeriod"/>
              <a:defRPr/>
            </a:pPr>
            <a:r>
              <a:rPr lang="en-US" sz="2199" b="1" dirty="0"/>
              <a:t>Don’t have the resources</a:t>
            </a:r>
          </a:p>
          <a:p>
            <a:pPr>
              <a:spcAft>
                <a:spcPts val="1799"/>
              </a:spcAft>
              <a:buClr>
                <a:schemeClr val="tx1"/>
              </a:buClr>
              <a:buFont typeface="+mj-lt"/>
              <a:buAutoNum type="arabicPeriod"/>
              <a:defRPr/>
            </a:pPr>
            <a:r>
              <a:rPr lang="en-US" sz="2199" b="1" dirty="0"/>
              <a:t>Don’t know who to ask</a:t>
            </a:r>
          </a:p>
          <a:p>
            <a:pPr>
              <a:spcAft>
                <a:spcPts val="1799"/>
              </a:spcAft>
              <a:buClr>
                <a:schemeClr val="tx1"/>
              </a:buClr>
              <a:buFont typeface="+mj-lt"/>
              <a:buAutoNum type="arabicPeriod"/>
              <a:defRPr/>
            </a:pPr>
            <a:r>
              <a:rPr lang="en-US" sz="2199" b="1" dirty="0"/>
              <a:t>Scared</a:t>
            </a:r>
          </a:p>
          <a:p>
            <a:pPr>
              <a:spcAft>
                <a:spcPts val="1799"/>
              </a:spcAft>
              <a:buClr>
                <a:schemeClr val="tx1"/>
              </a:buClr>
              <a:buFont typeface="+mj-lt"/>
              <a:buAutoNum type="arabicPeriod"/>
              <a:defRPr/>
            </a:pPr>
            <a:r>
              <a:rPr lang="en-US" sz="2199" b="1" dirty="0"/>
              <a:t>Fear of failure</a:t>
            </a:r>
          </a:p>
        </p:txBody>
      </p:sp>
      <p:sp>
        <p:nvSpPr>
          <p:cNvPr id="7" name="Rectangle 6"/>
          <p:cNvSpPr/>
          <p:nvPr/>
        </p:nvSpPr>
        <p:spPr>
          <a:xfrm>
            <a:off x="1588" y="6604869"/>
            <a:ext cx="2985310" cy="307697"/>
          </a:xfrm>
          <a:prstGeom prst="rect">
            <a:avLst/>
          </a:prstGeom>
        </p:spPr>
        <p:txBody>
          <a:bodyPr wrap="square">
            <a:spAutoFit/>
          </a:bodyPr>
          <a:lstStyle/>
          <a:p>
            <a:r>
              <a:rPr lang="en-US" sz="1400" dirty="0"/>
              <a:t>Adapted from SBIRT Curriculum</a:t>
            </a:r>
          </a:p>
        </p:txBody>
      </p:sp>
    </p:spTree>
    <p:extLst>
      <p:ext uri="{BB962C8B-B14F-4D97-AF65-F5344CB8AC3E}">
        <p14:creationId xmlns:p14="http://schemas.microsoft.com/office/powerpoint/2010/main" val="4122185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5" name="Content Placeholder 4"/>
          <p:cNvSpPr>
            <a:spLocks noGrp="1"/>
          </p:cNvSpPr>
          <p:nvPr>
            <p:ph idx="1"/>
          </p:nvPr>
        </p:nvSpPr>
        <p:spPr>
          <a:xfrm>
            <a:off x="3624943" y="2566851"/>
            <a:ext cx="7696202" cy="3505200"/>
          </a:xfrm>
        </p:spPr>
        <p:txBody>
          <a:bodyPr>
            <a:normAutofit fontScale="85000" lnSpcReduction="20000"/>
          </a:bodyPr>
          <a:lstStyle/>
          <a:p>
            <a:r>
              <a:rPr lang="en-US" sz="3000" dirty="0"/>
              <a:t>Only when they …</a:t>
            </a:r>
          </a:p>
          <a:p>
            <a:pPr lvl="1"/>
            <a:r>
              <a:rPr lang="en-US" sz="2800" dirty="0"/>
              <a:t>become </a:t>
            </a:r>
            <a:r>
              <a:rPr lang="en-US" sz="2800" b="1" dirty="0"/>
              <a:t>Interested and Concerned </a:t>
            </a:r>
            <a:r>
              <a:rPr lang="en-US" sz="2800" dirty="0"/>
              <a:t>about the need for change</a:t>
            </a:r>
          </a:p>
          <a:p>
            <a:pPr lvl="1"/>
            <a:r>
              <a:rPr lang="en-US" sz="2800" dirty="0"/>
              <a:t>become </a:t>
            </a:r>
            <a:r>
              <a:rPr lang="en-US" sz="2800" b="1" dirty="0"/>
              <a:t>Convinced</a:t>
            </a:r>
            <a:r>
              <a:rPr lang="en-US" sz="2800" dirty="0"/>
              <a:t> change is in best interest or will benefit them more than cost them</a:t>
            </a:r>
          </a:p>
          <a:p>
            <a:pPr lvl="1"/>
            <a:r>
              <a:rPr lang="en-US" sz="2800" dirty="0"/>
              <a:t>organize P</a:t>
            </a:r>
            <a:r>
              <a:rPr lang="en-US" sz="2800" b="1" dirty="0"/>
              <a:t>lan of Action </a:t>
            </a:r>
            <a:r>
              <a:rPr lang="en-US" sz="2800" dirty="0"/>
              <a:t>that they are </a:t>
            </a:r>
            <a:r>
              <a:rPr lang="en-US" sz="2800" b="1" dirty="0"/>
              <a:t>Committed</a:t>
            </a:r>
            <a:r>
              <a:rPr lang="en-US" sz="2800" dirty="0"/>
              <a:t> to implementing</a:t>
            </a:r>
          </a:p>
          <a:p>
            <a:pPr lvl="1"/>
            <a:r>
              <a:rPr lang="en-US" sz="2800" b="1" dirty="0"/>
              <a:t>Take the Actions </a:t>
            </a:r>
            <a:r>
              <a:rPr lang="en-US" sz="2800" dirty="0"/>
              <a:t>necessary to make and sustain the </a:t>
            </a:r>
            <a:r>
              <a:rPr lang="en-US" sz="2800" dirty="0" smtClean="0"/>
              <a:t>change</a:t>
            </a:r>
            <a:endParaRPr lang="en-US" sz="3000" dirty="0"/>
          </a:p>
        </p:txBody>
      </p:sp>
    </p:spTree>
    <p:extLst>
      <p:ext uri="{BB962C8B-B14F-4D97-AF65-F5344CB8AC3E}">
        <p14:creationId xmlns:p14="http://schemas.microsoft.com/office/powerpoint/2010/main" val="2511564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is Motivational Interviewing</a:t>
            </a:r>
          </a:p>
        </p:txBody>
      </p:sp>
      <p:sp>
        <p:nvSpPr>
          <p:cNvPr id="3" name="Content Placeholder 2"/>
          <p:cNvSpPr>
            <a:spLocks noGrp="1"/>
          </p:cNvSpPr>
          <p:nvPr>
            <p:ph idx="1"/>
          </p:nvPr>
        </p:nvSpPr>
        <p:spPr>
          <a:xfrm>
            <a:off x="1327557" y="2144485"/>
            <a:ext cx="10018713" cy="2153195"/>
          </a:xfrm>
        </p:spPr>
        <p:txBody>
          <a:bodyPr>
            <a:normAutofit/>
          </a:bodyPr>
          <a:lstStyle/>
          <a:p>
            <a:r>
              <a:rPr lang="en-US" sz="3500" dirty="0"/>
              <a:t>A collaborative conversation style for strengthening a </a:t>
            </a:r>
            <a:r>
              <a:rPr lang="en-US" sz="3500" b="1" dirty="0"/>
              <a:t>person’s </a:t>
            </a:r>
            <a:r>
              <a:rPr lang="en-US" sz="3500" b="1" i="1" dirty="0"/>
              <a:t>own</a:t>
            </a:r>
            <a:r>
              <a:rPr lang="en-US" sz="3500" b="1" dirty="0"/>
              <a:t> motivation</a:t>
            </a:r>
            <a:r>
              <a:rPr lang="en-US" sz="3500" dirty="0"/>
              <a:t> and commitment to change. </a:t>
            </a:r>
          </a:p>
        </p:txBody>
      </p:sp>
      <p:sp>
        <p:nvSpPr>
          <p:cNvPr id="4" name="Text Placeholder 6"/>
          <p:cNvSpPr txBox="1">
            <a:spLocks/>
          </p:cNvSpPr>
          <p:nvPr/>
        </p:nvSpPr>
        <p:spPr>
          <a:xfrm>
            <a:off x="1912742" y="4297680"/>
            <a:ext cx="7118666" cy="1143000"/>
          </a:xfrm>
          <a:prstGeom prst="rect">
            <a:avLst/>
          </a:prstGeom>
        </p:spPr>
        <p:txBody>
          <a:bodyPr vert="horz" lIns="91440" tIns="45720" rIns="91440" bIns="45720" rtlCol="0">
            <a:normAutofit/>
          </a:bodyPr>
          <a:lstStyle>
            <a:lvl1pPr marL="223838" indent="-223838" algn="l" defTabSz="914400" rtl="0" eaLnBrk="1" latinLnBrk="0" hangingPunct="1">
              <a:lnSpc>
                <a:spcPct val="90000"/>
              </a:lnSpc>
              <a:spcBef>
                <a:spcPts val="1800"/>
              </a:spcBef>
              <a:buFont typeface="Arial" pitchFamily="34" charset="0"/>
              <a:buChar char="•"/>
              <a:defRPr sz="2000" kern="1200">
                <a:solidFill>
                  <a:schemeClr val="tx1"/>
                </a:solidFill>
                <a:latin typeface="+mn-lt"/>
                <a:ea typeface="+mn-ea"/>
                <a:cs typeface="+mn-cs"/>
              </a:defRPr>
            </a:lvl1pPr>
            <a:lvl2pPr marL="502920" indent="-223838" algn="l" defTabSz="914400" rtl="0" eaLnBrk="1" latinLnBrk="0" hangingPunct="1">
              <a:lnSpc>
                <a:spcPct val="90000"/>
              </a:lnSpc>
              <a:spcBef>
                <a:spcPts val="800"/>
              </a:spcBef>
              <a:buFont typeface="Arial" pitchFamily="34" charset="0"/>
              <a:buChar char="–"/>
              <a:defRPr sz="1800" kern="1200">
                <a:solidFill>
                  <a:schemeClr val="tx1"/>
                </a:solidFill>
                <a:latin typeface="+mn-lt"/>
                <a:ea typeface="+mn-ea"/>
                <a:cs typeface="+mn-cs"/>
              </a:defRPr>
            </a:lvl2pPr>
            <a:lvl3pPr marL="741363" indent="-171450" algn="l" defTabSz="914400" rtl="0" eaLnBrk="1" latinLnBrk="0" hangingPunct="1">
              <a:lnSpc>
                <a:spcPct val="90000"/>
              </a:lnSpc>
              <a:spcBef>
                <a:spcPts val="600"/>
              </a:spcBef>
              <a:buFont typeface="Arial" pitchFamily="34" charset="0"/>
              <a:buChar char="•"/>
              <a:defRPr sz="1600" kern="1200">
                <a:solidFill>
                  <a:schemeClr val="tx1"/>
                </a:solidFill>
                <a:latin typeface="+mn-lt"/>
                <a:ea typeface="+mn-ea"/>
                <a:cs typeface="+mn-cs"/>
              </a:defRPr>
            </a:lvl3pPr>
            <a:lvl4pPr marL="966788" indent="-173038" algn="l" defTabSz="914400" rtl="0" eaLnBrk="1" latinLnBrk="0" hangingPunct="1">
              <a:lnSpc>
                <a:spcPct val="90000"/>
              </a:lnSpc>
              <a:spcBef>
                <a:spcPts val="600"/>
              </a:spcBef>
              <a:buFont typeface="Arial" pitchFamily="34" charset="0"/>
              <a:buChar char="–"/>
              <a:defRPr sz="1400" kern="1200">
                <a:solidFill>
                  <a:schemeClr val="tx1"/>
                </a:solidFill>
                <a:latin typeface="+mn-lt"/>
                <a:ea typeface="+mn-ea"/>
                <a:cs typeface="+mn-cs"/>
              </a:defRPr>
            </a:lvl4pPr>
            <a:lvl5pPr marL="1208088" indent="-173038" algn="l" defTabSz="914400" rtl="0" eaLnBrk="1" latinLnBrk="0" hangingPunct="1">
              <a:lnSpc>
                <a:spcPct val="90000"/>
              </a:lnSpc>
              <a:spcBef>
                <a:spcPts val="600"/>
              </a:spcBef>
              <a:buFont typeface="Arial" pitchFamily="34" charset="0"/>
              <a:buChar char="•"/>
              <a:defRPr sz="1400" kern="1200">
                <a:solidFill>
                  <a:schemeClr val="tx1"/>
                </a:solidFill>
                <a:latin typeface="+mn-lt"/>
                <a:ea typeface="+mn-ea"/>
                <a:cs typeface="+mn-cs"/>
              </a:defRPr>
            </a:lvl5pPr>
            <a:lvl6pPr marL="1444752" indent="-173736" algn="l" defTabSz="914400" rtl="0" eaLnBrk="1" latinLnBrk="0" hangingPunct="1">
              <a:lnSpc>
                <a:spcPct val="90000"/>
              </a:lnSpc>
              <a:spcBef>
                <a:spcPts val="600"/>
              </a:spcBef>
              <a:buFont typeface="Arial" pitchFamily="34" charset="0"/>
              <a:buChar char="–"/>
              <a:defRPr sz="1400" kern="1200" baseline="0">
                <a:solidFill>
                  <a:schemeClr val="tx1"/>
                </a:solidFill>
                <a:latin typeface="+mn-lt"/>
                <a:ea typeface="+mn-ea"/>
                <a:cs typeface="+mn-cs"/>
              </a:defRPr>
            </a:lvl6pPr>
            <a:lvl7pPr marL="1682496" indent="-173736" algn="l" defTabSz="914400" rtl="0" eaLnBrk="1" latinLnBrk="0" hangingPunct="1">
              <a:lnSpc>
                <a:spcPct val="90000"/>
              </a:lnSpc>
              <a:spcBef>
                <a:spcPts val="600"/>
              </a:spcBef>
              <a:buFont typeface="Arial" pitchFamily="34" charset="0"/>
              <a:buChar char="•"/>
              <a:defRPr sz="1400" kern="1200" baseline="0">
                <a:solidFill>
                  <a:schemeClr val="tx1"/>
                </a:solidFill>
                <a:latin typeface="+mn-lt"/>
                <a:ea typeface="+mn-ea"/>
                <a:cs typeface="+mn-cs"/>
              </a:defRPr>
            </a:lvl7pPr>
            <a:lvl8pPr marL="1920240" indent="-173736" algn="l" defTabSz="914400" rtl="0" eaLnBrk="1" latinLnBrk="0" hangingPunct="1">
              <a:lnSpc>
                <a:spcPct val="90000"/>
              </a:lnSpc>
              <a:spcBef>
                <a:spcPts val="600"/>
              </a:spcBef>
              <a:buFont typeface="Arial" pitchFamily="34" charset="0"/>
              <a:buChar char="–"/>
              <a:defRPr sz="1400" kern="1200" baseline="0">
                <a:solidFill>
                  <a:schemeClr val="tx1"/>
                </a:solidFill>
                <a:latin typeface="+mn-lt"/>
                <a:ea typeface="+mn-ea"/>
                <a:cs typeface="+mn-cs"/>
              </a:defRPr>
            </a:lvl8pPr>
            <a:lvl9pPr marL="2157984" indent="-173736" algn="l" defTabSz="914400" rtl="0" eaLnBrk="1" latinLnBrk="0" hangingPunct="1">
              <a:lnSpc>
                <a:spcPct val="90000"/>
              </a:lnSpc>
              <a:spcBef>
                <a:spcPts val="600"/>
              </a:spcBef>
              <a:buFont typeface="Arial" pitchFamily="34" charset="0"/>
              <a:buChar char="•"/>
              <a:defRPr sz="1400" kern="1200" baseline="0">
                <a:solidFill>
                  <a:schemeClr val="tx1"/>
                </a:solidFill>
                <a:latin typeface="+mn-lt"/>
                <a:ea typeface="+mn-ea"/>
                <a:cs typeface="+mn-cs"/>
              </a:defRPr>
            </a:lvl9pPr>
          </a:lstStyle>
          <a:p>
            <a:r>
              <a:rPr lang="en-US" altLang="en-US" i="1" dirty="0"/>
              <a:t>“Motivational interviewing is a client-centered, directive method for enhancing intrinsic motivation to change by exploring and resolving ambivalence.”</a:t>
            </a:r>
          </a:p>
          <a:p>
            <a:endParaRPr lang="en-US"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16593" y="3609744"/>
            <a:ext cx="1985402" cy="295869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92048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49802" y="270690"/>
            <a:ext cx="7848827" cy="6371277"/>
          </a:xfrm>
          <a:prstGeom prst="rect">
            <a:avLst/>
          </a:prstGeom>
        </p:spPr>
      </p:pic>
    </p:spTree>
    <p:extLst>
      <p:ext uri="{BB962C8B-B14F-4D97-AF65-F5344CB8AC3E}">
        <p14:creationId xmlns:p14="http://schemas.microsoft.com/office/powerpoint/2010/main" val="4357705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7374" y="337457"/>
            <a:ext cx="10018713" cy="1338943"/>
          </a:xfrm>
        </p:spPr>
        <p:txBody>
          <a:bodyPr/>
          <a:lstStyle/>
          <a:p>
            <a:r>
              <a:rPr lang="en-US" dirty="0" smtClean="0"/>
              <a:t>3 Communications Style</a:t>
            </a:r>
            <a:endParaRPr lang="en-US" dirty="0"/>
          </a:p>
        </p:txBody>
      </p:sp>
      <p:graphicFrame>
        <p:nvGraphicFramePr>
          <p:cNvPr id="5" name="Content Placeholder 4"/>
          <p:cNvGraphicFramePr>
            <a:graphicFrameLocks noGrp="1"/>
          </p:cNvGraphicFramePr>
          <p:nvPr>
            <p:ph idx="1"/>
            <p:extLst/>
          </p:nvPr>
        </p:nvGraphicFramePr>
        <p:xfrm>
          <a:off x="1295401" y="1676400"/>
          <a:ext cx="96012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73523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a:xfrm>
            <a:off x="1484311" y="685800"/>
            <a:ext cx="10018713" cy="1286691"/>
          </a:xfrm>
        </p:spPr>
        <p:txBody>
          <a:bodyPr/>
          <a:lstStyle/>
          <a:p>
            <a:r>
              <a:rPr lang="en-US" dirty="0" smtClean="0"/>
              <a:t>Exercise 1</a:t>
            </a:r>
            <a:endParaRPr lang="en-US" dirty="0"/>
          </a:p>
        </p:txBody>
      </p:sp>
      <p:sp>
        <p:nvSpPr>
          <p:cNvPr id="5" name="Content Placeholder 4"/>
          <p:cNvSpPr>
            <a:spLocks noGrp="1"/>
          </p:cNvSpPr>
          <p:nvPr>
            <p:ph idx="1"/>
          </p:nvPr>
        </p:nvSpPr>
        <p:spPr>
          <a:xfrm>
            <a:off x="1981201" y="1828800"/>
            <a:ext cx="9721611" cy="4651416"/>
          </a:xfrm>
        </p:spPr>
        <p:txBody>
          <a:bodyPr>
            <a:normAutofit/>
          </a:bodyPr>
          <a:lstStyle/>
          <a:p>
            <a:r>
              <a:rPr lang="en-US" dirty="0" smtClean="0"/>
              <a:t>Think of something that you’ve been thinking about changing or recognize that you should make a change. </a:t>
            </a:r>
          </a:p>
          <a:p>
            <a:r>
              <a:rPr lang="en-US" dirty="0" smtClean="0"/>
              <a:t>Turn to a partner and tell them this thing</a:t>
            </a:r>
          </a:p>
          <a:p>
            <a:r>
              <a:rPr lang="en-US" dirty="0" smtClean="0"/>
              <a:t>“Helper” please give them a list of reasons they should change</a:t>
            </a:r>
          </a:p>
          <a:p>
            <a:pPr lvl="1"/>
            <a:r>
              <a:rPr lang="en-US" dirty="0" smtClean="0"/>
              <a:t>Emphasize the importance of changing </a:t>
            </a:r>
          </a:p>
          <a:p>
            <a:pPr lvl="1"/>
            <a:r>
              <a:rPr lang="en-US" dirty="0" smtClean="0"/>
              <a:t>Tell them how to do it</a:t>
            </a:r>
          </a:p>
          <a:p>
            <a:pPr lvl="1"/>
            <a:r>
              <a:rPr lang="en-US" dirty="0" smtClean="0"/>
              <a:t>Assure them that they could and should do it</a:t>
            </a:r>
          </a:p>
          <a:p>
            <a:pPr lvl="1"/>
            <a:r>
              <a:rPr lang="en-US" dirty="0" smtClean="0"/>
              <a:t>And encourage them to get on with it</a:t>
            </a:r>
          </a:p>
          <a:p>
            <a:r>
              <a:rPr lang="en-US" dirty="0" smtClean="0"/>
              <a:t>How did this feel?</a:t>
            </a:r>
            <a:endParaRPr lang="en-US" dirty="0"/>
          </a:p>
        </p:txBody>
      </p:sp>
    </p:spTree>
    <p:extLst>
      <p:ext uri="{BB962C8B-B14F-4D97-AF65-F5344CB8AC3E}">
        <p14:creationId xmlns:p14="http://schemas.microsoft.com/office/powerpoint/2010/main" val="38901563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additive="base">
                                        <p:cTn id="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additive="base">
                                        <p:cTn id="1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 calcmode="lin" valueType="num">
                                      <p:cBhvr additive="base">
                                        <p:cTn id="17"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 calcmode="lin" valueType="num">
                                      <p:cBhvr additive="base">
                                        <p:cTn id="2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5">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5">
                                            <p:txEl>
                                              <p:pRg st="5" end="5"/>
                                            </p:txEl>
                                          </p:spTgt>
                                        </p:tgtEl>
                                        <p:attrNameLst>
                                          <p:attrName>style.visibility</p:attrName>
                                        </p:attrNameLst>
                                      </p:cBhvr>
                                      <p:to>
                                        <p:strVal val="visible"/>
                                      </p:to>
                                    </p:set>
                                    <p:anim calcmode="lin" valueType="num">
                                      <p:cBhvr additive="base">
                                        <p:cTn id="25"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5">
                                            <p:txEl>
                                              <p:pRg st="6" end="6"/>
                                            </p:txEl>
                                          </p:spTgt>
                                        </p:tgtEl>
                                        <p:attrNameLst>
                                          <p:attrName>style.visibility</p:attrName>
                                        </p:attrNameLst>
                                      </p:cBhvr>
                                      <p:to>
                                        <p:strVal val="visible"/>
                                      </p:to>
                                    </p:set>
                                    <p:anim calcmode="lin" valueType="num">
                                      <p:cBhvr additive="base">
                                        <p:cTn id="29"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anim calcmode="lin" valueType="num">
                                      <p:cBhvr additive="base">
                                        <p:cTn id="35"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304800"/>
            <a:ext cx="9601200" cy="1143000"/>
          </a:xfrm>
        </p:spPr>
        <p:txBody>
          <a:bodyPr/>
          <a:lstStyle/>
          <a:p>
            <a:r>
              <a:rPr lang="en-US" dirty="0" smtClean="0"/>
              <a:t>Exercise 2</a:t>
            </a:r>
            <a:endParaRPr lang="en-US" dirty="0"/>
          </a:p>
        </p:txBody>
      </p:sp>
      <p:sp>
        <p:nvSpPr>
          <p:cNvPr id="3" name="Content Placeholder 2"/>
          <p:cNvSpPr>
            <a:spLocks noGrp="1"/>
          </p:cNvSpPr>
          <p:nvPr>
            <p:ph idx="1"/>
          </p:nvPr>
        </p:nvSpPr>
        <p:spPr>
          <a:xfrm>
            <a:off x="1600201" y="1676401"/>
            <a:ext cx="9682687" cy="4418449"/>
          </a:xfrm>
        </p:spPr>
        <p:txBody>
          <a:bodyPr>
            <a:normAutofit lnSpcReduction="10000"/>
          </a:bodyPr>
          <a:lstStyle/>
          <a:p>
            <a:pPr marL="0" indent="0">
              <a:buNone/>
            </a:pPr>
            <a:r>
              <a:rPr lang="en-US" dirty="0" smtClean="0"/>
              <a:t>Now try again, again tell your partner what you’d like to change. </a:t>
            </a:r>
          </a:p>
          <a:p>
            <a:pPr marL="0" indent="0">
              <a:buNone/>
            </a:pPr>
            <a:r>
              <a:rPr lang="en-US" dirty="0" smtClean="0"/>
              <a:t>But now “helper” ask the following questions and listen closely for the answers.</a:t>
            </a:r>
          </a:p>
          <a:p>
            <a:pPr marL="736145" lvl="1" indent="-457063">
              <a:buFont typeface="+mj-lt"/>
              <a:buAutoNum type="arabicPeriod"/>
            </a:pPr>
            <a:r>
              <a:rPr lang="en-US" dirty="0" smtClean="0"/>
              <a:t>What would you want to make this change?</a:t>
            </a:r>
          </a:p>
          <a:p>
            <a:pPr marL="736145" lvl="1" indent="-457063">
              <a:buFont typeface="+mj-lt"/>
              <a:buAutoNum type="arabicPeriod"/>
            </a:pPr>
            <a:r>
              <a:rPr lang="en-US" dirty="0" smtClean="0"/>
              <a:t>How might you go about it in order to succeed?</a:t>
            </a:r>
          </a:p>
          <a:p>
            <a:pPr marL="736145" lvl="1" indent="-457063">
              <a:buFont typeface="+mj-lt"/>
              <a:buAutoNum type="arabicPeriod"/>
            </a:pPr>
            <a:r>
              <a:rPr lang="en-US" dirty="0" smtClean="0"/>
              <a:t>What are the three best reasons for you to do it?</a:t>
            </a:r>
          </a:p>
          <a:p>
            <a:pPr marL="736145" lvl="1" indent="-457063">
              <a:buFont typeface="+mj-lt"/>
              <a:buAutoNum type="arabicPeriod"/>
            </a:pPr>
            <a:r>
              <a:rPr lang="en-US" dirty="0" smtClean="0"/>
              <a:t>How important is it for you to make this change, and why?</a:t>
            </a:r>
          </a:p>
          <a:p>
            <a:pPr marL="0" indent="0">
              <a:buNone/>
            </a:pPr>
            <a:r>
              <a:rPr lang="en-US" dirty="0" smtClean="0"/>
              <a:t>“Helper” summarize what they said to you.</a:t>
            </a:r>
          </a:p>
          <a:p>
            <a:pPr marL="0" indent="0">
              <a:buNone/>
            </a:pPr>
            <a:r>
              <a:rPr lang="en-US" dirty="0" smtClean="0"/>
              <a:t>Now “helper” ask the following…</a:t>
            </a:r>
          </a:p>
          <a:p>
            <a:pPr marL="736145" lvl="1" indent="-457063">
              <a:buFont typeface="+mj-lt"/>
              <a:buAutoNum type="arabicPeriod"/>
            </a:pPr>
            <a:r>
              <a:rPr lang="en-US" dirty="0" smtClean="0"/>
              <a:t>So what do you think you will do?</a:t>
            </a:r>
            <a:endParaRPr lang="en-US" dirty="0"/>
          </a:p>
        </p:txBody>
      </p:sp>
    </p:spTree>
    <p:extLst>
      <p:ext uri="{BB962C8B-B14F-4D97-AF65-F5344CB8AC3E}">
        <p14:creationId xmlns:p14="http://schemas.microsoft.com/office/powerpoint/2010/main" val="386525408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additive="base">
                                        <p:cTn id="3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 calcmode="lin" valueType="num">
                                      <p:cBhvr additive="base">
                                        <p:cTn id="4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Feedback</a:t>
            </a:r>
            <a:endParaRPr lang="en-US" dirty="0"/>
          </a:p>
        </p:txBody>
      </p:sp>
      <p:sp>
        <p:nvSpPr>
          <p:cNvPr id="3" name="Content Placeholder 2"/>
          <p:cNvSpPr>
            <a:spLocks noGrp="1"/>
          </p:cNvSpPr>
          <p:nvPr>
            <p:ph idx="1"/>
          </p:nvPr>
        </p:nvSpPr>
        <p:spPr>
          <a:xfrm>
            <a:off x="1606731" y="2338251"/>
            <a:ext cx="9896292" cy="3452949"/>
          </a:xfrm>
        </p:spPr>
        <p:txBody>
          <a:bodyPr>
            <a:normAutofit/>
          </a:bodyPr>
          <a:lstStyle/>
          <a:p>
            <a:pPr marL="457063" indent="-457063">
              <a:buFont typeface="+mj-lt"/>
              <a:buAutoNum type="arabicPeriod"/>
            </a:pPr>
            <a:r>
              <a:rPr lang="en-US" dirty="0" smtClean="0"/>
              <a:t>How were these two experiences different?</a:t>
            </a:r>
          </a:p>
          <a:p>
            <a:pPr marL="457063" indent="-457063">
              <a:buFont typeface="+mj-lt"/>
              <a:buAutoNum type="arabicPeriod"/>
            </a:pPr>
            <a:r>
              <a:rPr lang="en-US" dirty="0" smtClean="0"/>
              <a:t>Who would you rather spent time working with in either role?</a:t>
            </a:r>
          </a:p>
          <a:p>
            <a:pPr marL="0" indent="0">
              <a:buNone/>
            </a:pPr>
            <a:endParaRPr lang="en-US" dirty="0"/>
          </a:p>
          <a:p>
            <a:pPr marL="0" indent="0">
              <a:buNone/>
            </a:pPr>
            <a:endParaRPr lang="en-US" dirty="0" smtClean="0"/>
          </a:p>
          <a:p>
            <a:r>
              <a:rPr lang="en-US" dirty="0" smtClean="0"/>
              <a:t>Note you are the same people in each experiences but the conversation changed… not the person. </a:t>
            </a:r>
          </a:p>
          <a:p>
            <a:endParaRPr lang="en-US" dirty="0"/>
          </a:p>
        </p:txBody>
      </p:sp>
    </p:spTree>
    <p:extLst>
      <p:ext uri="{BB962C8B-B14F-4D97-AF65-F5344CB8AC3E}">
        <p14:creationId xmlns:p14="http://schemas.microsoft.com/office/powerpoint/2010/main" val="424011197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XIJYO4u5iug"/>
          <p:cNvPicPr>
            <a:picLocks noGrp="1" noRot="1" noChangeAspect="1"/>
          </p:cNvPicPr>
          <p:nvPr>
            <p:ph idx="1"/>
            <a:videoFile r:link="rId1"/>
          </p:nvPr>
        </p:nvPicPr>
        <p:blipFill>
          <a:blip r:embed="rId4"/>
          <a:stretch>
            <a:fillRect/>
          </a:stretch>
        </p:blipFill>
        <p:spPr>
          <a:xfrm>
            <a:off x="1692742" y="659219"/>
            <a:ext cx="9526773" cy="5358809"/>
          </a:xfrm>
          <a:prstGeom prst="rect">
            <a:avLst/>
          </a:prstGeom>
        </p:spPr>
      </p:pic>
    </p:spTree>
    <p:extLst>
      <p:ext uri="{BB962C8B-B14F-4D97-AF65-F5344CB8AC3E}">
        <p14:creationId xmlns:p14="http://schemas.microsoft.com/office/powerpoint/2010/main" val="14488241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78745" y="331079"/>
            <a:ext cx="9601200" cy="1143000"/>
          </a:xfrm>
        </p:spPr>
        <p:txBody>
          <a:bodyPr/>
          <a:lstStyle/>
          <a:p>
            <a:r>
              <a:rPr lang="en-US" dirty="0" smtClean="0"/>
              <a:t>The “Spirt” of MI</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598772879"/>
              </p:ext>
            </p:extLst>
          </p:nvPr>
        </p:nvGraphicFramePr>
        <p:xfrm>
          <a:off x="561181" y="1848952"/>
          <a:ext cx="8389055" cy="4029536"/>
        </p:xfrm>
        <a:graphic>
          <a:graphicData uri="http://schemas.openxmlformats.org/drawingml/2006/table">
            <a:tbl>
              <a:tblPr firstRow="1" bandRow="1">
                <a:tableStyleId>{3B4B98B0-60AC-42C2-AFA5-B58CD77FA1E5}</a:tableStyleId>
              </a:tblPr>
              <a:tblGrid>
                <a:gridCol w="2904138">
                  <a:extLst>
                    <a:ext uri="{9D8B030D-6E8A-4147-A177-3AD203B41FA5}">
                      <a16:colId xmlns:a16="http://schemas.microsoft.com/office/drawing/2014/main" val="2598538861"/>
                    </a:ext>
                  </a:extLst>
                </a:gridCol>
                <a:gridCol w="5484917">
                  <a:extLst>
                    <a:ext uri="{9D8B030D-6E8A-4147-A177-3AD203B41FA5}">
                      <a16:colId xmlns:a16="http://schemas.microsoft.com/office/drawing/2014/main" val="1942179874"/>
                    </a:ext>
                  </a:extLst>
                </a:gridCol>
              </a:tblGrid>
              <a:tr h="1265807">
                <a:tc>
                  <a:txBody>
                    <a:bodyPr/>
                    <a:lstStyle/>
                    <a:p>
                      <a:r>
                        <a:rPr lang="en-US" sz="1800" b="0" dirty="0" smtClean="0"/>
                        <a:t>Partnership/Collaboration</a:t>
                      </a:r>
                      <a:endParaRPr lang="en-US" sz="1800" b="0" dirty="0"/>
                    </a:p>
                  </a:txBody>
                  <a:tcPr marL="91416" marR="91416" marT="45708" marB="45708"/>
                </a:tc>
                <a:tc>
                  <a:txBody>
                    <a:bodyPr/>
                    <a:lstStyle/>
                    <a:p>
                      <a:r>
                        <a:rPr lang="en-US" sz="1800" b="0" dirty="0" smtClean="0"/>
                        <a:t>Patient/Client</a:t>
                      </a:r>
                      <a:r>
                        <a:rPr lang="en-US" sz="1800" b="0" baseline="0" dirty="0" smtClean="0"/>
                        <a:t> is the expert. Developing a partnership in which the patient’s expertise, perspectives, and input are central to the consultation.</a:t>
                      </a:r>
                    </a:p>
                  </a:txBody>
                  <a:tcPr marL="91416" marR="91416" marT="45708" marB="45708"/>
                </a:tc>
                <a:extLst>
                  <a:ext uri="{0D108BD9-81ED-4DB2-BD59-A6C34878D82A}">
                    <a16:rowId xmlns:a16="http://schemas.microsoft.com/office/drawing/2014/main" val="696641470"/>
                  </a:ext>
                </a:extLst>
              </a:tr>
              <a:tr h="1151561">
                <a:tc>
                  <a:txBody>
                    <a:bodyPr/>
                    <a:lstStyle/>
                    <a:p>
                      <a:r>
                        <a:rPr lang="en-US" sz="1800" dirty="0" smtClean="0"/>
                        <a:t>Evocation</a:t>
                      </a:r>
                      <a:endParaRPr lang="en-US" sz="1800" dirty="0"/>
                    </a:p>
                  </a:txBody>
                  <a:tcPr marL="91416" marR="91416" marT="45708" marB="45708"/>
                </a:tc>
                <a:tc>
                  <a:txBody>
                    <a:bodyPr/>
                    <a:lstStyle/>
                    <a:p>
                      <a:pPr>
                        <a:spcAft>
                          <a:spcPts val="1800"/>
                        </a:spcAft>
                        <a:defRPr/>
                      </a:pPr>
                      <a:r>
                        <a:rPr lang="en-US" sz="1800" dirty="0" smtClean="0"/>
                        <a:t>Motivation is enhanced by eliciting and drawing on the patient’s own perceptions, experiences, and goals.</a:t>
                      </a:r>
                      <a:r>
                        <a:rPr lang="en-US" sz="1800" baseline="0" dirty="0" smtClean="0"/>
                        <a:t> Use open-ended questions.</a:t>
                      </a:r>
                      <a:endParaRPr lang="en-US" sz="1800" dirty="0" smtClean="0"/>
                    </a:p>
                  </a:txBody>
                  <a:tcPr marL="91416" marR="91416" marT="45708" marB="45708"/>
                </a:tc>
                <a:extLst>
                  <a:ext uri="{0D108BD9-81ED-4DB2-BD59-A6C34878D82A}">
                    <a16:rowId xmlns:a16="http://schemas.microsoft.com/office/drawing/2014/main" val="1047694505"/>
                  </a:ext>
                </a:extLst>
              </a:tr>
              <a:tr h="806084">
                <a:tc>
                  <a:txBody>
                    <a:bodyPr/>
                    <a:lstStyle/>
                    <a:p>
                      <a:r>
                        <a:rPr lang="en-US" sz="1800" dirty="0" smtClean="0"/>
                        <a:t>Acceptance (“autonomy”)</a:t>
                      </a:r>
                      <a:endParaRPr lang="en-US" sz="1800" dirty="0"/>
                    </a:p>
                  </a:txBody>
                  <a:tcPr marL="91416" marR="91416" marT="45708" marB="45708"/>
                </a:tc>
                <a:tc>
                  <a:txBody>
                    <a:bodyPr/>
                    <a:lstStyle/>
                    <a:p>
                      <a:pPr>
                        <a:defRPr/>
                      </a:pPr>
                      <a:r>
                        <a:rPr lang="en-US" sz="1800" dirty="0" smtClean="0"/>
                        <a:t>The person has the potential</a:t>
                      </a:r>
                      <a:r>
                        <a:rPr lang="en-US" sz="1800" baseline="0" dirty="0" smtClean="0"/>
                        <a:t> to move in the direction of health.</a:t>
                      </a:r>
                      <a:endParaRPr lang="en-US" sz="1800" dirty="0"/>
                    </a:p>
                  </a:txBody>
                  <a:tcPr marL="91416" marR="91416" marT="45708" marB="45708"/>
                </a:tc>
                <a:extLst>
                  <a:ext uri="{0D108BD9-81ED-4DB2-BD59-A6C34878D82A}">
                    <a16:rowId xmlns:a16="http://schemas.microsoft.com/office/drawing/2014/main" val="2891215666"/>
                  </a:ext>
                </a:extLst>
              </a:tr>
              <a:tr h="806084">
                <a:tc>
                  <a:txBody>
                    <a:bodyPr/>
                    <a:lstStyle/>
                    <a:p>
                      <a:r>
                        <a:rPr lang="en-US" sz="1800" dirty="0" smtClean="0"/>
                        <a:t>Compassion</a:t>
                      </a:r>
                      <a:endParaRPr lang="en-US" sz="1800" dirty="0"/>
                    </a:p>
                  </a:txBody>
                  <a:tcPr marL="91416" marR="91416" marT="45708" marB="45708"/>
                </a:tc>
                <a:tc>
                  <a:txBody>
                    <a:bodyPr/>
                    <a:lstStyle/>
                    <a:p>
                      <a:pPr>
                        <a:defRPr/>
                      </a:pPr>
                      <a:r>
                        <a:rPr lang="en-US" sz="1800" dirty="0" smtClean="0"/>
                        <a:t>Belief and commitment to act in the best interests of the patient.</a:t>
                      </a:r>
                    </a:p>
                  </a:txBody>
                  <a:tcPr marL="91416" marR="91416" marT="45708" marB="45708"/>
                </a:tc>
                <a:extLst>
                  <a:ext uri="{0D108BD9-81ED-4DB2-BD59-A6C34878D82A}">
                    <a16:rowId xmlns:a16="http://schemas.microsoft.com/office/drawing/2014/main" val="3473409029"/>
                  </a:ext>
                </a:extLst>
              </a:tr>
            </a:tbl>
          </a:graphicData>
        </a:graphic>
      </p:graphicFrame>
      <p:sp>
        <p:nvSpPr>
          <p:cNvPr id="6" name="Rectangle 5"/>
          <p:cNvSpPr/>
          <p:nvPr/>
        </p:nvSpPr>
        <p:spPr>
          <a:xfrm>
            <a:off x="8099791" y="6401386"/>
            <a:ext cx="3136371" cy="369204"/>
          </a:xfrm>
          <a:prstGeom prst="rect">
            <a:avLst/>
          </a:prstGeom>
        </p:spPr>
        <p:txBody>
          <a:bodyPr wrap="none">
            <a:spAutoFit/>
          </a:bodyPr>
          <a:lstStyle/>
          <a:p>
            <a:r>
              <a:rPr lang="en-US" sz="1799" dirty="0">
                <a:hlinkClick r:id="rId3" tooltip="Share link"/>
              </a:rPr>
              <a:t>https://youtu.be/eaD_Py5ZYQE</a:t>
            </a:r>
            <a:endParaRPr lang="en-US" sz="1799" dirty="0"/>
          </a:p>
        </p:txBody>
      </p:sp>
      <p:sp>
        <p:nvSpPr>
          <p:cNvPr id="7" name="Rectangle 6"/>
          <p:cNvSpPr/>
          <p:nvPr/>
        </p:nvSpPr>
        <p:spPr>
          <a:xfrm>
            <a:off x="1588" y="6549412"/>
            <a:ext cx="6945813" cy="307697"/>
          </a:xfrm>
          <a:prstGeom prst="rect">
            <a:avLst/>
          </a:prstGeom>
        </p:spPr>
        <p:txBody>
          <a:bodyPr wrap="square">
            <a:spAutoFit/>
          </a:bodyPr>
          <a:lstStyle/>
          <a:p>
            <a:r>
              <a:rPr lang="en-US" altLang="en-US" sz="1400" dirty="0"/>
              <a:t>Miller &amp; </a:t>
            </a:r>
            <a:r>
              <a:rPr lang="en-US" altLang="en-US" sz="1400" dirty="0" err="1"/>
              <a:t>Rollnick</a:t>
            </a:r>
            <a:endParaRPr lang="en-US" sz="1400" dirty="0"/>
          </a:p>
        </p:txBody>
      </p:sp>
      <p:pic>
        <p:nvPicPr>
          <p:cNvPr id="7170" name="Picture 2" descr="Image result for spirit of motivational interviewi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98578" y="2434518"/>
            <a:ext cx="2509837" cy="25685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7298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9601200" cy="1143000"/>
          </a:xfrm>
        </p:spPr>
        <p:txBody>
          <a:bodyPr/>
          <a:lstStyle/>
          <a:p>
            <a:r>
              <a:rPr lang="en-US" dirty="0" smtClean="0"/>
              <a:t>Four Processes of MI</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47907737"/>
              </p:ext>
            </p:extLst>
          </p:nvPr>
        </p:nvGraphicFramePr>
        <p:xfrm>
          <a:off x="984069" y="478972"/>
          <a:ext cx="10972800" cy="5715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04911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6381" y="521474"/>
            <a:ext cx="3766958" cy="1395411"/>
          </a:xfrm>
        </p:spPr>
        <p:txBody>
          <a:bodyPr>
            <a:normAutofit/>
          </a:bodyPr>
          <a:lstStyle/>
          <a:p>
            <a:r>
              <a:rPr lang="en-US" b="1" dirty="0"/>
              <a:t>Engaging</a:t>
            </a:r>
          </a:p>
        </p:txBody>
      </p:sp>
      <p:sp>
        <p:nvSpPr>
          <p:cNvPr id="3" name="Content Placeholder 2"/>
          <p:cNvSpPr>
            <a:spLocks noGrp="1"/>
          </p:cNvSpPr>
          <p:nvPr>
            <p:ph idx="1"/>
          </p:nvPr>
        </p:nvSpPr>
        <p:spPr>
          <a:xfrm>
            <a:off x="1524002" y="2081212"/>
            <a:ext cx="3688078" cy="2307908"/>
          </a:xfrm>
        </p:spPr>
        <p:txBody>
          <a:bodyPr>
            <a:noAutofit/>
          </a:bodyPr>
          <a:lstStyle/>
          <a:p>
            <a:r>
              <a:rPr lang="en-US" sz="2500"/>
              <a:t>Engagement is the thermometer for the likelihood of change</a:t>
            </a:r>
          </a:p>
          <a:p>
            <a:endParaRPr lang="en-US" sz="2500" dirty="0"/>
          </a:p>
        </p:txBody>
      </p:sp>
      <p:sp>
        <p:nvSpPr>
          <p:cNvPr id="4" name="Content Placeholder 2"/>
          <p:cNvSpPr txBox="1">
            <a:spLocks/>
          </p:cNvSpPr>
          <p:nvPr/>
        </p:nvSpPr>
        <p:spPr>
          <a:xfrm>
            <a:off x="1524002" y="4985290"/>
            <a:ext cx="9054146" cy="842921"/>
          </a:xfrm>
          <a:prstGeom prst="rect">
            <a:avLst/>
          </a:prstGeom>
        </p:spPr>
        <p:txBody>
          <a:bodyPr vert="horz" lIns="91440" tIns="45720" rIns="91440" bIns="45720" rtlCol="0">
            <a:normAutofit/>
          </a:bodyPr>
          <a:lstStyle>
            <a:lvl1pPr marL="223838" indent="-223838" algn="l" defTabSz="914400" rtl="0" eaLnBrk="1" latinLnBrk="0" hangingPunct="1">
              <a:lnSpc>
                <a:spcPct val="90000"/>
              </a:lnSpc>
              <a:spcBef>
                <a:spcPts val="1800"/>
              </a:spcBef>
              <a:buFont typeface="Arial" pitchFamily="34" charset="0"/>
              <a:buChar char="•"/>
              <a:defRPr sz="2000" kern="1200">
                <a:solidFill>
                  <a:schemeClr val="tx1"/>
                </a:solidFill>
                <a:latin typeface="+mn-lt"/>
                <a:ea typeface="+mn-ea"/>
                <a:cs typeface="+mn-cs"/>
              </a:defRPr>
            </a:lvl1pPr>
            <a:lvl2pPr marL="502920" indent="-223838" algn="l" defTabSz="914400" rtl="0" eaLnBrk="1" latinLnBrk="0" hangingPunct="1">
              <a:lnSpc>
                <a:spcPct val="90000"/>
              </a:lnSpc>
              <a:spcBef>
                <a:spcPts val="800"/>
              </a:spcBef>
              <a:buFont typeface="Arial" pitchFamily="34" charset="0"/>
              <a:buChar char="–"/>
              <a:defRPr sz="1800" kern="1200">
                <a:solidFill>
                  <a:schemeClr val="tx1"/>
                </a:solidFill>
                <a:latin typeface="+mn-lt"/>
                <a:ea typeface="+mn-ea"/>
                <a:cs typeface="+mn-cs"/>
              </a:defRPr>
            </a:lvl2pPr>
            <a:lvl3pPr marL="741363" indent="-171450" algn="l" defTabSz="914400" rtl="0" eaLnBrk="1" latinLnBrk="0" hangingPunct="1">
              <a:lnSpc>
                <a:spcPct val="90000"/>
              </a:lnSpc>
              <a:spcBef>
                <a:spcPts val="600"/>
              </a:spcBef>
              <a:buFont typeface="Arial" pitchFamily="34" charset="0"/>
              <a:buChar char="•"/>
              <a:defRPr sz="1600" kern="1200">
                <a:solidFill>
                  <a:schemeClr val="tx1"/>
                </a:solidFill>
                <a:latin typeface="+mn-lt"/>
                <a:ea typeface="+mn-ea"/>
                <a:cs typeface="+mn-cs"/>
              </a:defRPr>
            </a:lvl3pPr>
            <a:lvl4pPr marL="966788" indent="-173038" algn="l" defTabSz="914400" rtl="0" eaLnBrk="1" latinLnBrk="0" hangingPunct="1">
              <a:lnSpc>
                <a:spcPct val="90000"/>
              </a:lnSpc>
              <a:spcBef>
                <a:spcPts val="600"/>
              </a:spcBef>
              <a:buFont typeface="Arial" pitchFamily="34" charset="0"/>
              <a:buChar char="–"/>
              <a:defRPr sz="1400" kern="1200">
                <a:solidFill>
                  <a:schemeClr val="tx1"/>
                </a:solidFill>
                <a:latin typeface="+mn-lt"/>
                <a:ea typeface="+mn-ea"/>
                <a:cs typeface="+mn-cs"/>
              </a:defRPr>
            </a:lvl4pPr>
            <a:lvl5pPr marL="1208088" indent="-173038" algn="l" defTabSz="914400" rtl="0" eaLnBrk="1" latinLnBrk="0" hangingPunct="1">
              <a:lnSpc>
                <a:spcPct val="90000"/>
              </a:lnSpc>
              <a:spcBef>
                <a:spcPts val="600"/>
              </a:spcBef>
              <a:buFont typeface="Arial" pitchFamily="34" charset="0"/>
              <a:buChar char="•"/>
              <a:defRPr sz="1400" kern="1200">
                <a:solidFill>
                  <a:schemeClr val="tx1"/>
                </a:solidFill>
                <a:latin typeface="+mn-lt"/>
                <a:ea typeface="+mn-ea"/>
                <a:cs typeface="+mn-cs"/>
              </a:defRPr>
            </a:lvl5pPr>
            <a:lvl6pPr marL="1444752" indent="-173736" algn="l" defTabSz="914400" rtl="0" eaLnBrk="1" latinLnBrk="0" hangingPunct="1">
              <a:lnSpc>
                <a:spcPct val="90000"/>
              </a:lnSpc>
              <a:spcBef>
                <a:spcPts val="600"/>
              </a:spcBef>
              <a:buFont typeface="Arial" pitchFamily="34" charset="0"/>
              <a:buChar char="–"/>
              <a:defRPr sz="1400" kern="1200" baseline="0">
                <a:solidFill>
                  <a:schemeClr val="tx1"/>
                </a:solidFill>
                <a:latin typeface="+mn-lt"/>
                <a:ea typeface="+mn-ea"/>
                <a:cs typeface="+mn-cs"/>
              </a:defRPr>
            </a:lvl6pPr>
            <a:lvl7pPr marL="1682496" indent="-173736" algn="l" defTabSz="914400" rtl="0" eaLnBrk="1" latinLnBrk="0" hangingPunct="1">
              <a:lnSpc>
                <a:spcPct val="90000"/>
              </a:lnSpc>
              <a:spcBef>
                <a:spcPts val="600"/>
              </a:spcBef>
              <a:buFont typeface="Arial" pitchFamily="34" charset="0"/>
              <a:buChar char="•"/>
              <a:defRPr sz="1400" kern="1200" baseline="0">
                <a:solidFill>
                  <a:schemeClr val="tx1"/>
                </a:solidFill>
                <a:latin typeface="+mn-lt"/>
                <a:ea typeface="+mn-ea"/>
                <a:cs typeface="+mn-cs"/>
              </a:defRPr>
            </a:lvl7pPr>
            <a:lvl8pPr marL="1920240" indent="-173736" algn="l" defTabSz="914400" rtl="0" eaLnBrk="1" latinLnBrk="0" hangingPunct="1">
              <a:lnSpc>
                <a:spcPct val="90000"/>
              </a:lnSpc>
              <a:spcBef>
                <a:spcPts val="600"/>
              </a:spcBef>
              <a:buFont typeface="Arial" pitchFamily="34" charset="0"/>
              <a:buChar char="–"/>
              <a:defRPr sz="1400" kern="1200" baseline="0">
                <a:solidFill>
                  <a:schemeClr val="tx1"/>
                </a:solidFill>
                <a:latin typeface="+mn-lt"/>
                <a:ea typeface="+mn-ea"/>
                <a:cs typeface="+mn-cs"/>
              </a:defRPr>
            </a:lvl8pPr>
            <a:lvl9pPr marL="2157984" indent="-173736" algn="l" defTabSz="914400" rtl="0" eaLnBrk="1" latinLnBrk="0" hangingPunct="1">
              <a:lnSpc>
                <a:spcPct val="90000"/>
              </a:lnSpc>
              <a:spcBef>
                <a:spcPts val="600"/>
              </a:spcBef>
              <a:buFont typeface="Arial" pitchFamily="34" charset="0"/>
              <a:buChar char="•"/>
              <a:defRPr sz="1400" kern="1200" baseline="0">
                <a:solidFill>
                  <a:schemeClr val="tx1"/>
                </a:solidFill>
                <a:latin typeface="+mn-lt"/>
                <a:ea typeface="+mn-ea"/>
                <a:cs typeface="+mn-cs"/>
              </a:defRPr>
            </a:lvl9pPr>
          </a:lstStyle>
          <a:p>
            <a:r>
              <a:rPr lang="en-US" sz="2500" dirty="0"/>
              <a:t>People are drawn to things that feel safe, useful, helpful, and hopeful</a:t>
            </a:r>
          </a:p>
        </p:txBody>
      </p:sp>
      <p:pic>
        <p:nvPicPr>
          <p:cNvPr id="4098" name="Picture 2" descr="Image result for engage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9763" y="685801"/>
            <a:ext cx="6015037" cy="4010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172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6563" y="320041"/>
            <a:ext cx="10233072" cy="960120"/>
          </a:xfrm>
        </p:spPr>
        <p:txBody>
          <a:bodyPr/>
          <a:lstStyle/>
          <a:p>
            <a:r>
              <a:rPr lang="en-US" dirty="0" smtClean="0"/>
              <a:t>Engagement Process</a:t>
            </a:r>
            <a:endParaRPr lang="en-US" dirty="0"/>
          </a:p>
        </p:txBody>
      </p:sp>
      <p:sp>
        <p:nvSpPr>
          <p:cNvPr id="3" name="Content Placeholder 2"/>
          <p:cNvSpPr>
            <a:spLocks noGrp="1"/>
          </p:cNvSpPr>
          <p:nvPr>
            <p:ph idx="1"/>
          </p:nvPr>
        </p:nvSpPr>
        <p:spPr>
          <a:xfrm>
            <a:off x="5540828" y="1407225"/>
            <a:ext cx="6400802" cy="4980511"/>
          </a:xfrm>
        </p:spPr>
        <p:txBody>
          <a:bodyPr>
            <a:normAutofit/>
          </a:bodyPr>
          <a:lstStyle/>
          <a:p>
            <a:r>
              <a:rPr lang="en-US" sz="2500" dirty="0"/>
              <a:t>The minute you enter into an interaction with someone the engagement process has started. </a:t>
            </a:r>
          </a:p>
          <a:p>
            <a:pPr lvl="1"/>
            <a:r>
              <a:rPr lang="en-US" dirty="0" smtClean="0"/>
              <a:t>This includes walking into the room. </a:t>
            </a:r>
          </a:p>
          <a:p>
            <a:pPr lvl="1"/>
            <a:r>
              <a:rPr lang="en-US" dirty="0" smtClean="0"/>
              <a:t>The space in which you meet with the person.</a:t>
            </a:r>
          </a:p>
          <a:p>
            <a:pPr lvl="1"/>
            <a:r>
              <a:rPr lang="en-US" dirty="0" smtClean="0"/>
              <a:t>“First impressions.”</a:t>
            </a:r>
          </a:p>
          <a:p>
            <a:r>
              <a:rPr lang="en-US" sz="2500" dirty="0"/>
              <a:t>People are looking to see if they can trust you AND decide what they’ll share and whether or not they’ll come back to talk to you.</a:t>
            </a:r>
          </a:p>
          <a:p>
            <a:r>
              <a:rPr lang="en-US" sz="2500" dirty="0"/>
              <a:t>Engagement is a necessity. </a:t>
            </a:r>
          </a:p>
          <a:p>
            <a:pPr lvl="1"/>
            <a:endParaRPr lang="en-US" dirty="0"/>
          </a:p>
        </p:txBody>
      </p:sp>
      <p:pic>
        <p:nvPicPr>
          <p:cNvPr id="5122" name="Picture 2" descr="Image result for can you trust someo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6563" y="1707276"/>
            <a:ext cx="3652840" cy="3826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757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07049"/>
            <a:ext cx="9872948" cy="978486"/>
          </a:xfrm>
        </p:spPr>
        <p:txBody>
          <a:bodyPr/>
          <a:lstStyle/>
          <a:p>
            <a:r>
              <a:rPr lang="en-US" dirty="0" smtClean="0">
                <a:solidFill>
                  <a:schemeClr val="tx1"/>
                </a:solidFill>
              </a:rPr>
              <a:t>5 Key Principles to Build Engagement</a:t>
            </a:r>
            <a:endParaRPr lang="en-US" dirty="0">
              <a:solidFill>
                <a:schemeClr val="tx1"/>
              </a:solidFill>
            </a:endParaRPr>
          </a:p>
        </p:txBody>
      </p:sp>
      <p:graphicFrame>
        <p:nvGraphicFramePr>
          <p:cNvPr id="4" name="Content Placeholder 3"/>
          <p:cNvGraphicFramePr>
            <a:graphicFrameLocks noGrp="1"/>
          </p:cNvGraphicFramePr>
          <p:nvPr>
            <p:ph idx="1"/>
            <p:extLst/>
          </p:nvPr>
        </p:nvGraphicFramePr>
        <p:xfrm>
          <a:off x="458668" y="1085536"/>
          <a:ext cx="11192310" cy="5524315"/>
        </p:xfrm>
        <a:graphic>
          <a:graphicData uri="http://schemas.openxmlformats.org/drawingml/2006/table">
            <a:tbl>
              <a:tblPr firstRow="1" bandRow="1">
                <a:tableStyleId>{5C22544A-7EE6-4342-B048-85BDC9FD1C3A}</a:tableStyleId>
              </a:tblPr>
              <a:tblGrid>
                <a:gridCol w="3880690">
                  <a:extLst>
                    <a:ext uri="{9D8B030D-6E8A-4147-A177-3AD203B41FA5}">
                      <a16:colId xmlns:a16="http://schemas.microsoft.com/office/drawing/2014/main" val="3129665676"/>
                    </a:ext>
                  </a:extLst>
                </a:gridCol>
                <a:gridCol w="7311620">
                  <a:extLst>
                    <a:ext uri="{9D8B030D-6E8A-4147-A177-3AD203B41FA5}">
                      <a16:colId xmlns:a16="http://schemas.microsoft.com/office/drawing/2014/main" val="2687169500"/>
                    </a:ext>
                  </a:extLst>
                </a:gridCol>
              </a:tblGrid>
              <a:tr h="365665">
                <a:tc>
                  <a:txBody>
                    <a:bodyPr/>
                    <a:lstStyle/>
                    <a:p>
                      <a:r>
                        <a:rPr lang="en-US" sz="1800" dirty="0" smtClean="0"/>
                        <a:t>Principle</a:t>
                      </a:r>
                      <a:endParaRPr lang="en-US" sz="1800" dirty="0"/>
                    </a:p>
                  </a:txBody>
                  <a:tcPr marL="91416" marR="91416" marT="45708" marB="45708"/>
                </a:tc>
                <a:tc>
                  <a:txBody>
                    <a:bodyPr/>
                    <a:lstStyle/>
                    <a:p>
                      <a:r>
                        <a:rPr lang="en-US" sz="1800" dirty="0" smtClean="0"/>
                        <a:t>Key Points</a:t>
                      </a:r>
                      <a:endParaRPr lang="en-US" sz="1800" dirty="0"/>
                    </a:p>
                  </a:txBody>
                  <a:tcPr marL="91416" marR="91416" marT="45708" marB="45708"/>
                </a:tc>
                <a:extLst>
                  <a:ext uri="{0D108BD9-81ED-4DB2-BD59-A6C34878D82A}">
                    <a16:rowId xmlns:a16="http://schemas.microsoft.com/office/drawing/2014/main" val="2440422578"/>
                  </a:ext>
                </a:extLst>
              </a:tr>
              <a:tr h="914162">
                <a:tc>
                  <a:txBody>
                    <a:bodyPr/>
                    <a:lstStyle/>
                    <a:p>
                      <a:r>
                        <a:rPr lang="en-US" sz="1800" dirty="0" smtClean="0"/>
                        <a:t>Express</a:t>
                      </a:r>
                      <a:r>
                        <a:rPr lang="en-US" sz="1800" baseline="0" dirty="0" smtClean="0"/>
                        <a:t> empathy</a:t>
                      </a:r>
                    </a:p>
                  </a:txBody>
                  <a:tcPr marL="91416" marR="91416" marT="45708" marB="45708"/>
                </a:tc>
                <a:tc>
                  <a:txBody>
                    <a:bodyPr/>
                    <a:lstStyle/>
                    <a:p>
                      <a:r>
                        <a:rPr lang="en-US" sz="1800" dirty="0" smtClean="0"/>
                        <a:t>All</a:t>
                      </a:r>
                      <a:r>
                        <a:rPr lang="en-US" sz="1800" baseline="0" dirty="0" smtClean="0"/>
                        <a:t> behavior serves a purpose</a:t>
                      </a:r>
                    </a:p>
                    <a:p>
                      <a:r>
                        <a:rPr lang="en-US" sz="1800" baseline="0" dirty="0" smtClean="0"/>
                        <a:t>Ambivalence is normal</a:t>
                      </a:r>
                    </a:p>
                    <a:p>
                      <a:r>
                        <a:rPr lang="en-US" sz="1800" baseline="0" dirty="0" smtClean="0"/>
                        <a:t>Reflective listening is fundamental</a:t>
                      </a:r>
                      <a:endParaRPr lang="en-US" sz="1800" dirty="0"/>
                    </a:p>
                  </a:txBody>
                  <a:tcPr marL="91416" marR="91416" marT="45708" marB="45708"/>
                </a:tc>
                <a:extLst>
                  <a:ext uri="{0D108BD9-81ED-4DB2-BD59-A6C34878D82A}">
                    <a16:rowId xmlns:a16="http://schemas.microsoft.com/office/drawing/2014/main" val="139920398"/>
                  </a:ext>
                </a:extLst>
              </a:tr>
              <a:tr h="914162">
                <a:tc>
                  <a:txBody>
                    <a:bodyPr/>
                    <a:lstStyle/>
                    <a:p>
                      <a:r>
                        <a:rPr lang="en-US" sz="1800" dirty="0" smtClean="0"/>
                        <a:t>Develop Discrepancy</a:t>
                      </a:r>
                      <a:endParaRPr lang="en-US" sz="1800" dirty="0"/>
                    </a:p>
                  </a:txBody>
                  <a:tcPr marL="91416" marR="91416" marT="45708" marB="45708"/>
                </a:tc>
                <a:tc>
                  <a:txBody>
                    <a:bodyPr/>
                    <a:lstStyle/>
                    <a:p>
                      <a:r>
                        <a:rPr lang="en-US" sz="1800" dirty="0" smtClean="0"/>
                        <a:t>Awareness</a:t>
                      </a:r>
                      <a:r>
                        <a:rPr lang="en-US" sz="1800" baseline="0" dirty="0" smtClean="0"/>
                        <a:t> of consequences</a:t>
                      </a:r>
                    </a:p>
                    <a:p>
                      <a:r>
                        <a:rPr lang="en-US" sz="1800" baseline="0" dirty="0" smtClean="0"/>
                        <a:t>Discrepancy between present behavior and future goals</a:t>
                      </a:r>
                    </a:p>
                    <a:p>
                      <a:r>
                        <a:rPr lang="en-US" sz="1800" baseline="0" dirty="0" smtClean="0"/>
                        <a:t>Client driven</a:t>
                      </a:r>
                    </a:p>
                  </a:txBody>
                  <a:tcPr marL="91416" marR="91416" marT="45708" marB="45708"/>
                </a:tc>
                <a:extLst>
                  <a:ext uri="{0D108BD9-81ED-4DB2-BD59-A6C34878D82A}">
                    <a16:rowId xmlns:a16="http://schemas.microsoft.com/office/drawing/2014/main" val="916348400"/>
                  </a:ext>
                </a:extLst>
              </a:tr>
              <a:tr h="1188410">
                <a:tc>
                  <a:txBody>
                    <a:bodyPr/>
                    <a:lstStyle/>
                    <a:p>
                      <a:r>
                        <a:rPr lang="en-US" sz="1800" dirty="0" smtClean="0"/>
                        <a:t>Avoid</a:t>
                      </a:r>
                      <a:r>
                        <a:rPr lang="en-US" sz="1800" baseline="0" dirty="0" smtClean="0"/>
                        <a:t> Argumentation</a:t>
                      </a:r>
                      <a:endParaRPr lang="en-US" sz="1800" dirty="0"/>
                    </a:p>
                  </a:txBody>
                  <a:tcPr marL="91416" marR="91416" marT="45708" marB="45708"/>
                </a:tc>
                <a:tc>
                  <a:txBody>
                    <a:bodyPr/>
                    <a:lstStyle/>
                    <a:p>
                      <a:r>
                        <a:rPr lang="en-US" sz="1800" dirty="0" smtClean="0"/>
                        <a:t>Counterproductive</a:t>
                      </a:r>
                    </a:p>
                    <a:p>
                      <a:r>
                        <a:rPr lang="en-US" sz="1800" dirty="0" smtClean="0"/>
                        <a:t>Breeds defensiveness</a:t>
                      </a:r>
                    </a:p>
                    <a:p>
                      <a:r>
                        <a:rPr lang="en-US" sz="1800" dirty="0" smtClean="0"/>
                        <a:t>Resistance is a signal to change your strategy</a:t>
                      </a:r>
                    </a:p>
                    <a:p>
                      <a:r>
                        <a:rPr lang="en-US" sz="1800" dirty="0" smtClean="0"/>
                        <a:t>Labeling is unnecessary</a:t>
                      </a:r>
                      <a:endParaRPr lang="en-US" sz="1800" dirty="0"/>
                    </a:p>
                  </a:txBody>
                  <a:tcPr marL="91416" marR="91416" marT="45708" marB="45708"/>
                </a:tc>
                <a:extLst>
                  <a:ext uri="{0D108BD9-81ED-4DB2-BD59-A6C34878D82A}">
                    <a16:rowId xmlns:a16="http://schemas.microsoft.com/office/drawing/2014/main" val="132460982"/>
                  </a:ext>
                </a:extLst>
              </a:tr>
              <a:tr h="1188410">
                <a:tc>
                  <a:txBody>
                    <a:bodyPr/>
                    <a:lstStyle/>
                    <a:p>
                      <a:r>
                        <a:rPr lang="en-US" sz="1800" dirty="0" smtClean="0"/>
                        <a:t>Roll with Resistance</a:t>
                      </a:r>
                      <a:endParaRPr lang="en-US" sz="1800" dirty="0"/>
                    </a:p>
                  </a:txBody>
                  <a:tcPr marL="91416" marR="91416" marT="45708" marB="45708"/>
                </a:tc>
                <a:tc>
                  <a:txBody>
                    <a:bodyPr/>
                    <a:lstStyle/>
                    <a:p>
                      <a:r>
                        <a:rPr lang="en-US" sz="1800" dirty="0" smtClean="0"/>
                        <a:t>Perceptions</a:t>
                      </a:r>
                      <a:r>
                        <a:rPr lang="en-US" sz="1800" baseline="0" dirty="0" smtClean="0"/>
                        <a:t> can be shifted</a:t>
                      </a:r>
                    </a:p>
                    <a:p>
                      <a:r>
                        <a:rPr lang="en-US" sz="1800" baseline="0" dirty="0" smtClean="0"/>
                        <a:t>Gives you information </a:t>
                      </a:r>
                    </a:p>
                    <a:p>
                      <a:r>
                        <a:rPr lang="en-US" sz="1800" baseline="0" dirty="0" smtClean="0"/>
                        <a:t>Invite new ideas – don’t impose</a:t>
                      </a:r>
                    </a:p>
                    <a:p>
                      <a:r>
                        <a:rPr lang="en-US" sz="1800" baseline="0" dirty="0" smtClean="0"/>
                        <a:t>Client holds the key to change</a:t>
                      </a:r>
                      <a:endParaRPr lang="en-US" sz="1800" dirty="0"/>
                    </a:p>
                  </a:txBody>
                  <a:tcPr marL="91416" marR="91416" marT="45708" marB="45708"/>
                </a:tc>
                <a:extLst>
                  <a:ext uri="{0D108BD9-81ED-4DB2-BD59-A6C34878D82A}">
                    <a16:rowId xmlns:a16="http://schemas.microsoft.com/office/drawing/2014/main" val="2382154315"/>
                  </a:ext>
                </a:extLst>
              </a:tr>
              <a:tr h="952435">
                <a:tc>
                  <a:txBody>
                    <a:bodyPr/>
                    <a:lstStyle/>
                    <a:p>
                      <a:r>
                        <a:rPr lang="en-US" sz="1800" dirty="0" smtClean="0"/>
                        <a:t>Support</a:t>
                      </a:r>
                      <a:r>
                        <a:rPr lang="en-US" sz="1800" baseline="0" dirty="0" smtClean="0"/>
                        <a:t> Self-Efficacy</a:t>
                      </a:r>
                    </a:p>
                  </a:txBody>
                  <a:tcPr marL="91416" marR="91416" marT="45708" marB="45708"/>
                </a:tc>
                <a:tc>
                  <a:txBody>
                    <a:bodyPr/>
                    <a:lstStyle/>
                    <a:p>
                      <a:r>
                        <a:rPr lang="en-US" sz="1800" dirty="0" smtClean="0"/>
                        <a:t>Belief in</a:t>
                      </a:r>
                      <a:r>
                        <a:rPr lang="en-US" sz="1800" baseline="0" dirty="0" smtClean="0"/>
                        <a:t> the individual </a:t>
                      </a:r>
                    </a:p>
                    <a:p>
                      <a:r>
                        <a:rPr lang="en-US" sz="1800" baseline="0" dirty="0" smtClean="0"/>
                        <a:t>Responsible for choosing their path and creating change</a:t>
                      </a:r>
                    </a:p>
                    <a:p>
                      <a:r>
                        <a:rPr lang="en-US" sz="1800" baseline="0" dirty="0" smtClean="0"/>
                        <a:t>Hope in future alternatives</a:t>
                      </a:r>
                      <a:endParaRPr lang="en-US" sz="1800" dirty="0"/>
                    </a:p>
                  </a:txBody>
                  <a:tcPr marL="91416" marR="91416" marT="45708" marB="45708"/>
                </a:tc>
                <a:extLst>
                  <a:ext uri="{0D108BD9-81ED-4DB2-BD59-A6C34878D82A}">
                    <a16:rowId xmlns:a16="http://schemas.microsoft.com/office/drawing/2014/main" val="2116205498"/>
                  </a:ext>
                </a:extLst>
              </a:tr>
            </a:tbl>
          </a:graphicData>
        </a:graphic>
      </p:graphicFrame>
      <p:sp>
        <p:nvSpPr>
          <p:cNvPr id="5" name="Rectangle 4"/>
          <p:cNvSpPr/>
          <p:nvPr/>
        </p:nvSpPr>
        <p:spPr>
          <a:xfrm>
            <a:off x="1588" y="6549412"/>
            <a:ext cx="6945813" cy="307697"/>
          </a:xfrm>
          <a:prstGeom prst="rect">
            <a:avLst/>
          </a:prstGeom>
        </p:spPr>
        <p:txBody>
          <a:bodyPr wrap="square">
            <a:spAutoFit/>
          </a:bodyPr>
          <a:lstStyle/>
          <a:p>
            <a:r>
              <a:rPr lang="en-US" altLang="en-US" sz="1400" dirty="0"/>
              <a:t>Miller &amp; </a:t>
            </a:r>
            <a:r>
              <a:rPr lang="en-US" altLang="en-US" sz="1400" dirty="0" err="1"/>
              <a:t>Rollnick</a:t>
            </a:r>
            <a:endParaRPr lang="en-US" sz="1400" dirty="0"/>
          </a:p>
        </p:txBody>
      </p:sp>
    </p:spTree>
    <p:extLst>
      <p:ext uri="{BB962C8B-B14F-4D97-AF65-F5344CB8AC3E}">
        <p14:creationId xmlns:p14="http://schemas.microsoft.com/office/powerpoint/2010/main" val="3636468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397" y="294344"/>
            <a:ext cx="9601200" cy="1143000"/>
          </a:xfrm>
        </p:spPr>
        <p:txBody>
          <a:bodyPr/>
          <a:lstStyle/>
          <a:p>
            <a:r>
              <a:rPr lang="en-US" dirty="0"/>
              <a:t>Express Empathy</a:t>
            </a:r>
          </a:p>
        </p:txBody>
      </p:sp>
      <p:sp>
        <p:nvSpPr>
          <p:cNvPr id="3" name="Content Placeholder 2"/>
          <p:cNvSpPr>
            <a:spLocks noGrp="1"/>
          </p:cNvSpPr>
          <p:nvPr>
            <p:ph idx="1"/>
          </p:nvPr>
        </p:nvSpPr>
        <p:spPr>
          <a:xfrm>
            <a:off x="1645397" y="1437344"/>
            <a:ext cx="4990534" cy="5106528"/>
          </a:xfrm>
        </p:spPr>
        <p:txBody>
          <a:bodyPr>
            <a:normAutofit/>
          </a:bodyPr>
          <a:lstStyle/>
          <a:p>
            <a:pPr marL="0" indent="0">
              <a:buNone/>
              <a:defRPr/>
            </a:pPr>
            <a:r>
              <a:rPr lang="en-US" dirty="0"/>
              <a:t>Why is empathy important in MI?</a:t>
            </a:r>
          </a:p>
          <a:p>
            <a:pPr>
              <a:defRPr/>
            </a:pPr>
            <a:r>
              <a:rPr lang="en-US" dirty="0"/>
              <a:t>Communicates acceptance, which facilitates change</a:t>
            </a:r>
          </a:p>
          <a:p>
            <a:pPr>
              <a:defRPr/>
            </a:pPr>
            <a:r>
              <a:rPr lang="en-US" dirty="0"/>
              <a:t>Encourages a collaborative alliance, which also promotes change</a:t>
            </a:r>
          </a:p>
          <a:p>
            <a:pPr>
              <a:defRPr/>
            </a:pPr>
            <a:r>
              <a:rPr lang="en-US" dirty="0"/>
              <a:t>Leads to an understanding of each person’s unique perspective, feelings, and values, which make up the material we need to facilitate </a:t>
            </a:r>
            <a:r>
              <a:rPr lang="en-US" dirty="0" smtClean="0"/>
              <a:t>change</a:t>
            </a:r>
            <a:endParaRPr lang="en-US" dirty="0"/>
          </a:p>
        </p:txBody>
      </p:sp>
      <p:sp>
        <p:nvSpPr>
          <p:cNvPr id="6" name="Content Placeholder 2"/>
          <p:cNvSpPr txBox="1">
            <a:spLocks/>
          </p:cNvSpPr>
          <p:nvPr/>
        </p:nvSpPr>
        <p:spPr>
          <a:xfrm>
            <a:off x="7008097" y="2158657"/>
            <a:ext cx="4438942" cy="4403920"/>
          </a:xfrm>
          <a:prstGeom prst="rect">
            <a:avLst/>
          </a:prstGeom>
        </p:spPr>
        <p:txBody>
          <a:bodyPr vert="horz" lIns="91416" tIns="45708" rIns="91416" bIns="45708" rtlCol="0">
            <a:normAutofit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defRPr/>
            </a:pPr>
            <a:r>
              <a:rPr lang="en-US" sz="2399" dirty="0"/>
              <a:t>Tips…</a:t>
            </a:r>
          </a:p>
          <a:p>
            <a:pPr>
              <a:defRPr/>
            </a:pPr>
            <a:r>
              <a:rPr lang="en-US" sz="2399" dirty="0"/>
              <a:t>Good eye contact</a:t>
            </a:r>
          </a:p>
          <a:p>
            <a:pPr>
              <a:defRPr/>
            </a:pPr>
            <a:r>
              <a:rPr lang="en-US" sz="2399" dirty="0"/>
              <a:t>Responsive facial expression</a:t>
            </a:r>
          </a:p>
          <a:p>
            <a:pPr>
              <a:defRPr/>
            </a:pPr>
            <a:r>
              <a:rPr lang="en-US" sz="2399" dirty="0"/>
              <a:t>Body orientation</a:t>
            </a:r>
          </a:p>
          <a:p>
            <a:pPr>
              <a:defRPr/>
            </a:pPr>
            <a:r>
              <a:rPr lang="en-US" sz="2399" dirty="0"/>
              <a:t>Verbal and nonverbal  “encouragers”</a:t>
            </a:r>
          </a:p>
          <a:p>
            <a:pPr>
              <a:defRPr/>
            </a:pPr>
            <a:r>
              <a:rPr lang="en-US" sz="2399" dirty="0"/>
              <a:t>Reflective listening/asking clarifying questions</a:t>
            </a:r>
          </a:p>
          <a:p>
            <a:pPr>
              <a:defRPr/>
            </a:pPr>
            <a:r>
              <a:rPr lang="en-US" sz="2399" dirty="0"/>
              <a:t>Avoid expressing doubt/passing judgment</a:t>
            </a:r>
          </a:p>
          <a:p>
            <a:pPr>
              <a:defRPr/>
            </a:pPr>
            <a:endParaRPr lang="en-US" sz="2199" dirty="0"/>
          </a:p>
          <a:p>
            <a:pPr>
              <a:defRPr/>
            </a:pPr>
            <a:endParaRPr lang="en-US" sz="2199" dirty="0"/>
          </a:p>
          <a:p>
            <a:endParaRPr lang="en-US" sz="2199" dirty="0"/>
          </a:p>
        </p:txBody>
      </p:sp>
      <p:pic>
        <p:nvPicPr>
          <p:cNvPr id="5" name="Picture 2" descr="http://www.thewallstreetcoach.com/wp-content/uploads/2015/10/self-emppath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27568" y="401172"/>
            <a:ext cx="2318373" cy="17387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0201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5908" y="610334"/>
            <a:ext cx="8594429" cy="837466"/>
          </a:xfrm>
        </p:spPr>
        <p:txBody>
          <a:bodyPr/>
          <a:lstStyle/>
          <a:p>
            <a:r>
              <a:rPr lang="en-US" dirty="0"/>
              <a:t>Develop Discrepancy</a:t>
            </a:r>
          </a:p>
        </p:txBody>
      </p:sp>
      <p:sp>
        <p:nvSpPr>
          <p:cNvPr id="3" name="Content Placeholder 2"/>
          <p:cNvSpPr>
            <a:spLocks noGrp="1"/>
          </p:cNvSpPr>
          <p:nvPr>
            <p:ph idx="1"/>
          </p:nvPr>
        </p:nvSpPr>
        <p:spPr>
          <a:xfrm>
            <a:off x="1701174" y="1859147"/>
            <a:ext cx="5800628" cy="4569223"/>
          </a:xfrm>
        </p:spPr>
        <p:txBody>
          <a:bodyPr>
            <a:normAutofit/>
          </a:bodyPr>
          <a:lstStyle/>
          <a:p>
            <a:pPr>
              <a:spcAft>
                <a:spcPts val="3599"/>
              </a:spcAft>
              <a:buClr>
                <a:schemeClr val="tx1"/>
              </a:buClr>
              <a:defRPr/>
            </a:pPr>
            <a:r>
              <a:rPr lang="en-US" sz="2199" dirty="0"/>
              <a:t>Current behavior versus future goals</a:t>
            </a:r>
          </a:p>
          <a:p>
            <a:pPr marL="0" indent="0">
              <a:lnSpc>
                <a:spcPct val="105000"/>
              </a:lnSpc>
              <a:spcAft>
                <a:spcPct val="20000"/>
              </a:spcAft>
              <a:buClr>
                <a:schemeClr val="tx1"/>
              </a:buClr>
              <a:buNone/>
              <a:defRPr/>
            </a:pPr>
            <a:r>
              <a:rPr lang="en-US" sz="2199" dirty="0"/>
              <a:t>Example: </a:t>
            </a:r>
            <a:r>
              <a:rPr lang="en-US" sz="2199" i="1" dirty="0"/>
              <a:t>“Sometimes when you drink during the week, you can’t get out of bed to get to work. Last month, you missed 5 days. But you enjoy your work, and doing well in your job is very important to you.”</a:t>
            </a:r>
          </a:p>
          <a:p>
            <a:pPr marL="457063" lvl="1" indent="0">
              <a:lnSpc>
                <a:spcPct val="105000"/>
              </a:lnSpc>
              <a:spcAft>
                <a:spcPct val="20000"/>
              </a:spcAft>
              <a:buClr>
                <a:schemeClr val="tx1"/>
              </a:buClr>
              <a:buNone/>
              <a:defRPr/>
            </a:pPr>
            <a:endParaRPr lang="en-US" sz="2199" dirty="0"/>
          </a:p>
          <a:p>
            <a:endParaRPr lang="en-US" sz="2199" dirty="0"/>
          </a:p>
        </p:txBody>
      </p:sp>
      <p:pic>
        <p:nvPicPr>
          <p:cNvPr id="7" name="Picture 5" descr="V:\PROJECTS\DSI\SBIRT-MedRes\Graphics\MI_BASICS\13704765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3584" y="3859102"/>
            <a:ext cx="3621267" cy="24125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8194" name="Picture 2" descr="http://www.simplicant.com/wp-content/uploads/2016/01/applicant-tracking-system-compariso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5801" y="610334"/>
            <a:ext cx="2685351" cy="2685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6358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78745" y="381000"/>
            <a:ext cx="9601200" cy="1143000"/>
          </a:xfrm>
        </p:spPr>
        <p:txBody>
          <a:bodyPr/>
          <a:lstStyle/>
          <a:p>
            <a:r>
              <a:rPr lang="en-US" b="1" dirty="0" smtClean="0"/>
              <a:t>Practice</a:t>
            </a:r>
            <a:endParaRPr lang="en-US" b="1" dirty="0"/>
          </a:p>
        </p:txBody>
      </p:sp>
      <p:sp>
        <p:nvSpPr>
          <p:cNvPr id="3" name="Content Placeholder 2"/>
          <p:cNvSpPr>
            <a:spLocks noGrp="1"/>
          </p:cNvSpPr>
          <p:nvPr>
            <p:ph idx="1"/>
          </p:nvPr>
        </p:nvSpPr>
        <p:spPr>
          <a:xfrm>
            <a:off x="1540893" y="1721786"/>
            <a:ext cx="10141655" cy="3936609"/>
          </a:xfrm>
        </p:spPr>
        <p:txBody>
          <a:bodyPr>
            <a:normAutofit/>
          </a:bodyPr>
          <a:lstStyle/>
          <a:p>
            <a:r>
              <a:rPr lang="en-US" sz="2200" dirty="0"/>
              <a:t>Identify points of discrepancy in this statement. How could you respond?</a:t>
            </a:r>
          </a:p>
          <a:p>
            <a:pPr lvl="1"/>
            <a:r>
              <a:rPr lang="en-US" dirty="0"/>
              <a:t> “Most people I know drink more than me so I don’t know why I’m the one that got in trouble. It could have been anyone I live with but I was the scapegoat because I was outside near the street. I never thought I’d get in trouble and be on probation. This is ruining so plans for the semester, and it was awful having to call my parents because now they don’t trust me.”</a:t>
            </a:r>
          </a:p>
        </p:txBody>
      </p:sp>
    </p:spTree>
    <p:extLst>
      <p:ext uri="{BB962C8B-B14F-4D97-AF65-F5344CB8AC3E}">
        <p14:creationId xmlns:p14="http://schemas.microsoft.com/office/powerpoint/2010/main" val="35023299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9601200" cy="1143000"/>
          </a:xfrm>
        </p:spPr>
        <p:txBody>
          <a:bodyPr/>
          <a:lstStyle/>
          <a:p>
            <a:r>
              <a:rPr lang="en-US" b="1" dirty="0" smtClean="0"/>
              <a:t>Avoid Argumentation</a:t>
            </a:r>
            <a:endParaRPr lang="en-US" b="1" dirty="0"/>
          </a:p>
        </p:txBody>
      </p:sp>
      <p:sp>
        <p:nvSpPr>
          <p:cNvPr id="3" name="Content Placeholder 2"/>
          <p:cNvSpPr>
            <a:spLocks noGrp="1"/>
          </p:cNvSpPr>
          <p:nvPr>
            <p:ph idx="1"/>
          </p:nvPr>
        </p:nvSpPr>
        <p:spPr>
          <a:xfrm>
            <a:off x="1529738" y="1939854"/>
            <a:ext cx="6463144" cy="3879762"/>
          </a:xfrm>
        </p:spPr>
        <p:txBody>
          <a:bodyPr>
            <a:normAutofit/>
          </a:bodyPr>
          <a:lstStyle/>
          <a:p>
            <a:r>
              <a:rPr lang="en-US" sz="2199" dirty="0"/>
              <a:t>Arguing with someone causes defensiveness.</a:t>
            </a:r>
          </a:p>
          <a:p>
            <a:r>
              <a:rPr lang="en-US" sz="2199" dirty="0"/>
              <a:t>They already have heard the arguments and have prepared a response. </a:t>
            </a:r>
          </a:p>
          <a:p>
            <a:pPr lvl="1"/>
            <a:r>
              <a:rPr lang="en-US" sz="1999" dirty="0"/>
              <a:t>“Yeah but...”</a:t>
            </a:r>
          </a:p>
          <a:p>
            <a:r>
              <a:rPr lang="en-US" sz="2199" dirty="0"/>
              <a:t>You cannot win… nor is that the goal.</a:t>
            </a:r>
          </a:p>
          <a:p>
            <a:pPr lvl="1"/>
            <a:r>
              <a:rPr lang="en-US" sz="1999" dirty="0"/>
              <a:t>You want to support their self-efficacy and remain client/patient-centered.</a:t>
            </a:r>
          </a:p>
          <a:p>
            <a:pPr marL="0" indent="0">
              <a:buNone/>
            </a:pPr>
            <a:endParaRPr lang="en-US" sz="2199" dirty="0"/>
          </a:p>
        </p:txBody>
      </p:sp>
      <p:pic>
        <p:nvPicPr>
          <p:cNvPr id="10242" name="Picture 2" descr="https://islamicdynamic.files.wordpress.com/2012/01/argu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01462" y="2160920"/>
            <a:ext cx="3161476" cy="34376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8239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7468" y="257459"/>
            <a:ext cx="9601200" cy="1143000"/>
          </a:xfrm>
        </p:spPr>
        <p:txBody>
          <a:bodyPr/>
          <a:lstStyle/>
          <a:p>
            <a:r>
              <a:rPr lang="en-US" b="1" dirty="0"/>
              <a:t>Roll With Resistance</a:t>
            </a:r>
          </a:p>
        </p:txBody>
      </p:sp>
      <p:sp>
        <p:nvSpPr>
          <p:cNvPr id="3" name="Content Placeholder 2"/>
          <p:cNvSpPr>
            <a:spLocks noGrp="1"/>
          </p:cNvSpPr>
          <p:nvPr>
            <p:ph idx="1"/>
          </p:nvPr>
        </p:nvSpPr>
        <p:spPr>
          <a:xfrm>
            <a:off x="1684586" y="1400459"/>
            <a:ext cx="6299341" cy="4811379"/>
          </a:xfrm>
        </p:spPr>
        <p:txBody>
          <a:bodyPr>
            <a:normAutofit lnSpcReduction="10000"/>
          </a:bodyPr>
          <a:lstStyle/>
          <a:p>
            <a:pPr marL="0" indent="0">
              <a:spcBef>
                <a:spcPts val="0"/>
              </a:spcBef>
              <a:buNone/>
              <a:defRPr/>
            </a:pPr>
            <a:r>
              <a:rPr lang="en-US" sz="2399" b="1" dirty="0"/>
              <a:t>Examples</a:t>
            </a:r>
          </a:p>
          <a:p>
            <a:pPr marL="0" indent="0">
              <a:spcBef>
                <a:spcPts val="0"/>
              </a:spcBef>
              <a:buNone/>
              <a:defRPr/>
            </a:pPr>
            <a:r>
              <a:rPr lang="en-US" sz="2200" b="1" i="1" dirty="0">
                <a:solidFill>
                  <a:srgbClr val="632523"/>
                </a:solidFill>
              </a:rPr>
              <a:t>Patient: </a:t>
            </a:r>
            <a:r>
              <a:rPr lang="en-US" sz="2200" i="1" dirty="0"/>
              <a:t>I don’t plan to quit drinking anytime soon.</a:t>
            </a:r>
          </a:p>
          <a:p>
            <a:pPr marL="0" indent="0">
              <a:spcBef>
                <a:spcPts val="0"/>
              </a:spcBef>
              <a:buNone/>
              <a:defRPr/>
            </a:pPr>
            <a:r>
              <a:rPr lang="en-US" sz="2200" b="1" i="1" dirty="0">
                <a:solidFill>
                  <a:srgbClr val="632523"/>
                </a:solidFill>
              </a:rPr>
              <a:t>Clinician: </a:t>
            </a:r>
            <a:r>
              <a:rPr lang="en-US" sz="2200" i="1" dirty="0"/>
              <a:t>You don’t think that abstinence would work for you right now.</a:t>
            </a:r>
          </a:p>
          <a:p>
            <a:pPr marL="0" indent="0">
              <a:spcBef>
                <a:spcPts val="0"/>
              </a:spcBef>
              <a:buNone/>
              <a:defRPr/>
            </a:pPr>
            <a:endParaRPr lang="en-US" sz="2200" i="1" dirty="0"/>
          </a:p>
          <a:p>
            <a:pPr marL="0" indent="0">
              <a:spcBef>
                <a:spcPts val="0"/>
              </a:spcBef>
              <a:buNone/>
              <a:defRPr/>
            </a:pPr>
            <a:r>
              <a:rPr lang="en-GB" sz="2200" b="1" dirty="0"/>
              <a:t>Or</a:t>
            </a:r>
          </a:p>
          <a:p>
            <a:pPr marL="0" indent="0">
              <a:spcBef>
                <a:spcPts val="0"/>
              </a:spcBef>
              <a:buNone/>
              <a:defRPr/>
            </a:pPr>
            <a:endParaRPr lang="en-GB" sz="2200" b="1" dirty="0"/>
          </a:p>
          <a:p>
            <a:pPr marL="0" indent="0">
              <a:spcBef>
                <a:spcPts val="0"/>
              </a:spcBef>
              <a:buNone/>
              <a:defRPr/>
            </a:pPr>
            <a:r>
              <a:rPr lang="en-US" sz="2200" b="1" i="1" dirty="0">
                <a:solidFill>
                  <a:srgbClr val="632523"/>
                </a:solidFill>
              </a:rPr>
              <a:t>Patient: </a:t>
            </a:r>
            <a:r>
              <a:rPr lang="en-US" sz="2200" i="1" dirty="0"/>
              <a:t>My husband is always nagging me about my drinking—always calling me an alcoholic. It really bugs me.</a:t>
            </a:r>
          </a:p>
          <a:p>
            <a:pPr marL="0" indent="0">
              <a:spcBef>
                <a:spcPts val="0"/>
              </a:spcBef>
              <a:buNone/>
              <a:defRPr/>
            </a:pPr>
            <a:r>
              <a:rPr lang="en-US" sz="2200" b="1" i="1" dirty="0">
                <a:solidFill>
                  <a:srgbClr val="632523"/>
                </a:solidFill>
              </a:rPr>
              <a:t>Clinician: </a:t>
            </a:r>
            <a:r>
              <a:rPr lang="en-US" sz="2200" i="1" dirty="0"/>
              <a:t>It sounds like he really cares about you and is concerned, although he expresses it in a way that makes you angry.  </a:t>
            </a:r>
            <a:endParaRPr lang="en-US" sz="2200" dirty="0"/>
          </a:p>
        </p:txBody>
      </p:sp>
      <p:pic>
        <p:nvPicPr>
          <p:cNvPr id="7170" name="Picture 2" descr="http://breatheandsmile.org/wp-content/uploads/2012/02/move-towards-resistanc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07375" y="2192790"/>
            <a:ext cx="3809008" cy="254251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8351409" y="6211838"/>
            <a:ext cx="3261582" cy="646163"/>
          </a:xfrm>
          <a:prstGeom prst="rect">
            <a:avLst/>
          </a:prstGeom>
        </p:spPr>
        <p:txBody>
          <a:bodyPr wrap="none">
            <a:spAutoFit/>
          </a:bodyPr>
          <a:lstStyle/>
          <a:p>
            <a:r>
              <a:rPr lang="en-US" sz="1799" dirty="0">
                <a:latin typeface="Roboto"/>
                <a:hlinkClick r:id=""/>
              </a:rPr>
              <a:t>Roll with Resistance: </a:t>
            </a:r>
          </a:p>
          <a:p>
            <a:r>
              <a:rPr lang="en-US" sz="1799" dirty="0">
                <a:latin typeface="Roboto"/>
                <a:hlinkClick r:id=""/>
              </a:rPr>
              <a:t>https</a:t>
            </a:r>
            <a:r>
              <a:rPr lang="en-US" sz="1799" dirty="0">
                <a:latin typeface="Roboto"/>
                <a:hlinkClick r:id="rId4" tooltip="Share link"/>
              </a:rPr>
              <a:t>://youtu.be/ef9kPpZGJX8</a:t>
            </a:r>
            <a:endParaRPr lang="en-US" sz="1799" dirty="0"/>
          </a:p>
        </p:txBody>
      </p:sp>
    </p:spTree>
    <p:extLst>
      <p:ext uri="{BB962C8B-B14F-4D97-AF65-F5344CB8AC3E}">
        <p14:creationId xmlns:p14="http://schemas.microsoft.com/office/powerpoint/2010/main" val="1104597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2857" y="381000"/>
            <a:ext cx="9601200" cy="1143000"/>
          </a:xfrm>
        </p:spPr>
        <p:txBody>
          <a:bodyPr/>
          <a:lstStyle/>
          <a:p>
            <a:r>
              <a:rPr lang="en-US" b="1" dirty="0"/>
              <a:t>Support Self-Efficacy</a:t>
            </a:r>
          </a:p>
        </p:txBody>
      </p:sp>
      <p:sp>
        <p:nvSpPr>
          <p:cNvPr id="3" name="Content Placeholder 2"/>
          <p:cNvSpPr>
            <a:spLocks noGrp="1"/>
          </p:cNvSpPr>
          <p:nvPr>
            <p:ph idx="1"/>
          </p:nvPr>
        </p:nvSpPr>
        <p:spPr>
          <a:xfrm>
            <a:off x="1422475" y="1779774"/>
            <a:ext cx="5561596" cy="4439080"/>
          </a:xfrm>
        </p:spPr>
        <p:txBody>
          <a:bodyPr>
            <a:normAutofit fontScale="92500" lnSpcReduction="10000"/>
          </a:bodyPr>
          <a:lstStyle/>
          <a:p>
            <a:pPr marL="514196" indent="-457063">
              <a:lnSpc>
                <a:spcPct val="105000"/>
              </a:lnSpc>
              <a:spcAft>
                <a:spcPct val="20000"/>
              </a:spcAft>
              <a:buClr>
                <a:schemeClr val="tx1"/>
              </a:buClr>
              <a:defRPr/>
            </a:pPr>
            <a:r>
              <a:rPr lang="en-GB" sz="3599" dirty="0"/>
              <a:t>Patients are responsible for choosing and carrying out actions to change.</a:t>
            </a:r>
          </a:p>
          <a:p>
            <a:pPr marL="514196" indent="-457063">
              <a:lnSpc>
                <a:spcPct val="105000"/>
              </a:lnSpc>
              <a:spcAft>
                <a:spcPct val="20000"/>
              </a:spcAft>
              <a:buClr>
                <a:schemeClr val="tx1"/>
              </a:buClr>
              <a:defRPr/>
            </a:pPr>
            <a:r>
              <a:rPr lang="en-GB" sz="3599" dirty="0"/>
              <a:t>They may not be ready or willing to change right now and you cannot force them. </a:t>
            </a:r>
          </a:p>
          <a:p>
            <a:pPr marL="514196" indent="-457063">
              <a:lnSpc>
                <a:spcPct val="105000"/>
              </a:lnSpc>
              <a:spcAft>
                <a:spcPct val="20000"/>
              </a:spcAft>
              <a:buClr>
                <a:schemeClr val="tx1"/>
              </a:buClr>
              <a:defRPr/>
            </a:pPr>
            <a:r>
              <a:rPr lang="en-GB" sz="3599" dirty="0"/>
              <a:t>Return to basic engagement</a:t>
            </a:r>
            <a:r>
              <a:rPr lang="en-GB" sz="3599" dirty="0" smtClean="0"/>
              <a:t>.</a:t>
            </a:r>
            <a:endParaRPr lang="en-US" dirty="0"/>
          </a:p>
        </p:txBody>
      </p:sp>
      <p:pic>
        <p:nvPicPr>
          <p:cNvPr id="9218" name="Picture 2" descr="http://2.bp.blogspot.com/-uLJRL2LVzpk/Ta5ft6ffqdI/AAAAAAAAAEU/i_CEeUEcAME/s1600/se6.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1428" y="1779774"/>
            <a:ext cx="4121664" cy="4121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6527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6688" y="225454"/>
            <a:ext cx="8932930" cy="1198921"/>
          </a:xfrm>
        </p:spPr>
        <p:txBody>
          <a:bodyPr>
            <a:normAutofit/>
          </a:bodyPr>
          <a:lstStyle/>
          <a:p>
            <a:r>
              <a:rPr lang="en-US" sz="5398" dirty="0">
                <a:solidFill>
                  <a:schemeClr val="accent6"/>
                </a:solidFill>
              </a:rPr>
              <a:t>OARS</a:t>
            </a:r>
          </a:p>
        </p:txBody>
      </p:sp>
      <p:sp>
        <p:nvSpPr>
          <p:cNvPr id="3" name="Content Placeholder 2"/>
          <p:cNvSpPr>
            <a:spLocks noGrp="1"/>
          </p:cNvSpPr>
          <p:nvPr>
            <p:ph idx="1"/>
          </p:nvPr>
        </p:nvSpPr>
        <p:spPr>
          <a:xfrm>
            <a:off x="1815737" y="1424374"/>
            <a:ext cx="8164286" cy="5171545"/>
          </a:xfrm>
        </p:spPr>
        <p:txBody>
          <a:bodyPr>
            <a:normAutofit fontScale="70000" lnSpcReduction="20000"/>
          </a:bodyPr>
          <a:lstStyle/>
          <a:p>
            <a:pPr marL="559902" indent="-514196">
              <a:spcBef>
                <a:spcPts val="0"/>
              </a:spcBef>
              <a:spcAft>
                <a:spcPts val="1200"/>
              </a:spcAft>
              <a:buFont typeface="+mj-lt"/>
              <a:buAutoNum type="arabicPeriod"/>
            </a:pPr>
            <a:r>
              <a:rPr lang="en-US" sz="2799" b="1" dirty="0"/>
              <a:t>Open-ended questions</a:t>
            </a:r>
          </a:p>
          <a:p>
            <a:pPr lvl="1">
              <a:spcBef>
                <a:spcPts val="0"/>
              </a:spcBef>
              <a:spcAft>
                <a:spcPts val="1200"/>
              </a:spcAft>
              <a:buClr>
                <a:srgbClr val="04954A"/>
              </a:buClr>
            </a:pPr>
            <a:r>
              <a:rPr lang="en-US" sz="2599" dirty="0">
                <a:solidFill>
                  <a:prstClr val="black">
                    <a:lumMod val="75000"/>
                    <a:lumOff val="25000"/>
                  </a:prstClr>
                </a:solidFill>
              </a:rPr>
              <a:t>Enables the patient to convey more information</a:t>
            </a:r>
          </a:p>
          <a:p>
            <a:pPr lvl="1">
              <a:spcBef>
                <a:spcPts val="0"/>
              </a:spcBef>
              <a:spcAft>
                <a:spcPts val="1200"/>
              </a:spcAft>
              <a:buClr>
                <a:srgbClr val="04954A"/>
              </a:buClr>
            </a:pPr>
            <a:r>
              <a:rPr lang="en-US" sz="2599" dirty="0">
                <a:solidFill>
                  <a:prstClr val="black">
                    <a:lumMod val="75000"/>
                    <a:lumOff val="25000"/>
                  </a:prstClr>
                </a:solidFill>
              </a:rPr>
              <a:t>Encourages engagement</a:t>
            </a:r>
          </a:p>
          <a:p>
            <a:pPr lvl="1">
              <a:spcBef>
                <a:spcPts val="0"/>
              </a:spcBef>
              <a:spcAft>
                <a:spcPts val="1200"/>
              </a:spcAft>
              <a:buClr>
                <a:srgbClr val="04954A"/>
              </a:buClr>
            </a:pPr>
            <a:r>
              <a:rPr lang="en-US" sz="2599" dirty="0">
                <a:solidFill>
                  <a:prstClr val="black">
                    <a:lumMod val="75000"/>
                    <a:lumOff val="25000"/>
                  </a:prstClr>
                </a:solidFill>
              </a:rPr>
              <a:t>Opens the door for exploration</a:t>
            </a:r>
            <a:endParaRPr lang="en-US" sz="2599" dirty="0"/>
          </a:p>
          <a:p>
            <a:pPr marL="559902" indent="-514196">
              <a:spcBef>
                <a:spcPts val="0"/>
              </a:spcBef>
              <a:spcAft>
                <a:spcPts val="1200"/>
              </a:spcAft>
              <a:buFont typeface="+mj-lt"/>
              <a:buAutoNum type="arabicPeriod"/>
            </a:pPr>
            <a:r>
              <a:rPr lang="en-US" sz="2799" b="1" dirty="0"/>
              <a:t>Affirmations</a:t>
            </a:r>
          </a:p>
          <a:p>
            <a:pPr lvl="1">
              <a:spcBef>
                <a:spcPts val="0"/>
              </a:spcBef>
              <a:spcAft>
                <a:spcPts val="1200"/>
              </a:spcAft>
            </a:pPr>
            <a:r>
              <a:rPr lang="en-US" sz="2599" dirty="0"/>
              <a:t>Statements acknowledging the patient’s strengths and efforts</a:t>
            </a:r>
          </a:p>
          <a:p>
            <a:pPr lvl="1">
              <a:spcBef>
                <a:spcPts val="0"/>
              </a:spcBef>
              <a:spcAft>
                <a:spcPts val="1200"/>
              </a:spcAft>
            </a:pPr>
            <a:r>
              <a:rPr lang="en-US" sz="2599" dirty="0"/>
              <a:t>Conveys belief in the patient’s ability to make desired changes</a:t>
            </a:r>
          </a:p>
          <a:p>
            <a:pPr marL="559902" indent="-514196">
              <a:spcBef>
                <a:spcPts val="0"/>
              </a:spcBef>
              <a:spcAft>
                <a:spcPts val="1200"/>
              </a:spcAft>
              <a:buFont typeface="+mj-lt"/>
              <a:buAutoNum type="arabicPeriod"/>
            </a:pPr>
            <a:r>
              <a:rPr lang="en-US" sz="2799" b="1" dirty="0"/>
              <a:t>Reflections </a:t>
            </a:r>
          </a:p>
          <a:p>
            <a:pPr lvl="1">
              <a:spcBef>
                <a:spcPts val="0"/>
              </a:spcBef>
              <a:spcAft>
                <a:spcPts val="1200"/>
              </a:spcAft>
            </a:pPr>
            <a:r>
              <a:rPr lang="en-US" sz="2599" dirty="0"/>
              <a:t>Involves listening and understanding the meaning of what the patient says</a:t>
            </a:r>
          </a:p>
          <a:p>
            <a:pPr lvl="1">
              <a:spcBef>
                <a:spcPts val="0"/>
              </a:spcBef>
              <a:spcAft>
                <a:spcPts val="1200"/>
              </a:spcAft>
            </a:pPr>
            <a:r>
              <a:rPr lang="en-US" sz="2599" dirty="0"/>
              <a:t>Accurate empathy is a predictor of behavior change</a:t>
            </a:r>
            <a:endParaRPr lang="en-US" sz="2799" dirty="0"/>
          </a:p>
          <a:p>
            <a:pPr marL="559902" indent="-514196">
              <a:spcBef>
                <a:spcPts val="0"/>
              </a:spcBef>
              <a:spcAft>
                <a:spcPts val="1200"/>
              </a:spcAft>
              <a:buFont typeface="+mj-lt"/>
              <a:buAutoNum type="arabicPeriod"/>
            </a:pPr>
            <a:r>
              <a:rPr lang="en-US" sz="2799" b="1" dirty="0"/>
              <a:t>Summaries</a:t>
            </a:r>
          </a:p>
          <a:p>
            <a:pPr lvl="1">
              <a:spcBef>
                <a:spcPts val="0"/>
              </a:spcBef>
              <a:spcAft>
                <a:spcPts val="1200"/>
              </a:spcAft>
            </a:pPr>
            <a:r>
              <a:rPr lang="en-US" sz="2599" dirty="0"/>
              <a:t>Periodically summarize what has occurred in the conversation</a:t>
            </a:r>
          </a:p>
          <a:p>
            <a:pPr lvl="1">
              <a:spcBef>
                <a:spcPts val="0"/>
              </a:spcBef>
              <a:spcAft>
                <a:spcPts val="1200"/>
              </a:spcAft>
            </a:pPr>
            <a:r>
              <a:rPr lang="en-US" sz="2599" dirty="0"/>
              <a:t>Conveys that the patient is being heard</a:t>
            </a:r>
          </a:p>
        </p:txBody>
      </p:sp>
      <p:pic>
        <p:nvPicPr>
          <p:cNvPr id="4"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9822299" y="379618"/>
            <a:ext cx="2368114" cy="647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8248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256" y="567485"/>
            <a:ext cx="10112637" cy="904639"/>
          </a:xfrm>
        </p:spPr>
        <p:txBody>
          <a:bodyPr>
            <a:noAutofit/>
          </a:bodyPr>
          <a:lstStyle/>
          <a:p>
            <a:pPr marL="514196" indent="-514196">
              <a:buFont typeface="+mj-lt"/>
              <a:buAutoNum type="arabicPeriod"/>
            </a:pPr>
            <a:r>
              <a:rPr lang="en-US" sz="4799" dirty="0"/>
              <a:t> Ask </a:t>
            </a:r>
            <a:r>
              <a:rPr lang="en-US" sz="4799" dirty="0">
                <a:solidFill>
                  <a:schemeClr val="accent6"/>
                </a:solidFill>
              </a:rPr>
              <a:t>O</a:t>
            </a:r>
            <a:r>
              <a:rPr lang="en-US" sz="4799" dirty="0"/>
              <a:t>pen Questions</a:t>
            </a:r>
          </a:p>
        </p:txBody>
      </p:sp>
      <p:pic>
        <p:nvPicPr>
          <p:cNvPr id="14338" name="Picture 2" descr="https://encrypted-tbn1.gstatic.com/images?q=tbn:ANd9GcQ3bJMHbLVmE5vxUoEb0Ym0_7OzQv4BOB_OpHitTDscLjThVPA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50245" y="3441314"/>
            <a:ext cx="3085296" cy="3085297"/>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txBox="1">
            <a:spLocks/>
          </p:cNvSpPr>
          <p:nvPr/>
        </p:nvSpPr>
        <p:spPr>
          <a:xfrm>
            <a:off x="1813995" y="1850946"/>
            <a:ext cx="8594429" cy="4547677"/>
          </a:xfrm>
          <a:prstGeom prst="rect">
            <a:avLst/>
          </a:prstGeom>
        </p:spPr>
        <p:txBody>
          <a:bodyPr vert="horz" lIns="91416" tIns="45708" rIns="91416" bIns="45708"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2199" dirty="0"/>
              <a:t>Avoids the question-answer trap. </a:t>
            </a:r>
          </a:p>
          <a:p>
            <a:r>
              <a:rPr lang="en-US" sz="2199" dirty="0"/>
              <a:t>Do not listen to reply… listen to understand! </a:t>
            </a:r>
          </a:p>
          <a:p>
            <a:r>
              <a:rPr lang="en-US" sz="2199" dirty="0"/>
              <a:t>Helps explore the individual rather than you deciding what is important</a:t>
            </a:r>
          </a:p>
          <a:p>
            <a:pPr marL="0" indent="0">
              <a:buNone/>
            </a:pPr>
            <a:endParaRPr lang="en-US" sz="2199" dirty="0"/>
          </a:p>
          <a:p>
            <a:pPr lvl="1"/>
            <a:r>
              <a:rPr lang="en-US" sz="1999" dirty="0"/>
              <a:t>What brings you here today?</a:t>
            </a:r>
          </a:p>
          <a:p>
            <a:pPr lvl="1"/>
            <a:r>
              <a:rPr lang="en-US" sz="1999" dirty="0"/>
              <a:t>What concerns you the most?</a:t>
            </a:r>
          </a:p>
          <a:p>
            <a:pPr lvl="1"/>
            <a:r>
              <a:rPr lang="en-US" sz="1999" dirty="0"/>
              <a:t>How have you been doing since the last time I saw you?</a:t>
            </a:r>
          </a:p>
          <a:p>
            <a:pPr lvl="1"/>
            <a:r>
              <a:rPr lang="en-US" sz="1999" dirty="0"/>
              <a:t>Tell me more about…?</a:t>
            </a:r>
            <a:endParaRPr lang="en-US" sz="1799" dirty="0"/>
          </a:p>
          <a:p>
            <a:endParaRPr lang="en-US" sz="2199" dirty="0"/>
          </a:p>
        </p:txBody>
      </p:sp>
    </p:spTree>
    <p:extLst>
      <p:ext uri="{BB962C8B-B14F-4D97-AF65-F5344CB8AC3E}">
        <p14:creationId xmlns:p14="http://schemas.microsoft.com/office/powerpoint/2010/main" val="1833854152"/>
      </p:ext>
    </p:extLst>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99033" y="193969"/>
            <a:ext cx="9601200" cy="1143000"/>
          </a:xfrm>
        </p:spPr>
        <p:txBody>
          <a:bodyPr>
            <a:normAutofit/>
          </a:bodyPr>
          <a:lstStyle/>
          <a:p>
            <a:r>
              <a:rPr lang="en-US" b="1" dirty="0"/>
              <a:t>Practice</a:t>
            </a:r>
          </a:p>
        </p:txBody>
      </p:sp>
      <p:sp>
        <p:nvSpPr>
          <p:cNvPr id="3" name="Content Placeholder 2"/>
          <p:cNvSpPr>
            <a:spLocks noGrp="1"/>
          </p:cNvSpPr>
          <p:nvPr>
            <p:ph idx="1"/>
          </p:nvPr>
        </p:nvSpPr>
        <p:spPr>
          <a:xfrm>
            <a:off x="1789088" y="1336969"/>
            <a:ext cx="9321488" cy="2469840"/>
          </a:xfrm>
        </p:spPr>
        <p:txBody>
          <a:bodyPr>
            <a:normAutofit/>
          </a:bodyPr>
          <a:lstStyle/>
          <a:p>
            <a:pPr marL="0" indent="0">
              <a:buNone/>
            </a:pPr>
            <a:r>
              <a:rPr lang="en-US" sz="2999" dirty="0"/>
              <a:t>Turning this close ended question into an open-ended question.</a:t>
            </a:r>
          </a:p>
          <a:p>
            <a:pPr>
              <a:buFont typeface="Arial" charset="0"/>
              <a:buNone/>
            </a:pPr>
            <a:r>
              <a:rPr lang="en-US" sz="2999" dirty="0"/>
              <a:t>Close Ended: Do you want to change your drinking?</a:t>
            </a:r>
          </a:p>
        </p:txBody>
      </p:sp>
      <p:sp>
        <p:nvSpPr>
          <p:cNvPr id="5" name="TextBox 4"/>
          <p:cNvSpPr txBox="1"/>
          <p:nvPr/>
        </p:nvSpPr>
        <p:spPr>
          <a:xfrm>
            <a:off x="2768542" y="3806809"/>
            <a:ext cx="7217067" cy="400006"/>
          </a:xfrm>
          <a:prstGeom prst="rect">
            <a:avLst/>
          </a:prstGeom>
          <a:noFill/>
        </p:spPr>
        <p:txBody>
          <a:bodyPr wrap="square" rtlCol="0">
            <a:spAutoFit/>
          </a:bodyPr>
          <a:lstStyle/>
          <a:p>
            <a:r>
              <a:rPr lang="en-US" sz="1999" dirty="0">
                <a:solidFill>
                  <a:schemeClr val="accent4">
                    <a:lumMod val="75000"/>
                  </a:schemeClr>
                </a:solidFill>
              </a:rPr>
              <a:t>How do you want to change your drinking?</a:t>
            </a:r>
          </a:p>
        </p:txBody>
      </p:sp>
      <p:sp>
        <p:nvSpPr>
          <p:cNvPr id="6" name="TextBox 5"/>
          <p:cNvSpPr txBox="1"/>
          <p:nvPr/>
        </p:nvSpPr>
        <p:spPr>
          <a:xfrm>
            <a:off x="2768542" y="4423327"/>
            <a:ext cx="8043853" cy="399981"/>
          </a:xfrm>
          <a:prstGeom prst="rect">
            <a:avLst/>
          </a:prstGeom>
          <a:noFill/>
        </p:spPr>
        <p:txBody>
          <a:bodyPr wrap="square" rtlCol="0">
            <a:spAutoFit/>
          </a:bodyPr>
          <a:lstStyle/>
          <a:p>
            <a:r>
              <a:rPr lang="en-US" sz="1999" dirty="0">
                <a:solidFill>
                  <a:schemeClr val="accent4">
                    <a:lumMod val="75000"/>
                  </a:schemeClr>
                </a:solidFill>
              </a:rPr>
              <a:t>Why might you want to make changes to your drinking habits?</a:t>
            </a:r>
          </a:p>
        </p:txBody>
      </p:sp>
      <p:sp>
        <p:nvSpPr>
          <p:cNvPr id="7" name="TextBox 6"/>
          <p:cNvSpPr txBox="1"/>
          <p:nvPr/>
        </p:nvSpPr>
        <p:spPr>
          <a:xfrm>
            <a:off x="2768541" y="5039844"/>
            <a:ext cx="7217067" cy="400006"/>
          </a:xfrm>
          <a:prstGeom prst="rect">
            <a:avLst/>
          </a:prstGeom>
          <a:noFill/>
        </p:spPr>
        <p:txBody>
          <a:bodyPr wrap="square" rtlCol="0">
            <a:spAutoFit/>
          </a:bodyPr>
          <a:lstStyle/>
          <a:p>
            <a:r>
              <a:rPr lang="en-US" sz="1999" dirty="0">
                <a:solidFill>
                  <a:schemeClr val="accent4">
                    <a:lumMod val="75000"/>
                  </a:schemeClr>
                </a:solidFill>
              </a:rPr>
              <a:t>Tell me about your drinking habits?</a:t>
            </a:r>
          </a:p>
        </p:txBody>
      </p:sp>
      <p:sp>
        <p:nvSpPr>
          <p:cNvPr id="8" name="TextBox 7"/>
          <p:cNvSpPr txBox="1"/>
          <p:nvPr/>
        </p:nvSpPr>
        <p:spPr>
          <a:xfrm>
            <a:off x="2783166" y="5656387"/>
            <a:ext cx="7217067" cy="400006"/>
          </a:xfrm>
          <a:prstGeom prst="rect">
            <a:avLst/>
          </a:prstGeom>
          <a:noFill/>
        </p:spPr>
        <p:txBody>
          <a:bodyPr wrap="square" rtlCol="0">
            <a:spAutoFit/>
          </a:bodyPr>
          <a:lstStyle/>
          <a:p>
            <a:r>
              <a:rPr lang="en-US" sz="1999" dirty="0" smtClean="0">
                <a:solidFill>
                  <a:schemeClr val="accent4">
                    <a:lumMod val="75000"/>
                  </a:schemeClr>
                </a:solidFill>
              </a:rPr>
              <a:t>What are you thoughts about making </a:t>
            </a:r>
            <a:r>
              <a:rPr lang="en-US" sz="1999" dirty="0">
                <a:solidFill>
                  <a:schemeClr val="accent4">
                    <a:lumMod val="75000"/>
                  </a:schemeClr>
                </a:solidFill>
              </a:rPr>
              <a:t>changes to your drinking?</a:t>
            </a:r>
          </a:p>
        </p:txBody>
      </p:sp>
    </p:spTree>
    <p:extLst>
      <p:ext uri="{BB962C8B-B14F-4D97-AF65-F5344CB8AC3E}">
        <p14:creationId xmlns:p14="http://schemas.microsoft.com/office/powerpoint/2010/main" val="2798953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560" y="245400"/>
            <a:ext cx="10348559" cy="708358"/>
          </a:xfrm>
        </p:spPr>
        <p:txBody>
          <a:bodyPr/>
          <a:lstStyle/>
          <a:p>
            <a:r>
              <a:rPr lang="en-US" dirty="0" smtClean="0"/>
              <a:t>2.  </a:t>
            </a:r>
            <a:r>
              <a:rPr lang="en-US" dirty="0" smtClean="0">
                <a:solidFill>
                  <a:schemeClr val="accent6"/>
                </a:solidFill>
              </a:rPr>
              <a:t>A</a:t>
            </a:r>
            <a:r>
              <a:rPr lang="en-US" dirty="0" smtClean="0"/>
              <a:t>ffirming</a:t>
            </a:r>
            <a:endParaRPr lang="en-US" dirty="0"/>
          </a:p>
        </p:txBody>
      </p:sp>
      <p:sp>
        <p:nvSpPr>
          <p:cNvPr id="3" name="Content Placeholder 2"/>
          <p:cNvSpPr>
            <a:spLocks noGrp="1"/>
          </p:cNvSpPr>
          <p:nvPr>
            <p:ph idx="1"/>
          </p:nvPr>
        </p:nvSpPr>
        <p:spPr>
          <a:xfrm>
            <a:off x="1750423" y="953758"/>
            <a:ext cx="10241280" cy="5760551"/>
          </a:xfrm>
        </p:spPr>
        <p:txBody>
          <a:bodyPr>
            <a:noAutofit/>
          </a:bodyPr>
          <a:lstStyle/>
          <a:p>
            <a:pPr marL="479916" indent="-342797">
              <a:spcBef>
                <a:spcPts val="0"/>
              </a:spcBef>
            </a:pPr>
            <a:r>
              <a:rPr lang="en-US" sz="1999" dirty="0"/>
              <a:t>To recognize and acknowledge that which is good, including the individual’s worth as a human being. It is supportive &amp; encouraging. It overlaps with empathy.</a:t>
            </a:r>
          </a:p>
          <a:p>
            <a:pPr marL="479916" lvl="1" indent="-342797">
              <a:spcBef>
                <a:spcPts val="0"/>
              </a:spcBef>
            </a:pPr>
            <a:r>
              <a:rPr lang="en-US" sz="1799" dirty="0">
                <a:solidFill>
                  <a:schemeClr val="accent4"/>
                </a:solidFill>
              </a:rPr>
              <a:t>MUST BE DONE SINCERELY</a:t>
            </a:r>
            <a:endParaRPr lang="en-US" sz="1999" dirty="0"/>
          </a:p>
          <a:p>
            <a:pPr marL="479916" indent="-342797">
              <a:spcBef>
                <a:spcPts val="0"/>
              </a:spcBef>
            </a:pPr>
            <a:r>
              <a:rPr lang="en-US" sz="1999" dirty="0" smtClean="0"/>
              <a:t>“</a:t>
            </a:r>
            <a:r>
              <a:rPr lang="en-US" sz="1999" dirty="0"/>
              <a:t>You did this…” rather than “I am proud of you for…”</a:t>
            </a:r>
          </a:p>
          <a:p>
            <a:pPr marL="651315" lvl="1">
              <a:spcBef>
                <a:spcPts val="0"/>
              </a:spcBef>
            </a:pPr>
            <a:r>
              <a:rPr lang="en-US" sz="1799" dirty="0"/>
              <a:t>Focus on the individual not yourself or the “thing/reason”</a:t>
            </a:r>
          </a:p>
          <a:p>
            <a:pPr marL="651315" lvl="1">
              <a:spcBef>
                <a:spcPts val="0"/>
              </a:spcBef>
            </a:pPr>
            <a:r>
              <a:rPr lang="en-US" sz="1799" dirty="0"/>
              <a:t>It is is not the same as praise</a:t>
            </a:r>
          </a:p>
          <a:p>
            <a:pPr marL="651315" lvl="1">
              <a:spcBef>
                <a:spcPts val="0"/>
              </a:spcBef>
            </a:pPr>
            <a:r>
              <a:rPr lang="en-US" sz="1799" dirty="0"/>
              <a:t>Affirmations can reframe imperfection, doubt, or apparent failure</a:t>
            </a:r>
          </a:p>
          <a:p>
            <a:pPr marL="651315" lvl="1">
              <a:spcBef>
                <a:spcPts val="0"/>
              </a:spcBef>
            </a:pPr>
            <a:r>
              <a:rPr lang="en-US" sz="1799" dirty="0"/>
              <a:t>Affirmations can relate to specific behaviors</a:t>
            </a:r>
          </a:p>
          <a:p>
            <a:pPr marL="651315" lvl="1">
              <a:spcBef>
                <a:spcPts val="0"/>
              </a:spcBef>
            </a:pPr>
            <a:r>
              <a:rPr lang="en-US" sz="1799" dirty="0"/>
              <a:t>Emphasize something relevant to your work with them</a:t>
            </a:r>
          </a:p>
          <a:p>
            <a:pPr marL="479916" indent="-342797">
              <a:spcBef>
                <a:spcPts val="0"/>
              </a:spcBef>
            </a:pPr>
            <a:r>
              <a:rPr lang="en-US" sz="1999" dirty="0" smtClean="0"/>
              <a:t>Examples</a:t>
            </a:r>
            <a:r>
              <a:rPr lang="en-US" sz="1999" dirty="0"/>
              <a:t>:</a:t>
            </a:r>
          </a:p>
          <a:p>
            <a:pPr marL="651315" lvl="1" indent="-285664"/>
            <a:r>
              <a:rPr lang="en-US" sz="1799" i="1" dirty="0"/>
              <a:t>“You really tried hard this week!”</a:t>
            </a:r>
          </a:p>
          <a:p>
            <a:pPr marL="651315" lvl="1" indent="-285664">
              <a:spcBef>
                <a:spcPts val="0"/>
              </a:spcBef>
            </a:pPr>
            <a:r>
              <a:rPr lang="en-US" sz="1799" i="1" dirty="0"/>
              <a:t>“Even though it didn’t turn out exactly as you hoped, look at what you were able to accomplish!”</a:t>
            </a:r>
          </a:p>
          <a:p>
            <a:pPr marL="651315" lvl="1" indent="-285664">
              <a:spcBef>
                <a:spcPts val="0"/>
              </a:spcBef>
            </a:pPr>
            <a:r>
              <a:rPr lang="en-US" sz="1799" i="1" dirty="0"/>
              <a:t>“You were really discouraged, but you hung in there. Awesome!”</a:t>
            </a:r>
          </a:p>
          <a:p>
            <a:pPr marL="651315" lvl="1" indent="-285664">
              <a:spcBef>
                <a:spcPts val="0"/>
              </a:spcBef>
            </a:pPr>
            <a:r>
              <a:rPr lang="en-US" sz="1799" i="1" dirty="0"/>
              <a:t>“Listening to all you’ve been through, I’m not sure I could’ve come out as well as you did.  You are a survivor.”</a:t>
            </a:r>
          </a:p>
          <a:p>
            <a:pPr marL="651315" lvl="1" indent="-285664">
              <a:spcBef>
                <a:spcPts val="0"/>
              </a:spcBef>
            </a:pPr>
            <a:r>
              <a:rPr lang="en-US" sz="1799" i="1" dirty="0"/>
              <a:t>“You’re the kind of person that puts a lot of thought into something”</a:t>
            </a:r>
          </a:p>
        </p:txBody>
      </p:sp>
      <p:sp>
        <p:nvSpPr>
          <p:cNvPr id="5" name="Rectangle 4"/>
          <p:cNvSpPr/>
          <p:nvPr/>
        </p:nvSpPr>
        <p:spPr>
          <a:xfrm>
            <a:off x="8378965" y="4032208"/>
            <a:ext cx="3261582" cy="646163"/>
          </a:xfrm>
          <a:prstGeom prst="rect">
            <a:avLst/>
          </a:prstGeom>
        </p:spPr>
        <p:txBody>
          <a:bodyPr wrap="none">
            <a:spAutoFit/>
          </a:bodyPr>
          <a:lstStyle/>
          <a:p>
            <a:r>
              <a:rPr lang="en-US" sz="1799" dirty="0">
                <a:latin typeface="Roboto"/>
                <a:hlinkClick r:id=""/>
              </a:rPr>
              <a:t>Affirmations: </a:t>
            </a:r>
          </a:p>
          <a:p>
            <a:r>
              <a:rPr lang="en-US" sz="1799" dirty="0">
                <a:latin typeface="Roboto"/>
                <a:hlinkClick r:id=""/>
              </a:rPr>
              <a:t>https</a:t>
            </a:r>
            <a:r>
              <a:rPr lang="en-US" sz="1799" dirty="0">
                <a:latin typeface="Roboto"/>
                <a:hlinkClick r:id="rId3" tooltip="Share link"/>
              </a:rPr>
              <a:t>://youtu.be/tbQlCrVMpew</a:t>
            </a:r>
            <a:endParaRPr lang="en-US" sz="1799" dirty="0"/>
          </a:p>
        </p:txBody>
      </p:sp>
    </p:spTree>
    <p:extLst>
      <p:ext uri="{BB962C8B-B14F-4D97-AF65-F5344CB8AC3E}">
        <p14:creationId xmlns:p14="http://schemas.microsoft.com/office/powerpoint/2010/main" val="3058960661"/>
      </p:ext>
    </p:extLst>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1"/>
            <a:ext cx="10018713" cy="1371600"/>
          </a:xfrm>
        </p:spPr>
        <p:txBody>
          <a:bodyPr/>
          <a:lstStyle/>
          <a:p>
            <a:r>
              <a:rPr lang="en-US" dirty="0" smtClean="0"/>
              <a:t>Activity</a:t>
            </a:r>
            <a:endParaRPr lang="en-US" dirty="0"/>
          </a:p>
        </p:txBody>
      </p:sp>
      <p:sp>
        <p:nvSpPr>
          <p:cNvPr id="3" name="Content Placeholder 2"/>
          <p:cNvSpPr>
            <a:spLocks noGrp="1"/>
          </p:cNvSpPr>
          <p:nvPr>
            <p:ph idx="1"/>
          </p:nvPr>
        </p:nvSpPr>
        <p:spPr/>
        <p:txBody>
          <a:bodyPr/>
          <a:lstStyle/>
          <a:p>
            <a:r>
              <a:rPr lang="en-US" dirty="0" smtClean="0"/>
              <a:t>Mining for Affirmations</a:t>
            </a:r>
            <a:endParaRPr lang="en-US" dirty="0"/>
          </a:p>
        </p:txBody>
      </p:sp>
      <p:sp>
        <p:nvSpPr>
          <p:cNvPr id="5" name="AutoShape 4" descr="Image result for activity"/>
          <p:cNvSpPr>
            <a:spLocks noChangeAspect="1" noChangeArrowheads="1"/>
          </p:cNvSpPr>
          <p:nvPr/>
        </p:nvSpPr>
        <p:spPr bwMode="auto">
          <a:xfrm>
            <a:off x="157163" y="-1554163"/>
            <a:ext cx="9144000" cy="32385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1284" name="Picture 20" descr="Image result for min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2324100"/>
            <a:ext cx="3200400" cy="320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8783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4074" y="324281"/>
            <a:ext cx="9601200" cy="1143000"/>
          </a:xfrm>
        </p:spPr>
        <p:txBody>
          <a:bodyPr/>
          <a:lstStyle/>
          <a:p>
            <a:r>
              <a:rPr lang="en-US" dirty="0" smtClean="0">
                <a:solidFill>
                  <a:srgbClr val="B46C3A"/>
                </a:solidFill>
              </a:rPr>
              <a:t>3. </a:t>
            </a:r>
            <a:r>
              <a:rPr lang="en-US" dirty="0" smtClean="0">
                <a:solidFill>
                  <a:schemeClr val="accent6"/>
                </a:solidFill>
              </a:rPr>
              <a:t>R</a:t>
            </a:r>
            <a:r>
              <a:rPr lang="en-US" dirty="0" smtClean="0"/>
              <a:t>eflections &amp; Reflective </a:t>
            </a:r>
            <a:r>
              <a:rPr lang="en-US" dirty="0"/>
              <a:t>Listening</a:t>
            </a:r>
          </a:p>
        </p:txBody>
      </p:sp>
      <p:sp>
        <p:nvSpPr>
          <p:cNvPr id="3" name="Content Placeholder 2"/>
          <p:cNvSpPr>
            <a:spLocks noGrp="1"/>
          </p:cNvSpPr>
          <p:nvPr>
            <p:ph idx="1"/>
          </p:nvPr>
        </p:nvSpPr>
        <p:spPr>
          <a:xfrm>
            <a:off x="1711234" y="1543027"/>
            <a:ext cx="4663440" cy="4869098"/>
          </a:xfrm>
        </p:spPr>
        <p:txBody>
          <a:bodyPr>
            <a:normAutofit fontScale="92500" lnSpcReduction="10000"/>
          </a:bodyPr>
          <a:lstStyle/>
          <a:p>
            <a:pPr marL="0" indent="0">
              <a:spcBef>
                <a:spcPts val="0"/>
              </a:spcBef>
              <a:spcAft>
                <a:spcPts val="2399"/>
              </a:spcAft>
              <a:buNone/>
              <a:defRPr/>
            </a:pPr>
            <a:r>
              <a:rPr lang="en-US" sz="2399" dirty="0">
                <a:cs typeface="Arial" charset="0"/>
              </a:rPr>
              <a:t>Make a statement about what the person has said to you.</a:t>
            </a:r>
          </a:p>
          <a:p>
            <a:pPr marL="0" indent="0">
              <a:spcBef>
                <a:spcPts val="0"/>
              </a:spcBef>
              <a:spcAft>
                <a:spcPts val="2399"/>
              </a:spcAft>
              <a:buNone/>
              <a:defRPr/>
            </a:pPr>
            <a:r>
              <a:rPr lang="en-US" sz="2399" i="1" dirty="0"/>
              <a:t>“Reflective listening is a way of checking rather than assuming that you know what is meant.”</a:t>
            </a:r>
          </a:p>
          <a:p>
            <a:pPr>
              <a:spcBef>
                <a:spcPts val="0"/>
              </a:spcBef>
              <a:spcAft>
                <a:spcPts val="2399"/>
              </a:spcAft>
              <a:defRPr/>
            </a:pPr>
            <a:r>
              <a:rPr lang="en-US" sz="2399" i="1" dirty="0"/>
              <a:t>Simple restatement of their words</a:t>
            </a:r>
          </a:p>
          <a:p>
            <a:pPr>
              <a:spcBef>
                <a:spcPts val="0"/>
              </a:spcBef>
              <a:spcAft>
                <a:spcPts val="2399"/>
              </a:spcAft>
              <a:defRPr/>
            </a:pPr>
            <a:r>
              <a:rPr lang="en-US" sz="2399" i="1" dirty="0"/>
              <a:t>Restatement with different words</a:t>
            </a:r>
          </a:p>
          <a:p>
            <a:pPr>
              <a:spcBef>
                <a:spcPts val="0"/>
              </a:spcBef>
              <a:spcAft>
                <a:spcPts val="2399"/>
              </a:spcAft>
              <a:defRPr/>
            </a:pPr>
            <a:r>
              <a:rPr lang="en-US" sz="2399" i="1" dirty="0"/>
              <a:t>A metaphor</a:t>
            </a:r>
          </a:p>
          <a:p>
            <a:pPr>
              <a:spcBef>
                <a:spcPts val="0"/>
              </a:spcBef>
              <a:spcAft>
                <a:spcPts val="2399"/>
              </a:spcAft>
              <a:defRPr/>
            </a:pPr>
            <a:r>
              <a:rPr lang="en-US" sz="2399" i="1" dirty="0"/>
              <a:t>Making a guess at the implied meaning</a:t>
            </a:r>
          </a:p>
        </p:txBody>
      </p:sp>
      <p:pic>
        <p:nvPicPr>
          <p:cNvPr id="13314" name="Picture 2" descr="http://www.bkconnection.com/system/refinery/blog/posts/thumbnails/000/002/493/original/5a686f9adbe676c5e3f6cc43b29f5579.gif?14256743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79511" y="1930792"/>
            <a:ext cx="5291830" cy="362490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30116" y="6487871"/>
            <a:ext cx="2936973" cy="369236"/>
          </a:xfrm>
          <a:prstGeom prst="rect">
            <a:avLst/>
          </a:prstGeom>
        </p:spPr>
        <p:txBody>
          <a:bodyPr wrap="square">
            <a:spAutoFit/>
          </a:bodyPr>
          <a:lstStyle/>
          <a:p>
            <a:pPr algn="r">
              <a:spcAft>
                <a:spcPts val="2399"/>
              </a:spcAft>
              <a:defRPr/>
            </a:pPr>
            <a:r>
              <a:rPr lang="en-US" sz="1799" dirty="0"/>
              <a:t>(Miller and </a:t>
            </a:r>
            <a:r>
              <a:rPr lang="en-US" sz="1799" dirty="0" err="1"/>
              <a:t>Rollnick</a:t>
            </a:r>
            <a:r>
              <a:rPr lang="en-US" sz="1799" dirty="0"/>
              <a:t>, 2002)</a:t>
            </a:r>
          </a:p>
        </p:txBody>
      </p:sp>
    </p:spTree>
    <p:extLst>
      <p:ext uri="{BB962C8B-B14F-4D97-AF65-F5344CB8AC3E}">
        <p14:creationId xmlns:p14="http://schemas.microsoft.com/office/powerpoint/2010/main" val="2362395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1908" y="610336"/>
            <a:ext cx="10425331" cy="683763"/>
          </a:xfrm>
        </p:spPr>
        <p:txBody>
          <a:bodyPr>
            <a:normAutofit fontScale="90000"/>
          </a:bodyPr>
          <a:lstStyle/>
          <a:p>
            <a:r>
              <a:rPr lang="en-US" dirty="0" smtClean="0"/>
              <a:t>Examples of </a:t>
            </a:r>
            <a:r>
              <a:rPr lang="en-US" dirty="0" smtClean="0">
                <a:solidFill>
                  <a:schemeClr val="accent6"/>
                </a:solidFill>
              </a:rPr>
              <a:t>R</a:t>
            </a:r>
            <a:r>
              <a:rPr lang="en-US" dirty="0" smtClean="0"/>
              <a:t>eflections</a:t>
            </a:r>
            <a:endParaRPr lang="en-US" dirty="0"/>
          </a:p>
        </p:txBody>
      </p:sp>
      <p:sp>
        <p:nvSpPr>
          <p:cNvPr id="3" name="Content Placeholder 2"/>
          <p:cNvSpPr>
            <a:spLocks noGrp="1"/>
          </p:cNvSpPr>
          <p:nvPr>
            <p:ph idx="1"/>
          </p:nvPr>
        </p:nvSpPr>
        <p:spPr>
          <a:xfrm>
            <a:off x="1580606" y="1294098"/>
            <a:ext cx="9881204" cy="5193774"/>
          </a:xfrm>
        </p:spPr>
        <p:txBody>
          <a:bodyPr>
            <a:normAutofit/>
          </a:bodyPr>
          <a:lstStyle/>
          <a:p>
            <a:pPr lvl="0"/>
            <a:r>
              <a:rPr lang="en-US" b="1" dirty="0"/>
              <a:t>Simple </a:t>
            </a:r>
            <a:r>
              <a:rPr lang="en-US" b="1" dirty="0" smtClean="0"/>
              <a:t>Reflection </a:t>
            </a:r>
            <a:r>
              <a:rPr lang="en-US" dirty="0" smtClean="0"/>
              <a:t>—</a:t>
            </a:r>
            <a:r>
              <a:rPr lang="en-US" dirty="0"/>
              <a:t>stays close to what you </a:t>
            </a:r>
            <a:r>
              <a:rPr lang="en-US" dirty="0" smtClean="0"/>
              <a:t>heard - restates</a:t>
            </a:r>
            <a:endParaRPr lang="en-US" dirty="0"/>
          </a:p>
          <a:p>
            <a:pPr lvl="1"/>
            <a:r>
              <a:rPr lang="en-US" dirty="0" smtClean="0"/>
              <a:t>Example</a:t>
            </a:r>
            <a:endParaRPr lang="en-US" dirty="0"/>
          </a:p>
          <a:p>
            <a:pPr lvl="2"/>
            <a:r>
              <a:rPr lang="en-US" i="1" dirty="0" smtClean="0">
                <a:solidFill>
                  <a:schemeClr val="accent6"/>
                </a:solidFill>
              </a:rPr>
              <a:t>Patient</a:t>
            </a:r>
            <a:r>
              <a:rPr lang="en-US" i="1" dirty="0"/>
              <a:t>: I hear what you are saying about my drinking, but I don’t think it’s such a big deal. </a:t>
            </a:r>
            <a:endParaRPr lang="en-US" dirty="0"/>
          </a:p>
          <a:p>
            <a:pPr lvl="2"/>
            <a:r>
              <a:rPr lang="en-US" i="1" dirty="0" smtClean="0">
                <a:solidFill>
                  <a:schemeClr val="accent6"/>
                </a:solidFill>
              </a:rPr>
              <a:t>Clinician</a:t>
            </a:r>
            <a:r>
              <a:rPr lang="en-US" i="1" dirty="0" smtClean="0"/>
              <a:t>: </a:t>
            </a:r>
            <a:r>
              <a:rPr lang="en-US" i="1" dirty="0"/>
              <a:t>So, at this moment you are not too concerned about your drinking. </a:t>
            </a:r>
            <a:endParaRPr lang="en-US" dirty="0"/>
          </a:p>
          <a:p>
            <a:pPr lvl="0"/>
            <a:r>
              <a:rPr lang="en-US" b="1" dirty="0"/>
              <a:t>Complex </a:t>
            </a:r>
            <a:r>
              <a:rPr lang="en-US" b="1" dirty="0" smtClean="0"/>
              <a:t>Reflection </a:t>
            </a:r>
            <a:r>
              <a:rPr lang="en-US" dirty="0" smtClean="0"/>
              <a:t>—</a:t>
            </a:r>
            <a:r>
              <a:rPr lang="en-US" dirty="0"/>
              <a:t>makes a </a:t>
            </a:r>
            <a:r>
              <a:rPr lang="en-US" dirty="0" smtClean="0"/>
              <a:t>hypothesis or moves towards more meaning</a:t>
            </a:r>
            <a:endParaRPr lang="en-US" dirty="0"/>
          </a:p>
          <a:p>
            <a:pPr lvl="1"/>
            <a:r>
              <a:rPr lang="en-US" dirty="0"/>
              <a:t>Paraphrasing—major restatement, infers meaning, “continuing the paragraph”</a:t>
            </a:r>
          </a:p>
          <a:p>
            <a:pPr lvl="1"/>
            <a:r>
              <a:rPr lang="en-US" dirty="0" smtClean="0"/>
              <a:t>Examples:</a:t>
            </a:r>
          </a:p>
          <a:p>
            <a:pPr lvl="2"/>
            <a:r>
              <a:rPr lang="en-US" b="1" i="1" dirty="0" smtClean="0"/>
              <a:t>Content</a:t>
            </a:r>
            <a:r>
              <a:rPr lang="en-US" i="1" dirty="0" smtClean="0"/>
              <a:t>: You see a connection between your drug use and the possibility of going back to jail.</a:t>
            </a:r>
          </a:p>
          <a:p>
            <a:pPr lvl="2"/>
            <a:r>
              <a:rPr lang="en-US" b="1" i="1" dirty="0" smtClean="0"/>
              <a:t>Feeling</a:t>
            </a:r>
            <a:r>
              <a:rPr lang="en-US" i="1" dirty="0" smtClean="0"/>
              <a:t>: You are worried that if you continue to use you might end up back in jail.</a:t>
            </a:r>
          </a:p>
          <a:p>
            <a:pPr lvl="2"/>
            <a:r>
              <a:rPr lang="en-US" b="1" i="1" dirty="0" smtClean="0"/>
              <a:t>Meaning</a:t>
            </a:r>
            <a:r>
              <a:rPr lang="en-US" i="1" dirty="0" smtClean="0"/>
              <a:t>: You children are important to you and you want to be there for them.				</a:t>
            </a:r>
            <a:endParaRPr lang="en-US" i="1" dirty="0"/>
          </a:p>
          <a:p>
            <a:pPr marL="457063" lvl="1" indent="0">
              <a:buNone/>
            </a:pPr>
            <a:endParaRPr lang="en-US" dirty="0"/>
          </a:p>
        </p:txBody>
      </p:sp>
      <p:sp>
        <p:nvSpPr>
          <p:cNvPr id="5" name="Rectangle 4"/>
          <p:cNvSpPr/>
          <p:nvPr/>
        </p:nvSpPr>
        <p:spPr>
          <a:xfrm>
            <a:off x="3616057" y="6118548"/>
            <a:ext cx="3274403" cy="646163"/>
          </a:xfrm>
          <a:prstGeom prst="rect">
            <a:avLst/>
          </a:prstGeom>
        </p:spPr>
        <p:txBody>
          <a:bodyPr wrap="none">
            <a:spAutoFit/>
          </a:bodyPr>
          <a:lstStyle/>
          <a:p>
            <a:r>
              <a:rPr lang="en-US" sz="1799" dirty="0">
                <a:latin typeface="Roboto"/>
                <a:hlinkClick r:id=""/>
              </a:rPr>
              <a:t>Reflections: </a:t>
            </a:r>
          </a:p>
          <a:p>
            <a:r>
              <a:rPr lang="en-US" sz="1799" dirty="0">
                <a:latin typeface="Roboto"/>
                <a:hlinkClick r:id=""/>
              </a:rPr>
              <a:t>https</a:t>
            </a:r>
            <a:r>
              <a:rPr lang="en-US" sz="1799" dirty="0">
                <a:latin typeface="Roboto"/>
                <a:hlinkClick r:id="rId3" tooltip="Share link"/>
              </a:rPr>
              <a:t>://youtu.be/kDd0cG19krU</a:t>
            </a:r>
            <a:endParaRPr lang="en-US" sz="1799" dirty="0"/>
          </a:p>
        </p:txBody>
      </p:sp>
    </p:spTree>
    <p:extLst>
      <p:ext uri="{BB962C8B-B14F-4D97-AF65-F5344CB8AC3E}">
        <p14:creationId xmlns:p14="http://schemas.microsoft.com/office/powerpoint/2010/main" val="3188518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1308" y="254503"/>
            <a:ext cx="9601200" cy="814475"/>
          </a:xfrm>
        </p:spPr>
        <p:txBody>
          <a:bodyPr/>
          <a:lstStyle/>
          <a:p>
            <a:r>
              <a:rPr lang="en-US" dirty="0" smtClean="0"/>
              <a:t>Examples of Reflections</a:t>
            </a:r>
            <a:endParaRPr lang="en-US" dirty="0"/>
          </a:p>
        </p:txBody>
      </p:sp>
      <p:sp>
        <p:nvSpPr>
          <p:cNvPr id="3" name="Content Placeholder 2"/>
          <p:cNvSpPr>
            <a:spLocks noGrp="1"/>
          </p:cNvSpPr>
          <p:nvPr>
            <p:ph idx="1"/>
          </p:nvPr>
        </p:nvSpPr>
        <p:spPr>
          <a:xfrm>
            <a:off x="1358537" y="1212669"/>
            <a:ext cx="10676708" cy="5356416"/>
          </a:xfrm>
        </p:spPr>
        <p:txBody>
          <a:bodyPr>
            <a:normAutofit/>
          </a:bodyPr>
          <a:lstStyle/>
          <a:p>
            <a:pPr marL="342797" lvl="1" indent="-342797">
              <a:lnSpc>
                <a:spcPct val="120000"/>
              </a:lnSpc>
            </a:pPr>
            <a:r>
              <a:rPr lang="en-US" dirty="0" smtClean="0"/>
              <a:t>Basic Style:  Opening </a:t>
            </a:r>
            <a:r>
              <a:rPr lang="en-US" dirty="0"/>
              <a:t>+ Feeling + About/Because/When + Thought</a:t>
            </a:r>
          </a:p>
          <a:p>
            <a:pPr lvl="1">
              <a:lnSpc>
                <a:spcPct val="120000"/>
              </a:lnSpc>
            </a:pPr>
            <a:r>
              <a:rPr lang="en-US" dirty="0" smtClean="0">
                <a:solidFill>
                  <a:schemeClr val="accent6"/>
                </a:solidFill>
              </a:rPr>
              <a:t>Clinician: </a:t>
            </a:r>
            <a:r>
              <a:rPr lang="en-US" dirty="0" smtClean="0"/>
              <a:t>“It </a:t>
            </a:r>
            <a:r>
              <a:rPr lang="en-US" dirty="0"/>
              <a:t>sounds like… you feel afraid to make a change… because you have failed before.”</a:t>
            </a:r>
          </a:p>
          <a:p>
            <a:pPr lvl="1">
              <a:lnSpc>
                <a:spcPct val="120000"/>
              </a:lnSpc>
            </a:pPr>
            <a:r>
              <a:rPr lang="en-US" dirty="0" smtClean="0">
                <a:solidFill>
                  <a:schemeClr val="accent6"/>
                </a:solidFill>
              </a:rPr>
              <a:t>Clinician: </a:t>
            </a:r>
            <a:r>
              <a:rPr lang="en-US" dirty="0" smtClean="0"/>
              <a:t>“I </a:t>
            </a:r>
            <a:r>
              <a:rPr lang="en-US" dirty="0"/>
              <a:t>think I hear you saying… you feel ashamed… to tell your family you have a problem.’</a:t>
            </a:r>
          </a:p>
          <a:p>
            <a:pPr lvl="1">
              <a:lnSpc>
                <a:spcPct val="120000"/>
              </a:lnSpc>
            </a:pPr>
            <a:r>
              <a:rPr lang="en-US" dirty="0" smtClean="0">
                <a:solidFill>
                  <a:schemeClr val="accent6"/>
                </a:solidFill>
              </a:rPr>
              <a:t>Clinician: </a:t>
            </a:r>
            <a:r>
              <a:rPr lang="en-US" dirty="0" smtClean="0"/>
              <a:t>“I’m </a:t>
            </a:r>
            <a:r>
              <a:rPr lang="en-US" dirty="0"/>
              <a:t>not sure I am understanding… you are worried… you’ll be lonely if you stop drinking</a:t>
            </a:r>
            <a:r>
              <a:rPr lang="en-US" dirty="0" smtClean="0"/>
              <a:t>.”</a:t>
            </a:r>
          </a:p>
          <a:p>
            <a:pPr marL="457063" lvl="1" indent="0">
              <a:lnSpc>
                <a:spcPct val="120000"/>
              </a:lnSpc>
              <a:buNone/>
            </a:pPr>
            <a:r>
              <a:rPr lang="en-US" dirty="0"/>
              <a:t>	</a:t>
            </a:r>
            <a:r>
              <a:rPr lang="en-US" dirty="0" smtClean="0"/>
              <a:t>					************</a:t>
            </a:r>
          </a:p>
          <a:p>
            <a:pPr lvl="1">
              <a:lnSpc>
                <a:spcPct val="120000"/>
              </a:lnSpc>
            </a:pPr>
            <a:r>
              <a:rPr lang="en-US" dirty="0">
                <a:solidFill>
                  <a:schemeClr val="accent6"/>
                </a:solidFill>
              </a:rPr>
              <a:t>Patient</a:t>
            </a:r>
            <a:r>
              <a:rPr lang="en-US" dirty="0"/>
              <a:t>: My wife decided not to come today. She says this is my problem, and I need to solve it or find a new wife. After all these years of my using around her, now she wants immediate change and doesn’t want to help me!</a:t>
            </a:r>
          </a:p>
          <a:p>
            <a:pPr lvl="1">
              <a:lnSpc>
                <a:spcPct val="120000"/>
              </a:lnSpc>
            </a:pPr>
            <a:r>
              <a:rPr lang="en-US" dirty="0">
                <a:solidFill>
                  <a:schemeClr val="accent6"/>
                </a:solidFill>
              </a:rPr>
              <a:t>Clinician</a:t>
            </a:r>
            <a:r>
              <a:rPr lang="en-US" dirty="0"/>
              <a:t>: Her choosing not to attend today’s meeting was a big disappointment for you. </a:t>
            </a:r>
            <a:endParaRPr lang="en-US" dirty="0" smtClean="0"/>
          </a:p>
          <a:p>
            <a:endParaRPr lang="en-US" dirty="0"/>
          </a:p>
        </p:txBody>
      </p:sp>
    </p:spTree>
    <p:extLst>
      <p:ext uri="{BB962C8B-B14F-4D97-AF65-F5344CB8AC3E}">
        <p14:creationId xmlns:p14="http://schemas.microsoft.com/office/powerpoint/2010/main" val="3838972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could you reflect the following?</a:t>
            </a:r>
            <a:endParaRPr lang="en-US" dirty="0"/>
          </a:p>
        </p:txBody>
      </p:sp>
      <p:sp>
        <p:nvSpPr>
          <p:cNvPr id="3" name="Content Placeholder 2"/>
          <p:cNvSpPr>
            <a:spLocks noGrp="1"/>
          </p:cNvSpPr>
          <p:nvPr>
            <p:ph idx="1"/>
          </p:nvPr>
        </p:nvSpPr>
        <p:spPr>
          <a:xfrm>
            <a:off x="3581400" y="2514600"/>
            <a:ext cx="5257798" cy="2667000"/>
          </a:xfrm>
        </p:spPr>
        <p:txBody>
          <a:bodyPr>
            <a:normAutofit/>
          </a:bodyPr>
          <a:lstStyle/>
          <a:p>
            <a:pPr marL="0" indent="0">
              <a:buNone/>
            </a:pPr>
            <a:r>
              <a:rPr lang="en-US" sz="4400" dirty="0">
                <a:solidFill>
                  <a:schemeClr val="bg2">
                    <a:lumMod val="50000"/>
                  </a:schemeClr>
                </a:solidFill>
              </a:rPr>
              <a:t>“But I can’t quit!! I mean, all of my friends get high.”</a:t>
            </a:r>
          </a:p>
        </p:txBody>
      </p:sp>
    </p:spTree>
    <p:extLst>
      <p:ext uri="{BB962C8B-B14F-4D97-AF65-F5344CB8AC3E}">
        <p14:creationId xmlns:p14="http://schemas.microsoft.com/office/powerpoint/2010/main" val="2453943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6102" y="533400"/>
            <a:ext cx="9649099" cy="1143000"/>
          </a:xfrm>
        </p:spPr>
        <p:txBody>
          <a:bodyPr>
            <a:normAutofit fontScale="90000"/>
          </a:bodyPr>
          <a:lstStyle/>
          <a:p>
            <a:r>
              <a:rPr lang="en-US" dirty="0">
                <a:solidFill>
                  <a:schemeClr val="bg2">
                    <a:lumMod val="50000"/>
                  </a:schemeClr>
                </a:solidFill>
              </a:rPr>
              <a:t>“But I can’t quit!! I mean, all of my friends get high</a:t>
            </a:r>
            <a:r>
              <a:rPr lang="en-US" dirty="0" smtClean="0">
                <a:solidFill>
                  <a:schemeClr val="bg2">
                    <a:lumMod val="50000"/>
                  </a:schemeClr>
                </a:solidFill>
              </a:rPr>
              <a:t>.”</a:t>
            </a:r>
            <a:endParaRPr lang="en-US" dirty="0"/>
          </a:p>
        </p:txBody>
      </p:sp>
      <p:sp>
        <p:nvSpPr>
          <p:cNvPr id="3" name="Content Placeholder 2"/>
          <p:cNvSpPr>
            <a:spLocks noGrp="1"/>
          </p:cNvSpPr>
          <p:nvPr>
            <p:ph idx="1"/>
          </p:nvPr>
        </p:nvSpPr>
        <p:spPr>
          <a:xfrm>
            <a:off x="1619794" y="1828800"/>
            <a:ext cx="9505408" cy="4572000"/>
          </a:xfrm>
        </p:spPr>
        <p:txBody>
          <a:bodyPr>
            <a:normAutofit fontScale="85000" lnSpcReduction="10000"/>
          </a:bodyPr>
          <a:lstStyle/>
          <a:p>
            <a:r>
              <a:rPr lang="en-US" b="1" dirty="0" smtClean="0"/>
              <a:t>Simple</a:t>
            </a:r>
            <a:r>
              <a:rPr lang="en-US" dirty="0" smtClean="0"/>
              <a:t>: “Quitting seems difficult because you spend a lot of time with people who smoke”</a:t>
            </a:r>
          </a:p>
          <a:p>
            <a:r>
              <a:rPr lang="en-US" b="1" dirty="0" smtClean="0"/>
              <a:t>Amplified</a:t>
            </a:r>
            <a:r>
              <a:rPr lang="en-US" dirty="0" smtClean="0"/>
              <a:t>: “There’s NO WAY you can quit because you’d lose ALL your friends”</a:t>
            </a:r>
          </a:p>
          <a:p>
            <a:r>
              <a:rPr lang="en-US" b="1" dirty="0" smtClean="0"/>
              <a:t>Double-sided</a:t>
            </a:r>
            <a:r>
              <a:rPr lang="en-US" dirty="0" smtClean="0"/>
              <a:t>: “You can’t imagine how you could be around your friends and not get high but at the same time you’re worried about the consequences of your use.”</a:t>
            </a:r>
          </a:p>
          <a:p>
            <a:r>
              <a:rPr lang="en-US" b="1" dirty="0" smtClean="0"/>
              <a:t>Shifting Focus</a:t>
            </a:r>
            <a:r>
              <a:rPr lang="en-US" dirty="0" smtClean="0"/>
              <a:t>: “I don’t want to get stuck on the act of quitting right now; lets focus on talking through the issues and we can decide what to do about it later.”</a:t>
            </a:r>
          </a:p>
          <a:p>
            <a:r>
              <a:rPr lang="en-US" b="1" dirty="0" smtClean="0"/>
              <a:t>Reframe</a:t>
            </a:r>
            <a:r>
              <a:rPr lang="en-US" dirty="0" smtClean="0"/>
              <a:t>: “It’s important that your friends are protected while you figure out your thoughts about using.”</a:t>
            </a:r>
          </a:p>
          <a:p>
            <a:r>
              <a:rPr lang="en-US" b="1" dirty="0" smtClean="0"/>
              <a:t>Agree with a Twist</a:t>
            </a:r>
            <a:r>
              <a:rPr lang="en-US" dirty="0" smtClean="0"/>
              <a:t>: “You are feeling like quitting brings with it big personal risks and yet you're still trying to figure out some possible solutions.”</a:t>
            </a:r>
          </a:p>
          <a:p>
            <a:r>
              <a:rPr lang="en-US" b="1" dirty="0" smtClean="0"/>
              <a:t>Coming Alongside</a:t>
            </a:r>
            <a:r>
              <a:rPr lang="en-US" dirty="0" smtClean="0"/>
              <a:t>: “Quitting your use comes with too big of a lost to your social life. It just don’t feel worth it right now.”</a:t>
            </a:r>
            <a:endParaRPr lang="en-US" dirty="0"/>
          </a:p>
        </p:txBody>
      </p:sp>
    </p:spTree>
    <p:extLst>
      <p:ext uri="{BB962C8B-B14F-4D97-AF65-F5344CB8AC3E}">
        <p14:creationId xmlns:p14="http://schemas.microsoft.com/office/powerpoint/2010/main" val="1376229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2713" y="233261"/>
            <a:ext cx="9601200" cy="1143000"/>
          </a:xfrm>
        </p:spPr>
        <p:txBody>
          <a:bodyPr>
            <a:normAutofit/>
          </a:bodyPr>
          <a:lstStyle/>
          <a:p>
            <a:r>
              <a:rPr lang="en-US" b="1" dirty="0"/>
              <a:t>4. </a:t>
            </a:r>
            <a:r>
              <a:rPr lang="en-US" b="1" dirty="0">
                <a:solidFill>
                  <a:schemeClr val="accent6"/>
                </a:solidFill>
              </a:rPr>
              <a:t>S</a:t>
            </a:r>
            <a:r>
              <a:rPr lang="en-US" b="1" dirty="0"/>
              <a:t>ummarizing</a:t>
            </a:r>
          </a:p>
        </p:txBody>
      </p:sp>
      <p:sp>
        <p:nvSpPr>
          <p:cNvPr id="3" name="Content Placeholder 2"/>
          <p:cNvSpPr>
            <a:spLocks noGrp="1"/>
          </p:cNvSpPr>
          <p:nvPr>
            <p:ph idx="1"/>
          </p:nvPr>
        </p:nvSpPr>
        <p:spPr>
          <a:xfrm>
            <a:off x="1423851" y="1386421"/>
            <a:ext cx="9590740" cy="5099308"/>
          </a:xfrm>
        </p:spPr>
        <p:txBody>
          <a:bodyPr>
            <a:normAutofit fontScale="92500"/>
          </a:bodyPr>
          <a:lstStyle/>
          <a:p>
            <a:pPr marL="651469" indent="-514350">
              <a:lnSpc>
                <a:spcPct val="110000"/>
              </a:lnSpc>
              <a:spcBef>
                <a:spcPts val="0"/>
              </a:spcBef>
              <a:buFont typeface="+mj-lt"/>
              <a:buAutoNum type="arabicPeriod"/>
            </a:pPr>
            <a:r>
              <a:rPr lang="en-US" sz="3199" dirty="0"/>
              <a:t>Collecting – bring together interrelated statements</a:t>
            </a:r>
          </a:p>
          <a:p>
            <a:pPr marL="651469" indent="-514350">
              <a:lnSpc>
                <a:spcPct val="110000"/>
              </a:lnSpc>
              <a:spcBef>
                <a:spcPts val="0"/>
              </a:spcBef>
              <a:buFont typeface="+mj-lt"/>
              <a:buAutoNum type="arabicPeriod"/>
            </a:pPr>
            <a:r>
              <a:rPr lang="en-US" sz="3199" dirty="0"/>
              <a:t>Linking – connect to something said before</a:t>
            </a:r>
          </a:p>
          <a:p>
            <a:pPr marL="651469" indent="-514350">
              <a:lnSpc>
                <a:spcPct val="110000"/>
              </a:lnSpc>
              <a:spcBef>
                <a:spcPts val="0"/>
              </a:spcBef>
              <a:buFont typeface="+mj-lt"/>
              <a:buAutoNum type="arabicPeriod"/>
            </a:pPr>
            <a:r>
              <a:rPr lang="en-US" sz="3199" dirty="0"/>
              <a:t>Transitional – highlight important details and move towards something new</a:t>
            </a:r>
          </a:p>
          <a:p>
            <a:pPr marL="137119" indent="0">
              <a:lnSpc>
                <a:spcPct val="110000"/>
              </a:lnSpc>
              <a:spcBef>
                <a:spcPts val="0"/>
              </a:spcBef>
              <a:buNone/>
            </a:pPr>
            <a:endParaRPr lang="en-US" sz="3199" dirty="0"/>
          </a:p>
          <a:p>
            <a:pPr marL="0" indent="0">
              <a:lnSpc>
                <a:spcPct val="110000"/>
              </a:lnSpc>
              <a:spcBef>
                <a:spcPts val="0"/>
              </a:spcBef>
              <a:spcAft>
                <a:spcPts val="1200"/>
              </a:spcAft>
              <a:buNone/>
            </a:pPr>
            <a:r>
              <a:rPr lang="en-US" sz="2399" dirty="0"/>
              <a:t>Examples:</a:t>
            </a:r>
          </a:p>
          <a:p>
            <a:pPr lvl="1" indent="-398343">
              <a:lnSpc>
                <a:spcPct val="110000"/>
              </a:lnSpc>
              <a:spcBef>
                <a:spcPts val="0"/>
              </a:spcBef>
              <a:spcAft>
                <a:spcPts val="1200"/>
              </a:spcAft>
            </a:pPr>
            <a:r>
              <a:rPr lang="en-US" sz="2399" i="1" dirty="0"/>
              <a:t>“So, let me see if I’ve got this right…”</a:t>
            </a:r>
          </a:p>
          <a:p>
            <a:pPr lvl="1" indent="-398343">
              <a:lnSpc>
                <a:spcPct val="110000"/>
              </a:lnSpc>
              <a:spcBef>
                <a:spcPts val="0"/>
              </a:spcBef>
              <a:spcAft>
                <a:spcPts val="1200"/>
              </a:spcAft>
            </a:pPr>
            <a:r>
              <a:rPr lang="en-US" sz="2399" i="1" dirty="0"/>
              <a:t>“So, you’re saying… is that correct”</a:t>
            </a:r>
          </a:p>
          <a:p>
            <a:pPr lvl="1" indent="-398343">
              <a:lnSpc>
                <a:spcPct val="110000"/>
              </a:lnSpc>
              <a:spcBef>
                <a:spcPts val="0"/>
              </a:spcBef>
              <a:spcAft>
                <a:spcPts val="1200"/>
              </a:spcAft>
            </a:pPr>
            <a:r>
              <a:rPr lang="en-US" sz="2399" i="1" dirty="0"/>
              <a:t>“Make sure I’m understanding exactly what you’ve been trying to tell me…”</a:t>
            </a:r>
          </a:p>
        </p:txBody>
      </p:sp>
      <p:pic>
        <p:nvPicPr>
          <p:cNvPr id="12290" name="Picture 2" descr="Image result for picking flower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53103" y="3320143"/>
            <a:ext cx="3657600"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8037911"/>
      </p:ext>
    </p:extLst>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9146454" cy="990600"/>
          </a:xfrm>
        </p:spPr>
        <p:txBody>
          <a:bodyPr>
            <a:normAutofit/>
          </a:bodyPr>
          <a:lstStyle/>
          <a:p>
            <a:r>
              <a:rPr lang="en-US" sz="3999" dirty="0"/>
              <a:t>5. Informing &amp; Advising</a:t>
            </a:r>
          </a:p>
        </p:txBody>
      </p:sp>
      <p:sp>
        <p:nvSpPr>
          <p:cNvPr id="3" name="Content Placeholder 2"/>
          <p:cNvSpPr>
            <a:spLocks noGrp="1"/>
          </p:cNvSpPr>
          <p:nvPr>
            <p:ph idx="1"/>
          </p:nvPr>
        </p:nvSpPr>
        <p:spPr>
          <a:xfrm>
            <a:off x="2011680" y="1247504"/>
            <a:ext cx="9725297" cy="5228004"/>
          </a:xfrm>
        </p:spPr>
        <p:txBody>
          <a:bodyPr>
            <a:normAutofit fontScale="92500"/>
          </a:bodyPr>
          <a:lstStyle/>
          <a:p>
            <a:r>
              <a:rPr lang="en-US" sz="2399" dirty="0"/>
              <a:t>MI providers should not offer unsolicited expert opinions in a highly directive style. </a:t>
            </a:r>
          </a:p>
          <a:p>
            <a:pPr lvl="1"/>
            <a:r>
              <a:rPr lang="en-US" sz="2199" dirty="0"/>
              <a:t>They should also only offer advice </a:t>
            </a:r>
            <a:r>
              <a:rPr lang="en-US" sz="2199" b="1" dirty="0"/>
              <a:t>with permission or when the client asks for it</a:t>
            </a:r>
            <a:r>
              <a:rPr lang="en-US" sz="2199" dirty="0"/>
              <a:t>.</a:t>
            </a:r>
          </a:p>
          <a:p>
            <a:pPr lvl="1"/>
            <a:r>
              <a:rPr lang="en-US" sz="2199" dirty="0"/>
              <a:t>Must understand the client’s perspective and needs and make sure your shared information is relevant. </a:t>
            </a:r>
          </a:p>
          <a:p>
            <a:r>
              <a:rPr lang="en-US" sz="2399" b="1" dirty="0"/>
              <a:t>The client is always free to reject, implement or not, and heed or not the advice.</a:t>
            </a:r>
          </a:p>
          <a:p>
            <a:r>
              <a:rPr lang="en-US" sz="2399" dirty="0"/>
              <a:t>3 forms of permission: </a:t>
            </a:r>
          </a:p>
          <a:p>
            <a:pPr marL="736282" lvl="1" indent="-457200">
              <a:buFont typeface="+mj-lt"/>
              <a:buAutoNum type="arabicPeriod"/>
            </a:pPr>
            <a:r>
              <a:rPr lang="en-US" sz="2199" dirty="0"/>
              <a:t>Person asks for permission or advice</a:t>
            </a:r>
          </a:p>
          <a:p>
            <a:pPr marL="736282" lvl="1" indent="-457200">
              <a:buFont typeface="+mj-lt"/>
              <a:buAutoNum type="arabicPeriod"/>
            </a:pPr>
            <a:r>
              <a:rPr lang="en-US" sz="2199" dirty="0"/>
              <a:t>You ask permission to give it</a:t>
            </a:r>
          </a:p>
          <a:p>
            <a:pPr marL="736282" lvl="1" indent="-457200">
              <a:buFont typeface="+mj-lt"/>
              <a:buAutoNum type="arabicPeriod"/>
            </a:pPr>
            <a:r>
              <a:rPr lang="en-US" sz="2199" dirty="0"/>
              <a:t>Offer permission for disagreement </a:t>
            </a:r>
          </a:p>
          <a:p>
            <a:r>
              <a:rPr lang="en-US" sz="2399" dirty="0">
                <a:solidFill>
                  <a:schemeClr val="bg2">
                    <a:lumMod val="50000"/>
                  </a:schemeClr>
                </a:solidFill>
              </a:rPr>
              <a:t>What is an example of offering a statement someone can disagree with?</a:t>
            </a:r>
          </a:p>
        </p:txBody>
      </p:sp>
    </p:spTree>
    <p:extLst>
      <p:ext uri="{BB962C8B-B14F-4D97-AF65-F5344CB8AC3E}">
        <p14:creationId xmlns:p14="http://schemas.microsoft.com/office/powerpoint/2010/main" val="1274565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4294967295"/>
          </p:nvPr>
        </p:nvSpPr>
        <p:spPr>
          <a:xfrm>
            <a:off x="2457238" y="1353596"/>
            <a:ext cx="8768653" cy="4443842"/>
          </a:xfrm>
        </p:spPr>
        <p:txBody>
          <a:bodyPr>
            <a:noAutofit/>
          </a:bodyPr>
          <a:lstStyle/>
          <a:p>
            <a:pPr marL="0" indent="0" algn="ctr">
              <a:buNone/>
            </a:pPr>
            <a:r>
              <a:rPr lang="en-US" sz="3499" dirty="0"/>
              <a:t>These core skills do not in themselves constitute MI. They are essentially prerequisite skills for the proficient practice of MI. What characterizes MI is </a:t>
            </a:r>
            <a:r>
              <a:rPr lang="en-US" sz="3499" i="1" dirty="0"/>
              <a:t>the particular way in which these skills are used strategically to help people more in the direction of change</a:t>
            </a:r>
            <a:r>
              <a:rPr lang="en-US" sz="3499" dirty="0"/>
              <a:t>.</a:t>
            </a:r>
          </a:p>
        </p:txBody>
      </p:sp>
    </p:spTree>
    <p:extLst>
      <p:ext uri="{BB962C8B-B14F-4D97-AF65-F5344CB8AC3E}">
        <p14:creationId xmlns:p14="http://schemas.microsoft.com/office/powerpoint/2010/main" val="243779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pic>
        <p:nvPicPr>
          <p:cNvPr id="2" name="80XyNE89eCs"/>
          <p:cNvPicPr>
            <a:picLocks noRot="1" noChangeAspect="1"/>
          </p:cNvPicPr>
          <p:nvPr>
            <a:videoFile r:link="rId1"/>
          </p:nvPr>
        </p:nvPicPr>
        <p:blipFill>
          <a:blip r:embed="rId4"/>
          <a:stretch>
            <a:fillRect/>
          </a:stretch>
        </p:blipFill>
        <p:spPr>
          <a:xfrm>
            <a:off x="1080448" y="600928"/>
            <a:ext cx="9777106" cy="5499622"/>
          </a:xfrm>
          <a:prstGeom prst="rect">
            <a:avLst/>
          </a:prstGeom>
        </p:spPr>
      </p:pic>
    </p:spTree>
    <p:extLst>
      <p:ext uri="{BB962C8B-B14F-4D97-AF65-F5344CB8AC3E}">
        <p14:creationId xmlns:p14="http://schemas.microsoft.com/office/powerpoint/2010/main" val="33461536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8.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849363" y="289025"/>
            <a:ext cx="10018713" cy="911977"/>
          </a:xfrm>
        </p:spPr>
        <p:txBody>
          <a:bodyPr/>
          <a:lstStyle/>
          <a:p>
            <a:r>
              <a:rPr lang="en-US" dirty="0" smtClean="0"/>
              <a:t>Motivational Interviewing</a:t>
            </a:r>
            <a:endParaRPr lang="en-US" dirty="0"/>
          </a:p>
        </p:txBody>
      </p:sp>
      <p:pic>
        <p:nvPicPr>
          <p:cNvPr id="4" name="URiKA7CKtfc"/>
          <p:cNvPicPr>
            <a:picLocks noGrp="1" noRot="1" noChangeAspect="1"/>
          </p:cNvPicPr>
          <p:nvPr>
            <p:ph idx="1"/>
            <a:videoFile r:link="rId1"/>
          </p:nvPr>
        </p:nvPicPr>
        <p:blipFill>
          <a:blip r:embed="rId4"/>
          <a:stretch>
            <a:fillRect/>
          </a:stretch>
        </p:blipFill>
        <p:spPr>
          <a:xfrm>
            <a:off x="1119116" y="1134436"/>
            <a:ext cx="9748960" cy="5483790"/>
          </a:xfrm>
          <a:prstGeom prst="rect">
            <a:avLst/>
          </a:prstGeom>
        </p:spPr>
      </p:pic>
    </p:spTree>
    <p:extLst>
      <p:ext uri="{BB962C8B-B14F-4D97-AF65-F5344CB8AC3E}">
        <p14:creationId xmlns:p14="http://schemas.microsoft.com/office/powerpoint/2010/main" val="10120384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9601200" cy="1143000"/>
          </a:xfrm>
        </p:spPr>
        <p:txBody>
          <a:bodyPr/>
          <a:lstStyle/>
          <a:p>
            <a:r>
              <a:rPr lang="en-US" dirty="0" smtClean="0"/>
              <a:t>Four Processes of MI</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92356591"/>
              </p:ext>
            </p:extLst>
          </p:nvPr>
        </p:nvGraphicFramePr>
        <p:xfrm>
          <a:off x="1310640" y="557349"/>
          <a:ext cx="10972800" cy="5715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0987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67" y="394253"/>
            <a:ext cx="10018713" cy="934336"/>
          </a:xfrm>
        </p:spPr>
        <p:txBody>
          <a:bodyPr/>
          <a:lstStyle/>
          <a:p>
            <a:r>
              <a:rPr lang="en-US" dirty="0" smtClean="0"/>
              <a:t>Focusing</a:t>
            </a:r>
            <a:endParaRPr lang="en-US" dirty="0"/>
          </a:p>
        </p:txBody>
      </p:sp>
      <p:sp>
        <p:nvSpPr>
          <p:cNvPr id="3" name="Content Placeholder 2"/>
          <p:cNvSpPr>
            <a:spLocks noGrp="1"/>
          </p:cNvSpPr>
          <p:nvPr>
            <p:ph idx="1"/>
          </p:nvPr>
        </p:nvSpPr>
        <p:spPr>
          <a:xfrm>
            <a:off x="1095153" y="1786269"/>
            <a:ext cx="4295554" cy="4476307"/>
          </a:xfrm>
        </p:spPr>
        <p:txBody>
          <a:bodyPr>
            <a:normAutofit fontScale="92500" lnSpcReduction="10000"/>
          </a:bodyPr>
          <a:lstStyle/>
          <a:p>
            <a:r>
              <a:rPr lang="en-US" dirty="0" smtClean="0"/>
              <a:t>Use open ended questions and reflections to identify the person’s concerns</a:t>
            </a:r>
          </a:p>
          <a:p>
            <a:r>
              <a:rPr lang="en-US" dirty="0" smtClean="0"/>
              <a:t>You may have your own agenda, some of which may overlap with the client but it might not.</a:t>
            </a:r>
          </a:p>
          <a:p>
            <a:pPr lvl="1"/>
            <a:r>
              <a:rPr lang="en-US" dirty="0" smtClean="0"/>
              <a:t>Share your concerns with permission</a:t>
            </a:r>
          </a:p>
          <a:p>
            <a:r>
              <a:rPr lang="en-US" dirty="0" smtClean="0"/>
              <a:t>One or more change goals may appear</a:t>
            </a:r>
          </a:p>
          <a:p>
            <a:r>
              <a:rPr lang="en-US" dirty="0" smtClean="0"/>
              <a:t>Micro vs. Macro goals</a:t>
            </a:r>
          </a:p>
          <a:p>
            <a:pPr lvl="1"/>
            <a:r>
              <a:rPr lang="en-US" dirty="0" smtClean="0"/>
              <a:t>Short term vs. long term</a:t>
            </a:r>
            <a:endParaRPr lang="en-US" dirty="0"/>
          </a:p>
        </p:txBody>
      </p:sp>
      <p:pic>
        <p:nvPicPr>
          <p:cNvPr id="1026" name="Picture 2" descr="Image result for focu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7771" y="1620136"/>
            <a:ext cx="57150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37974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Focusing Questions</a:t>
            </a:r>
            <a:endParaRPr lang="en-US" dirty="0"/>
          </a:p>
        </p:txBody>
      </p:sp>
      <p:sp>
        <p:nvSpPr>
          <p:cNvPr id="3" name="Content Placeholder 2"/>
          <p:cNvSpPr>
            <a:spLocks noGrp="1"/>
          </p:cNvSpPr>
          <p:nvPr>
            <p:ph idx="1"/>
          </p:nvPr>
        </p:nvSpPr>
        <p:spPr/>
        <p:txBody>
          <a:bodyPr/>
          <a:lstStyle/>
          <a:p>
            <a:r>
              <a:rPr lang="en-US" dirty="0" smtClean="0"/>
              <a:t>What do they want out of this conversation?</a:t>
            </a:r>
          </a:p>
          <a:p>
            <a:r>
              <a:rPr lang="en-US" dirty="0" smtClean="0"/>
              <a:t>What concerns do they have?</a:t>
            </a:r>
          </a:p>
          <a:p>
            <a:r>
              <a:rPr lang="en-US" dirty="0" smtClean="0"/>
              <a:t>What are their goals for change?</a:t>
            </a:r>
          </a:p>
          <a:p>
            <a:r>
              <a:rPr lang="en-US" dirty="0" smtClean="0"/>
              <a:t>Do I have a clear sense of where we’re going?</a:t>
            </a:r>
          </a:p>
          <a:p>
            <a:r>
              <a:rPr lang="en-US" dirty="0" smtClean="0"/>
              <a:t>Do they have a clear sense of where we’re going?</a:t>
            </a:r>
          </a:p>
          <a:p>
            <a:r>
              <a:rPr lang="en-US" dirty="0" smtClean="0"/>
              <a:t>How can we maintain a clear focus on this throughout the conversation?</a:t>
            </a:r>
          </a:p>
          <a:p>
            <a:pPr marL="0" indent="0">
              <a:buNone/>
            </a:pPr>
            <a:endParaRPr lang="en-US" dirty="0" smtClean="0"/>
          </a:p>
          <a:p>
            <a:endParaRPr lang="en-US" dirty="0"/>
          </a:p>
        </p:txBody>
      </p:sp>
    </p:spTree>
    <p:extLst>
      <p:ext uri="{BB962C8B-B14F-4D97-AF65-F5344CB8AC3E}">
        <p14:creationId xmlns:p14="http://schemas.microsoft.com/office/powerpoint/2010/main" val="36819319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68" y="262270"/>
            <a:ext cx="10018713" cy="1752599"/>
          </a:xfrm>
        </p:spPr>
        <p:txBody>
          <a:bodyPr/>
          <a:lstStyle/>
          <a:p>
            <a:r>
              <a:rPr lang="en-US" dirty="0" smtClean="0"/>
              <a:t>Agenda Mapping</a:t>
            </a:r>
            <a:endParaRPr lang="en-US" dirty="0"/>
          </a:p>
        </p:txBody>
      </p:sp>
      <p:graphicFrame>
        <p:nvGraphicFramePr>
          <p:cNvPr id="4" name="Content Placeholder 3"/>
          <p:cNvGraphicFramePr>
            <a:graphicFrameLocks noGrp="1"/>
          </p:cNvGraphicFramePr>
          <p:nvPr>
            <p:ph idx="1"/>
          </p:nvPr>
        </p:nvGraphicFramePr>
        <p:xfrm>
          <a:off x="5475769" y="1818167"/>
          <a:ext cx="5943600" cy="3974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2"/>
          <p:cNvSpPr txBox="1">
            <a:spLocks/>
          </p:cNvSpPr>
          <p:nvPr/>
        </p:nvSpPr>
        <p:spPr>
          <a:xfrm>
            <a:off x="1371600" y="2014869"/>
            <a:ext cx="4476307" cy="3581400"/>
          </a:xfrm>
          <a:prstGeom prst="rect">
            <a:avLst/>
          </a:prstGeom>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r>
              <a:rPr lang="en-US" dirty="0" smtClean="0"/>
              <a:t>Examining a map at the beginning of the journey.</a:t>
            </a:r>
          </a:p>
          <a:p>
            <a:r>
              <a:rPr lang="en-US" dirty="0" smtClean="0"/>
              <a:t>Keep it hypothetical – “might or could”</a:t>
            </a:r>
          </a:p>
          <a:p>
            <a:r>
              <a:rPr lang="en-US" dirty="0" smtClean="0"/>
              <a:t>List all possible concerns and barriers</a:t>
            </a:r>
          </a:p>
          <a:p>
            <a:r>
              <a:rPr lang="en-US" dirty="0" smtClean="0"/>
              <a:t>Write it down</a:t>
            </a:r>
          </a:p>
          <a:p>
            <a:pPr lvl="1"/>
            <a:r>
              <a:rPr lang="en-US" dirty="0" smtClean="0"/>
              <a:t>Zoom in and out on different topics to understand their perspective</a:t>
            </a:r>
            <a:endParaRPr lang="en-US" dirty="0"/>
          </a:p>
        </p:txBody>
      </p:sp>
    </p:spTree>
    <p:extLst>
      <p:ext uri="{BB962C8B-B14F-4D97-AF65-F5344CB8AC3E}">
        <p14:creationId xmlns:p14="http://schemas.microsoft.com/office/powerpoint/2010/main" val="35275932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083853" y="433555"/>
            <a:ext cx="9690116" cy="837897"/>
          </a:xfrm>
        </p:spPr>
        <p:txBody>
          <a:bodyPr/>
          <a:lstStyle/>
          <a:p>
            <a:r>
              <a:rPr lang="en-US" dirty="0" smtClean="0"/>
              <a:t>Core Motivational Interviewing Skills</a:t>
            </a:r>
            <a:endParaRPr lang="en-US" dirty="0"/>
          </a:p>
        </p:txBody>
      </p:sp>
      <p:pic>
        <p:nvPicPr>
          <p:cNvPr id="1026" name="Picture 2" descr="Image result for motivational interview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74192" y="1619536"/>
            <a:ext cx="7319951" cy="458716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083853" y="2770497"/>
            <a:ext cx="3201544" cy="2462213"/>
          </a:xfrm>
          <a:prstGeom prst="rect">
            <a:avLst/>
          </a:prstGeom>
        </p:spPr>
        <p:txBody>
          <a:bodyPr wrap="square">
            <a:spAutoFit/>
          </a:bodyPr>
          <a:lstStyle/>
          <a:p>
            <a:pPr marL="285750" indent="-285750">
              <a:buFont typeface="Arial" panose="020B0604020202020204" pitchFamily="34" charset="0"/>
              <a:buChar char="•"/>
            </a:pPr>
            <a:r>
              <a:rPr lang="en-US" sz="2200" dirty="0"/>
              <a:t>Change talk is any self-expressed language that is an argument for change.</a:t>
            </a:r>
          </a:p>
          <a:p>
            <a:pPr marL="285750" indent="-285750">
              <a:buFont typeface="Arial" panose="020B0604020202020204" pitchFamily="34" charset="0"/>
              <a:buChar char="•"/>
            </a:pPr>
            <a:r>
              <a:rPr lang="en-US" sz="2200" dirty="0"/>
              <a:t>You can elicit change talk by using </a:t>
            </a:r>
            <a:r>
              <a:rPr lang="en-US" sz="2200" b="1" dirty="0"/>
              <a:t>Strategic </a:t>
            </a:r>
            <a:r>
              <a:rPr lang="en-US" sz="2200" b="1" dirty="0" smtClean="0"/>
              <a:t>Questions</a:t>
            </a:r>
            <a:r>
              <a:rPr lang="en-US" sz="2200" dirty="0" smtClean="0"/>
              <a:t>.</a:t>
            </a:r>
            <a:endParaRPr lang="en-US" sz="2200" dirty="0"/>
          </a:p>
        </p:txBody>
      </p:sp>
    </p:spTree>
    <p:extLst>
      <p:ext uri="{BB962C8B-B14F-4D97-AF65-F5344CB8AC3E}">
        <p14:creationId xmlns:p14="http://schemas.microsoft.com/office/powerpoint/2010/main" val="666469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178791" y="512255"/>
            <a:ext cx="7086602" cy="1143000"/>
          </a:xfrm>
        </p:spPr>
        <p:txBody>
          <a:bodyPr>
            <a:normAutofit fontScale="90000"/>
          </a:bodyPr>
          <a:lstStyle/>
          <a:p>
            <a:r>
              <a:rPr lang="en-US" dirty="0" smtClean="0"/>
              <a:t>Preparatory Change Talk</a:t>
            </a:r>
            <a:br>
              <a:rPr lang="en-US" dirty="0" smtClean="0"/>
            </a:br>
            <a:r>
              <a:rPr lang="en-US" dirty="0" smtClean="0"/>
              <a:t>	</a:t>
            </a:r>
            <a:r>
              <a:rPr lang="en-US" sz="2499" dirty="0"/>
              <a:t>- pro-change side of ambivalence</a:t>
            </a:r>
          </a:p>
        </p:txBody>
      </p:sp>
      <p:graphicFrame>
        <p:nvGraphicFramePr>
          <p:cNvPr id="5" name="Content Placeholder 4"/>
          <p:cNvGraphicFramePr>
            <a:graphicFrameLocks noGrp="1"/>
          </p:cNvGraphicFramePr>
          <p:nvPr>
            <p:ph idx="1"/>
            <p:extLst/>
          </p:nvPr>
        </p:nvGraphicFramePr>
        <p:xfrm>
          <a:off x="492304" y="2057441"/>
          <a:ext cx="10460944" cy="4310183"/>
        </p:xfrm>
        <a:graphic>
          <a:graphicData uri="http://schemas.openxmlformats.org/drawingml/2006/table">
            <a:tbl>
              <a:tblPr bandRow="1">
                <a:tableStyleId>{8A107856-5554-42FB-B03E-39F5DBC370BA}</a:tableStyleId>
              </a:tblPr>
              <a:tblGrid>
                <a:gridCol w="5230472">
                  <a:extLst>
                    <a:ext uri="{9D8B030D-6E8A-4147-A177-3AD203B41FA5}">
                      <a16:colId xmlns:a16="http://schemas.microsoft.com/office/drawing/2014/main" val="3112526608"/>
                    </a:ext>
                  </a:extLst>
                </a:gridCol>
                <a:gridCol w="5230472">
                  <a:extLst>
                    <a:ext uri="{9D8B030D-6E8A-4147-A177-3AD203B41FA5}">
                      <a16:colId xmlns:a16="http://schemas.microsoft.com/office/drawing/2014/main" val="2558901209"/>
                    </a:ext>
                  </a:extLst>
                </a:gridCol>
              </a:tblGrid>
              <a:tr h="615741">
                <a:tc>
                  <a:txBody>
                    <a:bodyPr/>
                    <a:lstStyle/>
                    <a:p>
                      <a:pPr algn="l"/>
                      <a:r>
                        <a:rPr lang="en-US" sz="1800" b="1" dirty="0" smtClean="0">
                          <a:solidFill>
                            <a:srgbClr val="00B050"/>
                          </a:solidFill>
                        </a:rPr>
                        <a:t> D</a:t>
                      </a:r>
                      <a:r>
                        <a:rPr lang="en-US" sz="1800" b="1" dirty="0" smtClean="0"/>
                        <a:t>esire</a:t>
                      </a:r>
                      <a:r>
                        <a:rPr lang="en-US" sz="1800" b="0" dirty="0" smtClean="0"/>
                        <a:t> (I want to change)</a:t>
                      </a:r>
                    </a:p>
                    <a:p>
                      <a:pPr algn="l"/>
                      <a:endParaRPr lang="en-US" sz="1800" b="0" dirty="0"/>
                    </a:p>
                  </a:txBody>
                  <a:tcPr marL="0" marR="0" marT="0" marB="0"/>
                </a:tc>
                <a:tc>
                  <a:txBody>
                    <a:bodyPr/>
                    <a:lstStyle/>
                    <a:p>
                      <a:pPr algn="l"/>
                      <a:r>
                        <a:rPr lang="en-US" sz="1800" b="0" dirty="0" smtClean="0"/>
                        <a:t> “I want to lose some weight.”</a:t>
                      </a:r>
                    </a:p>
                    <a:p>
                      <a:pPr algn="l"/>
                      <a:r>
                        <a:rPr lang="en-US" sz="1800" b="0" baseline="0" dirty="0" smtClean="0"/>
                        <a:t> “I hope to get better grades.”</a:t>
                      </a:r>
                      <a:endParaRPr lang="en-US" sz="1800" b="0" dirty="0"/>
                    </a:p>
                  </a:txBody>
                  <a:tcPr marL="0" marR="0" marT="0" marB="0"/>
                </a:tc>
                <a:extLst>
                  <a:ext uri="{0D108BD9-81ED-4DB2-BD59-A6C34878D82A}">
                    <a16:rowId xmlns:a16="http://schemas.microsoft.com/office/drawing/2014/main" val="3257037333"/>
                  </a:ext>
                </a:extLst>
              </a:tr>
              <a:tr h="102623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00B050"/>
                          </a:solidFill>
                        </a:rPr>
                        <a:t>A</a:t>
                      </a:r>
                      <a:r>
                        <a:rPr lang="en-US" sz="1800" b="1" dirty="0" smtClean="0"/>
                        <a:t>bility</a:t>
                      </a:r>
                      <a:r>
                        <a:rPr lang="en-US" sz="1800" dirty="0" smtClean="0"/>
                        <a:t> (I can change)</a:t>
                      </a:r>
                    </a:p>
                    <a:p>
                      <a:endParaRPr lang="en-US" sz="1800" dirty="0"/>
                    </a:p>
                  </a:txBody>
                  <a:tcPr marL="91416" marR="91416" marT="45708" marB="45708"/>
                </a:tc>
                <a:tc>
                  <a:txBody>
                    <a:bodyPr/>
                    <a:lstStyle/>
                    <a:p>
                      <a:r>
                        <a:rPr lang="en-US" sz="1800" dirty="0" smtClean="0"/>
                        <a:t>“I can…”</a:t>
                      </a:r>
                    </a:p>
                    <a:p>
                      <a:r>
                        <a:rPr lang="en-US" sz="1800" dirty="0" smtClean="0"/>
                        <a:t>“I am able to…”</a:t>
                      </a:r>
                    </a:p>
                    <a:p>
                      <a:r>
                        <a:rPr lang="en-US" sz="1800" dirty="0" smtClean="0"/>
                        <a:t>“I would be able to figure that out.”</a:t>
                      </a:r>
                      <a:endParaRPr lang="en-US" sz="1800" dirty="0"/>
                    </a:p>
                  </a:txBody>
                  <a:tcPr marL="91416" marR="91416" marT="45708" marB="45708"/>
                </a:tc>
                <a:extLst>
                  <a:ext uri="{0D108BD9-81ED-4DB2-BD59-A6C34878D82A}">
                    <a16:rowId xmlns:a16="http://schemas.microsoft.com/office/drawing/2014/main" val="1804262303"/>
                  </a:ext>
                </a:extLst>
              </a:tr>
              <a:tr h="133410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00B050"/>
                          </a:solidFill>
                        </a:rPr>
                        <a:t>R</a:t>
                      </a:r>
                      <a:r>
                        <a:rPr lang="en-US" sz="1800" b="1" dirty="0" smtClean="0"/>
                        <a:t>eason</a:t>
                      </a:r>
                      <a:r>
                        <a:rPr lang="en-US" sz="1800" dirty="0" smtClean="0"/>
                        <a:t> (It’s important to change)</a:t>
                      </a:r>
                    </a:p>
                    <a:p>
                      <a:endParaRPr lang="en-US" sz="1800" dirty="0"/>
                    </a:p>
                  </a:txBody>
                  <a:tcPr marL="91416" marR="91416" marT="45708" marB="45708"/>
                </a:tc>
                <a:tc>
                  <a:txBody>
                    <a:bodyPr/>
                    <a:lstStyle/>
                    <a:p>
                      <a:r>
                        <a:rPr lang="en-US" sz="1800" dirty="0" smtClean="0"/>
                        <a:t>“I would probably have more energy.”</a:t>
                      </a:r>
                    </a:p>
                    <a:p>
                      <a:r>
                        <a:rPr lang="en-US" sz="1800" dirty="0" smtClean="0"/>
                        <a:t>“I might sleep better at night.”</a:t>
                      </a:r>
                    </a:p>
                    <a:p>
                      <a:r>
                        <a:rPr lang="en-US" sz="1800" dirty="0" smtClean="0"/>
                        <a:t>“I want to be around to see my grandkids.”</a:t>
                      </a:r>
                      <a:endParaRPr lang="en-US" sz="1800" dirty="0"/>
                    </a:p>
                  </a:txBody>
                  <a:tcPr marL="91416" marR="91416" marT="45708" marB="45708"/>
                </a:tc>
                <a:extLst>
                  <a:ext uri="{0D108BD9-81ED-4DB2-BD59-A6C34878D82A}">
                    <a16:rowId xmlns:a16="http://schemas.microsoft.com/office/drawing/2014/main" val="2331269337"/>
                  </a:ext>
                </a:extLst>
              </a:tr>
              <a:tr h="133410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00B050"/>
                          </a:solidFill>
                        </a:rPr>
                        <a:t>N</a:t>
                      </a:r>
                      <a:r>
                        <a:rPr lang="en-US" sz="1800" b="1" dirty="0" smtClean="0"/>
                        <a:t>eed</a:t>
                      </a:r>
                      <a:r>
                        <a:rPr lang="en-US" sz="1800" dirty="0" smtClean="0"/>
                        <a:t> (I should change)</a:t>
                      </a:r>
                    </a:p>
                    <a:p>
                      <a:endParaRPr lang="en-US" sz="1800" dirty="0"/>
                    </a:p>
                  </a:txBody>
                  <a:tcPr marL="91416" marR="91416" marT="45708" marB="45708"/>
                </a:tc>
                <a:tc>
                  <a:txBody>
                    <a:bodyPr/>
                    <a:lstStyle/>
                    <a:p>
                      <a:r>
                        <a:rPr lang="en-US" sz="1800" dirty="0" smtClean="0"/>
                        <a:t>“I need to…”</a:t>
                      </a:r>
                    </a:p>
                    <a:p>
                      <a:r>
                        <a:rPr lang="en-US" sz="1800" dirty="0" smtClean="0"/>
                        <a:t>“I have to…”</a:t>
                      </a:r>
                    </a:p>
                    <a:p>
                      <a:r>
                        <a:rPr lang="en-US" sz="1800" dirty="0" smtClean="0"/>
                        <a:t>“I must…”</a:t>
                      </a:r>
                    </a:p>
                    <a:p>
                      <a:r>
                        <a:rPr lang="en-US" sz="1800" dirty="0" smtClean="0"/>
                        <a:t>“I’ve got to …”</a:t>
                      </a:r>
                    </a:p>
                  </a:txBody>
                  <a:tcPr marL="91416" marR="91416" marT="45708" marB="45708"/>
                </a:tc>
                <a:extLst>
                  <a:ext uri="{0D108BD9-81ED-4DB2-BD59-A6C34878D82A}">
                    <a16:rowId xmlns:a16="http://schemas.microsoft.com/office/drawing/2014/main" val="1244903871"/>
                  </a:ext>
                </a:extLst>
              </a:tr>
            </a:tbl>
          </a:graphicData>
        </a:graphic>
      </p:graphicFrame>
      <p:sp>
        <p:nvSpPr>
          <p:cNvPr id="6" name="Rectangle 5"/>
          <p:cNvSpPr/>
          <p:nvPr/>
        </p:nvSpPr>
        <p:spPr>
          <a:xfrm rot="1722729">
            <a:off x="9622298" y="622263"/>
            <a:ext cx="1869181" cy="922985"/>
          </a:xfrm>
          <a:prstGeom prst="rect">
            <a:avLst/>
          </a:prstGeom>
          <a:noFill/>
        </p:spPr>
        <p:txBody>
          <a:bodyPr wrap="none" lIns="91416" tIns="45708" rIns="91416" bIns="45708">
            <a:spAutoFit/>
          </a:bodyPr>
          <a:lstStyle/>
          <a:p>
            <a:pPr algn="ctr"/>
            <a:r>
              <a:rPr lang="en-US" sz="5398" b="1" dirty="0">
                <a:ln w="12700">
                  <a:solidFill>
                    <a:schemeClr val="accent1"/>
                  </a:solidFill>
                  <a:prstDash val="solid"/>
                </a:ln>
                <a:pattFill prst="pct50">
                  <a:fgClr>
                    <a:schemeClr val="accent1"/>
                  </a:fgClr>
                  <a:bgClr>
                    <a:schemeClr val="accent1">
                      <a:lumMod val="20000"/>
                      <a:lumOff val="80000"/>
                    </a:schemeClr>
                  </a:bgClr>
                </a:pattFill>
                <a:effectLst>
                  <a:glow rad="228600">
                    <a:schemeClr val="accent3">
                      <a:satMod val="175000"/>
                      <a:alpha val="40000"/>
                    </a:schemeClr>
                  </a:glow>
                  <a:outerShdw dist="38100" dir="2640000" algn="bl" rotWithShape="0">
                    <a:schemeClr val="accent1"/>
                  </a:outerShdw>
                </a:effectLst>
              </a:rPr>
              <a:t>DARN</a:t>
            </a:r>
          </a:p>
        </p:txBody>
      </p:sp>
      <p:pic>
        <p:nvPicPr>
          <p:cNvPr id="14338" name="Picture 2" descr="Image result for small fir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 y="304800"/>
            <a:ext cx="2428528" cy="15178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5524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672603" y="310847"/>
            <a:ext cx="7391402" cy="1143000"/>
          </a:xfrm>
        </p:spPr>
        <p:txBody>
          <a:bodyPr>
            <a:normAutofit fontScale="90000"/>
          </a:bodyPr>
          <a:lstStyle/>
          <a:p>
            <a:r>
              <a:rPr lang="en-US" dirty="0" smtClean="0"/>
              <a:t>Mobilizing Change Talk</a:t>
            </a:r>
            <a:br>
              <a:rPr lang="en-US" dirty="0" smtClean="0"/>
            </a:br>
            <a:r>
              <a:rPr lang="en-US" dirty="0"/>
              <a:t>	</a:t>
            </a:r>
            <a:r>
              <a:rPr lang="en-US" sz="2799" dirty="0"/>
              <a:t>- movement towards resolution</a:t>
            </a:r>
          </a:p>
        </p:txBody>
      </p:sp>
      <p:graphicFrame>
        <p:nvGraphicFramePr>
          <p:cNvPr id="4" name="Content Placeholder 3"/>
          <p:cNvGraphicFramePr>
            <a:graphicFrameLocks noGrp="1"/>
          </p:cNvGraphicFramePr>
          <p:nvPr>
            <p:ph idx="1"/>
            <p:extLst/>
          </p:nvPr>
        </p:nvGraphicFramePr>
        <p:xfrm>
          <a:off x="660880" y="1691774"/>
          <a:ext cx="10069158" cy="4730958"/>
        </p:xfrm>
        <a:graphic>
          <a:graphicData uri="http://schemas.openxmlformats.org/drawingml/2006/table">
            <a:tbl>
              <a:tblPr bandRow="1">
                <a:tableStyleId>{21E4AEA4-8DFA-4A89-87EB-49C32662AFE0}</a:tableStyleId>
              </a:tblPr>
              <a:tblGrid>
                <a:gridCol w="3483625">
                  <a:extLst>
                    <a:ext uri="{9D8B030D-6E8A-4147-A177-3AD203B41FA5}">
                      <a16:colId xmlns:a16="http://schemas.microsoft.com/office/drawing/2014/main" val="319459928"/>
                    </a:ext>
                  </a:extLst>
                </a:gridCol>
                <a:gridCol w="6585533">
                  <a:extLst>
                    <a:ext uri="{9D8B030D-6E8A-4147-A177-3AD203B41FA5}">
                      <a16:colId xmlns:a16="http://schemas.microsoft.com/office/drawing/2014/main" val="391486002"/>
                    </a:ext>
                  </a:extLst>
                </a:gridCol>
              </a:tblGrid>
              <a:tr h="1997516">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accent1"/>
                          </a:solidFill>
                        </a:rPr>
                        <a:t>C</a:t>
                      </a:r>
                      <a:r>
                        <a:rPr lang="en-US" sz="1800" dirty="0" smtClean="0"/>
                        <a:t>ommitment (I will make changes)</a:t>
                      </a:r>
                    </a:p>
                    <a:p>
                      <a:endParaRPr lang="en-US" sz="1800" dirty="0" smtClean="0"/>
                    </a:p>
                    <a:p>
                      <a:endParaRPr lang="en-US" sz="1800" dirty="0"/>
                    </a:p>
                  </a:txBody>
                  <a:tcPr marL="91416" marR="91416" marT="45708" marB="45708"/>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800" dirty="0" smtClean="0"/>
                        <a:t>To say that one must, can, wants to, or has good reasons to change is not to say that one will. Committing language signals the likelihood of action.</a:t>
                      </a:r>
                    </a:p>
                    <a:p>
                      <a:r>
                        <a:rPr lang="en-US" sz="1800" dirty="0" smtClean="0"/>
                        <a:t>“I want to”</a:t>
                      </a:r>
                    </a:p>
                    <a:p>
                      <a:r>
                        <a:rPr lang="en-US" sz="1800" dirty="0" smtClean="0"/>
                        <a:t>“I could.” </a:t>
                      </a:r>
                    </a:p>
                    <a:p>
                      <a:r>
                        <a:rPr lang="en-US" sz="1800" dirty="0" smtClean="0"/>
                        <a:t>“I have good</a:t>
                      </a:r>
                      <a:r>
                        <a:rPr lang="en-US" sz="1800" baseline="0" dirty="0" smtClean="0"/>
                        <a:t> reasons to.”</a:t>
                      </a:r>
                      <a:endParaRPr lang="en-US" sz="1800" dirty="0"/>
                    </a:p>
                  </a:txBody>
                  <a:tcPr marL="91416" marR="91416" marT="45708" marB="45708"/>
                </a:tc>
                <a:extLst>
                  <a:ext uri="{0D108BD9-81ED-4DB2-BD59-A6C34878D82A}">
                    <a16:rowId xmlns:a16="http://schemas.microsoft.com/office/drawing/2014/main" val="807583967"/>
                  </a:ext>
                </a:extLst>
              </a:tr>
              <a:tr h="1366721">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accent1"/>
                          </a:solidFill>
                        </a:rPr>
                        <a:t>A</a:t>
                      </a:r>
                      <a:r>
                        <a:rPr lang="en-US" sz="1800" dirty="0" smtClean="0"/>
                        <a:t>ctivation (I am ready, prepared, willing to change)</a:t>
                      </a:r>
                    </a:p>
                    <a:p>
                      <a:endParaRPr lang="en-US" sz="1800" dirty="0"/>
                    </a:p>
                  </a:txBody>
                  <a:tcPr marL="91416" marR="91416" marT="45708" marB="45708"/>
                </a:tc>
                <a:tc>
                  <a:txBody>
                    <a:bodyPr/>
                    <a:lstStyle/>
                    <a:p>
                      <a:r>
                        <a:rPr lang="en-US" sz="1800" dirty="0" smtClean="0"/>
                        <a:t>Indicate movement towards action but not yet commitment to do so.</a:t>
                      </a:r>
                    </a:p>
                    <a:p>
                      <a:r>
                        <a:rPr lang="en-US" sz="1800" dirty="0" smtClean="0"/>
                        <a:t>“I</a:t>
                      </a:r>
                      <a:r>
                        <a:rPr lang="en-US" sz="1800" baseline="0" dirty="0" smtClean="0"/>
                        <a:t> am willing to…”</a:t>
                      </a:r>
                    </a:p>
                    <a:p>
                      <a:r>
                        <a:rPr lang="en-US" sz="1800" baseline="0" dirty="0" smtClean="0"/>
                        <a:t>“I am ready to…”</a:t>
                      </a:r>
                      <a:endParaRPr lang="en-US" sz="1800" dirty="0"/>
                    </a:p>
                  </a:txBody>
                  <a:tcPr marL="91416" marR="91416" marT="45708" marB="45708"/>
                </a:tc>
                <a:extLst>
                  <a:ext uri="{0D108BD9-81ED-4DB2-BD59-A6C34878D82A}">
                    <a16:rowId xmlns:a16="http://schemas.microsoft.com/office/drawing/2014/main" val="741848102"/>
                  </a:ext>
                </a:extLst>
              </a:tr>
              <a:tr h="1366721">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accent1"/>
                          </a:solidFill>
                        </a:rPr>
                        <a:t>T</a:t>
                      </a:r>
                      <a:r>
                        <a:rPr lang="en-US" sz="1800" dirty="0" smtClean="0"/>
                        <a:t>aking Steps (I am taking specific actions to change)</a:t>
                      </a:r>
                    </a:p>
                    <a:p>
                      <a:endParaRPr lang="en-US" sz="1800" dirty="0"/>
                    </a:p>
                  </a:txBody>
                  <a:tcPr marL="91416" marR="91416" marT="45708" marB="45708"/>
                </a:tc>
                <a:tc>
                  <a:txBody>
                    <a:bodyPr/>
                    <a:lstStyle/>
                    <a:p>
                      <a:r>
                        <a:rPr lang="en-US" sz="1800" dirty="0" smtClean="0"/>
                        <a:t>Already done</a:t>
                      </a:r>
                      <a:r>
                        <a:rPr lang="en-US" sz="1800" baseline="0" dirty="0" smtClean="0"/>
                        <a:t> something in the direction of change.</a:t>
                      </a:r>
                    </a:p>
                    <a:p>
                      <a:r>
                        <a:rPr lang="en-US" sz="1800" baseline="0" dirty="0" smtClean="0"/>
                        <a:t>“I bought some running shoes so I can exercise.”</a:t>
                      </a:r>
                    </a:p>
                    <a:p>
                      <a:r>
                        <a:rPr lang="en-US" sz="1800" baseline="0" dirty="0" smtClean="0"/>
                        <a:t>“This week I didn’t snack in the evening.”</a:t>
                      </a:r>
                    </a:p>
                    <a:p>
                      <a:r>
                        <a:rPr lang="en-US" sz="1800" baseline="0" dirty="0" smtClean="0"/>
                        <a:t>“I finished my CV.”</a:t>
                      </a:r>
                    </a:p>
                  </a:txBody>
                  <a:tcPr marL="91416" marR="91416" marT="45708" marB="45708"/>
                </a:tc>
                <a:extLst>
                  <a:ext uri="{0D108BD9-81ED-4DB2-BD59-A6C34878D82A}">
                    <a16:rowId xmlns:a16="http://schemas.microsoft.com/office/drawing/2014/main" val="1994970764"/>
                  </a:ext>
                </a:extLst>
              </a:tr>
            </a:tbl>
          </a:graphicData>
        </a:graphic>
      </p:graphicFrame>
      <p:sp>
        <p:nvSpPr>
          <p:cNvPr id="5" name="Rectangle 4"/>
          <p:cNvSpPr/>
          <p:nvPr/>
        </p:nvSpPr>
        <p:spPr>
          <a:xfrm rot="1722729">
            <a:off x="10208207" y="420855"/>
            <a:ext cx="1260681" cy="922985"/>
          </a:xfrm>
          <a:prstGeom prst="rect">
            <a:avLst/>
          </a:prstGeom>
          <a:noFill/>
        </p:spPr>
        <p:txBody>
          <a:bodyPr wrap="none" lIns="91416" tIns="45708" rIns="91416" bIns="45708">
            <a:spAutoFit/>
          </a:bodyPr>
          <a:lstStyle/>
          <a:p>
            <a:pPr algn="ctr"/>
            <a:r>
              <a:rPr lang="en-US" sz="5398" b="1" dirty="0">
                <a:ln w="12700">
                  <a:solidFill>
                    <a:schemeClr val="accent1"/>
                  </a:solidFill>
                  <a:prstDash val="solid"/>
                </a:ln>
                <a:pattFill prst="pct50">
                  <a:fgClr>
                    <a:schemeClr val="accent1"/>
                  </a:fgClr>
                  <a:bgClr>
                    <a:schemeClr val="accent1">
                      <a:lumMod val="20000"/>
                      <a:lumOff val="80000"/>
                    </a:schemeClr>
                  </a:bgClr>
                </a:pattFill>
                <a:effectLst>
                  <a:glow rad="228600">
                    <a:schemeClr val="accent3">
                      <a:satMod val="175000"/>
                      <a:alpha val="40000"/>
                    </a:schemeClr>
                  </a:glow>
                  <a:outerShdw dist="38100" dir="2640000" algn="bl" rotWithShape="0">
                    <a:schemeClr val="accent1"/>
                  </a:outerShdw>
                </a:effectLst>
              </a:rPr>
              <a:t>CAT</a:t>
            </a:r>
          </a:p>
        </p:txBody>
      </p:sp>
      <p:sp>
        <p:nvSpPr>
          <p:cNvPr id="3" name="AutoShape 2" descr="Image result for small fire"/>
          <p:cNvSpPr>
            <a:spLocks noChangeAspect="1" noChangeArrowheads="1"/>
          </p:cNvSpPr>
          <p:nvPr/>
        </p:nvSpPr>
        <p:spPr bwMode="auto">
          <a:xfrm>
            <a:off x="157164" y="-846138"/>
            <a:ext cx="2600325" cy="17621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5366" name="Picture 6" descr="Image result for small fi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881" y="88292"/>
            <a:ext cx="1554427" cy="14176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2069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I swear…</a:t>
            </a:r>
            <a:endParaRPr lang="en-US" dirty="0"/>
          </a:p>
        </p:txBody>
      </p:sp>
      <p:sp>
        <p:nvSpPr>
          <p:cNvPr id="6" name="Content Placeholder 5"/>
          <p:cNvSpPr>
            <a:spLocks noGrp="1"/>
          </p:cNvSpPr>
          <p:nvPr>
            <p:ph idx="1"/>
          </p:nvPr>
        </p:nvSpPr>
        <p:spPr/>
        <p:txBody>
          <a:bodyPr/>
          <a:lstStyle/>
          <a:p>
            <a:r>
              <a:rPr lang="en-US" dirty="0" smtClean="0"/>
              <a:t>I want to.</a:t>
            </a:r>
          </a:p>
          <a:p>
            <a:r>
              <a:rPr lang="en-US" dirty="0" smtClean="0"/>
              <a:t>I could.</a:t>
            </a:r>
          </a:p>
          <a:p>
            <a:r>
              <a:rPr lang="en-US" dirty="0" smtClean="0"/>
              <a:t>I have good reason to.</a:t>
            </a:r>
          </a:p>
          <a:p>
            <a:r>
              <a:rPr lang="en-US" dirty="0" smtClean="0"/>
              <a:t>I need to.</a:t>
            </a:r>
          </a:p>
          <a:p>
            <a:r>
              <a:rPr lang="en-US" dirty="0" smtClean="0"/>
              <a:t>I will.</a:t>
            </a:r>
            <a:endParaRPr lang="en-US" dirty="0"/>
          </a:p>
        </p:txBody>
      </p:sp>
    </p:spTree>
    <p:extLst>
      <p:ext uri="{BB962C8B-B14F-4D97-AF65-F5344CB8AC3E}">
        <p14:creationId xmlns:p14="http://schemas.microsoft.com/office/powerpoint/2010/main" val="2843691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Using Reflects to Promote Change</a:t>
            </a:r>
            <a:endParaRPr lang="en-US" dirty="0"/>
          </a:p>
        </p:txBody>
      </p:sp>
      <p:sp>
        <p:nvSpPr>
          <p:cNvPr id="3" name="Content Placeholder 2"/>
          <p:cNvSpPr>
            <a:spLocks noGrp="1"/>
          </p:cNvSpPr>
          <p:nvPr>
            <p:ph idx="1"/>
          </p:nvPr>
        </p:nvSpPr>
        <p:spPr/>
        <p:txBody>
          <a:bodyPr>
            <a:normAutofit lnSpcReduction="10000"/>
          </a:bodyPr>
          <a:lstStyle/>
          <a:p>
            <a:r>
              <a:rPr lang="en-US" dirty="0" smtClean="0"/>
              <a:t>“I really don’t want to stop smoking [sustain talk], but I know that I should [change talk]. I’ve tried before and it’s really hard [sustain talk].”</a:t>
            </a:r>
          </a:p>
          <a:p>
            <a:endParaRPr lang="en-US" dirty="0"/>
          </a:p>
          <a:p>
            <a:r>
              <a:rPr lang="en-US" dirty="0" smtClean="0"/>
              <a:t>Which should you reflect:</a:t>
            </a:r>
          </a:p>
          <a:p>
            <a:pPr lvl="1"/>
            <a:r>
              <a:rPr lang="en-US" dirty="0" smtClean="0"/>
              <a:t>You really don’t want to quit. </a:t>
            </a:r>
          </a:p>
          <a:p>
            <a:pPr lvl="1"/>
            <a:r>
              <a:rPr lang="en-US" dirty="0" smtClean="0"/>
              <a:t>It’s pretty clear to you that you ought to quit.</a:t>
            </a:r>
          </a:p>
          <a:p>
            <a:pPr lvl="1"/>
            <a:r>
              <a:rPr lang="en-US" dirty="0" smtClean="0"/>
              <a:t>You’re not sure if you can quit. </a:t>
            </a:r>
            <a:endParaRPr lang="en-US" dirty="0"/>
          </a:p>
        </p:txBody>
      </p:sp>
    </p:spTree>
    <p:extLst>
      <p:ext uri="{BB962C8B-B14F-4D97-AF65-F5344CB8AC3E}">
        <p14:creationId xmlns:p14="http://schemas.microsoft.com/office/powerpoint/2010/main" val="891003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9601200" cy="1143000"/>
          </a:xfrm>
        </p:spPr>
        <p:txBody>
          <a:bodyPr/>
          <a:lstStyle/>
          <a:p>
            <a:r>
              <a:rPr lang="en-US" dirty="0" smtClean="0"/>
              <a:t>Four Processes of MI</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7931289"/>
              </p:ext>
            </p:extLst>
          </p:nvPr>
        </p:nvGraphicFramePr>
        <p:xfrm>
          <a:off x="1219200" y="596537"/>
          <a:ext cx="10972800" cy="5715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923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659878" y="352805"/>
            <a:ext cx="9964364" cy="1412095"/>
          </a:xfrm>
        </p:spPr>
        <p:txBody>
          <a:bodyPr/>
          <a:lstStyle/>
          <a:p>
            <a:pPr algn="ctr"/>
            <a:r>
              <a:rPr lang="en-US" dirty="0" smtClean="0"/>
              <a:t>Evoke Motivation</a:t>
            </a:r>
            <a:endParaRPr lang="en-US" dirty="0"/>
          </a:p>
        </p:txBody>
      </p:sp>
      <p:pic>
        <p:nvPicPr>
          <p:cNvPr id="4" name="Picture 2" descr="http://byronwhill.com/wp-content/uploads/2010/01/carrot_motivation_cartoon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2352729"/>
            <a:ext cx="3835320" cy="44077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6950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1" y="457200"/>
            <a:ext cx="8768287" cy="798310"/>
          </a:xfrm>
        </p:spPr>
        <p:txBody>
          <a:bodyPr/>
          <a:lstStyle/>
          <a:p>
            <a:r>
              <a:rPr lang="en-US" dirty="0" smtClean="0"/>
              <a:t>Decisional Balance</a:t>
            </a:r>
            <a:endParaRPr lang="en-US" dirty="0"/>
          </a:p>
        </p:txBody>
      </p:sp>
      <p:sp>
        <p:nvSpPr>
          <p:cNvPr id="3" name="Content Placeholder 2"/>
          <p:cNvSpPr>
            <a:spLocks noGrp="1"/>
          </p:cNvSpPr>
          <p:nvPr>
            <p:ph idx="1"/>
          </p:nvPr>
        </p:nvSpPr>
        <p:spPr>
          <a:xfrm>
            <a:off x="1188720" y="1600110"/>
            <a:ext cx="5194065" cy="4322575"/>
          </a:xfrm>
        </p:spPr>
        <p:txBody>
          <a:bodyPr>
            <a:normAutofit/>
          </a:bodyPr>
          <a:lstStyle/>
          <a:p>
            <a:r>
              <a:rPr lang="en-US" sz="1999" dirty="0"/>
              <a:t>Highlights pros and cons of change</a:t>
            </a:r>
          </a:p>
          <a:p>
            <a:r>
              <a:rPr lang="en-US" sz="1999" dirty="0"/>
              <a:t>Acknowledges and validates ambivalence</a:t>
            </a:r>
          </a:p>
          <a:p>
            <a:r>
              <a:rPr lang="en-US" sz="1999" dirty="0"/>
              <a:t>Building understanding, empathy, and contributes to the working alliance</a:t>
            </a:r>
          </a:p>
          <a:p>
            <a:r>
              <a:rPr lang="en-US" sz="1999" dirty="0"/>
              <a:t>Helps move someone towards change talk</a:t>
            </a:r>
          </a:p>
          <a:p>
            <a:r>
              <a:rPr lang="en-US" sz="1999" dirty="0"/>
              <a:t>Develops discrepancy between where they are now and where they’d like to be.</a:t>
            </a:r>
          </a:p>
        </p:txBody>
      </p:sp>
      <p:pic>
        <p:nvPicPr>
          <p:cNvPr id="2050" name="Picture 2" descr="Image result for decisional bala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08489" y="1255510"/>
            <a:ext cx="5960730" cy="539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2992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4946" y="174256"/>
            <a:ext cx="9944454" cy="1143000"/>
          </a:xfrm>
        </p:spPr>
        <p:txBody>
          <a:bodyPr/>
          <a:lstStyle/>
          <a:p>
            <a:r>
              <a:rPr lang="en-US" b="1" dirty="0" smtClean="0"/>
              <a:t>Use Importance Ruler</a:t>
            </a:r>
            <a:endParaRPr lang="en-US" b="1" dirty="0"/>
          </a:p>
        </p:txBody>
      </p:sp>
      <p:sp>
        <p:nvSpPr>
          <p:cNvPr id="3" name="Content Placeholder 2"/>
          <p:cNvSpPr>
            <a:spLocks noGrp="1"/>
          </p:cNvSpPr>
          <p:nvPr>
            <p:ph idx="1"/>
          </p:nvPr>
        </p:nvSpPr>
        <p:spPr>
          <a:xfrm>
            <a:off x="1946366" y="1422924"/>
            <a:ext cx="9600911" cy="5058105"/>
          </a:xfrm>
        </p:spPr>
        <p:txBody>
          <a:bodyPr>
            <a:normAutofit fontScale="70000" lnSpcReduction="20000"/>
          </a:bodyPr>
          <a:lstStyle/>
          <a:p>
            <a:pPr>
              <a:spcBef>
                <a:spcPts val="0"/>
              </a:spcBef>
            </a:pPr>
            <a:r>
              <a:rPr lang="en-US" i="1" dirty="0" smtClean="0"/>
              <a:t>“How important is it for you to…?”</a:t>
            </a:r>
          </a:p>
          <a:p>
            <a:pPr>
              <a:spcBef>
                <a:spcPts val="0"/>
              </a:spcBef>
            </a:pPr>
            <a:r>
              <a:rPr lang="en-US" i="1" dirty="0" smtClean="0"/>
              <a:t>“On a scale from 0-10, where 0 means ‘not at all important’ and 10 means ‘the most important thing for me right now,’ how important would you say it is for you to…?”</a:t>
            </a:r>
          </a:p>
          <a:p>
            <a:pPr>
              <a:spcBef>
                <a:spcPts val="0"/>
              </a:spcBef>
            </a:pPr>
            <a:endParaRPr lang="en-US" dirty="0" smtClean="0"/>
          </a:p>
          <a:p>
            <a:pPr>
              <a:spcBef>
                <a:spcPts val="0"/>
              </a:spcBef>
            </a:pPr>
            <a:endParaRPr lang="en-US" dirty="0"/>
          </a:p>
          <a:p>
            <a:pPr>
              <a:spcBef>
                <a:spcPts val="0"/>
              </a:spcBef>
            </a:pPr>
            <a:endParaRPr lang="en-US" dirty="0" smtClean="0"/>
          </a:p>
          <a:p>
            <a:pPr>
              <a:spcBef>
                <a:spcPts val="0"/>
              </a:spcBef>
            </a:pPr>
            <a:endParaRPr lang="en-US" dirty="0"/>
          </a:p>
          <a:p>
            <a:pPr>
              <a:spcBef>
                <a:spcPts val="0"/>
              </a:spcBef>
            </a:pPr>
            <a:endParaRPr lang="en-US" dirty="0" smtClean="0"/>
          </a:p>
          <a:p>
            <a:pPr>
              <a:spcBef>
                <a:spcPts val="0"/>
              </a:spcBef>
            </a:pPr>
            <a:endParaRPr lang="en-US" dirty="0"/>
          </a:p>
          <a:p>
            <a:pPr>
              <a:spcBef>
                <a:spcPts val="0"/>
              </a:spcBef>
            </a:pPr>
            <a:endParaRPr lang="en-US" dirty="0" smtClean="0"/>
          </a:p>
          <a:p>
            <a:pPr marL="285664" indent="-285664">
              <a:spcBef>
                <a:spcPts val="0"/>
              </a:spcBef>
              <a:buFont typeface="Wingdings" panose="05000000000000000000" pitchFamily="2" charset="2"/>
              <a:buChar char="q"/>
            </a:pPr>
            <a:r>
              <a:rPr lang="en-US" i="1" dirty="0" smtClean="0"/>
              <a:t>“Wow</a:t>
            </a:r>
            <a:r>
              <a:rPr lang="en-US" i="1" dirty="0"/>
              <a:t>, you’re a 2 and not a 0! That’s awesome; Why is that</a:t>
            </a:r>
            <a:r>
              <a:rPr lang="en-US" i="1" dirty="0" smtClean="0"/>
              <a:t>?”</a:t>
            </a:r>
            <a:endParaRPr lang="en-US" i="1" dirty="0"/>
          </a:p>
          <a:p>
            <a:pPr marL="285664" indent="-285664">
              <a:spcBef>
                <a:spcPts val="0"/>
              </a:spcBef>
              <a:buFont typeface="Wingdings" panose="05000000000000000000" pitchFamily="2" charset="2"/>
              <a:buChar char="q"/>
            </a:pPr>
            <a:r>
              <a:rPr lang="en-US" i="1" dirty="0"/>
              <a:t>What would it look like to be a 10 rather than a 9?</a:t>
            </a:r>
          </a:p>
          <a:p>
            <a:pPr marL="285664" indent="-285664">
              <a:spcBef>
                <a:spcPts val="0"/>
              </a:spcBef>
              <a:buFont typeface="Wingdings" panose="05000000000000000000" pitchFamily="2" charset="2"/>
              <a:buChar char="q"/>
            </a:pPr>
            <a:r>
              <a:rPr lang="en-US" i="1" dirty="0"/>
              <a:t>What would it take to move to you to a 3 (from a 2)?</a:t>
            </a:r>
          </a:p>
          <a:p>
            <a:pPr marL="285664" indent="-285664">
              <a:spcBef>
                <a:spcPts val="0"/>
              </a:spcBef>
              <a:buFont typeface="Wingdings" panose="05000000000000000000" pitchFamily="2" charset="2"/>
              <a:buChar char="q"/>
            </a:pPr>
            <a:r>
              <a:rPr lang="en-US" i="1" dirty="0"/>
              <a:t>How could we work together to make you more confident?</a:t>
            </a:r>
          </a:p>
          <a:p>
            <a:pPr marL="285664" indent="-285664">
              <a:spcBef>
                <a:spcPts val="0"/>
              </a:spcBef>
              <a:buFont typeface="Wingdings" panose="05000000000000000000" pitchFamily="2" charset="2"/>
              <a:buChar char="q"/>
            </a:pPr>
            <a:r>
              <a:rPr lang="en-US" i="1" dirty="0"/>
              <a:t>What might make this more important?</a:t>
            </a:r>
          </a:p>
          <a:p>
            <a:pPr marL="285664" indent="-285664">
              <a:spcBef>
                <a:spcPts val="0"/>
              </a:spcBef>
              <a:buFont typeface="Wingdings" panose="05000000000000000000" pitchFamily="2" charset="2"/>
              <a:buChar char="q"/>
            </a:pPr>
            <a:r>
              <a:rPr lang="en-US" i="1" dirty="0"/>
              <a:t>What do you need to feel more ready?</a:t>
            </a:r>
          </a:p>
          <a:p>
            <a:pPr>
              <a:spcBef>
                <a:spcPts val="0"/>
              </a:spcBef>
            </a:pPr>
            <a:r>
              <a:rPr lang="en-US" dirty="0" smtClean="0">
                <a:solidFill>
                  <a:schemeClr val="accent5"/>
                </a:solidFill>
              </a:rPr>
              <a:t>Do not ask </a:t>
            </a:r>
            <a:r>
              <a:rPr lang="en-US" i="1" dirty="0" smtClean="0">
                <a:solidFill>
                  <a:schemeClr val="accent5"/>
                </a:solidFill>
              </a:rPr>
              <a:t>“why are you a 3 and not an </a:t>
            </a:r>
            <a:r>
              <a:rPr lang="en-US" i="1" dirty="0">
                <a:solidFill>
                  <a:schemeClr val="accent5"/>
                </a:solidFill>
              </a:rPr>
              <a:t>8</a:t>
            </a:r>
            <a:r>
              <a:rPr lang="en-US" i="1" dirty="0" smtClean="0">
                <a:solidFill>
                  <a:schemeClr val="accent5"/>
                </a:solidFill>
              </a:rPr>
              <a:t>?”</a:t>
            </a:r>
            <a:endParaRPr lang="en-US" i="1" dirty="0">
              <a:solidFill>
                <a:schemeClr val="accent5"/>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86924" y="2583230"/>
            <a:ext cx="6587143" cy="1368746"/>
          </a:xfrm>
          <a:prstGeom prst="rect">
            <a:avLst/>
          </a:prstGeom>
        </p:spPr>
      </p:pic>
      <p:sp>
        <p:nvSpPr>
          <p:cNvPr id="5" name="Rectangle 4"/>
          <p:cNvSpPr/>
          <p:nvPr/>
        </p:nvSpPr>
        <p:spPr>
          <a:xfrm>
            <a:off x="145778" y="6390895"/>
            <a:ext cx="4889287" cy="369204"/>
          </a:xfrm>
          <a:prstGeom prst="rect">
            <a:avLst/>
          </a:prstGeom>
        </p:spPr>
        <p:txBody>
          <a:bodyPr wrap="none">
            <a:spAutoFit/>
          </a:bodyPr>
          <a:lstStyle/>
          <a:p>
            <a:r>
              <a:rPr lang="en-US" sz="1799" dirty="0"/>
              <a:t>https://www.youtube.com/watch?v=Ng_N__iciJM</a:t>
            </a:r>
          </a:p>
        </p:txBody>
      </p:sp>
    </p:spTree>
    <p:extLst>
      <p:ext uri="{BB962C8B-B14F-4D97-AF65-F5344CB8AC3E}">
        <p14:creationId xmlns:p14="http://schemas.microsoft.com/office/powerpoint/2010/main" val="2589315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1" y="609601"/>
            <a:ext cx="8768287" cy="1185323"/>
          </a:xfrm>
        </p:spPr>
        <p:txBody>
          <a:bodyPr/>
          <a:lstStyle/>
          <a:p>
            <a:r>
              <a:rPr lang="en-US" dirty="0" smtClean="0"/>
              <a:t>Move From Evoke to Planning</a:t>
            </a:r>
            <a:endParaRPr lang="en-US" dirty="0"/>
          </a:p>
        </p:txBody>
      </p:sp>
      <p:sp>
        <p:nvSpPr>
          <p:cNvPr id="3" name="Content Placeholder 2"/>
          <p:cNvSpPr>
            <a:spLocks noGrp="1"/>
          </p:cNvSpPr>
          <p:nvPr>
            <p:ph idx="1"/>
          </p:nvPr>
        </p:nvSpPr>
        <p:spPr>
          <a:xfrm>
            <a:off x="2133601" y="1981200"/>
            <a:ext cx="8768287" cy="4033920"/>
          </a:xfrm>
        </p:spPr>
        <p:txBody>
          <a:bodyPr>
            <a:normAutofit lnSpcReduction="10000"/>
          </a:bodyPr>
          <a:lstStyle/>
          <a:p>
            <a:r>
              <a:rPr lang="en-US" dirty="0" smtClean="0"/>
              <a:t>The client will tell you when they’re ready to move stages. </a:t>
            </a:r>
          </a:p>
          <a:p>
            <a:r>
              <a:rPr lang="en-US" dirty="0" smtClean="0"/>
              <a:t>Still using MI – don’t suddenly become directive or the expert.</a:t>
            </a:r>
          </a:p>
          <a:p>
            <a:r>
              <a:rPr lang="en-US" dirty="0" smtClean="0"/>
              <a:t>Notice the following signs:</a:t>
            </a:r>
          </a:p>
          <a:p>
            <a:pPr lvl="1"/>
            <a:r>
              <a:rPr lang="en-US" dirty="0" smtClean="0"/>
              <a:t>Increased change talk</a:t>
            </a:r>
          </a:p>
          <a:p>
            <a:pPr lvl="1"/>
            <a:r>
              <a:rPr lang="en-US" dirty="0" smtClean="0"/>
              <a:t>Taking steps</a:t>
            </a:r>
          </a:p>
          <a:p>
            <a:pPr lvl="1"/>
            <a:r>
              <a:rPr lang="en-US" dirty="0" smtClean="0"/>
              <a:t>Diminished sustain talk</a:t>
            </a:r>
          </a:p>
          <a:p>
            <a:pPr lvl="1"/>
            <a:r>
              <a:rPr lang="en-US" dirty="0" smtClean="0"/>
              <a:t>Resolve</a:t>
            </a:r>
          </a:p>
          <a:p>
            <a:pPr lvl="1"/>
            <a:r>
              <a:rPr lang="en-US" dirty="0" smtClean="0"/>
              <a:t>Envisioning</a:t>
            </a:r>
          </a:p>
          <a:p>
            <a:pPr lvl="1"/>
            <a:r>
              <a:rPr lang="en-US" dirty="0" smtClean="0"/>
              <a:t>Questions about change</a:t>
            </a:r>
          </a:p>
        </p:txBody>
      </p:sp>
    </p:spTree>
    <p:extLst>
      <p:ext uri="{BB962C8B-B14F-4D97-AF65-F5344CB8AC3E}">
        <p14:creationId xmlns:p14="http://schemas.microsoft.com/office/powerpoint/2010/main" val="3960393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5254" y="386557"/>
            <a:ext cx="10016104" cy="985044"/>
          </a:xfrm>
        </p:spPr>
        <p:txBody>
          <a:bodyPr>
            <a:normAutofit/>
          </a:bodyPr>
          <a:lstStyle/>
          <a:p>
            <a:r>
              <a:rPr lang="en-US" sz="3999" dirty="0"/>
              <a:t>Change Plan</a:t>
            </a:r>
          </a:p>
        </p:txBody>
      </p:sp>
      <p:pic>
        <p:nvPicPr>
          <p:cNvPr id="8194" name="Picture 2" descr="http://cdn.shopify.com/s/files/1/0245/4705/files/SMART-Goals.jpg?20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7414" y="1664950"/>
            <a:ext cx="7933944" cy="47393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9722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0036" y="306836"/>
            <a:ext cx="8813691" cy="720777"/>
          </a:xfrm>
        </p:spPr>
        <p:txBody>
          <a:bodyPr>
            <a:normAutofit fontScale="90000"/>
          </a:bodyPr>
          <a:lstStyle/>
          <a:p>
            <a:r>
              <a:rPr lang="en-US" dirty="0" smtClean="0"/>
              <a:t>Post-Screening – Time to “Do Something”</a:t>
            </a:r>
            <a:endParaRPr lang="en-US" dirty="0"/>
          </a:p>
        </p:txBody>
      </p:sp>
      <p:graphicFrame>
        <p:nvGraphicFramePr>
          <p:cNvPr id="4" name="Diagram 3"/>
          <p:cNvGraphicFramePr/>
          <p:nvPr>
            <p:extLst/>
          </p:nvPr>
        </p:nvGraphicFramePr>
        <p:xfrm>
          <a:off x="1272230" y="1175936"/>
          <a:ext cx="7407461" cy="54087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Down Arrow 2"/>
          <p:cNvSpPr/>
          <p:nvPr/>
        </p:nvSpPr>
        <p:spPr>
          <a:xfrm rot="4633082">
            <a:off x="8917233" y="3420632"/>
            <a:ext cx="883348" cy="16742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Tree>
    <p:extLst>
      <p:ext uri="{BB962C8B-B14F-4D97-AF65-F5344CB8AC3E}">
        <p14:creationId xmlns:p14="http://schemas.microsoft.com/office/powerpoint/2010/main" val="3197383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706034" y="569401"/>
            <a:ext cx="8594429" cy="1320456"/>
          </a:xfrm>
        </p:spPr>
        <p:txBody>
          <a:bodyPr>
            <a:normAutofit/>
          </a:bodyPr>
          <a:lstStyle/>
          <a:p>
            <a:r>
              <a:rPr lang="en-US" sz="4999" dirty="0"/>
              <a:t>Questions?</a:t>
            </a:r>
          </a:p>
        </p:txBody>
      </p:sp>
      <p:pic>
        <p:nvPicPr>
          <p:cNvPr id="7170" name="Picture 2" descr="http://bestfriendtagquestions.com/wp-content/uploads/2015/07/Questions-Image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31098" y="1716951"/>
            <a:ext cx="5944300" cy="39238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3795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371599" y="1447800"/>
            <a:ext cx="10071463" cy="2941320"/>
          </a:xfrm>
        </p:spPr>
        <p:txBody>
          <a:bodyPr>
            <a:normAutofit/>
          </a:bodyPr>
          <a:lstStyle/>
          <a:p>
            <a:r>
              <a:rPr lang="en-US" sz="5000" dirty="0" smtClean="0"/>
              <a:t>Brief Negotiated Interview &amp; Referral to Treatment</a:t>
            </a:r>
            <a:endParaRPr lang="en-US" sz="5000" dirty="0"/>
          </a:p>
        </p:txBody>
      </p:sp>
      <p:sp>
        <p:nvSpPr>
          <p:cNvPr id="5" name="Text Placeholder 4"/>
          <p:cNvSpPr>
            <a:spLocks noGrp="1"/>
          </p:cNvSpPr>
          <p:nvPr>
            <p:ph type="body" idx="1"/>
          </p:nvPr>
        </p:nvSpPr>
        <p:spPr>
          <a:xfrm>
            <a:off x="3505200" y="4953001"/>
            <a:ext cx="8229600" cy="1554481"/>
          </a:xfrm>
        </p:spPr>
        <p:txBody>
          <a:bodyPr/>
          <a:lstStyle/>
          <a:p>
            <a:r>
              <a:rPr lang="en-US" dirty="0" smtClean="0"/>
              <a:t>Applying the steps from MI to an evidence-based brief intervention to motivate the client to risk-reducing behaviors or treatment.</a:t>
            </a:r>
            <a:endParaRPr lang="en-US" dirty="0"/>
          </a:p>
        </p:txBody>
      </p:sp>
    </p:spTree>
    <p:extLst>
      <p:ext uri="{BB962C8B-B14F-4D97-AF65-F5344CB8AC3E}">
        <p14:creationId xmlns:p14="http://schemas.microsoft.com/office/powerpoint/2010/main" val="3836608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4703" y="315686"/>
            <a:ext cx="9601200" cy="1143000"/>
          </a:xfrm>
        </p:spPr>
        <p:txBody>
          <a:bodyPr>
            <a:normAutofit/>
          </a:bodyPr>
          <a:lstStyle/>
          <a:p>
            <a:r>
              <a:rPr lang="en-US" sz="3999" dirty="0"/>
              <a:t>What Is a Brief Intervention (BI)?</a:t>
            </a:r>
          </a:p>
        </p:txBody>
      </p:sp>
      <p:sp>
        <p:nvSpPr>
          <p:cNvPr id="3" name="Content Placeholder 2"/>
          <p:cNvSpPr>
            <a:spLocks noGrp="1"/>
          </p:cNvSpPr>
          <p:nvPr>
            <p:ph idx="1"/>
          </p:nvPr>
        </p:nvSpPr>
        <p:spPr>
          <a:xfrm>
            <a:off x="1371601" y="1676400"/>
            <a:ext cx="10622395" cy="4673130"/>
          </a:xfrm>
        </p:spPr>
        <p:txBody>
          <a:bodyPr>
            <a:normAutofit/>
          </a:bodyPr>
          <a:lstStyle/>
          <a:p>
            <a:r>
              <a:rPr lang="en-US" sz="2999" dirty="0">
                <a:solidFill>
                  <a:srgbClr val="B46C3A"/>
                </a:solidFill>
              </a:rPr>
              <a:t>B</a:t>
            </a:r>
            <a:r>
              <a:rPr lang="en-US" sz="2999" dirty="0"/>
              <a:t>rief </a:t>
            </a:r>
            <a:r>
              <a:rPr lang="en-US" sz="2999" dirty="0">
                <a:solidFill>
                  <a:srgbClr val="B46C3A"/>
                </a:solidFill>
              </a:rPr>
              <a:t>I</a:t>
            </a:r>
            <a:r>
              <a:rPr lang="en-US" sz="2999" dirty="0"/>
              <a:t>ntervention is a brief motivational and awareness-raising intervention given to risky or problematic substance users.</a:t>
            </a:r>
          </a:p>
          <a:p>
            <a:pPr lvl="1"/>
            <a:r>
              <a:rPr lang="en-US" sz="2999" dirty="0"/>
              <a:t>There are several models for brief intervention, including the Brief Negotiated Interview</a:t>
            </a:r>
          </a:p>
          <a:p>
            <a:pPr lvl="1"/>
            <a:r>
              <a:rPr lang="en-US" sz="2999" dirty="0"/>
              <a:t>The BNI is a semi-structured interview process based on MI that is a proven evidence-based practice and can be completed in 5−15 minutes. </a:t>
            </a:r>
          </a:p>
          <a:p>
            <a:endParaRPr lang="en-US" sz="2999" dirty="0"/>
          </a:p>
        </p:txBody>
      </p:sp>
      <p:sp>
        <p:nvSpPr>
          <p:cNvPr id="4" name="Rectangle 3"/>
          <p:cNvSpPr/>
          <p:nvPr/>
        </p:nvSpPr>
        <p:spPr>
          <a:xfrm>
            <a:off x="434096" y="6364794"/>
            <a:ext cx="11559900" cy="492315"/>
          </a:xfrm>
          <a:prstGeom prst="rect">
            <a:avLst/>
          </a:prstGeom>
        </p:spPr>
        <p:txBody>
          <a:bodyPr wrap="square">
            <a:spAutoFit/>
          </a:bodyPr>
          <a:lstStyle/>
          <a:p>
            <a:r>
              <a:rPr lang="en-US" sz="1300" dirty="0"/>
              <a:t>(Gail </a:t>
            </a:r>
            <a:r>
              <a:rPr lang="en-US" sz="1300" dirty="0" err="1"/>
              <a:t>D’Onofrio</a:t>
            </a:r>
            <a:r>
              <a:rPr lang="en-US" sz="1300" dirty="0"/>
              <a:t>, M.D., Ed Bernstein, M.D., </a:t>
            </a:r>
            <a:r>
              <a:rPr lang="de-DE" sz="1300" dirty="0"/>
              <a:t>Judith Bernstein, M.S.N., </a:t>
            </a:r>
            <a:r>
              <a:rPr lang="de-DE" sz="1300" dirty="0" err="1"/>
              <a:t>Ph.D</a:t>
            </a:r>
            <a:r>
              <a:rPr lang="de-DE" sz="1300" dirty="0"/>
              <a:t>., </a:t>
            </a:r>
            <a:r>
              <a:rPr lang="en-US" sz="1300" dirty="0"/>
              <a:t>&amp; Steven </a:t>
            </a:r>
            <a:r>
              <a:rPr lang="de-DE" sz="1300" dirty="0" err="1"/>
              <a:t>Rollnick</a:t>
            </a:r>
            <a:r>
              <a:rPr lang="de-DE" sz="1300" dirty="0"/>
              <a:t>, </a:t>
            </a:r>
            <a:r>
              <a:rPr lang="de-DE" sz="1300" dirty="0" err="1"/>
              <a:t>Ph.D</a:t>
            </a:r>
            <a:r>
              <a:rPr lang="de-DE" sz="1300" dirty="0"/>
              <a:t>.) </a:t>
            </a:r>
            <a:r>
              <a:rPr lang="en-US" sz="1300" dirty="0">
                <a:solidFill>
                  <a:prstClr val="black"/>
                </a:solidFill>
                <a:latin typeface="Calibri" panose="020F0502020204030204" pitchFamily="34" charset="0"/>
                <a:cs typeface="Calibri" panose="020F0502020204030204" pitchFamily="34" charset="0"/>
              </a:rPr>
              <a:t>Special acknowledgement is made to Drs. Stephen </a:t>
            </a:r>
            <a:r>
              <a:rPr lang="en-US" sz="1300" dirty="0" err="1">
                <a:solidFill>
                  <a:prstClr val="black"/>
                </a:solidFill>
                <a:latin typeface="Calibri" panose="020F0502020204030204" pitchFamily="34" charset="0"/>
                <a:cs typeface="Calibri" panose="020F0502020204030204" pitchFamily="34" charset="0"/>
              </a:rPr>
              <a:t>Rollnick</a:t>
            </a:r>
            <a:r>
              <a:rPr lang="en-US" sz="1300" dirty="0">
                <a:solidFill>
                  <a:prstClr val="black"/>
                </a:solidFill>
                <a:latin typeface="Calibri" panose="020F0502020204030204" pitchFamily="34" charset="0"/>
                <a:cs typeface="Calibri" panose="020F0502020204030204" pitchFamily="34" charset="0"/>
              </a:rPr>
              <a:t>, Gail </a:t>
            </a:r>
            <a:r>
              <a:rPr lang="en-US" sz="1300" dirty="0" err="1">
                <a:solidFill>
                  <a:prstClr val="black"/>
                </a:solidFill>
                <a:latin typeface="Calibri" panose="020F0502020204030204" pitchFamily="34" charset="0"/>
                <a:cs typeface="Calibri" panose="020F0502020204030204" pitchFamily="34" charset="0"/>
              </a:rPr>
              <a:t>D’Onofrio</a:t>
            </a:r>
            <a:r>
              <a:rPr lang="en-US" sz="1300" dirty="0">
                <a:solidFill>
                  <a:prstClr val="black"/>
                </a:solidFill>
                <a:latin typeface="Calibri" panose="020F0502020204030204" pitchFamily="34" charset="0"/>
                <a:cs typeface="Calibri" panose="020F0502020204030204" pitchFamily="34" charset="0"/>
              </a:rPr>
              <a:t>, and Ed Bernstein  for granting permission to orient participants to the “brief negotiated interview.” </a:t>
            </a:r>
          </a:p>
        </p:txBody>
      </p:sp>
    </p:spTree>
    <p:extLst>
      <p:ext uri="{BB962C8B-B14F-4D97-AF65-F5344CB8AC3E}">
        <p14:creationId xmlns:p14="http://schemas.microsoft.com/office/powerpoint/2010/main" val="147365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9601200" cy="1143000"/>
          </a:xfrm>
        </p:spPr>
        <p:txBody>
          <a:bodyPr/>
          <a:lstStyle/>
          <a:p>
            <a:r>
              <a:rPr lang="en-US" dirty="0"/>
              <a:t>Steps in the </a:t>
            </a:r>
            <a:r>
              <a:rPr lang="en-US" dirty="0" smtClean="0"/>
              <a:t>BNI</a:t>
            </a:r>
            <a:endParaRPr lang="en-US" dirty="0"/>
          </a:p>
        </p:txBody>
      </p:sp>
      <p:sp>
        <p:nvSpPr>
          <p:cNvPr id="3" name="Content Placeholder 2"/>
          <p:cNvSpPr>
            <a:spLocks noGrp="1"/>
          </p:cNvSpPr>
          <p:nvPr>
            <p:ph idx="1"/>
          </p:nvPr>
        </p:nvSpPr>
        <p:spPr>
          <a:xfrm>
            <a:off x="1539826" y="1736261"/>
            <a:ext cx="5372455" cy="4258763"/>
          </a:xfrm>
        </p:spPr>
        <p:txBody>
          <a:bodyPr>
            <a:normAutofit/>
          </a:bodyPr>
          <a:lstStyle/>
          <a:p>
            <a:pPr marL="0" indent="0">
              <a:buNone/>
            </a:pPr>
            <a:r>
              <a:rPr lang="en-US" sz="2599" dirty="0"/>
              <a:t>The BNI is built on 4 main steps:</a:t>
            </a:r>
          </a:p>
          <a:p>
            <a:pPr marL="514196" indent="-514196">
              <a:buFont typeface="+mj-lt"/>
              <a:buAutoNum type="arabicPeriod"/>
            </a:pPr>
            <a:r>
              <a:rPr lang="en-US" sz="2599" dirty="0"/>
              <a:t>Build Rapport—Raise the Subject. </a:t>
            </a:r>
          </a:p>
          <a:p>
            <a:pPr lvl="1" indent="-342797"/>
            <a:r>
              <a:rPr lang="en-US" sz="2399" dirty="0"/>
              <a:t>Explore the pros and cons of use (decisional balance from MI)</a:t>
            </a:r>
          </a:p>
          <a:p>
            <a:pPr marL="514196" indent="-514196">
              <a:buFont typeface="+mj-lt"/>
              <a:buAutoNum type="arabicPeriod"/>
            </a:pPr>
            <a:r>
              <a:rPr lang="en-US" sz="2599" dirty="0"/>
              <a:t>Provide feedback.</a:t>
            </a:r>
          </a:p>
          <a:p>
            <a:pPr marL="514196" indent="-514196">
              <a:buFont typeface="+mj-lt"/>
              <a:buAutoNum type="arabicPeriod"/>
            </a:pPr>
            <a:r>
              <a:rPr lang="en-US" sz="2599" dirty="0"/>
              <a:t>Build readiness to change. </a:t>
            </a:r>
          </a:p>
          <a:p>
            <a:pPr marL="514196" indent="-514196">
              <a:buFont typeface="+mj-lt"/>
              <a:buAutoNum type="arabicPeriod"/>
            </a:pPr>
            <a:r>
              <a:rPr lang="en-US" sz="2599" dirty="0"/>
              <a:t>Negotiate a plan for change.</a:t>
            </a:r>
          </a:p>
          <a:p>
            <a:pPr marL="0" indent="0">
              <a:buNone/>
            </a:pPr>
            <a:endParaRPr lang="en-US" sz="2599" dirty="0"/>
          </a:p>
        </p:txBody>
      </p:sp>
      <p:pic>
        <p:nvPicPr>
          <p:cNvPr id="1026" name="Picture 2" descr="http://m.c.lnkd.licdn.com/mpr/mpr/p/4/005/0b7/249/2a35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50627" y="2087545"/>
            <a:ext cx="4761260" cy="272344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467667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221265" y="222338"/>
            <a:ext cx="10018713" cy="1180578"/>
          </a:xfrm>
        </p:spPr>
        <p:txBody>
          <a:bodyPr/>
          <a:lstStyle/>
          <a:p>
            <a:r>
              <a:rPr lang="en-US" dirty="0" smtClean="0"/>
              <a:t>SBIRT Brief Intervention</a:t>
            </a:r>
            <a:endParaRPr lang="en-US" dirty="0"/>
          </a:p>
        </p:txBody>
      </p:sp>
      <p:pic>
        <p:nvPicPr>
          <p:cNvPr id="5" name="JUbIrcLY6hc"/>
          <p:cNvPicPr>
            <a:picLocks noRot="1" noChangeAspect="1"/>
          </p:cNvPicPr>
          <p:nvPr>
            <a:videoFile r:link="rId1"/>
          </p:nvPr>
        </p:nvPicPr>
        <p:blipFill>
          <a:blip r:embed="rId4"/>
          <a:stretch>
            <a:fillRect/>
          </a:stretch>
        </p:blipFill>
        <p:spPr>
          <a:xfrm>
            <a:off x="1405002" y="1278829"/>
            <a:ext cx="9292225" cy="5226876"/>
          </a:xfrm>
          <a:prstGeom prst="rect">
            <a:avLst/>
          </a:prstGeom>
        </p:spPr>
      </p:pic>
    </p:spTree>
    <p:extLst>
      <p:ext uri="{BB962C8B-B14F-4D97-AF65-F5344CB8AC3E}">
        <p14:creationId xmlns:p14="http://schemas.microsoft.com/office/powerpoint/2010/main" val="2816372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8744" y="30480"/>
            <a:ext cx="9601200" cy="1143000"/>
          </a:xfrm>
        </p:spPr>
        <p:txBody>
          <a:bodyPr/>
          <a:lstStyle/>
          <a:p>
            <a:r>
              <a:rPr lang="en-US" dirty="0"/>
              <a:t>1. Build Rapport—Raise the Subject</a:t>
            </a:r>
          </a:p>
        </p:txBody>
      </p:sp>
      <p:sp>
        <p:nvSpPr>
          <p:cNvPr id="3" name="Content Placeholder 2"/>
          <p:cNvSpPr>
            <a:spLocks noGrp="1"/>
          </p:cNvSpPr>
          <p:nvPr>
            <p:ph idx="1"/>
          </p:nvPr>
        </p:nvSpPr>
        <p:spPr>
          <a:xfrm>
            <a:off x="1149007" y="1250078"/>
            <a:ext cx="7391592" cy="5105242"/>
          </a:xfrm>
        </p:spPr>
        <p:txBody>
          <a:bodyPr>
            <a:noAutofit/>
          </a:bodyPr>
          <a:lstStyle/>
          <a:p>
            <a:pPr>
              <a:lnSpc>
                <a:spcPct val="110000"/>
              </a:lnSpc>
              <a:spcBef>
                <a:spcPts val="0"/>
              </a:spcBef>
            </a:pPr>
            <a:r>
              <a:rPr lang="en-US" sz="1999" dirty="0"/>
              <a:t>Begin with a general conversation.</a:t>
            </a:r>
          </a:p>
          <a:p>
            <a:pPr>
              <a:lnSpc>
                <a:spcPct val="110000"/>
              </a:lnSpc>
              <a:spcBef>
                <a:spcPts val="0"/>
              </a:spcBef>
            </a:pPr>
            <a:r>
              <a:rPr lang="en-US" sz="1999" dirty="0"/>
              <a:t>Ask permission to talk to them about their alcohol or drug use. </a:t>
            </a:r>
          </a:p>
          <a:p>
            <a:pPr>
              <a:lnSpc>
                <a:spcPct val="110000"/>
              </a:lnSpc>
              <a:spcBef>
                <a:spcPts val="0"/>
              </a:spcBef>
            </a:pPr>
            <a:endParaRPr lang="en-US" sz="1999" dirty="0"/>
          </a:p>
          <a:p>
            <a:pPr>
              <a:lnSpc>
                <a:spcPct val="110000"/>
              </a:lnSpc>
              <a:spcBef>
                <a:spcPts val="0"/>
              </a:spcBef>
            </a:pPr>
            <a:r>
              <a:rPr lang="en-US" sz="1999" dirty="0"/>
              <a:t>What if the patient does not want to talk about his or her use? Many people are reluctant or caught off guard.</a:t>
            </a:r>
          </a:p>
          <a:p>
            <a:pPr lvl="1">
              <a:lnSpc>
                <a:spcPct val="110000"/>
              </a:lnSpc>
              <a:spcBef>
                <a:spcPts val="0"/>
              </a:spcBef>
              <a:buClr>
                <a:srgbClr val="04954A"/>
              </a:buClr>
            </a:pPr>
            <a:r>
              <a:rPr lang="en-US" sz="1999" dirty="0"/>
              <a:t>Focus on building the relationships or paving the way for future conversations or interventions.</a:t>
            </a:r>
          </a:p>
          <a:p>
            <a:pPr lvl="1">
              <a:lnSpc>
                <a:spcPct val="110000"/>
              </a:lnSpc>
              <a:spcBef>
                <a:spcPts val="0"/>
              </a:spcBef>
              <a:buClr>
                <a:srgbClr val="04954A"/>
              </a:buClr>
            </a:pPr>
            <a:r>
              <a:rPr lang="en-US" sz="1999" dirty="0"/>
              <a:t>Normalize the conversation.</a:t>
            </a:r>
          </a:p>
          <a:p>
            <a:pPr lvl="1">
              <a:lnSpc>
                <a:spcPct val="110000"/>
              </a:lnSpc>
              <a:spcBef>
                <a:spcPts val="0"/>
              </a:spcBef>
              <a:buClr>
                <a:srgbClr val="04954A"/>
              </a:buClr>
            </a:pPr>
            <a:r>
              <a:rPr lang="en-US" sz="1999" dirty="0"/>
              <a:t>Discuss the Pros and Cons of Use: “</a:t>
            </a:r>
            <a:r>
              <a:rPr lang="en-US" sz="1999" i="1" dirty="0"/>
              <a:t>Help me understand through your eyes…”</a:t>
            </a:r>
          </a:p>
          <a:p>
            <a:pPr marL="1256923" lvl="2" indent="-342797">
              <a:lnSpc>
                <a:spcPct val="110000"/>
              </a:lnSpc>
              <a:spcBef>
                <a:spcPts val="0"/>
              </a:spcBef>
              <a:buClr>
                <a:srgbClr val="04954A"/>
              </a:buClr>
            </a:pPr>
            <a:r>
              <a:rPr lang="en-US" sz="1799" dirty="0"/>
              <a:t>What are the good things about using alcohol?</a:t>
            </a:r>
          </a:p>
          <a:p>
            <a:pPr marL="1256923" lvl="2" indent="-342797">
              <a:lnSpc>
                <a:spcPct val="110000"/>
              </a:lnSpc>
              <a:spcBef>
                <a:spcPts val="0"/>
              </a:spcBef>
              <a:buClr>
                <a:srgbClr val="04954A"/>
              </a:buClr>
            </a:pPr>
            <a:r>
              <a:rPr lang="en-US" sz="1799" dirty="0"/>
              <a:t>What are some of the not-so-good things about using alcohol? </a:t>
            </a:r>
          </a:p>
        </p:txBody>
      </p:sp>
      <p:pic>
        <p:nvPicPr>
          <p:cNvPr id="7170" name="Picture 2" descr="http://www.wjct.dreamhosters.com/wp-content/uploads/2014/10/classroom_rapport_blog_post_02_960x48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95492" y="3307524"/>
            <a:ext cx="4013628" cy="20092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4090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260" y="228600"/>
            <a:ext cx="9601200" cy="1143000"/>
          </a:xfrm>
        </p:spPr>
        <p:txBody>
          <a:bodyPr/>
          <a:lstStyle/>
          <a:p>
            <a:r>
              <a:rPr lang="en-US" dirty="0"/>
              <a:t>2. Provide Feedback </a:t>
            </a:r>
          </a:p>
        </p:txBody>
      </p:sp>
      <p:sp>
        <p:nvSpPr>
          <p:cNvPr id="3" name="Content Placeholder 2"/>
          <p:cNvSpPr>
            <a:spLocks noGrp="1"/>
          </p:cNvSpPr>
          <p:nvPr>
            <p:ph idx="1"/>
          </p:nvPr>
        </p:nvSpPr>
        <p:spPr>
          <a:xfrm>
            <a:off x="1299163" y="1610054"/>
            <a:ext cx="7270072" cy="4915480"/>
          </a:xfrm>
        </p:spPr>
        <p:txBody>
          <a:bodyPr>
            <a:normAutofit fontScale="92500" lnSpcReduction="20000"/>
          </a:bodyPr>
          <a:lstStyle/>
          <a:p>
            <a:pPr marL="514196" indent="-514196">
              <a:buFont typeface="+mj-lt"/>
              <a:buAutoNum type="arabicPeriod"/>
            </a:pPr>
            <a:r>
              <a:rPr lang="en-US" sz="2599" dirty="0"/>
              <a:t>Ask permission to give information.</a:t>
            </a:r>
          </a:p>
          <a:p>
            <a:pPr marL="914126" lvl="1" indent="-514196"/>
            <a:r>
              <a:rPr lang="en-US" sz="2399" dirty="0"/>
              <a:t>Educational info </a:t>
            </a:r>
          </a:p>
          <a:p>
            <a:pPr marL="914126" lvl="1" indent="-514196"/>
            <a:r>
              <a:rPr lang="en-US" sz="2399" dirty="0"/>
              <a:t>De-normalize their use</a:t>
            </a:r>
          </a:p>
          <a:p>
            <a:pPr marL="914126" lvl="1" indent="-514196"/>
            <a:r>
              <a:rPr lang="en-US" sz="2399" dirty="0"/>
              <a:t>They may be unaware </a:t>
            </a:r>
          </a:p>
          <a:p>
            <a:pPr marL="514196" indent="-514196">
              <a:buFont typeface="+mj-lt"/>
              <a:buAutoNum type="arabicPeriod"/>
            </a:pPr>
            <a:r>
              <a:rPr lang="en-US" sz="2599" dirty="0"/>
              <a:t>Discuss screening findings. </a:t>
            </a:r>
          </a:p>
          <a:p>
            <a:pPr marL="514196" indent="-514196">
              <a:buFont typeface="+mj-lt"/>
              <a:buAutoNum type="arabicPeriod"/>
            </a:pPr>
            <a:r>
              <a:rPr lang="en-US" sz="2599" dirty="0"/>
              <a:t>Link substance use behaviors to any known consequences. </a:t>
            </a:r>
          </a:p>
          <a:p>
            <a:pPr marL="914126" lvl="1" indent="-514196"/>
            <a:r>
              <a:rPr lang="en-US" sz="2399" dirty="0"/>
              <a:t>Legal, social, relational, emotional, financial…</a:t>
            </a:r>
          </a:p>
          <a:p>
            <a:pPr marL="514196" indent="-514196">
              <a:buFont typeface="+mj-lt"/>
              <a:buAutoNum type="arabicPeriod"/>
            </a:pPr>
            <a:r>
              <a:rPr lang="en-US" sz="2599" dirty="0"/>
              <a:t>Evoke a response:</a:t>
            </a:r>
          </a:p>
          <a:p>
            <a:pPr lvl="1"/>
            <a:r>
              <a:rPr lang="en-US" sz="2399" dirty="0"/>
              <a:t>Positive reaction—move forward</a:t>
            </a:r>
          </a:p>
          <a:p>
            <a:pPr lvl="1"/>
            <a:r>
              <a:rPr lang="en-US" sz="2399" dirty="0"/>
              <a:t>Negative reaction—revisit the pros and cons</a:t>
            </a:r>
          </a:p>
          <a:p>
            <a:pPr lvl="2"/>
            <a:r>
              <a:rPr lang="en-US" sz="2199" dirty="0"/>
              <a:t>Do not become </a:t>
            </a:r>
            <a:r>
              <a:rPr lang="en-US" sz="2199" dirty="0" smtClean="0"/>
              <a:t>defensive</a:t>
            </a:r>
            <a:endParaRPr lang="en-US" sz="2599" dirty="0"/>
          </a:p>
        </p:txBody>
      </p:sp>
      <p:pic>
        <p:nvPicPr>
          <p:cNvPr id="5122" name="Picture 2" descr="https://www.cen.eu/news/brief-news/PublishingImages/BusinessMenTalk_Feedback-bubble_Copyright-BoBaa22_shutterstock_19053742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70337" y="1610054"/>
            <a:ext cx="3694733" cy="33598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7337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2883" y="258611"/>
            <a:ext cx="10960260" cy="1320456"/>
          </a:xfrm>
        </p:spPr>
        <p:txBody>
          <a:bodyPr/>
          <a:lstStyle/>
          <a:p>
            <a:r>
              <a:rPr lang="en-US" dirty="0"/>
              <a:t>Discuss the Pros and Cons of Use—Applying </a:t>
            </a:r>
            <a:r>
              <a:rPr lang="en-US" dirty="0" smtClean="0"/>
              <a:t>MI</a:t>
            </a:r>
            <a:endParaRPr lang="en-US" dirty="0"/>
          </a:p>
        </p:txBody>
      </p:sp>
      <p:sp>
        <p:nvSpPr>
          <p:cNvPr id="3" name="Content Placeholder 2"/>
          <p:cNvSpPr>
            <a:spLocks noGrp="1"/>
          </p:cNvSpPr>
          <p:nvPr>
            <p:ph idx="1"/>
          </p:nvPr>
        </p:nvSpPr>
        <p:spPr>
          <a:xfrm>
            <a:off x="1684586" y="1526815"/>
            <a:ext cx="8594429" cy="5025316"/>
          </a:xfrm>
        </p:spPr>
        <p:txBody>
          <a:bodyPr>
            <a:normAutofit/>
          </a:bodyPr>
          <a:lstStyle/>
          <a:p>
            <a:pPr marL="0" indent="0">
              <a:buNone/>
            </a:pPr>
            <a:r>
              <a:rPr lang="en-US" sz="2799" dirty="0"/>
              <a:t>Using open-ended questions</a:t>
            </a:r>
          </a:p>
          <a:p>
            <a:pPr lvl="1"/>
            <a:r>
              <a:rPr lang="en-US" sz="1999" dirty="0"/>
              <a:t>Enables the patient to convey more information</a:t>
            </a:r>
          </a:p>
          <a:p>
            <a:pPr lvl="1"/>
            <a:r>
              <a:rPr lang="en-US" sz="1999" dirty="0"/>
              <a:t>Encourages engagement</a:t>
            </a:r>
          </a:p>
          <a:p>
            <a:pPr lvl="1"/>
            <a:r>
              <a:rPr lang="en-US" sz="1999" dirty="0"/>
              <a:t>Opens the door for exploration</a:t>
            </a:r>
          </a:p>
          <a:p>
            <a:pPr marL="0" indent="0">
              <a:buNone/>
            </a:pPr>
            <a:r>
              <a:rPr lang="en-US" sz="2799" dirty="0"/>
              <a:t>Using reflections</a:t>
            </a:r>
          </a:p>
          <a:p>
            <a:pPr lvl="1"/>
            <a:r>
              <a:rPr lang="en-US" sz="1999" dirty="0"/>
              <a:t>Reflective listening</a:t>
            </a:r>
          </a:p>
          <a:p>
            <a:pPr lvl="1"/>
            <a:r>
              <a:rPr lang="en-US" sz="2099" dirty="0"/>
              <a:t>Thinking reflectively</a:t>
            </a:r>
          </a:p>
          <a:p>
            <a:pPr marL="0" indent="0">
              <a:buNone/>
            </a:pPr>
            <a:r>
              <a:rPr lang="en-US" sz="2799" dirty="0"/>
              <a:t>Summarizing</a:t>
            </a:r>
          </a:p>
          <a:p>
            <a:pPr lvl="1"/>
            <a:r>
              <a:rPr lang="en-US" sz="2199" dirty="0"/>
              <a:t>Reinforces what has been said</a:t>
            </a:r>
          </a:p>
          <a:p>
            <a:pPr lvl="1"/>
            <a:r>
              <a:rPr lang="en-US" sz="2199" dirty="0"/>
              <a:t>Shows careful listening</a:t>
            </a:r>
          </a:p>
        </p:txBody>
      </p:sp>
      <p:pic>
        <p:nvPicPr>
          <p:cNvPr id="6146" name="Picture 2" descr="http://astwebsite.s3-us-west-2.amazonaws.com/wp-content/uploads/2015/12/07132936/pros-and-cons-of-fixed-index-annuitie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56283" y="2951775"/>
            <a:ext cx="5453092" cy="24250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1059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1757" y="563218"/>
            <a:ext cx="9601200" cy="1143000"/>
          </a:xfrm>
        </p:spPr>
        <p:txBody>
          <a:bodyPr>
            <a:normAutofit fontScale="90000"/>
          </a:bodyPr>
          <a:lstStyle/>
          <a:p>
            <a:r>
              <a:rPr lang="en-US" dirty="0"/>
              <a:t>3. Build Readiness To Change</a:t>
            </a:r>
            <a:br>
              <a:rPr lang="en-US" dirty="0"/>
            </a:br>
            <a:endParaRPr lang="en-US" dirty="0"/>
          </a:p>
        </p:txBody>
      </p:sp>
      <p:sp>
        <p:nvSpPr>
          <p:cNvPr id="3" name="Content Placeholder 2"/>
          <p:cNvSpPr>
            <a:spLocks noGrp="1"/>
          </p:cNvSpPr>
          <p:nvPr>
            <p:ph idx="1"/>
          </p:nvPr>
        </p:nvSpPr>
        <p:spPr>
          <a:xfrm>
            <a:off x="2076471" y="2850690"/>
            <a:ext cx="8594429" cy="3668680"/>
          </a:xfrm>
        </p:spPr>
        <p:txBody>
          <a:bodyPr>
            <a:normAutofit/>
          </a:bodyPr>
          <a:lstStyle/>
          <a:p>
            <a:r>
              <a:rPr lang="en-US" sz="2599" i="1" dirty="0"/>
              <a:t>Use scaling questions</a:t>
            </a:r>
          </a:p>
          <a:p>
            <a:pPr lvl="1"/>
            <a:r>
              <a:rPr lang="en-US" sz="2399" i="1" dirty="0"/>
              <a:t>Could we talk for a few minutes about your interest in making a change?</a:t>
            </a:r>
          </a:p>
          <a:p>
            <a:pPr lvl="1"/>
            <a:r>
              <a:rPr lang="en-US" sz="2399" i="1" dirty="0"/>
              <a:t>On a scale from 0 to 10, 0 being not important at all and 10 being incredibly important, how important is it for you to make any changes in your substance use?</a:t>
            </a:r>
          </a:p>
          <a:p>
            <a:pPr>
              <a:buNone/>
            </a:pPr>
            <a:endParaRPr lang="en-US" sz="2599" dirty="0"/>
          </a:p>
          <a:p>
            <a:endParaRPr lang="en-US" sz="2599" dirty="0"/>
          </a:p>
        </p:txBody>
      </p:sp>
      <p:pic>
        <p:nvPicPr>
          <p:cNvPr id="4" name="Picture 2"/>
          <p:cNvPicPr>
            <a:picLocks noChangeAspect="1" noChangeArrowheads="1"/>
          </p:cNvPicPr>
          <p:nvPr/>
        </p:nvPicPr>
        <p:blipFill>
          <a:blip r:embed="rId3" cstate="print">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3563443" y="1706218"/>
            <a:ext cx="6012372" cy="72371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2988542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9731" y="415178"/>
            <a:ext cx="9601200" cy="1143000"/>
          </a:xfrm>
        </p:spPr>
        <p:txBody>
          <a:bodyPr/>
          <a:lstStyle/>
          <a:p>
            <a:r>
              <a:rPr lang="en-US" dirty="0"/>
              <a:t>4. Negotiate a Plan for Change</a:t>
            </a:r>
          </a:p>
        </p:txBody>
      </p:sp>
      <p:sp>
        <p:nvSpPr>
          <p:cNvPr id="3" name="Content Placeholder 2"/>
          <p:cNvSpPr>
            <a:spLocks noGrp="1"/>
          </p:cNvSpPr>
          <p:nvPr>
            <p:ph idx="1"/>
          </p:nvPr>
        </p:nvSpPr>
        <p:spPr>
          <a:xfrm>
            <a:off x="1305762" y="1951914"/>
            <a:ext cx="4711586" cy="3879762"/>
          </a:xfrm>
        </p:spPr>
        <p:txBody>
          <a:bodyPr>
            <a:normAutofit/>
          </a:bodyPr>
          <a:lstStyle/>
          <a:p>
            <a:r>
              <a:rPr lang="en-US" sz="2599" dirty="0"/>
              <a:t>A plan for reducing use to low-risk levels </a:t>
            </a:r>
          </a:p>
          <a:p>
            <a:pPr marL="0" indent="0" algn="ctr">
              <a:buNone/>
            </a:pPr>
            <a:r>
              <a:rPr lang="en-US" sz="2599" dirty="0">
                <a:solidFill>
                  <a:srgbClr val="B46C3A"/>
                </a:solidFill>
              </a:rPr>
              <a:t>OR</a:t>
            </a:r>
          </a:p>
          <a:p>
            <a:r>
              <a:rPr lang="en-US" sz="2599" dirty="0"/>
              <a:t>An agreement to follow up with specialty treatment services</a:t>
            </a:r>
          </a:p>
          <a:p>
            <a:endParaRPr lang="en-US" sz="2599" dirty="0"/>
          </a:p>
        </p:txBody>
      </p:sp>
      <p:pic>
        <p:nvPicPr>
          <p:cNvPr id="5" name="Picture 4" descr="imag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3390" y="1877516"/>
            <a:ext cx="4985837" cy="4028557"/>
          </a:xfrm>
          <a:prstGeom prst="rect">
            <a:avLst/>
          </a:prstGeom>
        </p:spPr>
      </p:pic>
    </p:spTree>
    <p:extLst>
      <p:ext uri="{BB962C8B-B14F-4D97-AF65-F5344CB8AC3E}">
        <p14:creationId xmlns:p14="http://schemas.microsoft.com/office/powerpoint/2010/main" val="1641374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109288" y="233775"/>
            <a:ext cx="5183586" cy="697365"/>
          </a:xfrm>
        </p:spPr>
        <p:txBody>
          <a:bodyPr>
            <a:normAutofit fontScale="90000"/>
          </a:bodyPr>
          <a:lstStyle/>
          <a:p>
            <a:r>
              <a:rPr lang="en-US" dirty="0" smtClean="0"/>
              <a:t>Change Plan</a:t>
            </a:r>
            <a:endParaRPr lang="en-US" dirty="0"/>
          </a:p>
        </p:txBody>
      </p:sp>
      <p:sp>
        <p:nvSpPr>
          <p:cNvPr id="3" name="Content Placeholder 2"/>
          <p:cNvSpPr>
            <a:spLocks noGrp="1"/>
          </p:cNvSpPr>
          <p:nvPr>
            <p:ph idx="1"/>
          </p:nvPr>
        </p:nvSpPr>
        <p:spPr>
          <a:xfrm>
            <a:off x="1257733" y="1412966"/>
            <a:ext cx="5466946" cy="4765766"/>
          </a:xfrm>
        </p:spPr>
        <p:txBody>
          <a:bodyPr>
            <a:noAutofit/>
          </a:bodyPr>
          <a:lstStyle/>
          <a:p>
            <a:pPr>
              <a:spcBef>
                <a:spcPts val="0"/>
              </a:spcBef>
              <a:spcAft>
                <a:spcPts val="0"/>
              </a:spcAft>
            </a:pPr>
            <a:r>
              <a:rPr lang="en-US" sz="2199" b="1" dirty="0"/>
              <a:t>Summarize the change plan</a:t>
            </a:r>
          </a:p>
          <a:p>
            <a:pPr lvl="1">
              <a:spcBef>
                <a:spcPts val="0"/>
              </a:spcBef>
              <a:spcAft>
                <a:spcPts val="0"/>
              </a:spcAft>
            </a:pPr>
            <a:r>
              <a:rPr lang="en-US" sz="2199" dirty="0"/>
              <a:t>Consolidate a specific plan and offer a clear summary of it.</a:t>
            </a:r>
          </a:p>
          <a:p>
            <a:pPr lvl="1">
              <a:spcBef>
                <a:spcPts val="0"/>
              </a:spcBef>
              <a:spcAft>
                <a:spcPts val="0"/>
              </a:spcAft>
            </a:pPr>
            <a:r>
              <a:rPr lang="en-US" sz="2199" dirty="0"/>
              <a:t>“</a:t>
            </a:r>
            <a:r>
              <a:rPr lang="en-US" sz="2199" i="1" dirty="0"/>
              <a:t>What will be your first step?”</a:t>
            </a:r>
          </a:p>
          <a:p>
            <a:pPr>
              <a:spcBef>
                <a:spcPts val="0"/>
              </a:spcBef>
              <a:spcAft>
                <a:spcPts val="0"/>
              </a:spcAft>
            </a:pPr>
            <a:r>
              <a:rPr lang="en-US" sz="2199" b="1" dirty="0"/>
              <a:t>Troubleshooting</a:t>
            </a:r>
          </a:p>
          <a:p>
            <a:pPr lvl="1">
              <a:spcBef>
                <a:spcPts val="0"/>
              </a:spcBef>
              <a:spcAft>
                <a:spcPts val="0"/>
              </a:spcAft>
            </a:pPr>
            <a:r>
              <a:rPr lang="en-US" sz="2199" i="1" dirty="0"/>
              <a:t>“What might go wrong?”</a:t>
            </a:r>
          </a:p>
          <a:p>
            <a:pPr lvl="1">
              <a:spcBef>
                <a:spcPts val="0"/>
              </a:spcBef>
              <a:spcAft>
                <a:spcPts val="0"/>
              </a:spcAft>
            </a:pPr>
            <a:r>
              <a:rPr lang="en-US" sz="2199" dirty="0"/>
              <a:t>If the client is raising the problems and you’re providing the answers, you’re in the wrong chair.”</a:t>
            </a:r>
          </a:p>
          <a:p>
            <a:pPr>
              <a:spcBef>
                <a:spcPts val="0"/>
              </a:spcBef>
              <a:spcAft>
                <a:spcPts val="0"/>
              </a:spcAft>
            </a:pPr>
            <a:r>
              <a:rPr lang="en-US" sz="2199" b="1" dirty="0"/>
              <a:t>Make it Specific</a:t>
            </a:r>
          </a:p>
          <a:p>
            <a:pPr lvl="1">
              <a:spcBef>
                <a:spcPts val="0"/>
              </a:spcBef>
              <a:spcAft>
                <a:spcPts val="0"/>
              </a:spcAft>
            </a:pPr>
            <a:r>
              <a:rPr lang="en-US" sz="2199" dirty="0"/>
              <a:t>Set times</a:t>
            </a:r>
          </a:p>
          <a:p>
            <a:pPr lvl="1">
              <a:spcBef>
                <a:spcPts val="0"/>
              </a:spcBef>
              <a:spcAft>
                <a:spcPts val="0"/>
              </a:spcAft>
            </a:pPr>
            <a:r>
              <a:rPr lang="en-US" sz="2199" dirty="0"/>
              <a:t>Set dates</a:t>
            </a:r>
          </a:p>
          <a:p>
            <a:pPr lvl="1">
              <a:spcBef>
                <a:spcPts val="0"/>
              </a:spcBef>
              <a:spcAft>
                <a:spcPts val="0"/>
              </a:spcAft>
            </a:pPr>
            <a:r>
              <a:rPr lang="en-US" sz="2199" dirty="0"/>
              <a:t>Involve people</a:t>
            </a:r>
          </a:p>
        </p:txBody>
      </p:sp>
      <p:sp>
        <p:nvSpPr>
          <p:cNvPr id="5" name="Content Placeholder 2"/>
          <p:cNvSpPr txBox="1">
            <a:spLocks/>
          </p:cNvSpPr>
          <p:nvPr/>
        </p:nvSpPr>
        <p:spPr>
          <a:xfrm>
            <a:off x="6593030" y="1282337"/>
            <a:ext cx="5308036" cy="5378221"/>
          </a:xfrm>
          <a:prstGeom prst="rect">
            <a:avLst/>
          </a:prstGeom>
        </p:spPr>
        <p:txBody>
          <a:bodyPr vert="horz" lIns="91416" tIns="45708" rIns="91416" bIns="45708" rtlCol="0">
            <a:noAutofit/>
          </a:bodyPr>
          <a:lst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r>
              <a:rPr lang="en-US" sz="2199" b="1" dirty="0"/>
              <a:t>Support Persistence</a:t>
            </a:r>
          </a:p>
          <a:p>
            <a:pPr lvl="1"/>
            <a:r>
              <a:rPr lang="en-US" sz="2199" dirty="0"/>
              <a:t>Prepare for set backs, difficult times, and lack of forward progress. The term </a:t>
            </a:r>
            <a:r>
              <a:rPr lang="en-US" sz="2199" i="1" dirty="0"/>
              <a:t>relapse</a:t>
            </a:r>
            <a:r>
              <a:rPr lang="en-US" sz="2199" dirty="0"/>
              <a:t> is a pejorative label implying that there are only 2 possible states: perfection or relapse.</a:t>
            </a:r>
          </a:p>
          <a:p>
            <a:pPr lvl="1"/>
            <a:r>
              <a:rPr lang="en-US" sz="2199" dirty="0"/>
              <a:t>Normalize set backs</a:t>
            </a:r>
          </a:p>
          <a:p>
            <a:r>
              <a:rPr lang="en-US" sz="2399" b="1" dirty="0"/>
              <a:t>Re-planning</a:t>
            </a:r>
          </a:p>
          <a:p>
            <a:pPr lvl="1"/>
            <a:r>
              <a:rPr lang="en-US" sz="2199" dirty="0"/>
              <a:t>Identify the issue or concern and develop a new change plan to address that area.</a:t>
            </a:r>
          </a:p>
          <a:p>
            <a:r>
              <a:rPr lang="en-US" sz="2199" b="1" dirty="0"/>
              <a:t>Remind</a:t>
            </a:r>
          </a:p>
          <a:p>
            <a:pPr lvl="1"/>
            <a:r>
              <a:rPr lang="en-US" sz="2199" dirty="0"/>
              <a:t>Revisit with the individual their decisions and evoke their motivation.</a:t>
            </a:r>
          </a:p>
        </p:txBody>
      </p:sp>
    </p:spTree>
    <p:extLst>
      <p:ext uri="{BB962C8B-B14F-4D97-AF65-F5344CB8AC3E}">
        <p14:creationId xmlns:p14="http://schemas.microsoft.com/office/powerpoint/2010/main" val="338841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9330" name="Title 1"/>
          <p:cNvSpPr>
            <a:spLocks noGrp="1"/>
          </p:cNvSpPr>
          <p:nvPr>
            <p:ph type="title"/>
          </p:nvPr>
        </p:nvSpPr>
        <p:spPr>
          <a:xfrm>
            <a:off x="5029201" y="3670380"/>
            <a:ext cx="5875293" cy="736408"/>
          </a:xfrm>
        </p:spPr>
        <p:txBody>
          <a:bodyPr>
            <a:normAutofit/>
          </a:bodyPr>
          <a:lstStyle/>
          <a:p>
            <a:r>
              <a:rPr lang="en-US" altLang="en-US" sz="3999" dirty="0"/>
              <a:t>Video 3</a:t>
            </a:r>
          </a:p>
        </p:txBody>
      </p:sp>
      <p:sp>
        <p:nvSpPr>
          <p:cNvPr id="100355" name="Rectangle 5"/>
          <p:cNvSpPr>
            <a:spLocks noChangeArrowheads="1"/>
          </p:cNvSpPr>
          <p:nvPr/>
        </p:nvSpPr>
        <p:spPr bwMode="auto">
          <a:xfrm>
            <a:off x="4953833" y="4406789"/>
            <a:ext cx="6799644" cy="2092207"/>
          </a:xfrm>
          <a:prstGeom prst="rect">
            <a:avLst/>
          </a:prstGeom>
          <a:noFill/>
          <a:ln w="9525">
            <a:noFill/>
            <a:miter lim="800000"/>
            <a:headEnd/>
            <a:tailEnd/>
          </a:ln>
        </p:spPr>
        <p:txBody>
          <a:bodyPr wrap="square">
            <a:spAutoFit/>
          </a:bodyPr>
          <a:lstStyle/>
          <a:p>
            <a:pPr>
              <a:defRPr/>
            </a:pPr>
            <a:r>
              <a:rPr lang="en-US" sz="1999" dirty="0">
                <a:hlinkClick r:id="rId3"/>
              </a:rPr>
              <a:t>http://www.ed.bmc.org/sbirt/media/case1.html</a:t>
            </a:r>
            <a:endParaRPr lang="en-US" sz="1999" dirty="0"/>
          </a:p>
          <a:p>
            <a:pPr>
              <a:defRPr/>
            </a:pPr>
            <a:endParaRPr lang="en-US" sz="1200" dirty="0"/>
          </a:p>
          <a:p>
            <a:pPr>
              <a:defRPr/>
            </a:pPr>
            <a:r>
              <a:rPr lang="en-US" sz="1400" dirty="0"/>
              <a:t>SBIRT for alcohol use: college student.</a:t>
            </a:r>
          </a:p>
          <a:p>
            <a:pPr>
              <a:defRPr/>
            </a:pPr>
            <a:endParaRPr lang="en-US" sz="1400" dirty="0"/>
          </a:p>
          <a:p>
            <a:pPr>
              <a:defRPr/>
            </a:pPr>
            <a:r>
              <a:rPr lang="en-US" sz="1400" dirty="0"/>
              <a:t>The patient is in the hospital for a head injury related to falling down while intoxicated.  The health care provider has a respectful, nonjudgmental conversation with her to explore the possibility of changing her drinking behavior (cutting back on quantity and frequency).</a:t>
            </a:r>
          </a:p>
          <a:p>
            <a:pPr>
              <a:defRPr/>
            </a:pPr>
            <a:endParaRPr lang="en-US" sz="1400" dirty="0"/>
          </a:p>
        </p:txBody>
      </p:sp>
      <p:sp>
        <p:nvSpPr>
          <p:cNvPr id="99332" name="Rectangle 4"/>
          <p:cNvSpPr>
            <a:spLocks noChangeArrowheads="1"/>
          </p:cNvSpPr>
          <p:nvPr/>
        </p:nvSpPr>
        <p:spPr bwMode="auto">
          <a:xfrm>
            <a:off x="153539" y="6610952"/>
            <a:ext cx="11250089" cy="246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en-US" sz="1000" i="1"/>
              <a:t>SBIRT for alcohol use: college student</a:t>
            </a:r>
            <a:r>
              <a:rPr lang="en-US" altLang="en-US" sz="1000"/>
              <a:t>. (2011). United States: Boston University School of Public Health BNI Art Institute. Retrieved from http://www.youtube.com/watch?v=SvqjTOnp_SM</a:t>
            </a:r>
          </a:p>
        </p:txBody>
      </p:sp>
      <p:sp>
        <p:nvSpPr>
          <p:cNvPr id="5" name="TextBox 4"/>
          <p:cNvSpPr txBox="1"/>
          <p:nvPr/>
        </p:nvSpPr>
        <p:spPr>
          <a:xfrm>
            <a:off x="5029200" y="1879290"/>
            <a:ext cx="6724277" cy="1815882"/>
          </a:xfrm>
          <a:prstGeom prst="rect">
            <a:avLst/>
          </a:prstGeom>
          <a:noFill/>
        </p:spPr>
        <p:txBody>
          <a:bodyPr wrap="square">
            <a:spAutoFit/>
          </a:bodyPr>
          <a:lstStyle/>
          <a:p>
            <a:pPr>
              <a:defRPr/>
            </a:pPr>
            <a:r>
              <a:rPr lang="en-US" sz="1600" dirty="0">
                <a:solidFill>
                  <a:srgbClr val="002060"/>
                </a:solidFill>
              </a:rPr>
              <a:t>Using SBIRT Effectively (Doctor B)</a:t>
            </a:r>
          </a:p>
          <a:p>
            <a:pPr>
              <a:defRPr/>
            </a:pPr>
            <a:endParaRPr lang="en-US" sz="1600" dirty="0">
              <a:solidFill>
                <a:srgbClr val="002060"/>
              </a:solidFill>
            </a:endParaRPr>
          </a:p>
          <a:p>
            <a:pPr>
              <a:defRPr/>
            </a:pPr>
            <a:r>
              <a:rPr lang="en-US" sz="1600" dirty="0">
                <a:solidFill>
                  <a:srgbClr val="002060"/>
                </a:solidFill>
              </a:rPr>
              <a:t>This case example demonstrates an ideal SBIRT Brief Negotiated Interview between an emergency department (ED) doctor and a patient. The patient is in the ED for car accident injuries related to his own drunk driving. The doctor has a respectful, nonjudgmental conversation with him to explore the possibility of changing his alcohol use and/or seeking treatment.</a:t>
            </a:r>
          </a:p>
        </p:txBody>
      </p:sp>
      <p:sp>
        <p:nvSpPr>
          <p:cNvPr id="6" name="Rectangle 6">
            <a:hlinkClick r:id="rId4"/>
          </p:cNvPr>
          <p:cNvSpPr>
            <a:spLocks noChangeArrowheads="1"/>
          </p:cNvSpPr>
          <p:nvPr/>
        </p:nvSpPr>
        <p:spPr bwMode="auto">
          <a:xfrm>
            <a:off x="5029199" y="1428743"/>
            <a:ext cx="6374428" cy="399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en-US" sz="1999" dirty="0">
                <a:solidFill>
                  <a:srgbClr val="FF9900"/>
                </a:solidFill>
                <a:hlinkClick r:id="rId4"/>
              </a:rPr>
              <a:t>http://www.ed.bmc.org/sbirt/media/doctor_b.html</a:t>
            </a:r>
            <a:endParaRPr lang="en-US" altLang="en-US" sz="1200" dirty="0">
              <a:solidFill>
                <a:srgbClr val="FF9900"/>
              </a:solidFill>
            </a:endParaRPr>
          </a:p>
        </p:txBody>
      </p:sp>
      <p:sp>
        <p:nvSpPr>
          <p:cNvPr id="7" name="Title 1"/>
          <p:cNvSpPr txBox="1">
            <a:spLocks/>
          </p:cNvSpPr>
          <p:nvPr/>
        </p:nvSpPr>
        <p:spPr>
          <a:xfrm>
            <a:off x="4955488" y="495017"/>
            <a:ext cx="3958194" cy="837982"/>
          </a:xfrm>
          <a:prstGeom prst="rect">
            <a:avLst/>
          </a:prstGeom>
        </p:spPr>
        <p:txBody>
          <a:bodyPr vert="horz" lIns="91416" tIns="45708" rIns="91416" bIns="45708" rtlCol="0" anchor="b">
            <a:normAutofit/>
          </a:bodyPr>
          <a:lst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a:lstStyle>
          <a:p>
            <a:r>
              <a:rPr lang="en-US" altLang="en-US" sz="3999" dirty="0"/>
              <a:t>Video 2</a:t>
            </a:r>
          </a:p>
        </p:txBody>
      </p:sp>
      <p:sp>
        <p:nvSpPr>
          <p:cNvPr id="8" name="Content Placeholder 2"/>
          <p:cNvSpPr>
            <a:spLocks noGrp="1"/>
          </p:cNvSpPr>
          <p:nvPr>
            <p:ph idx="1"/>
          </p:nvPr>
        </p:nvSpPr>
        <p:spPr>
          <a:xfrm>
            <a:off x="149035" y="2242333"/>
            <a:ext cx="4113727" cy="3933157"/>
          </a:xfrm>
        </p:spPr>
        <p:txBody>
          <a:bodyPr>
            <a:normAutofit/>
          </a:bodyPr>
          <a:lstStyle/>
          <a:p>
            <a:pPr>
              <a:lnSpc>
                <a:spcPct val="80000"/>
              </a:lnSpc>
              <a:buFontTx/>
              <a:buNone/>
              <a:defRPr/>
            </a:pPr>
            <a:r>
              <a:rPr lang="en-US" sz="1999" dirty="0">
                <a:latin typeface="Arial" pitchFamily="34" charset="0"/>
                <a:cs typeface="Arial" pitchFamily="34" charset="0"/>
                <a:hlinkClick r:id="rId5"/>
              </a:rPr>
              <a:t>http://www.ed.bmc.org/sbirt/media/doctor_a.html</a:t>
            </a:r>
            <a:endParaRPr lang="en-US" sz="1999" dirty="0">
              <a:latin typeface="Arial" pitchFamily="34" charset="0"/>
              <a:cs typeface="Arial" pitchFamily="34" charset="0"/>
            </a:endParaRPr>
          </a:p>
          <a:p>
            <a:pPr marL="0" indent="0">
              <a:buNone/>
              <a:defRPr/>
            </a:pPr>
            <a:r>
              <a:rPr lang="en-US" sz="1400" dirty="0"/>
              <a:t>Anti-SBIRT (Doctor A)</a:t>
            </a:r>
          </a:p>
          <a:p>
            <a:pPr marL="0" indent="0">
              <a:buNone/>
              <a:defRPr/>
            </a:pPr>
            <a:r>
              <a:rPr lang="en-US" sz="1400" dirty="0"/>
              <a:t>This case example demonstrates how ineffective a conversation with a patient can be when the health care provider judges the patient, tells him what to do, and loses his temper.</a:t>
            </a:r>
          </a:p>
          <a:p>
            <a:pPr marL="0" indent="0">
              <a:buNone/>
              <a:defRPr/>
            </a:pPr>
            <a:r>
              <a:rPr lang="en-US" sz="1400" dirty="0"/>
              <a:t>This increases the patient’s defensiveness and “resistance”, making him less likely to listen and trust the provider’s feedback. It might make the patient just as likely to repeat the harmful behaviors that required emergency care.</a:t>
            </a:r>
          </a:p>
          <a:p>
            <a:pPr marL="0" indent="0">
              <a:buNone/>
              <a:defRPr/>
            </a:pPr>
            <a:r>
              <a:rPr lang="en-US" sz="1400" dirty="0"/>
              <a:t>The interaction might have gone more smoothly, and the provider might have been more influential, if he had used SBIRT techniques.</a:t>
            </a:r>
          </a:p>
        </p:txBody>
      </p:sp>
      <p:sp>
        <p:nvSpPr>
          <p:cNvPr id="9" name="Title 1"/>
          <p:cNvSpPr txBox="1">
            <a:spLocks/>
          </p:cNvSpPr>
          <p:nvPr/>
        </p:nvSpPr>
        <p:spPr>
          <a:xfrm>
            <a:off x="149034" y="468396"/>
            <a:ext cx="3553435" cy="1489925"/>
          </a:xfrm>
          <a:prstGeom prst="rect">
            <a:avLst/>
          </a:prstGeom>
        </p:spPr>
        <p:txBody>
          <a:bodyPr vert="horz" lIns="91416" tIns="45708" rIns="91416" bIns="45708" rtlCol="0" anchor="b">
            <a:normAutofit fontScale="92500" lnSpcReduction="20000"/>
          </a:bodyPr>
          <a:lst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a:lstStyle>
          <a:p>
            <a:pPr algn="ctr"/>
            <a:r>
              <a:rPr lang="en-US" altLang="en-US" sz="4399" dirty="0"/>
              <a:t>Example Interviews:</a:t>
            </a:r>
            <a:br>
              <a:rPr lang="en-US" altLang="en-US" sz="4399" dirty="0"/>
            </a:br>
            <a:r>
              <a:rPr lang="en-US" altLang="en-US" sz="4399" dirty="0"/>
              <a:t>Video 1</a:t>
            </a:r>
          </a:p>
        </p:txBody>
      </p:sp>
    </p:spTree>
    <p:extLst>
      <p:ext uri="{BB962C8B-B14F-4D97-AF65-F5344CB8AC3E}">
        <p14:creationId xmlns:p14="http://schemas.microsoft.com/office/powerpoint/2010/main" val="2010205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76188" y="868966"/>
            <a:ext cx="9649013" cy="1645873"/>
          </a:xfrm>
        </p:spPr>
        <p:txBody>
          <a:bodyPr/>
          <a:lstStyle/>
          <a:p>
            <a:r>
              <a:rPr lang="en-US" dirty="0" smtClean="0"/>
              <a:t>Referral to Treatment</a:t>
            </a:r>
            <a:endParaRPr lang="en-US" dirty="0"/>
          </a:p>
        </p:txBody>
      </p:sp>
      <p:grpSp>
        <p:nvGrpSpPr>
          <p:cNvPr id="4" name="Group 3"/>
          <p:cNvGrpSpPr/>
          <p:nvPr/>
        </p:nvGrpSpPr>
        <p:grpSpPr>
          <a:xfrm>
            <a:off x="5362135" y="2819401"/>
            <a:ext cx="4716138" cy="3260697"/>
            <a:chOff x="2499360" y="2912012"/>
            <a:chExt cx="4717366" cy="3261546"/>
          </a:xfrm>
        </p:grpSpPr>
        <p:pic>
          <p:nvPicPr>
            <p:cNvPr id="5" name="Picture 5" descr="V:\PROJECTS\DSI\SBIRT-MedRes\Graphics\REFERRAL\117333203_2.png"/>
            <p:cNvPicPr>
              <a:picLocks noChangeAspect="1" noChangeArrowheads="1"/>
            </p:cNvPicPr>
            <p:nvPr/>
          </p:nvPicPr>
          <p:blipFill rotWithShape="1">
            <a:blip r:embed="rId3">
              <a:extLst>
                <a:ext uri="{28A0092B-C50C-407E-A947-70E740481C1C}">
                  <a14:useLocalDpi xmlns:a14="http://schemas.microsoft.com/office/drawing/2010/main" val="0"/>
                </a:ext>
              </a:extLst>
            </a:blip>
            <a:srcRect l="6780" t="9129" r="5780"/>
            <a:stretch/>
          </p:blipFill>
          <p:spPr bwMode="auto">
            <a:xfrm>
              <a:off x="2499360" y="2912012"/>
              <a:ext cx="4717366" cy="326154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rgbClr val="FFFFFF"/>
                  </a:solidFill>
                </a14:hiddenFill>
              </a:ext>
            </a:extLst>
          </p:spPr>
        </p:pic>
        <p:sp>
          <p:nvSpPr>
            <p:cNvPr id="6" name="TextBox 5"/>
            <p:cNvSpPr txBox="1"/>
            <p:nvPr/>
          </p:nvSpPr>
          <p:spPr>
            <a:xfrm>
              <a:off x="2819400" y="3124200"/>
              <a:ext cx="4267200" cy="400110"/>
            </a:xfrm>
            <a:prstGeom prst="rect">
              <a:avLst/>
            </a:prstGeom>
            <a:noFill/>
          </p:spPr>
          <p:txBody>
            <a:bodyPr wrap="square" rtlCol="0">
              <a:spAutoFit/>
            </a:bodyPr>
            <a:lstStyle/>
            <a:p>
              <a:pPr algn="ctr"/>
              <a:r>
                <a:rPr lang="en-US" sz="1999" dirty="0">
                  <a:latin typeface="Copperplate Gothic Bold" panose="020E0705020206020404" pitchFamily="34" charset="0"/>
                </a:rPr>
                <a:t>Referral</a:t>
              </a:r>
            </a:p>
          </p:txBody>
        </p:sp>
      </p:gr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7868" y="4891178"/>
            <a:ext cx="1532748" cy="1566267"/>
          </a:xfrm>
          <a:prstGeom prst="rect">
            <a:avLst/>
          </a:prstGeom>
        </p:spPr>
      </p:pic>
    </p:spTree>
    <p:extLst>
      <p:ext uri="{BB962C8B-B14F-4D97-AF65-F5344CB8AC3E}">
        <p14:creationId xmlns:p14="http://schemas.microsoft.com/office/powerpoint/2010/main" val="1610348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 </a:t>
            </a:r>
          </a:p>
        </p:txBody>
      </p:sp>
      <p:sp>
        <p:nvSpPr>
          <p:cNvPr id="3" name="Content Placeholder 2"/>
          <p:cNvSpPr>
            <a:spLocks noGrp="1"/>
          </p:cNvSpPr>
          <p:nvPr>
            <p:ph idx="1"/>
          </p:nvPr>
        </p:nvSpPr>
        <p:spPr>
          <a:xfrm>
            <a:off x="2520609" y="2152861"/>
            <a:ext cx="8594429" cy="4109891"/>
          </a:xfrm>
        </p:spPr>
        <p:txBody>
          <a:bodyPr>
            <a:normAutofit/>
          </a:bodyPr>
          <a:lstStyle/>
          <a:p>
            <a:pPr>
              <a:spcAft>
                <a:spcPts val="5998"/>
              </a:spcAft>
            </a:pPr>
            <a:r>
              <a:rPr lang="en-US" sz="2599" dirty="0"/>
              <a:t>It is well established that substance abuse treatment can be effective!</a:t>
            </a:r>
          </a:p>
          <a:p>
            <a:pPr>
              <a:spcAft>
                <a:spcPts val="5998"/>
              </a:spcAft>
            </a:pPr>
            <a:r>
              <a:rPr lang="en-US" sz="2599" dirty="0"/>
              <a:t>Following are strategies to realize the greatest likelihood of a successful treatment referral.</a:t>
            </a:r>
          </a:p>
          <a:p>
            <a:endParaRPr lang="en-US" sz="2599" dirty="0"/>
          </a:p>
        </p:txBody>
      </p:sp>
    </p:spTree>
    <p:extLst>
      <p:ext uri="{BB962C8B-B14F-4D97-AF65-F5344CB8AC3E}">
        <p14:creationId xmlns:p14="http://schemas.microsoft.com/office/powerpoint/2010/main" val="2557190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5135" y="362139"/>
            <a:ext cx="5285561" cy="807448"/>
          </a:xfrm>
        </p:spPr>
        <p:txBody>
          <a:bodyPr/>
          <a:lstStyle/>
          <a:p>
            <a:r>
              <a:rPr lang="en-US" dirty="0"/>
              <a:t>What Is Treatment</a:t>
            </a:r>
            <a:r>
              <a:rPr lang="en-US" dirty="0" smtClean="0"/>
              <a:t>?</a:t>
            </a:r>
            <a:endParaRPr lang="en-US" dirty="0"/>
          </a:p>
        </p:txBody>
      </p:sp>
      <p:sp>
        <p:nvSpPr>
          <p:cNvPr id="3" name="Content Placeholder 2"/>
          <p:cNvSpPr>
            <a:spLocks noGrp="1"/>
          </p:cNvSpPr>
          <p:nvPr>
            <p:ph idx="1"/>
          </p:nvPr>
        </p:nvSpPr>
        <p:spPr>
          <a:xfrm>
            <a:off x="1296241" y="1417782"/>
            <a:ext cx="5588446" cy="5076003"/>
          </a:xfrm>
        </p:spPr>
        <p:txBody>
          <a:bodyPr>
            <a:noAutofit/>
          </a:bodyPr>
          <a:lstStyle/>
          <a:p>
            <a:pPr>
              <a:spcBef>
                <a:spcPts val="600"/>
              </a:spcBef>
            </a:pPr>
            <a:r>
              <a:rPr lang="en-US" sz="1999" dirty="0"/>
              <a:t>Substance abuse treatment is provided at different levels of care and is often available in multiple treatment settings.</a:t>
            </a:r>
          </a:p>
          <a:p>
            <a:pPr>
              <a:spcBef>
                <a:spcPts val="600"/>
              </a:spcBef>
            </a:pPr>
            <a:r>
              <a:rPr lang="en-US" sz="1999" dirty="0"/>
              <a:t>The level of care is determined by severity of problem and use.</a:t>
            </a:r>
          </a:p>
          <a:p>
            <a:pPr lvl="1">
              <a:spcBef>
                <a:spcPts val="600"/>
              </a:spcBef>
            </a:pPr>
            <a:r>
              <a:rPr lang="en-US" sz="1799" dirty="0"/>
              <a:t>It is most important to find out: Is the client a dependent or nondependent substance abuser, and are there medical or psychiatric co-occurring disorders?</a:t>
            </a:r>
          </a:p>
          <a:p>
            <a:pPr>
              <a:spcBef>
                <a:spcPts val="600"/>
              </a:spcBef>
            </a:pPr>
            <a:r>
              <a:rPr lang="en-US" sz="1999" dirty="0"/>
              <a:t>Inpatient treatment is reserved for those with more serious use (dependence, comorbidity) or those requiring detox.</a:t>
            </a:r>
          </a:p>
          <a:p>
            <a:pPr>
              <a:spcBef>
                <a:spcPts val="600"/>
              </a:spcBef>
            </a:pPr>
            <a:r>
              <a:rPr lang="en-US" sz="1999" dirty="0"/>
              <a:t>Client-centered</a:t>
            </a:r>
          </a:p>
          <a:p>
            <a:pPr>
              <a:spcBef>
                <a:spcPts val="0"/>
              </a:spcBef>
            </a:pPr>
            <a:endParaRPr lang="en-US" sz="1999" dirty="0"/>
          </a:p>
        </p:txBody>
      </p:sp>
      <p:sp>
        <p:nvSpPr>
          <p:cNvPr id="5" name="Title 1"/>
          <p:cNvSpPr txBox="1">
            <a:spLocks/>
          </p:cNvSpPr>
          <p:nvPr/>
        </p:nvSpPr>
        <p:spPr>
          <a:xfrm>
            <a:off x="6915070" y="610334"/>
            <a:ext cx="5032838" cy="766587"/>
          </a:xfrm>
          <a:prstGeom prst="rect">
            <a:avLst/>
          </a:prstGeom>
        </p:spPr>
        <p:txBody>
          <a:bodyPr vert="horz" lIns="91416" tIns="45708" rIns="91416" bIns="45708"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Aft>
                <a:spcPts val="1799"/>
              </a:spcAft>
            </a:pPr>
            <a:r>
              <a:rPr lang="en-US" sz="3599" dirty="0"/>
              <a:t>Treatment may include: </a:t>
            </a:r>
          </a:p>
        </p:txBody>
      </p:sp>
      <p:sp>
        <p:nvSpPr>
          <p:cNvPr id="6" name="Content Placeholder 2"/>
          <p:cNvSpPr txBox="1">
            <a:spLocks/>
          </p:cNvSpPr>
          <p:nvPr/>
        </p:nvSpPr>
        <p:spPr>
          <a:xfrm>
            <a:off x="7077090" y="1424815"/>
            <a:ext cx="4708799" cy="4900984"/>
          </a:xfrm>
          <a:prstGeom prst="rect">
            <a:avLst/>
          </a:prstGeom>
        </p:spPr>
        <p:txBody>
          <a:bodyPr vert="horz" lIns="91416" tIns="45708" rIns="91416" bIns="45708"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spcAft>
                <a:spcPts val="1799"/>
              </a:spcAft>
            </a:pPr>
            <a:r>
              <a:rPr lang="en-US" sz="1799" dirty="0"/>
              <a:t>Counseling, therapy, and other psychological rehabilitation services</a:t>
            </a:r>
          </a:p>
          <a:p>
            <a:pPr>
              <a:spcAft>
                <a:spcPts val="1799"/>
              </a:spcAft>
            </a:pPr>
            <a:r>
              <a:rPr lang="en-US" sz="1799" dirty="0"/>
              <a:t>Medications: psychiatric for co-occurring disorders (in conjunction with talk-therapy) or Drug agonist (Buprenorphine) antagonist (naltrexone) therapy</a:t>
            </a:r>
          </a:p>
          <a:p>
            <a:pPr>
              <a:spcAft>
                <a:spcPts val="1799"/>
              </a:spcAft>
            </a:pPr>
            <a:r>
              <a:rPr lang="en-US" sz="1799" dirty="0"/>
              <a:t>Self-Help or Support Groups(AA, NA, </a:t>
            </a:r>
            <a:br>
              <a:rPr lang="en-US" sz="1799" dirty="0"/>
            </a:br>
            <a:r>
              <a:rPr lang="en-US" sz="1799" dirty="0"/>
              <a:t>Al-Anon)</a:t>
            </a:r>
          </a:p>
          <a:p>
            <a:pPr>
              <a:spcAft>
                <a:spcPts val="1799"/>
              </a:spcAft>
            </a:pPr>
            <a:r>
              <a:rPr lang="en-US" sz="1799" dirty="0"/>
              <a:t>Health &amp; wellness coaching (diet, exercise, meditation) </a:t>
            </a:r>
          </a:p>
          <a:p>
            <a:pPr>
              <a:spcAft>
                <a:spcPts val="1799"/>
              </a:spcAft>
            </a:pPr>
            <a:r>
              <a:rPr lang="en-US" sz="1799" dirty="0"/>
              <a:t>Combinations of the above</a:t>
            </a:r>
          </a:p>
          <a:p>
            <a:endParaRPr lang="en-US" sz="1799" dirty="0"/>
          </a:p>
        </p:txBody>
      </p:sp>
    </p:spTree>
    <p:extLst>
      <p:ext uri="{BB962C8B-B14F-4D97-AF65-F5344CB8AC3E}">
        <p14:creationId xmlns:p14="http://schemas.microsoft.com/office/powerpoint/2010/main" val="1852273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Diagram 1"/>
          <p:cNvGraphicFramePr/>
          <p:nvPr>
            <p:extLst/>
          </p:nvPr>
        </p:nvGraphicFramePr>
        <p:xfrm>
          <a:off x="178006" y="802791"/>
          <a:ext cx="11803915" cy="58702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p:cNvSpPr/>
          <p:nvPr/>
        </p:nvSpPr>
        <p:spPr>
          <a:xfrm>
            <a:off x="2820925" y="166884"/>
            <a:ext cx="6518074" cy="1271812"/>
          </a:xfrm>
          <a:prstGeom prst="rect">
            <a:avLst/>
          </a:prstGeom>
        </p:spPr>
        <p:txBody>
          <a:bodyPr wrap="square">
            <a:spAutoFit/>
          </a:bodyPr>
          <a:lstStyle/>
          <a:p>
            <a:pPr algn="ctr">
              <a:spcAft>
                <a:spcPts val="1999"/>
              </a:spcAft>
            </a:pPr>
            <a:r>
              <a:rPr lang="en-US" sz="2999" cap="all" spc="150" dirty="0">
                <a:solidFill>
                  <a:srgbClr val="455F51"/>
                </a:solidFill>
                <a:latin typeface="Calibri" panose="020F0502020204030204" pitchFamily="34" charset="0"/>
                <a:ea typeface="SimSun" panose="02010600030101010101" pitchFamily="2" charset="-122"/>
                <a:cs typeface="Arial" panose="020B0604020202020204" pitchFamily="34" charset="0"/>
              </a:rPr>
              <a:t>Continuum Of Care:</a:t>
            </a:r>
          </a:p>
          <a:p>
            <a:pPr algn="ctr">
              <a:spcAft>
                <a:spcPts val="1999"/>
              </a:spcAft>
            </a:pPr>
            <a:r>
              <a:rPr lang="en-US" sz="2999" cap="all" spc="150" dirty="0">
                <a:solidFill>
                  <a:srgbClr val="455F51"/>
                </a:solidFill>
                <a:latin typeface="Calibri" panose="020F0502020204030204" pitchFamily="34" charset="0"/>
                <a:ea typeface="SimSun" panose="02010600030101010101" pitchFamily="2" charset="-122"/>
                <a:cs typeface="Arial" panose="020B0604020202020204" pitchFamily="34" charset="0"/>
              </a:rPr>
              <a:t>Intensity Spectrum of Services</a:t>
            </a:r>
          </a:p>
        </p:txBody>
      </p:sp>
    </p:spTree>
    <p:extLst>
      <p:ext uri="{BB962C8B-B14F-4D97-AF65-F5344CB8AC3E}">
        <p14:creationId xmlns:p14="http://schemas.microsoft.com/office/powerpoint/2010/main" val="3249796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4000"/>
            <a:ext cx="9601200" cy="1143000"/>
          </a:xfrm>
        </p:spPr>
        <p:txBody>
          <a:bodyPr/>
          <a:lstStyle/>
          <a:p>
            <a:r>
              <a:rPr lang="en-US" dirty="0" smtClean="0"/>
              <a:t>Detox?</a:t>
            </a:r>
            <a:endParaRPr lang="en-US" dirty="0"/>
          </a:p>
        </p:txBody>
      </p:sp>
      <p:sp>
        <p:nvSpPr>
          <p:cNvPr id="3" name="Content Placeholder 2"/>
          <p:cNvSpPr>
            <a:spLocks noGrp="1"/>
          </p:cNvSpPr>
          <p:nvPr>
            <p:ph idx="1"/>
          </p:nvPr>
        </p:nvSpPr>
        <p:spPr>
          <a:xfrm>
            <a:off x="1305762" y="1567543"/>
            <a:ext cx="10675055" cy="4735570"/>
          </a:xfrm>
        </p:spPr>
        <p:txBody>
          <a:bodyPr>
            <a:normAutofit lnSpcReduction="10000"/>
          </a:bodyPr>
          <a:lstStyle/>
          <a:p>
            <a:r>
              <a:rPr lang="en-US" dirty="0"/>
              <a:t>Clinical Findings: To qualify, patient must meet the diagnostic criteria for a DSM Axis I or ICD-9 Substance Dependence diagnosis. Must have one of the following: </a:t>
            </a:r>
            <a:endParaRPr lang="en-US" dirty="0" smtClean="0"/>
          </a:p>
          <a:p>
            <a:pPr lvl="1"/>
            <a:r>
              <a:rPr lang="en-US" dirty="0" smtClean="0"/>
              <a:t>1</a:t>
            </a:r>
            <a:r>
              <a:rPr lang="en-US" dirty="0"/>
              <a:t>. Nature and pattern of use of abused substance (including frequency and duration) predicts the potential for clinically significant withdrawal necessitating 24-hour medical intervention to prevent complications and that is not appropriate for a lower level of care- e.g. </a:t>
            </a:r>
            <a:r>
              <a:rPr lang="en-US" b="1" dirty="0"/>
              <a:t>alcohol and benzodiazepine withdrawal </a:t>
            </a:r>
            <a:r>
              <a:rPr lang="en-US" dirty="0"/>
              <a:t>(note: withdrawal from stimulants or marijuana alone generally does not require a medical detoxification and opiate detoxification is often appropriate for a lower level of care). </a:t>
            </a:r>
            <a:endParaRPr lang="en-US" dirty="0" smtClean="0"/>
          </a:p>
          <a:p>
            <a:pPr lvl="1"/>
            <a:r>
              <a:rPr lang="en-US" dirty="0" smtClean="0"/>
              <a:t>2</a:t>
            </a:r>
            <a:r>
              <a:rPr lang="en-US" dirty="0"/>
              <a:t>. Presence of active withdrawal symptoms that can not be safely or effectively managed at a lower level of care-e.g. tremors, unstable vital signs, diaphoresis, GI disturbances, agitation, withdrawal hallucinations, confusion or disorientation or seizures. </a:t>
            </a:r>
            <a:endParaRPr lang="en-US" dirty="0" smtClean="0"/>
          </a:p>
          <a:p>
            <a:r>
              <a:rPr lang="en-US" dirty="0" smtClean="0"/>
              <a:t>Note</a:t>
            </a:r>
            <a:r>
              <a:rPr lang="en-US" dirty="0"/>
              <a:t>: Patients who experience severe psychological withdrawal symptoms may require 24-hour care, even though they do not meet the detoxification criteria. Please refer to rehabilitation and psychiatric criteria. </a:t>
            </a:r>
          </a:p>
        </p:txBody>
      </p:sp>
    </p:spTree>
    <p:extLst>
      <p:ext uri="{BB962C8B-B14F-4D97-AF65-F5344CB8AC3E}">
        <p14:creationId xmlns:p14="http://schemas.microsoft.com/office/powerpoint/2010/main" val="1298954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Warm-Handoff Referral?</a:t>
            </a:r>
          </a:p>
        </p:txBody>
      </p:sp>
      <p:sp>
        <p:nvSpPr>
          <p:cNvPr id="3" name="Content Placeholder 2"/>
          <p:cNvSpPr>
            <a:spLocks noGrp="1"/>
          </p:cNvSpPr>
          <p:nvPr>
            <p:ph idx="1"/>
          </p:nvPr>
        </p:nvSpPr>
        <p:spPr>
          <a:xfrm>
            <a:off x="2063409" y="2087546"/>
            <a:ext cx="8594429" cy="4109891"/>
          </a:xfrm>
        </p:spPr>
        <p:txBody>
          <a:bodyPr>
            <a:normAutofit/>
          </a:bodyPr>
          <a:lstStyle/>
          <a:p>
            <a:r>
              <a:rPr lang="en-US" sz="2599" dirty="0"/>
              <a:t>The “</a:t>
            </a:r>
            <a:r>
              <a:rPr lang="en-US" sz="2599" dirty="0">
                <a:solidFill>
                  <a:schemeClr val="accent6"/>
                </a:solidFill>
              </a:rPr>
              <a:t>warm-handoff referral</a:t>
            </a:r>
            <a:r>
              <a:rPr lang="en-US" sz="2599" dirty="0"/>
              <a:t>” is the action by which the clinician directly introduces the patient to the treatment provider at the time of the patient’s medical visit. The reasons behind the warm-handoff referral are to establish an initial direct contact between the patient and the treatment counselor and to confer the trust and rapport. Evidence strongly indicates that warm handoffs are dramatically more successful than passive referrals. </a:t>
            </a:r>
          </a:p>
          <a:p>
            <a:endParaRPr lang="en-US" sz="2599" dirty="0"/>
          </a:p>
        </p:txBody>
      </p:sp>
    </p:spTree>
    <p:extLst>
      <p:ext uri="{BB962C8B-B14F-4D97-AF65-F5344CB8AC3E}">
        <p14:creationId xmlns:p14="http://schemas.microsoft.com/office/powerpoint/2010/main" val="507952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92394" y="2438399"/>
            <a:ext cx="11132255" cy="2911659"/>
          </a:xfrm>
          <a:noFill/>
        </p:spPr>
        <p:txBody>
          <a:bodyPr>
            <a:noAutofit/>
          </a:bodyPr>
          <a:lstStyle/>
          <a:p>
            <a:pPr marL="342900" indent="-342900">
              <a:lnSpc>
                <a:spcPct val="120000"/>
              </a:lnSpc>
              <a:spcBef>
                <a:spcPts val="0"/>
              </a:spcBef>
              <a:buFont typeface="+mj-lt"/>
              <a:buAutoNum type="arabicPeriod"/>
            </a:pPr>
            <a:r>
              <a:rPr lang="en-US" sz="2200" dirty="0" err="1"/>
              <a:t>VaAware</a:t>
            </a:r>
            <a:r>
              <a:rPr lang="en-US" sz="2200" dirty="0"/>
              <a:t> – Data, Services and Other Resource </a:t>
            </a:r>
            <a:endParaRPr lang="en-US" sz="2200" dirty="0" smtClean="0"/>
          </a:p>
          <a:p>
            <a:pPr lvl="1">
              <a:lnSpc>
                <a:spcPct val="120000"/>
              </a:lnSpc>
              <a:spcBef>
                <a:spcPts val="0"/>
              </a:spcBef>
            </a:pPr>
            <a:r>
              <a:rPr lang="en-US" sz="1800" dirty="0" smtClean="0"/>
              <a:t>www.VaAware.org </a:t>
            </a:r>
          </a:p>
          <a:p>
            <a:pPr marL="342900" indent="-342900">
              <a:lnSpc>
                <a:spcPct val="120000"/>
              </a:lnSpc>
              <a:spcBef>
                <a:spcPts val="0"/>
              </a:spcBef>
              <a:buFont typeface="+mj-lt"/>
              <a:buAutoNum type="arabicPeriod"/>
            </a:pPr>
            <a:r>
              <a:rPr lang="en-US" sz="2200" dirty="0" smtClean="0"/>
              <a:t>VDH </a:t>
            </a:r>
            <a:r>
              <a:rPr lang="en-US" sz="2200" dirty="0"/>
              <a:t>Opioid </a:t>
            </a:r>
            <a:r>
              <a:rPr lang="en-US" sz="2200" dirty="0" smtClean="0"/>
              <a:t>Dashboard</a:t>
            </a:r>
          </a:p>
          <a:p>
            <a:pPr lvl="1">
              <a:lnSpc>
                <a:spcPct val="120000"/>
              </a:lnSpc>
              <a:spcBef>
                <a:spcPts val="0"/>
              </a:spcBef>
            </a:pPr>
            <a:r>
              <a:rPr lang="en-US" sz="1800" dirty="0" smtClean="0"/>
              <a:t>http</a:t>
            </a:r>
            <a:r>
              <a:rPr lang="en-US" sz="1800" dirty="0"/>
              <a:t>://www.vdh.virginia.gov/data/opioidoverdose/ </a:t>
            </a:r>
            <a:endParaRPr lang="en-US" sz="1800" dirty="0" smtClean="0"/>
          </a:p>
          <a:p>
            <a:pPr marL="342900" indent="-342900">
              <a:lnSpc>
                <a:spcPct val="120000"/>
              </a:lnSpc>
              <a:spcBef>
                <a:spcPts val="0"/>
              </a:spcBef>
              <a:buFont typeface="+mj-lt"/>
              <a:buAutoNum type="arabicPeriod"/>
            </a:pPr>
            <a:r>
              <a:rPr lang="en-US" sz="2200" dirty="0" smtClean="0"/>
              <a:t>Virginia </a:t>
            </a:r>
            <a:r>
              <a:rPr lang="en-US" sz="2200" dirty="0"/>
              <a:t>Department of Health Opioid </a:t>
            </a:r>
            <a:r>
              <a:rPr lang="en-US" sz="2200" dirty="0" smtClean="0"/>
              <a:t>website</a:t>
            </a:r>
          </a:p>
          <a:p>
            <a:pPr lvl="1">
              <a:lnSpc>
                <a:spcPct val="120000"/>
              </a:lnSpc>
              <a:spcBef>
                <a:spcPts val="0"/>
              </a:spcBef>
            </a:pPr>
            <a:r>
              <a:rPr lang="en-US" sz="1800" dirty="0" smtClean="0"/>
              <a:t>http</a:t>
            </a:r>
            <a:r>
              <a:rPr lang="en-US" sz="1800" dirty="0"/>
              <a:t>://www.vdh.virginia.gov/commissioner/opioidaddiction-in-virginia/</a:t>
            </a:r>
            <a:endParaRPr lang="en-US" sz="1800" dirty="0"/>
          </a:p>
        </p:txBody>
      </p:sp>
      <p:sp>
        <p:nvSpPr>
          <p:cNvPr id="4" name="Title 3"/>
          <p:cNvSpPr>
            <a:spLocks noGrp="1"/>
          </p:cNvSpPr>
          <p:nvPr>
            <p:ph type="title"/>
          </p:nvPr>
        </p:nvSpPr>
        <p:spPr/>
        <p:txBody>
          <a:bodyPr/>
          <a:lstStyle/>
          <a:p>
            <a:r>
              <a:rPr lang="en-US" dirty="0" smtClean="0"/>
              <a:t>VA Information</a:t>
            </a:r>
            <a:endParaRPr lang="en-US" dirty="0"/>
          </a:p>
        </p:txBody>
      </p:sp>
    </p:spTree>
    <p:extLst>
      <p:ext uri="{BB962C8B-B14F-4D97-AF65-F5344CB8AC3E}">
        <p14:creationId xmlns:p14="http://schemas.microsoft.com/office/powerpoint/2010/main" val="2637150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 Specific Resources</a:t>
            </a:r>
            <a:endParaRPr lang="en-US" dirty="0"/>
          </a:p>
        </p:txBody>
      </p:sp>
      <p:sp>
        <p:nvSpPr>
          <p:cNvPr id="3" name="Content Placeholder 2"/>
          <p:cNvSpPr>
            <a:spLocks noGrp="1"/>
          </p:cNvSpPr>
          <p:nvPr>
            <p:ph idx="1"/>
          </p:nvPr>
        </p:nvSpPr>
        <p:spPr>
          <a:xfrm>
            <a:off x="1484310" y="2666999"/>
            <a:ext cx="10018713" cy="3870279"/>
          </a:xfrm>
        </p:spPr>
        <p:txBody>
          <a:bodyPr>
            <a:normAutofit/>
          </a:bodyPr>
          <a:lstStyle/>
          <a:p>
            <a:endParaRPr lang="en-US" dirty="0" smtClean="0">
              <a:hlinkClick r:id="rId2"/>
            </a:endParaRPr>
          </a:p>
          <a:p>
            <a:endParaRPr lang="en-US" dirty="0">
              <a:hlinkClick r:id="rId2"/>
            </a:endParaRPr>
          </a:p>
          <a:p>
            <a:r>
              <a:rPr lang="en-US" dirty="0" smtClean="0">
                <a:hlinkClick r:id="rId2"/>
              </a:rPr>
              <a:t>http</a:t>
            </a:r>
            <a:r>
              <a:rPr lang="en-US" dirty="0">
                <a:hlinkClick r:id="rId2"/>
              </a:rPr>
              <a:t>://curbthecrisis.com</a:t>
            </a:r>
            <a:r>
              <a:rPr lang="en-US" dirty="0" smtClean="0">
                <a:hlinkClick r:id="rId2"/>
              </a:rPr>
              <a:t>/</a:t>
            </a:r>
            <a:endParaRPr lang="en-US" dirty="0" smtClean="0"/>
          </a:p>
          <a:p>
            <a:endParaRPr lang="en-US" dirty="0" smtClean="0"/>
          </a:p>
          <a:p>
            <a:endParaRPr lang="en-US" dirty="0"/>
          </a:p>
          <a:p>
            <a:endParaRPr lang="en-US" dirty="0" smtClean="0"/>
          </a:p>
          <a:p>
            <a:r>
              <a:rPr lang="en-US" dirty="0" smtClean="0">
                <a:hlinkClick r:id="rId3"/>
              </a:rPr>
              <a:t>http</a:t>
            </a:r>
            <a:r>
              <a:rPr lang="en-US" dirty="0">
                <a:hlinkClick r:id="rId3"/>
              </a:rPr>
              <a:t>://</a:t>
            </a:r>
            <a:r>
              <a:rPr lang="en-US" dirty="0" smtClean="0">
                <a:hlinkClick r:id="rId3"/>
              </a:rPr>
              <a:t>dbhds.virginia.gov/behavioral-health/substance-abuse-services/revive</a:t>
            </a:r>
            <a:endParaRPr lang="en-US" dirty="0" smtClean="0"/>
          </a:p>
          <a:p>
            <a:endParaRPr lang="en-US" dirty="0" smtClean="0"/>
          </a:p>
          <a:p>
            <a:endParaRPr lang="en-US"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84310" y="2586709"/>
            <a:ext cx="1733550" cy="714375"/>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84310" y="4294423"/>
            <a:ext cx="7277100" cy="942975"/>
          </a:xfrm>
          <a:prstGeom prst="rect">
            <a:avLst/>
          </a:prstGeom>
        </p:spPr>
      </p:pic>
    </p:spTree>
    <p:extLst>
      <p:ext uri="{BB962C8B-B14F-4D97-AF65-F5344CB8AC3E}">
        <p14:creationId xmlns:p14="http://schemas.microsoft.com/office/powerpoint/2010/main" val="401434639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Treatment Locations</a:t>
            </a:r>
            <a:br>
              <a:rPr lang="en-US" dirty="0"/>
            </a:br>
            <a:r>
              <a:rPr lang="en-US" sz="3000" dirty="0">
                <a:solidFill>
                  <a:srgbClr val="FF0000"/>
                </a:solidFill>
              </a:rPr>
              <a:t>http://curbthecrisis.com/treatment</a:t>
            </a:r>
            <a:r>
              <a:rPr lang="en-US" sz="3000" dirty="0" smtClean="0">
                <a:solidFill>
                  <a:srgbClr val="FF0000"/>
                </a:solidFill>
              </a:rPr>
              <a:t>/</a:t>
            </a:r>
            <a:endParaRPr lang="en-US" sz="3000" dirty="0">
              <a:solidFill>
                <a:srgbClr val="FF0000"/>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43067" y="2224585"/>
            <a:ext cx="9101200" cy="4271750"/>
          </a:xfrm>
        </p:spPr>
      </p:pic>
    </p:spTree>
    <p:extLst>
      <p:ext uri="{BB962C8B-B14F-4D97-AF65-F5344CB8AC3E}">
        <p14:creationId xmlns:p14="http://schemas.microsoft.com/office/powerpoint/2010/main" val="253230780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descr="V:\PROJECTS\DSI\SBIRT-MedRes\Graphics\REFERRAL\122549436_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49085" y="3258635"/>
            <a:ext cx="5256431" cy="3049953"/>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1"/>
          <p:cNvSpPr>
            <a:spLocks noGrp="1"/>
          </p:cNvSpPr>
          <p:nvPr>
            <p:ph type="title"/>
          </p:nvPr>
        </p:nvSpPr>
        <p:spPr/>
        <p:txBody>
          <a:bodyPr/>
          <a:lstStyle/>
          <a:p>
            <a:r>
              <a:rPr lang="en-US" dirty="0">
                <a:solidFill>
                  <a:schemeClr val="tx1"/>
                </a:solidFill>
              </a:rPr>
              <a:t>National Referral Resources</a:t>
            </a:r>
          </a:p>
        </p:txBody>
      </p:sp>
      <p:sp>
        <p:nvSpPr>
          <p:cNvPr id="3" name="Content Placeholder 2"/>
          <p:cNvSpPr>
            <a:spLocks noGrp="1"/>
          </p:cNvSpPr>
          <p:nvPr>
            <p:ph idx="1"/>
          </p:nvPr>
        </p:nvSpPr>
        <p:spPr>
          <a:xfrm>
            <a:off x="1543724" y="2054327"/>
            <a:ext cx="10018713" cy="1559600"/>
          </a:xfrm>
        </p:spPr>
        <p:txBody>
          <a:bodyPr/>
          <a:lstStyle/>
          <a:p>
            <a:r>
              <a:rPr lang="en-US" dirty="0"/>
              <a:t>SAMHSA’s National Treatment Facility Locator </a:t>
            </a:r>
            <a:r>
              <a:rPr lang="en-US" dirty="0">
                <a:hlinkClick r:id="rId3"/>
              </a:rPr>
              <a:t>http://</a:t>
            </a:r>
            <a:r>
              <a:rPr lang="en-US" dirty="0" smtClean="0">
                <a:hlinkClick r:id="rId3"/>
              </a:rPr>
              <a:t>findtreatment.samhsa.gov</a:t>
            </a:r>
            <a:endParaRPr lang="en-US" dirty="0"/>
          </a:p>
          <a:p>
            <a:pPr marL="0" indent="0">
              <a:buNone/>
            </a:pPr>
            <a:endParaRPr lang="en-US" dirty="0"/>
          </a:p>
        </p:txBody>
      </p:sp>
      <p:pic>
        <p:nvPicPr>
          <p:cNvPr id="4" name="Picture 3" descr="V:\PROJECTS\DSI\SBIRT-MedRes\Graphics\REFERRAL\161751683.png"/>
          <p:cNvPicPr>
            <a:picLocks noChangeAspect="1" noChangeArrowheads="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6159625" y="3842930"/>
            <a:ext cx="483556" cy="60444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pic>
        <p:nvPicPr>
          <p:cNvPr id="5" name="Picture 3" descr="V:\PROJECTS\DSI\SBIRT-MedRes\Graphics\REFERRAL\161751683.png"/>
          <p:cNvPicPr>
            <a:picLocks noChangeAspect="1" noChangeArrowheads="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9374428" y="4066474"/>
            <a:ext cx="483556" cy="60444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pic>
        <p:nvPicPr>
          <p:cNvPr id="6" name="Picture 3" descr="V:\PROJECTS\DSI\SBIRT-MedRes\Graphics\REFERRAL\161751683.png"/>
          <p:cNvPicPr>
            <a:picLocks noChangeAspect="1" noChangeArrowheads="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7850825" y="5242065"/>
            <a:ext cx="483556" cy="60444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pic>
        <p:nvPicPr>
          <p:cNvPr id="7" name="Picture 3" descr="V:\PROJECTS\DSI\SBIRT-MedRes\Graphics\REFERRAL\161751683.png"/>
          <p:cNvPicPr>
            <a:picLocks noChangeAspect="1" noChangeArrowheads="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7220573" y="3825789"/>
            <a:ext cx="483556" cy="60444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pic>
        <p:nvPicPr>
          <p:cNvPr id="8" name="Picture 3" descr="V:\PROJECTS\DSI\SBIRT-MedRes\Graphics\REFERRAL\161751683.png"/>
          <p:cNvPicPr>
            <a:picLocks noChangeAspect="1" noChangeArrowheads="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8993527" y="4919651"/>
            <a:ext cx="483556" cy="60444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pic>
        <p:nvPicPr>
          <p:cNvPr id="9" name="Picture 3" descr="V:\PROJECTS\DSI\SBIRT-MedRes\Graphics\REFERRAL\161751683.png"/>
          <p:cNvPicPr>
            <a:picLocks noChangeAspect="1" noChangeArrowheads="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6823850" y="4859790"/>
            <a:ext cx="483556" cy="60444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pic>
        <p:nvPicPr>
          <p:cNvPr id="10" name="Picture 3" descr="V:\PROJECTS\DSI\SBIRT-MedRes\Graphics\REFERRAL\161751683.png"/>
          <p:cNvPicPr>
            <a:picLocks noChangeAspect="1" noChangeArrowheads="1"/>
          </p:cNvPicPr>
          <p:nvPr/>
        </p:nvPicPr>
        <p:blipFill>
          <a:blip r:embed="rId5"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5833544" y="5242064"/>
            <a:ext cx="326999" cy="40874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962845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706034" y="569401"/>
            <a:ext cx="8594429" cy="1320456"/>
          </a:xfrm>
        </p:spPr>
        <p:txBody>
          <a:bodyPr>
            <a:normAutofit/>
          </a:bodyPr>
          <a:lstStyle/>
          <a:p>
            <a:r>
              <a:rPr lang="en-US" sz="4999" dirty="0"/>
              <a:t>Questions?</a:t>
            </a:r>
          </a:p>
        </p:txBody>
      </p:sp>
      <p:pic>
        <p:nvPicPr>
          <p:cNvPr id="8194" name="Picture 2" descr="https://assets.entrepreneur.com/content/16x9/822/1394575907-answer-3-questions-before-jumping-entrepreneurshi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1290" y="1915583"/>
            <a:ext cx="6226430" cy="3499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6919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Contact Us</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Marshall University SBIRT</a:t>
            </a:r>
          </a:p>
          <a:p>
            <a:pPr marL="0" indent="0">
              <a:buNone/>
            </a:pPr>
            <a:r>
              <a:rPr lang="en-US" dirty="0" smtClean="0"/>
              <a:t>Lyn </a:t>
            </a:r>
            <a:r>
              <a:rPr lang="en-US" dirty="0" smtClean="0"/>
              <a:t>O’Connell - </a:t>
            </a:r>
            <a:r>
              <a:rPr lang="en-US" dirty="0" smtClean="0">
                <a:hlinkClick r:id="rId2"/>
              </a:rPr>
              <a:t>oconnelll@marshall.edu</a:t>
            </a:r>
            <a:endParaRPr lang="en-US" dirty="0" smtClean="0"/>
          </a:p>
          <a:p>
            <a:pPr marL="0" indent="0">
              <a:buNone/>
            </a:pPr>
            <a:r>
              <a:rPr lang="en-US" dirty="0" smtClean="0"/>
              <a:t>304-691-1197</a:t>
            </a:r>
            <a:endParaRPr lang="en-US" dirty="0"/>
          </a:p>
          <a:p>
            <a:pPr marL="0" indent="0">
              <a:buNone/>
            </a:pPr>
            <a:endParaRPr lang="en-US" dirty="0" smtClean="0"/>
          </a:p>
          <a:p>
            <a:pPr marL="0" indent="0">
              <a:buNone/>
            </a:pPr>
            <a:r>
              <a:rPr lang="en-US" dirty="0" smtClean="0"/>
              <a:t>Follow us - </a:t>
            </a:r>
            <a:r>
              <a:rPr lang="en-US" dirty="0" smtClean="0">
                <a:hlinkClick r:id="rId3"/>
              </a:rPr>
              <a:t>www.facebook.com/MUSBIRT</a:t>
            </a:r>
            <a:endParaRPr lang="en-US" dirty="0" smtClean="0"/>
          </a:p>
          <a:p>
            <a:pPr marL="0" indent="0">
              <a:buNone/>
            </a:pPr>
            <a:endParaRPr lang="en-US" dirty="0"/>
          </a:p>
        </p:txBody>
      </p:sp>
    </p:spTree>
    <p:extLst>
      <p:ext uri="{BB962C8B-B14F-4D97-AF65-F5344CB8AC3E}">
        <p14:creationId xmlns:p14="http://schemas.microsoft.com/office/powerpoint/2010/main" val="2039867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5658" y="381000"/>
            <a:ext cx="9601200" cy="1143000"/>
          </a:xfrm>
        </p:spPr>
        <p:txBody>
          <a:bodyPr/>
          <a:lstStyle/>
          <a:p>
            <a:r>
              <a:rPr lang="en-US" dirty="0" smtClean="0"/>
              <a:t>Resources</a:t>
            </a:r>
            <a:endParaRPr lang="en-US" dirty="0"/>
          </a:p>
        </p:txBody>
      </p:sp>
      <p:sp>
        <p:nvSpPr>
          <p:cNvPr id="3" name="Content Placeholder 2"/>
          <p:cNvSpPr>
            <a:spLocks noGrp="1"/>
          </p:cNvSpPr>
          <p:nvPr>
            <p:ph idx="1"/>
          </p:nvPr>
        </p:nvSpPr>
        <p:spPr>
          <a:xfrm>
            <a:off x="1554480" y="1524001"/>
            <a:ext cx="9554800" cy="5113960"/>
          </a:xfrm>
        </p:spPr>
        <p:txBody>
          <a:bodyPr>
            <a:normAutofit fontScale="92500"/>
          </a:bodyPr>
          <a:lstStyle/>
          <a:p>
            <a:r>
              <a:rPr lang="en-US" dirty="0"/>
              <a:t>SAMSHA: </a:t>
            </a:r>
            <a:r>
              <a:rPr lang="en-US" dirty="0">
                <a:hlinkClick r:id="rId2"/>
              </a:rPr>
              <a:t>http://</a:t>
            </a:r>
            <a:r>
              <a:rPr lang="en-US" dirty="0" smtClean="0">
                <a:hlinkClick r:id="rId2"/>
              </a:rPr>
              <a:t>www.samhsa.gov/sbirt</a:t>
            </a:r>
            <a:endParaRPr lang="en-US" dirty="0" smtClean="0"/>
          </a:p>
          <a:p>
            <a:r>
              <a:rPr lang="en-US" dirty="0" smtClean="0"/>
              <a:t>The </a:t>
            </a:r>
            <a:r>
              <a:rPr lang="en-US" dirty="0"/>
              <a:t>Association for Medical Education and Research in Substance </a:t>
            </a:r>
            <a:r>
              <a:rPr lang="en-US" dirty="0" smtClean="0"/>
              <a:t>Abuse </a:t>
            </a:r>
            <a:r>
              <a:rPr lang="en-US" dirty="0" smtClean="0">
                <a:hlinkClick r:id="rId3"/>
              </a:rPr>
              <a:t>https</a:t>
            </a:r>
            <a:r>
              <a:rPr lang="en-US" dirty="0">
                <a:hlinkClick r:id="rId3"/>
              </a:rPr>
              <a:t>://amersa.org</a:t>
            </a:r>
            <a:r>
              <a:rPr lang="en-US" dirty="0" smtClean="0">
                <a:hlinkClick r:id="rId3"/>
              </a:rPr>
              <a:t>/</a:t>
            </a:r>
            <a:endParaRPr lang="en-US" dirty="0" smtClean="0"/>
          </a:p>
          <a:p>
            <a:r>
              <a:rPr lang="en-US" dirty="0" smtClean="0"/>
              <a:t>American Society of Addiction Medicine </a:t>
            </a:r>
            <a:r>
              <a:rPr lang="en-US" dirty="0" smtClean="0">
                <a:hlinkClick r:id="rId4"/>
              </a:rPr>
              <a:t>http</a:t>
            </a:r>
            <a:r>
              <a:rPr lang="en-US" dirty="0">
                <a:hlinkClick r:id="rId4"/>
              </a:rPr>
              <a:t>://www.asam.org</a:t>
            </a:r>
            <a:r>
              <a:rPr lang="en-US" dirty="0" smtClean="0">
                <a:hlinkClick r:id="rId4"/>
              </a:rPr>
              <a:t>/</a:t>
            </a:r>
            <a:endParaRPr lang="en-US" dirty="0" smtClean="0"/>
          </a:p>
          <a:p>
            <a:r>
              <a:rPr lang="en-US" dirty="0" smtClean="0"/>
              <a:t>National Institute of Alcohol Abuse </a:t>
            </a:r>
            <a:r>
              <a:rPr lang="en-US" dirty="0"/>
              <a:t>and Alcoholism </a:t>
            </a:r>
            <a:r>
              <a:rPr lang="en-US" dirty="0">
                <a:hlinkClick r:id="rId5"/>
              </a:rPr>
              <a:t>http://www.niaaa.nih.gov</a:t>
            </a:r>
            <a:r>
              <a:rPr lang="en-US" dirty="0" smtClean="0">
                <a:hlinkClick r:id="rId5"/>
              </a:rPr>
              <a:t>/</a:t>
            </a:r>
            <a:endParaRPr lang="en-US" dirty="0" smtClean="0"/>
          </a:p>
          <a:p>
            <a:r>
              <a:rPr lang="en-US" dirty="0" smtClean="0"/>
              <a:t>Missouri SBIRT resources </a:t>
            </a:r>
            <a:r>
              <a:rPr lang="en-US" u="sng" dirty="0" smtClean="0">
                <a:solidFill>
                  <a:schemeClr val="tx1"/>
                </a:solidFill>
              </a:rPr>
              <a:t>: </a:t>
            </a:r>
            <a:r>
              <a:rPr lang="en-US" dirty="0" smtClean="0">
                <a:hlinkClick r:id="rId6"/>
              </a:rPr>
              <a:t>https</a:t>
            </a:r>
            <a:r>
              <a:rPr lang="en-US" dirty="0">
                <a:hlinkClick r:id="rId6"/>
              </a:rPr>
              <a:t>://</a:t>
            </a:r>
            <a:r>
              <a:rPr lang="en-US" dirty="0" smtClean="0">
                <a:hlinkClick r:id="rId6"/>
              </a:rPr>
              <a:t>adept.missouri.edu/Portals/0/MU-ADEPT_AdvancedTrainingResources.heatherATTC12.pdf</a:t>
            </a:r>
            <a:endParaRPr lang="en-US" dirty="0" smtClean="0"/>
          </a:p>
          <a:p>
            <a:r>
              <a:rPr lang="en-US" dirty="0" smtClean="0"/>
              <a:t>Yale School </a:t>
            </a:r>
            <a:r>
              <a:rPr lang="en-US" dirty="0"/>
              <a:t>of Medicine </a:t>
            </a:r>
            <a:r>
              <a:rPr lang="en-US" dirty="0">
                <a:hlinkClick r:id="rId7"/>
              </a:rPr>
              <a:t>http://medicine.yale.edu/sbirt/curriculum</a:t>
            </a:r>
            <a:r>
              <a:rPr lang="en-US" dirty="0" smtClean="0">
                <a:hlinkClick r:id="rId7"/>
              </a:rPr>
              <a:t>/</a:t>
            </a:r>
            <a:endParaRPr lang="en-US" dirty="0" smtClean="0"/>
          </a:p>
          <a:p>
            <a:r>
              <a:rPr lang="en-US" dirty="0" smtClean="0"/>
              <a:t>Baylor SBIRT medical </a:t>
            </a:r>
            <a:r>
              <a:rPr lang="en-US" dirty="0"/>
              <a:t>residency training: </a:t>
            </a:r>
            <a:r>
              <a:rPr lang="en-US" dirty="0">
                <a:hlinkClick r:id="rId8"/>
              </a:rPr>
              <a:t>https://</a:t>
            </a:r>
            <a:r>
              <a:rPr lang="en-US" dirty="0" smtClean="0">
                <a:hlinkClick r:id="rId8"/>
              </a:rPr>
              <a:t>www.bcm.edu/education/programs/sbirt/index.cfm?PMID=0</a:t>
            </a:r>
            <a:endParaRPr lang="en-US" dirty="0" smtClean="0"/>
          </a:p>
          <a:p>
            <a:r>
              <a:rPr lang="en-US" dirty="0" smtClean="0"/>
              <a:t>Rhode Island </a:t>
            </a:r>
            <a:r>
              <a:rPr lang="en-US" dirty="0"/>
              <a:t>Hospital training: </a:t>
            </a:r>
            <a:r>
              <a:rPr lang="en-US" dirty="0">
                <a:hlinkClick r:id="rId9"/>
              </a:rPr>
              <a:t>http://</a:t>
            </a:r>
            <a:r>
              <a:rPr lang="en-US" dirty="0" smtClean="0">
                <a:hlinkClick r:id="rId9"/>
              </a:rPr>
              <a:t>www.rhodeislandhospital.org/sbirt.html</a:t>
            </a:r>
            <a:endParaRPr lang="en-US" dirty="0" smtClean="0"/>
          </a:p>
          <a:p>
            <a:endParaRPr lang="en-US" dirty="0"/>
          </a:p>
        </p:txBody>
      </p:sp>
    </p:spTree>
    <p:extLst>
      <p:ext uri="{BB962C8B-B14F-4D97-AF65-F5344CB8AC3E}">
        <p14:creationId xmlns:p14="http://schemas.microsoft.com/office/powerpoint/2010/main" val="707886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3878" y="304800"/>
            <a:ext cx="9601200" cy="1143000"/>
          </a:xfrm>
        </p:spPr>
        <p:txBody>
          <a:bodyPr/>
          <a:lstStyle/>
          <a:p>
            <a:r>
              <a:rPr lang="en-US" dirty="0" smtClean="0"/>
              <a:t>Video Resources</a:t>
            </a:r>
            <a:endParaRPr lang="en-US" dirty="0"/>
          </a:p>
        </p:txBody>
      </p:sp>
      <p:sp>
        <p:nvSpPr>
          <p:cNvPr id="3" name="Content Placeholder 2"/>
          <p:cNvSpPr>
            <a:spLocks noGrp="1"/>
          </p:cNvSpPr>
          <p:nvPr>
            <p:ph idx="1"/>
          </p:nvPr>
        </p:nvSpPr>
        <p:spPr>
          <a:xfrm>
            <a:off x="1493615" y="1447800"/>
            <a:ext cx="10428904" cy="4876549"/>
          </a:xfrm>
        </p:spPr>
        <p:txBody>
          <a:bodyPr>
            <a:normAutofit fontScale="92500"/>
          </a:bodyPr>
          <a:lstStyle/>
          <a:p>
            <a:r>
              <a:rPr lang="en-US" dirty="0" smtClean="0"/>
              <a:t>Yale training videos</a:t>
            </a:r>
            <a:r>
              <a:rPr lang="en-US" dirty="0"/>
              <a:t>: </a:t>
            </a:r>
            <a:r>
              <a:rPr lang="en-US" dirty="0">
                <a:hlinkClick r:id="rId2"/>
              </a:rPr>
              <a:t>http://medicine.yale.edu/sbirt/curriculum/video</a:t>
            </a:r>
            <a:r>
              <a:rPr lang="en-US" dirty="0" smtClean="0">
                <a:hlinkClick r:id="rId2"/>
              </a:rPr>
              <a:t>/</a:t>
            </a:r>
            <a:endParaRPr lang="en-US" dirty="0" smtClean="0"/>
          </a:p>
          <a:p>
            <a:r>
              <a:rPr lang="en-US" dirty="0"/>
              <a:t>Missouri training videos: </a:t>
            </a:r>
            <a:r>
              <a:rPr lang="en-US" dirty="0">
                <a:hlinkClick r:id="rId3"/>
              </a:rPr>
              <a:t>https://</a:t>
            </a:r>
            <a:r>
              <a:rPr lang="en-US" dirty="0" smtClean="0">
                <a:hlinkClick r:id="rId3"/>
              </a:rPr>
              <a:t>adept.missouri.edu/Resources.aspx</a:t>
            </a:r>
            <a:endParaRPr lang="en-US" dirty="0" smtClean="0"/>
          </a:p>
          <a:p>
            <a:r>
              <a:rPr lang="en-US" dirty="0" smtClean="0"/>
              <a:t>MD online module </a:t>
            </a:r>
            <a:r>
              <a:rPr lang="en-US" dirty="0"/>
              <a:t>for faculty: </a:t>
            </a:r>
            <a:r>
              <a:rPr lang="en-US" dirty="0">
                <a:hlinkClick r:id="rId4"/>
              </a:rPr>
              <a:t>http://www.sbirt.umaryland.edu/Medical-Faculty-Supervision-Training/Online-Module-for-Faculty</a:t>
            </a:r>
            <a:r>
              <a:rPr lang="en-US" dirty="0" smtClean="0">
                <a:hlinkClick r:id="rId4"/>
              </a:rPr>
              <a:t>/</a:t>
            </a:r>
            <a:endParaRPr lang="en-US" dirty="0" smtClean="0"/>
          </a:p>
          <a:p>
            <a:r>
              <a:rPr lang="en-US" dirty="0"/>
              <a:t>MD residency training videos: </a:t>
            </a:r>
            <a:r>
              <a:rPr lang="en-US" dirty="0">
                <a:hlinkClick r:id="rId5"/>
              </a:rPr>
              <a:t>http://www.sbirt.umaryland.edu/Medical-Residency-Training-Program/MD3-Training-Videos</a:t>
            </a:r>
            <a:r>
              <a:rPr lang="en-US" dirty="0" smtClean="0">
                <a:hlinkClick r:id="rId5"/>
              </a:rPr>
              <a:t>/</a:t>
            </a:r>
            <a:endParaRPr lang="en-US" dirty="0" smtClean="0"/>
          </a:p>
          <a:p>
            <a:r>
              <a:rPr lang="en-US" dirty="0" smtClean="0"/>
              <a:t>CO </a:t>
            </a:r>
            <a:r>
              <a:rPr lang="en-US" dirty="0"/>
              <a:t>SBIRT channel: </a:t>
            </a:r>
            <a:r>
              <a:rPr lang="en-US" dirty="0">
                <a:hlinkClick r:id="rId6"/>
              </a:rPr>
              <a:t>https://</a:t>
            </a:r>
            <a:r>
              <a:rPr lang="en-US" dirty="0" smtClean="0">
                <a:hlinkClick r:id="rId6"/>
              </a:rPr>
              <a:t>www.youtube.com/channel/UCCB4xnHTyWMRT_HFJhO0BAQ</a:t>
            </a:r>
            <a:endParaRPr lang="en-US" dirty="0" smtClean="0"/>
          </a:p>
          <a:p>
            <a:r>
              <a:rPr lang="en-US" dirty="0"/>
              <a:t>IRETA channel: </a:t>
            </a:r>
            <a:r>
              <a:rPr lang="en-US" dirty="0">
                <a:hlinkClick r:id="rId7"/>
              </a:rPr>
              <a:t>https://</a:t>
            </a:r>
            <a:r>
              <a:rPr lang="en-US" dirty="0" smtClean="0">
                <a:hlinkClick r:id="rId7"/>
              </a:rPr>
              <a:t>www.youtube.com/playlist?list=PLiML4AFpuB71TAqFWZga6XFuf7j8LLSGp</a:t>
            </a:r>
            <a:endParaRPr lang="en-US" dirty="0" smtClean="0"/>
          </a:p>
          <a:p>
            <a:r>
              <a:rPr lang="en-US" dirty="0" smtClean="0"/>
              <a:t>Baylor </a:t>
            </a:r>
            <a:r>
              <a:rPr lang="en-US" dirty="0"/>
              <a:t>Med training: </a:t>
            </a:r>
            <a:r>
              <a:rPr lang="en-US" dirty="0">
                <a:hlinkClick r:id="rId8"/>
              </a:rPr>
              <a:t>https://</a:t>
            </a:r>
            <a:r>
              <a:rPr lang="en-US" dirty="0" smtClean="0">
                <a:hlinkClick r:id="rId8"/>
              </a:rPr>
              <a:t>www.bcm.edu/education/programs/sbirt/online</a:t>
            </a:r>
            <a:endParaRPr lang="en-US" dirty="0" smtClean="0"/>
          </a:p>
        </p:txBody>
      </p:sp>
    </p:spTree>
    <p:extLst>
      <p:ext uri="{BB962C8B-B14F-4D97-AF65-F5344CB8AC3E}">
        <p14:creationId xmlns:p14="http://schemas.microsoft.com/office/powerpoint/2010/main" val="1564250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Marshall">
      <a:dk1>
        <a:sysClr val="windowText" lastClr="000000"/>
      </a:dk1>
      <a:lt1>
        <a:sysClr val="window" lastClr="FFFFFF"/>
      </a:lt1>
      <a:dk2>
        <a:srgbClr val="2C3C43"/>
      </a:dk2>
      <a:lt2>
        <a:srgbClr val="F2F2F2"/>
      </a:lt2>
      <a:accent1>
        <a:srgbClr val="04954A"/>
      </a:accent1>
      <a:accent2>
        <a:srgbClr val="93DE61"/>
      </a:accent2>
      <a:accent3>
        <a:srgbClr val="E6B91E"/>
      </a:accent3>
      <a:accent4>
        <a:srgbClr val="E76618"/>
      </a:accent4>
      <a:accent5>
        <a:srgbClr val="C42F1A"/>
      </a:accent5>
      <a:accent6>
        <a:srgbClr val="918655"/>
      </a:accent6>
      <a:hlink>
        <a:srgbClr val="04954A"/>
      </a:hlink>
      <a:folHlink>
        <a:srgbClr val="93DE61"/>
      </a:folHlink>
    </a:clrScheme>
    <a:fontScheme name="Cambria-Calibri">
      <a:majorFont>
        <a:latin typeface="Cambria" panose="02040503050406030204"/>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1A9F9826-882C-40B9-8F38-5A3B8CFD19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Parallax</Template>
  <TotalTime>55316</TotalTime>
  <Words>12133</Words>
  <Application>Microsoft Office PowerPoint</Application>
  <PresentationFormat>Widescreen</PresentationFormat>
  <Paragraphs>1558</Paragraphs>
  <Slides>140</Slides>
  <Notes>76</Notes>
  <HiddenSlides>17</HiddenSlides>
  <MMClips>4</MMClips>
  <ScaleCrop>false</ScaleCrop>
  <HeadingPairs>
    <vt:vector size="6" baseType="variant">
      <vt:variant>
        <vt:lpstr>Fonts Used</vt:lpstr>
      </vt:variant>
      <vt:variant>
        <vt:i4>20</vt:i4>
      </vt:variant>
      <vt:variant>
        <vt:lpstr>Theme</vt:lpstr>
      </vt:variant>
      <vt:variant>
        <vt:i4>1</vt:i4>
      </vt:variant>
      <vt:variant>
        <vt:lpstr>Slide Titles</vt:lpstr>
      </vt:variant>
      <vt:variant>
        <vt:i4>140</vt:i4>
      </vt:variant>
    </vt:vector>
  </HeadingPairs>
  <TitlesOfParts>
    <vt:vector size="161" baseType="lpstr">
      <vt:lpstr>MS PGothic</vt:lpstr>
      <vt:lpstr>MS PGothic</vt:lpstr>
      <vt:lpstr>SimSun</vt:lpstr>
      <vt:lpstr>Arial</vt:lpstr>
      <vt:lpstr>Calibri</vt:lpstr>
      <vt:lpstr>Calibri (Body)</vt:lpstr>
      <vt:lpstr>Cambria</vt:lpstr>
      <vt:lpstr>Century Gothic</vt:lpstr>
      <vt:lpstr>Copperplate Gothic Bold</vt:lpstr>
      <vt:lpstr>Franklin Gothic Book</vt:lpstr>
      <vt:lpstr>Georgia</vt:lpstr>
      <vt:lpstr>Helvetica</vt:lpstr>
      <vt:lpstr>Helvetica LT Std</vt:lpstr>
      <vt:lpstr>MS Mincho</vt:lpstr>
      <vt:lpstr>Roboto</vt:lpstr>
      <vt:lpstr>Symbol</vt:lpstr>
      <vt:lpstr>Times New Roman</vt:lpstr>
      <vt:lpstr>Wingdings</vt:lpstr>
      <vt:lpstr>Wingdings 2</vt:lpstr>
      <vt:lpstr>Wingdings 3</vt:lpstr>
      <vt:lpstr>Parallax</vt:lpstr>
      <vt:lpstr>Screening, Brief Intervention, and Referral to Treatment </vt:lpstr>
      <vt:lpstr>PowerPoint Presentation</vt:lpstr>
      <vt:lpstr>Stigma</vt:lpstr>
      <vt:lpstr>Avoiding Stigmatizing Language</vt:lpstr>
      <vt:lpstr>PowerPoint Presentation</vt:lpstr>
      <vt:lpstr>A Substance Use Disorder</vt:lpstr>
      <vt:lpstr>DSM-V: Substance Use Disorder</vt:lpstr>
      <vt:lpstr>Hijacking the Brain</vt:lpstr>
      <vt:lpstr>National Epidemic</vt:lpstr>
      <vt:lpstr>Appalachia &amp; Southwest VA</vt:lpstr>
      <vt:lpstr>VA Overdose Statistics</vt:lpstr>
      <vt:lpstr>VA Overdose Deaths</vt:lpstr>
      <vt:lpstr>Rise of Synthetic  Opioids</vt:lpstr>
      <vt:lpstr>PowerPoint Presentation</vt:lpstr>
      <vt:lpstr>PowerPoint Presentation</vt:lpstr>
      <vt:lpstr>Societal Factors Contributing to Use</vt:lpstr>
      <vt:lpstr>Increased Risk Factors = Increased Chance of Misuse</vt:lpstr>
      <vt:lpstr>Early Exposure</vt:lpstr>
      <vt:lpstr>Adverse Childhood Experiences</vt:lpstr>
      <vt:lpstr>Consequences of ACEs</vt:lpstr>
      <vt:lpstr>PowerPoint Presentation</vt:lpstr>
      <vt:lpstr>Adverse Childhood &amp; Community Experiences</vt:lpstr>
      <vt:lpstr>Co-Occurring Disorders: Mental Health &amp; Substance Abuse</vt:lpstr>
      <vt:lpstr>Awareness of the Problem</vt:lpstr>
      <vt:lpstr>What we’ve been doing isn’t working…</vt:lpstr>
      <vt:lpstr>What is SBIRT?</vt:lpstr>
      <vt:lpstr>SBIRT Defined</vt:lpstr>
      <vt:lpstr>SBIRT is used to screen EVERYONE* for:</vt:lpstr>
      <vt:lpstr>SBIRT is Effective</vt:lpstr>
      <vt:lpstr>SBIRT Process</vt:lpstr>
      <vt:lpstr>The “S” in SBIRT: Screening</vt:lpstr>
      <vt:lpstr>PowerPoint Presentation</vt:lpstr>
      <vt:lpstr>Step 1</vt:lpstr>
      <vt:lpstr>PowerPoint Presentation</vt:lpstr>
      <vt:lpstr>Step 2</vt:lpstr>
      <vt:lpstr>When Screening, It’s Useful To Clarify What One Drink Is!</vt:lpstr>
      <vt:lpstr>AUDIT Questionnaire</vt:lpstr>
      <vt:lpstr>PowerPoint Presentation</vt:lpstr>
      <vt:lpstr>AUDIT Scoring</vt:lpstr>
      <vt:lpstr>Common Prescription Drug Misused</vt:lpstr>
      <vt:lpstr>DAST(10) Questionnaire</vt:lpstr>
      <vt:lpstr>DAST(10) Scoring</vt:lpstr>
      <vt:lpstr>CRAFFT (&lt;21 Alcohol &amp; Drug Screen)  CRAFFT is a mnemonic acronym of first letters of key words in the six screening questions. The questions should be asked exactly as written. The first 3 questions are considered the pre-screen.</vt:lpstr>
      <vt:lpstr>Mental Health Screening Tools</vt:lpstr>
      <vt:lpstr>PHQ-9 Patient Health Questionnaire  9-item</vt:lpstr>
      <vt:lpstr>GAD-7 Generalized Anxiety Disorder 7-item</vt:lpstr>
      <vt:lpstr>Key Points for Screening</vt:lpstr>
      <vt:lpstr>Screening: Summary</vt:lpstr>
      <vt:lpstr>Where Do We Go From Here?</vt:lpstr>
      <vt:lpstr>Questions?</vt:lpstr>
      <vt:lpstr>Motivational Interviewing Skills</vt:lpstr>
      <vt:lpstr>Why Should We Be Interested in a Client’s Motivation for Behavior Change?</vt:lpstr>
      <vt:lpstr>Where Do You Meet Someone?</vt:lpstr>
      <vt:lpstr>Stages of Change</vt:lpstr>
      <vt:lpstr>1. Precontemplation</vt:lpstr>
      <vt:lpstr>2. Contemplation</vt:lpstr>
      <vt:lpstr>3. Preparation</vt:lpstr>
      <vt:lpstr>4. Action</vt:lpstr>
      <vt:lpstr>5. Maintenance</vt:lpstr>
      <vt:lpstr>Relapse</vt:lpstr>
      <vt:lpstr>Why do the Stages of Change Matter?</vt:lpstr>
      <vt:lpstr>What are Some Reasons People Change?</vt:lpstr>
      <vt:lpstr>What are Some Reasons People Don’t Change?</vt:lpstr>
      <vt:lpstr>Change</vt:lpstr>
      <vt:lpstr>PowerPoint Presentation</vt:lpstr>
      <vt:lpstr>What is Motivational Interviewing</vt:lpstr>
      <vt:lpstr>PowerPoint Presentation</vt:lpstr>
      <vt:lpstr>3 Communications Style</vt:lpstr>
      <vt:lpstr>Exercise 1</vt:lpstr>
      <vt:lpstr>Exercise 2</vt:lpstr>
      <vt:lpstr>Feedback</vt:lpstr>
      <vt:lpstr>PowerPoint Presentation</vt:lpstr>
      <vt:lpstr>The “Spirt” of MI</vt:lpstr>
      <vt:lpstr>Four Processes of MI</vt:lpstr>
      <vt:lpstr>Engaging</vt:lpstr>
      <vt:lpstr>Engagement Process</vt:lpstr>
      <vt:lpstr>5 Key Principles to Build Engagement</vt:lpstr>
      <vt:lpstr>Express Empathy</vt:lpstr>
      <vt:lpstr>Develop Discrepancy</vt:lpstr>
      <vt:lpstr>Practice</vt:lpstr>
      <vt:lpstr>Avoid Argumentation</vt:lpstr>
      <vt:lpstr>Roll With Resistance</vt:lpstr>
      <vt:lpstr>Support Self-Efficacy</vt:lpstr>
      <vt:lpstr>OARS</vt:lpstr>
      <vt:lpstr> Ask Open Questions</vt:lpstr>
      <vt:lpstr>Practice</vt:lpstr>
      <vt:lpstr>2.  Affirming</vt:lpstr>
      <vt:lpstr>Activity</vt:lpstr>
      <vt:lpstr>3. Reflections &amp; Reflective Listening</vt:lpstr>
      <vt:lpstr>Examples of Reflections</vt:lpstr>
      <vt:lpstr>Examples of Reflections</vt:lpstr>
      <vt:lpstr>How could you reflect the following?</vt:lpstr>
      <vt:lpstr>“But I can’t quit!! I mean, all of my friends get high.”</vt:lpstr>
      <vt:lpstr>4. Summarizing</vt:lpstr>
      <vt:lpstr>5. Informing &amp; Advising</vt:lpstr>
      <vt:lpstr>PowerPoint Presentation</vt:lpstr>
      <vt:lpstr>PowerPoint Presentation</vt:lpstr>
      <vt:lpstr>Motivational Interviewing</vt:lpstr>
      <vt:lpstr>Four Processes of MI</vt:lpstr>
      <vt:lpstr>Focusing</vt:lpstr>
      <vt:lpstr>Focusing Questions</vt:lpstr>
      <vt:lpstr>Agenda Mapping</vt:lpstr>
      <vt:lpstr>Core Motivational Interviewing Skills</vt:lpstr>
      <vt:lpstr>Preparatory Change Talk  - pro-change side of ambivalence</vt:lpstr>
      <vt:lpstr>Mobilizing Change Talk  - movement towards resolution</vt:lpstr>
      <vt:lpstr>I swear…</vt:lpstr>
      <vt:lpstr>Using Reflects to Promote Change</vt:lpstr>
      <vt:lpstr>Four Processes of MI</vt:lpstr>
      <vt:lpstr>Evoke Motivation</vt:lpstr>
      <vt:lpstr>Decisional Balance</vt:lpstr>
      <vt:lpstr>Use Importance Ruler</vt:lpstr>
      <vt:lpstr>Move From Evoke to Planning</vt:lpstr>
      <vt:lpstr>Change Plan</vt:lpstr>
      <vt:lpstr>Post-Screening – Time to “Do Something”</vt:lpstr>
      <vt:lpstr>Questions?</vt:lpstr>
      <vt:lpstr>Brief Negotiated Interview &amp; Referral to Treatment</vt:lpstr>
      <vt:lpstr>What Is a Brief Intervention (BI)?</vt:lpstr>
      <vt:lpstr>Steps in the BNI</vt:lpstr>
      <vt:lpstr>SBIRT Brief Intervention</vt:lpstr>
      <vt:lpstr>1. Build Rapport—Raise the Subject</vt:lpstr>
      <vt:lpstr>2. Provide Feedback </vt:lpstr>
      <vt:lpstr>Discuss the Pros and Cons of Use—Applying MI</vt:lpstr>
      <vt:lpstr>3. Build Readiness To Change </vt:lpstr>
      <vt:lpstr>4. Negotiate a Plan for Change</vt:lpstr>
      <vt:lpstr>Change Plan</vt:lpstr>
      <vt:lpstr>Video 3</vt:lpstr>
      <vt:lpstr>Referral to Treatment</vt:lpstr>
      <vt:lpstr>Overview </vt:lpstr>
      <vt:lpstr>What Is Treatment?</vt:lpstr>
      <vt:lpstr>PowerPoint Presentation</vt:lpstr>
      <vt:lpstr>Detox?</vt:lpstr>
      <vt:lpstr>What Is a Warm-Handoff Referral?</vt:lpstr>
      <vt:lpstr>VA Information</vt:lpstr>
      <vt:lpstr>VA Specific Resources</vt:lpstr>
      <vt:lpstr>Treatment Locations http://curbthecrisis.com/treatment/</vt:lpstr>
      <vt:lpstr>National Referral Resources</vt:lpstr>
      <vt:lpstr>Questions?</vt:lpstr>
      <vt:lpstr>Contact Us</vt:lpstr>
      <vt:lpstr>Resources</vt:lpstr>
      <vt:lpstr>Video 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O'Connell, Lyn</dc:creator>
  <cp:lastModifiedBy>O'Connell, Lyn</cp:lastModifiedBy>
  <cp:revision>199</cp:revision>
  <cp:lastPrinted>2018-06-11T12:07:55Z</cp:lastPrinted>
  <dcterms:created xsi:type="dcterms:W3CDTF">2016-03-04T15:05:21Z</dcterms:created>
  <dcterms:modified xsi:type="dcterms:W3CDTF">2018-10-01T19:49:48Z</dcterms:modified>
</cp:coreProperties>
</file>