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8" r:id="rId2"/>
    <p:sldId id="260" r:id="rId3"/>
    <p:sldId id="261" r:id="rId4"/>
    <p:sldId id="262" r:id="rId5"/>
    <p:sldId id="263" r:id="rId6"/>
    <p:sldId id="286" r:id="rId7"/>
    <p:sldId id="264" r:id="rId8"/>
    <p:sldId id="265" r:id="rId9"/>
    <p:sldId id="266" r:id="rId10"/>
    <p:sldId id="267" r:id="rId11"/>
    <p:sldId id="269" r:id="rId12"/>
    <p:sldId id="270" r:id="rId13"/>
    <p:sldId id="296" r:id="rId14"/>
    <p:sldId id="271" r:id="rId15"/>
    <p:sldId id="289" r:id="rId16"/>
    <p:sldId id="272" r:id="rId17"/>
    <p:sldId id="288" r:id="rId18"/>
    <p:sldId id="273" r:id="rId19"/>
    <p:sldId id="274" r:id="rId20"/>
    <p:sldId id="275" r:id="rId21"/>
    <p:sldId id="294" r:id="rId22"/>
    <p:sldId id="277" r:id="rId23"/>
    <p:sldId id="278" r:id="rId24"/>
    <p:sldId id="279" r:id="rId25"/>
    <p:sldId id="268" r:id="rId26"/>
    <p:sldId id="295" r:id="rId27"/>
    <p:sldId id="282" r:id="rId28"/>
    <p:sldId id="284" r:id="rId29"/>
    <p:sldId id="281" r:id="rId30"/>
    <p:sldId id="283" r:id="rId31"/>
    <p:sldId id="290" r:id="rId32"/>
    <p:sldId id="292" r:id="rId33"/>
    <p:sldId id="285" r:id="rId34"/>
    <p:sldId id="293" r:id="rId35"/>
    <p:sldId id="291" r:id="rId36"/>
    <p:sldId id="257" r:id="rId37"/>
    <p:sldId id="287" r:id="rId38"/>
    <p:sldId id="25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0" autoAdjust="0"/>
    <p:restoredTop sz="93971" autoAdjust="0"/>
  </p:normalViewPr>
  <p:slideViewPr>
    <p:cSldViewPr snapToGrid="0">
      <p:cViewPr varScale="1">
        <p:scale>
          <a:sx n="85" d="100"/>
          <a:sy n="85" d="100"/>
        </p:scale>
        <p:origin x="1050"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7773E-F562-48D7-B404-E1A70F8E30A2}" type="datetimeFigureOut">
              <a:rPr lang="en-US" smtClean="0"/>
              <a:t>9/28/2018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42A72-006E-43AA-80C2-8CB1C449F92C}" type="slidenum">
              <a:rPr lang="en-US" smtClean="0"/>
              <a:t>‹#›</a:t>
            </a:fld>
            <a:endParaRPr lang="en-US" dirty="0"/>
          </a:p>
        </p:txBody>
      </p:sp>
    </p:spTree>
    <p:extLst>
      <p:ext uri="{BB962C8B-B14F-4D97-AF65-F5344CB8AC3E}">
        <p14:creationId xmlns:p14="http://schemas.microsoft.com/office/powerpoint/2010/main" val="708998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ciencedirect.com/science/journal/00256196"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doi.org/10.1016/j.mayocp.2016.10.004" TargetMode="External"/><Relationship Id="rId4" Type="http://schemas.openxmlformats.org/officeDocument/2006/relationships/hyperlink" Target="https://www.sciencedirect.com/science/journal/00256196/92/1"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wyj8l9miy4w"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1.41 x higher risk than</a:t>
            </a:r>
            <a:r>
              <a:rPr lang="en-US" baseline="0" dirty="0" smtClean="0"/>
              <a:t> general population in male doctors; 2.27 x higher risk than gen pop for female doctors. </a:t>
            </a:r>
            <a:endParaRPr lang="en-US" dirty="0"/>
          </a:p>
        </p:txBody>
      </p:sp>
      <p:sp>
        <p:nvSpPr>
          <p:cNvPr id="4" name="Slide Number Placeholder 3"/>
          <p:cNvSpPr>
            <a:spLocks noGrp="1"/>
          </p:cNvSpPr>
          <p:nvPr>
            <p:ph type="sldNum" sz="quarter" idx="10"/>
          </p:nvPr>
        </p:nvSpPr>
        <p:spPr/>
        <p:txBody>
          <a:bodyPr/>
          <a:lstStyle/>
          <a:p>
            <a:fld id="{A8D42A72-006E-43AA-80C2-8CB1C449F92C}" type="slidenum">
              <a:rPr lang="en-US" smtClean="0"/>
              <a:t>6</a:t>
            </a:fld>
            <a:endParaRPr lang="en-US" dirty="0"/>
          </a:p>
        </p:txBody>
      </p:sp>
    </p:spTree>
    <p:extLst>
      <p:ext uri="{BB962C8B-B14F-4D97-AF65-F5344CB8AC3E}">
        <p14:creationId xmlns:p14="http://schemas.microsoft.com/office/powerpoint/2010/main" val="2594484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***Single</a:t>
            </a:r>
            <a:r>
              <a:rPr lang="en-US" baseline="0" dirty="0" smtClean="0"/>
              <a:t> most powerful predictor of burnout – associated with anxiety, reduced motivation, reduced persistence, impaired decision making, increased sense of helplessness</a:t>
            </a:r>
            <a:endParaRPr lang="en-US" dirty="0" smtClean="0"/>
          </a:p>
          <a:p>
            <a:r>
              <a:rPr lang="en-US" dirty="0" smtClean="0"/>
              <a:t>Lack of work-life balance</a:t>
            </a:r>
            <a:r>
              <a:rPr lang="en-US" baseline="0" dirty="0" smtClean="0"/>
              <a:t> starts early in medical training: many sacrifice personal wellness and personal life thinking they will have a balanced life AFTER all their training is completed. But when that time comes, they have not been taught the skills to actually achieve this. (5) </a:t>
            </a:r>
            <a:endParaRPr lang="en-US" dirty="0"/>
          </a:p>
        </p:txBody>
      </p:sp>
      <p:sp>
        <p:nvSpPr>
          <p:cNvPr id="4" name="Slide Number Placeholder 3"/>
          <p:cNvSpPr>
            <a:spLocks noGrp="1"/>
          </p:cNvSpPr>
          <p:nvPr>
            <p:ph type="sldNum" sz="quarter" idx="10"/>
          </p:nvPr>
        </p:nvSpPr>
        <p:spPr/>
        <p:txBody>
          <a:bodyPr/>
          <a:lstStyle/>
          <a:p>
            <a:fld id="{B710BA56-84FD-4EA3-AEF6-711E21EA4CD1}" type="slidenum">
              <a:rPr lang="en-US" smtClean="0"/>
              <a:t>10</a:t>
            </a:fld>
            <a:endParaRPr lang="en-US" dirty="0"/>
          </a:p>
        </p:txBody>
      </p:sp>
    </p:spTree>
    <p:extLst>
      <p:ext uri="{BB962C8B-B14F-4D97-AF65-F5344CB8AC3E}">
        <p14:creationId xmlns:p14="http://schemas.microsoft.com/office/powerpoint/2010/main" val="1250623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r>
              <a:rPr lang="en-US" sz="1200" b="0" i="0" u="none" strike="noStrike" kern="1200" dirty="0" smtClean="0">
                <a:solidFill>
                  <a:schemeClr val="tx1"/>
                </a:solidFill>
                <a:effectLst/>
                <a:latin typeface="+mn-lt"/>
                <a:ea typeface="+mn-ea"/>
                <a:cs typeface="+mn-cs"/>
                <a:hlinkClick r:id="rId3" tooltip="Go to Mayo Clinic Proceedings on ScienceDirect"/>
              </a:rPr>
              <a:t>Engagement: ENERGY, INVOLVEMENT,</a:t>
            </a:r>
            <a:r>
              <a:rPr lang="en-US" sz="1200" b="0" i="0" u="none" strike="noStrike" kern="1200" baseline="0" dirty="0" smtClean="0">
                <a:solidFill>
                  <a:schemeClr val="tx1"/>
                </a:solidFill>
                <a:effectLst/>
                <a:latin typeface="+mn-lt"/>
                <a:ea typeface="+mn-ea"/>
                <a:cs typeface="+mn-cs"/>
                <a:hlinkClick r:id="rId3" tooltip="Go to Mayo Clinic Proceedings on ScienceDirect"/>
              </a:rPr>
              <a:t> EFFICACY</a:t>
            </a:r>
          </a:p>
          <a:p>
            <a:pPr fontAlgn="ctr"/>
            <a:r>
              <a:rPr lang="en-US" sz="1200" b="0" i="0" u="none" strike="noStrike" kern="1200" dirty="0" smtClean="0">
                <a:solidFill>
                  <a:schemeClr val="tx1"/>
                </a:solidFill>
                <a:effectLst/>
                <a:latin typeface="+mn-lt"/>
                <a:ea typeface="+mn-ea"/>
                <a:cs typeface="+mn-cs"/>
                <a:hlinkClick r:id="rId3" tooltip="Go to Mayo Clinic Proceedings on ScienceDirect"/>
              </a:rPr>
              <a:t> Mayo Clinic Proceedings</a:t>
            </a:r>
            <a:endParaRPr lang="en-US" sz="1200" b="0" i="0" kern="1200" dirty="0" smtClean="0">
              <a:solidFill>
                <a:schemeClr val="tx1"/>
              </a:solidFill>
              <a:effectLst/>
              <a:latin typeface="+mn-lt"/>
              <a:ea typeface="+mn-ea"/>
              <a:cs typeface="+mn-cs"/>
            </a:endParaRPr>
          </a:p>
          <a:p>
            <a:pPr fontAlgn="ctr"/>
            <a:r>
              <a:rPr lang="en-US" sz="1200" b="0" i="0" u="none" strike="noStrike" kern="1200" dirty="0" smtClean="0">
                <a:solidFill>
                  <a:schemeClr val="tx1"/>
                </a:solidFill>
                <a:effectLst/>
                <a:latin typeface="+mn-lt"/>
                <a:ea typeface="+mn-ea"/>
                <a:cs typeface="+mn-cs"/>
                <a:hlinkClick r:id="rId4" tooltip="Go to table of contents for this volume/issue"/>
              </a:rPr>
              <a:t>Volume 92, Issue 1</a:t>
            </a:r>
            <a:r>
              <a:rPr lang="en-US" sz="1200" b="0" i="0" kern="1200" dirty="0" smtClean="0">
                <a:solidFill>
                  <a:schemeClr val="tx1"/>
                </a:solidFill>
                <a:effectLst/>
                <a:latin typeface="+mn-lt"/>
                <a:ea typeface="+mn-ea"/>
                <a:cs typeface="+mn-cs"/>
              </a:rPr>
              <a:t>, January 2017, Pages 129-146</a:t>
            </a:r>
          </a:p>
          <a:p>
            <a:r>
              <a:rPr lang="en-US" sz="1200" b="0" i="0" u="none" strike="noStrike" kern="1200" dirty="0" smtClean="0">
                <a:solidFill>
                  <a:schemeClr val="tx1"/>
                </a:solidFill>
                <a:effectLst/>
                <a:latin typeface="+mn-lt"/>
                <a:ea typeface="+mn-ea"/>
                <a:cs typeface="+mn-cs"/>
                <a:hlinkClick r:id="rId5" tooltip="Persistent link using digital object identifier"/>
              </a:rPr>
              <a:t>https://doi.org/10.1016/j.mayocp.2016.10.004</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B710BA56-84FD-4EA3-AEF6-711E21EA4CD1}" type="slidenum">
              <a:rPr lang="en-US" smtClean="0"/>
              <a:t>11</a:t>
            </a:fld>
            <a:endParaRPr lang="en-US" dirty="0"/>
          </a:p>
        </p:txBody>
      </p:sp>
    </p:spTree>
    <p:extLst>
      <p:ext uri="{BB962C8B-B14F-4D97-AF65-F5344CB8AC3E}">
        <p14:creationId xmlns:p14="http://schemas.microsoft.com/office/powerpoint/2010/main" val="1821020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https://youtu.be/oqWIqRwCzJA </a:t>
            </a:r>
          </a:p>
          <a:p>
            <a:r>
              <a:rPr lang="en-US" dirty="0" smtClean="0"/>
              <a:t>MBSR</a:t>
            </a:r>
            <a:r>
              <a:rPr lang="en-US" baseline="0" dirty="0" smtClean="0"/>
              <a:t> Umass Medical School </a:t>
            </a:r>
            <a:endParaRPr lang="en-US" dirty="0" smtClean="0"/>
          </a:p>
          <a:p>
            <a:endParaRPr lang="en-US" dirty="0"/>
          </a:p>
        </p:txBody>
      </p:sp>
      <p:sp>
        <p:nvSpPr>
          <p:cNvPr id="4" name="Slide Number Placeholder 3"/>
          <p:cNvSpPr>
            <a:spLocks noGrp="1"/>
          </p:cNvSpPr>
          <p:nvPr>
            <p:ph type="sldNum" sz="quarter" idx="10"/>
          </p:nvPr>
        </p:nvSpPr>
        <p:spPr/>
        <p:txBody>
          <a:bodyPr/>
          <a:lstStyle/>
          <a:p>
            <a:fld id="{A8D42A72-006E-43AA-80C2-8CB1C449F92C}" type="slidenum">
              <a:rPr lang="en-US" smtClean="0"/>
              <a:t>13</a:t>
            </a:fld>
            <a:endParaRPr lang="en-US" dirty="0"/>
          </a:p>
        </p:txBody>
      </p:sp>
    </p:spTree>
    <p:extLst>
      <p:ext uri="{BB962C8B-B14F-4D97-AF65-F5344CB8AC3E}">
        <p14:creationId xmlns:p14="http://schemas.microsoft.com/office/powerpoint/2010/main" val="3381808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Doctors with burnout are 2x more likely to involved</a:t>
            </a:r>
            <a:r>
              <a:rPr lang="en-US" baseline="0" dirty="0" smtClean="0"/>
              <a:t> in patient safety incidents, 2x more likely to deliver suboptimal care due to low professionalism, and 3x more likely to receive low patient satisfaction ratings. </a:t>
            </a:r>
            <a:endParaRPr lang="en-US" dirty="0"/>
          </a:p>
        </p:txBody>
      </p:sp>
      <p:sp>
        <p:nvSpPr>
          <p:cNvPr id="4" name="Slide Number Placeholder 3"/>
          <p:cNvSpPr>
            <a:spLocks noGrp="1"/>
          </p:cNvSpPr>
          <p:nvPr>
            <p:ph type="sldNum" sz="quarter" idx="10"/>
          </p:nvPr>
        </p:nvSpPr>
        <p:spPr/>
        <p:txBody>
          <a:bodyPr/>
          <a:lstStyle/>
          <a:p>
            <a:fld id="{A8D42A72-006E-43AA-80C2-8CB1C449F92C}" type="slidenum">
              <a:rPr lang="en-US" smtClean="0"/>
              <a:t>18</a:t>
            </a:fld>
            <a:endParaRPr lang="en-US" dirty="0"/>
          </a:p>
        </p:txBody>
      </p:sp>
    </p:spTree>
    <p:extLst>
      <p:ext uri="{BB962C8B-B14F-4D97-AF65-F5344CB8AC3E}">
        <p14:creationId xmlns:p14="http://schemas.microsoft.com/office/powerpoint/2010/main" val="2220920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Gently direct full attention to breathing, to each </a:t>
            </a:r>
            <a:r>
              <a:rPr lang="en-US" dirty="0" smtClean="0"/>
              <a:t>in breath </a:t>
            </a:r>
            <a:r>
              <a:rPr lang="en-US" dirty="0" smtClean="0"/>
              <a:t>and to each outbreath as they follow, one after the other. </a:t>
            </a:r>
          </a:p>
          <a:p>
            <a:endParaRPr lang="en-US" dirty="0" smtClean="0"/>
          </a:p>
          <a:p>
            <a:r>
              <a:rPr lang="en-US" dirty="0" smtClean="0"/>
              <a:t>Your breath can function as an anchor to bring you into the present and help you tune into a state of awareness and stillness.</a:t>
            </a:r>
          </a:p>
          <a:p>
            <a:endParaRPr lang="en-US" dirty="0"/>
          </a:p>
        </p:txBody>
      </p:sp>
      <p:sp>
        <p:nvSpPr>
          <p:cNvPr id="4" name="Slide Number Placeholder 3"/>
          <p:cNvSpPr>
            <a:spLocks noGrp="1"/>
          </p:cNvSpPr>
          <p:nvPr>
            <p:ph type="sldNum" sz="quarter" idx="10"/>
          </p:nvPr>
        </p:nvSpPr>
        <p:spPr/>
        <p:txBody>
          <a:bodyPr/>
          <a:lstStyle/>
          <a:p>
            <a:fld id="{B710BA56-84FD-4EA3-AEF6-711E21EA4CD1}" type="slidenum">
              <a:rPr lang="en-US" smtClean="0"/>
              <a:t>23</a:t>
            </a:fld>
            <a:endParaRPr lang="en-US" dirty="0"/>
          </a:p>
        </p:txBody>
      </p:sp>
    </p:spTree>
    <p:extLst>
      <p:ext uri="{BB962C8B-B14F-4D97-AF65-F5344CB8AC3E}">
        <p14:creationId xmlns:p14="http://schemas.microsoft.com/office/powerpoint/2010/main" val="3351656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https://youtu.be/L-IZArfQHOo</a:t>
            </a:r>
          </a:p>
          <a:p>
            <a:r>
              <a:rPr lang="en-US" dirty="0" smtClean="0"/>
              <a:t>Easy Mindfulness Exercises </a:t>
            </a:r>
          </a:p>
          <a:p>
            <a:endParaRPr lang="en-US" dirty="0"/>
          </a:p>
        </p:txBody>
      </p:sp>
      <p:sp>
        <p:nvSpPr>
          <p:cNvPr id="4" name="Slide Number Placeholder 3"/>
          <p:cNvSpPr>
            <a:spLocks noGrp="1"/>
          </p:cNvSpPr>
          <p:nvPr>
            <p:ph type="sldNum" sz="quarter" idx="10"/>
          </p:nvPr>
        </p:nvSpPr>
        <p:spPr/>
        <p:txBody>
          <a:bodyPr/>
          <a:lstStyle/>
          <a:p>
            <a:fld id="{A8D42A72-006E-43AA-80C2-8CB1C449F92C}" type="slidenum">
              <a:rPr lang="en-US" smtClean="0"/>
              <a:t>27</a:t>
            </a:fld>
            <a:endParaRPr lang="en-US" dirty="0"/>
          </a:p>
        </p:txBody>
      </p:sp>
    </p:spTree>
    <p:extLst>
      <p:ext uri="{BB962C8B-B14F-4D97-AF65-F5344CB8AC3E}">
        <p14:creationId xmlns:p14="http://schemas.microsoft.com/office/powerpoint/2010/main" val="1801754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D42A72-006E-43AA-80C2-8CB1C449F92C}" type="slidenum">
              <a:rPr lang="en-US" smtClean="0"/>
              <a:t>28</a:t>
            </a:fld>
            <a:endParaRPr lang="en-US" dirty="0"/>
          </a:p>
        </p:txBody>
      </p:sp>
    </p:spTree>
    <p:extLst>
      <p:ext uri="{BB962C8B-B14F-4D97-AF65-F5344CB8AC3E}">
        <p14:creationId xmlns:p14="http://schemas.microsoft.com/office/powerpoint/2010/main" val="511729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hlinkClick r:id="rId3"/>
              </a:rPr>
              <a:t>https://youtu.be/wyj8l9miy4w</a:t>
            </a:r>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Headspace Letting</a:t>
            </a:r>
            <a:r>
              <a:rPr lang="en-US" sz="1200" b="0" i="0" u="none" strike="noStrike" kern="1200" baseline="0" dirty="0" smtClean="0">
                <a:solidFill>
                  <a:schemeClr val="tx1"/>
                </a:solidFill>
                <a:effectLst/>
                <a:latin typeface="+mn-lt"/>
                <a:ea typeface="+mn-ea"/>
                <a:cs typeface="+mn-cs"/>
              </a:rPr>
              <a:t> Go of Effort </a:t>
            </a:r>
          </a:p>
          <a:p>
            <a:endParaRPr lang="en-US" dirty="0"/>
          </a:p>
        </p:txBody>
      </p:sp>
      <p:sp>
        <p:nvSpPr>
          <p:cNvPr id="4" name="Slide Number Placeholder 3"/>
          <p:cNvSpPr>
            <a:spLocks noGrp="1"/>
          </p:cNvSpPr>
          <p:nvPr>
            <p:ph type="sldNum" sz="quarter" idx="10"/>
          </p:nvPr>
        </p:nvSpPr>
        <p:spPr/>
        <p:txBody>
          <a:bodyPr/>
          <a:lstStyle/>
          <a:p>
            <a:fld id="{A8D42A72-006E-43AA-80C2-8CB1C449F92C}" type="slidenum">
              <a:rPr lang="en-US" smtClean="0"/>
              <a:t>34</a:t>
            </a:fld>
            <a:endParaRPr lang="en-US" dirty="0"/>
          </a:p>
        </p:txBody>
      </p:sp>
    </p:spTree>
    <p:extLst>
      <p:ext uri="{BB962C8B-B14F-4D97-AF65-F5344CB8AC3E}">
        <p14:creationId xmlns:p14="http://schemas.microsoft.com/office/powerpoint/2010/main" val="7461159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93832" y="493836"/>
            <a:ext cx="5073160" cy="1664799"/>
          </a:xfrm>
        </p:spPr>
        <p:txBody>
          <a:bodyPr anchor="b">
            <a:normAutofit/>
          </a:bodyPr>
          <a:lstStyle>
            <a:lvl1pPr algn="ctr">
              <a:defRPr sz="4000">
                <a:solidFill>
                  <a:schemeClr val="bg1"/>
                </a:solidFill>
                <a:latin typeface="Minion Pro" panose="02040503050306020203"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393832" y="2339492"/>
            <a:ext cx="5073160" cy="361459"/>
          </a:xfrm>
        </p:spPr>
        <p:txBody>
          <a:bodyPr>
            <a:normAutofit/>
          </a:bodyPr>
          <a:lstStyle>
            <a:lvl1pPr marL="0" indent="0" algn="ctr">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341221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90146" y="1812682"/>
            <a:ext cx="8590085" cy="1664799"/>
          </a:xfrm>
        </p:spPr>
        <p:txBody>
          <a:bodyPr anchor="b">
            <a:normAutofit/>
          </a:bodyPr>
          <a:lstStyle>
            <a:lvl1pPr algn="ctr">
              <a:defRPr sz="4000">
                <a:solidFill>
                  <a:schemeClr val="bg1"/>
                </a:solidFill>
                <a:latin typeface="Minion Pro" panose="02040503050306020203"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90145" y="3658338"/>
            <a:ext cx="8590085" cy="361459"/>
          </a:xfrm>
        </p:spPr>
        <p:txBody>
          <a:bodyPr>
            <a:normAutofit/>
          </a:bodyPr>
          <a:lstStyle>
            <a:lvl1pPr marL="0" indent="0" algn="ctr">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576476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805717"/>
            <a:ext cx="7886700" cy="884972"/>
          </a:xfrm>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idx="1"/>
          </p:nvPr>
        </p:nvSpPr>
        <p:spPr>
          <a:xfrm>
            <a:off x="628650" y="1825625"/>
            <a:ext cx="7886700" cy="401246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4"/>
          <p:cNvSpPr>
            <a:spLocks noGrp="1"/>
          </p:cNvSpPr>
          <p:nvPr>
            <p:ph type="dt" sz="half" idx="10"/>
          </p:nvPr>
        </p:nvSpPr>
        <p:spPr>
          <a:xfrm>
            <a:off x="628650" y="6277223"/>
            <a:ext cx="2057400" cy="365125"/>
          </a:xfrm>
        </p:spPr>
        <p:txBody>
          <a:bodyPr/>
          <a:lstStyle/>
          <a:p>
            <a:fld id="{85C26AD3-0881-48F9-9B67-8281342E6131}" type="datetimeFigureOut">
              <a:rPr lang="en-US" smtClean="0"/>
              <a:t>9/28/2018</a:t>
            </a:fld>
            <a:endParaRPr lang="en-US" dirty="0"/>
          </a:p>
        </p:txBody>
      </p:sp>
      <p:sp>
        <p:nvSpPr>
          <p:cNvPr id="10" name="Slide Number Placeholder 6"/>
          <p:cNvSpPr>
            <a:spLocks noGrp="1"/>
          </p:cNvSpPr>
          <p:nvPr>
            <p:ph type="sldNum" sz="quarter" idx="12"/>
          </p:nvPr>
        </p:nvSpPr>
        <p:spPr>
          <a:xfrm>
            <a:off x="6457950" y="6277223"/>
            <a:ext cx="2057400" cy="365125"/>
          </a:xfrm>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1328272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lgn="ct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7" name="Date Placeholder 4"/>
          <p:cNvSpPr>
            <a:spLocks noGrp="1"/>
          </p:cNvSpPr>
          <p:nvPr>
            <p:ph type="dt" sz="half" idx="10"/>
          </p:nvPr>
        </p:nvSpPr>
        <p:spPr>
          <a:xfrm>
            <a:off x="628650" y="6277223"/>
            <a:ext cx="2057400" cy="365125"/>
          </a:xfrm>
        </p:spPr>
        <p:txBody>
          <a:bodyPr/>
          <a:lstStyle/>
          <a:p>
            <a:fld id="{85C26AD3-0881-48F9-9B67-8281342E6131}" type="datetimeFigureOut">
              <a:rPr lang="en-US" smtClean="0"/>
              <a:t>9/28/2018</a:t>
            </a:fld>
            <a:endParaRPr lang="en-US" dirty="0"/>
          </a:p>
        </p:txBody>
      </p:sp>
      <p:sp>
        <p:nvSpPr>
          <p:cNvPr id="8" name="Slide Number Placeholder 6"/>
          <p:cNvSpPr>
            <a:spLocks noGrp="1"/>
          </p:cNvSpPr>
          <p:nvPr>
            <p:ph type="sldNum" sz="quarter" idx="12"/>
          </p:nvPr>
        </p:nvSpPr>
        <p:spPr>
          <a:xfrm>
            <a:off x="6457950" y="6277223"/>
            <a:ext cx="2057400" cy="365125"/>
          </a:xfrm>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1410856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800100"/>
            <a:ext cx="7886700" cy="89058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28650" y="1825625"/>
            <a:ext cx="3886200" cy="40652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0652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277223"/>
            <a:ext cx="2057400" cy="365125"/>
          </a:xfrm>
        </p:spPr>
        <p:txBody>
          <a:bodyPr/>
          <a:lstStyle/>
          <a:p>
            <a:fld id="{85C26AD3-0881-48F9-9B67-8281342E6131}" type="datetimeFigureOut">
              <a:rPr lang="en-US" smtClean="0"/>
              <a:t>9/28/2018</a:t>
            </a:fld>
            <a:endParaRPr lang="en-US" dirty="0"/>
          </a:p>
        </p:txBody>
      </p:sp>
      <p:sp>
        <p:nvSpPr>
          <p:cNvPr id="7" name="Slide Number Placeholder 6"/>
          <p:cNvSpPr>
            <a:spLocks noGrp="1"/>
          </p:cNvSpPr>
          <p:nvPr>
            <p:ph type="sldNum" sz="quarter" idx="12"/>
          </p:nvPr>
        </p:nvSpPr>
        <p:spPr>
          <a:xfrm>
            <a:off x="6457950" y="6277223"/>
            <a:ext cx="2057400" cy="365125"/>
          </a:xfrm>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2131080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800100"/>
            <a:ext cx="7886700" cy="89058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29842" y="2505075"/>
            <a:ext cx="3868340" cy="3394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394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4"/>
          <p:cNvSpPr>
            <a:spLocks noGrp="1"/>
          </p:cNvSpPr>
          <p:nvPr>
            <p:ph type="dt" sz="half" idx="10"/>
          </p:nvPr>
        </p:nvSpPr>
        <p:spPr>
          <a:xfrm>
            <a:off x="628650" y="6277223"/>
            <a:ext cx="2057400" cy="365125"/>
          </a:xfrm>
        </p:spPr>
        <p:txBody>
          <a:bodyPr/>
          <a:lstStyle/>
          <a:p>
            <a:fld id="{85C26AD3-0881-48F9-9B67-8281342E6131}" type="datetimeFigureOut">
              <a:rPr lang="en-US" smtClean="0"/>
              <a:t>9/28/2018</a:t>
            </a:fld>
            <a:endParaRPr lang="en-US" dirty="0"/>
          </a:p>
        </p:txBody>
      </p:sp>
      <p:sp>
        <p:nvSpPr>
          <p:cNvPr id="11" name="Slide Number Placeholder 6"/>
          <p:cNvSpPr>
            <a:spLocks noGrp="1"/>
          </p:cNvSpPr>
          <p:nvPr>
            <p:ph type="sldNum" sz="quarter" idx="12"/>
          </p:nvPr>
        </p:nvSpPr>
        <p:spPr>
          <a:xfrm>
            <a:off x="6457950" y="6277223"/>
            <a:ext cx="2057400" cy="365125"/>
          </a:xfrm>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2319973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800100"/>
            <a:ext cx="7886700" cy="890589"/>
          </a:xfrm>
        </p:spPr>
        <p:txBody>
          <a:bodyPr/>
          <a:lstStyle/>
          <a:p>
            <a:r>
              <a:rPr lang="en-US" smtClean="0"/>
              <a:t>Click to edit Master title style</a:t>
            </a:r>
            <a:endParaRPr lang="en-US" dirty="0"/>
          </a:p>
        </p:txBody>
      </p:sp>
      <p:sp>
        <p:nvSpPr>
          <p:cNvPr id="6" name="Date Placeholder 4"/>
          <p:cNvSpPr>
            <a:spLocks noGrp="1"/>
          </p:cNvSpPr>
          <p:nvPr>
            <p:ph type="dt" sz="half" idx="10"/>
          </p:nvPr>
        </p:nvSpPr>
        <p:spPr>
          <a:xfrm>
            <a:off x="628650" y="6277223"/>
            <a:ext cx="2057400" cy="365125"/>
          </a:xfrm>
        </p:spPr>
        <p:txBody>
          <a:bodyPr/>
          <a:lstStyle/>
          <a:p>
            <a:fld id="{85C26AD3-0881-48F9-9B67-8281342E6131}" type="datetimeFigureOut">
              <a:rPr lang="en-US" smtClean="0"/>
              <a:t>9/28/2018</a:t>
            </a:fld>
            <a:endParaRPr lang="en-US" dirty="0"/>
          </a:p>
        </p:txBody>
      </p:sp>
      <p:sp>
        <p:nvSpPr>
          <p:cNvPr id="7" name="Slide Number Placeholder 6"/>
          <p:cNvSpPr>
            <a:spLocks noGrp="1"/>
          </p:cNvSpPr>
          <p:nvPr>
            <p:ph type="sldNum" sz="quarter" idx="12"/>
          </p:nvPr>
        </p:nvSpPr>
        <p:spPr>
          <a:xfrm>
            <a:off x="6457950" y="6277223"/>
            <a:ext cx="2057400" cy="365125"/>
          </a:xfrm>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2775205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28650" y="6277223"/>
            <a:ext cx="2057400" cy="365125"/>
          </a:xfrm>
        </p:spPr>
        <p:txBody>
          <a:bodyPr/>
          <a:lstStyle/>
          <a:p>
            <a:fld id="{85C26AD3-0881-48F9-9B67-8281342E6131}" type="datetimeFigureOut">
              <a:rPr lang="en-US" smtClean="0"/>
              <a:t>9/28/2018</a:t>
            </a:fld>
            <a:endParaRPr lang="en-US" dirty="0"/>
          </a:p>
        </p:txBody>
      </p:sp>
      <p:sp>
        <p:nvSpPr>
          <p:cNvPr id="6" name="Slide Number Placeholder 6"/>
          <p:cNvSpPr>
            <a:spLocks noGrp="1"/>
          </p:cNvSpPr>
          <p:nvPr>
            <p:ph type="sldNum" sz="quarter" idx="12"/>
          </p:nvPr>
        </p:nvSpPr>
        <p:spPr>
          <a:xfrm>
            <a:off x="6457950" y="6277223"/>
            <a:ext cx="2057400" cy="365125"/>
          </a:xfrm>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752280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800100"/>
            <a:ext cx="2949178" cy="1257300"/>
          </a:xfrm>
        </p:spPr>
        <p:txBody>
          <a:bodyPr anchor="b"/>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C26AD3-0881-48F9-9B67-8281342E6131}" type="datetimeFigureOut">
              <a:rPr lang="en-US" smtClean="0"/>
              <a:t>9/28/2018</a:t>
            </a:fld>
            <a:endParaRPr lang="en-US" dirty="0"/>
          </a:p>
        </p:txBody>
      </p:sp>
      <p:sp>
        <p:nvSpPr>
          <p:cNvPr id="7" name="Slide Number Placeholder 6"/>
          <p:cNvSpPr>
            <a:spLocks noGrp="1"/>
          </p:cNvSpPr>
          <p:nvPr>
            <p:ph type="sldNum" sz="quarter" idx="12"/>
          </p:nvPr>
        </p:nvSpPr>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99630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800100"/>
            <a:ext cx="2949178" cy="12573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C26AD3-0881-48F9-9B67-8281342E6131}" type="datetimeFigureOut">
              <a:rPr lang="en-US" smtClean="0"/>
              <a:t>9/28/2018</a:t>
            </a:fld>
            <a:endParaRPr lang="en-US" dirty="0"/>
          </a:p>
        </p:txBody>
      </p:sp>
      <p:sp>
        <p:nvSpPr>
          <p:cNvPr id="7" name="Slide Number Placeholder 6"/>
          <p:cNvSpPr>
            <a:spLocks noGrp="1"/>
          </p:cNvSpPr>
          <p:nvPr>
            <p:ph type="sldNum" sz="quarter" idx="12"/>
          </p:nvPr>
        </p:nvSpPr>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893074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800100"/>
            <a:ext cx="7886700" cy="890589"/>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1825625"/>
            <a:ext cx="7886700" cy="4003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C26AD3-0881-48F9-9B67-8281342E6131}" type="datetimeFigureOut">
              <a:rPr lang="en-US" smtClean="0"/>
              <a:t>9/28/2018</a:t>
            </a:fld>
            <a:endParaRPr lang="en-US" dirty="0"/>
          </a:p>
        </p:txBody>
      </p:sp>
      <p:sp>
        <p:nvSpPr>
          <p:cNvPr id="6" name="Slide Number Placeholder 5"/>
          <p:cNvSpPr>
            <a:spLocks noGrp="1"/>
          </p:cNvSpPr>
          <p:nvPr>
            <p:ph type="sldNum" sz="quarter" idx="12"/>
          </p:nvPr>
        </p:nvSpPr>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4266623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5169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791307"/>
            <a:ext cx="5800725" cy="509074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C26AD3-0881-48F9-9B67-8281342E6131}" type="datetimeFigureOut">
              <a:rPr lang="en-US" smtClean="0"/>
              <a:t>9/28/2018</a:t>
            </a:fld>
            <a:endParaRPr lang="en-US" dirty="0"/>
          </a:p>
        </p:txBody>
      </p:sp>
      <p:sp>
        <p:nvSpPr>
          <p:cNvPr id="6" name="Slide Number Placeholder 5"/>
          <p:cNvSpPr>
            <a:spLocks noGrp="1"/>
          </p:cNvSpPr>
          <p:nvPr>
            <p:ph type="sldNum" sz="quarter" idx="12"/>
          </p:nvPr>
        </p:nvSpPr>
        <p:spPr/>
        <p:txBody>
          <a:bodyPr/>
          <a:lstStyle/>
          <a:p>
            <a:fld id="{B3B2243B-A63F-45A3-846F-6A1E9A425C40}" type="slidenum">
              <a:rPr lang="en-US" smtClean="0"/>
              <a:t>‹#›</a:t>
            </a:fld>
            <a:endParaRPr lang="en-US" dirty="0"/>
          </a:p>
        </p:txBody>
      </p:sp>
    </p:spTree>
    <p:extLst>
      <p:ext uri="{BB962C8B-B14F-4D97-AF65-F5344CB8AC3E}">
        <p14:creationId xmlns:p14="http://schemas.microsoft.com/office/powerpoint/2010/main" val="254098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800100"/>
            <a:ext cx="7886700" cy="89058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09159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27722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26AD3-0881-48F9-9B67-8281342E6131}" type="datetimeFigureOut">
              <a:rPr lang="en-US" smtClean="0"/>
              <a:pPr/>
              <a:t>9/28/2018</a:t>
            </a:fld>
            <a:endParaRPr lang="en-US" dirty="0"/>
          </a:p>
        </p:txBody>
      </p:sp>
      <p:sp>
        <p:nvSpPr>
          <p:cNvPr id="6" name="Slide Number Placeholder 5"/>
          <p:cNvSpPr>
            <a:spLocks noGrp="1"/>
          </p:cNvSpPr>
          <p:nvPr>
            <p:ph type="sldNum" sz="quarter" idx="4"/>
          </p:nvPr>
        </p:nvSpPr>
        <p:spPr>
          <a:xfrm>
            <a:off x="6457950" y="627722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B2243B-A63F-45A3-846F-6A1E9A425C40}" type="slidenum">
              <a:rPr lang="en-US" smtClean="0"/>
              <a:t>‹#›</a:t>
            </a:fld>
            <a:endParaRPr lang="en-US" dirty="0"/>
          </a:p>
        </p:txBody>
      </p:sp>
    </p:spTree>
    <p:extLst>
      <p:ext uri="{BB962C8B-B14F-4D97-AF65-F5344CB8AC3E}">
        <p14:creationId xmlns:p14="http://schemas.microsoft.com/office/powerpoint/2010/main" val="3134422028"/>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ideo" Target="https://www.youtube.com/embed/oqWIqRwCzJA" TargetMode="Externa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ideo" Target="https://www.youtube.com/embed/L-IZArfQHOo" TargetMode="Externa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ideo" Target="https://www.youtube.com/embed/wyj8l9miy4w" TargetMode="Externa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2" Type="http://schemas.openxmlformats.org/officeDocument/2006/relationships/hyperlink" Target="mailto:leah.snodgrass@lmunet.edu"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hyperlink" Target="https://hr.ucsf.edu/hr.php?A=2869&amp;AT=cm&amp;org=c&amp;sref=5"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www.sciencedirect.com/science/journal/00256196/92/1" TargetMode="External"/><Relationship Id="rId2" Type="http://schemas.openxmlformats.org/officeDocument/2006/relationships/hyperlink" Target="https://www.sciencedirect.com/science/journal/00256196" TargetMode="External"/><Relationship Id="rId1" Type="http://schemas.openxmlformats.org/officeDocument/2006/relationships/slideLayout" Target="../slideLayouts/slideLayout3.xml"/><Relationship Id="rId6" Type="http://schemas.openxmlformats.org/officeDocument/2006/relationships/hyperlink" Target="http://in-training.org/stress-reduction-mindfulness-medical-school-yes-worth-10474" TargetMode="External"/><Relationship Id="rId5" Type="http://schemas.openxmlformats.org/officeDocument/2006/relationships/hyperlink" Target="https://palousemindfulness.com/" TargetMode="External"/><Relationship Id="rId4" Type="http://schemas.openxmlformats.org/officeDocument/2006/relationships/hyperlink" Target="https://doi.org/10.1016/j.mayocp.2016.10.0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93832" y="277586"/>
            <a:ext cx="5073160" cy="1861458"/>
          </a:xfrm>
        </p:spPr>
        <p:txBody>
          <a:bodyPr>
            <a:normAutofit/>
          </a:bodyPr>
          <a:lstStyle/>
          <a:p>
            <a:r>
              <a:rPr lang="en-US" i="1" dirty="0"/>
              <a:t>Mindfulness for Physician Wellness</a:t>
            </a:r>
            <a:r>
              <a:rPr lang="en-US" dirty="0"/>
              <a:t> </a:t>
            </a:r>
          </a:p>
        </p:txBody>
      </p:sp>
      <p:sp>
        <p:nvSpPr>
          <p:cNvPr id="3" name="Subtitle 2"/>
          <p:cNvSpPr>
            <a:spLocks noGrp="1"/>
          </p:cNvSpPr>
          <p:nvPr>
            <p:ph type="subTitle" idx="1"/>
          </p:nvPr>
        </p:nvSpPr>
        <p:spPr>
          <a:xfrm>
            <a:off x="3393832" y="2873829"/>
            <a:ext cx="5073160" cy="1387928"/>
          </a:xfrm>
        </p:spPr>
        <p:txBody>
          <a:bodyPr>
            <a:normAutofit lnSpcReduction="10000"/>
          </a:bodyPr>
          <a:lstStyle/>
          <a:p>
            <a:r>
              <a:rPr lang="en-US" dirty="0" smtClean="0"/>
              <a:t>Leah S. Cobb Snodgrass, MD</a:t>
            </a:r>
          </a:p>
          <a:p>
            <a:r>
              <a:rPr lang="en-US" dirty="0" smtClean="0"/>
              <a:t>Chair and Associate Professor, Behavioral Health </a:t>
            </a:r>
          </a:p>
          <a:p>
            <a:r>
              <a:rPr lang="en-US" dirty="0" smtClean="0"/>
              <a:t>LMU DCOM </a:t>
            </a:r>
            <a:endParaRPr lang="en-US" dirty="0"/>
          </a:p>
        </p:txBody>
      </p:sp>
    </p:spTree>
    <p:extLst>
      <p:ext uri="{BB962C8B-B14F-4D97-AF65-F5344CB8AC3E}">
        <p14:creationId xmlns:p14="http://schemas.microsoft.com/office/powerpoint/2010/main" val="3625350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Define physician burnout. </a:t>
            </a:r>
          </a:p>
          <a:p>
            <a:r>
              <a:rPr lang="en-US" dirty="0" smtClean="0"/>
              <a:t>Describe personal and professional sequelae of physician burnout. </a:t>
            </a:r>
          </a:p>
          <a:p>
            <a:r>
              <a:rPr lang="en-US" dirty="0" smtClean="0"/>
              <a:t>Identify factors contributing to physician burnout and those contributing to physician engagement. </a:t>
            </a:r>
          </a:p>
          <a:p>
            <a:r>
              <a:rPr lang="en-US" dirty="0" smtClean="0"/>
              <a:t>Define mindfulness and its benefits for practice of medicine. </a:t>
            </a:r>
          </a:p>
          <a:p>
            <a:r>
              <a:rPr lang="en-US" dirty="0" smtClean="0"/>
              <a:t>Learn </a:t>
            </a:r>
            <a:r>
              <a:rPr lang="en-US" dirty="0" smtClean="0"/>
              <a:t>5 time-efficient </a:t>
            </a:r>
            <a:r>
              <a:rPr lang="en-US" dirty="0" smtClean="0"/>
              <a:t>user-friendly strategies to increase mindfulness and physician well-being</a:t>
            </a:r>
            <a:r>
              <a:rPr lang="en-US" dirty="0" smtClean="0"/>
              <a:t>.</a:t>
            </a:r>
          </a:p>
          <a:p>
            <a:r>
              <a:rPr lang="en-US" dirty="0" smtClean="0"/>
              <a:t>Review app and online based mindfulness resources. </a:t>
            </a:r>
            <a:r>
              <a:rPr lang="en-US" dirty="0" smtClean="0"/>
              <a:t> </a:t>
            </a:r>
            <a:endParaRPr lang="en-US" dirty="0" smtClean="0"/>
          </a:p>
          <a:p>
            <a:endParaRPr lang="en-US" dirty="0" smtClean="0"/>
          </a:p>
          <a:p>
            <a:endParaRPr lang="en-US" dirty="0"/>
          </a:p>
        </p:txBody>
      </p:sp>
    </p:spTree>
    <p:extLst>
      <p:ext uri="{BB962C8B-B14F-4D97-AF65-F5344CB8AC3E}">
        <p14:creationId xmlns:p14="http://schemas.microsoft.com/office/powerpoint/2010/main" val="1448212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Content Placeholder 4"/>
          <p:cNvSpPr>
            <a:spLocks noGrp="1"/>
          </p:cNvSpPr>
          <p:nvPr>
            <p:ph sz="half" idx="1"/>
          </p:nvPr>
        </p:nvSpPr>
        <p:spPr>
          <a:xfrm>
            <a:off x="628650" y="1546579"/>
            <a:ext cx="3886200" cy="4344268"/>
          </a:xfrm>
        </p:spPr>
        <p:txBody>
          <a:bodyPr>
            <a:normAutofit fontScale="92500" lnSpcReduction="10000"/>
          </a:bodyPr>
          <a:lstStyle/>
          <a:p>
            <a:r>
              <a:rPr lang="en-US" dirty="0" smtClean="0"/>
              <a:t>What goes through your mind in the moment before you walk into the room to see your next patient? A flurry of thoughts about all the patients you’ve seen already? </a:t>
            </a:r>
            <a:r>
              <a:rPr lang="en-US" dirty="0" smtClean="0"/>
              <a:t>Or the </a:t>
            </a:r>
            <a:r>
              <a:rPr lang="en-US" dirty="0" smtClean="0"/>
              <a:t>mountain </a:t>
            </a:r>
            <a:r>
              <a:rPr lang="en-US" dirty="0" smtClean="0"/>
              <a:t>of administrative tasks you need to finish later today?</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57726" y="2305050"/>
            <a:ext cx="3524249" cy="2419350"/>
          </a:xfrm>
        </p:spPr>
      </p:pic>
    </p:spTree>
    <p:extLst>
      <p:ext uri="{BB962C8B-B14F-4D97-AF65-F5344CB8AC3E}">
        <p14:creationId xmlns:p14="http://schemas.microsoft.com/office/powerpoint/2010/main" val="328168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r>
              <a:rPr lang="en-US" dirty="0" smtClean="0"/>
              <a:t>But what if…you paused – for just a few seconds – as you touch the doorknob, took a deep breath to be present and let go of all that has gone before and all that is ahead of you? </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29150" y="2226469"/>
            <a:ext cx="3886200" cy="2613963"/>
          </a:xfrm>
        </p:spPr>
      </p:pic>
    </p:spTree>
    <p:extLst>
      <p:ext uri="{BB962C8B-B14F-4D97-AF65-F5344CB8AC3E}">
        <p14:creationId xmlns:p14="http://schemas.microsoft.com/office/powerpoint/2010/main" val="1444232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Square Breathing: A </a:t>
            </a:r>
            <a:r>
              <a:rPr lang="en-US" dirty="0"/>
              <a:t>technique you </a:t>
            </a:r>
            <a:r>
              <a:rPr lang="en-US" dirty="0" smtClean="0"/>
              <a:t>can </a:t>
            </a:r>
            <a:r>
              <a:rPr lang="en-US" dirty="0"/>
              <a:t>use anytime, anywhere…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16833" y="2228851"/>
            <a:ext cx="3570869" cy="3533981"/>
          </a:xfrm>
        </p:spPr>
      </p:pic>
      <p:sp>
        <p:nvSpPr>
          <p:cNvPr id="5" name="TextBox 4"/>
          <p:cNvSpPr txBox="1"/>
          <p:nvPr/>
        </p:nvSpPr>
        <p:spPr>
          <a:xfrm>
            <a:off x="5029200" y="5568932"/>
            <a:ext cx="2571750" cy="216982"/>
          </a:xfrm>
          <a:prstGeom prst="rect">
            <a:avLst/>
          </a:prstGeom>
          <a:noFill/>
        </p:spPr>
        <p:txBody>
          <a:bodyPr wrap="square" rtlCol="0">
            <a:spAutoFit/>
          </a:bodyPr>
          <a:lstStyle/>
          <a:p>
            <a:pPr>
              <a:lnSpc>
                <a:spcPct val="90000"/>
              </a:lnSpc>
            </a:pPr>
            <a:r>
              <a:rPr lang="en-US" sz="900" dirty="0"/>
              <a:t>Image from Gov’t of Ontario</a:t>
            </a:r>
          </a:p>
        </p:txBody>
      </p:sp>
    </p:spTree>
    <p:extLst>
      <p:ext uri="{BB962C8B-B14F-4D97-AF65-F5344CB8AC3E}">
        <p14:creationId xmlns:p14="http://schemas.microsoft.com/office/powerpoint/2010/main" val="38612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Why are we talking about </a:t>
            </a:r>
            <a:r>
              <a:rPr lang="en-US" sz="3600" dirty="0" smtClean="0"/>
              <a:t>mindfulness and physician wellness?</a:t>
            </a:r>
            <a:r>
              <a:rPr lang="en-US" sz="3600" baseline="30000" dirty="0"/>
              <a:t>1</a:t>
            </a:r>
            <a:endParaRPr lang="en-US" sz="3600" baseline="30000" dirty="0"/>
          </a:p>
        </p:txBody>
      </p:sp>
      <p:sp>
        <p:nvSpPr>
          <p:cNvPr id="3" name="Content Placeholder 2"/>
          <p:cNvSpPr>
            <a:spLocks noGrp="1"/>
          </p:cNvSpPr>
          <p:nvPr>
            <p:ph sz="half" idx="1"/>
          </p:nvPr>
        </p:nvSpPr>
        <p:spPr/>
        <p:txBody>
          <a:bodyPr>
            <a:normAutofit fontScale="62500" lnSpcReduction="20000"/>
          </a:bodyPr>
          <a:lstStyle/>
          <a:p>
            <a:r>
              <a:rPr lang="en-US" dirty="0"/>
              <a:t>Physicians experience the highest rate of burnout in healthcare </a:t>
            </a:r>
            <a:r>
              <a:rPr lang="en-US" dirty="0" smtClean="0"/>
              <a:t>fields</a:t>
            </a:r>
            <a:endParaRPr lang="en-US" dirty="0"/>
          </a:p>
          <a:p>
            <a:r>
              <a:rPr lang="en-US" dirty="0"/>
              <a:t>Highest risk: primary care with greatest risk in </a:t>
            </a:r>
            <a:r>
              <a:rPr lang="en-US" dirty="0" smtClean="0"/>
              <a:t>ER, OB-GYN, Family </a:t>
            </a:r>
            <a:r>
              <a:rPr lang="en-US" dirty="0"/>
              <a:t>and Internal Medicine</a:t>
            </a:r>
          </a:p>
          <a:p>
            <a:r>
              <a:rPr lang="en-US" dirty="0"/>
              <a:t>1:3 physicians are in burnout at any given time </a:t>
            </a:r>
          </a:p>
          <a:p>
            <a:r>
              <a:rPr lang="en-US" dirty="0"/>
              <a:t>~60% of all physicians report burnout symptoms at some point in their medical education/practice </a:t>
            </a:r>
            <a:endParaRPr lang="en-US" dirty="0" smtClean="0"/>
          </a:p>
          <a:p>
            <a:r>
              <a:rPr lang="en-US" dirty="0" smtClean="0"/>
              <a:t>Nearly half of all third year medical students report burnout; strong associations between burnout and suicidal </a:t>
            </a:r>
            <a:r>
              <a:rPr lang="en-US" dirty="0" smtClean="0"/>
              <a:t>ideation</a:t>
            </a:r>
          </a:p>
          <a:p>
            <a:r>
              <a:rPr lang="en-US" dirty="0" smtClean="0"/>
              <a:t>Every year 400 U.S. physicians commit suicide</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14850" y="2226469"/>
            <a:ext cx="4333875" cy="2895600"/>
          </a:xfrm>
        </p:spPr>
      </p:pic>
    </p:spTree>
    <p:extLst>
      <p:ext uri="{BB962C8B-B14F-4D97-AF65-F5344CB8AC3E}">
        <p14:creationId xmlns:p14="http://schemas.microsoft.com/office/powerpoint/2010/main" val="41956640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dirty="0" smtClean="0"/>
              <a:t>Multiple organizations have committed to physician well-being and resilience</a:t>
            </a:r>
            <a:endParaRPr lang="en-US" dirty="0"/>
          </a:p>
        </p:txBody>
      </p:sp>
      <p:sp>
        <p:nvSpPr>
          <p:cNvPr id="12" name="Content Placeholder 11"/>
          <p:cNvSpPr>
            <a:spLocks noGrp="1"/>
          </p:cNvSpPr>
          <p:nvPr>
            <p:ph sz="half" idx="1"/>
          </p:nvPr>
        </p:nvSpPr>
        <p:spPr/>
        <p:txBody>
          <a:bodyPr/>
          <a:lstStyle/>
          <a:p>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8650" y="2226469"/>
            <a:ext cx="3886200" cy="3177938"/>
          </a:xfrm>
        </p:spPr>
      </p:pic>
      <p:pic>
        <p:nvPicPr>
          <p:cNvPr id="10" name="Content Placeholder 9"/>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4627960" y="2226469"/>
            <a:ext cx="3887390" cy="3177938"/>
          </a:xfrm>
        </p:spPr>
      </p:pic>
      <p:sp>
        <p:nvSpPr>
          <p:cNvPr id="13" name="Footer Placeholder 12"/>
          <p:cNvSpPr>
            <a:spLocks noGrp="1"/>
          </p:cNvSpPr>
          <p:nvPr>
            <p:ph type="ftr" sz="quarter" idx="4294967295"/>
          </p:nvPr>
        </p:nvSpPr>
        <p:spPr>
          <a:xfrm>
            <a:off x="1237784" y="5642517"/>
            <a:ext cx="7538225" cy="255840"/>
          </a:xfrm>
        </p:spPr>
        <p:txBody>
          <a:bodyPr/>
          <a:lstStyle/>
          <a:p>
            <a:r>
              <a:rPr lang="en-US" sz="1000" dirty="0" smtClean="0"/>
              <a:t>https://</a:t>
            </a:r>
            <a:r>
              <a:rPr lang="en-US" sz="1000" dirty="0" smtClean="0"/>
              <a:t>nam.edu/initiatives/clinician-resilience-and-well-being/commitment-statements-clinician-well-being</a:t>
            </a:r>
            <a:endParaRPr lang="en-US" sz="1000" dirty="0"/>
          </a:p>
        </p:txBody>
      </p:sp>
    </p:spTree>
    <p:extLst>
      <p:ext uri="{BB962C8B-B14F-4D97-AF65-F5344CB8AC3E}">
        <p14:creationId xmlns:p14="http://schemas.microsoft.com/office/powerpoint/2010/main" val="2399401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physician </a:t>
            </a:r>
            <a:r>
              <a:rPr lang="en-US" dirty="0" smtClean="0"/>
              <a:t>burnout?</a:t>
            </a:r>
            <a:r>
              <a:rPr lang="en-US" baseline="30000" dirty="0"/>
              <a:t>2</a:t>
            </a:r>
            <a:r>
              <a:rPr lang="en-US" baseline="30000" dirty="0" smtClean="0"/>
              <a:t>,5</a:t>
            </a:r>
            <a:endParaRPr lang="en-US" baseline="30000" dirty="0"/>
          </a:p>
        </p:txBody>
      </p:sp>
      <p:sp>
        <p:nvSpPr>
          <p:cNvPr id="3" name="Content Placeholder 2"/>
          <p:cNvSpPr>
            <a:spLocks noGrp="1"/>
          </p:cNvSpPr>
          <p:nvPr>
            <p:ph sz="half" idx="1"/>
          </p:nvPr>
        </p:nvSpPr>
        <p:spPr>
          <a:xfrm>
            <a:off x="628650" y="1847444"/>
            <a:ext cx="3886200" cy="3817376"/>
          </a:xfrm>
        </p:spPr>
        <p:txBody>
          <a:bodyPr>
            <a:normAutofit fontScale="40000" lnSpcReduction="20000"/>
          </a:bodyPr>
          <a:lstStyle/>
          <a:p>
            <a:endParaRPr lang="en-US" dirty="0" smtClean="0"/>
          </a:p>
          <a:p>
            <a:r>
              <a:rPr lang="en-US" sz="4400" dirty="0" smtClean="0"/>
              <a:t>Exhaustion</a:t>
            </a:r>
            <a:r>
              <a:rPr lang="en-US" sz="4400" dirty="0"/>
              <a:t>: feeling of not being able to offer any more of oneself at work; a consequence of prolonged exposure to excessive demands.</a:t>
            </a:r>
          </a:p>
          <a:p>
            <a:r>
              <a:rPr lang="en-US" sz="4400" dirty="0"/>
              <a:t>Cynicism: a negative, calloused, or detached attitude toward tasks, colleagues, and </a:t>
            </a:r>
            <a:r>
              <a:rPr lang="en-US" sz="4400" dirty="0" smtClean="0"/>
              <a:t>patients</a:t>
            </a:r>
            <a:r>
              <a:rPr lang="en-US" sz="4400" dirty="0" smtClean="0"/>
              <a:t> </a:t>
            </a:r>
            <a:r>
              <a:rPr lang="en-US" sz="4400" dirty="0"/>
              <a:t>(treating people as if they are objects aka depersonalization)</a:t>
            </a:r>
          </a:p>
          <a:p>
            <a:r>
              <a:rPr lang="en-US" sz="4400" dirty="0"/>
              <a:t>Inefficacy: feeling of inadequate, incompetent performance; lack of productivity; inability to cope with everyday situations; decreased achievement; a sense that work is no longer meaningful</a:t>
            </a:r>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83872" y="2085279"/>
            <a:ext cx="3334215" cy="3126872"/>
          </a:xfrm>
        </p:spPr>
      </p:pic>
    </p:spTree>
    <p:extLst>
      <p:ext uri="{BB962C8B-B14F-4D97-AF65-F5344CB8AC3E}">
        <p14:creationId xmlns:p14="http://schemas.microsoft.com/office/powerpoint/2010/main" val="335607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922" y="790574"/>
            <a:ext cx="7886700" cy="890589"/>
          </a:xfrm>
        </p:spPr>
        <p:txBody>
          <a:bodyPr>
            <a:normAutofit fontScale="90000"/>
          </a:bodyPr>
          <a:lstStyle/>
          <a:p>
            <a:r>
              <a:rPr lang="en-US" dirty="0"/>
              <a:t>Physician burnout is linked </a:t>
            </a:r>
            <a:r>
              <a:rPr lang="en-US" dirty="0" smtClean="0"/>
              <a:t>to: </a:t>
            </a:r>
            <a:r>
              <a:rPr lang="en-US" baseline="30000" dirty="0" smtClean="0"/>
              <a:t>2,6</a:t>
            </a:r>
            <a:r>
              <a:rPr lang="en-US" dirty="0"/>
              <a:t/>
            </a:r>
            <a:br>
              <a:rPr lang="en-US" dirty="0"/>
            </a:br>
            <a:endParaRPr lang="en-US" dirty="0"/>
          </a:p>
        </p:txBody>
      </p:sp>
      <p:sp>
        <p:nvSpPr>
          <p:cNvPr id="3" name="Text Placeholder 2"/>
          <p:cNvSpPr>
            <a:spLocks noGrp="1"/>
          </p:cNvSpPr>
          <p:nvPr>
            <p:ph type="body" idx="1"/>
          </p:nvPr>
        </p:nvSpPr>
        <p:spPr>
          <a:xfrm>
            <a:off x="629842" y="1681163"/>
            <a:ext cx="3868340" cy="444199"/>
          </a:xfrm>
        </p:spPr>
        <p:txBody>
          <a:bodyPr/>
          <a:lstStyle/>
          <a:p>
            <a:r>
              <a:rPr lang="en-US" dirty="0" smtClean="0"/>
              <a:t>Professionally </a:t>
            </a:r>
            <a:endParaRPr lang="en-US" dirty="0"/>
          </a:p>
        </p:txBody>
      </p:sp>
      <p:sp>
        <p:nvSpPr>
          <p:cNvPr id="4" name="Content Placeholder 3"/>
          <p:cNvSpPr>
            <a:spLocks noGrp="1"/>
          </p:cNvSpPr>
          <p:nvPr>
            <p:ph sz="half" idx="2"/>
          </p:nvPr>
        </p:nvSpPr>
        <p:spPr>
          <a:xfrm>
            <a:off x="629842" y="2211859"/>
            <a:ext cx="3868340" cy="3687779"/>
          </a:xfrm>
        </p:spPr>
        <p:txBody>
          <a:bodyPr>
            <a:normAutofit/>
          </a:bodyPr>
          <a:lstStyle/>
          <a:p>
            <a:r>
              <a:rPr lang="en-US" dirty="0" smtClean="0"/>
              <a:t>Patient </a:t>
            </a:r>
            <a:r>
              <a:rPr lang="en-US" dirty="0" smtClean="0"/>
              <a:t>dissatisfaction</a:t>
            </a:r>
            <a:endParaRPr lang="en-US" dirty="0"/>
          </a:p>
          <a:p>
            <a:r>
              <a:rPr lang="en-US" dirty="0" smtClean="0"/>
              <a:t>Increased </a:t>
            </a:r>
            <a:r>
              <a:rPr lang="en-US" dirty="0"/>
              <a:t>medical errors</a:t>
            </a:r>
          </a:p>
          <a:p>
            <a:r>
              <a:rPr lang="en-US" dirty="0"/>
              <a:t>Lawsuits </a:t>
            </a:r>
          </a:p>
          <a:p>
            <a:r>
              <a:rPr lang="en-US" dirty="0"/>
              <a:t>Compassion fatigue </a:t>
            </a:r>
            <a:r>
              <a:rPr lang="en-US" dirty="0" smtClean="0"/>
              <a:t> </a:t>
            </a:r>
          </a:p>
          <a:p>
            <a:r>
              <a:rPr lang="en-US" dirty="0" smtClean="0"/>
              <a:t>Early attrition/retirement from practice </a:t>
            </a:r>
            <a:endParaRPr lang="en-US" dirty="0"/>
          </a:p>
          <a:p>
            <a:endParaRPr lang="en-US" dirty="0"/>
          </a:p>
        </p:txBody>
      </p:sp>
      <p:sp>
        <p:nvSpPr>
          <p:cNvPr id="5" name="Text Placeholder 4"/>
          <p:cNvSpPr>
            <a:spLocks noGrp="1"/>
          </p:cNvSpPr>
          <p:nvPr>
            <p:ph type="body" sz="quarter" idx="3"/>
          </p:nvPr>
        </p:nvSpPr>
        <p:spPr>
          <a:xfrm>
            <a:off x="4629150" y="1681163"/>
            <a:ext cx="3887391" cy="444199"/>
          </a:xfrm>
        </p:spPr>
        <p:txBody>
          <a:bodyPr/>
          <a:lstStyle/>
          <a:p>
            <a:r>
              <a:rPr lang="en-US" dirty="0" smtClean="0"/>
              <a:t>Personally</a:t>
            </a:r>
            <a:endParaRPr lang="en-US" dirty="0"/>
          </a:p>
        </p:txBody>
      </p:sp>
      <p:sp>
        <p:nvSpPr>
          <p:cNvPr id="6" name="Content Placeholder 5"/>
          <p:cNvSpPr>
            <a:spLocks noGrp="1"/>
          </p:cNvSpPr>
          <p:nvPr>
            <p:ph sz="quarter" idx="4"/>
          </p:nvPr>
        </p:nvSpPr>
        <p:spPr>
          <a:xfrm>
            <a:off x="4629150" y="2211859"/>
            <a:ext cx="3887391" cy="3687779"/>
          </a:xfrm>
        </p:spPr>
        <p:txBody>
          <a:bodyPr/>
          <a:lstStyle/>
          <a:p>
            <a:r>
              <a:rPr lang="en-US" dirty="0" smtClean="0"/>
              <a:t>Substance abuse </a:t>
            </a:r>
          </a:p>
          <a:p>
            <a:r>
              <a:rPr lang="en-US" dirty="0" smtClean="0"/>
              <a:t>MVAs</a:t>
            </a:r>
          </a:p>
          <a:p>
            <a:r>
              <a:rPr lang="en-US" dirty="0" smtClean="0"/>
              <a:t>Stress-related health issues</a:t>
            </a:r>
          </a:p>
          <a:p>
            <a:r>
              <a:rPr lang="en-US" dirty="0" smtClean="0"/>
              <a:t>Divorce </a:t>
            </a:r>
          </a:p>
          <a:p>
            <a:endParaRPr lang="en-US" dirty="0" smtClean="0"/>
          </a:p>
        </p:txBody>
      </p:sp>
    </p:spTree>
    <p:extLst>
      <p:ext uri="{BB962C8B-B14F-4D97-AF65-F5344CB8AC3E}">
        <p14:creationId xmlns:p14="http://schemas.microsoft.com/office/powerpoint/2010/main" val="362084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fade">
                                      <p:cBhvr>
                                        <p:cTn id="34" dur="1000"/>
                                        <p:tgtEl>
                                          <p:spTgt spid="6">
                                            <p:txEl>
                                              <p:pRg st="0" end="0"/>
                                            </p:txEl>
                                          </p:spTgt>
                                        </p:tgtEl>
                                      </p:cBhvr>
                                    </p:animEffect>
                                    <p:anim calcmode="lin" valueType="num">
                                      <p:cBhvr>
                                        <p:cTn id="3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Effect transition="in" filter="fade">
                                      <p:cBhvr>
                                        <p:cTn id="39" dur="1000"/>
                                        <p:tgtEl>
                                          <p:spTgt spid="6">
                                            <p:txEl>
                                              <p:pRg st="1" end="1"/>
                                            </p:txEl>
                                          </p:spTgt>
                                        </p:tgtEl>
                                      </p:cBhvr>
                                    </p:animEffect>
                                    <p:anim calcmode="lin" valueType="num">
                                      <p:cBhvr>
                                        <p:cTn id="4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1" end="1"/>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6">
                                            <p:txEl>
                                              <p:pRg st="2" end="2"/>
                                            </p:txEl>
                                          </p:spTgt>
                                        </p:tgtEl>
                                        <p:attrNameLst>
                                          <p:attrName>style.visibility</p:attrName>
                                        </p:attrNameLst>
                                      </p:cBhvr>
                                      <p:to>
                                        <p:strVal val="visible"/>
                                      </p:to>
                                    </p:set>
                                    <p:animEffect transition="in" filter="fade">
                                      <p:cBhvr>
                                        <p:cTn id="44" dur="1000"/>
                                        <p:tgtEl>
                                          <p:spTgt spid="6">
                                            <p:txEl>
                                              <p:pRg st="2" end="2"/>
                                            </p:txEl>
                                          </p:spTgt>
                                        </p:tgtEl>
                                      </p:cBhvr>
                                    </p:animEffect>
                                    <p:anim calcmode="lin" valueType="num">
                                      <p:cBhvr>
                                        <p:cTn id="4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2" end="2"/>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fade">
                                      <p:cBhvr>
                                        <p:cTn id="49" dur="1000"/>
                                        <p:tgtEl>
                                          <p:spTgt spid="6">
                                            <p:txEl>
                                              <p:pRg st="3" end="3"/>
                                            </p:txEl>
                                          </p:spTgt>
                                        </p:tgtEl>
                                      </p:cBhvr>
                                    </p:animEffect>
                                    <p:anim calcmode="lin" valueType="num">
                                      <p:cBhvr>
                                        <p:cTn id="5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Contributors to physician burnout: </a:t>
            </a:r>
            <a:r>
              <a:rPr lang="en-US" sz="3600" baseline="30000" dirty="0" smtClean="0"/>
              <a:t>3,4,5,7</a:t>
            </a:r>
            <a:endParaRPr lang="en-US" sz="3600" baseline="30000" dirty="0"/>
          </a:p>
        </p:txBody>
      </p:sp>
      <p:sp>
        <p:nvSpPr>
          <p:cNvPr id="4" name="Content Placeholder 3"/>
          <p:cNvSpPr>
            <a:spLocks noGrp="1"/>
          </p:cNvSpPr>
          <p:nvPr>
            <p:ph sz="half" idx="1"/>
          </p:nvPr>
        </p:nvSpPr>
        <p:spPr/>
        <p:txBody>
          <a:bodyPr>
            <a:normAutofit fontScale="85000" lnSpcReduction="20000"/>
          </a:bodyPr>
          <a:lstStyle/>
          <a:p>
            <a:r>
              <a:rPr lang="en-US" dirty="0" smtClean="0"/>
              <a:t>High demand but low supply of </a:t>
            </a:r>
            <a:r>
              <a:rPr lang="en-US" dirty="0" smtClean="0"/>
              <a:t>primary </a:t>
            </a:r>
            <a:r>
              <a:rPr lang="en-US" dirty="0"/>
              <a:t>c</a:t>
            </a:r>
            <a:r>
              <a:rPr lang="en-US" dirty="0" smtClean="0"/>
              <a:t>are providers</a:t>
            </a:r>
            <a:endParaRPr lang="en-US" dirty="0" smtClean="0"/>
          </a:p>
          <a:p>
            <a:r>
              <a:rPr lang="en-US" dirty="0" smtClean="0"/>
              <a:t>Expanding geriatric population </a:t>
            </a:r>
          </a:p>
          <a:p>
            <a:r>
              <a:rPr lang="en-US" dirty="0" smtClean="0"/>
              <a:t>Low medical student interest in </a:t>
            </a:r>
            <a:r>
              <a:rPr lang="en-US" dirty="0" smtClean="0"/>
              <a:t>primary </a:t>
            </a:r>
            <a:r>
              <a:rPr lang="en-US" dirty="0"/>
              <a:t>c</a:t>
            </a:r>
            <a:r>
              <a:rPr lang="en-US" dirty="0" smtClean="0"/>
              <a:t>are </a:t>
            </a:r>
            <a:endParaRPr lang="en-US" dirty="0" smtClean="0"/>
          </a:p>
          <a:p>
            <a:r>
              <a:rPr lang="en-US" dirty="0" smtClean="0"/>
              <a:t>Lower primary care reimbursement </a:t>
            </a:r>
          </a:p>
          <a:p>
            <a:r>
              <a:rPr lang="en-US" dirty="0" smtClean="0"/>
              <a:t>Loss of autonomy </a:t>
            </a:r>
          </a:p>
          <a:p>
            <a:r>
              <a:rPr lang="en-US" dirty="0" smtClean="0">
                <a:solidFill>
                  <a:srgbClr val="FF0000"/>
                </a:solidFill>
              </a:rPr>
              <a:t>Loss of control over practice environment*** </a:t>
            </a:r>
            <a:endParaRPr lang="en-US" dirty="0">
              <a:solidFill>
                <a:srgbClr val="FF0000"/>
              </a:solidFill>
            </a:endParaRPr>
          </a:p>
        </p:txBody>
      </p:sp>
      <p:sp>
        <p:nvSpPr>
          <p:cNvPr id="5" name="Content Placeholder 4"/>
          <p:cNvSpPr>
            <a:spLocks noGrp="1"/>
          </p:cNvSpPr>
          <p:nvPr>
            <p:ph sz="half" idx="2"/>
          </p:nvPr>
        </p:nvSpPr>
        <p:spPr/>
        <p:txBody>
          <a:bodyPr>
            <a:normAutofit fontScale="85000" lnSpcReduction="20000"/>
          </a:bodyPr>
          <a:lstStyle/>
          <a:p>
            <a:r>
              <a:rPr lang="en-US" dirty="0" smtClean="0"/>
              <a:t>Increasing workload compounded by inefficient use of time </a:t>
            </a:r>
          </a:p>
          <a:p>
            <a:r>
              <a:rPr lang="en-US" dirty="0" smtClean="0"/>
              <a:t>Increased clerical burden due to EMR, meaningful use requirements</a:t>
            </a:r>
          </a:p>
          <a:p>
            <a:r>
              <a:rPr lang="en-US" dirty="0"/>
              <a:t>Alienation in increasingly bureaucratized medical system</a:t>
            </a:r>
          </a:p>
          <a:p>
            <a:r>
              <a:rPr lang="en-US" dirty="0" smtClean="0"/>
              <a:t>High </a:t>
            </a:r>
            <a:r>
              <a:rPr lang="en-US" dirty="0" smtClean="0"/>
              <a:t>debt incurrence</a:t>
            </a:r>
          </a:p>
          <a:p>
            <a:r>
              <a:rPr lang="en-US" dirty="0" smtClean="0">
                <a:solidFill>
                  <a:srgbClr val="FF0000"/>
                </a:solidFill>
              </a:rPr>
              <a:t>Physician </a:t>
            </a:r>
            <a:r>
              <a:rPr lang="en-US" dirty="0" smtClean="0">
                <a:solidFill>
                  <a:srgbClr val="FF0000"/>
                </a:solidFill>
              </a:rPr>
              <a:t>lack of attention to self-wellness</a:t>
            </a:r>
          </a:p>
          <a:p>
            <a:r>
              <a:rPr lang="en-US" dirty="0" smtClean="0">
                <a:solidFill>
                  <a:srgbClr val="FF0000"/>
                </a:solidFill>
              </a:rPr>
              <a:t>Lack </a:t>
            </a:r>
            <a:r>
              <a:rPr lang="en-US" dirty="0" smtClean="0">
                <a:solidFill>
                  <a:srgbClr val="FF0000"/>
                </a:solidFill>
              </a:rPr>
              <a:t>of work-life balance </a:t>
            </a:r>
          </a:p>
          <a:p>
            <a:pPr marL="0" indent="0">
              <a:buNone/>
            </a:pPr>
            <a:endParaRPr lang="en-US" dirty="0" smtClean="0"/>
          </a:p>
          <a:p>
            <a:endParaRPr lang="en-US" dirty="0"/>
          </a:p>
        </p:txBody>
      </p:sp>
    </p:spTree>
    <p:extLst>
      <p:ext uri="{BB962C8B-B14F-4D97-AF65-F5344CB8AC3E}">
        <p14:creationId xmlns:p14="http://schemas.microsoft.com/office/powerpoint/2010/main" val="246551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fade">
                                      <p:cBhvr>
                                        <p:cTn id="34" dur="1000"/>
                                        <p:tgtEl>
                                          <p:spTgt spid="4">
                                            <p:txEl>
                                              <p:pRg st="5" end="5"/>
                                            </p:txEl>
                                          </p:spTgt>
                                        </p:tgtEl>
                                      </p:cBhvr>
                                    </p:animEffect>
                                    <p:anim calcmode="lin" valueType="num">
                                      <p:cBhvr>
                                        <p:cTn id="3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1000"/>
                                        <p:tgtEl>
                                          <p:spTgt spid="5">
                                            <p:txEl>
                                              <p:pRg st="0" end="0"/>
                                            </p:txEl>
                                          </p:spTgt>
                                        </p:tgtEl>
                                      </p:cBhvr>
                                    </p:animEffect>
                                    <p:anim calcmode="lin" valueType="num">
                                      <p:cBhvr>
                                        <p:cTn id="4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
                                            <p:txEl>
                                              <p:pRg st="1" end="1"/>
                                            </p:txEl>
                                          </p:spTgt>
                                        </p:tgtEl>
                                        <p:attrNameLst>
                                          <p:attrName>style.visibility</p:attrName>
                                        </p:attrNameLst>
                                      </p:cBhvr>
                                      <p:to>
                                        <p:strVal val="visible"/>
                                      </p:to>
                                    </p:set>
                                    <p:animEffect transition="in" filter="fade">
                                      <p:cBhvr>
                                        <p:cTn id="46" dur="1000"/>
                                        <p:tgtEl>
                                          <p:spTgt spid="5">
                                            <p:txEl>
                                              <p:pRg st="1" end="1"/>
                                            </p:txEl>
                                          </p:spTgt>
                                        </p:tgtEl>
                                      </p:cBhvr>
                                    </p:animEffect>
                                    <p:anim calcmode="lin" valueType="num">
                                      <p:cBhvr>
                                        <p:cTn id="47"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1" end="1"/>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
                                            <p:txEl>
                                              <p:pRg st="2" end="2"/>
                                            </p:txEl>
                                          </p:spTgt>
                                        </p:tgtEl>
                                        <p:attrNameLst>
                                          <p:attrName>style.visibility</p:attrName>
                                        </p:attrNameLst>
                                      </p:cBhvr>
                                      <p:to>
                                        <p:strVal val="visible"/>
                                      </p:to>
                                    </p:set>
                                    <p:animEffect transition="in" filter="fade">
                                      <p:cBhvr>
                                        <p:cTn id="51" dur="1000"/>
                                        <p:tgtEl>
                                          <p:spTgt spid="5">
                                            <p:txEl>
                                              <p:pRg st="2" end="2"/>
                                            </p:txEl>
                                          </p:spTgt>
                                        </p:tgtEl>
                                      </p:cBhvr>
                                    </p:animEffect>
                                    <p:anim calcmode="lin" valueType="num">
                                      <p:cBhvr>
                                        <p:cTn id="5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5">
                                            <p:txEl>
                                              <p:pRg st="2" end="2"/>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5">
                                            <p:txEl>
                                              <p:pRg st="3" end="3"/>
                                            </p:txEl>
                                          </p:spTgt>
                                        </p:tgtEl>
                                        <p:attrNameLst>
                                          <p:attrName>style.visibility</p:attrName>
                                        </p:attrNameLst>
                                      </p:cBhvr>
                                      <p:to>
                                        <p:strVal val="visible"/>
                                      </p:to>
                                    </p:set>
                                    <p:animEffect transition="in" filter="fade">
                                      <p:cBhvr>
                                        <p:cTn id="56" dur="1000"/>
                                        <p:tgtEl>
                                          <p:spTgt spid="5">
                                            <p:txEl>
                                              <p:pRg st="3" end="3"/>
                                            </p:txEl>
                                          </p:spTgt>
                                        </p:tgtEl>
                                      </p:cBhvr>
                                    </p:animEffect>
                                    <p:anim calcmode="lin" valueType="num">
                                      <p:cBhvr>
                                        <p:cTn id="5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4" end="4"/>
                                            </p:txEl>
                                          </p:spTgt>
                                        </p:tgtEl>
                                        <p:attrNameLst>
                                          <p:attrName>style.visibility</p:attrName>
                                        </p:attrNameLst>
                                      </p:cBhvr>
                                      <p:to>
                                        <p:strVal val="visible"/>
                                      </p:to>
                                    </p:set>
                                    <p:animEffect transition="in" filter="fade">
                                      <p:cBhvr>
                                        <p:cTn id="63" dur="1000"/>
                                        <p:tgtEl>
                                          <p:spTgt spid="5">
                                            <p:txEl>
                                              <p:pRg st="4" end="4"/>
                                            </p:txEl>
                                          </p:spTgt>
                                        </p:tgtEl>
                                      </p:cBhvr>
                                    </p:animEffect>
                                    <p:anim calcmode="lin" valueType="num">
                                      <p:cBhvr>
                                        <p:cTn id="64"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4" end="4"/>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5">
                                            <p:txEl>
                                              <p:pRg st="5" end="5"/>
                                            </p:txEl>
                                          </p:spTgt>
                                        </p:tgtEl>
                                        <p:attrNameLst>
                                          <p:attrName>style.visibility</p:attrName>
                                        </p:attrNameLst>
                                      </p:cBhvr>
                                      <p:to>
                                        <p:strVal val="visible"/>
                                      </p:to>
                                    </p:set>
                                    <p:animEffect transition="in" filter="fade">
                                      <p:cBhvr>
                                        <p:cTn id="68" dur="1000"/>
                                        <p:tgtEl>
                                          <p:spTgt spid="5">
                                            <p:txEl>
                                              <p:pRg st="5" end="5"/>
                                            </p:txEl>
                                          </p:spTgt>
                                        </p:tgtEl>
                                      </p:cBhvr>
                                    </p:animEffect>
                                    <p:anim calcmode="lin" valueType="num">
                                      <p:cBhvr>
                                        <p:cTn id="6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7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drives physician burnout vs. physician engagement?</a:t>
            </a:r>
            <a:r>
              <a:rPr lang="en-US" baseline="30000" dirty="0" smtClean="0"/>
              <a:t>15</a:t>
            </a:r>
            <a:endParaRPr lang="en-US" baseline="300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7133" y="1851103"/>
            <a:ext cx="7672038" cy="3880624"/>
          </a:xfrm>
        </p:spPr>
      </p:pic>
    </p:spTree>
    <p:extLst>
      <p:ext uri="{BB962C8B-B14F-4D97-AF65-F5344CB8AC3E}">
        <p14:creationId xmlns:p14="http://schemas.microsoft.com/office/powerpoint/2010/main" val="4172494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evidence show works to reduce burnout and increase engagement/resilience?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1458" y="2226469"/>
            <a:ext cx="4408714" cy="3655316"/>
          </a:xfrm>
        </p:spPr>
      </p:pic>
    </p:spTree>
    <p:extLst>
      <p:ext uri="{BB962C8B-B14F-4D97-AF65-F5344CB8AC3E}">
        <p14:creationId xmlns:p14="http://schemas.microsoft.com/office/powerpoint/2010/main" val="248524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oqWIqRwCzJA"/>
          <p:cNvPicPr>
            <a:picLocks noGrp="1" noRot="1" noChangeAspect="1"/>
          </p:cNvPicPr>
          <p:nvPr>
            <p:ph idx="1"/>
            <a:videoFile r:link="rId1"/>
          </p:nvPr>
        </p:nvPicPr>
        <p:blipFill>
          <a:blip r:embed="rId4"/>
          <a:stretch>
            <a:fillRect/>
          </a:stretch>
        </p:blipFill>
        <p:spPr>
          <a:xfrm>
            <a:off x="1505415" y="1690689"/>
            <a:ext cx="5809785" cy="3427411"/>
          </a:xfrm>
          <a:prstGeom prst="rect">
            <a:avLst/>
          </a:prstGeom>
        </p:spPr>
      </p:pic>
    </p:spTree>
    <p:extLst>
      <p:ext uri="{BB962C8B-B14F-4D97-AF65-F5344CB8AC3E}">
        <p14:creationId xmlns:p14="http://schemas.microsoft.com/office/powerpoint/2010/main" val="2033938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 Practice</a:t>
            </a:r>
            <a:r>
              <a:rPr lang="en-US" baseline="40000" dirty="0" smtClean="0"/>
              <a:t>9,10</a:t>
            </a:r>
            <a:r>
              <a:rPr lang="en-US" dirty="0" smtClean="0"/>
              <a:t> </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Attending in a nonjudgmental way to our physical and mental processes during ordinary, everyday tasks</a:t>
            </a:r>
          </a:p>
          <a:p>
            <a:r>
              <a:rPr lang="en-US" dirty="0" smtClean="0"/>
              <a:t>Critical self reflection enabling physician to listen attentively, recognize errors, refine technical skills, make evidence based decisions, clarify values </a:t>
            </a:r>
            <a:endParaRPr lang="en-US" dirty="0"/>
          </a:p>
        </p:txBody>
      </p:sp>
      <p:sp>
        <p:nvSpPr>
          <p:cNvPr id="4" name="Content Placeholder 3"/>
          <p:cNvSpPr>
            <a:spLocks noGrp="1"/>
          </p:cNvSpPr>
          <p:nvPr>
            <p:ph sz="half" idx="2"/>
          </p:nvPr>
        </p:nvSpPr>
        <p:spPr/>
        <p:txBody>
          <a:bodyPr>
            <a:normAutofit fontScale="85000" lnSpcReduction="20000"/>
          </a:bodyPr>
          <a:lstStyle/>
          <a:p>
            <a:r>
              <a:rPr lang="en-US" dirty="0" smtClean="0"/>
              <a:t>Mindfulness is:</a:t>
            </a:r>
          </a:p>
          <a:p>
            <a:pPr lvl="1"/>
            <a:r>
              <a:rPr lang="en-US" dirty="0" smtClean="0"/>
              <a:t>a </a:t>
            </a:r>
            <a:r>
              <a:rPr lang="en-US" dirty="0" smtClean="0"/>
              <a:t>link between relationship-centered care and evidence based medicine</a:t>
            </a:r>
          </a:p>
          <a:p>
            <a:pPr lvl="1"/>
            <a:r>
              <a:rPr lang="en-US" dirty="0" smtClean="0"/>
              <a:t>A characteristic of good medical practice </a:t>
            </a:r>
          </a:p>
          <a:p>
            <a:r>
              <a:rPr lang="en-US" dirty="0" smtClean="0"/>
              <a:t>Mindful </a:t>
            </a:r>
            <a:r>
              <a:rPr lang="en-US" dirty="0"/>
              <a:t>physicians act with:</a:t>
            </a:r>
          </a:p>
          <a:p>
            <a:pPr lvl="1"/>
            <a:r>
              <a:rPr lang="en-US" dirty="0"/>
              <a:t>Compassion </a:t>
            </a:r>
          </a:p>
          <a:p>
            <a:pPr lvl="1"/>
            <a:r>
              <a:rPr lang="en-US" dirty="0"/>
              <a:t>Competence </a:t>
            </a:r>
          </a:p>
          <a:p>
            <a:pPr lvl="1"/>
            <a:r>
              <a:rPr lang="en-US" dirty="0"/>
              <a:t>Presence </a:t>
            </a:r>
          </a:p>
          <a:p>
            <a:pPr lvl="1"/>
            <a:r>
              <a:rPr lang="en-US" dirty="0"/>
              <a:t>Insight      </a:t>
            </a:r>
          </a:p>
          <a:p>
            <a:pPr marL="457200" lvl="1" indent="0">
              <a:buNone/>
            </a:pPr>
            <a:r>
              <a:rPr lang="en-US" dirty="0" smtClean="0"/>
              <a:t>                                                      </a:t>
            </a:r>
            <a:endParaRPr lang="en-US" dirty="0"/>
          </a:p>
        </p:txBody>
      </p:sp>
    </p:spTree>
    <p:extLst>
      <p:ext uri="{BB962C8B-B14F-4D97-AF65-F5344CB8AC3E}">
        <p14:creationId xmlns:p14="http://schemas.microsoft.com/office/powerpoint/2010/main" val="140012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500"/>
                                        <p:tgtEl>
                                          <p:spTgt spid="4">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 Practice</a:t>
            </a:r>
            <a:r>
              <a:rPr lang="en-US" baseline="40000" dirty="0" smtClean="0"/>
              <a:t>14</a:t>
            </a:r>
            <a:r>
              <a:rPr lang="en-US" dirty="0" smtClean="0"/>
              <a:t> </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Curiosity instead of premature closure</a:t>
            </a:r>
          </a:p>
          <a:p>
            <a:r>
              <a:rPr lang="en-US" dirty="0" smtClean="0"/>
              <a:t>Presence rather than detachment</a:t>
            </a:r>
          </a:p>
          <a:p>
            <a:r>
              <a:rPr lang="en-US" dirty="0" smtClean="0"/>
              <a:t>Helpful when dealing with difficult patients/families or challenging clinical situations</a:t>
            </a:r>
          </a:p>
          <a:p>
            <a:r>
              <a:rPr lang="en-US" dirty="0" smtClean="0"/>
              <a:t>Allows physician to recognize need for </a:t>
            </a:r>
            <a:r>
              <a:rPr lang="en-US" dirty="0" smtClean="0"/>
              <a:t>self- care/ self-compassion</a:t>
            </a:r>
            <a:endParaRPr lang="en-US" dirty="0" smtClean="0"/>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29150" y="1825625"/>
            <a:ext cx="3886200" cy="3403327"/>
          </a:xfrm>
        </p:spPr>
      </p:pic>
    </p:spTree>
    <p:extLst>
      <p:ext uri="{BB962C8B-B14F-4D97-AF65-F5344CB8AC3E}">
        <p14:creationId xmlns:p14="http://schemas.microsoft.com/office/powerpoint/2010/main" val="3003674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68712"/>
            <a:ext cx="7886700" cy="1839951"/>
          </a:xfrm>
        </p:spPr>
        <p:txBody>
          <a:bodyPr>
            <a:normAutofit fontScale="90000"/>
          </a:bodyPr>
          <a:lstStyle/>
          <a:p>
            <a:r>
              <a:rPr lang="en-US" dirty="0" smtClean="0"/>
              <a:t>What’s in it for me? </a:t>
            </a:r>
            <a:br>
              <a:rPr lang="en-US" dirty="0" smtClean="0"/>
            </a:br>
            <a:r>
              <a:rPr lang="en-US" dirty="0"/>
              <a:t/>
            </a:r>
            <a:br>
              <a:rPr lang="en-US" dirty="0"/>
            </a:br>
            <a:endParaRPr lang="en-US" dirty="0"/>
          </a:p>
        </p:txBody>
      </p:sp>
      <p:sp>
        <p:nvSpPr>
          <p:cNvPr id="3" name="Content Placeholder 2"/>
          <p:cNvSpPr>
            <a:spLocks noGrp="1"/>
          </p:cNvSpPr>
          <p:nvPr>
            <p:ph idx="1"/>
          </p:nvPr>
        </p:nvSpPr>
        <p:spPr>
          <a:xfrm>
            <a:off x="628650" y="1583473"/>
            <a:ext cx="7886700" cy="4254619"/>
          </a:xfrm>
        </p:spPr>
        <p:txBody>
          <a:bodyPr>
            <a:normAutofit fontScale="92500" lnSpcReduction="10000"/>
          </a:bodyPr>
          <a:lstStyle/>
          <a:p>
            <a:r>
              <a:rPr lang="en-US" dirty="0"/>
              <a:t>Doctors trained in mindfulness exhibit: </a:t>
            </a:r>
            <a:r>
              <a:rPr lang="en-US" baseline="40000" dirty="0" smtClean="0"/>
              <a:t>9,10</a:t>
            </a:r>
          </a:p>
          <a:p>
            <a:pPr marL="0" indent="0">
              <a:buNone/>
            </a:pPr>
            <a:endParaRPr lang="en-US" dirty="0" smtClean="0"/>
          </a:p>
          <a:p>
            <a:pPr lvl="1"/>
            <a:r>
              <a:rPr lang="en-US" dirty="0" smtClean="0"/>
              <a:t>Attentiveness</a:t>
            </a:r>
            <a:r>
              <a:rPr lang="en-US" dirty="0"/>
              <a:t>, curiosity, presence, and the ability to adopt multiple perspectives simultaneously – all qualities that promote greater awareness of self an others </a:t>
            </a:r>
          </a:p>
          <a:p>
            <a:pPr lvl="1"/>
            <a:r>
              <a:rPr lang="en-US" dirty="0" smtClean="0"/>
              <a:t>Lower </a:t>
            </a:r>
            <a:r>
              <a:rPr lang="en-US" dirty="0"/>
              <a:t>reactivity and </a:t>
            </a:r>
            <a:r>
              <a:rPr lang="en-US" dirty="0" smtClean="0"/>
              <a:t>enhanced </a:t>
            </a:r>
            <a:r>
              <a:rPr lang="en-US" dirty="0"/>
              <a:t>responsiveness to stressful situations</a:t>
            </a:r>
          </a:p>
          <a:p>
            <a:pPr lvl="1"/>
            <a:r>
              <a:rPr lang="en-US" dirty="0"/>
              <a:t>Freed attention allowing focus on patient’s concerns and consider variety of explanations in complex situations</a:t>
            </a:r>
          </a:p>
          <a:p>
            <a:pPr lvl="1"/>
            <a:r>
              <a:rPr lang="en-US" dirty="0"/>
              <a:t>Increased compassion, empathy</a:t>
            </a:r>
          </a:p>
          <a:p>
            <a:pPr lvl="1"/>
            <a:r>
              <a:rPr lang="en-US" dirty="0" smtClean="0"/>
              <a:t>Increased </a:t>
            </a:r>
            <a:r>
              <a:rPr lang="en-US" dirty="0"/>
              <a:t>warmth, acceptance, and positive regard in </a:t>
            </a:r>
            <a:r>
              <a:rPr lang="en-US" dirty="0" smtClean="0"/>
              <a:t>session</a:t>
            </a:r>
          </a:p>
          <a:p>
            <a:pPr lvl="1"/>
            <a:endParaRPr lang="en-US" dirty="0"/>
          </a:p>
        </p:txBody>
      </p:sp>
    </p:spTree>
    <p:extLst>
      <p:ext uri="{BB962C8B-B14F-4D97-AF65-F5344CB8AC3E}">
        <p14:creationId xmlns:p14="http://schemas.microsoft.com/office/powerpoint/2010/main" val="77922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in it for </a:t>
            </a:r>
            <a:r>
              <a:rPr lang="en-US" dirty="0" smtClean="0"/>
              <a:t>me?</a:t>
            </a:r>
            <a:r>
              <a:rPr lang="en-US" baseline="40000" dirty="0" smtClean="0"/>
              <a:t>13</a:t>
            </a:r>
            <a:endParaRPr lang="en-US" baseline="40000" dirty="0"/>
          </a:p>
        </p:txBody>
      </p:sp>
      <p:sp>
        <p:nvSpPr>
          <p:cNvPr id="3" name="Content Placeholder 2"/>
          <p:cNvSpPr>
            <a:spLocks noGrp="1"/>
          </p:cNvSpPr>
          <p:nvPr>
            <p:ph idx="1"/>
          </p:nvPr>
        </p:nvSpPr>
        <p:spPr/>
        <p:txBody>
          <a:bodyPr>
            <a:normAutofit lnSpcReduction="10000"/>
          </a:bodyPr>
          <a:lstStyle/>
          <a:p>
            <a:r>
              <a:rPr lang="en-US" dirty="0"/>
              <a:t>Doctors trained in mindfulness exhibit: </a:t>
            </a:r>
          </a:p>
          <a:p>
            <a:pPr lvl="1"/>
            <a:endParaRPr lang="en-US" dirty="0" smtClean="0"/>
          </a:p>
          <a:p>
            <a:pPr lvl="1"/>
            <a:r>
              <a:rPr lang="en-US" dirty="0" smtClean="0"/>
              <a:t>Increased </a:t>
            </a:r>
            <a:r>
              <a:rPr lang="en-US" dirty="0"/>
              <a:t>sense of well being </a:t>
            </a:r>
          </a:p>
          <a:p>
            <a:pPr lvl="1"/>
            <a:r>
              <a:rPr lang="en-US" dirty="0"/>
              <a:t>Increased </a:t>
            </a:r>
            <a:r>
              <a:rPr lang="en-US" dirty="0" smtClean="0"/>
              <a:t>resilience</a:t>
            </a:r>
          </a:p>
          <a:p>
            <a:pPr lvl="1"/>
            <a:r>
              <a:rPr lang="en-US" dirty="0" smtClean="0"/>
              <a:t>Increased engagement (energy, involvement, efficacy)</a:t>
            </a:r>
          </a:p>
          <a:p>
            <a:pPr lvl="1"/>
            <a:r>
              <a:rPr lang="en-US" dirty="0" smtClean="0"/>
              <a:t>Increased </a:t>
            </a:r>
            <a:r>
              <a:rPr lang="en-US" dirty="0" smtClean="0"/>
              <a:t>self-compassion </a:t>
            </a:r>
            <a:endParaRPr lang="en-US" dirty="0" smtClean="0"/>
          </a:p>
          <a:p>
            <a:pPr lvl="1"/>
            <a:r>
              <a:rPr lang="en-US" dirty="0" smtClean="0"/>
              <a:t>Lower </a:t>
            </a:r>
            <a:r>
              <a:rPr lang="en-US" dirty="0"/>
              <a:t>rates of </a:t>
            </a:r>
            <a:r>
              <a:rPr lang="en-US" dirty="0" smtClean="0"/>
              <a:t>burnout (exhaustion, cynicism, inefficacy)</a:t>
            </a:r>
            <a:endParaRPr lang="en-US" dirty="0"/>
          </a:p>
          <a:p>
            <a:pPr lvl="1"/>
            <a:r>
              <a:rPr lang="en-US" dirty="0"/>
              <a:t>Lower rates of </a:t>
            </a:r>
            <a:r>
              <a:rPr lang="en-US" dirty="0" smtClean="0"/>
              <a:t>depression, anxiety, stress</a:t>
            </a:r>
            <a:r>
              <a:rPr lang="en-US" dirty="0"/>
              <a:t>, emotional </a:t>
            </a:r>
            <a:r>
              <a:rPr lang="en-US" dirty="0" smtClean="0"/>
              <a:t>exhaustion</a:t>
            </a:r>
            <a:endParaRPr lang="en-US" dirty="0"/>
          </a:p>
          <a:p>
            <a:endParaRPr lang="en-US" dirty="0"/>
          </a:p>
        </p:txBody>
      </p:sp>
    </p:spTree>
    <p:extLst>
      <p:ext uri="{BB962C8B-B14F-4D97-AF65-F5344CB8AC3E}">
        <p14:creationId xmlns:p14="http://schemas.microsoft.com/office/powerpoint/2010/main" val="37482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it for my </a:t>
            </a:r>
            <a:r>
              <a:rPr lang="en-US" dirty="0" smtClean="0"/>
              <a:t>patients?</a:t>
            </a:r>
            <a:r>
              <a:rPr lang="en-US" baseline="40000" dirty="0" smtClean="0"/>
              <a:t>7,8</a:t>
            </a:r>
            <a:endParaRPr lang="en-US" baseline="40000" dirty="0"/>
          </a:p>
        </p:txBody>
      </p:sp>
      <p:sp>
        <p:nvSpPr>
          <p:cNvPr id="3" name="Content Placeholder 2"/>
          <p:cNvSpPr>
            <a:spLocks noGrp="1"/>
          </p:cNvSpPr>
          <p:nvPr>
            <p:ph idx="1"/>
          </p:nvPr>
        </p:nvSpPr>
        <p:spPr/>
        <p:txBody>
          <a:bodyPr>
            <a:normAutofit fontScale="92500"/>
          </a:bodyPr>
          <a:lstStyle/>
          <a:p>
            <a:r>
              <a:rPr lang="en-US" dirty="0"/>
              <a:t>Patients of doctors trained in mindfulness </a:t>
            </a:r>
            <a:r>
              <a:rPr lang="en-US" dirty="0" smtClean="0"/>
              <a:t>demonstrate</a:t>
            </a:r>
            <a:r>
              <a:rPr lang="en-US" dirty="0" smtClean="0"/>
              <a:t>:</a:t>
            </a:r>
            <a:r>
              <a:rPr lang="en-US" baseline="40000" dirty="0" smtClean="0"/>
              <a:t>7</a:t>
            </a:r>
            <a:endParaRPr lang="en-US" baseline="40000" dirty="0" smtClean="0"/>
          </a:p>
          <a:p>
            <a:pPr lvl="1"/>
            <a:r>
              <a:rPr lang="en-US" dirty="0" smtClean="0"/>
              <a:t>Increased patient </a:t>
            </a:r>
            <a:r>
              <a:rPr lang="en-US" dirty="0" smtClean="0"/>
              <a:t>centered interaction </a:t>
            </a:r>
          </a:p>
          <a:p>
            <a:pPr lvl="1"/>
            <a:r>
              <a:rPr lang="en-US" dirty="0" smtClean="0"/>
              <a:t>Higher </a:t>
            </a:r>
            <a:r>
              <a:rPr lang="en-US" dirty="0" smtClean="0"/>
              <a:t>patient </a:t>
            </a:r>
            <a:r>
              <a:rPr lang="en-US" dirty="0" smtClean="0"/>
              <a:t>satisfaction </a:t>
            </a:r>
            <a:r>
              <a:rPr lang="en-US" dirty="0" smtClean="0"/>
              <a:t>ratings</a:t>
            </a:r>
            <a:endParaRPr lang="en-US" dirty="0" smtClean="0"/>
          </a:p>
          <a:p>
            <a:pPr lvl="1"/>
            <a:r>
              <a:rPr lang="en-US" dirty="0" smtClean="0"/>
              <a:t>Increased rapport building from patient perspective</a:t>
            </a:r>
          </a:p>
          <a:p>
            <a:pPr lvl="1"/>
            <a:r>
              <a:rPr lang="en-US" dirty="0" smtClean="0"/>
              <a:t>Better communication about patient psychosocial issues</a:t>
            </a:r>
          </a:p>
          <a:p>
            <a:pPr lvl="2"/>
            <a:r>
              <a:rPr lang="en-US" dirty="0" smtClean="0"/>
              <a:t>More positive emotional atmosphere within clinical encounter</a:t>
            </a:r>
          </a:p>
          <a:p>
            <a:r>
              <a:rPr lang="en-US" dirty="0" smtClean="0"/>
              <a:t>Physicians who are more resilient and who cope better with stress are rated more positively overall by their </a:t>
            </a:r>
            <a:r>
              <a:rPr lang="en-US" dirty="0" smtClean="0"/>
              <a:t>patients.</a:t>
            </a:r>
            <a:r>
              <a:rPr lang="en-US" baseline="40000" dirty="0" smtClean="0"/>
              <a:t> 8</a:t>
            </a:r>
            <a:endParaRPr lang="en-US" baseline="40000" dirty="0" smtClean="0"/>
          </a:p>
          <a:p>
            <a:pPr lvl="1"/>
            <a:endParaRPr lang="en-US" dirty="0"/>
          </a:p>
        </p:txBody>
      </p:sp>
    </p:spTree>
    <p:extLst>
      <p:ext uri="{BB962C8B-B14F-4D97-AF65-F5344CB8AC3E}">
        <p14:creationId xmlns:p14="http://schemas.microsoft.com/office/powerpoint/2010/main" val="367475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if I am too busy to practice meditation?”</a:t>
            </a:r>
            <a:endParaRPr lang="en-US" dirty="0"/>
          </a:p>
        </p:txBody>
      </p:sp>
      <p:sp>
        <p:nvSpPr>
          <p:cNvPr id="3" name="Content Placeholder 2"/>
          <p:cNvSpPr>
            <a:spLocks noGrp="1"/>
          </p:cNvSpPr>
          <p:nvPr>
            <p:ph idx="1"/>
          </p:nvPr>
        </p:nvSpPr>
        <p:spPr/>
        <p:txBody>
          <a:bodyPr>
            <a:normAutofit/>
          </a:bodyPr>
          <a:lstStyle/>
          <a:p>
            <a:r>
              <a:rPr lang="en-US" dirty="0" smtClean="0"/>
              <a:t>Mindfulness is NOT necessarily meditation.</a:t>
            </a:r>
          </a:p>
          <a:p>
            <a:r>
              <a:rPr lang="en-US" dirty="0" smtClean="0"/>
              <a:t>Meditation is one mindfulness based intervention.</a:t>
            </a:r>
          </a:p>
          <a:p>
            <a:r>
              <a:rPr lang="en-US" dirty="0" smtClean="0"/>
              <a:t>Physicians who only devoted 10 minutes per day to Mindfulness Based Interventions (MBIs) were able to achieve significant </a:t>
            </a:r>
            <a:r>
              <a:rPr lang="en-US" dirty="0" smtClean="0"/>
              <a:t>improvements in self and patient care.</a:t>
            </a:r>
            <a:r>
              <a:rPr lang="en-US" baseline="40000" dirty="0" smtClean="0"/>
              <a:t>8</a:t>
            </a:r>
            <a:r>
              <a:rPr lang="en-US" dirty="0" smtClean="0"/>
              <a:t> </a:t>
            </a:r>
            <a:endParaRPr lang="en-US" dirty="0" smtClean="0"/>
          </a:p>
          <a:p>
            <a:pPr marL="342900" lvl="1" indent="0">
              <a:buNone/>
            </a:pPr>
            <a:endParaRPr lang="en-US" dirty="0" smtClean="0"/>
          </a:p>
          <a:p>
            <a:endParaRPr lang="en-US" dirty="0"/>
          </a:p>
        </p:txBody>
      </p:sp>
    </p:spTree>
    <p:extLst>
      <p:ext uri="{BB962C8B-B14F-4D97-AF65-F5344CB8AC3E}">
        <p14:creationId xmlns:p14="http://schemas.microsoft.com/office/powerpoint/2010/main" val="280776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do I get started?</a:t>
            </a:r>
            <a:endParaRPr lang="en-US" dirty="0"/>
          </a:p>
        </p:txBody>
      </p:sp>
      <p:sp>
        <p:nvSpPr>
          <p:cNvPr id="3" name="Content Placeholder 2"/>
          <p:cNvSpPr>
            <a:spLocks noGrp="1"/>
          </p:cNvSpPr>
          <p:nvPr>
            <p:ph sz="half" idx="1"/>
          </p:nvPr>
        </p:nvSpPr>
        <p:spPr/>
        <p:txBody>
          <a:bodyPr>
            <a:normAutofit/>
          </a:bodyPr>
          <a:lstStyle/>
          <a:p>
            <a:pPr marL="0" indent="0">
              <a:buNone/>
            </a:pPr>
            <a:r>
              <a:rPr lang="en-US" dirty="0" smtClean="0"/>
              <a:t>Techniques you can learn and start using TODAY:</a:t>
            </a:r>
          </a:p>
          <a:p>
            <a:pPr lvl="1"/>
            <a:r>
              <a:rPr lang="en-US" dirty="0"/>
              <a:t>Square breathing technique</a:t>
            </a:r>
          </a:p>
          <a:p>
            <a:pPr lvl="1"/>
            <a:r>
              <a:rPr lang="en-US" dirty="0"/>
              <a:t>STOP </a:t>
            </a:r>
            <a:r>
              <a:rPr lang="en-US" dirty="0" smtClean="0"/>
              <a:t>technique</a:t>
            </a:r>
            <a:r>
              <a:rPr lang="en-US" baseline="40000" dirty="0" smtClean="0"/>
              <a:t>16</a:t>
            </a:r>
            <a:endParaRPr lang="en-US" baseline="40000" dirty="0"/>
          </a:p>
          <a:p>
            <a:pPr lvl="1"/>
            <a:r>
              <a:rPr lang="en-US" dirty="0" smtClean="0"/>
              <a:t>Sitting meditation</a:t>
            </a:r>
            <a:r>
              <a:rPr lang="en-US" baseline="40000" dirty="0" smtClean="0"/>
              <a:t>16</a:t>
            </a:r>
            <a:r>
              <a:rPr lang="en-US" dirty="0" smtClean="0"/>
              <a:t> </a:t>
            </a:r>
            <a:endParaRPr lang="en-US" dirty="0"/>
          </a:p>
          <a:p>
            <a:pPr lvl="1"/>
            <a:r>
              <a:rPr lang="en-US" dirty="0" smtClean="0"/>
              <a:t>Daily </a:t>
            </a:r>
            <a:r>
              <a:rPr lang="en-US" dirty="0"/>
              <a:t>mindful </a:t>
            </a:r>
            <a:r>
              <a:rPr lang="en-US" dirty="0" smtClean="0"/>
              <a:t>activity</a:t>
            </a:r>
            <a:r>
              <a:rPr lang="en-US" baseline="40000" dirty="0" smtClean="0"/>
              <a:t>12</a:t>
            </a:r>
          </a:p>
          <a:p>
            <a:pPr lvl="1"/>
            <a:r>
              <a:rPr lang="en-US" dirty="0" smtClean="0"/>
              <a:t>Mindful </a:t>
            </a:r>
            <a:r>
              <a:rPr lang="en-US" dirty="0"/>
              <a:t>stretch</a:t>
            </a:r>
            <a:r>
              <a:rPr lang="en-US" baseline="40000" dirty="0"/>
              <a:t>12</a:t>
            </a:r>
          </a:p>
          <a:p>
            <a:pPr lvl="1"/>
            <a:endParaRPr lang="en-US" baseline="40000" dirty="0" smtClean="0"/>
          </a:p>
          <a:p>
            <a:pPr marL="342900" lvl="1" indent="0">
              <a:buNone/>
            </a:pPr>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14850" y="1996069"/>
            <a:ext cx="4000500" cy="3133492"/>
          </a:xfrm>
        </p:spPr>
      </p:pic>
    </p:spTree>
    <p:extLst>
      <p:ext uri="{BB962C8B-B14F-4D97-AF65-F5344CB8AC3E}">
        <p14:creationId xmlns:p14="http://schemas.microsoft.com/office/powerpoint/2010/main" val="116737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Square Breathing: A </a:t>
            </a:r>
            <a:r>
              <a:rPr lang="en-US" dirty="0"/>
              <a:t>technique you </a:t>
            </a:r>
            <a:r>
              <a:rPr lang="en-US" dirty="0" smtClean="0"/>
              <a:t>can </a:t>
            </a:r>
            <a:r>
              <a:rPr lang="en-US" dirty="0"/>
              <a:t>use anytime, anywhere…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16833" y="2228851"/>
            <a:ext cx="3570869" cy="3533981"/>
          </a:xfrm>
        </p:spPr>
      </p:pic>
      <p:sp>
        <p:nvSpPr>
          <p:cNvPr id="5" name="TextBox 4"/>
          <p:cNvSpPr txBox="1"/>
          <p:nvPr/>
        </p:nvSpPr>
        <p:spPr>
          <a:xfrm>
            <a:off x="5029200" y="5568932"/>
            <a:ext cx="2571750" cy="216982"/>
          </a:xfrm>
          <a:prstGeom prst="rect">
            <a:avLst/>
          </a:prstGeom>
          <a:noFill/>
        </p:spPr>
        <p:txBody>
          <a:bodyPr wrap="square" rtlCol="0">
            <a:spAutoFit/>
          </a:bodyPr>
          <a:lstStyle/>
          <a:p>
            <a:pPr>
              <a:lnSpc>
                <a:spcPct val="90000"/>
              </a:lnSpc>
            </a:pPr>
            <a:r>
              <a:rPr lang="en-US" sz="900" dirty="0"/>
              <a:t>Image from Gov’t of Ontario</a:t>
            </a:r>
          </a:p>
        </p:txBody>
      </p:sp>
    </p:spTree>
    <p:extLst>
      <p:ext uri="{BB962C8B-B14F-4D97-AF65-F5344CB8AC3E}">
        <p14:creationId xmlns:p14="http://schemas.microsoft.com/office/powerpoint/2010/main" val="111190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S.T.O.P. ONE MINUTE BREATHING SPACE </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97768" y="2016531"/>
            <a:ext cx="3023119" cy="2885540"/>
          </a:xfrm>
        </p:spPr>
      </p:pic>
      <p:sp>
        <p:nvSpPr>
          <p:cNvPr id="4" name="Content Placeholder 3"/>
          <p:cNvSpPr>
            <a:spLocks noGrp="1"/>
          </p:cNvSpPr>
          <p:nvPr>
            <p:ph sz="half" idx="2"/>
          </p:nvPr>
        </p:nvSpPr>
        <p:spPr>
          <a:xfrm>
            <a:off x="3817477" y="2305051"/>
            <a:ext cx="3138026" cy="3083222"/>
          </a:xfrm>
        </p:spPr>
        <p:txBody>
          <a:bodyPr/>
          <a:lstStyle/>
          <a:p>
            <a:pPr marL="0" indent="0">
              <a:buNone/>
            </a:pPr>
            <a:r>
              <a:rPr lang="en-US" sz="1800" b="1" dirty="0">
                <a:solidFill>
                  <a:srgbClr val="FF0000"/>
                </a:solidFill>
              </a:rPr>
              <a:t>S</a:t>
            </a:r>
            <a:r>
              <a:rPr lang="en-US" sz="1800" dirty="0"/>
              <a:t> – </a:t>
            </a:r>
            <a:r>
              <a:rPr lang="en-US" sz="1800" b="1" dirty="0"/>
              <a:t>S</a:t>
            </a:r>
            <a:r>
              <a:rPr lang="en-US" sz="1800" dirty="0"/>
              <a:t>top and take </a:t>
            </a:r>
            <a:r>
              <a:rPr lang="en-US" sz="1800" b="1" dirty="0"/>
              <a:t>S</a:t>
            </a:r>
            <a:r>
              <a:rPr lang="en-US" sz="1800" dirty="0"/>
              <a:t>tock. 	</a:t>
            </a:r>
          </a:p>
          <a:p>
            <a:pPr marL="0" indent="0">
              <a:buNone/>
            </a:pPr>
            <a:endParaRPr lang="en-US" sz="1800" dirty="0"/>
          </a:p>
          <a:p>
            <a:pPr marL="0" indent="0">
              <a:buNone/>
            </a:pPr>
            <a:r>
              <a:rPr lang="en-US" sz="1800" b="1" dirty="0">
                <a:solidFill>
                  <a:srgbClr val="FF0000"/>
                </a:solidFill>
              </a:rPr>
              <a:t>T</a:t>
            </a:r>
            <a:r>
              <a:rPr lang="en-US" sz="1800" dirty="0"/>
              <a:t> – </a:t>
            </a:r>
            <a:r>
              <a:rPr lang="en-US" sz="1800" b="1" dirty="0"/>
              <a:t>T</a:t>
            </a:r>
            <a:r>
              <a:rPr lang="en-US" sz="1800" dirty="0"/>
              <a:t>ake a breath. </a:t>
            </a:r>
          </a:p>
          <a:p>
            <a:pPr marL="0" indent="0">
              <a:buNone/>
            </a:pPr>
            <a:endParaRPr lang="en-US" sz="1800" dirty="0"/>
          </a:p>
          <a:p>
            <a:pPr marL="0" indent="0">
              <a:buNone/>
            </a:pPr>
            <a:r>
              <a:rPr lang="en-US" sz="1800" b="1" dirty="0">
                <a:solidFill>
                  <a:srgbClr val="FF0000"/>
                </a:solidFill>
              </a:rPr>
              <a:t>O</a:t>
            </a:r>
            <a:r>
              <a:rPr lang="en-US" sz="1800" dirty="0"/>
              <a:t> – </a:t>
            </a:r>
            <a:r>
              <a:rPr lang="en-US" sz="1800" b="1" dirty="0"/>
              <a:t>O</a:t>
            </a:r>
            <a:r>
              <a:rPr lang="en-US" sz="1800" dirty="0"/>
              <a:t>pen and </a:t>
            </a:r>
            <a:r>
              <a:rPr lang="en-US" sz="1800" b="1" dirty="0"/>
              <a:t>O</a:t>
            </a:r>
            <a:r>
              <a:rPr lang="en-US" sz="1800" dirty="0"/>
              <a:t>bserve.</a:t>
            </a:r>
          </a:p>
          <a:p>
            <a:pPr marL="0" indent="0">
              <a:buNone/>
            </a:pPr>
            <a:endParaRPr lang="en-US" sz="1800" dirty="0"/>
          </a:p>
          <a:p>
            <a:pPr marL="0" indent="0">
              <a:buNone/>
            </a:pPr>
            <a:r>
              <a:rPr lang="en-US" sz="1800" b="1" dirty="0">
                <a:solidFill>
                  <a:srgbClr val="FF0000"/>
                </a:solidFill>
              </a:rPr>
              <a:t>P </a:t>
            </a:r>
            <a:r>
              <a:rPr lang="en-US" sz="1800" dirty="0"/>
              <a:t>– </a:t>
            </a:r>
            <a:r>
              <a:rPr lang="en-US" sz="1800" b="1" dirty="0"/>
              <a:t>P</a:t>
            </a:r>
            <a:r>
              <a:rPr lang="en-US" sz="1800" dirty="0"/>
              <a:t>roceed/new </a:t>
            </a:r>
            <a:r>
              <a:rPr lang="en-US" sz="1800" b="1" dirty="0" smtClean="0"/>
              <a:t>Possibilities</a:t>
            </a:r>
            <a:r>
              <a:rPr lang="en-US" sz="1800" dirty="0" smtClean="0"/>
              <a:t> </a:t>
            </a:r>
            <a:endParaRPr lang="en-US" sz="1800" dirty="0"/>
          </a:p>
          <a:p>
            <a:endParaRPr lang="en-US" dirty="0"/>
          </a:p>
        </p:txBody>
      </p:sp>
    </p:spTree>
    <p:extLst>
      <p:ext uri="{BB962C8B-B14F-4D97-AF65-F5344CB8AC3E}">
        <p14:creationId xmlns:p14="http://schemas.microsoft.com/office/powerpoint/2010/main" val="1007008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solidFill>
                  <a:srgbClr val="FF0000"/>
                </a:solidFill>
              </a:rPr>
              <a:t>S.T.O.P. </a:t>
            </a:r>
            <a:r>
              <a:rPr lang="en-US" dirty="0" smtClean="0"/>
              <a:t>Technique </a:t>
            </a:r>
            <a:endParaRPr lang="en-US" dirty="0"/>
          </a:p>
        </p:txBody>
      </p:sp>
      <p:sp>
        <p:nvSpPr>
          <p:cNvPr id="3" name="Content Placeholder 2"/>
          <p:cNvSpPr>
            <a:spLocks noGrp="1"/>
          </p:cNvSpPr>
          <p:nvPr>
            <p:ph type="body" idx="1"/>
          </p:nvPr>
        </p:nvSpPr>
        <p:spPr/>
        <p:txBody>
          <a:bodyPr>
            <a:normAutofit/>
          </a:bodyPr>
          <a:lstStyle/>
          <a:p>
            <a:r>
              <a:rPr lang="en-US" dirty="0" smtClean="0">
                <a:solidFill>
                  <a:srgbClr val="FF0000"/>
                </a:solidFill>
              </a:rPr>
              <a:t>S</a:t>
            </a:r>
            <a:r>
              <a:rPr lang="en-US" dirty="0" smtClean="0"/>
              <a:t>top </a:t>
            </a:r>
          </a:p>
        </p:txBody>
      </p:sp>
      <p:sp>
        <p:nvSpPr>
          <p:cNvPr id="9" name="Content Placeholder 8"/>
          <p:cNvSpPr>
            <a:spLocks noGrp="1"/>
          </p:cNvSpPr>
          <p:nvPr>
            <p:ph sz="half" idx="2"/>
          </p:nvPr>
        </p:nvSpPr>
        <p:spPr/>
        <p:txBody>
          <a:bodyPr>
            <a:normAutofit lnSpcReduction="10000"/>
          </a:bodyPr>
          <a:lstStyle/>
          <a:p>
            <a:r>
              <a:rPr lang="en-US" dirty="0"/>
              <a:t>Stop and take stock. </a:t>
            </a:r>
          </a:p>
          <a:p>
            <a:pPr lvl="1"/>
            <a:r>
              <a:rPr lang="en-US" dirty="0"/>
              <a:t>Bring yourself into present moment and check present thoughts, feelings, sensations</a:t>
            </a:r>
          </a:p>
          <a:p>
            <a:pPr lvl="1"/>
            <a:r>
              <a:rPr lang="en-US" dirty="0"/>
              <a:t>Acknowledge and register your experience, even if it is uncomfortable</a:t>
            </a:r>
          </a:p>
          <a:p>
            <a:endParaRPr lang="en-US" dirty="0"/>
          </a:p>
        </p:txBody>
      </p:sp>
      <p:sp>
        <p:nvSpPr>
          <p:cNvPr id="7" name="Text Placeholder 6"/>
          <p:cNvSpPr>
            <a:spLocks noGrp="1"/>
          </p:cNvSpPr>
          <p:nvPr>
            <p:ph type="body" sz="quarter" idx="3"/>
          </p:nvPr>
        </p:nvSpPr>
        <p:spPr/>
        <p:txBody>
          <a:bodyPr/>
          <a:lstStyle/>
          <a:p>
            <a:r>
              <a:rPr lang="en-US" dirty="0" smtClean="0">
                <a:solidFill>
                  <a:srgbClr val="FF0000"/>
                </a:solidFill>
              </a:rPr>
              <a:t>T</a:t>
            </a:r>
            <a:r>
              <a:rPr lang="en-US" dirty="0" smtClean="0"/>
              <a:t>ake a Breath</a:t>
            </a:r>
            <a:endParaRPr lang="en-US" dirty="0"/>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191125" y="2736056"/>
            <a:ext cx="2763441" cy="2763441"/>
          </a:xfrm>
        </p:spPr>
      </p:pic>
    </p:spTree>
    <p:extLst>
      <p:ext uri="{BB962C8B-B14F-4D97-AF65-F5344CB8AC3E}">
        <p14:creationId xmlns:p14="http://schemas.microsoft.com/office/powerpoint/2010/main" val="214655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S.T.O.P. </a:t>
            </a:r>
            <a:r>
              <a:rPr lang="en-US" dirty="0"/>
              <a:t>Technique </a:t>
            </a:r>
          </a:p>
        </p:txBody>
      </p:sp>
      <p:sp>
        <p:nvSpPr>
          <p:cNvPr id="3" name="Text Placeholder 2"/>
          <p:cNvSpPr>
            <a:spLocks noGrp="1"/>
          </p:cNvSpPr>
          <p:nvPr>
            <p:ph type="body" idx="1"/>
          </p:nvPr>
        </p:nvSpPr>
        <p:spPr>
          <a:xfrm>
            <a:off x="629842" y="1681163"/>
            <a:ext cx="3868340" cy="437569"/>
          </a:xfrm>
        </p:spPr>
        <p:txBody>
          <a:bodyPr/>
          <a:lstStyle/>
          <a:p>
            <a:r>
              <a:rPr lang="en-US" dirty="0" smtClean="0">
                <a:solidFill>
                  <a:srgbClr val="FF0000"/>
                </a:solidFill>
              </a:rPr>
              <a:t>O</a:t>
            </a:r>
            <a:r>
              <a:rPr lang="en-US" dirty="0" smtClean="0"/>
              <a:t>pen and observe. </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a:t>Expand </a:t>
            </a:r>
            <a:r>
              <a:rPr lang="en-US" dirty="0" smtClean="0"/>
              <a:t>awareness outward around </a:t>
            </a:r>
            <a:r>
              <a:rPr lang="en-US" dirty="0"/>
              <a:t>and beyond your breathing, so that it includes a sense of the body as a whole, your posture, and facial expression, then further outward to what is happening around you: sights, sounds, smells, etc. </a:t>
            </a:r>
          </a:p>
        </p:txBody>
      </p:sp>
      <p:sp>
        <p:nvSpPr>
          <p:cNvPr id="5" name="Text Placeholder 4"/>
          <p:cNvSpPr>
            <a:spLocks noGrp="1"/>
          </p:cNvSpPr>
          <p:nvPr>
            <p:ph type="body" sz="quarter" idx="3"/>
          </p:nvPr>
        </p:nvSpPr>
        <p:spPr>
          <a:xfrm>
            <a:off x="4629150" y="1681163"/>
            <a:ext cx="3887391" cy="727500"/>
          </a:xfrm>
        </p:spPr>
        <p:txBody>
          <a:bodyPr>
            <a:normAutofit lnSpcReduction="10000"/>
          </a:bodyPr>
          <a:lstStyle/>
          <a:p>
            <a:r>
              <a:rPr lang="en-US" dirty="0" smtClean="0">
                <a:solidFill>
                  <a:srgbClr val="FF0000"/>
                </a:solidFill>
              </a:rPr>
              <a:t>P</a:t>
            </a:r>
            <a:r>
              <a:rPr lang="en-US" dirty="0" smtClean="0"/>
              <a:t>roceed to new possibilities</a:t>
            </a:r>
            <a:endParaRPr lang="en-US" dirty="0"/>
          </a:p>
        </p:txBody>
      </p:sp>
      <p:sp>
        <p:nvSpPr>
          <p:cNvPr id="8" name="Content Placeholder 7"/>
          <p:cNvSpPr>
            <a:spLocks noGrp="1"/>
          </p:cNvSpPr>
          <p:nvPr>
            <p:ph sz="quarter" idx="4"/>
          </p:nvPr>
        </p:nvSpPr>
        <p:spPr/>
        <p:txBody>
          <a:bodyPr>
            <a:normAutofit fontScale="85000" lnSpcReduction="20000"/>
          </a:bodyPr>
          <a:lstStyle/>
          <a:p>
            <a:r>
              <a:rPr lang="en-US" dirty="0"/>
              <a:t>Let your attention now move into the world around you, sensing how things are right now. Rather than react habitually/mechanically, you can be curious/open, responding naturally. You may even be surprised by what happens next after having created this pause…</a:t>
            </a:r>
          </a:p>
          <a:p>
            <a:endParaRPr lang="en-US" dirty="0"/>
          </a:p>
        </p:txBody>
      </p:sp>
    </p:spTree>
    <p:extLst>
      <p:ext uri="{BB962C8B-B14F-4D97-AF65-F5344CB8AC3E}">
        <p14:creationId xmlns:p14="http://schemas.microsoft.com/office/powerpoint/2010/main" val="60591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Sitting Meditation </a:t>
            </a:r>
            <a:endParaRPr lang="en-US" dirty="0"/>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0" y="2051824"/>
            <a:ext cx="3886200" cy="3189249"/>
          </a:xfrm>
        </p:spPr>
      </p:pic>
      <p:pic>
        <p:nvPicPr>
          <p:cNvPr id="5"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65613" y="1963969"/>
            <a:ext cx="3296110" cy="3610479"/>
          </a:xfrm>
        </p:spPr>
      </p:pic>
    </p:spTree>
    <p:extLst>
      <p:ext uri="{BB962C8B-B14F-4D97-AF65-F5344CB8AC3E}">
        <p14:creationId xmlns:p14="http://schemas.microsoft.com/office/powerpoint/2010/main" val="91979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Sitting Meditation</a:t>
            </a:r>
            <a:endParaRPr lang="en-US"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93010" y="1825258"/>
            <a:ext cx="3402083" cy="4065588"/>
          </a:xfrm>
        </p:spPr>
      </p:pic>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60849" y="2085278"/>
            <a:ext cx="3836019" cy="2966224"/>
          </a:xfrm>
        </p:spPr>
      </p:pic>
    </p:spTree>
    <p:extLst>
      <p:ext uri="{BB962C8B-B14F-4D97-AF65-F5344CB8AC3E}">
        <p14:creationId xmlns:p14="http://schemas.microsoft.com/office/powerpoint/2010/main" val="2093203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mindful activities </a:t>
            </a:r>
            <a:endParaRPr lang="en-US" dirty="0"/>
          </a:p>
        </p:txBody>
      </p:sp>
      <p:pic>
        <p:nvPicPr>
          <p:cNvPr id="4" name="L-IZArfQHOo"/>
          <p:cNvPicPr>
            <a:picLocks noGrp="1" noRot="1" noChangeAspect="1"/>
          </p:cNvPicPr>
          <p:nvPr>
            <p:ph idx="1"/>
            <a:videoFile r:link="rId1"/>
          </p:nvPr>
        </p:nvPicPr>
        <p:blipFill>
          <a:blip r:embed="rId4"/>
          <a:stretch>
            <a:fillRect/>
          </a:stretch>
        </p:blipFill>
        <p:spPr>
          <a:xfrm>
            <a:off x="1870788" y="2125266"/>
            <a:ext cx="5402424" cy="3121090"/>
          </a:xfrm>
          <a:prstGeom prst="rect">
            <a:avLst/>
          </a:prstGeom>
        </p:spPr>
      </p:pic>
    </p:spTree>
    <p:extLst>
      <p:ext uri="{BB962C8B-B14F-4D97-AF65-F5344CB8AC3E}">
        <p14:creationId xmlns:p14="http://schemas.microsoft.com/office/powerpoint/2010/main" val="22886230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I bring mindfulness into my daily routine?</a:t>
            </a:r>
            <a:r>
              <a:rPr lang="en-US" baseline="40000" dirty="0" smtClean="0"/>
              <a:t>17</a:t>
            </a:r>
            <a:r>
              <a:rPr lang="en-US" dirty="0" smtClean="0"/>
              <a:t> </a:t>
            </a:r>
            <a:endParaRPr lang="en-US" dirty="0"/>
          </a:p>
        </p:txBody>
      </p:sp>
      <p:sp>
        <p:nvSpPr>
          <p:cNvPr id="3" name="Content Placeholder 2"/>
          <p:cNvSpPr>
            <a:spLocks noGrp="1"/>
          </p:cNvSpPr>
          <p:nvPr>
            <p:ph sz="half" idx="1"/>
          </p:nvPr>
        </p:nvSpPr>
        <p:spPr/>
        <p:txBody>
          <a:bodyPr>
            <a:normAutofit/>
          </a:bodyPr>
          <a:lstStyle/>
          <a:p>
            <a:pPr marL="0" indent="0">
              <a:buNone/>
            </a:pPr>
            <a:endParaRPr lang="en-US" dirty="0" smtClean="0"/>
          </a:p>
          <a:p>
            <a:r>
              <a:rPr lang="en-US" b="1" dirty="0" smtClean="0"/>
              <a:t>“Headspace” app </a:t>
            </a:r>
            <a:r>
              <a:rPr lang="en-US" dirty="0" smtClean="0"/>
              <a:t>for for mindfulness and guided imagery meditation</a:t>
            </a:r>
          </a:p>
          <a:p>
            <a:r>
              <a:rPr lang="en-US" b="1" dirty="0" smtClean="0"/>
              <a:t>“Calm” app </a:t>
            </a:r>
            <a:r>
              <a:rPr lang="en-US" dirty="0" smtClean="0"/>
              <a:t>for mindfulness, guided imagery meditation</a:t>
            </a:r>
            <a:endParaRPr lang="en-US" baseline="40000" dirty="0" smtClean="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1926197"/>
            <a:ext cx="3886200" cy="3419600"/>
          </a:xfrm>
        </p:spPr>
      </p:pic>
    </p:spTree>
    <p:extLst>
      <p:ext uri="{BB962C8B-B14F-4D97-AF65-F5344CB8AC3E}">
        <p14:creationId xmlns:p14="http://schemas.microsoft.com/office/powerpoint/2010/main" val="25295329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 breathe and stretch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4175" y="2257425"/>
            <a:ext cx="2809875" cy="3419475"/>
          </a:xfrm>
        </p:spPr>
      </p:pic>
    </p:spTree>
    <p:extLst>
      <p:ext uri="{BB962C8B-B14F-4D97-AF65-F5344CB8AC3E}">
        <p14:creationId xmlns:p14="http://schemas.microsoft.com/office/powerpoint/2010/main" val="28402435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Resource: </a:t>
            </a:r>
            <a:r>
              <a:rPr lang="en-US" dirty="0" smtClean="0"/>
              <a:t>Palouse Mindfulness</a:t>
            </a:r>
            <a:r>
              <a:rPr lang="en-US" baseline="40000" dirty="0" smtClean="0"/>
              <a:t>16</a:t>
            </a:r>
            <a:endParaRPr lang="en-US" baseline="40000" dirty="0"/>
          </a:p>
        </p:txBody>
      </p:sp>
      <p:sp>
        <p:nvSpPr>
          <p:cNvPr id="3" name="Content Placeholder 2"/>
          <p:cNvSpPr>
            <a:spLocks noGrp="1"/>
          </p:cNvSpPr>
          <p:nvPr>
            <p:ph idx="1"/>
          </p:nvPr>
        </p:nvSpPr>
        <p:spPr>
          <a:xfrm>
            <a:off x="508001" y="1885951"/>
            <a:ext cx="6447501" cy="3502322"/>
          </a:xfrm>
        </p:spPr>
        <p:txBody>
          <a:bodyPr>
            <a:normAutofit fontScale="55000" lnSpcReduction="20000"/>
          </a:bodyPr>
          <a:lstStyle/>
          <a:p>
            <a:r>
              <a:rPr lang="en-US" dirty="0" smtClean="0"/>
              <a:t>FREE Online course </a:t>
            </a:r>
          </a:p>
          <a:p>
            <a:r>
              <a:rPr lang="en-US" dirty="0" smtClean="0"/>
              <a:t>Can be done alone or in small group (weekly accountability)</a:t>
            </a:r>
          </a:p>
          <a:p>
            <a:r>
              <a:rPr lang="en-US" dirty="0" smtClean="0"/>
              <a:t>Each week comprised of:</a:t>
            </a:r>
          </a:p>
          <a:p>
            <a:pPr lvl="1"/>
            <a:r>
              <a:rPr lang="en-US" dirty="0" smtClean="0"/>
              <a:t>Videos: 2-4 brief and user friendly</a:t>
            </a:r>
          </a:p>
          <a:p>
            <a:pPr lvl="1"/>
            <a:r>
              <a:rPr lang="en-US" dirty="0" smtClean="0"/>
              <a:t>Readings: Four readings per week, 2-4 pages</a:t>
            </a:r>
          </a:p>
          <a:p>
            <a:pPr lvl="1"/>
            <a:r>
              <a:rPr lang="en-US" dirty="0" smtClean="0"/>
              <a:t>Formal Practice log (engage in technique at least 6 times during the week)</a:t>
            </a:r>
          </a:p>
          <a:p>
            <a:pPr lvl="1"/>
            <a:r>
              <a:rPr lang="en-US" dirty="0" smtClean="0"/>
              <a:t>Informal Practice log (a mindfulness based cognitive strategy chart or additional practice technique with situational context)</a:t>
            </a:r>
          </a:p>
          <a:p>
            <a:pPr lvl="1"/>
            <a:r>
              <a:rPr lang="en-US" dirty="0" smtClean="0"/>
              <a:t>Supplementary/optional readings </a:t>
            </a:r>
          </a:p>
          <a:p>
            <a:r>
              <a:rPr lang="en-US" dirty="0" smtClean="0"/>
              <a:t>On line teacher is </a:t>
            </a:r>
            <a:r>
              <a:rPr lang="en-US" dirty="0" smtClean="0"/>
              <a:t>University of Massachusetts </a:t>
            </a:r>
            <a:r>
              <a:rPr lang="en-US" dirty="0" smtClean="0"/>
              <a:t>MBSR certified with many years of experience. </a:t>
            </a:r>
          </a:p>
          <a:p>
            <a:r>
              <a:rPr lang="en-US" dirty="0" smtClean="0"/>
              <a:t>Wanted to make course widely available to those who could not afford otherwise</a:t>
            </a:r>
            <a:endParaRPr lang="en-US" dirty="0"/>
          </a:p>
        </p:txBody>
      </p:sp>
      <p:sp>
        <p:nvSpPr>
          <p:cNvPr id="4" name="Footer Placeholder 3"/>
          <p:cNvSpPr>
            <a:spLocks noGrp="1"/>
          </p:cNvSpPr>
          <p:nvPr>
            <p:ph type="ftr" sz="quarter" idx="4294967295"/>
          </p:nvPr>
        </p:nvSpPr>
        <p:spPr>
          <a:xfrm>
            <a:off x="1583473" y="5388271"/>
            <a:ext cx="4873083" cy="536279"/>
          </a:xfrm>
        </p:spPr>
        <p:txBody>
          <a:bodyPr/>
          <a:lstStyle/>
          <a:p>
            <a:pPr algn="ctr"/>
            <a:r>
              <a:rPr lang="en-US" sz="1200" dirty="0"/>
              <a:t>https://palousemindfulness.com/</a:t>
            </a:r>
          </a:p>
        </p:txBody>
      </p:sp>
    </p:spTree>
    <p:extLst>
      <p:ext uri="{BB962C8B-B14F-4D97-AF65-F5344CB8AC3E}">
        <p14:creationId xmlns:p14="http://schemas.microsoft.com/office/powerpoint/2010/main" val="12328182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 </a:t>
            </a:r>
            <a:r>
              <a:rPr lang="en-US" dirty="0" err="1" smtClean="0"/>
              <a:t>SuperBetter</a:t>
            </a:r>
            <a:r>
              <a:rPr lang="en-US" dirty="0" smtClean="0"/>
              <a:t> App</a:t>
            </a:r>
            <a:r>
              <a:rPr lang="en-US" baseline="40000" dirty="0" smtClean="0"/>
              <a:t>18</a:t>
            </a:r>
            <a:r>
              <a:rPr lang="en-US" dirty="0" smtClean="0"/>
              <a:t> </a:t>
            </a:r>
            <a:endParaRPr lang="en-US" dirty="0"/>
          </a:p>
        </p:txBody>
      </p:sp>
      <p:sp>
        <p:nvSpPr>
          <p:cNvPr id="3" name="Content Placeholder 2"/>
          <p:cNvSpPr>
            <a:spLocks noGrp="1"/>
          </p:cNvSpPr>
          <p:nvPr>
            <p:ph sz="half" idx="1"/>
          </p:nvPr>
        </p:nvSpPr>
        <p:spPr/>
        <p:txBody>
          <a:bodyPr>
            <a:normAutofit fontScale="62500" lnSpcReduction="20000"/>
          </a:bodyPr>
          <a:lstStyle/>
          <a:p>
            <a:r>
              <a:rPr lang="en-US" b="1" dirty="0"/>
              <a:t>“</a:t>
            </a:r>
            <a:r>
              <a:rPr lang="en-US" b="1" dirty="0" err="1" smtClean="0"/>
              <a:t>SuperBetter</a:t>
            </a:r>
            <a:r>
              <a:rPr lang="en-US" b="1" dirty="0"/>
              <a:t>” </a:t>
            </a:r>
            <a:r>
              <a:rPr lang="en-US" dirty="0"/>
              <a:t>gaming app for resiliency:</a:t>
            </a:r>
            <a:r>
              <a:rPr lang="en-US" baseline="30000" dirty="0"/>
              <a:t>18</a:t>
            </a:r>
            <a:endParaRPr lang="en-US" dirty="0"/>
          </a:p>
          <a:p>
            <a:pPr lvl="1"/>
            <a:r>
              <a:rPr lang="en-US" dirty="0"/>
              <a:t>Gaming system to accomplish epic missions, epic wins and engage in “quests” (physical activity), “Power Ups” (feel good activities), “Allies” (those invited to help on journey toward better emotional, physical, mental health).  </a:t>
            </a:r>
          </a:p>
          <a:p>
            <a:pPr lvl="1"/>
            <a:r>
              <a:rPr lang="en-US" dirty="0"/>
              <a:t>Score for resilience tallied – as score increases on this game, carries over to an increase in better emotional, psychological, physical health </a:t>
            </a:r>
            <a:r>
              <a:rPr lang="en-US" i="1" dirty="0"/>
              <a:t>in real life</a:t>
            </a:r>
            <a:r>
              <a:rPr lang="en-US" dirty="0"/>
              <a:t>. </a:t>
            </a:r>
          </a:p>
          <a:p>
            <a:pPr lvl="1"/>
            <a:r>
              <a:rPr lang="en-US" dirty="0"/>
              <a:t>“Playing </a:t>
            </a:r>
            <a:r>
              <a:rPr lang="en-US" dirty="0"/>
              <a:t>SuperBetter</a:t>
            </a:r>
            <a:r>
              <a:rPr lang="en-US" dirty="0"/>
              <a:t> for 30 days improves mood, reduces symptoms of anxiety and depression and increases belief in ability to successfully achieve goals.” Results form a randomized controlled study conducted by University of Pennsylvania </a:t>
            </a:r>
          </a:p>
          <a:p>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47158" y="1825625"/>
            <a:ext cx="2250184" cy="4065588"/>
          </a:xfrm>
        </p:spPr>
      </p:pic>
    </p:spTree>
    <p:extLst>
      <p:ext uri="{BB962C8B-B14F-4D97-AF65-F5344CB8AC3E}">
        <p14:creationId xmlns:p14="http://schemas.microsoft.com/office/powerpoint/2010/main" val="16247629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5716"/>
            <a:ext cx="7886700" cy="1502585"/>
          </a:xfrm>
        </p:spPr>
        <p:txBody>
          <a:bodyPr>
            <a:normAutofit fontScale="90000"/>
          </a:bodyPr>
          <a:lstStyle/>
          <a:p>
            <a:r>
              <a:rPr lang="en-US" dirty="0" smtClean="0"/>
              <a:t>“That </a:t>
            </a:r>
            <a:r>
              <a:rPr lang="en-US" dirty="0"/>
              <a:t>which we practice grows stronger</a:t>
            </a:r>
            <a:r>
              <a:rPr lang="en-US" dirty="0" smtClean="0"/>
              <a:t>!” </a:t>
            </a:r>
            <a:r>
              <a:rPr lang="en-US" sz="2700" dirty="0" smtClean="0"/>
              <a:t>~Shauna Shapiro, PhD</a:t>
            </a:r>
            <a:r>
              <a:rPr lang="en-US" sz="2700" dirty="0"/>
              <a:t/>
            </a:r>
            <a:br>
              <a:rPr lang="en-US" sz="2700" dirty="0"/>
            </a:br>
            <a:endParaRPr lang="en-US" dirty="0"/>
          </a:p>
        </p:txBody>
      </p:sp>
      <p:sp>
        <p:nvSpPr>
          <p:cNvPr id="3" name="Content Placeholder 2"/>
          <p:cNvSpPr>
            <a:spLocks noGrp="1"/>
          </p:cNvSpPr>
          <p:nvPr>
            <p:ph idx="1"/>
          </p:nvPr>
        </p:nvSpPr>
        <p:spPr>
          <a:xfrm>
            <a:off x="628650" y="2520176"/>
            <a:ext cx="7886700" cy="3317916"/>
          </a:xfrm>
        </p:spPr>
        <p:txBody>
          <a:bodyPr/>
          <a:lstStyle/>
          <a:p>
            <a:r>
              <a:rPr lang="en-US" dirty="0" smtClean="0"/>
              <a:t>Practice mindful attention to the present. </a:t>
            </a:r>
          </a:p>
          <a:p>
            <a:r>
              <a:rPr lang="en-US" dirty="0" smtClean="0"/>
              <a:t>Practice awareness. </a:t>
            </a:r>
          </a:p>
          <a:p>
            <a:r>
              <a:rPr lang="en-US" dirty="0" smtClean="0"/>
              <a:t>Practice self-compassion.</a:t>
            </a:r>
          </a:p>
          <a:p>
            <a:r>
              <a:rPr lang="en-US" dirty="0" smtClean="0"/>
              <a:t>Practice resilience. </a:t>
            </a:r>
          </a:p>
          <a:p>
            <a:r>
              <a:rPr lang="en-US" dirty="0" smtClean="0"/>
              <a:t>Practice gratitude for the honor and privilege of being a physician.  </a:t>
            </a:r>
          </a:p>
          <a:p>
            <a:endParaRPr lang="en-US" dirty="0" smtClean="0"/>
          </a:p>
          <a:p>
            <a:endParaRPr lang="en-US" dirty="0"/>
          </a:p>
        </p:txBody>
      </p:sp>
    </p:spTree>
    <p:extLst>
      <p:ext uri="{BB962C8B-B14F-4D97-AF65-F5344CB8AC3E}">
        <p14:creationId xmlns:p14="http://schemas.microsoft.com/office/powerpoint/2010/main" val="1351979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28650" y="1304693"/>
            <a:ext cx="7886700" cy="4533399"/>
          </a:xfrm>
        </p:spPr>
        <p:txBody>
          <a:bodyPr>
            <a:normAutofit lnSpcReduction="10000"/>
          </a:bodyPr>
          <a:lstStyle/>
          <a:p>
            <a:r>
              <a:rPr lang="en-US" dirty="0" smtClean="0"/>
              <a:t>“Mindfulness may be an important pathway to a more humanistic, effective, and satisfying practice of medicine. The highly reciprocal influence of patients and physicians on one another is in itself a powerful and positive medical tool – perhaps in some situations more powerful than other interventions that can be offered to patients. In an era in which many physicians suffer from professional burnout, mindful practice may be the way in which physicians not only heal themselves but heal their patients as well</a:t>
            </a:r>
            <a:r>
              <a:rPr lang="en-US" dirty="0" smtClean="0"/>
              <a:t>.”</a:t>
            </a:r>
            <a:r>
              <a:rPr lang="en-US" baseline="40000" dirty="0" smtClean="0"/>
              <a:t>11</a:t>
            </a:r>
            <a:endParaRPr lang="en-US" baseline="40000" dirty="0"/>
          </a:p>
        </p:txBody>
      </p:sp>
    </p:spTree>
    <p:extLst>
      <p:ext uri="{BB962C8B-B14F-4D97-AF65-F5344CB8AC3E}">
        <p14:creationId xmlns:p14="http://schemas.microsoft.com/office/powerpoint/2010/main" val="27079558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pic>
        <p:nvPicPr>
          <p:cNvPr id="9" name="wyj8l9miy4w"/>
          <p:cNvPicPr>
            <a:picLocks noGrp="1" noRot="1" noChangeAspect="1"/>
          </p:cNvPicPr>
          <p:nvPr>
            <p:ph idx="1"/>
            <a:videoFile r:link="rId1"/>
          </p:nvPr>
        </p:nvPicPr>
        <p:blipFill>
          <a:blip r:embed="rId4"/>
          <a:stretch>
            <a:fillRect/>
          </a:stretch>
        </p:blipFill>
        <p:spPr>
          <a:xfrm>
            <a:off x="1526202" y="1479533"/>
            <a:ext cx="5631366" cy="3534936"/>
          </a:xfrm>
          <a:prstGeom prst="rect">
            <a:avLst/>
          </a:prstGeom>
        </p:spPr>
      </p:pic>
    </p:spTree>
    <p:extLst>
      <p:ext uri="{BB962C8B-B14F-4D97-AF65-F5344CB8AC3E}">
        <p14:creationId xmlns:p14="http://schemas.microsoft.com/office/powerpoint/2010/main" val="6251527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 you for your time and attention! </a:t>
            </a:r>
            <a:endParaRPr lang="en-US" dirty="0"/>
          </a:p>
        </p:txBody>
      </p:sp>
      <p:sp>
        <p:nvSpPr>
          <p:cNvPr id="3" name="Content Placeholder 2"/>
          <p:cNvSpPr>
            <a:spLocks noGrp="1"/>
          </p:cNvSpPr>
          <p:nvPr>
            <p:ph idx="1"/>
          </p:nvPr>
        </p:nvSpPr>
        <p:spPr>
          <a:xfrm>
            <a:off x="628650" y="2698044"/>
            <a:ext cx="7886700" cy="3140048"/>
          </a:xfrm>
        </p:spPr>
        <p:txBody>
          <a:bodyPr/>
          <a:lstStyle/>
          <a:p>
            <a:r>
              <a:rPr lang="en-US" dirty="0" smtClean="0"/>
              <a:t>Leah S. Cobb Snodgrass, MD</a:t>
            </a:r>
          </a:p>
          <a:p>
            <a:endParaRPr lang="en-US" dirty="0"/>
          </a:p>
          <a:p>
            <a:r>
              <a:rPr lang="en-US" dirty="0">
                <a:hlinkClick r:id="rId2"/>
              </a:rPr>
              <a:t>l</a:t>
            </a:r>
            <a:r>
              <a:rPr lang="en-US" dirty="0" smtClean="0">
                <a:hlinkClick r:id="rId2"/>
              </a:rPr>
              <a:t>eah.snodgrass@lmunet.edu</a:t>
            </a:r>
            <a:endParaRPr lang="en-US" dirty="0" smtClean="0"/>
          </a:p>
          <a:p>
            <a:endParaRPr lang="en-US" dirty="0"/>
          </a:p>
          <a:p>
            <a:r>
              <a:rPr lang="en-US" dirty="0" smtClean="0"/>
              <a:t>Office: 423-869-6468</a:t>
            </a:r>
          </a:p>
          <a:p>
            <a:endParaRPr lang="en-US" dirty="0"/>
          </a:p>
          <a:p>
            <a:pPr marL="0" indent="0">
              <a:buNone/>
            </a:pPr>
            <a:endParaRPr lang="en-US" dirty="0"/>
          </a:p>
        </p:txBody>
      </p:sp>
    </p:spTree>
    <p:extLst>
      <p:ext uri="{BB962C8B-B14F-4D97-AF65-F5344CB8AC3E}">
        <p14:creationId xmlns:p14="http://schemas.microsoft.com/office/powerpoint/2010/main" val="11622906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2000" dirty="0" smtClean="0"/>
              <a:t>1. </a:t>
            </a:r>
            <a:r>
              <a:rPr lang="en-US" sz="2000" dirty="0" smtClean="0"/>
              <a:t>Krasner</a:t>
            </a:r>
            <a:r>
              <a:rPr lang="en-US" sz="2000" dirty="0"/>
              <a:t>, M.S. et.al. (2009) Association of an educational program in mindful communication with burnout, empathy, and attitudes among primary care physicians. JAMA.302:12.</a:t>
            </a:r>
          </a:p>
          <a:p>
            <a:pPr marL="0" indent="0">
              <a:buNone/>
            </a:pPr>
            <a:r>
              <a:rPr lang="en-US" sz="2000" dirty="0" smtClean="0"/>
              <a:t>2. Montero-Marin</a:t>
            </a:r>
            <a:r>
              <a:rPr lang="en-US" sz="2000" dirty="0" smtClean="0"/>
              <a:t>, J, et.al. (2015) Mindfulness, resilience, and burnout </a:t>
            </a:r>
            <a:r>
              <a:rPr lang="en-US" sz="2000" dirty="0"/>
              <a:t>s</a:t>
            </a:r>
            <a:r>
              <a:rPr lang="en-US" sz="2000" dirty="0" smtClean="0"/>
              <a:t>ubtypes in primary care physicians: The possible </a:t>
            </a:r>
            <a:r>
              <a:rPr lang="en-US" sz="2000" dirty="0"/>
              <a:t>m</a:t>
            </a:r>
            <a:r>
              <a:rPr lang="en-US" sz="2000" dirty="0" smtClean="0"/>
              <a:t>ediating </a:t>
            </a:r>
            <a:r>
              <a:rPr lang="en-US" sz="2000" dirty="0"/>
              <a:t>r</a:t>
            </a:r>
            <a:r>
              <a:rPr lang="en-US" sz="2000" dirty="0" smtClean="0"/>
              <a:t>ole of positive and negative affect. </a:t>
            </a:r>
            <a:r>
              <a:rPr lang="en-US" sz="2000" i="1" dirty="0" smtClean="0"/>
              <a:t>Front. Psych.</a:t>
            </a:r>
            <a:r>
              <a:rPr lang="en-US" sz="2000" dirty="0" smtClean="0"/>
              <a:t>6:1895</a:t>
            </a:r>
            <a:r>
              <a:rPr lang="en-US" sz="2000" dirty="0" smtClean="0"/>
              <a:t>..</a:t>
            </a:r>
            <a:endParaRPr lang="en-US" sz="2000" dirty="0" smtClean="0"/>
          </a:p>
          <a:p>
            <a:pPr marL="0" indent="0">
              <a:buNone/>
            </a:pPr>
            <a:r>
              <a:rPr lang="en-US" sz="2000" dirty="0" smtClean="0"/>
              <a:t>3. </a:t>
            </a:r>
            <a:r>
              <a:rPr lang="en-US" sz="2000" dirty="0" smtClean="0"/>
              <a:t>Shanafelt</a:t>
            </a:r>
            <a:r>
              <a:rPr lang="en-US" sz="2000" dirty="0" smtClean="0"/>
              <a:t>, T.D.(2009) Enhancing meaning in work: A prescription for preventing </a:t>
            </a:r>
            <a:r>
              <a:rPr lang="en-US" sz="2000" dirty="0"/>
              <a:t>b</a:t>
            </a:r>
            <a:r>
              <a:rPr lang="en-US" sz="2000" dirty="0" smtClean="0"/>
              <a:t>urnout and promoting </a:t>
            </a:r>
            <a:r>
              <a:rPr lang="en-US" sz="2000" dirty="0"/>
              <a:t>p</a:t>
            </a:r>
            <a:r>
              <a:rPr lang="en-US" sz="2000" dirty="0" smtClean="0"/>
              <a:t>atient </a:t>
            </a:r>
            <a:r>
              <a:rPr lang="en-US" sz="2000" dirty="0"/>
              <a:t>c</a:t>
            </a:r>
            <a:r>
              <a:rPr lang="en-US" sz="2000" dirty="0" smtClean="0"/>
              <a:t>entered </a:t>
            </a:r>
            <a:r>
              <a:rPr lang="en-US" sz="2000" dirty="0"/>
              <a:t>c</a:t>
            </a:r>
            <a:r>
              <a:rPr lang="en-US" sz="2000" dirty="0" smtClean="0"/>
              <a:t>are. JAMA. 302:12.</a:t>
            </a:r>
          </a:p>
          <a:p>
            <a:pPr marL="0" indent="0">
              <a:buNone/>
            </a:pPr>
            <a:r>
              <a:rPr lang="en-US" sz="2000" dirty="0" smtClean="0"/>
              <a:t>4. Fortney, L. et.al. (2013) Abbreviated mindfulness intervention for job satisfaction, quality of life, and compassion in primary </a:t>
            </a:r>
            <a:r>
              <a:rPr lang="en-US" sz="2000" dirty="0"/>
              <a:t>c</a:t>
            </a:r>
            <a:r>
              <a:rPr lang="en-US" sz="2000" dirty="0" smtClean="0"/>
              <a:t>are </a:t>
            </a:r>
            <a:r>
              <a:rPr lang="en-US" sz="2000" dirty="0"/>
              <a:t>c</a:t>
            </a:r>
            <a:r>
              <a:rPr lang="en-US" sz="2000" dirty="0" smtClean="0"/>
              <a:t>linicians: A pilot study. Ann. Fam. Med. 11:5. </a:t>
            </a:r>
          </a:p>
          <a:p>
            <a:pPr marL="0" indent="0">
              <a:buNone/>
            </a:pPr>
            <a:r>
              <a:rPr lang="en-US" sz="2000" dirty="0" smtClean="0"/>
              <a:t>5. Callahan, K. et.al. (2018) Battling burnout: Strategies for promoting </a:t>
            </a:r>
            <a:r>
              <a:rPr lang="en-US" sz="2000" dirty="0"/>
              <a:t>p</a:t>
            </a:r>
            <a:r>
              <a:rPr lang="en-US" sz="2000" dirty="0" smtClean="0"/>
              <a:t>hysician </a:t>
            </a:r>
            <a:r>
              <a:rPr lang="en-US" sz="2000" dirty="0"/>
              <a:t>w</a:t>
            </a:r>
            <a:r>
              <a:rPr lang="en-US" sz="2000" dirty="0" smtClean="0"/>
              <a:t>ellness. Adv. In </a:t>
            </a:r>
            <a:r>
              <a:rPr lang="en-US" sz="2000" dirty="0" smtClean="0"/>
              <a:t>Ped</a:t>
            </a:r>
            <a:r>
              <a:rPr lang="en-US" sz="2000" dirty="0" smtClean="0"/>
              <a:t>. 65:1-17.</a:t>
            </a:r>
          </a:p>
          <a:p>
            <a:pPr marL="0" indent="0">
              <a:buNone/>
            </a:pPr>
            <a:r>
              <a:rPr lang="en-US" sz="2000" dirty="0" smtClean="0"/>
              <a:t>6. </a:t>
            </a:r>
            <a:r>
              <a:rPr lang="en-US" sz="2000" dirty="0" smtClean="0"/>
              <a:t>Panagioti</a:t>
            </a:r>
            <a:r>
              <a:rPr lang="en-US" sz="2000" dirty="0" smtClean="0"/>
              <a:t>, M. et.al. (2018) Association between </a:t>
            </a:r>
            <a:r>
              <a:rPr lang="en-US" sz="2000" dirty="0"/>
              <a:t>p</a:t>
            </a:r>
            <a:r>
              <a:rPr lang="en-US" sz="2000" dirty="0" smtClean="0"/>
              <a:t>hysician </a:t>
            </a:r>
            <a:r>
              <a:rPr lang="en-US" sz="2000" dirty="0"/>
              <a:t>b</a:t>
            </a:r>
            <a:r>
              <a:rPr lang="en-US" sz="2000" dirty="0" smtClean="0"/>
              <a:t>urnout and patient safety, professionalism, and patient satisfaction. JAMA Int. Med. Published online Sept. 4, 2018. </a:t>
            </a:r>
          </a:p>
          <a:p>
            <a:pPr marL="0" indent="0">
              <a:buNone/>
            </a:pPr>
            <a:endParaRPr lang="en-US" sz="2000" dirty="0" smtClean="0"/>
          </a:p>
          <a:p>
            <a:pPr marL="0" indent="0">
              <a:buNone/>
            </a:pPr>
            <a:endParaRPr lang="en-US" sz="2000" dirty="0" smtClean="0"/>
          </a:p>
          <a:p>
            <a:pPr marL="0" indent="0">
              <a:buNone/>
            </a:pPr>
            <a:endParaRPr lang="en-US" i="1" dirty="0"/>
          </a:p>
        </p:txBody>
      </p:sp>
    </p:spTree>
    <p:extLst>
      <p:ext uri="{BB962C8B-B14F-4D97-AF65-F5344CB8AC3E}">
        <p14:creationId xmlns:p14="http://schemas.microsoft.com/office/powerpoint/2010/main" val="41377433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1800" dirty="0" smtClean="0"/>
              <a:t>7. Southwick, F.S.(2018) The loss of sense of control as major </a:t>
            </a:r>
            <a:r>
              <a:rPr lang="en-US" sz="1800" dirty="0"/>
              <a:t>c</a:t>
            </a:r>
            <a:r>
              <a:rPr lang="en-US" sz="1800" dirty="0" smtClean="0"/>
              <a:t>ontributor to physician </a:t>
            </a:r>
            <a:r>
              <a:rPr lang="en-US" sz="1800" dirty="0"/>
              <a:t>b</a:t>
            </a:r>
            <a:r>
              <a:rPr lang="en-US" sz="1800" dirty="0" smtClean="0"/>
              <a:t>urnout: A </a:t>
            </a:r>
            <a:r>
              <a:rPr lang="en-US" sz="1800" dirty="0"/>
              <a:t>n</a:t>
            </a:r>
            <a:r>
              <a:rPr lang="en-US" sz="1800" dirty="0" smtClean="0"/>
              <a:t>europsychiatric </a:t>
            </a:r>
            <a:r>
              <a:rPr lang="en-US" sz="1800" dirty="0"/>
              <a:t>p</a:t>
            </a:r>
            <a:r>
              <a:rPr lang="en-US" sz="1800" dirty="0" smtClean="0"/>
              <a:t>athway to prevention and recovery. JAMA Psych. 75:7</a:t>
            </a:r>
          </a:p>
          <a:p>
            <a:pPr marL="0" indent="0">
              <a:buNone/>
            </a:pPr>
            <a:r>
              <a:rPr lang="en-US" sz="1800" dirty="0" smtClean="0"/>
              <a:t>8. Schroeder, D.A. et. Al. (2016) A brief mindfulness-based </a:t>
            </a:r>
            <a:r>
              <a:rPr lang="en-US" sz="1800" dirty="0"/>
              <a:t>i</a:t>
            </a:r>
            <a:r>
              <a:rPr lang="en-US" sz="1800" dirty="0" smtClean="0"/>
              <a:t>ntervention for primary </a:t>
            </a:r>
            <a:r>
              <a:rPr lang="en-US" sz="1800" dirty="0"/>
              <a:t>c</a:t>
            </a:r>
            <a:r>
              <a:rPr lang="en-US" sz="1800" dirty="0" smtClean="0"/>
              <a:t>are </a:t>
            </a:r>
            <a:r>
              <a:rPr lang="en-US" sz="1800" dirty="0"/>
              <a:t>p</a:t>
            </a:r>
            <a:r>
              <a:rPr lang="en-US" sz="1800" dirty="0" smtClean="0"/>
              <a:t>hysicians: A pilot </a:t>
            </a:r>
            <a:r>
              <a:rPr lang="en-US" sz="1800" dirty="0"/>
              <a:t>r</a:t>
            </a:r>
            <a:r>
              <a:rPr lang="en-US" sz="1800" dirty="0" smtClean="0"/>
              <a:t>andomized </a:t>
            </a:r>
            <a:r>
              <a:rPr lang="en-US" sz="1800" dirty="0"/>
              <a:t>c</a:t>
            </a:r>
            <a:r>
              <a:rPr lang="en-US" sz="1800" dirty="0" smtClean="0"/>
              <a:t>ontrolled </a:t>
            </a:r>
            <a:r>
              <a:rPr lang="en-US" sz="1800" dirty="0"/>
              <a:t>t</a:t>
            </a:r>
            <a:r>
              <a:rPr lang="en-US" sz="1800" dirty="0" smtClean="0"/>
              <a:t>rial. American Journal of Lifestyle Medicine. 12:1. </a:t>
            </a:r>
          </a:p>
          <a:p>
            <a:pPr marL="0" indent="0">
              <a:buNone/>
            </a:pPr>
            <a:r>
              <a:rPr lang="en-US" sz="1800" dirty="0" smtClean="0"/>
              <a:t>9. Epstein, R. (1999) Mindful practice. JAMA. 282:9.</a:t>
            </a:r>
          </a:p>
          <a:p>
            <a:pPr marL="0" indent="0">
              <a:buNone/>
            </a:pPr>
            <a:r>
              <a:rPr lang="en-US" sz="1800" dirty="0" smtClean="0"/>
              <a:t>10. Ludwig, D.S., </a:t>
            </a:r>
            <a:r>
              <a:rPr lang="en-US" sz="1800" dirty="0" smtClean="0"/>
              <a:t>Kabat</a:t>
            </a:r>
            <a:r>
              <a:rPr lang="en-US" sz="1800" dirty="0" smtClean="0"/>
              <a:t>-Zinn, J. (2008) Mindfulness in medicine. JAMA. 300:11. </a:t>
            </a:r>
          </a:p>
          <a:p>
            <a:pPr marL="0" indent="0">
              <a:buNone/>
            </a:pPr>
            <a:r>
              <a:rPr lang="en-US" sz="1800" dirty="0" smtClean="0"/>
              <a:t>11. Beach, M.C. et. Al. (2013) A multicenter study of physician mindfulness and health care quality. Ann. Fam. Med. 11:5. </a:t>
            </a:r>
          </a:p>
          <a:p>
            <a:pPr marL="0" indent="0">
              <a:buNone/>
            </a:pPr>
            <a:r>
              <a:rPr lang="en-US" sz="1800" dirty="0" smtClean="0"/>
              <a:t>12. </a:t>
            </a:r>
            <a:r>
              <a:rPr lang="en-US" sz="1800" dirty="0" smtClean="0"/>
              <a:t>Manotas</a:t>
            </a:r>
            <a:r>
              <a:rPr lang="en-US" sz="1800" dirty="0" smtClean="0"/>
              <a:t>, M. (2015, June 30). Brief mindfulness exercises for the busy physician. </a:t>
            </a:r>
            <a:r>
              <a:rPr lang="en-US" sz="1800" dirty="0"/>
              <a:t>Retrieved from </a:t>
            </a:r>
            <a:r>
              <a:rPr lang="en-US" sz="1800" dirty="0" smtClean="0">
                <a:hlinkClick r:id="rId2"/>
              </a:rPr>
              <a:t>https</a:t>
            </a:r>
            <a:r>
              <a:rPr lang="en-US" sz="1800" dirty="0">
                <a:hlinkClick r:id="rId2"/>
              </a:rPr>
              <a:t>://</a:t>
            </a:r>
            <a:r>
              <a:rPr lang="en-US" sz="1800" dirty="0" smtClean="0">
                <a:hlinkClick r:id="rId2"/>
              </a:rPr>
              <a:t>hr.ucsf.edu/hr.php?A=2869&amp;AT=cm&amp;org=c&amp;sref=5</a:t>
            </a:r>
            <a:r>
              <a:rPr lang="en-US" sz="1800" dirty="0" smtClean="0"/>
              <a:t>.</a:t>
            </a:r>
          </a:p>
          <a:p>
            <a:pPr marL="0" indent="0">
              <a:buNone/>
            </a:pPr>
            <a:endParaRPr lang="en-US" sz="2200"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6371856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p>
        </p:txBody>
      </p:sp>
      <p:sp>
        <p:nvSpPr>
          <p:cNvPr id="3" name="Content Placeholder 2"/>
          <p:cNvSpPr>
            <a:spLocks noGrp="1"/>
          </p:cNvSpPr>
          <p:nvPr>
            <p:ph idx="1"/>
          </p:nvPr>
        </p:nvSpPr>
        <p:spPr/>
        <p:txBody>
          <a:bodyPr>
            <a:normAutofit fontScale="47500" lnSpcReduction="20000"/>
          </a:bodyPr>
          <a:lstStyle/>
          <a:p>
            <a:pPr marL="0" indent="0">
              <a:buNone/>
            </a:pPr>
            <a:r>
              <a:rPr lang="en-US" sz="3400" dirty="0" smtClean="0"/>
              <a:t>13. Irving, J.A. et al. (2012) Experience of health care professionals enrolled in mindfulness-based medical practice: a grounded theory model. </a:t>
            </a:r>
          </a:p>
          <a:p>
            <a:pPr marL="0" indent="0">
              <a:buNone/>
            </a:pPr>
            <a:r>
              <a:rPr lang="en-US" sz="3400" dirty="0" smtClean="0"/>
              <a:t>14. Epstein, R. (2014) Mindful Practice. In (Feldman, M.D., et al. Eds.), Behavioral Medicine: A Guide for Clinical Practice. New York, N.Y</a:t>
            </a:r>
            <a:r>
              <a:rPr lang="en-US" sz="3400" dirty="0"/>
              <a:t>. McGraw Hill</a:t>
            </a:r>
            <a:r>
              <a:rPr lang="en-US" sz="3400" dirty="0" smtClean="0"/>
              <a:t>.</a:t>
            </a:r>
          </a:p>
          <a:p>
            <a:pPr marL="0" indent="0" fontAlgn="ctr">
              <a:buNone/>
            </a:pPr>
            <a:r>
              <a:rPr lang="en-US" sz="3400" dirty="0" smtClean="0"/>
              <a:t>15. </a:t>
            </a:r>
            <a:r>
              <a:rPr lang="en-US" sz="3400" dirty="0">
                <a:hlinkClick r:id="rId2" tooltip="Go to Mayo Clinic Proceedings on ScienceDirect"/>
              </a:rPr>
              <a:t>Mayo Clinic </a:t>
            </a:r>
            <a:r>
              <a:rPr lang="en-US" sz="3400" dirty="0" smtClean="0">
                <a:hlinkClick r:id="rId2" tooltip="Go to Mayo Clinic Proceedings on ScienceDirect"/>
              </a:rPr>
              <a:t>Proceedings</a:t>
            </a:r>
            <a:r>
              <a:rPr lang="en-US" sz="3400" dirty="0" smtClean="0"/>
              <a:t> </a:t>
            </a:r>
            <a:r>
              <a:rPr lang="en-US" sz="3400" dirty="0" smtClean="0">
                <a:hlinkClick r:id="rId3" tooltip="Go to table of contents for this volume/issue"/>
              </a:rPr>
              <a:t>Volume </a:t>
            </a:r>
            <a:r>
              <a:rPr lang="en-US" sz="3400" dirty="0">
                <a:hlinkClick r:id="rId3" tooltip="Go to table of contents for this volume/issue"/>
              </a:rPr>
              <a:t>92, Issue 1</a:t>
            </a:r>
            <a:r>
              <a:rPr lang="en-US" sz="3400" dirty="0"/>
              <a:t>, January 2017, Pages </a:t>
            </a:r>
            <a:r>
              <a:rPr lang="en-US" sz="3400" dirty="0" smtClean="0"/>
              <a:t>129-146 </a:t>
            </a:r>
            <a:endParaRPr lang="en-US" sz="3400" dirty="0" smtClean="0"/>
          </a:p>
          <a:p>
            <a:pPr marL="0" indent="0" fontAlgn="ctr">
              <a:buNone/>
            </a:pPr>
            <a:r>
              <a:rPr lang="en-US" sz="3400" dirty="0" smtClean="0">
                <a:hlinkClick r:id="rId4" tooltip="Persistent link using digital object identifier"/>
              </a:rPr>
              <a:t>https</a:t>
            </a:r>
            <a:r>
              <a:rPr lang="en-US" sz="3400" dirty="0">
                <a:hlinkClick r:id="rId4" tooltip="Persistent link using digital object identifier"/>
              </a:rPr>
              <a:t>://</a:t>
            </a:r>
            <a:r>
              <a:rPr lang="en-US" sz="3400" dirty="0" smtClean="0">
                <a:hlinkClick r:id="rId4" tooltip="Persistent link using digital object identifier"/>
              </a:rPr>
              <a:t>doi.org/10.1016/j.mayocp.2016.10.004</a:t>
            </a:r>
            <a:endParaRPr lang="en-US" sz="3400" dirty="0" smtClean="0"/>
          </a:p>
          <a:p>
            <a:pPr marL="0" indent="0" fontAlgn="ctr">
              <a:buNone/>
            </a:pPr>
            <a:r>
              <a:rPr lang="en-US" sz="3400" dirty="0" smtClean="0"/>
              <a:t>16. Potter. D., Online Mindfulness Based Stress Reduction Course. Retrieved from:  </a:t>
            </a:r>
            <a:r>
              <a:rPr lang="en-US" sz="3400" dirty="0">
                <a:hlinkClick r:id="rId5"/>
              </a:rPr>
              <a:t>https://palousemindfulness.com</a:t>
            </a:r>
            <a:r>
              <a:rPr lang="en-US" sz="3400" dirty="0" smtClean="0">
                <a:hlinkClick r:id="rId5"/>
              </a:rPr>
              <a:t>/</a:t>
            </a:r>
            <a:r>
              <a:rPr lang="en-US" sz="3400" dirty="0" smtClean="0"/>
              <a:t> (Accessed March-October, 2018</a:t>
            </a:r>
            <a:r>
              <a:rPr lang="en-US" sz="3400" dirty="0" smtClean="0"/>
              <a:t>).</a:t>
            </a:r>
            <a:endParaRPr lang="da-DK" sz="3400" dirty="0"/>
          </a:p>
          <a:p>
            <a:pPr marL="0" indent="0">
              <a:buNone/>
            </a:pPr>
            <a:r>
              <a:rPr lang="da-DK" sz="3400" dirty="0" smtClean="0"/>
              <a:t>17. </a:t>
            </a:r>
            <a:r>
              <a:rPr lang="da-DK" sz="3400" dirty="0"/>
              <a:t>Ayala, E. and Olson, D.  ‘Stress Reduction and Mindfulness in Medical School: Yes, It’s Worth It.’ (2018</a:t>
            </a:r>
            <a:r>
              <a:rPr lang="da-DK" sz="3400" dirty="0" smtClean="0"/>
              <a:t>) </a:t>
            </a:r>
            <a:r>
              <a:rPr lang="da-DK" sz="3400" dirty="0">
                <a:hlinkClick r:id="rId6"/>
              </a:rPr>
              <a:t>http://in-training.org/stress-reduction-mindfulness-medical-school-yes-worth-10474</a:t>
            </a:r>
            <a:r>
              <a:rPr lang="da-DK" sz="3400" dirty="0"/>
              <a:t> (Accesed 7 April, 2018)</a:t>
            </a:r>
          </a:p>
          <a:p>
            <a:pPr marL="0" indent="0">
              <a:buNone/>
            </a:pPr>
            <a:r>
              <a:rPr lang="en-US" sz="2900" dirty="0" smtClean="0"/>
              <a:t>18. </a:t>
            </a:r>
            <a:r>
              <a:rPr lang="en-US" sz="2900" dirty="0"/>
              <a:t>“</a:t>
            </a:r>
            <a:r>
              <a:rPr lang="en-US" sz="2900" dirty="0" err="1" smtClean="0"/>
              <a:t>SuperBetter</a:t>
            </a:r>
            <a:r>
              <a:rPr lang="en-US" sz="2900" dirty="0"/>
              <a:t>: Game Your Way to a Healthier Lifestyle”. https://youtu.be/3-1PSE6g2WQ</a:t>
            </a:r>
          </a:p>
          <a:p>
            <a:pPr marL="0" indent="0" fontAlgn="ctr">
              <a:buNone/>
            </a:pPr>
            <a:endParaRPr lang="en-US" sz="2300" dirty="0" smtClean="0"/>
          </a:p>
          <a:p>
            <a:pPr marL="0" indent="0" fontAlgn="ctr">
              <a:buNone/>
            </a:pPr>
            <a:endParaRPr lang="en-US" sz="2300" dirty="0"/>
          </a:p>
          <a:p>
            <a:pPr marL="0" indent="0" fontAlgn="ctr">
              <a:buNone/>
            </a:pPr>
            <a:r>
              <a:rPr lang="en-US" sz="2000" dirty="0"/>
              <a:t/>
            </a:r>
            <a:br>
              <a:rPr lang="en-US" sz="2000" dirty="0"/>
            </a:br>
            <a:endParaRPr lang="en-US" sz="2000" dirty="0" smtClean="0"/>
          </a:p>
        </p:txBody>
      </p:sp>
    </p:spTree>
    <p:extLst>
      <p:ext uri="{BB962C8B-B14F-4D97-AF65-F5344CB8AC3E}">
        <p14:creationId xmlns:p14="http://schemas.microsoft.com/office/powerpoint/2010/main" val="32247727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7">
      <a:dk1>
        <a:srgbClr val="004B8D"/>
      </a:dk1>
      <a:lt1>
        <a:sysClr val="window" lastClr="FFFFFF"/>
      </a:lt1>
      <a:dk2>
        <a:srgbClr val="004B8D"/>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LMU FONTS">
      <a:majorFont>
        <a:latin typeface="Minion Pro"/>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391</TotalTime>
  <Words>2130</Words>
  <Application>Microsoft Office PowerPoint</Application>
  <PresentationFormat>On-screen Show (4:3)</PresentationFormat>
  <Paragraphs>221</Paragraphs>
  <Slides>38</Slides>
  <Notes>9</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Minion Pro</vt:lpstr>
      <vt:lpstr>Office Theme</vt:lpstr>
      <vt:lpstr>Mindfulness for Physician Wellness </vt:lpstr>
      <vt:lpstr>Objectives </vt:lpstr>
      <vt:lpstr>PowerPoint Presentation</vt:lpstr>
      <vt:lpstr>PowerPoint Presentation</vt:lpstr>
      <vt:lpstr>Square Breathing: A technique you can use anytime, anywhere…</vt:lpstr>
      <vt:lpstr>Why are we talking about mindfulness and physician wellness?1</vt:lpstr>
      <vt:lpstr>Multiple organizations have committed to physician well-being and resilience</vt:lpstr>
      <vt:lpstr>What is physician burnout?2,5</vt:lpstr>
      <vt:lpstr>Physician burnout is linked to: 2,6 </vt:lpstr>
      <vt:lpstr>Contributors to physician burnout: 3,4,5,7</vt:lpstr>
      <vt:lpstr>What drives physician burnout vs. physician engagement?15</vt:lpstr>
      <vt:lpstr>What does the evidence show works to reduce burnout and increase engagement/resilience?</vt:lpstr>
      <vt:lpstr>PowerPoint Presentation</vt:lpstr>
      <vt:lpstr>Mindful Practice9,10 </vt:lpstr>
      <vt:lpstr>Mindful Practice14 </vt:lpstr>
      <vt:lpstr>What’s in it for me?   </vt:lpstr>
      <vt:lpstr>What’s in it for me?13</vt:lpstr>
      <vt:lpstr>What’s in it for my patients?7,8</vt:lpstr>
      <vt:lpstr>“What if I am too busy to practice meditation?”</vt:lpstr>
      <vt:lpstr>How do I get started?</vt:lpstr>
      <vt:lpstr>Square Breathing: A technique you can use anytime, anywhere…</vt:lpstr>
      <vt:lpstr>S.T.O.P. ONE MINUTE BREATHING SPACE </vt:lpstr>
      <vt:lpstr>S.T.O.P. Technique </vt:lpstr>
      <vt:lpstr>S.T.O.P. Technique </vt:lpstr>
      <vt:lpstr>Sitting Meditation </vt:lpstr>
      <vt:lpstr>Sitting Meditation</vt:lpstr>
      <vt:lpstr>Daily mindful activities </vt:lpstr>
      <vt:lpstr>How can I bring mindfulness into my daily routine?17 </vt:lpstr>
      <vt:lpstr>Mindful breathe and stretch</vt:lpstr>
      <vt:lpstr>Resource: Palouse Mindfulness16</vt:lpstr>
      <vt:lpstr>Resource: SuperBetter App18 </vt:lpstr>
      <vt:lpstr>“That which we practice grows stronger!” ~Shauna Shapiro, PhD </vt:lpstr>
      <vt:lpstr>PowerPoint Presentation</vt:lpstr>
      <vt:lpstr>PowerPoint Presentation</vt:lpstr>
      <vt:lpstr>Thank you for your time and attention! </vt:lpstr>
      <vt:lpstr>Sources</vt:lpstr>
      <vt:lpstr>Sources </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Summer</dc:creator>
  <cp:lastModifiedBy>Snodgrass, Leah</cp:lastModifiedBy>
  <cp:revision>42</cp:revision>
  <dcterms:created xsi:type="dcterms:W3CDTF">2016-06-15T14:32:14Z</dcterms:created>
  <dcterms:modified xsi:type="dcterms:W3CDTF">2018-09-28T15:07:15Z</dcterms:modified>
</cp:coreProperties>
</file>