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6" r:id="rId3"/>
    <p:sldId id="287" r:id="rId4"/>
    <p:sldId id="258" r:id="rId5"/>
    <p:sldId id="278" r:id="rId6"/>
    <p:sldId id="284" r:id="rId7"/>
    <p:sldId id="279" r:id="rId8"/>
    <p:sldId id="276" r:id="rId9"/>
    <p:sldId id="277" r:id="rId10"/>
    <p:sldId id="262" r:id="rId11"/>
    <p:sldId id="263" r:id="rId12"/>
    <p:sldId id="264" r:id="rId13"/>
    <p:sldId id="288" r:id="rId14"/>
    <p:sldId id="265" r:id="rId15"/>
    <p:sldId id="285" r:id="rId16"/>
    <p:sldId id="266" r:id="rId17"/>
    <p:sldId id="270" r:id="rId18"/>
    <p:sldId id="267" r:id="rId19"/>
    <p:sldId id="268" r:id="rId20"/>
    <p:sldId id="269" r:id="rId21"/>
    <p:sldId id="271" r:id="rId22"/>
    <p:sldId id="272" r:id="rId23"/>
    <p:sldId id="273" r:id="rId24"/>
    <p:sldId id="274" r:id="rId25"/>
    <p:sldId id="280" r:id="rId26"/>
    <p:sldId id="281" r:id="rId27"/>
    <p:sldId id="282" r:id="rId28"/>
    <p:sldId id="275" r:id="rId29"/>
    <p:sldId id="28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68" d="100"/>
          <a:sy n="68" d="100"/>
        </p:scale>
        <p:origin x="-966" y="-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61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46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11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72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2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06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2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65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9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35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665E195-C89C-4871-8AE9-903FDB8B6D9D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6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uffingtonpost.com/entry/poor-sleep-hygiene-is-killing-you-and-your-career_us_58f7cc23e4b081380af51864" TargetMode="External"/><Relationship Id="rId13" Type="http://schemas.openxmlformats.org/officeDocument/2006/relationships/hyperlink" Target="https://visual.ly/community/infographic/health/computers-and-phones-patient-education" TargetMode="External"/><Relationship Id="rId3" Type="http://schemas.openxmlformats.org/officeDocument/2006/relationships/hyperlink" Target="https://socalhomeownerscorner.com/having-trouble-sleeping-try-these/" TargetMode="External"/><Relationship Id="rId7" Type="http://schemas.openxmlformats.org/officeDocument/2006/relationships/hyperlink" Target="https://i247.photobucket.com/albums/gg158/MDA2008/MDA2010/businessmanworkinglate.jpg" TargetMode="External"/><Relationship Id="rId12" Type="http://schemas.openxmlformats.org/officeDocument/2006/relationships/hyperlink" Target="https://ravishly.com/sleep-hygiene-11-tips-improving-your-very-important-sleep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kasaneko.wordpress.com/2011/01/14/better-days/" TargetMode="External"/><Relationship Id="rId11" Type="http://schemas.openxmlformats.org/officeDocument/2006/relationships/hyperlink" Target="https://www.consumerhealthdigest.com/menopause-center/menopause-mood-swings.html" TargetMode="External"/><Relationship Id="rId5" Type="http://schemas.openxmlformats.org/officeDocument/2006/relationships/hyperlink" Target="http://whywecantsleepinsomnia.blogspot.com/2016/10/how-is-insomnia-diagnosed.html" TargetMode="External"/><Relationship Id="rId10" Type="http://schemas.openxmlformats.org/officeDocument/2006/relationships/hyperlink" Target="https://www.capitalfm.co.ke/lifestyle/2015/05/15/30-minutes-of-exercise-is-key-to-health-in-old-age/" TargetMode="External"/><Relationship Id="rId4" Type="http://schemas.openxmlformats.org/officeDocument/2006/relationships/hyperlink" Target="https://www.ruperthealth.com/blog/health/do-you-have-trouble-sleeping/" TargetMode="External"/><Relationship Id="rId9" Type="http://schemas.openxmlformats.org/officeDocument/2006/relationships/hyperlink" Target="http://tomandjerry.wikia.com/wiki/File:The_Wacky_World_of_Sports_-_Jerry_in_his_bed_watching_T.V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8134" y="1061165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Insomnia: Tips for a better night’s sleep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7635" y="3630801"/>
            <a:ext cx="5976730" cy="165576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By: Lauren Burns,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DO, PGY3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algn="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Mentor: Dr. Kyle Ward, DO</a:t>
            </a:r>
          </a:p>
        </p:txBody>
      </p:sp>
    </p:spTree>
    <p:extLst>
      <p:ext uri="{BB962C8B-B14F-4D97-AF65-F5344CB8AC3E}">
        <p14:creationId xmlns:p14="http://schemas.microsoft.com/office/powerpoint/2010/main" val="1756136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606" y="1026306"/>
            <a:ext cx="10515600" cy="381298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No Disclosures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384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000" dirty="0" smtClean="0">
                <a:solidFill>
                  <a:schemeClr val="bg1">
                    <a:lumMod val="95000"/>
                  </a:schemeClr>
                </a:solidFill>
              </a:rPr>
              <a:t>Objectives</a:t>
            </a:r>
            <a:endParaRPr lang="en-US" sz="5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8200" y="1573834"/>
            <a:ext cx="10515600" cy="4351338"/>
          </a:xfrm>
        </p:spPr>
        <p:txBody>
          <a:bodyPr/>
          <a:lstStyle/>
          <a:p>
            <a:pPr lvl="0"/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lvl="0"/>
            <a:r>
              <a:rPr lang="en-US" sz="3500" dirty="0" smtClean="0">
                <a:solidFill>
                  <a:schemeClr val="bg1">
                    <a:lumMod val="95000"/>
                  </a:schemeClr>
                </a:solidFill>
              </a:rPr>
              <a:t>To define insomnia</a:t>
            </a:r>
          </a:p>
          <a:p>
            <a:pPr lvl="0"/>
            <a:r>
              <a:rPr lang="en-US" sz="3500" dirty="0" smtClean="0">
                <a:solidFill>
                  <a:schemeClr val="bg1">
                    <a:lumMod val="95000"/>
                  </a:schemeClr>
                </a:solidFill>
              </a:rPr>
              <a:t>Review diagnostic criteria of insomnia</a:t>
            </a:r>
          </a:p>
          <a:p>
            <a:pPr lvl="0"/>
            <a:r>
              <a:rPr lang="en-US" sz="3500" dirty="0" smtClean="0">
                <a:solidFill>
                  <a:schemeClr val="bg1">
                    <a:lumMod val="95000"/>
                  </a:schemeClr>
                </a:solidFill>
              </a:rPr>
              <a:t>Review s</a:t>
            </a:r>
            <a:r>
              <a:rPr lang="en-US" sz="3500" dirty="0" smtClean="0">
                <a:solidFill>
                  <a:schemeClr val="bg1">
                    <a:lumMod val="95000"/>
                  </a:schemeClr>
                </a:solidFill>
              </a:rPr>
              <a:t>ymptoms of insomnia</a:t>
            </a:r>
          </a:p>
          <a:p>
            <a:pPr lvl="0"/>
            <a:r>
              <a:rPr lang="en-US" sz="3500" dirty="0" smtClean="0">
                <a:solidFill>
                  <a:schemeClr val="bg1">
                    <a:lumMod val="95000"/>
                  </a:schemeClr>
                </a:solidFill>
              </a:rPr>
              <a:t>Define sleep hygiene and review tips for better sleep</a:t>
            </a:r>
          </a:p>
          <a:p>
            <a:pPr lvl="0"/>
            <a:r>
              <a:rPr lang="en-US" sz="3500" dirty="0" smtClean="0">
                <a:solidFill>
                  <a:schemeClr val="bg1">
                    <a:lumMod val="95000"/>
                  </a:schemeClr>
                </a:solidFill>
              </a:rPr>
              <a:t>Define p</a:t>
            </a:r>
            <a:r>
              <a:rPr lang="en-US" sz="3500" dirty="0" smtClean="0">
                <a:solidFill>
                  <a:schemeClr val="bg1">
                    <a:lumMod val="95000"/>
                  </a:schemeClr>
                </a:solidFill>
              </a:rPr>
              <a:t>atient education </a:t>
            </a:r>
            <a:endParaRPr lang="en-US" sz="3500" dirty="0" smtClean="0">
              <a:solidFill>
                <a:schemeClr val="bg1">
                  <a:lumMod val="95000"/>
                </a:schemeClr>
              </a:solidFill>
            </a:endParaRPr>
          </a:p>
          <a:p>
            <a:pPr lvl="0"/>
            <a:endParaRPr lang="en-US" sz="35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02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Insomnia	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8200" y="1573834"/>
            <a:ext cx="10515600" cy="4351338"/>
          </a:xfrm>
        </p:spPr>
        <p:txBody>
          <a:bodyPr/>
          <a:lstStyle/>
          <a:p>
            <a:pPr lvl="0"/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lvl="0"/>
            <a:r>
              <a:rPr lang="en-US" sz="3500" dirty="0">
                <a:solidFill>
                  <a:schemeClr val="bg1">
                    <a:lumMod val="95000"/>
                  </a:schemeClr>
                </a:solidFill>
              </a:rPr>
              <a:t>Loosely defined a difficulty falling asleep, staying asleep or poor quality of sleep that </a:t>
            </a:r>
            <a:r>
              <a:rPr lang="en-US" sz="3500" b="1" dirty="0">
                <a:solidFill>
                  <a:schemeClr val="bg1">
                    <a:lumMod val="95000"/>
                  </a:schemeClr>
                </a:solidFill>
              </a:rPr>
              <a:t>interferes with daily activities</a:t>
            </a:r>
          </a:p>
        </p:txBody>
      </p:sp>
      <p:pic>
        <p:nvPicPr>
          <p:cNvPr id="2050" name="Picture 2" descr="Image result for trouble sleeping">
            <a:extLst>
              <a:ext uri="{FF2B5EF4-FFF2-40B4-BE49-F238E27FC236}">
                <a16:creationId xmlns="" xmlns:a16="http://schemas.microsoft.com/office/drawing/2014/main" id="{4A64FDF1-98EE-42F2-BC11-F28FAF823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28" y="4106378"/>
            <a:ext cx="3984556" cy="265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trouble sleeping">
            <a:extLst>
              <a:ext uri="{FF2B5EF4-FFF2-40B4-BE49-F238E27FC236}">
                <a16:creationId xmlns="" xmlns:a16="http://schemas.microsoft.com/office/drawing/2014/main" id="{2BFFBEF8-E61E-45BB-BC42-CC965A5FB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204" y="4229788"/>
            <a:ext cx="5169168" cy="253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416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8B6A7E2-0776-4A1E-843A-D99329863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Polysomnography evidence</a:t>
            </a:r>
            <a:r>
              <a:rPr lang="en-US" sz="5000" dirty="0"/>
              <a:t/>
            </a:r>
            <a:br>
              <a:rPr lang="en-US" sz="5000" dirty="0"/>
            </a:br>
            <a:endParaRPr lang="en-US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4BC7255-2F6D-458E-A600-1C9CB8229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197" y="1500151"/>
            <a:ext cx="4903304" cy="4992724"/>
          </a:xfrm>
        </p:spPr>
        <p:txBody>
          <a:bodyPr>
            <a:noAutofit/>
          </a:bodyPr>
          <a:lstStyle/>
          <a:p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Signs of insomnia:</a:t>
            </a:r>
            <a:br>
              <a:rPr lang="en-US" sz="26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26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Prolonged sleep latency</a:t>
            </a:r>
            <a:br>
              <a:rPr lang="en-US" sz="26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26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Frequency nocturnal awakenings</a:t>
            </a:r>
            <a:br>
              <a:rPr lang="en-US" sz="26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26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Prolonged periods of wakefulness during the sleep period</a:t>
            </a:r>
            <a:br>
              <a:rPr lang="en-US" sz="26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26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Frequent transient arousals</a:t>
            </a:r>
          </a:p>
        </p:txBody>
      </p:sp>
      <p:pic>
        <p:nvPicPr>
          <p:cNvPr id="3076" name="Picture 4" descr="Image result for polysomnography insomnia">
            <a:extLst>
              <a:ext uri="{FF2B5EF4-FFF2-40B4-BE49-F238E27FC236}">
                <a16:creationId xmlns="" xmlns:a16="http://schemas.microsoft.com/office/drawing/2014/main" id="{593B896C-20D4-4403-B822-233296806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35" y="1895061"/>
            <a:ext cx="5685513" cy="458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46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polysomnography insomnia">
            <a:extLst>
              <a:ext uri="{FF2B5EF4-FFF2-40B4-BE49-F238E27FC236}">
                <a16:creationId xmlns="" xmlns:a16="http://schemas.microsoft.com/office/drawing/2014/main" id="{98BC6837-9FA2-458D-A8B3-5ACD68EBE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74" y="157296"/>
            <a:ext cx="11953461" cy="663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AFF9AB6-CD4A-4C22-A2EB-84AC8D410E4D}"/>
              </a:ext>
            </a:extLst>
          </p:cNvPr>
          <p:cNvSpPr txBox="1"/>
          <p:nvPr/>
        </p:nvSpPr>
        <p:spPr>
          <a:xfrm>
            <a:off x="8057322" y="6142095"/>
            <a:ext cx="3988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Riemann D </a:t>
            </a:r>
            <a:r>
              <a:rPr lang="en-US" sz="1200" dirty="0" err="1"/>
              <a:t>Spiegelhalder</a:t>
            </a:r>
            <a:r>
              <a:rPr lang="en-US" sz="1200" dirty="0"/>
              <a:t> K et al. REM sleep instability-a new pathway for insomnia? Pharmaopsychiatry45(5):167-76 · January 2012 </a:t>
            </a:r>
          </a:p>
        </p:txBody>
      </p:sp>
    </p:spTree>
    <p:extLst>
      <p:ext uri="{BB962C8B-B14F-4D97-AF65-F5344CB8AC3E}">
        <p14:creationId xmlns:p14="http://schemas.microsoft.com/office/powerpoint/2010/main" val="3224421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A02F7E-6588-454A-9294-AE1BA30D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Prevalence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1E246CE-C605-4584-B8D3-EF06CE2A3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One of the most common medical complaints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Generates over 5 million office visits per year in US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Prevalence increases with age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More common in adult women whom report it 50% more often than men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Higher prevalence in unemployed, divorced, widowed, separated, lower socioeconomic status</a:t>
            </a:r>
          </a:p>
        </p:txBody>
      </p:sp>
    </p:spTree>
    <p:extLst>
      <p:ext uri="{BB962C8B-B14F-4D97-AF65-F5344CB8AC3E}">
        <p14:creationId xmlns:p14="http://schemas.microsoft.com/office/powerpoint/2010/main" val="813011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51FF0E-C4AF-40BB-9A0D-38F856C83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DSM-V	Diagnostic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FA33872-7B08-4F43-B852-CEE1AAF28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Dissatisfaction with sleep quantity or quality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Associated with one or more:</a:t>
            </a:r>
          </a:p>
          <a:p>
            <a:pPr lvl="2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Difficulty initiating sleep</a:t>
            </a:r>
          </a:p>
          <a:p>
            <a:pPr lvl="2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Difficulty maintaining sleep </a:t>
            </a:r>
          </a:p>
          <a:p>
            <a:pPr lvl="2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Early morning awakening with inability to return to sleep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Sleep disturbance causes clinically significant distress or impairment in social, occupation, educational, academic, behavioral or other importance areas of functioning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Occurs at least 3 nights per week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Present for at least 3 months</a:t>
            </a:r>
          </a:p>
        </p:txBody>
      </p:sp>
    </p:spTree>
    <p:extLst>
      <p:ext uri="{BB962C8B-B14F-4D97-AF65-F5344CB8AC3E}">
        <p14:creationId xmlns:p14="http://schemas.microsoft.com/office/powerpoint/2010/main" val="110201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22B860-5A94-429A-81D9-B8F0C3F67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DSM-V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99B4AFF-A0ED-432C-A1E8-5D3F21B73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Occurs despite adequate opportunity for sleep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Not better explained by or occur exclusively during the course of another sleep-wake disorder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Not attributable to physiological effects of illicit substances or medications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Coexisting mental disorders and medical conditions do not adequately explained the predominant complaint</a:t>
            </a:r>
          </a:p>
        </p:txBody>
      </p:sp>
    </p:spTree>
    <p:extLst>
      <p:ext uri="{BB962C8B-B14F-4D97-AF65-F5344CB8AC3E}">
        <p14:creationId xmlns:p14="http://schemas.microsoft.com/office/powerpoint/2010/main" val="920835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6243E8-44AF-42C0-A9B2-88EAF7E51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529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Insomnia symptoms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CDF6D32-631A-4A70-B3C0-B4B15DAAE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065" y="1548066"/>
            <a:ext cx="7367185" cy="5049681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Problems with attention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Problems with concentration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Memory deficits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Poor performance at school or work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Changes in mood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Daytime sleepiness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Lack of energy or motivation</a:t>
            </a:r>
          </a:p>
        </p:txBody>
      </p:sp>
      <p:pic>
        <p:nvPicPr>
          <p:cNvPr id="5126" name="Picture 6" descr="Image result for trouble concentrating">
            <a:extLst>
              <a:ext uri="{FF2B5EF4-FFF2-40B4-BE49-F238E27FC236}">
                <a16:creationId xmlns="" xmlns:a16="http://schemas.microsoft.com/office/drawing/2014/main" id="{997093C2-60F4-4AB5-A207-405A680D7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274" y="4640844"/>
            <a:ext cx="3319096" cy="2217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daytime sleepiness">
            <a:extLst>
              <a:ext uri="{FF2B5EF4-FFF2-40B4-BE49-F238E27FC236}">
                <a16:creationId xmlns="" xmlns:a16="http://schemas.microsoft.com/office/drawing/2014/main" id="{CE98FF31-AC37-4180-B469-E19C2C371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516" y="4643524"/>
            <a:ext cx="3319096" cy="221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trouble concentrating">
            <a:extLst>
              <a:ext uri="{FF2B5EF4-FFF2-40B4-BE49-F238E27FC236}">
                <a16:creationId xmlns="" xmlns:a16="http://schemas.microsoft.com/office/drawing/2014/main" id="{6208373E-7BE7-444F-983F-13C9B3FB2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167" y="3252173"/>
            <a:ext cx="2952897" cy="196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ge result for mood changes">
            <a:extLst>
              <a:ext uri="{FF2B5EF4-FFF2-40B4-BE49-F238E27FC236}">
                <a16:creationId xmlns="" xmlns:a16="http://schemas.microsoft.com/office/drawing/2014/main" id="{BFB2754B-3FAB-4462-839B-07173D5CE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64" y="1161038"/>
            <a:ext cx="4147110" cy="217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526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3A7FCB-BEB9-4BBC-8932-907B5B615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Predispositions of insomnia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D899D6F-C2E4-4C1B-9E83-0F8B2BA9E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Car accidents 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Errors at work </a:t>
            </a:r>
          </a:p>
          <a:p>
            <a:pPr lvl="1"/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Including industrial disasters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Hypertension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Diabetes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Depression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Obesity</a:t>
            </a:r>
          </a:p>
        </p:txBody>
      </p:sp>
      <p:pic>
        <p:nvPicPr>
          <p:cNvPr id="4" name="Picture 2" descr="Related image">
            <a:extLst>
              <a:ext uri="{FF2B5EF4-FFF2-40B4-BE49-F238E27FC236}">
                <a16:creationId xmlns="" xmlns:a16="http://schemas.microsoft.com/office/drawing/2014/main" id="{FF5442C7-FFCD-466C-85EA-12A9DAB25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010" y="1937998"/>
            <a:ext cx="3756719" cy="45548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25399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5FBBF3A-ACFF-4EAC-9781-3C4AAFDF3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How much sleep do we need?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89FFDAD-2304-445C-B7C3-568058570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199" y="1825625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NIH recommendations: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School aged kids at least 10 hours per night</a:t>
            </a: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Adolescents: 9-10 hours per night</a:t>
            </a:r>
          </a:p>
          <a:p>
            <a:pPr lvl="1"/>
            <a:r>
              <a:rPr lang="en-US" sz="2600" dirty="0">
                <a:solidFill>
                  <a:schemeClr val="bg1">
                    <a:lumMod val="95000"/>
                  </a:schemeClr>
                </a:solidFill>
              </a:rPr>
              <a:t>Adults: 7-8 hours per night</a:t>
            </a:r>
          </a:p>
        </p:txBody>
      </p:sp>
      <p:pic>
        <p:nvPicPr>
          <p:cNvPr id="6146" name="Picture 2" descr="Image result for sleeping homer simpson">
            <a:extLst>
              <a:ext uri="{FF2B5EF4-FFF2-40B4-BE49-F238E27FC236}">
                <a16:creationId xmlns="" xmlns:a16="http://schemas.microsoft.com/office/drawing/2014/main" id="{3FEDFA86-5041-453A-806F-B140131ED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182" y="3324273"/>
            <a:ext cx="4695619" cy="328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879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5FBBF3A-ACFF-4EAC-9781-3C4AAFDF3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974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Treatment of insomnia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89FFDAD-2304-445C-B7C3-568058570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522" y="1389088"/>
            <a:ext cx="11648998" cy="4687716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Cognitive behavioral therapy treatment of choice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Access is problematic</a:t>
            </a:r>
          </a:p>
          <a:p>
            <a:pPr lvl="1"/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Hypnotic drugs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Only provide short term effects</a:t>
            </a:r>
          </a:p>
          <a:p>
            <a:pPr lvl="1"/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New approaches to treatment delivery needed 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8" name="Picture 4" descr="Image result for insomn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459" y="3732945"/>
            <a:ext cx="419100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655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8E5ECC-A1D8-47CA-BA91-1A0530665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000" dirty="0">
                <a:solidFill>
                  <a:schemeClr val="bg1">
                    <a:lumMod val="95000"/>
                  </a:schemeClr>
                </a:solidFill>
              </a:rPr>
              <a:t>Sleep Hygiene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B27AD00-D8D7-4F32-862C-CDA1698EA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solidFill>
                  <a:schemeClr val="bg1">
                    <a:lumMod val="95000"/>
                  </a:schemeClr>
                </a:solidFill>
              </a:rPr>
              <a:t>Adoption of good sleep habits every night to improve how you sleep</a:t>
            </a:r>
            <a:br>
              <a:rPr lang="en-US" sz="30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30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3000" dirty="0">
                <a:solidFill>
                  <a:schemeClr val="bg1">
                    <a:lumMod val="95000"/>
                  </a:schemeClr>
                </a:solidFill>
              </a:rPr>
              <a:t>Good sleep hygiene can greatly improve people’s enjoyment of life and daily functioning</a:t>
            </a:r>
          </a:p>
        </p:txBody>
      </p:sp>
      <p:pic>
        <p:nvPicPr>
          <p:cNvPr id="11266" name="Picture 2" descr="Image result for sleep hygiene">
            <a:extLst>
              <a:ext uri="{FF2B5EF4-FFF2-40B4-BE49-F238E27FC236}">
                <a16:creationId xmlns="" xmlns:a16="http://schemas.microsoft.com/office/drawing/2014/main" id="{644166CD-6E56-472E-881B-E2E9CE063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598" y="3771314"/>
            <a:ext cx="2988212" cy="298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177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Image result for watching tv in bed">
            <a:extLst>
              <a:ext uri="{FF2B5EF4-FFF2-40B4-BE49-F238E27FC236}">
                <a16:creationId xmlns="" xmlns:a16="http://schemas.microsoft.com/office/drawing/2014/main" id="{FD6634B3-3B66-4360-B8F4-E7F6ABDBE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822" y="3439302"/>
            <a:ext cx="4412073" cy="330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Image result for hot bedroom temperature">
            <a:extLst>
              <a:ext uri="{FF2B5EF4-FFF2-40B4-BE49-F238E27FC236}">
                <a16:creationId xmlns="" xmlns:a16="http://schemas.microsoft.com/office/drawing/2014/main" id="{216911C3-1486-4706-A798-46EADB44E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448" y="109643"/>
            <a:ext cx="4412073" cy="293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Image result for bad sleep hygiene">
            <a:extLst>
              <a:ext uri="{FF2B5EF4-FFF2-40B4-BE49-F238E27FC236}">
                <a16:creationId xmlns="" xmlns:a16="http://schemas.microsoft.com/office/drawing/2014/main" id="{3933E337-646F-40D8-97A8-64C251960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130" y="1581150"/>
            <a:ext cx="4670635" cy="309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bad sleep hygiene">
            <a:extLst>
              <a:ext uri="{FF2B5EF4-FFF2-40B4-BE49-F238E27FC236}">
                <a16:creationId xmlns="" xmlns:a16="http://schemas.microsoft.com/office/drawing/2014/main" id="{38216B5D-1EED-4DFD-B4C4-F6ADE689C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75" y="4062307"/>
            <a:ext cx="5130282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Image result for glass of wine in bed">
            <a:extLst>
              <a:ext uri="{FF2B5EF4-FFF2-40B4-BE49-F238E27FC236}">
                <a16:creationId xmlns="" xmlns:a16="http://schemas.microsoft.com/office/drawing/2014/main" id="{6C6BC484-6E98-4053-97A2-3BAA0A224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89" y="109643"/>
            <a:ext cx="4196176" cy="236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451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C67086-030E-498C-9B16-B0CD4B1CA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Tips for a better night’s sleep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0A16A2-3286-489A-9C41-D7C3DCC00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Keep a regular sleep schedule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Develop a relaxing bedtime routine away from bright lights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Avoid watching screens in the bedroom right before bed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Keep your bedroom cool and comfortable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Between 60-70 degrees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Keep your bedroom free from any noise, distractions or excess lights</a:t>
            </a:r>
          </a:p>
        </p:txBody>
      </p:sp>
    </p:spTree>
    <p:extLst>
      <p:ext uri="{BB962C8B-B14F-4D97-AF65-F5344CB8AC3E}">
        <p14:creationId xmlns:p14="http://schemas.microsoft.com/office/powerpoint/2010/main" val="2767178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172F0E-B95A-44A0-A606-33A111B75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Tips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463E863-B377-452B-A339-680E74BBD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034" y="1980406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Make sure mattress and pillows comfortable/supportive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Most mattresses last about 9-10 years before replacement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Calming activity the last 1 hour before bed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Reading, warm bath, meditating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If you cannot sleep when you lay down, go to another room and do something relaxing until you feel tired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Keep work materials, computers and televisions out of the sleeping area</a:t>
            </a:r>
          </a:p>
        </p:txBody>
      </p:sp>
      <p:pic>
        <p:nvPicPr>
          <p:cNvPr id="12292" name="Picture 4" descr="Image result for sleep zzzz">
            <a:extLst>
              <a:ext uri="{FF2B5EF4-FFF2-40B4-BE49-F238E27FC236}">
                <a16:creationId xmlns="" xmlns:a16="http://schemas.microsoft.com/office/drawing/2014/main" id="{82A1ED7C-1284-4599-8805-1D0DE719C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351" y="7540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33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883EEC-4607-40D2-9CC9-33453F370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Exercise and sleep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BDDC8A-C079-41AB-A8F9-7D28DE735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Shown to help people sleep better at night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At least 20 minutes per day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More than 4-5 hours before bedtime</a:t>
            </a:r>
          </a:p>
        </p:txBody>
      </p:sp>
      <p:pic>
        <p:nvPicPr>
          <p:cNvPr id="10244" name="Picture 4" descr="Image result for exercise">
            <a:extLst>
              <a:ext uri="{FF2B5EF4-FFF2-40B4-BE49-F238E27FC236}">
                <a16:creationId xmlns="" xmlns:a16="http://schemas.microsoft.com/office/drawing/2014/main" id="{B5B74E2D-6A9D-461E-9316-B7207D952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872" y="3548269"/>
            <a:ext cx="6115050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56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8608AE-C3C2-41B2-AF5B-4042D688B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Controversy about napping…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523E6F-14B0-4E4A-9710-B48EA73DC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Avoid afternoon naps, even short ones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Show to disturb the normal sleep wake cycle</a:t>
            </a:r>
          </a:p>
        </p:txBody>
      </p:sp>
      <p:pic>
        <p:nvPicPr>
          <p:cNvPr id="13314" name="Picture 2" descr="Image result for napping">
            <a:extLst>
              <a:ext uri="{FF2B5EF4-FFF2-40B4-BE49-F238E27FC236}">
                <a16:creationId xmlns="" xmlns:a16="http://schemas.microsoft.com/office/drawing/2014/main" id="{2199A201-2882-44A9-ABE2-EC7F7DB4A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989" y="3191608"/>
            <a:ext cx="723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337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414C11-E937-43F9-923A-29E92999B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Substances to avoid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3A570EF-DF56-4D14-B194-2F2324086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6" y="1825624"/>
            <a:ext cx="7244862" cy="478919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Alcohol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Heavy/spicy meals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At least 2-3 hours before bed time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Drinks with caffeine later in the day before bed</a:t>
            </a:r>
          </a:p>
        </p:txBody>
      </p:sp>
      <p:pic>
        <p:nvPicPr>
          <p:cNvPr id="14338" name="Picture 2" descr="Image result for no alcohol, caffeine">
            <a:extLst>
              <a:ext uri="{FF2B5EF4-FFF2-40B4-BE49-F238E27FC236}">
                <a16:creationId xmlns="" xmlns:a16="http://schemas.microsoft.com/office/drawing/2014/main" id="{F90A3DA9-AB52-4A64-830B-BA1C602D4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350" y="2719095"/>
            <a:ext cx="4048125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0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7E2F14-FA2A-422B-A756-FEB3D7927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Patient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41F7D40-6C9C-49DE-8BCC-F5D148409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Engages patient’s in their health care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Interdisciplinary approach to understanding conditions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Important in patient understanding of their condition |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Shown to improve patient compliance with recommendations</a:t>
            </a:r>
          </a:p>
          <a:p>
            <a:endParaRPr lang="en-US" dirty="0"/>
          </a:p>
        </p:txBody>
      </p:sp>
      <p:pic>
        <p:nvPicPr>
          <p:cNvPr id="15362" name="Picture 2" descr="Image result for patient education">
            <a:extLst>
              <a:ext uri="{FF2B5EF4-FFF2-40B4-BE49-F238E27FC236}">
                <a16:creationId xmlns="" xmlns:a16="http://schemas.microsoft.com/office/drawing/2014/main" id="{49DCB277-3F53-49BB-B1BA-E03C0DCC5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555" y="4001294"/>
            <a:ext cx="4134436" cy="275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496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540225-EDE3-4C8F-B319-DDEFC679B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How to educate patients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22D70EC-B13C-4554-9F2F-87DAF1420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Assess patient’s current knowledge about their condition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Find out how your patient likes to learn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Focus on what your patient needs to know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Pay attention to patient’s concerns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Respect patient’s limits</a:t>
            </a:r>
          </a:p>
          <a:p>
            <a:pPr marL="971550" lvl="1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Offer only the amount of information they can handle at one time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Organize information for easier comprehension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Adjust education based on patient</a:t>
            </a:r>
          </a:p>
        </p:txBody>
      </p:sp>
    </p:spTree>
    <p:extLst>
      <p:ext uri="{BB962C8B-B14F-4D97-AF65-F5344CB8AC3E}">
        <p14:creationId xmlns:p14="http://schemas.microsoft.com/office/powerpoint/2010/main" val="3708931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F15BF1-C514-410E-8721-37DA1CCB9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Basic goals in education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9FC67E0-E516-4427-A4B2-E6D558F01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745" y="1831365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What your patient needs to do and why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When your patient can expect results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Warning signs to watch for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What patient should do if a problem occurs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Who your patient should contact for questions/concerns</a:t>
            </a:r>
          </a:p>
        </p:txBody>
      </p:sp>
      <p:pic>
        <p:nvPicPr>
          <p:cNvPr id="16388" name="Picture 4" descr="Image result for patient education">
            <a:extLst>
              <a:ext uri="{FF2B5EF4-FFF2-40B4-BE49-F238E27FC236}">
                <a16:creationId xmlns="" xmlns:a16="http://schemas.microsoft.com/office/drawing/2014/main" id="{1C90A2C9-F6A2-4B35-81F7-CCBB74940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234" y="1831365"/>
            <a:ext cx="2470021" cy="289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683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5DA13A4-36A8-4DC8-95A3-EA447ABE2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Teaching tools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9DF8C54-28E0-4956-8B27-8CFE39573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Brochures or other printed materials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Podcasts, YouTube videos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Videos/DVDs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PowerPoint presentations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Models or props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Posters or charts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Group classes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Trained peer educators</a:t>
            </a:r>
          </a:p>
        </p:txBody>
      </p:sp>
      <p:pic>
        <p:nvPicPr>
          <p:cNvPr id="18436" name="Picture 4" descr="Image result for patient education tools">
            <a:extLst>
              <a:ext uri="{FF2B5EF4-FFF2-40B4-BE49-F238E27FC236}">
                <a16:creationId xmlns="" xmlns:a16="http://schemas.microsoft.com/office/drawing/2014/main" id="{3828756C-301C-48CA-B9F9-092B53275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491" y="1541945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omputers and phones in patient education Infographic">
            <a:extLst>
              <a:ext uri="{FF2B5EF4-FFF2-40B4-BE49-F238E27FC236}">
                <a16:creationId xmlns="" xmlns:a16="http://schemas.microsoft.com/office/drawing/2014/main" id="{70EC9570-F6B9-457D-A0B5-7309D87D1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631" y="4001294"/>
            <a:ext cx="3575341" cy="271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108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136622-8732-4E1B-BD06-B78E2B6CA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Patient education handouts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881617F-88BF-45B0-9294-B4AF991C1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Organizations such as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Uptodate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, AAFP, ACOFP sponsor/publish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Published online and in medical journals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Part of EMR systems which can be printed at office visits</a:t>
            </a:r>
          </a:p>
        </p:txBody>
      </p:sp>
      <p:pic>
        <p:nvPicPr>
          <p:cNvPr id="17410" name="Picture 2" descr="Image result for patient education handout">
            <a:extLst>
              <a:ext uri="{FF2B5EF4-FFF2-40B4-BE49-F238E27FC236}">
                <a16:creationId xmlns="" xmlns:a16="http://schemas.microsoft.com/office/drawing/2014/main" id="{74FA847B-6148-4B55-A12D-02BEB916C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855" y="3808827"/>
            <a:ext cx="4895557" cy="288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865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D01F28-1829-45B2-A7C7-88F67631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My research project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BB801D7-3002-4F7E-88CA-9AD437AB4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Development of patient education handout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Will be published in 2018 insomnia issue of the journal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Can be dispersed by family doctors to patient’s in attempt to educate them about this issue</a:t>
            </a:r>
          </a:p>
        </p:txBody>
      </p:sp>
      <p:pic>
        <p:nvPicPr>
          <p:cNvPr id="19458" name="Picture 2" descr="Related image">
            <a:extLst>
              <a:ext uri="{FF2B5EF4-FFF2-40B4-BE49-F238E27FC236}">
                <a16:creationId xmlns="" xmlns:a16="http://schemas.microsoft.com/office/drawing/2014/main" id="{CC5D6245-D10D-4FFA-A660-6B40FF71B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832999" y="3985876"/>
            <a:ext cx="2197583" cy="317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479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F8E592-509C-47D7-BDD0-854824947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527" y="314564"/>
            <a:ext cx="10515600" cy="5863397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chemeClr val="bg1">
                    <a:lumMod val="95000"/>
                  </a:schemeClr>
                </a:solidFill>
              </a:rPr>
              <a:t>Thank you!</a:t>
            </a:r>
            <a:br>
              <a:rPr lang="en-US" sz="66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66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sz="66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6600" dirty="0">
                <a:solidFill>
                  <a:schemeClr val="bg1">
                    <a:lumMod val="95000"/>
                  </a:schemeClr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896668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4A7A36-002E-4688-AC50-C32EA6733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FA7BE73-1560-41DC-9FCE-13F120A7E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National Sleep Foundation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Centers for Disease Control and Prevention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American Academy of Sleep Medicine </a:t>
            </a: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Falvo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DR. Communicating effectively in patient teaching: enhancing patient adherence. In: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Falvo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DR, ed. </a:t>
            </a:r>
            <a:r>
              <a:rPr lang="en-US" i="1" dirty="0">
                <a:solidFill>
                  <a:schemeClr val="bg1">
                    <a:lumMod val="95000"/>
                  </a:schemeClr>
                </a:solidFill>
              </a:rPr>
              <a:t>Effective Patient Education: A Guide to Increased Adherence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. 4th ed. Sudbury, MA: Jones and Bartlett; 2010:chap 8</a:t>
            </a: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Uptodate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: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Insomnia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NIH Management of insomnia: update and new approaches.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7337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914BD4-062D-4928-B0C2-4370CE2DB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Image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2BA43F5-DB2B-414D-AED8-69E018997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778" y="1608211"/>
            <a:ext cx="10515600" cy="4884664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3"/>
              </a:rPr>
              <a:t>https://socalhomeownerscorner.com/having-trouble-sleeping-try-these/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4"/>
              </a:rPr>
              <a:t>https://www.ruperthealth.com/blog/health/do-you-have-trouble-sleeping/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5"/>
              </a:rPr>
              <a:t>http://whywecantsleepinsomnia.blogspot.com/2016/10/how-is-insomnia-diagnosed.html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6"/>
              </a:rPr>
              <a:t>https://okasaneko.wordpress.com/2011/01/14/better-days/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7"/>
              </a:rPr>
              <a:t>https://i247.photobucket.com/albums/gg158/MDA2008/MDA2010/businessmanworkinglate.jpg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8"/>
              </a:rPr>
              <a:t>https://www.huffingtonpost.com/entry/poor-sleep-hygiene-is-killing-you-and-your-career_us_58f7cc23e4b081380af51864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9"/>
              </a:rPr>
              <a:t>http://tomandjerry.wikia.com/wiki/File:The_Wacky_World_of_Sports_-_Jerry_in_his_bed_watching_T.V.PNG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10"/>
              </a:rPr>
              <a:t>https://www.capitalfm.co.ke/lifestyle/2015/05/15/30-minutes-of-exercise-is-key-to-health-in-old-age/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hlinkClick r:id="rId11"/>
              </a:rPr>
              <a:t>https://www.consumerhealthdigest.com/menopause-center/menopause-mood-swings.html</a:t>
            </a:r>
            <a:endParaRPr lang="en-US" dirty="0"/>
          </a:p>
          <a:p>
            <a:r>
              <a:rPr lang="en-US" dirty="0">
                <a:hlinkClick r:id="rId12"/>
              </a:rPr>
              <a:t>https://ravishly.com/sleep-hygiene-11-tips-improving-your-very-important-sleep</a:t>
            </a:r>
            <a:endParaRPr lang="en-US" dirty="0"/>
          </a:p>
          <a:p>
            <a:r>
              <a:rPr lang="en-US" dirty="0">
                <a:hlinkClick r:id="rId13"/>
              </a:rPr>
              <a:t>https://visual.ly/community/infographic/health/computers-and-phones-patient-education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891222"/>
      </p:ext>
    </p:extLst>
  </p:cSld>
  <p:clrMapOvr>
    <a:masterClrMapping/>
  </p:clrMapOvr>
</p:sld>
</file>

<file path=ppt/theme/theme1.xml><?xml version="1.0" encoding="utf-8"?>
<a:theme xmlns:a="http://schemas.openxmlformats.org/drawingml/2006/main" name="Melancholy abstract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lancholy abstract design slides.potx" id="{0C631111-0761-4095-80FF-907E1270642A}" vid="{4C722CC6-EA24-4B9B-A48E-3EC5DC6964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13556</TotalTime>
  <Words>742</Words>
  <Application>Microsoft Office PowerPoint</Application>
  <PresentationFormat>Custom</PresentationFormat>
  <Paragraphs>156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Melancholy abstract design template</vt:lpstr>
      <vt:lpstr>Insomnia: Tips for a better night’s sleep</vt:lpstr>
      <vt:lpstr>No Disclosures</vt:lpstr>
      <vt:lpstr>Objectives</vt:lpstr>
      <vt:lpstr>Insomnia </vt:lpstr>
      <vt:lpstr>Polysomnography evidence </vt:lpstr>
      <vt:lpstr>PowerPoint Presentation</vt:lpstr>
      <vt:lpstr>Prevalence</vt:lpstr>
      <vt:lpstr>DSM-V Diagnostic Criteria</vt:lpstr>
      <vt:lpstr>DSM-V continued</vt:lpstr>
      <vt:lpstr>Insomnia symptoms</vt:lpstr>
      <vt:lpstr>Predispositions of insomnia</vt:lpstr>
      <vt:lpstr>How much sleep do we need?</vt:lpstr>
      <vt:lpstr>Treatment of insomnia</vt:lpstr>
      <vt:lpstr>Sleep Hygiene </vt:lpstr>
      <vt:lpstr>PowerPoint Presentation</vt:lpstr>
      <vt:lpstr>Tips for a better night’s sleep</vt:lpstr>
      <vt:lpstr>Tips continued</vt:lpstr>
      <vt:lpstr>Exercise and sleep</vt:lpstr>
      <vt:lpstr>Controversy about napping…</vt:lpstr>
      <vt:lpstr>Substances to avoid</vt:lpstr>
      <vt:lpstr>Patient Education</vt:lpstr>
      <vt:lpstr>How to educate patients</vt:lpstr>
      <vt:lpstr>Basic goals in education </vt:lpstr>
      <vt:lpstr>Teaching tools </vt:lpstr>
      <vt:lpstr>Patient education handouts </vt:lpstr>
      <vt:lpstr>My research project </vt:lpstr>
      <vt:lpstr>Thank you!  Questions?</vt:lpstr>
      <vt:lpstr>References</vt:lpstr>
      <vt:lpstr>Image 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Insomnia: Tips for a better night’s sleep</dc:title>
  <dc:creator>nick</dc:creator>
  <cp:lastModifiedBy>Burns, Lauren B</cp:lastModifiedBy>
  <cp:revision>50</cp:revision>
  <dcterms:created xsi:type="dcterms:W3CDTF">2018-04-16T02:14:13Z</dcterms:created>
  <dcterms:modified xsi:type="dcterms:W3CDTF">2018-09-28T14:39:57Z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74064600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