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4" r:id="rId3"/>
    <p:sldId id="273" r:id="rId4"/>
    <p:sldId id="274" r:id="rId5"/>
    <p:sldId id="275" r:id="rId6"/>
    <p:sldId id="277" r:id="rId7"/>
    <p:sldId id="278" r:id="rId8"/>
    <p:sldId id="279" r:id="rId9"/>
    <p:sldId id="280" r:id="rId10"/>
    <p:sldId id="281" r:id="rId11"/>
    <p:sldId id="276" r:id="rId12"/>
    <p:sldId id="282" r:id="rId13"/>
    <p:sldId id="288" r:id="rId14"/>
    <p:sldId id="289" r:id="rId15"/>
    <p:sldId id="290" r:id="rId16"/>
    <p:sldId id="291" r:id="rId17"/>
    <p:sldId id="292" r:id="rId18"/>
    <p:sldId id="283" r:id="rId19"/>
    <p:sldId id="284" r:id="rId20"/>
    <p:sldId id="285" r:id="rId21"/>
    <p:sldId id="286" r:id="rId22"/>
    <p:sldId id="287" r:id="rId23"/>
    <p:sldId id="257" r:id="rId24"/>
    <p:sldId id="263" r:id="rId25"/>
    <p:sldId id="260" r:id="rId26"/>
    <p:sldId id="261" r:id="rId27"/>
    <p:sldId id="264" r:id="rId28"/>
    <p:sldId id="262" r:id="rId29"/>
    <p:sldId id="265" r:id="rId30"/>
    <p:sldId id="268" r:id="rId31"/>
    <p:sldId id="269" r:id="rId32"/>
    <p:sldId id="266" r:id="rId33"/>
    <p:sldId id="270" r:id="rId34"/>
    <p:sldId id="271" r:id="rId35"/>
    <p:sldId id="293" r:id="rId36"/>
    <p:sldId id="272" r:id="rId37"/>
    <p:sldId id="267" r:id="rId38"/>
    <p:sldId id="259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3E5DF-5EF4-41CF-9DC8-04390A3F02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err="1"/>
              <a:t>Aortoenteric</a:t>
            </a:r>
            <a:r>
              <a:rPr lang="en-US" sz="4400" dirty="0"/>
              <a:t> Fistula:  </a:t>
            </a:r>
            <a:br>
              <a:rPr lang="en-US" sz="4400" dirty="0"/>
            </a:br>
            <a:r>
              <a:rPr lang="en-US" sz="3200" dirty="0"/>
              <a:t>A rare but serious cause of upper GI bleeding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6154DB-6F0B-4B1C-826B-D203114148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Trenton Keel, DO</a:t>
            </a:r>
          </a:p>
          <a:p>
            <a:r>
              <a:rPr lang="en-US" dirty="0"/>
              <a:t>Adam Varbanoff, DO</a:t>
            </a:r>
          </a:p>
        </p:txBody>
      </p:sp>
    </p:spTree>
    <p:extLst>
      <p:ext uri="{BB962C8B-B14F-4D97-AF65-F5344CB8AC3E}">
        <p14:creationId xmlns:p14="http://schemas.microsoft.com/office/powerpoint/2010/main" val="93243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2CEFC-E765-5F47-A347-A6EA0009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0F4BD-4F52-5B48-90D8-F9628B153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review clinical vignette exemplifying typical presentation</a:t>
            </a:r>
          </a:p>
          <a:p>
            <a:r>
              <a:rPr lang="en-US" dirty="0"/>
              <a:t>Be able to recognize the historical cues of </a:t>
            </a:r>
            <a:r>
              <a:rPr lang="en-US" dirty="0" err="1"/>
              <a:t>aortoenteric</a:t>
            </a:r>
            <a:r>
              <a:rPr lang="en-US" dirty="0"/>
              <a:t> fistula</a:t>
            </a:r>
          </a:p>
          <a:p>
            <a:r>
              <a:rPr lang="en-US" dirty="0"/>
              <a:t>Be able to recognize laboratory anomalies associated with massive hemorrhage</a:t>
            </a:r>
          </a:p>
          <a:p>
            <a:r>
              <a:rPr lang="en-US" dirty="0"/>
              <a:t>Understand the pathology of </a:t>
            </a:r>
            <a:r>
              <a:rPr lang="en-US" dirty="0" err="1"/>
              <a:t>aortoenteric</a:t>
            </a:r>
            <a:r>
              <a:rPr lang="en-US" dirty="0"/>
              <a:t> fistula</a:t>
            </a:r>
          </a:p>
          <a:p>
            <a:r>
              <a:rPr lang="en-US" dirty="0"/>
              <a:t>Understand the process of clinical evaluation and potential management strategies</a:t>
            </a:r>
          </a:p>
          <a:p>
            <a:r>
              <a:rPr lang="en-US" dirty="0"/>
              <a:t>Debrief on case, as to what could have been done better in </a:t>
            </a:r>
            <a:r>
              <a:rPr lang="en-US"/>
              <a:t>this situation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116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CDB6-B645-CF48-B2C0-17337C961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169F0-ACA7-434F-8973-38DE32417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CC</a:t>
            </a:r>
            <a:r>
              <a:rPr lang="en-US" dirty="0"/>
              <a:t>:  GIB</a:t>
            </a:r>
          </a:p>
          <a:p>
            <a:endParaRPr lang="en-US" dirty="0"/>
          </a:p>
          <a:p>
            <a:r>
              <a:rPr lang="en-US" b="1" dirty="0"/>
              <a:t>HPI</a:t>
            </a:r>
            <a:r>
              <a:rPr lang="en-US" dirty="0"/>
              <a:t>:  77 year-old nondiabetic white male smoker with history of COPD, CAD, HTN, AAA presents to ED complaining of bloody bowel movements and BRBPR for the past 3 days.  Additionally, patient has been feeling nauseous and suffering from recurrent syncopal episodes over the past week.  Patient has known diverticulitis and has experienced rectal bleeding related to this in the past.</a:t>
            </a:r>
          </a:p>
        </p:txBody>
      </p:sp>
    </p:spTree>
    <p:extLst>
      <p:ext uri="{BB962C8B-B14F-4D97-AF65-F5344CB8AC3E}">
        <p14:creationId xmlns:p14="http://schemas.microsoft.com/office/powerpoint/2010/main" val="583886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15538-D94A-4A41-86CE-A3666661C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B1EFE-8387-F046-9585-2D10D4101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PMH</a:t>
            </a:r>
            <a:r>
              <a:rPr lang="en-US" dirty="0"/>
              <a:t>:  CAD, DLD, GERD, HTN, CKDIII, COPD, Diverticulitis, Granulomatous lung disease attributed to Sarcoidosis v. GPA (Wegener’s granulomatosis), 3.5cm Infrarenal AAA (stable when compared to prior CT 3/31/13)</a:t>
            </a:r>
          </a:p>
          <a:p>
            <a:endParaRPr lang="en-US" dirty="0"/>
          </a:p>
          <a:p>
            <a:r>
              <a:rPr lang="en-US" b="1" dirty="0"/>
              <a:t>PSH</a:t>
            </a:r>
            <a:r>
              <a:rPr lang="en-US" dirty="0"/>
              <a:t>:  Back surgery, cataract surgery, jaw repair surgery, colonoscopy</a:t>
            </a:r>
          </a:p>
          <a:p>
            <a:endParaRPr lang="en-US" dirty="0"/>
          </a:p>
          <a:p>
            <a:r>
              <a:rPr lang="en-US" b="1" dirty="0" err="1"/>
              <a:t>Soc</a:t>
            </a:r>
            <a:r>
              <a:rPr lang="en-US" b="1" dirty="0"/>
              <a:t> </a:t>
            </a:r>
            <a:r>
              <a:rPr lang="en-US" b="1" dirty="0" err="1"/>
              <a:t>Hx</a:t>
            </a:r>
            <a:r>
              <a:rPr lang="en-US" dirty="0"/>
              <a:t>:  Daily smoker – 1ppd x 63y; denies drug or alcohol use; married, 1 child</a:t>
            </a:r>
          </a:p>
          <a:p>
            <a:endParaRPr lang="en-US" dirty="0"/>
          </a:p>
          <a:p>
            <a:r>
              <a:rPr lang="en-US" b="1" dirty="0"/>
              <a:t>FH</a:t>
            </a:r>
            <a:r>
              <a:rPr lang="en-US" dirty="0"/>
              <a:t>:  Unknown/Non-remarkable</a:t>
            </a:r>
          </a:p>
        </p:txBody>
      </p:sp>
    </p:spTree>
    <p:extLst>
      <p:ext uri="{BB962C8B-B14F-4D97-AF65-F5344CB8AC3E}">
        <p14:creationId xmlns:p14="http://schemas.microsoft.com/office/powerpoint/2010/main" val="2582938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A1EF1-9507-1043-8947-2E11AD85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2DACC-A77B-2446-A651-7051767F8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Allergies</a:t>
            </a:r>
            <a:r>
              <a:rPr lang="en-US" dirty="0"/>
              <a:t>:  Doxycycline</a:t>
            </a:r>
          </a:p>
          <a:p>
            <a:endParaRPr lang="en-US" dirty="0"/>
          </a:p>
          <a:p>
            <a:r>
              <a:rPr lang="en-US" b="1" dirty="0"/>
              <a:t>Medications</a:t>
            </a:r>
            <a:r>
              <a:rPr lang="en-US" dirty="0"/>
              <a:t>:  Aspirin 81mg, Atenolol 50mg, Clonidine 0.1mg, Furosemide 20mg, Lisinopril 10mg, Omeprazole 20mg, Tamsulosin 0.4mg, Ropinirole 0.5mg, </a:t>
            </a:r>
            <a:r>
              <a:rPr lang="en-US" dirty="0" err="1"/>
              <a:t>Docosahexanoic</a:t>
            </a:r>
            <a:r>
              <a:rPr lang="en-US" dirty="0"/>
              <a:t> acid-</a:t>
            </a:r>
            <a:r>
              <a:rPr lang="en-US" dirty="0" err="1"/>
              <a:t>epa</a:t>
            </a:r>
            <a:r>
              <a:rPr lang="en-US" dirty="0"/>
              <a:t> (Fish Oil) 120mg-180mg, Prednisone 15mg;  Ventolin HFA 90mcg PRN, Lorazepam 1mg PRN, Tramadol-</a:t>
            </a:r>
            <a:r>
              <a:rPr lang="en-US" dirty="0" err="1"/>
              <a:t>Acetominophin</a:t>
            </a:r>
            <a:r>
              <a:rPr lang="en-US" dirty="0"/>
              <a:t> 37.5mg-325mg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478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C0E0B-ED40-9940-AB13-0D76A66E3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D2A8B-A453-9A4B-904C-4DFB4DBA2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Review of Systems</a:t>
            </a:r>
          </a:p>
          <a:p>
            <a:pPr lvl="1"/>
            <a:r>
              <a:rPr lang="en-US" dirty="0"/>
              <a:t>Constitutional:  Denies fever, chills</a:t>
            </a:r>
          </a:p>
          <a:p>
            <a:pPr lvl="1"/>
            <a:r>
              <a:rPr lang="en-US" dirty="0"/>
              <a:t>HEENT:  Denies vision changes, sore throat</a:t>
            </a:r>
          </a:p>
          <a:p>
            <a:pPr lvl="1"/>
            <a:r>
              <a:rPr lang="en-US" dirty="0"/>
              <a:t>Cardiovascular:  Denies chest pain; Admits syncope</a:t>
            </a:r>
          </a:p>
          <a:p>
            <a:pPr lvl="1"/>
            <a:r>
              <a:rPr lang="en-US" dirty="0"/>
              <a:t>Respiratory:  Denies cough; Admits shortness of breath, dyspnea on exertion</a:t>
            </a:r>
          </a:p>
          <a:p>
            <a:pPr lvl="1"/>
            <a:r>
              <a:rPr lang="en-US" dirty="0"/>
              <a:t>Gastrointestinal:  Admits nausea, vomiting, diarrhea, rectal bleeding</a:t>
            </a:r>
          </a:p>
          <a:p>
            <a:pPr lvl="1"/>
            <a:r>
              <a:rPr lang="en-US" dirty="0"/>
              <a:t>Genitourinary:  Denies urinary symptoms</a:t>
            </a:r>
          </a:p>
          <a:p>
            <a:pPr lvl="1"/>
            <a:r>
              <a:rPr lang="en-US" dirty="0"/>
              <a:t>Musculoskeletal:  Denies weakness, pain, acute changes</a:t>
            </a:r>
          </a:p>
          <a:p>
            <a:pPr lvl="1"/>
            <a:r>
              <a:rPr lang="en-US" dirty="0"/>
              <a:t>Extremities:  Denies numbness, swelling, acute changes</a:t>
            </a:r>
          </a:p>
          <a:p>
            <a:pPr lvl="1"/>
            <a:r>
              <a:rPr lang="en-US" dirty="0"/>
              <a:t>Integumentary:  Denies rash, lesion, acute changes</a:t>
            </a:r>
          </a:p>
        </p:txBody>
      </p:sp>
    </p:spTree>
    <p:extLst>
      <p:ext uri="{BB962C8B-B14F-4D97-AF65-F5344CB8AC3E}">
        <p14:creationId xmlns:p14="http://schemas.microsoft.com/office/powerpoint/2010/main" val="1452539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83475-3145-4941-AC65-E45FC05FE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B737C-C525-FE49-944F-3FC3060C4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Vitals:  </a:t>
            </a:r>
            <a:r>
              <a:rPr lang="en-US" dirty="0"/>
              <a:t>BP 116/88, Pulse 93, Respirations 16, Temp 99.3, Pulse Ox 97% on 2 </a:t>
            </a:r>
            <a:r>
              <a:rPr lang="en-US" dirty="0" err="1"/>
              <a:t>lpm</a:t>
            </a:r>
            <a:r>
              <a:rPr lang="en-US" dirty="0"/>
              <a:t> NC</a:t>
            </a:r>
          </a:p>
          <a:p>
            <a:endParaRPr lang="en-US" b="1" dirty="0"/>
          </a:p>
          <a:p>
            <a:r>
              <a:rPr lang="en-US" b="1" dirty="0"/>
              <a:t>Physical Exam</a:t>
            </a:r>
          </a:p>
          <a:p>
            <a:pPr lvl="1"/>
            <a:r>
              <a:rPr lang="en-US" dirty="0"/>
              <a:t>Constitutional:  well-developed, well-nourished, in no acute distress</a:t>
            </a:r>
          </a:p>
          <a:p>
            <a:pPr lvl="1"/>
            <a:r>
              <a:rPr lang="en-US" dirty="0"/>
              <a:t>Head:  normocephalic, atraumatic</a:t>
            </a:r>
          </a:p>
          <a:p>
            <a:pPr lvl="1"/>
            <a:r>
              <a:rPr lang="en-US" dirty="0"/>
              <a:t>Eyes:  pupils equal, round, reactive; extra-ocular movements intact</a:t>
            </a:r>
          </a:p>
          <a:p>
            <a:pPr lvl="1"/>
            <a:r>
              <a:rPr lang="en-US" dirty="0"/>
              <a:t>ENT:  TMs clear bilaterally, oropharynx clear, uvula midline</a:t>
            </a:r>
          </a:p>
          <a:p>
            <a:pPr lvl="1"/>
            <a:r>
              <a:rPr lang="en-US" dirty="0"/>
              <a:t>Respiratory:  equal breath sounds bilaterally, clear to auscultation without rales, rhonchi, or wheezes</a:t>
            </a:r>
          </a:p>
          <a:p>
            <a:pPr lvl="1"/>
            <a:r>
              <a:rPr lang="en-US" dirty="0"/>
              <a:t>Cardiovascular:  regular rate and rhythm, no murmurs, rubs, or gallops, peripheral pulses intact 2+, symmetrical</a:t>
            </a:r>
          </a:p>
          <a:p>
            <a:pPr lvl="1"/>
            <a:r>
              <a:rPr lang="en-US" dirty="0"/>
              <a:t>Abdomen:  mild tenderness to palpation over LLQ, soft, nondistended, no rebound tenderness or guarding, no pulsatile masses, bowel sounds positive</a:t>
            </a:r>
          </a:p>
          <a:p>
            <a:pPr lvl="1"/>
            <a:r>
              <a:rPr lang="en-US" dirty="0"/>
              <a:t>Musculoskeletal:  full range of motion and neurovascularly intact globally</a:t>
            </a:r>
          </a:p>
          <a:p>
            <a:pPr lvl="1"/>
            <a:r>
              <a:rPr lang="en-US" dirty="0"/>
              <a:t>Extremities:  pulses equal without cyanosis or clubbing</a:t>
            </a:r>
          </a:p>
          <a:p>
            <a:pPr lvl="1"/>
            <a:r>
              <a:rPr lang="en-US" dirty="0"/>
              <a:t>Integumentary:  skin warm and dry with normal turgor, normal color, no rashes</a:t>
            </a:r>
          </a:p>
          <a:p>
            <a:pPr lvl="1"/>
            <a:r>
              <a:rPr lang="en-US" dirty="0"/>
              <a:t>Neuro:  awake, alert, oriented to person, place, and time; cranial nerves globally intact without focal deficit, speech intact and appropriate, cognition lucid, following commands appropriately</a:t>
            </a:r>
          </a:p>
        </p:txBody>
      </p:sp>
    </p:spTree>
    <p:extLst>
      <p:ext uri="{BB962C8B-B14F-4D97-AF65-F5344CB8AC3E}">
        <p14:creationId xmlns:p14="http://schemas.microsoft.com/office/powerpoint/2010/main" val="2242053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FE5C9-D116-B146-BD6C-0CF92DFAE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43DB4-9CD2-4D44-8159-2DB5CDB01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Initial Labs:</a:t>
            </a:r>
          </a:p>
          <a:p>
            <a:pPr lvl="1"/>
            <a:r>
              <a:rPr lang="en-US" dirty="0"/>
              <a:t>WBC 23.9, Hgb 13.4, </a:t>
            </a:r>
            <a:r>
              <a:rPr lang="en-US" dirty="0" err="1"/>
              <a:t>Hct</a:t>
            </a:r>
            <a:r>
              <a:rPr lang="en-US" dirty="0"/>
              <a:t> 41.8, Platelets 231</a:t>
            </a:r>
          </a:p>
          <a:p>
            <a:pPr lvl="1"/>
            <a:r>
              <a:rPr lang="en-US" dirty="0"/>
              <a:t>PT 14.3, INR 1.2</a:t>
            </a:r>
          </a:p>
          <a:p>
            <a:pPr lvl="1"/>
            <a:r>
              <a:rPr lang="en-US" dirty="0"/>
              <a:t>Glucose 164, Sodium 138, Potassium 7.4, Chloride 109, CO2 15, BUN 69, 2.99</a:t>
            </a:r>
          </a:p>
          <a:p>
            <a:pPr lvl="1"/>
            <a:r>
              <a:rPr lang="en-US" dirty="0"/>
              <a:t>Calcium 9.1, Total Protein 6.2, Albumin 3.5, Total Bilirubin 0.4, Alkaline Phosphatase 141, AST 27, ALT 14</a:t>
            </a:r>
          </a:p>
          <a:p>
            <a:pPr lvl="1"/>
            <a:r>
              <a:rPr lang="en-US" dirty="0"/>
              <a:t>Lactate 3.0, Osmolality 299</a:t>
            </a:r>
          </a:p>
          <a:p>
            <a:pPr lvl="1"/>
            <a:r>
              <a:rPr lang="en-US" dirty="0"/>
              <a:t>Lipase 38, CK 61</a:t>
            </a:r>
          </a:p>
          <a:p>
            <a:pPr lvl="1"/>
            <a:r>
              <a:rPr lang="en-US" dirty="0"/>
              <a:t>Troponin 0.06</a:t>
            </a:r>
          </a:p>
        </p:txBody>
      </p:sp>
    </p:spTree>
    <p:extLst>
      <p:ext uri="{BB962C8B-B14F-4D97-AF65-F5344CB8AC3E}">
        <p14:creationId xmlns:p14="http://schemas.microsoft.com/office/powerpoint/2010/main" val="2552635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6FE15-B3B5-164C-A292-0D4D2427F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05AB6-DE70-FB49-A4EC-D82F399AF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Imaging</a:t>
            </a:r>
          </a:p>
          <a:p>
            <a:pPr lvl="1"/>
            <a:r>
              <a:rPr lang="en-US" dirty="0"/>
              <a:t>CT abdomen and pelvis without contrast:</a:t>
            </a:r>
          </a:p>
          <a:p>
            <a:pPr lvl="2"/>
            <a:r>
              <a:rPr lang="en-US" dirty="0"/>
              <a:t>Fusiform aneurysm of infrarenal aorta measuring 3.5 cm in maximum diameter.  There is inward displacement of the calcified intima consistent with chronic focal dissection.  This is unchanged from prior study 3/31/13.</a:t>
            </a:r>
          </a:p>
          <a:p>
            <a:pPr lvl="2"/>
            <a:r>
              <a:rPr lang="en-US" dirty="0"/>
              <a:t>There are numerous diverticula throughout the descending and sigmoid colon.  There is fluid throughout the colon lumen with </a:t>
            </a:r>
            <a:r>
              <a:rPr lang="en-US" dirty="0" err="1"/>
              <a:t>paracolic</a:t>
            </a:r>
            <a:r>
              <a:rPr lang="en-US" dirty="0"/>
              <a:t> fat stranding extending from the proximal transverse colon, junction of the right descending and sigmoid colon.  There is no pneumatosis or mesenteric gas.</a:t>
            </a:r>
          </a:p>
          <a:p>
            <a:pPr lvl="2"/>
            <a:r>
              <a:rPr lang="en-US" b="1" dirty="0"/>
              <a:t>Impression:</a:t>
            </a:r>
          </a:p>
          <a:p>
            <a:pPr marL="1714500" lvl="3" indent="-342900">
              <a:buAutoNum type="arabicPeriod"/>
            </a:pPr>
            <a:r>
              <a:rPr lang="en-US" dirty="0"/>
              <a:t>Fluid throughout colon with </a:t>
            </a:r>
            <a:r>
              <a:rPr lang="en-US" dirty="0" err="1"/>
              <a:t>paracolic</a:t>
            </a:r>
            <a:r>
              <a:rPr lang="en-US" dirty="0"/>
              <a:t> fat stranding consistent with colitis, possibly ischemic.</a:t>
            </a:r>
          </a:p>
          <a:p>
            <a:pPr marL="1714500" lvl="3" indent="-342900">
              <a:buAutoNum type="arabicPeriod"/>
            </a:pPr>
            <a:r>
              <a:rPr lang="en-US" dirty="0"/>
              <a:t>Diverticulosis predominantly involving the descending and sigmoid colon.</a:t>
            </a:r>
          </a:p>
          <a:p>
            <a:pPr marL="1714500" lvl="3" indent="-342900">
              <a:buAutoNum type="arabicPeriod"/>
            </a:pPr>
            <a:r>
              <a:rPr lang="en-US" dirty="0"/>
              <a:t>Aneurysmal dilatation of the infrarenal aorta with focal dissection, stable from 3/31/13</a:t>
            </a:r>
          </a:p>
        </p:txBody>
      </p:sp>
    </p:spTree>
    <p:extLst>
      <p:ext uri="{BB962C8B-B14F-4D97-AF65-F5344CB8AC3E}">
        <p14:creationId xmlns:p14="http://schemas.microsoft.com/office/powerpoint/2010/main" val="3211440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BE6A0-5172-3349-A6CD-0FF7C4835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48FBA-AA10-1647-A834-F204875E8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Preliminary Diagnosis:</a:t>
            </a:r>
          </a:p>
          <a:p>
            <a:pPr lvl="1"/>
            <a:r>
              <a:rPr lang="en-US" dirty="0"/>
              <a:t>Severe sepsis and gastrointestinal hemorrhage from diverticulitis and resultant acute kidney injury with hyperkalemia</a:t>
            </a:r>
          </a:p>
          <a:p>
            <a:pPr lvl="1"/>
            <a:endParaRPr lang="en-US" dirty="0"/>
          </a:p>
          <a:p>
            <a:r>
              <a:rPr lang="en-US" b="1" dirty="0"/>
              <a:t>Plan:</a:t>
            </a:r>
          </a:p>
          <a:p>
            <a:pPr lvl="1"/>
            <a:r>
              <a:rPr lang="en-US" b="1" dirty="0"/>
              <a:t>03:21</a:t>
            </a:r>
            <a:r>
              <a:rPr lang="en-US" dirty="0"/>
              <a:t>:  Admit patient to CCU, resuscitate with IVF bolus at 30mL/kg per sepsis protocol; treat hyperkalemia; broad spectrum antibiotics; serial monitoring of H/H; transfuse PRBCs PRN</a:t>
            </a:r>
          </a:p>
        </p:txBody>
      </p:sp>
    </p:spTree>
    <p:extLst>
      <p:ext uri="{BB962C8B-B14F-4D97-AF65-F5344CB8AC3E}">
        <p14:creationId xmlns:p14="http://schemas.microsoft.com/office/powerpoint/2010/main" val="301396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9A614-0702-EB44-815F-80014A588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3C0D7-735D-A547-8189-BE57D9636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Hospital Course:</a:t>
            </a:r>
          </a:p>
          <a:p>
            <a:r>
              <a:rPr lang="en-US" b="1" dirty="0"/>
              <a:t>03:20</a:t>
            </a:r>
            <a:r>
              <a:rPr lang="en-US" dirty="0"/>
              <a:t>:  BP 92/56 (66), Pulse 111, </a:t>
            </a:r>
            <a:r>
              <a:rPr lang="en-US" dirty="0" err="1"/>
              <a:t>Resp</a:t>
            </a:r>
            <a:r>
              <a:rPr lang="en-US" dirty="0"/>
              <a:t> 18</a:t>
            </a:r>
          </a:p>
          <a:p>
            <a:r>
              <a:rPr lang="en-US" b="1" dirty="0"/>
              <a:t>04:00</a:t>
            </a:r>
            <a:r>
              <a:rPr lang="en-US" dirty="0"/>
              <a:t>:  BP 82/46 (56), Pulse 112, </a:t>
            </a:r>
            <a:r>
              <a:rPr lang="en-US" dirty="0" err="1"/>
              <a:t>Resp</a:t>
            </a:r>
            <a:r>
              <a:rPr lang="en-US" dirty="0"/>
              <a:t> 18</a:t>
            </a:r>
          </a:p>
          <a:p>
            <a:r>
              <a:rPr lang="en-US" b="1" dirty="0"/>
              <a:t>04:23</a:t>
            </a:r>
            <a:r>
              <a:rPr lang="en-US" dirty="0"/>
              <a:t>:  BP 67/42 (52), Pulse 112, </a:t>
            </a:r>
            <a:r>
              <a:rPr lang="en-US" dirty="0" err="1"/>
              <a:t>Resp</a:t>
            </a:r>
            <a:r>
              <a:rPr lang="en-US" dirty="0"/>
              <a:t> 20</a:t>
            </a:r>
          </a:p>
          <a:p>
            <a:r>
              <a:rPr lang="en-US" b="1" dirty="0"/>
              <a:t>04:28</a:t>
            </a:r>
            <a:r>
              <a:rPr lang="en-US" dirty="0"/>
              <a:t>:  Large bloody stool noted in ED; BP continues to drop despite sepsis bolus (3L total); prepare 2U PRBCs for transfusion; recheck CBC; start low-dose dopamine infusion</a:t>
            </a:r>
          </a:p>
          <a:p>
            <a:r>
              <a:rPr lang="en-US" b="1" dirty="0"/>
              <a:t>04:45 – 05:15:  </a:t>
            </a:r>
            <a:r>
              <a:rPr lang="en-US" dirty="0"/>
              <a:t>Patient transported to CCU</a:t>
            </a:r>
          </a:p>
          <a:p>
            <a:r>
              <a:rPr lang="en-US" b="1" dirty="0"/>
              <a:t>06:54:  </a:t>
            </a:r>
            <a:r>
              <a:rPr lang="en-US" b="1" i="1" dirty="0"/>
              <a:t>CODE BLUE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60119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FE123-6E82-1E45-882B-A50B2912E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F67DB-B901-AC47-9CA5-8F6B62113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 bloody bowel movement noted during code</a:t>
            </a:r>
          </a:p>
          <a:p>
            <a:r>
              <a:rPr lang="en-US" dirty="0"/>
              <a:t>Large frank blood noted from NGT</a:t>
            </a:r>
          </a:p>
          <a:p>
            <a:r>
              <a:rPr lang="en-US" dirty="0"/>
              <a:t>Repeat H/H  </a:t>
            </a:r>
            <a:r>
              <a:rPr lang="en-US" b="1" dirty="0"/>
              <a:t>7.9 </a:t>
            </a:r>
            <a:r>
              <a:rPr lang="en-US" dirty="0"/>
              <a:t>(from </a:t>
            </a:r>
            <a:r>
              <a:rPr lang="en-US" b="1" dirty="0"/>
              <a:t>13.4</a:t>
            </a:r>
            <a:r>
              <a:rPr lang="en-US" dirty="0"/>
              <a:t> on presentation)</a:t>
            </a:r>
          </a:p>
          <a:p>
            <a:r>
              <a:rPr lang="en-US" dirty="0"/>
              <a:t>4 units PRBC called for and transfused as rapidly as possible, in addition to 2U FFP and 10mg Vitamin K</a:t>
            </a:r>
          </a:p>
          <a:p>
            <a:endParaRPr lang="en-US" dirty="0"/>
          </a:p>
          <a:p>
            <a:r>
              <a:rPr lang="en-US" dirty="0"/>
              <a:t>Repeat examination of CT Abdomen at bedside by Critical Care physician reveals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3659980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CA64-926A-314C-AF78-75773E311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4B8FC7-9283-8A4A-AFA8-1E57C3D3FF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2817" y="1399589"/>
            <a:ext cx="6437983" cy="4899611"/>
          </a:xfrm>
        </p:spPr>
      </p:pic>
    </p:spTree>
    <p:extLst>
      <p:ext uri="{BB962C8B-B14F-4D97-AF65-F5344CB8AC3E}">
        <p14:creationId xmlns:p14="http://schemas.microsoft.com/office/powerpoint/2010/main" val="3805218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0E110-C67D-864E-8E39-55D0CAE08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C52549-6715-E447-B806-0AF8098501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5849" y="1621179"/>
            <a:ext cx="6481751" cy="4855821"/>
          </a:xfrm>
        </p:spPr>
      </p:pic>
    </p:spTree>
    <p:extLst>
      <p:ext uri="{BB962C8B-B14F-4D97-AF65-F5344CB8AC3E}">
        <p14:creationId xmlns:p14="http://schemas.microsoft.com/office/powerpoint/2010/main" val="1706736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FD2DD-7AD1-B245-8005-D3C69C075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A5A989-C059-3D44-8B8D-612D8A9FD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9128" y="1300767"/>
            <a:ext cx="6634072" cy="4947633"/>
          </a:xfrm>
        </p:spPr>
      </p:pic>
    </p:spTree>
    <p:extLst>
      <p:ext uri="{BB962C8B-B14F-4D97-AF65-F5344CB8AC3E}">
        <p14:creationId xmlns:p14="http://schemas.microsoft.com/office/powerpoint/2010/main" val="2362016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E629C-9087-6E4D-BF33-F25EE43C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FAE508-37AE-AE4C-BC10-67573BB1FF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6940" y="1152983"/>
            <a:ext cx="7609660" cy="5341958"/>
          </a:xfrm>
        </p:spPr>
      </p:pic>
    </p:spTree>
    <p:extLst>
      <p:ext uri="{BB962C8B-B14F-4D97-AF65-F5344CB8AC3E}">
        <p14:creationId xmlns:p14="http://schemas.microsoft.com/office/powerpoint/2010/main" val="2217558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134A6-2861-764A-990B-2AF7874CB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C95C04-06E0-2744-8F73-A9BDF7425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9806" y="1152983"/>
            <a:ext cx="6991440" cy="5067300"/>
          </a:xfrm>
        </p:spPr>
      </p:pic>
    </p:spTree>
    <p:extLst>
      <p:ext uri="{BB962C8B-B14F-4D97-AF65-F5344CB8AC3E}">
        <p14:creationId xmlns:p14="http://schemas.microsoft.com/office/powerpoint/2010/main" val="3314080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0629E-9224-9E4D-950A-C29FAEE2F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19466-038A-E346-9A5A-86F56C985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Gastroenterology consulted and emergent EGD performed at bedside:</a:t>
            </a:r>
          </a:p>
          <a:p>
            <a:pPr lvl="1"/>
            <a:r>
              <a:rPr lang="en-US" dirty="0"/>
              <a:t>Bright red blood and clot noted in 3</a:t>
            </a:r>
            <a:r>
              <a:rPr lang="en-US" baseline="30000" dirty="0"/>
              <a:t>rd</a:t>
            </a:r>
            <a:r>
              <a:rPr lang="en-US" dirty="0"/>
              <a:t> proximal/4</a:t>
            </a:r>
            <a:r>
              <a:rPr lang="en-US" baseline="30000" dirty="0"/>
              <a:t>th</a:t>
            </a:r>
            <a:r>
              <a:rPr lang="en-US" dirty="0"/>
              <a:t> portion duodenum.  Unable to visualize source of bleeding.</a:t>
            </a:r>
          </a:p>
          <a:p>
            <a:pPr lvl="1"/>
            <a:r>
              <a:rPr lang="en-US" dirty="0"/>
              <a:t>No esophageal or gastric varices noted</a:t>
            </a:r>
          </a:p>
          <a:p>
            <a:pPr lvl="1"/>
            <a:r>
              <a:rPr lang="en-US" dirty="0"/>
              <a:t>“Suspect Aorto-duodenal fistula”</a:t>
            </a:r>
          </a:p>
          <a:p>
            <a:pPr lvl="1"/>
            <a:endParaRPr lang="en-US" dirty="0"/>
          </a:p>
          <a:p>
            <a:r>
              <a:rPr lang="en-US" dirty="0"/>
              <a:t>At this time is on 4 </a:t>
            </a:r>
            <a:r>
              <a:rPr lang="en-US" dirty="0" err="1"/>
              <a:t>pressors</a:t>
            </a:r>
            <a:r>
              <a:rPr lang="en-US" dirty="0"/>
              <a:t>:  norepinephrine, </a:t>
            </a:r>
            <a:r>
              <a:rPr lang="en-US" dirty="0" err="1"/>
              <a:t>neosynephrin</a:t>
            </a:r>
            <a:r>
              <a:rPr lang="en-US" dirty="0"/>
              <a:t>, vasopressin, dopamine</a:t>
            </a:r>
          </a:p>
          <a:p>
            <a:r>
              <a:rPr lang="en-US" dirty="0"/>
              <a:t>PRBC transfusions continue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110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335F1-973A-3A4C-9227-2945D261D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68456-7D07-AD43-AFC6-BFE0537B8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Emergent Vascular Surgery consult placed:</a:t>
            </a:r>
          </a:p>
          <a:p>
            <a:pPr lvl="1"/>
            <a:r>
              <a:rPr lang="en-US" dirty="0"/>
              <a:t>“Critically ill s/p massive GI hemorrhage. Probable primary </a:t>
            </a:r>
            <a:r>
              <a:rPr lang="en-US" dirty="0" err="1"/>
              <a:t>aortoduodenal</a:t>
            </a:r>
            <a:r>
              <a:rPr lang="en-US" dirty="0"/>
              <a:t> fistula. Comorbidities of CAD, HTN, CKD/AKI, L pneumothorax, hemorrhagic shock. Survival unlikely with treatment, nil without. As above, discussed extensively with wife and her support group. I have quoted a &lt;10% survival with treatment, 0% without treatment.”</a:t>
            </a:r>
          </a:p>
          <a:p>
            <a:pPr lvl="1"/>
            <a:r>
              <a:rPr lang="en-US" dirty="0"/>
              <a:t>“[Will attempt] Stabilization. If possible, percutaneous placement of endovascular stent graft (</a:t>
            </a:r>
            <a:r>
              <a:rPr lang="en-US" dirty="0" err="1"/>
              <a:t>Endologix</a:t>
            </a:r>
            <a:r>
              <a:rPr lang="en-US" dirty="0"/>
              <a:t> suprarenal extension 28x75) across the putative </a:t>
            </a:r>
            <a:r>
              <a:rPr lang="en-US" dirty="0" err="1"/>
              <a:t>aortoduodenal</a:t>
            </a:r>
            <a:r>
              <a:rPr lang="en-US" dirty="0"/>
              <a:t> fistula. If this succeeds in halting active bleeding, medical stabilization and resuscitation followed by definitive open repair of the fistula are theoretically possible.”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819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496C8-BCD1-FD43-AA33-FBF074A3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75A11-D862-CF4D-A1E7-0A8A8A043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13:00:  </a:t>
            </a:r>
            <a:r>
              <a:rPr lang="en-US" dirty="0"/>
              <a:t>Percutaneous placement of endovascular stent grafting successfully placed by Vascular surgeon.</a:t>
            </a:r>
          </a:p>
          <a:p>
            <a:pPr lvl="1"/>
            <a:r>
              <a:rPr lang="en-US" dirty="0"/>
              <a:t>Situation temporized.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Patient remains critical but stable in CCU.  Remains on </a:t>
            </a:r>
            <a:r>
              <a:rPr lang="en-US" dirty="0" err="1"/>
              <a:t>pressors</a:t>
            </a:r>
            <a:r>
              <a:rPr lang="en-US" dirty="0"/>
              <a:t>.  Transfusion of blood products continued.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834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4041E-460D-3F4E-9226-187421353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65B09-ADB3-D644-8572-5A23DA68A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Overnight however, Hgb continues to drift down, with corresponding increase in lactate: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CF0AF0-9B83-C04C-B6B3-0AD8B3F33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821695"/>
              </p:ext>
            </p:extLst>
          </p:nvPr>
        </p:nvGraphicFramePr>
        <p:xfrm>
          <a:off x="1512582" y="3132666"/>
          <a:ext cx="8127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98844933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5873395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274543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Time (9/28-9/29)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Lactate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88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43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68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09:38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84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726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614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6EAB3-3A39-2A4C-A863-4F6D7D1A1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D08E1-3ACB-AC4B-8E15-ECA1384D6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Ultimately, patient continued to clinically deteriorate.   Family was informed of patient’s grim prognosis.</a:t>
            </a:r>
          </a:p>
          <a:p>
            <a:pPr lvl="1"/>
            <a:r>
              <a:rPr lang="en-US" dirty="0"/>
              <a:t>Patient made DNR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9/29/17; 21:40:   “</a:t>
            </a:r>
            <a:r>
              <a:rPr lang="en-US" dirty="0"/>
              <a:t>Pt showing </a:t>
            </a:r>
            <a:r>
              <a:rPr lang="en-US" dirty="0" err="1"/>
              <a:t>vtach</a:t>
            </a:r>
            <a:r>
              <a:rPr lang="en-US" dirty="0"/>
              <a:t> on monitor, [Physician] called and arrived at bedside. Pt is DNR. no pulse felt. Family at bedside at this time. EKG performed per verbal order from [physician]. </a:t>
            </a:r>
            <a:r>
              <a:rPr lang="en-US" dirty="0" err="1"/>
              <a:t>pt</a:t>
            </a:r>
            <a:r>
              <a:rPr lang="en-US" dirty="0"/>
              <a:t> showing asystole. </a:t>
            </a:r>
            <a:r>
              <a:rPr lang="en-US" dirty="0" err="1"/>
              <a:t>pt</a:t>
            </a:r>
            <a:r>
              <a:rPr lang="en-US" dirty="0"/>
              <a:t> pronounced at 9:40pm. Pt disconnected from all </a:t>
            </a:r>
            <a:r>
              <a:rPr lang="en-US" dirty="0" err="1"/>
              <a:t>ivs</a:t>
            </a:r>
            <a:r>
              <a:rPr lang="en-US" dirty="0"/>
              <a:t>, vent, chest tube, </a:t>
            </a:r>
            <a:r>
              <a:rPr lang="en-US" dirty="0" err="1"/>
              <a:t>foley</a:t>
            </a:r>
            <a:r>
              <a:rPr lang="en-US" dirty="0"/>
              <a:t> removed and all lines removed, and body cleaned and prepared for funeral home.” </a:t>
            </a: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461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261F1-5BE6-4BCD-AEBF-09D89B124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FB611-EF5E-46D0-BC65-D8FBE8A91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Aortoenteric Fistula</a:t>
            </a:r>
          </a:p>
          <a:p>
            <a:pPr lvl="1"/>
            <a:r>
              <a:rPr lang="en-US" dirty="0"/>
              <a:t>Abnormal connection between Aorta and GI tract</a:t>
            </a:r>
          </a:p>
          <a:p>
            <a:pPr lvl="1"/>
            <a:r>
              <a:rPr lang="en-US" dirty="0"/>
              <a:t>First described by Sir Astley Cooper in 1829</a:t>
            </a:r>
          </a:p>
          <a:p>
            <a:pPr lvl="1"/>
            <a:r>
              <a:rPr lang="en-US" dirty="0"/>
              <a:t>Location</a:t>
            </a:r>
          </a:p>
          <a:p>
            <a:pPr lvl="2"/>
            <a:r>
              <a:rPr lang="en-US" dirty="0"/>
              <a:t>83% occur in duodenum</a:t>
            </a:r>
          </a:p>
          <a:p>
            <a:pPr lvl="3"/>
            <a:r>
              <a:rPr lang="en-US" dirty="0"/>
              <a:t> 53% in distal 1/3 where duodenum is retroperitoneal just anterior to the aorta</a:t>
            </a:r>
          </a:p>
          <a:p>
            <a:pPr lvl="2"/>
            <a:r>
              <a:rPr lang="en-US" dirty="0"/>
              <a:t>6% Jejunum, 4% sigmoid colon, 4% stomach, 2% ileum</a:t>
            </a:r>
          </a:p>
          <a:p>
            <a:pPr lvl="2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F27808-E594-43D2-B4AA-B80DB4C42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134" y="1690254"/>
            <a:ext cx="2343549" cy="357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65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CF6B8-909A-4E78-ACC7-46A990372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3D3F5-EA93-4EC5-BA13-29C7969D0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Aortoenteric Fistula (PAEF)</a:t>
            </a:r>
          </a:p>
          <a:p>
            <a:pPr lvl="1"/>
            <a:r>
              <a:rPr lang="en-US" dirty="0"/>
              <a:t>73 % AAA</a:t>
            </a:r>
          </a:p>
          <a:p>
            <a:pPr lvl="1"/>
            <a:r>
              <a:rPr lang="en-US" dirty="0"/>
              <a:t>26% Traumatic or Mycotic (mostly Salmonella or Klebsiella)</a:t>
            </a:r>
          </a:p>
          <a:p>
            <a:pPr lvl="1"/>
            <a:r>
              <a:rPr lang="en-US" dirty="0"/>
              <a:t>1% radiation, METs, ulcers, gallstones, appendicitis, diverticulitis</a:t>
            </a:r>
          </a:p>
          <a:p>
            <a:r>
              <a:rPr lang="en-US" dirty="0"/>
              <a:t>Secondary Aortoenteric Fistula (SAEF)</a:t>
            </a:r>
          </a:p>
          <a:p>
            <a:pPr lvl="1"/>
            <a:r>
              <a:rPr lang="en-US" dirty="0"/>
              <a:t>Any aortic reconstruction</a:t>
            </a:r>
          </a:p>
          <a:p>
            <a:pPr lvl="1"/>
            <a:r>
              <a:rPr lang="en-US" dirty="0"/>
              <a:t>Most commonly involves surgically placed aortic graft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0261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2667-BD2C-48BF-906A-952140BD3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2E7CA-97B1-4437-9C2A-F530523E9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Pathogenesis</a:t>
            </a:r>
          </a:p>
          <a:p>
            <a:pPr lvl="1"/>
            <a:r>
              <a:rPr lang="en-US" dirty="0"/>
              <a:t>PAEFs</a:t>
            </a:r>
          </a:p>
          <a:p>
            <a:pPr lvl="2"/>
            <a:r>
              <a:rPr lang="en-US" dirty="0"/>
              <a:t>Animal studies lead us to believe creation of PAEFs involves mechanical factors of inflammation &amp; infection</a:t>
            </a:r>
          </a:p>
          <a:p>
            <a:pPr lvl="2"/>
            <a:r>
              <a:rPr lang="en-US" dirty="0"/>
              <a:t>Inflammation thought to play larger role</a:t>
            </a:r>
          </a:p>
          <a:p>
            <a:pPr lvl="2"/>
            <a:r>
              <a:rPr lang="en-US" dirty="0"/>
              <a:t>Bacteria (aortitis, etc.) though to seed onto inner arterial surface and permit formation of an aneurysm that erodes into adjacent structures</a:t>
            </a:r>
          </a:p>
          <a:p>
            <a:pPr lvl="2"/>
            <a:endParaRPr lang="en-US" dirty="0"/>
          </a:p>
          <a:p>
            <a:pPr lvl="3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978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32669-18D9-4D0D-98CA-3FEF9B5EB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9AB22-3ACB-4498-B807-34D04ACBE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SAEFs</a:t>
            </a:r>
          </a:p>
          <a:p>
            <a:pPr lvl="1"/>
            <a:r>
              <a:rPr lang="en-US" dirty="0"/>
              <a:t>Pathogenesis largely unknown</a:t>
            </a:r>
          </a:p>
          <a:p>
            <a:pPr lvl="1"/>
            <a:r>
              <a:rPr lang="en-US" dirty="0"/>
              <a:t>Theories include</a:t>
            </a:r>
          </a:p>
          <a:p>
            <a:pPr lvl="2"/>
            <a:r>
              <a:rPr lang="en-US" dirty="0"/>
              <a:t>Pulsations of AAA graft against bowel wall</a:t>
            </a:r>
          </a:p>
          <a:p>
            <a:pPr lvl="2"/>
            <a:r>
              <a:rPr lang="en-US" dirty="0"/>
              <a:t>Adhesions from infected and/or inflamed graft to bowel wall</a:t>
            </a:r>
          </a:p>
          <a:p>
            <a:pPr lvl="1"/>
            <a:r>
              <a:rPr lang="en-US" dirty="0"/>
              <a:t>Due to these reasons surveillance after AAA repairs is warranted</a:t>
            </a:r>
          </a:p>
        </p:txBody>
      </p:sp>
    </p:spTree>
    <p:extLst>
      <p:ext uri="{BB962C8B-B14F-4D97-AF65-F5344CB8AC3E}">
        <p14:creationId xmlns:p14="http://schemas.microsoft.com/office/powerpoint/2010/main" val="1225197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C30F2-486E-4267-8FB7-6FD176C84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0B82-83BE-42CB-9406-BCE6E1F93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Clinical Manifestations</a:t>
            </a:r>
          </a:p>
          <a:p>
            <a:pPr lvl="1"/>
            <a:r>
              <a:rPr lang="en-US" dirty="0"/>
              <a:t>Massive upper GI Bleed (64%)</a:t>
            </a:r>
          </a:p>
          <a:p>
            <a:pPr lvl="1"/>
            <a:r>
              <a:rPr lang="en-US" dirty="0"/>
              <a:t>Abdominal Pain (32%)</a:t>
            </a:r>
          </a:p>
          <a:p>
            <a:pPr lvl="1"/>
            <a:r>
              <a:rPr lang="en-US" dirty="0"/>
              <a:t>Pulsatile Abdominal Mass (25%)</a:t>
            </a:r>
          </a:p>
          <a:p>
            <a:pPr lvl="1"/>
            <a:r>
              <a:rPr lang="en-US" dirty="0"/>
              <a:t>The “Herald Bleed”</a:t>
            </a:r>
          </a:p>
          <a:p>
            <a:pPr lvl="2"/>
            <a:r>
              <a:rPr lang="en-US" dirty="0"/>
              <a:t>Intermittent hematemesis, melena, and/or hematochezia before exsanguination</a:t>
            </a:r>
          </a:p>
          <a:p>
            <a:pPr lvl="2"/>
            <a:r>
              <a:rPr lang="en-US" dirty="0"/>
              <a:t>Temporary thrombus seals fistula</a:t>
            </a:r>
          </a:p>
          <a:p>
            <a:pPr lvl="2"/>
            <a:r>
              <a:rPr lang="en-US" dirty="0"/>
              <a:t>Bowel may contract around fistula tract</a:t>
            </a:r>
          </a:p>
          <a:p>
            <a:pPr lvl="2"/>
            <a:r>
              <a:rPr lang="en-US" dirty="0"/>
              <a:t>29% of patients had &gt; 1week between initial bleed and death</a:t>
            </a:r>
          </a:p>
          <a:p>
            <a:pPr lvl="1"/>
            <a:r>
              <a:rPr lang="en-US" dirty="0"/>
              <a:t>Other signs</a:t>
            </a:r>
          </a:p>
          <a:p>
            <a:pPr lvl="2"/>
            <a:r>
              <a:rPr lang="en-US" dirty="0"/>
              <a:t>Back pain, fever, sepsis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39385E-A159-435D-9177-59720D6DF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189" y="733705"/>
            <a:ext cx="364807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261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F55B8-1CB6-4AA0-9003-2630DE169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309E8-BDF2-4604-8D02-A8AE106DB18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numCol="1"/>
          <a:lstStyle/>
          <a:p>
            <a:r>
              <a:rPr lang="en-US" dirty="0"/>
              <a:t>GI Bleed Differential</a:t>
            </a:r>
          </a:p>
          <a:p>
            <a:pPr lvl="1"/>
            <a:r>
              <a:rPr lang="en-US" dirty="0"/>
              <a:t>PUD</a:t>
            </a:r>
          </a:p>
          <a:p>
            <a:pPr lvl="1"/>
            <a:r>
              <a:rPr lang="en-US" dirty="0"/>
              <a:t>Gastritis</a:t>
            </a:r>
          </a:p>
          <a:p>
            <a:pPr lvl="1"/>
            <a:r>
              <a:rPr lang="en-US" dirty="0"/>
              <a:t>Mallory-Weiss Tear</a:t>
            </a:r>
          </a:p>
          <a:p>
            <a:pPr lvl="1"/>
            <a:r>
              <a:rPr lang="en-US" dirty="0"/>
              <a:t>Esophageal </a:t>
            </a:r>
            <a:r>
              <a:rPr lang="en-US" dirty="0" err="1"/>
              <a:t>Varicies</a:t>
            </a:r>
            <a:endParaRPr lang="en-US" dirty="0"/>
          </a:p>
          <a:p>
            <a:pPr lvl="1"/>
            <a:r>
              <a:rPr lang="en-US" dirty="0"/>
              <a:t>Esophagitis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6E7900-52D4-4B48-B4FC-D0DA2223ED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pPr lvl="1"/>
            <a:r>
              <a:rPr lang="en-US" dirty="0"/>
              <a:t>Neoplasm</a:t>
            </a:r>
          </a:p>
          <a:p>
            <a:pPr lvl="1"/>
            <a:r>
              <a:rPr lang="en-US" dirty="0"/>
              <a:t>Angiodysplasia</a:t>
            </a:r>
          </a:p>
          <a:p>
            <a:pPr lvl="1"/>
            <a:r>
              <a:rPr lang="en-US" dirty="0"/>
              <a:t>Diverticulitis</a:t>
            </a:r>
          </a:p>
          <a:p>
            <a:pPr lvl="1"/>
            <a:r>
              <a:rPr lang="en-US" dirty="0"/>
              <a:t>Colitis</a:t>
            </a:r>
          </a:p>
          <a:p>
            <a:pPr lvl="1"/>
            <a:r>
              <a:rPr lang="en-US" dirty="0"/>
              <a:t>Diverticulosis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6FEDCA-CD41-4DC1-82E0-A5215780BE89}"/>
              </a:ext>
            </a:extLst>
          </p:cNvPr>
          <p:cNvSpPr txBox="1"/>
          <p:nvPr/>
        </p:nvSpPr>
        <p:spPr>
          <a:xfrm>
            <a:off x="872836" y="4925291"/>
            <a:ext cx="10307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Bottom Line:</a:t>
            </a:r>
          </a:p>
          <a:p>
            <a:endParaRPr lang="en-US" dirty="0"/>
          </a:p>
          <a:p>
            <a:r>
              <a:rPr lang="en-US" dirty="0"/>
              <a:t>Suspect Aortoenteric Fistula when patient presents with massive upper GI bleed with  a history of  AAA, especially with repair</a:t>
            </a:r>
          </a:p>
        </p:txBody>
      </p:sp>
    </p:spTree>
    <p:extLst>
      <p:ext uri="{BB962C8B-B14F-4D97-AF65-F5344CB8AC3E}">
        <p14:creationId xmlns:p14="http://schemas.microsoft.com/office/powerpoint/2010/main" val="2935788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0C424-9381-4D96-B8D6-5A355435A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2AAF8-5694-4541-AE57-AF117F707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Diagnosis</a:t>
            </a:r>
          </a:p>
          <a:p>
            <a:pPr lvl="1"/>
            <a:r>
              <a:rPr lang="en-US" dirty="0"/>
              <a:t>High suspicion</a:t>
            </a:r>
          </a:p>
          <a:p>
            <a:pPr lvl="1"/>
            <a:r>
              <a:rPr lang="en-US" dirty="0"/>
              <a:t>Imaging</a:t>
            </a:r>
          </a:p>
          <a:p>
            <a:pPr lvl="2"/>
            <a:r>
              <a:rPr lang="en-US" dirty="0"/>
              <a:t>Controversial whether EDG or CT is the best 1</a:t>
            </a:r>
            <a:r>
              <a:rPr lang="en-US" baseline="30000" dirty="0"/>
              <a:t>st</a:t>
            </a:r>
            <a:r>
              <a:rPr lang="en-US" dirty="0"/>
              <a:t> modality</a:t>
            </a:r>
          </a:p>
          <a:p>
            <a:pPr lvl="2"/>
            <a:r>
              <a:rPr lang="en-US" dirty="0"/>
              <a:t>With advances in CT technology, latest recommendations prefer CT first</a:t>
            </a:r>
          </a:p>
          <a:p>
            <a:pPr lvl="3"/>
            <a:r>
              <a:rPr lang="en-US" dirty="0"/>
              <a:t>Preferred with contrast</a:t>
            </a:r>
          </a:p>
          <a:p>
            <a:pPr lvl="3"/>
            <a:r>
              <a:rPr lang="en-US" dirty="0"/>
              <a:t>Least invasive</a:t>
            </a:r>
          </a:p>
          <a:p>
            <a:pPr lvl="2"/>
            <a:r>
              <a:rPr lang="en-US" dirty="0"/>
              <a:t>Features</a:t>
            </a:r>
          </a:p>
          <a:p>
            <a:pPr lvl="3"/>
            <a:r>
              <a:rPr lang="en-US" dirty="0"/>
              <a:t>ectopic gas adjacent to or within the aorta</a:t>
            </a:r>
          </a:p>
          <a:p>
            <a:pPr lvl="3"/>
            <a:r>
              <a:rPr lang="en-US" dirty="0"/>
              <a:t>focal bowel wall thickening</a:t>
            </a:r>
          </a:p>
          <a:p>
            <a:pPr lvl="3"/>
            <a:r>
              <a:rPr lang="en-US" dirty="0"/>
              <a:t>discontinuity of the aortic wall</a:t>
            </a:r>
          </a:p>
          <a:p>
            <a:pPr lvl="3"/>
            <a:r>
              <a:rPr lang="en-US" dirty="0"/>
              <a:t>extravasation of contrast material into the bowel lumen (most specific)</a:t>
            </a:r>
          </a:p>
        </p:txBody>
      </p:sp>
    </p:spTree>
    <p:extLst>
      <p:ext uri="{BB962C8B-B14F-4D97-AF65-F5344CB8AC3E}">
        <p14:creationId xmlns:p14="http://schemas.microsoft.com/office/powerpoint/2010/main" val="1423991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6C7A6-33F6-47DD-BC56-4DD96A682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7FEC1-4FF1-406D-B2C1-0EA835B9E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Diagnosis</a:t>
            </a:r>
          </a:p>
          <a:p>
            <a:pPr lvl="1"/>
            <a:r>
              <a:rPr lang="en-US" dirty="0"/>
              <a:t>Imaging</a:t>
            </a:r>
          </a:p>
          <a:p>
            <a:pPr lvl="2"/>
            <a:r>
              <a:rPr lang="en-US" dirty="0"/>
              <a:t>EGD </a:t>
            </a:r>
          </a:p>
          <a:p>
            <a:pPr lvl="3"/>
            <a:r>
              <a:rPr lang="en-US" dirty="0"/>
              <a:t>Helps to rule out other etiologies of GI bleed</a:t>
            </a:r>
          </a:p>
          <a:p>
            <a:pPr lvl="3"/>
            <a:r>
              <a:rPr lang="en-US" dirty="0"/>
              <a:t>Negative EDG does not rule out PAEF/SAEF</a:t>
            </a:r>
          </a:p>
          <a:p>
            <a:pPr lvl="3"/>
            <a:r>
              <a:rPr lang="en-US" dirty="0"/>
              <a:t>Can show graft, ulcer, erosion, clot, pulsatile mass</a:t>
            </a:r>
          </a:p>
          <a:p>
            <a:pPr lvl="3"/>
            <a:r>
              <a:rPr lang="en-US" dirty="0"/>
              <a:t>Hard to visualize as majority of Aortoenteric fistulas occur in distal duodenum</a:t>
            </a:r>
          </a:p>
          <a:p>
            <a:pPr lvl="3"/>
            <a:r>
              <a:rPr lang="en-US" dirty="0"/>
              <a:t>Can potentially dislodge a thrombus in fistula</a:t>
            </a:r>
          </a:p>
          <a:p>
            <a:pPr lvl="2"/>
            <a:r>
              <a:rPr lang="en-US" dirty="0"/>
              <a:t>Angiography</a:t>
            </a:r>
          </a:p>
          <a:p>
            <a:pPr lvl="3"/>
            <a:r>
              <a:rPr lang="en-US" dirty="0"/>
              <a:t>Less used to diagnose, but can be beneficial in planning aortic reconstruction surgery</a:t>
            </a:r>
          </a:p>
          <a:p>
            <a:pPr lvl="2"/>
            <a:r>
              <a:rPr lang="en-US" dirty="0"/>
              <a:t>Magnetic resonance imaging, tagged white blood cell scans, colonoscopy, sonograms, and upper and lower gastrointestinal series are of limited value given the acute and rapid nature of symptomatic PAEF/SAEF</a:t>
            </a:r>
          </a:p>
        </p:txBody>
      </p:sp>
    </p:spTree>
    <p:extLst>
      <p:ext uri="{BB962C8B-B14F-4D97-AF65-F5344CB8AC3E}">
        <p14:creationId xmlns:p14="http://schemas.microsoft.com/office/powerpoint/2010/main" val="2908850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276D1-6BB1-47D7-9969-9CB38E859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04A29-9B82-4004-B5DB-580035483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  <a:p>
            <a:pPr lvl="1"/>
            <a:r>
              <a:rPr lang="en-US" dirty="0"/>
              <a:t>Exploratory Laparotomy</a:t>
            </a:r>
          </a:p>
          <a:p>
            <a:pPr lvl="2"/>
            <a:r>
              <a:rPr lang="en-US" dirty="0"/>
              <a:t>If imaging is inconclusive</a:t>
            </a:r>
          </a:p>
          <a:p>
            <a:pPr lvl="2"/>
            <a:r>
              <a:rPr lang="en-US" dirty="0"/>
              <a:t>Consider PAEF/SAEF until proven otherwise</a:t>
            </a:r>
          </a:p>
        </p:txBody>
      </p:sp>
    </p:spTree>
    <p:extLst>
      <p:ext uri="{BB962C8B-B14F-4D97-AF65-F5344CB8AC3E}">
        <p14:creationId xmlns:p14="http://schemas.microsoft.com/office/powerpoint/2010/main" val="162683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389E2-8957-4B99-A366-6AE92AF3E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989F5-D3B2-49EF-8C1B-83474CE52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Management of Aortoenteric fistulas</a:t>
            </a:r>
          </a:p>
          <a:p>
            <a:pPr lvl="1"/>
            <a:r>
              <a:rPr lang="en-US" dirty="0"/>
              <a:t>Recognition of AEF</a:t>
            </a:r>
          </a:p>
          <a:p>
            <a:pPr lvl="1"/>
            <a:r>
              <a:rPr lang="en-US" dirty="0"/>
              <a:t>Resuscitation &amp; Hemodynamic support</a:t>
            </a:r>
          </a:p>
          <a:p>
            <a:pPr lvl="1"/>
            <a:r>
              <a:rPr lang="en-US" dirty="0"/>
              <a:t>Antibiotics</a:t>
            </a:r>
          </a:p>
          <a:p>
            <a:pPr lvl="2"/>
            <a:r>
              <a:rPr lang="en-US" dirty="0"/>
              <a:t>Should be continued after surgical intervention for at least 4-6 weeks</a:t>
            </a:r>
          </a:p>
          <a:p>
            <a:pPr lvl="1"/>
            <a:r>
              <a:rPr lang="en-US" dirty="0"/>
              <a:t>Surgical repair</a:t>
            </a:r>
          </a:p>
          <a:p>
            <a:pPr lvl="2"/>
            <a:r>
              <a:rPr lang="en-US" dirty="0"/>
              <a:t>Open</a:t>
            </a:r>
          </a:p>
          <a:p>
            <a:pPr lvl="2"/>
            <a:r>
              <a:rPr lang="en-US" dirty="0"/>
              <a:t>Endovascular</a:t>
            </a:r>
          </a:p>
          <a:p>
            <a:pPr lvl="3"/>
            <a:r>
              <a:rPr lang="en-US" dirty="0"/>
              <a:t>Some studies show improved perioperative morbidity and mortality and decreased length of hospital stay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AB1F82-CAEC-44A9-BD97-0D924B901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3595" y="820257"/>
            <a:ext cx="2265652" cy="226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333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49296-0D07-424F-B113-E4C86BC8D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F70BD-5E26-41BB-AA1B-CC12C8578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Management of Aortoenteric fistulas</a:t>
            </a:r>
          </a:p>
          <a:p>
            <a:pPr lvl="1"/>
            <a:r>
              <a:rPr lang="en-US" dirty="0"/>
              <a:t>Massive Transfusion Protocols</a:t>
            </a:r>
          </a:p>
          <a:p>
            <a:pPr lvl="2"/>
            <a:r>
              <a:rPr lang="en-US" dirty="0"/>
              <a:t>Monitor Vitals, HGB, platelets, PT/INR, </a:t>
            </a:r>
            <a:r>
              <a:rPr lang="en-US" dirty="0" err="1"/>
              <a:t>aPTT</a:t>
            </a:r>
            <a:r>
              <a:rPr lang="en-US" dirty="0"/>
              <a:t>, Fibrinogen</a:t>
            </a:r>
          </a:p>
          <a:p>
            <a:pPr lvl="2"/>
            <a:r>
              <a:rPr lang="en-US" dirty="0"/>
              <a:t>Look out for</a:t>
            </a:r>
          </a:p>
          <a:p>
            <a:pPr lvl="3"/>
            <a:r>
              <a:rPr lang="en-US" dirty="0"/>
              <a:t>↓pH, ↓Ca++, ↑K+, ↓body temperature</a:t>
            </a:r>
          </a:p>
          <a:p>
            <a:pPr lvl="1"/>
            <a:r>
              <a:rPr lang="en-US" dirty="0"/>
              <a:t>Products</a:t>
            </a:r>
          </a:p>
          <a:p>
            <a:pPr lvl="2"/>
            <a:r>
              <a:rPr lang="en-US" dirty="0"/>
              <a:t>IVFs</a:t>
            </a:r>
          </a:p>
          <a:p>
            <a:pPr lvl="2"/>
            <a:r>
              <a:rPr lang="en-US" dirty="0"/>
              <a:t>Vasopressors</a:t>
            </a:r>
          </a:p>
          <a:p>
            <a:pPr lvl="2"/>
            <a:r>
              <a:rPr lang="en-US" dirty="0"/>
              <a:t>Antibiotics</a:t>
            </a:r>
          </a:p>
          <a:p>
            <a:pPr lvl="2"/>
            <a:r>
              <a:rPr lang="en-US" dirty="0"/>
              <a:t>PRBCs</a:t>
            </a:r>
          </a:p>
          <a:p>
            <a:pPr lvl="2"/>
            <a:r>
              <a:rPr lang="en-US" dirty="0"/>
              <a:t>Platelets</a:t>
            </a:r>
          </a:p>
          <a:p>
            <a:pPr lvl="2"/>
            <a:r>
              <a:rPr lang="en-US" dirty="0"/>
              <a:t>FFP</a:t>
            </a:r>
          </a:p>
          <a:p>
            <a:pPr lvl="2"/>
            <a:r>
              <a:rPr lang="en-US" dirty="0"/>
              <a:t>Cryoprecipitate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7F2339-A5D2-4E16-97EB-589D336C3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941" y="2195944"/>
            <a:ext cx="3039341" cy="405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70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E7966-3C8C-4CA8-A3C6-7A9CB9F35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AE8FC-E32E-4183-AFD3-B5AA345BB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Mortality</a:t>
            </a:r>
          </a:p>
          <a:p>
            <a:pPr lvl="1"/>
            <a:r>
              <a:rPr lang="en-US" dirty="0"/>
              <a:t>Without treatment, AEF with hemorrhage is nearly 100%</a:t>
            </a:r>
          </a:p>
          <a:p>
            <a:pPr lvl="1"/>
            <a:r>
              <a:rPr lang="en-US" dirty="0"/>
              <a:t>Many patients exsanguinate and die before AEF is ever diagnosed</a:t>
            </a:r>
          </a:p>
          <a:p>
            <a:pPr lvl="1"/>
            <a:r>
              <a:rPr lang="en-US" dirty="0"/>
              <a:t>Survival rates with treatment range from 18-93%</a:t>
            </a:r>
          </a:p>
          <a:p>
            <a:pPr lvl="2"/>
            <a:r>
              <a:rPr lang="en-US" dirty="0"/>
              <a:t>Not many cases to compare</a:t>
            </a:r>
          </a:p>
          <a:p>
            <a:pPr lvl="2"/>
            <a:r>
              <a:rPr lang="en-US" dirty="0"/>
              <a:t>May have other comorbidities</a:t>
            </a:r>
          </a:p>
          <a:p>
            <a:pPr lvl="2"/>
            <a:r>
              <a:rPr lang="en-US" dirty="0"/>
              <a:t>Surgical repairs differ by surgeon, technique, patient’s specific case</a:t>
            </a:r>
          </a:p>
          <a:p>
            <a:pPr lvl="1"/>
            <a:r>
              <a:rPr lang="en-US" dirty="0"/>
              <a:t>Postoperative Complications occur in 40%</a:t>
            </a:r>
          </a:p>
          <a:p>
            <a:pPr lvl="1"/>
            <a:r>
              <a:rPr lang="en-US" dirty="0"/>
              <a:t>Postoperative Mortality &gt; 30%</a:t>
            </a:r>
          </a:p>
        </p:txBody>
      </p:sp>
    </p:spTree>
    <p:extLst>
      <p:ext uri="{BB962C8B-B14F-4D97-AF65-F5344CB8AC3E}">
        <p14:creationId xmlns:p14="http://schemas.microsoft.com/office/powerpoint/2010/main" val="3462990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50864-2766-8349-A466-E7E12B35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7B994-17B0-6B46-803D-2A65E1742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could have been done better?</a:t>
            </a:r>
          </a:p>
          <a:p>
            <a:pPr lvl="1"/>
            <a:r>
              <a:rPr lang="en-US" dirty="0"/>
              <a:t>Earlier recognition on initial CT</a:t>
            </a:r>
          </a:p>
          <a:p>
            <a:pPr lvl="1"/>
            <a:r>
              <a:rPr lang="en-US" dirty="0"/>
              <a:t>Having higher index of suspicion given volume of BRBPR</a:t>
            </a:r>
          </a:p>
          <a:p>
            <a:pPr lvl="1"/>
            <a:r>
              <a:rPr lang="en-US" dirty="0"/>
              <a:t>Earlier GI/Vascular consult</a:t>
            </a:r>
          </a:p>
          <a:p>
            <a:pPr lvl="1"/>
            <a:r>
              <a:rPr lang="en-US" dirty="0"/>
              <a:t>Mass transfusion protocols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Others?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4629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58DF4-23BC-40B5-8534-25F47806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044D23C-525A-49A6-852E-3066C7F71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4332" y="2056102"/>
            <a:ext cx="5585112" cy="4188834"/>
          </a:xfrm>
        </p:spPr>
      </p:pic>
    </p:spTree>
    <p:extLst>
      <p:ext uri="{BB962C8B-B14F-4D97-AF65-F5344CB8AC3E}">
        <p14:creationId xmlns:p14="http://schemas.microsoft.com/office/powerpoint/2010/main" val="22967808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0BB73-18D2-4509-8A8D-2DC739063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DB791-57DA-4C8A-86FF-9F7C08793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Mahmoud Amarna, MD, Critical Care/Pulmonology</a:t>
            </a:r>
          </a:p>
          <a:p>
            <a:r>
              <a:rPr lang="en-US" dirty="0"/>
              <a:t>Giovanni Ferrante, MD, Vascular Surgery</a:t>
            </a:r>
          </a:p>
          <a:p>
            <a:r>
              <a:rPr lang="en-US" dirty="0"/>
              <a:t>William Hood, DO, Gastroenterology</a:t>
            </a:r>
          </a:p>
          <a:p>
            <a:r>
              <a:rPr lang="en-US" dirty="0"/>
              <a:t>John Patterson, MD, Cardiology</a:t>
            </a:r>
          </a:p>
          <a:p>
            <a:r>
              <a:rPr lang="en-US" dirty="0"/>
              <a:t>Casandra Blair, NP, Cardiology</a:t>
            </a:r>
          </a:p>
          <a:p>
            <a:r>
              <a:rPr lang="en-US" dirty="0"/>
              <a:t>Alexandra Bowling, DO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7277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0C4BF-A5EB-4D86-AFA0-A65B6364A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DC6DC-BA4C-4331-B3AF-7CCF07F20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O'Mara C, </a:t>
            </a:r>
            <a:r>
              <a:rPr lang="en-US" dirty="0" err="1"/>
              <a:t>Imbembo</a:t>
            </a:r>
            <a:r>
              <a:rPr lang="en-US" dirty="0"/>
              <a:t> AL. </a:t>
            </a:r>
            <a:r>
              <a:rPr lang="en-US" dirty="0" err="1"/>
              <a:t>Paraprosthetic</a:t>
            </a:r>
            <a:r>
              <a:rPr lang="en-US" dirty="0"/>
              <a:t>-enteric fistula. Surgery 1977; 81:556.</a:t>
            </a:r>
          </a:p>
          <a:p>
            <a:r>
              <a:rPr lang="en-US" dirty="0"/>
              <a:t>Bergqvist D. </a:t>
            </a:r>
            <a:r>
              <a:rPr lang="en-US" dirty="0" err="1"/>
              <a:t>Arterioenteric</a:t>
            </a:r>
            <a:r>
              <a:rPr lang="en-US" dirty="0"/>
              <a:t> fistula. Review of a vascular emergency. Acta </a:t>
            </a:r>
            <a:r>
              <a:rPr lang="en-US" dirty="0" err="1"/>
              <a:t>Chir</a:t>
            </a:r>
            <a:r>
              <a:rPr lang="en-US" dirty="0"/>
              <a:t> </a:t>
            </a:r>
            <a:r>
              <a:rPr lang="en-US" dirty="0" err="1"/>
              <a:t>Scand</a:t>
            </a:r>
            <a:r>
              <a:rPr lang="en-US" dirty="0"/>
              <a:t> 1987; 153:81.</a:t>
            </a:r>
          </a:p>
          <a:p>
            <a:r>
              <a:rPr lang="en-US" dirty="0" err="1"/>
              <a:t>Ikonomopoulos</a:t>
            </a:r>
            <a:r>
              <a:rPr lang="en-US" dirty="0"/>
              <a:t> DC, </a:t>
            </a:r>
            <a:r>
              <a:rPr lang="en-US" dirty="0" err="1"/>
              <a:t>Spanos</a:t>
            </a:r>
            <a:r>
              <a:rPr lang="en-US" dirty="0"/>
              <a:t> PK, </a:t>
            </a:r>
            <a:r>
              <a:rPr lang="en-US" dirty="0" err="1"/>
              <a:t>Lazarides</a:t>
            </a:r>
            <a:r>
              <a:rPr lang="en-US" dirty="0"/>
              <a:t> DP. Pathogenesis of </a:t>
            </a:r>
            <a:r>
              <a:rPr lang="en-US" dirty="0" err="1"/>
              <a:t>aortoenteric</a:t>
            </a:r>
            <a:r>
              <a:rPr lang="en-US" dirty="0"/>
              <a:t> fistula. An experimental study.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Angiol</a:t>
            </a:r>
            <a:r>
              <a:rPr lang="en-US" dirty="0"/>
              <a:t> 1986; 5:33.</a:t>
            </a:r>
          </a:p>
          <a:p>
            <a:r>
              <a:rPr lang="en-US" dirty="0" err="1"/>
              <a:t>Deriu</a:t>
            </a:r>
            <a:r>
              <a:rPr lang="en-US" dirty="0"/>
              <a:t> GP, </a:t>
            </a:r>
            <a:r>
              <a:rPr lang="en-US" dirty="0" err="1"/>
              <a:t>Ballotta</a:t>
            </a:r>
            <a:r>
              <a:rPr lang="en-US" dirty="0"/>
              <a:t> E. Prevention of enteric erosion by vascular prostheses. </a:t>
            </a:r>
            <a:r>
              <a:rPr lang="en-US" dirty="0" err="1"/>
              <a:t>Tex</a:t>
            </a:r>
            <a:r>
              <a:rPr lang="en-US" dirty="0"/>
              <a:t> Heart Inst J 1982; 9:325.</a:t>
            </a:r>
          </a:p>
          <a:p>
            <a:r>
              <a:rPr lang="en-US" dirty="0"/>
              <a:t>Hughes FM, Kavanagh D, Barry M, et al. Aortoenteric fistula: a diagnostic dilemma. </a:t>
            </a:r>
            <a:r>
              <a:rPr lang="en-US" dirty="0" err="1"/>
              <a:t>Abdom</a:t>
            </a:r>
            <a:r>
              <a:rPr lang="en-US" dirty="0"/>
              <a:t> Imaging 2007; 32:398.</a:t>
            </a:r>
          </a:p>
          <a:p>
            <a:r>
              <a:rPr lang="en-US" dirty="0"/>
              <a:t>Medical Staff Conference, </a:t>
            </a:r>
            <a:r>
              <a:rPr lang="en-US" dirty="0" err="1"/>
              <a:t>aortoenteric</a:t>
            </a:r>
            <a:r>
              <a:rPr lang="en-US" dirty="0"/>
              <a:t> fistula. West J Med 1981; 134:242.</a:t>
            </a:r>
          </a:p>
          <a:p>
            <a:r>
              <a:rPr lang="en-US" dirty="0"/>
              <a:t>Wood A, </a:t>
            </a:r>
            <a:r>
              <a:rPr lang="en-US" dirty="0" err="1"/>
              <a:t>Bendjelid</a:t>
            </a:r>
            <a:r>
              <a:rPr lang="en-US" dirty="0"/>
              <a:t> SM, </a:t>
            </a:r>
            <a:r>
              <a:rPr lang="en-US" dirty="0" err="1"/>
              <a:t>Bendjelid</a:t>
            </a:r>
            <a:r>
              <a:rPr lang="en-US" dirty="0"/>
              <a:t> K. Primary </a:t>
            </a:r>
            <a:r>
              <a:rPr lang="en-US" dirty="0" err="1"/>
              <a:t>aortoenteric</a:t>
            </a:r>
            <a:r>
              <a:rPr lang="en-US" dirty="0"/>
              <a:t> fistula: should enhanced computed tomography be considered in the diagnostic work-up? </a:t>
            </a:r>
            <a:r>
              <a:rPr lang="en-US" dirty="0" err="1"/>
              <a:t>Anesth</a:t>
            </a:r>
            <a:r>
              <a:rPr lang="en-US" dirty="0"/>
              <a:t> </a:t>
            </a:r>
            <a:r>
              <a:rPr lang="en-US" dirty="0" err="1"/>
              <a:t>Analg</a:t>
            </a:r>
            <a:r>
              <a:rPr lang="en-US" dirty="0"/>
              <a:t> 2005; 101:1157.</a:t>
            </a:r>
          </a:p>
          <a:p>
            <a:r>
              <a:rPr lang="en-US" dirty="0" err="1"/>
              <a:t>Hagspiel</a:t>
            </a:r>
            <a:r>
              <a:rPr lang="en-US" dirty="0"/>
              <a:t> KD, </a:t>
            </a:r>
            <a:r>
              <a:rPr lang="en-US" dirty="0" err="1"/>
              <a:t>Turba</a:t>
            </a:r>
            <a:r>
              <a:rPr lang="en-US" dirty="0"/>
              <a:t> UC, </a:t>
            </a:r>
            <a:r>
              <a:rPr lang="en-US" dirty="0" err="1"/>
              <a:t>Bozlar</a:t>
            </a:r>
            <a:r>
              <a:rPr lang="en-US" dirty="0"/>
              <a:t> U, et al. Diagnosis of </a:t>
            </a:r>
            <a:r>
              <a:rPr lang="en-US" dirty="0" err="1"/>
              <a:t>aortoenteric</a:t>
            </a:r>
            <a:r>
              <a:rPr lang="en-US" dirty="0"/>
              <a:t> fistulas with CT angiography. J </a:t>
            </a:r>
            <a:r>
              <a:rPr lang="en-US" dirty="0" err="1"/>
              <a:t>Vasc</a:t>
            </a:r>
            <a:r>
              <a:rPr lang="en-US" dirty="0"/>
              <a:t> </a:t>
            </a:r>
            <a:r>
              <a:rPr lang="en-US" dirty="0" err="1"/>
              <a:t>Interv</a:t>
            </a:r>
            <a:r>
              <a:rPr lang="en-US" dirty="0"/>
              <a:t> </a:t>
            </a:r>
            <a:r>
              <a:rPr lang="en-US" dirty="0" err="1"/>
              <a:t>Radiol</a:t>
            </a:r>
            <a:r>
              <a:rPr lang="en-US" dirty="0"/>
              <a:t> 2007; 18:497.91</a:t>
            </a:r>
          </a:p>
          <a:p>
            <a:r>
              <a:rPr lang="en-US" dirty="0"/>
              <a:t>Low RN, Wall SD, Jeffrey RB Jr, et al. Aortoenteric fistula and </a:t>
            </a:r>
            <a:r>
              <a:rPr lang="en-US" dirty="0" err="1"/>
              <a:t>perigraft</a:t>
            </a:r>
            <a:r>
              <a:rPr lang="en-US" dirty="0"/>
              <a:t> infection: evaluation with CT. Radiology 1990; 175:157.</a:t>
            </a:r>
          </a:p>
          <a:p>
            <a:r>
              <a:rPr lang="en-US" dirty="0"/>
              <a:t>Choi, Chang Woo. “A Staged Surgical Treatment for </a:t>
            </a:r>
            <a:r>
              <a:rPr lang="en-US" dirty="0" err="1"/>
              <a:t>Aortoesophageal</a:t>
            </a:r>
            <a:r>
              <a:rPr lang="en-US" dirty="0"/>
              <a:t> Fistula in Esophageal Cancer.” </a:t>
            </a:r>
            <a:r>
              <a:rPr lang="en-US" dirty="0" err="1"/>
              <a:t>Soonchunhyang</a:t>
            </a:r>
            <a:r>
              <a:rPr lang="en-US" dirty="0"/>
              <a:t> Medical Science, vol. 22, no. 2, 2016, pp. 200–203., doi:10.15746/sms.16.048.</a:t>
            </a:r>
          </a:p>
          <a:p>
            <a:r>
              <a:rPr lang="en-US" dirty="0" err="1"/>
              <a:t>Baril</a:t>
            </a:r>
            <a:r>
              <a:rPr lang="en-US" dirty="0"/>
              <a:t>, Donald T., et al. “Evolving Strategies for the Treatment of Aortoenteric Fistulas.” Journal of Vascular Surgery, vol. 44, no. 2, 2006, pp. 250–257., doi:10.1016/j.jvs.2006.04.031.</a:t>
            </a:r>
          </a:p>
          <a:p>
            <a:r>
              <a:rPr lang="en-US" dirty="0"/>
              <a:t>Wood, Alice, et al. “Primary Aortoenteric Fistula: Should Enhanced Computed Tomography Be Considered in the Diagnostic Work-Up?” Anesthesia &amp; Analgesia, vol. 101, no. 4, 2005, pp. 1157–1159., doi:10.1213/01.ane.0000175769.11560.fe. </a:t>
            </a:r>
          </a:p>
          <a:p>
            <a:r>
              <a:rPr lang="en-US" dirty="0" err="1"/>
              <a:t>Lemos</a:t>
            </a:r>
            <a:r>
              <a:rPr lang="en-US" dirty="0"/>
              <a:t>, David W., et al. “Primary </a:t>
            </a:r>
            <a:r>
              <a:rPr lang="en-US" dirty="0" err="1"/>
              <a:t>Aortoduodenal</a:t>
            </a:r>
            <a:r>
              <a:rPr lang="en-US" dirty="0"/>
              <a:t> Fistula: A Case Report and Review of the Literature.” Journal of Vascular Surgery, vol. 37, no. 3, 2003, pp. 686–689., doi:10.1067/mva.2003.101.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2802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3873</TotalTime>
  <Words>2353</Words>
  <Application>Microsoft Macintosh PowerPoint</Application>
  <PresentationFormat>Widescreen</PresentationFormat>
  <Paragraphs>291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Century Gothic</vt:lpstr>
      <vt:lpstr>Wingdings 3</vt:lpstr>
      <vt:lpstr>Ion</vt:lpstr>
      <vt:lpstr>Aortoenteric Fistula:   A rare but serious cause of upper GI bleeding</vt:lpstr>
      <vt:lpstr>Objectives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Case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Questions?</vt:lpstr>
      <vt:lpstr>Acknowledgements</vt:lpstr>
      <vt:lpstr>References</vt:lpstr>
    </vt:vector>
  </TitlesOfParts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Varbanoff</dc:creator>
  <cp:lastModifiedBy>David  Berry</cp:lastModifiedBy>
  <cp:revision>49</cp:revision>
  <dcterms:created xsi:type="dcterms:W3CDTF">2018-04-17T00:41:28Z</dcterms:created>
  <dcterms:modified xsi:type="dcterms:W3CDTF">2018-05-21T13:35:12Z</dcterms:modified>
</cp:coreProperties>
</file>