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80" r:id="rId2"/>
    <p:sldId id="260" r:id="rId3"/>
    <p:sldId id="261" r:id="rId4"/>
    <p:sldId id="262" r:id="rId5"/>
    <p:sldId id="263" r:id="rId6"/>
    <p:sldId id="265" r:id="rId7"/>
    <p:sldId id="266" r:id="rId8"/>
    <p:sldId id="264" r:id="rId9"/>
    <p:sldId id="257" r:id="rId10"/>
    <p:sldId id="258" r:id="rId11"/>
    <p:sldId id="259" r:id="rId12"/>
    <p:sldId id="267" r:id="rId13"/>
    <p:sldId id="268" r:id="rId14"/>
    <p:sldId id="269" r:id="rId15"/>
    <p:sldId id="284" r:id="rId16"/>
    <p:sldId id="270" r:id="rId17"/>
    <p:sldId id="271" r:id="rId18"/>
    <p:sldId id="282" r:id="rId19"/>
    <p:sldId id="283" r:id="rId20"/>
    <p:sldId id="28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9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078C0-84BB-43F2-A97A-5BC965D3E68A}" type="datetimeFigureOut">
              <a:rPr lang="en-US" smtClean="0"/>
              <a:t>4/25/18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5F45E-50B6-4248-8354-B7BE2C2C23B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3374" y="44451"/>
            <a:ext cx="4345664" cy="13045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80" y="170941"/>
            <a:ext cx="5819688" cy="4372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28394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47801"/>
            <a:ext cx="10363200" cy="1470025"/>
          </a:xfrm>
        </p:spPr>
        <p:txBody>
          <a:bodyPr/>
          <a:lstStyle>
            <a:lvl1pPr algn="l">
              <a:defR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971800"/>
            <a:ext cx="7823200" cy="9144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F093D-181D-4078-84D2-ECFFF0816C14}" type="datetimeFigureOut">
              <a:rPr lang="en-US" smtClean="0"/>
              <a:t>4/25/18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382F-12DA-4DA9-B531-E016977E08F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63374" y="170941"/>
            <a:ext cx="4345664" cy="11780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80" y="170941"/>
            <a:ext cx="5819688" cy="43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9100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078C0-84BB-43F2-A97A-5BC965D3E68A}" type="datetimeFigureOut">
              <a:rPr lang="en-US" smtClean="0"/>
              <a:t>4/25/18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5F45E-50B6-4248-8354-B7BE2C2C2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876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078C0-84BB-43F2-A97A-5BC965D3E68A}" type="datetimeFigureOut">
              <a:rPr lang="en-US" smtClean="0"/>
              <a:t>4/25/18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5F45E-50B6-4248-8354-B7BE2C2C2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305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00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cholar.google.com/" TargetMode="External"/><Relationship Id="rId2" Type="http://schemas.openxmlformats.org/officeDocument/2006/relationships/hyperlink" Target="https://www.tripdatabase.com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ncbi.nlm.nih.gov/pubmedhealth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advice.writing.utoronto.ca/types-of-writing/literature-review/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y.com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5543" y="1099439"/>
            <a:ext cx="103632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Resident Research: Tools, Techniques, and Talent</a:t>
            </a:r>
            <a:br>
              <a:rPr lang="en-US" dirty="0"/>
            </a:br>
            <a:r>
              <a:rPr lang="en-US" dirty="0"/>
              <a:t>Requirements</a:t>
            </a:r>
            <a:endParaRPr lang="en-US" b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9971" y="2870781"/>
            <a:ext cx="11155680" cy="914400"/>
          </a:xfrm>
        </p:spPr>
        <p:txBody>
          <a:bodyPr>
            <a:normAutofit fontScale="55000" lnSpcReduction="20000"/>
          </a:bodyPr>
          <a:lstStyle/>
          <a:p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Jeffrey LeBoeuf, MBA, CAE</a:t>
            </a:r>
            <a:endParaRPr lang="en-US" sz="25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Chief Graduate Medical Education/Rotations Officer</a:t>
            </a: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LMU-DCOM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024128" y="2569464"/>
            <a:ext cx="46360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824133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What counts as scholarly activity from the ACGME Specialty Requirements</a:t>
            </a:r>
          </a:p>
          <a:p>
            <a:pPr lvl="0"/>
            <a:r>
              <a:rPr lang="en-US" dirty="0"/>
              <a:t>Types of research</a:t>
            </a:r>
          </a:p>
          <a:p>
            <a:pPr lvl="0"/>
            <a:r>
              <a:rPr lang="en-US" dirty="0"/>
              <a:t>Basic steps for a literature review.</a:t>
            </a:r>
          </a:p>
          <a:p>
            <a:pPr lvl="0"/>
            <a:r>
              <a:rPr lang="en-US" dirty="0"/>
              <a:t>Finding a research mentor</a:t>
            </a:r>
          </a:p>
          <a:p>
            <a:pPr lvl="0"/>
            <a:r>
              <a:rPr lang="en-US" dirty="0"/>
              <a:t>Navigating Institutional Review Boards</a:t>
            </a:r>
          </a:p>
          <a:p>
            <a:pPr lvl="0"/>
            <a:r>
              <a:rPr lang="en-US" dirty="0"/>
              <a:t>Collecting the data</a:t>
            </a:r>
          </a:p>
          <a:p>
            <a:pPr lvl="0"/>
            <a:r>
              <a:rPr lang="en-US" dirty="0"/>
              <a:t>Obtaining library and statistical support</a:t>
            </a:r>
          </a:p>
          <a:p>
            <a:pPr lvl="0"/>
            <a:r>
              <a:rPr lang="en-US" dirty="0"/>
              <a:t>External funding</a:t>
            </a:r>
          </a:p>
          <a:p>
            <a:pPr lvl="0"/>
            <a:r>
              <a:rPr lang="en-US" dirty="0"/>
              <a:t>Presenting findings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Learning Objectives</a:t>
            </a:r>
            <a:br>
              <a:rPr lang="en-US" dirty="0"/>
            </a:br>
            <a:r>
              <a:rPr lang="en-US" sz="3200" dirty="0"/>
              <a:t>The participants will understand: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39513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40" y="1069531"/>
            <a:ext cx="10881360" cy="5500046"/>
          </a:xfrm>
        </p:spPr>
        <p:txBody>
          <a:bodyPr>
            <a:noAutofit/>
          </a:bodyPr>
          <a:lstStyle/>
          <a:p>
            <a:pPr marL="463550" indent="-46355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II.B.5. The faculty must establish and maintain an environment of inquiry and scholarship with an active research component. </a:t>
            </a:r>
            <a:r>
              <a:rPr lang="en-US" sz="2400" baseline="30000" dirty="0"/>
              <a:t>(Core)</a:t>
            </a:r>
          </a:p>
          <a:p>
            <a:pPr marL="463550" lvl="1" indent="-46355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II.B.5.a) The faculty must regularly participate in organized clinical discussions, rounds, journal clubs, and conferences. </a:t>
            </a:r>
            <a:r>
              <a:rPr lang="en-US" baseline="30000" dirty="0"/>
              <a:t>(Detail) </a:t>
            </a:r>
          </a:p>
          <a:p>
            <a:pPr marL="463550" indent="-46355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II.B.5.b) Some members of the faculty should also demonstrate scholarship by one or more of the following: </a:t>
            </a:r>
          </a:p>
          <a:p>
            <a:pPr marL="920750" lvl="2" indent="-46355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II.B.5.b).(1) peer-reviewed funding; </a:t>
            </a:r>
            <a:r>
              <a:rPr lang="en-US" sz="2400" baseline="30000" dirty="0"/>
              <a:t>(Detail) </a:t>
            </a:r>
          </a:p>
          <a:p>
            <a:pPr marL="920750" lvl="2" indent="-46355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II.B.5.b).(2) publication of original research or review articles in peer reviewed journals, or chapters in textbooks; </a:t>
            </a:r>
            <a:r>
              <a:rPr lang="en-US" sz="2400" baseline="30000" dirty="0"/>
              <a:t>(Detail) </a:t>
            </a:r>
          </a:p>
          <a:p>
            <a:pPr marL="920750" lvl="2" indent="-46355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II.B.5.b).(3) publication or presentation of case reports or clinical series at local, regional, or national professional and scientific society meetings; or, </a:t>
            </a:r>
            <a:r>
              <a:rPr lang="en-US" sz="2400" baseline="30000" dirty="0"/>
              <a:t>(Detail)</a:t>
            </a:r>
          </a:p>
          <a:p>
            <a:pPr marL="920750" lvl="2" indent="-46355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 II.B.5.b).(4) participation in national committees or educational organizations. </a:t>
            </a:r>
            <a:r>
              <a:rPr lang="en-US" sz="2400" baseline="30000" dirty="0"/>
              <a:t>(Detail) </a:t>
            </a:r>
          </a:p>
          <a:p>
            <a:pPr marL="463550" lvl="1" indent="-46355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II.B.5.c) Faculty should encourage and support residents in scholarly activities. </a:t>
            </a:r>
            <a:r>
              <a:rPr lang="en-US" baseline="30000" dirty="0"/>
              <a:t>(Core)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8" y="0"/>
            <a:ext cx="11061192" cy="1325563"/>
          </a:xfrm>
        </p:spPr>
        <p:txBody>
          <a:bodyPr>
            <a:normAutofit/>
          </a:bodyPr>
          <a:lstStyle/>
          <a:p>
            <a:r>
              <a:rPr lang="en-US" sz="3200" dirty="0"/>
              <a:t>Family Medicine Faculty Requirements for Scholarly Activity</a:t>
            </a:r>
          </a:p>
        </p:txBody>
      </p:sp>
    </p:spTree>
    <p:extLst>
      <p:ext uri="{BB962C8B-B14F-4D97-AF65-F5344CB8AC3E}">
        <p14:creationId xmlns:p14="http://schemas.microsoft.com/office/powerpoint/2010/main" val="428965255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IV.B. Residents’ Scholarly Activities </a:t>
            </a:r>
          </a:p>
          <a:p>
            <a:pPr marL="457200" lvl="1" indent="0">
              <a:buNone/>
            </a:pPr>
            <a:r>
              <a:rPr lang="en-US" b="1" dirty="0"/>
              <a:t>IV.B.1. The curriculum must advance residents’ knowledge of the basic principles of research, including how research is conducted, evaluated, explained to patients, and applied to patient care. </a:t>
            </a:r>
            <a:r>
              <a:rPr lang="en-US" b="1" baseline="30000" dirty="0"/>
              <a:t>(Core) </a:t>
            </a:r>
          </a:p>
          <a:p>
            <a:pPr marL="457200" lvl="1" indent="0">
              <a:buNone/>
            </a:pPr>
            <a:r>
              <a:rPr lang="en-US" b="1" dirty="0"/>
              <a:t>IV.B.2. Residents should participate in scholarly activity. </a:t>
            </a:r>
            <a:r>
              <a:rPr lang="en-US" b="1" baseline="30000" dirty="0"/>
              <a:t>(Core) </a:t>
            </a:r>
          </a:p>
          <a:p>
            <a:pPr marL="914400" lvl="2" indent="0">
              <a:buNone/>
            </a:pPr>
            <a:r>
              <a:rPr lang="en-US" sz="2400" dirty="0"/>
              <a:t>IV.B.2.a) Residents should complete two scholarly activities, at least one of which should be a quality improvement project. </a:t>
            </a:r>
            <a:r>
              <a:rPr lang="en-US" sz="2400" baseline="30000" dirty="0"/>
              <a:t>(Outcome) </a:t>
            </a:r>
          </a:p>
          <a:p>
            <a:pPr marL="457200" lvl="1" indent="0">
              <a:buNone/>
            </a:pPr>
            <a:r>
              <a:rPr lang="en-US" b="1" dirty="0"/>
              <a:t>IV.B.3. The sponsoring institution and program should allocate adequate educational resources to facilitate resident involvement in scholarly activities. </a:t>
            </a:r>
            <a:r>
              <a:rPr lang="en-US" b="1" baseline="30000" dirty="0"/>
              <a:t>(Detail)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 Medicine Resident Requirements</a:t>
            </a:r>
          </a:p>
        </p:txBody>
      </p:sp>
    </p:spTree>
    <p:extLst>
      <p:ext uri="{BB962C8B-B14F-4D97-AF65-F5344CB8AC3E}">
        <p14:creationId xmlns:p14="http://schemas.microsoft.com/office/powerpoint/2010/main" val="392204031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 Medicine FAQ’s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79" y="1856096"/>
            <a:ext cx="12037321" cy="391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89122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456" y="1087819"/>
            <a:ext cx="10994136" cy="5500046"/>
          </a:xfrm>
        </p:spPr>
        <p:txBody>
          <a:bodyPr>
            <a:noAutofit/>
          </a:bodyPr>
          <a:lstStyle/>
          <a:p>
            <a:pPr marL="463550" indent="-46355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II.B.5. The faculty must establish and maintain an environment of inquiry and scholarship with an active research component. </a:t>
            </a:r>
            <a:r>
              <a:rPr lang="en-US" sz="2400" baseline="30000" dirty="0"/>
              <a:t>(Core)</a:t>
            </a:r>
          </a:p>
          <a:p>
            <a:pPr marL="463550" lvl="1" indent="-46355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II.B.5.a) The faculty must regularly participate in organized clinical discussions, rounds, journal clubs, and conferences. </a:t>
            </a:r>
            <a:r>
              <a:rPr lang="en-US" baseline="30000" dirty="0"/>
              <a:t>(Detail) </a:t>
            </a:r>
          </a:p>
          <a:p>
            <a:pPr marL="463550" indent="-46355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II.B.5.b) Some members of the faculty should also demonstrate scholarship by one or more of the following: </a:t>
            </a:r>
          </a:p>
          <a:p>
            <a:pPr marL="920750" lvl="2" indent="-46355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II.B.5.b).(1) peer-reviewed funding; </a:t>
            </a:r>
            <a:r>
              <a:rPr lang="en-US" sz="2400" baseline="30000" dirty="0"/>
              <a:t>(Detail) </a:t>
            </a:r>
          </a:p>
          <a:p>
            <a:pPr marL="920750" lvl="2" indent="-46355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II.B.5.b).(2) publication of original research or review articles in peer reviewed journals, or chapters in textbooks; </a:t>
            </a:r>
            <a:r>
              <a:rPr lang="en-US" sz="2400" baseline="30000" dirty="0"/>
              <a:t>(Detail) </a:t>
            </a:r>
          </a:p>
          <a:p>
            <a:pPr marL="920750" lvl="2" indent="-46355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II.B.5.b).(3) publication or presentation of case reports or clinical series at local, regional, or national professional and scientific society meetings; or, </a:t>
            </a:r>
            <a:r>
              <a:rPr lang="en-US" sz="2400" baseline="30000" dirty="0"/>
              <a:t>(Detail)</a:t>
            </a:r>
          </a:p>
          <a:p>
            <a:pPr marL="920750" lvl="2" indent="-46355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 II.B.5.b).(4) participation in national committees or educational organizations. </a:t>
            </a:r>
            <a:r>
              <a:rPr lang="en-US" sz="2400" baseline="30000" dirty="0"/>
              <a:t>(Detail) </a:t>
            </a:r>
          </a:p>
          <a:p>
            <a:pPr marL="463550" lvl="1" indent="-46355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II.B.5.c) Faculty should encourage and support residents in scholarly activities. </a:t>
            </a:r>
            <a:r>
              <a:rPr lang="en-US" baseline="30000" dirty="0"/>
              <a:t>(Core)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/>
              <a:t>Internal Medicine Faculty Requirements for Scholarly Activity</a:t>
            </a:r>
          </a:p>
        </p:txBody>
      </p:sp>
    </p:spTree>
    <p:extLst>
      <p:ext uri="{BB962C8B-B14F-4D97-AF65-F5344CB8AC3E}">
        <p14:creationId xmlns:p14="http://schemas.microsoft.com/office/powerpoint/2010/main" val="10167775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IV.B. Residents’ Scholarly Activities </a:t>
            </a:r>
          </a:p>
          <a:p>
            <a:pPr marL="457200" lvl="1" indent="0">
              <a:buNone/>
            </a:pPr>
            <a:r>
              <a:rPr lang="en-US" b="1" dirty="0"/>
              <a:t>IV.B.1. The curriculum must advance residents’ knowledge of the basic principles of research, including how research is conducted, evaluated, explained to patients, and applied to patient care. </a:t>
            </a:r>
            <a:r>
              <a:rPr lang="en-US" b="1" baseline="30000" dirty="0"/>
              <a:t>(Core) </a:t>
            </a:r>
          </a:p>
          <a:p>
            <a:pPr marL="457200" lvl="1" indent="0">
              <a:buNone/>
            </a:pPr>
            <a:r>
              <a:rPr lang="en-US" b="1" dirty="0"/>
              <a:t>IV.B.2. Residents should participate in scholarly activity. </a:t>
            </a:r>
            <a:r>
              <a:rPr lang="en-US" b="1" baseline="30000" dirty="0"/>
              <a:t>(Core) </a:t>
            </a:r>
          </a:p>
          <a:p>
            <a:pPr marL="457200" lvl="1" indent="0">
              <a:buNone/>
            </a:pPr>
            <a:r>
              <a:rPr lang="en-US" b="1" dirty="0"/>
              <a:t>IV.B.3. The sponsoring institution and program should allocate adequate educational resources to facilitate resident involvement in scholarly activities. </a:t>
            </a:r>
            <a:r>
              <a:rPr lang="en-US" b="1" baseline="30000" dirty="0"/>
              <a:t>(Detail)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Medicine Resident Requirements</a:t>
            </a:r>
          </a:p>
        </p:txBody>
      </p:sp>
    </p:spTree>
    <p:extLst>
      <p:ext uri="{BB962C8B-B14F-4D97-AF65-F5344CB8AC3E}">
        <p14:creationId xmlns:p14="http://schemas.microsoft.com/office/powerpoint/2010/main" val="7298935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46232"/>
            <a:ext cx="11708002" cy="79359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601" y="-731202"/>
            <a:ext cx="10972800" cy="1143000"/>
          </a:xfrm>
        </p:spPr>
        <p:txBody>
          <a:bodyPr/>
          <a:lstStyle/>
          <a:p>
            <a:pPr algn="l"/>
            <a:r>
              <a:rPr lang="en-US" dirty="0"/>
              <a:t>Internal Medicine FAQs</a:t>
            </a:r>
          </a:p>
        </p:txBody>
      </p:sp>
    </p:spTree>
    <p:extLst>
      <p:ext uri="{BB962C8B-B14F-4D97-AF65-F5344CB8AC3E}">
        <p14:creationId xmlns:p14="http://schemas.microsoft.com/office/powerpoint/2010/main" val="318486575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60" y="332364"/>
            <a:ext cx="8906404" cy="63055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77" y="1071873"/>
            <a:ext cx="5203351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862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66" y="857426"/>
            <a:ext cx="7608711" cy="16830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6725" y="1457325"/>
            <a:ext cx="4105275" cy="54006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966" y="3473097"/>
            <a:ext cx="7585740" cy="11327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62371" y="233606"/>
            <a:ext cx="8715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PubMed Search for Randomized Control Trials (RCT)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7378" y="2637460"/>
            <a:ext cx="5576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Home Page (https://www.ncbi.nlm.nih.gov/pubmed/)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7378" y="4978400"/>
            <a:ext cx="6434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 Hypertension in Pregnancy (Sample Search Topic)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86725" y="699911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 Filter Search by RCT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18311" y="2043289"/>
            <a:ext cx="677333" cy="19191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9059333" y="5751689"/>
            <a:ext cx="1811867" cy="23142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017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8311" y="485422"/>
            <a:ext cx="10630521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Other Free Resources for Literature Searching based on the Evidence Based Medicine Pyramid.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TRIP (</a:t>
            </a:r>
            <a:r>
              <a:rPr lang="en-US" sz="2800" b="1" dirty="0"/>
              <a:t>Trip medical database, a smart, fast tool to find high quality clinical research evidence</a:t>
            </a:r>
            <a:r>
              <a:rPr lang="en-US" sz="2800" dirty="0"/>
              <a:t>.) </a:t>
            </a:r>
            <a:r>
              <a:rPr lang="en-US" sz="2800" dirty="0">
                <a:hlinkClick r:id="rId2"/>
              </a:rPr>
              <a:t>https://www.tripdatabase.com/</a:t>
            </a:r>
            <a:endParaRPr lang="en-US" sz="2800" dirty="0"/>
          </a:p>
          <a:p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Google Scholar (</a:t>
            </a:r>
            <a:r>
              <a:rPr lang="en-US" sz="2800" dirty="0">
                <a:hlinkClick r:id="rId3"/>
              </a:rPr>
              <a:t>https://scholar.google.com/</a:t>
            </a:r>
            <a:r>
              <a:rPr lang="en-US" sz="2800" dirty="0"/>
              <a:t>)</a:t>
            </a:r>
          </a:p>
          <a:p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PubMed Health (</a:t>
            </a:r>
            <a:r>
              <a:rPr lang="en-US" sz="2800" dirty="0">
                <a:hlinkClick r:id="rId4"/>
              </a:rPr>
              <a:t>https://www.ncbi.nlm.nih.gov/pubmedhealth/</a:t>
            </a:r>
            <a:r>
              <a:rPr lang="en-US" sz="2800" dirty="0"/>
              <a:t>) Systematic Reviews and other clinical research evidence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751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8549"/>
            <a:ext cx="10515600" cy="4648414"/>
          </a:xfrm>
        </p:spPr>
        <p:txBody>
          <a:bodyPr/>
          <a:lstStyle/>
          <a:p>
            <a:r>
              <a:rPr lang="en-US" dirty="0"/>
              <a:t>Step 1.  Define your question(s)</a:t>
            </a:r>
          </a:p>
          <a:p>
            <a:pPr lvl="1"/>
            <a:r>
              <a:rPr lang="en-US" dirty="0"/>
              <a:t>Establish guard rails</a:t>
            </a:r>
          </a:p>
          <a:p>
            <a:pPr lvl="1"/>
            <a:r>
              <a:rPr lang="en-US" dirty="0"/>
              <a:t>Don’t chase rabbits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Literature Review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245" y="3283022"/>
            <a:ext cx="8673509" cy="30993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0911" y="365125"/>
            <a:ext cx="4692199" cy="31232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9703" y="4389462"/>
            <a:ext cx="2857500" cy="1600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2408237"/>
            <a:ext cx="7848600" cy="441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363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Step 2.  Organize your review</a:t>
            </a:r>
          </a:p>
          <a:p>
            <a:pPr lvl="1"/>
            <a:r>
              <a:rPr lang="en-US" dirty="0"/>
              <a:t>Broad Categories</a:t>
            </a:r>
          </a:p>
          <a:p>
            <a:pPr lvl="1"/>
            <a:r>
              <a:rPr lang="en-US" dirty="0"/>
              <a:t>Annotated Bibliography?</a:t>
            </a:r>
          </a:p>
          <a:p>
            <a:pPr lvl="1"/>
            <a:r>
              <a:rPr lang="en-US" dirty="0"/>
              <a:t>Use free software, Evernote, </a:t>
            </a:r>
            <a:r>
              <a:rPr lang="en-US" dirty="0" err="1"/>
              <a:t>Zotero</a:t>
            </a:r>
            <a:r>
              <a:rPr lang="en-US" dirty="0"/>
              <a:t>, EndNote, </a:t>
            </a:r>
            <a:r>
              <a:rPr lang="en-US" dirty="0" err="1"/>
              <a:t>Mendley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Step 3.  Use structure to critique journal articles</a:t>
            </a:r>
          </a:p>
          <a:p>
            <a:pPr lvl="1"/>
            <a:r>
              <a:rPr lang="en-US" dirty="0"/>
              <a:t>Qualitative, Quantitative, or Mixed Methods?  Meta-Analysis?</a:t>
            </a:r>
          </a:p>
          <a:p>
            <a:pPr lvl="1"/>
            <a:r>
              <a:rPr lang="en-US" dirty="0"/>
              <a:t>Use critique guidelines (</a:t>
            </a:r>
            <a:r>
              <a:rPr lang="en-US" dirty="0" err="1"/>
              <a:t>ie</a:t>
            </a:r>
            <a:r>
              <a:rPr lang="en-US" dirty="0"/>
              <a:t> templates)</a:t>
            </a:r>
          </a:p>
          <a:p>
            <a:pPr lvl="1"/>
            <a:r>
              <a:rPr lang="en-US" dirty="0"/>
              <a:t>Limit to recent articles (except for foundational studies)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Literature Review</a:t>
            </a:r>
          </a:p>
        </p:txBody>
      </p:sp>
    </p:spTree>
    <p:extLst>
      <p:ext uri="{BB962C8B-B14F-4D97-AF65-F5344CB8AC3E}">
        <p14:creationId xmlns:p14="http://schemas.microsoft.com/office/powerpoint/2010/main" val="151723642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Step 4.  Writing</a:t>
            </a:r>
          </a:p>
          <a:p>
            <a:pPr lvl="1"/>
            <a:r>
              <a:rPr lang="en-US" dirty="0"/>
              <a:t>Explore and discuss discrepancies of findings, evaluate the strength of each piece of literature</a:t>
            </a:r>
          </a:p>
          <a:p>
            <a:pPr lvl="1"/>
            <a:r>
              <a:rPr lang="en-US" dirty="0"/>
              <a:t>Ensure that you are weaving a story, not just listing and critiquing article after article</a:t>
            </a:r>
          </a:p>
          <a:p>
            <a:pPr lvl="1"/>
            <a:r>
              <a:rPr lang="en-US" dirty="0"/>
              <a:t>Don’t discuss your methodology, data, or speculate as to your findings!</a:t>
            </a:r>
          </a:p>
          <a:p>
            <a:pPr lvl="1"/>
            <a:r>
              <a:rPr lang="en-US" dirty="0"/>
              <a:t>Use templates (MS Word), citation generators, style sets </a:t>
            </a:r>
          </a:p>
          <a:p>
            <a:r>
              <a:rPr lang="en-US" dirty="0"/>
              <a:t>Step 5.  Proof and review</a:t>
            </a:r>
          </a:p>
          <a:p>
            <a:pPr lvl="1"/>
            <a:r>
              <a:rPr lang="en-US" dirty="0"/>
              <a:t>Are you an expert on the body of knowledge on your question?</a:t>
            </a:r>
          </a:p>
          <a:p>
            <a:pPr lvl="1"/>
            <a:r>
              <a:rPr lang="en-US" dirty="0"/>
              <a:t>Have you identified experts that have dedicated their lives to the topic?</a:t>
            </a:r>
          </a:p>
          <a:p>
            <a:pPr lvl="1"/>
            <a:r>
              <a:rPr lang="en-US" dirty="0"/>
              <a:t>Have you determined whether the question has been definitively answered?</a:t>
            </a:r>
          </a:p>
          <a:p>
            <a:pPr lvl="1"/>
            <a:r>
              <a:rPr lang="en-US" dirty="0">
                <a:hlinkClick r:id="rId2"/>
              </a:rPr>
              <a:t>http://advice.writing.utoronto.ca/types-of-writing/literature-review/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Literature Review</a:t>
            </a:r>
          </a:p>
        </p:txBody>
      </p:sp>
    </p:spTree>
    <p:extLst>
      <p:ext uri="{BB962C8B-B14F-4D97-AF65-F5344CB8AC3E}">
        <p14:creationId xmlns:p14="http://schemas.microsoft.com/office/powerpoint/2010/main" val="257351652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591869" y="1948004"/>
            <a:ext cx="4703928" cy="4525963"/>
          </a:xfrm>
        </p:spPr>
        <p:txBody>
          <a:bodyPr/>
          <a:lstStyle/>
          <a:p>
            <a:r>
              <a:rPr lang="en-US" dirty="0"/>
              <a:t>Look up an article</a:t>
            </a:r>
          </a:p>
          <a:p>
            <a:r>
              <a:rPr lang="en-US" dirty="0"/>
              <a:t>Save to </a:t>
            </a:r>
            <a:r>
              <a:rPr lang="en-US" dirty="0" err="1"/>
              <a:t>Zotero</a:t>
            </a:r>
            <a:r>
              <a:rPr lang="en-US" dirty="0"/>
              <a:t> ®</a:t>
            </a:r>
          </a:p>
          <a:p>
            <a:r>
              <a:rPr lang="en-US" dirty="0"/>
              <a:t>Insert a citation</a:t>
            </a:r>
          </a:p>
          <a:p>
            <a:r>
              <a:rPr lang="en-US" dirty="0"/>
              <a:t>Publish a bibliography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Zotero</a:t>
            </a:r>
            <a:r>
              <a:rPr lang="en-US" dirty="0"/>
              <a:t>® Demonstration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291" y="1948004"/>
            <a:ext cx="2143125" cy="2143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28604">
            <a:off x="1289288" y="3839373"/>
            <a:ext cx="4429125" cy="10287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5285" y="2210598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617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Core faculty members</a:t>
            </a:r>
          </a:p>
          <a:p>
            <a:r>
              <a:rPr lang="en-US" dirty="0"/>
              <a:t>Medical School faculty</a:t>
            </a:r>
          </a:p>
          <a:p>
            <a:r>
              <a:rPr lang="en-US" dirty="0"/>
              <a:t>Librarians</a:t>
            </a:r>
          </a:p>
          <a:p>
            <a:r>
              <a:rPr lang="en-US" dirty="0"/>
              <a:t>Statisticians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mentors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091" y="3397765"/>
            <a:ext cx="4326340" cy="36376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2431" y="2988860"/>
            <a:ext cx="6329970" cy="371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43162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9824" y="1417638"/>
            <a:ext cx="6622576" cy="494366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Why are they necessary?</a:t>
            </a:r>
          </a:p>
          <a:p>
            <a:r>
              <a:rPr lang="en-US" dirty="0"/>
              <a:t>What are the purposes? </a:t>
            </a:r>
          </a:p>
          <a:p>
            <a:r>
              <a:rPr lang="en-US" dirty="0"/>
              <a:t>Three types of review</a:t>
            </a:r>
          </a:p>
          <a:p>
            <a:pPr lvl="1"/>
            <a:r>
              <a:rPr lang="en-US" dirty="0"/>
              <a:t>Exempt</a:t>
            </a:r>
          </a:p>
          <a:p>
            <a:pPr lvl="1"/>
            <a:r>
              <a:rPr lang="en-US" dirty="0"/>
              <a:t>Expedited</a:t>
            </a:r>
          </a:p>
          <a:p>
            <a:pPr lvl="1"/>
            <a:r>
              <a:rPr lang="en-US" dirty="0"/>
              <a:t>Full</a:t>
            </a:r>
          </a:p>
          <a:p>
            <a:r>
              <a:rPr lang="en-US" dirty="0"/>
              <a:t>Pitfalls:</a:t>
            </a:r>
          </a:p>
          <a:p>
            <a:pPr lvl="1"/>
            <a:r>
              <a:rPr lang="en-US" dirty="0"/>
              <a:t>Collecting data prior to IRB approval</a:t>
            </a:r>
          </a:p>
          <a:p>
            <a:pPr lvl="1"/>
            <a:r>
              <a:rPr lang="en-US" dirty="0"/>
              <a:t>Informed consent</a:t>
            </a:r>
          </a:p>
          <a:p>
            <a:pPr lvl="1"/>
            <a:r>
              <a:rPr lang="en-US" dirty="0"/>
              <a:t>Varying from approved study protocol</a:t>
            </a:r>
          </a:p>
          <a:p>
            <a:pPr lvl="1"/>
            <a:r>
              <a:rPr lang="en-US" dirty="0"/>
              <a:t>Data integrity</a:t>
            </a:r>
          </a:p>
          <a:p>
            <a:pPr lvl="1"/>
            <a:r>
              <a:rPr lang="en-US" dirty="0"/>
              <a:t>Do not wait until year three.</a:t>
            </a:r>
          </a:p>
          <a:p>
            <a:pPr lvl="1"/>
            <a:r>
              <a:rPr lang="en-US" dirty="0"/>
              <a:t>Do not wait until year three.</a:t>
            </a:r>
          </a:p>
          <a:p>
            <a:pPr lvl="1"/>
            <a:r>
              <a:rPr lang="en-US" sz="3000" dirty="0"/>
              <a:t>Do not wait until year three!!!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Institutional Review Boards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48231">
            <a:off x="609600" y="1771650"/>
            <a:ext cx="2581275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74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creighton.edu/fileadmin/user/ResearchCompliance/IRB/levels-of-revi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412" y="0"/>
            <a:ext cx="9515476" cy="659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71512" y="6449525"/>
            <a:ext cx="770096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/>
              <a:t>https://www.creighton.edu/researchservices/rcocommittees/irb/irbinstructions/</a:t>
            </a:r>
          </a:p>
        </p:txBody>
      </p:sp>
    </p:spTree>
    <p:extLst>
      <p:ext uri="{BB962C8B-B14F-4D97-AF65-F5344CB8AC3E}">
        <p14:creationId xmlns:p14="http://schemas.microsoft.com/office/powerpoint/2010/main" val="200152245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True or False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It’s up to the researcher to determine if a project will be exempted, expedited or subject to full review?  </a:t>
            </a:r>
          </a:p>
          <a:p>
            <a:r>
              <a:rPr lang="en-US" dirty="0"/>
              <a:t>I can engage the IRB after I’ve begun collecting data.</a:t>
            </a:r>
          </a:p>
          <a:p>
            <a:r>
              <a:rPr lang="en-US" dirty="0"/>
              <a:t>I can vary my methods of data collection.</a:t>
            </a:r>
          </a:p>
          <a:p>
            <a:r>
              <a:rPr lang="en-US" dirty="0"/>
              <a:t>If my attending says not to bother with IRB, I’m probably OK.</a:t>
            </a:r>
          </a:p>
          <a:p>
            <a:r>
              <a:rPr lang="en-US" dirty="0"/>
              <a:t>A robust research project can be done during a month-long third year rotation.  </a:t>
            </a:r>
          </a:p>
        </p:txBody>
      </p:sp>
    </p:spTree>
    <p:extLst>
      <p:ext uri="{BB962C8B-B14F-4D97-AF65-F5344CB8AC3E}">
        <p14:creationId xmlns:p14="http://schemas.microsoft.com/office/powerpoint/2010/main" val="412780973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ir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899" y="652462"/>
            <a:ext cx="8188326" cy="5742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872413" y="6395281"/>
            <a:ext cx="191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https://study.com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1146117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6192"/>
            <a:ext cx="10515600" cy="4351338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Failure to carefully examine the literature for similar, prior research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Failure to critically assess the prior literature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Failure to specify the inclusion and exclusion criteria for your subjects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Failure to determine and report the error of your measurement methods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Failure to specify the exact statistical assumptions made in the analysis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Failure to perform sample size analysis before the study begins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Failure to implement adequate bias control measures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440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15 Common mistakes</a:t>
            </a:r>
          </a:p>
        </p:txBody>
      </p:sp>
      <p:sp>
        <p:nvSpPr>
          <p:cNvPr id="4" name="Rectangle 3"/>
          <p:cNvSpPr/>
          <p:nvPr/>
        </p:nvSpPr>
        <p:spPr>
          <a:xfrm>
            <a:off x="838200" y="5194324"/>
            <a:ext cx="1008000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>
              <a:lnSpc>
                <a:spcPct val="120000"/>
              </a:lnSpc>
              <a:buNone/>
            </a:pPr>
            <a:r>
              <a:rPr lang="en-US" dirty="0"/>
              <a:t>Fifteen common mistakes encountered in clinical research. (2011). </a:t>
            </a:r>
            <a:r>
              <a:rPr lang="en-US" i="1" dirty="0"/>
              <a:t>Journal of Prosthodontic Research</a:t>
            </a:r>
            <a:r>
              <a:rPr lang="en-US" dirty="0"/>
              <a:t>, </a:t>
            </a:r>
            <a:r>
              <a:rPr lang="en-US" i="1" dirty="0"/>
              <a:t>55</a:t>
            </a:r>
            <a:r>
              <a:rPr lang="en-US" dirty="0"/>
              <a:t>(1), 1–6. https://doi.org/10.1016/j.jpor.2010.09.002</a:t>
            </a:r>
          </a:p>
        </p:txBody>
      </p:sp>
    </p:spTree>
    <p:extLst>
      <p:ext uri="{BB962C8B-B14F-4D97-AF65-F5344CB8AC3E}">
        <p14:creationId xmlns:p14="http://schemas.microsoft.com/office/powerpoint/2010/main" val="1381858849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6192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 startAt="8"/>
            </a:pPr>
            <a:r>
              <a:rPr lang="en-US" dirty="0"/>
              <a:t>Failure to write and stick to a detailed time line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dirty="0"/>
              <a:t>Failure to vigorously recruit and retain subjects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dirty="0"/>
              <a:t>Failure to have a detailed, written and vetted protocol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dirty="0"/>
              <a:t>Failure to examine for normality of the data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dirty="0"/>
              <a:t>Failure to report missing data, dropped subjects and use of an intention to treat analysis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dirty="0"/>
              <a:t>Failure to perform and report power calculations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dirty="0"/>
              <a:t>Failure to point out the weaknesses of your own study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dirty="0"/>
              <a:t>Failure to understand and use correct scientific language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 startAt="8"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7382" y="30852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15 Common mistakes</a:t>
            </a:r>
          </a:p>
        </p:txBody>
      </p:sp>
      <p:sp>
        <p:nvSpPr>
          <p:cNvPr id="4" name="Rectangle 3"/>
          <p:cNvSpPr/>
          <p:nvPr/>
        </p:nvSpPr>
        <p:spPr>
          <a:xfrm>
            <a:off x="947382" y="5388965"/>
            <a:ext cx="983548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>
              <a:lnSpc>
                <a:spcPct val="120000"/>
              </a:lnSpc>
              <a:buNone/>
            </a:pPr>
            <a:r>
              <a:rPr lang="en-US" dirty="0"/>
              <a:t>Fifteen common mistakes encountered in clinical research. (2011). </a:t>
            </a:r>
            <a:r>
              <a:rPr lang="en-US" i="1" dirty="0"/>
              <a:t>Journal of Prosthodontic Research</a:t>
            </a:r>
            <a:r>
              <a:rPr lang="en-US" dirty="0"/>
              <a:t>, </a:t>
            </a:r>
            <a:r>
              <a:rPr lang="en-US" i="1" dirty="0"/>
              <a:t>55</a:t>
            </a:r>
            <a:r>
              <a:rPr lang="en-US" dirty="0"/>
              <a:t>(1), 1–6. https://doi.org/10.1016/j.jpor.2010.09.002</a:t>
            </a:r>
          </a:p>
        </p:txBody>
      </p:sp>
    </p:spTree>
    <p:extLst>
      <p:ext uri="{BB962C8B-B14F-4D97-AF65-F5344CB8AC3E}">
        <p14:creationId xmlns:p14="http://schemas.microsoft.com/office/powerpoint/2010/main" val="4248256622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Each ACGME Residency Program is affiliated with one or more medical schools</a:t>
            </a:r>
          </a:p>
          <a:p>
            <a:r>
              <a:rPr lang="en-US" dirty="0"/>
              <a:t>Core Faculty and Residents have access to medical school library access</a:t>
            </a:r>
          </a:p>
          <a:p>
            <a:r>
              <a:rPr lang="en-US" dirty="0"/>
              <a:t>Medical librarians have unique training and expertise in supporting scientific literature reviews and research methodology</a:t>
            </a:r>
          </a:p>
          <a:p>
            <a:r>
              <a:rPr lang="en-US" dirty="0"/>
              <a:t>Universities have statisticians one faculty/staff</a:t>
            </a:r>
          </a:p>
          <a:p>
            <a:r>
              <a:rPr lang="en-US" dirty="0"/>
              <a:t>Often graduate students in statistics and analytics are looking for projects….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Librarian and Statistical Support</a:t>
            </a:r>
          </a:p>
        </p:txBody>
      </p:sp>
    </p:spTree>
    <p:extLst>
      <p:ext uri="{BB962C8B-B14F-4D97-AF65-F5344CB8AC3E}">
        <p14:creationId xmlns:p14="http://schemas.microsoft.com/office/powerpoint/2010/main" val="856953485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Grant Writing 101</a:t>
            </a:r>
          </a:p>
          <a:p>
            <a:r>
              <a:rPr lang="en-US" dirty="0"/>
              <a:t>Rule 1:  Read and follow the instructions carefully</a:t>
            </a:r>
          </a:p>
          <a:p>
            <a:r>
              <a:rPr lang="en-US" dirty="0"/>
              <a:t>Rule 2:  Make certain that you’re asking a research question.</a:t>
            </a:r>
          </a:p>
          <a:p>
            <a:r>
              <a:rPr lang="en-US" dirty="0"/>
              <a:t>Rule 3:  Ensure that your methodology is sound</a:t>
            </a:r>
          </a:p>
          <a:p>
            <a:r>
              <a:rPr lang="en-US" dirty="0"/>
              <a:t>Rule 4:  Have someone critique (notice I didn’t say affirm) your grant proposal for readability, conciseness, and obedience to the grant guidance.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Funding</a:t>
            </a:r>
          </a:p>
        </p:txBody>
      </p:sp>
    </p:spTree>
    <p:extLst>
      <p:ext uri="{BB962C8B-B14F-4D97-AF65-F5344CB8AC3E}">
        <p14:creationId xmlns:p14="http://schemas.microsoft.com/office/powerpoint/2010/main" val="1933114797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Medical Schools</a:t>
            </a:r>
          </a:p>
          <a:p>
            <a:pPr lvl="1"/>
            <a:r>
              <a:rPr lang="en-US" dirty="0"/>
              <a:t>Some travel and expense grants…..</a:t>
            </a:r>
          </a:p>
          <a:p>
            <a:r>
              <a:rPr lang="en-US" dirty="0"/>
              <a:t>Specialty Colleges (AOCFP, AAFP, ACOI, ACP, etc.)</a:t>
            </a:r>
          </a:p>
          <a:p>
            <a:r>
              <a:rPr lang="en-US" dirty="0"/>
              <a:t>AACOM, AAMC</a:t>
            </a:r>
          </a:p>
          <a:p>
            <a:r>
              <a:rPr lang="en-US" dirty="0"/>
              <a:t>Specialty Colleges</a:t>
            </a:r>
          </a:p>
          <a:p>
            <a:r>
              <a:rPr lang="en-US" dirty="0"/>
              <a:t>Industry</a:t>
            </a:r>
          </a:p>
          <a:p>
            <a:r>
              <a:rPr lang="en-US" dirty="0"/>
              <a:t>Governmental Agencies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Grant sources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2533" y="3753134"/>
            <a:ext cx="4237554" cy="237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316305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Posters</a:t>
            </a:r>
          </a:p>
          <a:p>
            <a:r>
              <a:rPr lang="en-US" dirty="0"/>
              <a:t>Virtual Posters</a:t>
            </a:r>
          </a:p>
          <a:p>
            <a:r>
              <a:rPr lang="en-US" dirty="0"/>
              <a:t>Presentations</a:t>
            </a:r>
          </a:p>
          <a:p>
            <a:r>
              <a:rPr lang="en-US" dirty="0"/>
              <a:t>Journals</a:t>
            </a:r>
          </a:p>
          <a:p>
            <a:r>
              <a:rPr lang="en-US" dirty="0"/>
              <a:t>E-journals</a:t>
            </a:r>
          </a:p>
          <a:p>
            <a:r>
              <a:rPr lang="en-US" dirty="0"/>
              <a:t>PubMed ID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Follow the instructions and deadlines!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7201" y="3480866"/>
            <a:ext cx="4165556" cy="27719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442" y="699450"/>
            <a:ext cx="5618958" cy="25479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042" y="465970"/>
            <a:ext cx="10972800" cy="1143000"/>
          </a:xfrm>
        </p:spPr>
        <p:txBody>
          <a:bodyPr/>
          <a:lstStyle/>
          <a:p>
            <a:pPr algn="l"/>
            <a:r>
              <a:rPr lang="en-US" dirty="0"/>
              <a:t>“Publishing” your findings</a:t>
            </a:r>
          </a:p>
        </p:txBody>
      </p:sp>
    </p:spTree>
    <p:extLst>
      <p:ext uri="{BB962C8B-B14F-4D97-AF65-F5344CB8AC3E}">
        <p14:creationId xmlns:p14="http://schemas.microsoft.com/office/powerpoint/2010/main" val="1913354451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373" y="1659359"/>
            <a:ext cx="8769824" cy="420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10396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LMU-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MU-Theme" id="{4AA53C3C-7AA5-4574-9D93-A9C2956065D4}" vid="{8F19B939-07C8-47EF-8B2F-96A42AEA766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pptD75C.tmp</Template>
  <TotalTime>272</TotalTime>
  <Words>1607</Words>
  <Application>Microsoft Macintosh PowerPoint</Application>
  <PresentationFormat>Widescreen</PresentationFormat>
  <Paragraphs>164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LMU-Theme</vt:lpstr>
      <vt:lpstr>Resident Research: Tools, Techniques, and Talent Requirements</vt:lpstr>
      <vt:lpstr>Learning Objectives The participants will understand:</vt:lpstr>
      <vt:lpstr>Family Medicine Faculty Requirements for Scholarly Activity</vt:lpstr>
      <vt:lpstr>Family Medicine Resident Requirements</vt:lpstr>
      <vt:lpstr>Family Medicine FAQ’s</vt:lpstr>
      <vt:lpstr>Internal Medicine Faculty Requirements for Scholarly Activity</vt:lpstr>
      <vt:lpstr>Internal Medicine Resident Requirements</vt:lpstr>
      <vt:lpstr>Internal Medicine FAQs</vt:lpstr>
      <vt:lpstr>PowerPoint Presentation</vt:lpstr>
      <vt:lpstr>PowerPoint Presentation</vt:lpstr>
      <vt:lpstr>PowerPoint Presentation</vt:lpstr>
      <vt:lpstr>Literature Review</vt:lpstr>
      <vt:lpstr>Literature Review</vt:lpstr>
      <vt:lpstr>Literature Review</vt:lpstr>
      <vt:lpstr>Zotero® Demonstration</vt:lpstr>
      <vt:lpstr>Research mentors</vt:lpstr>
      <vt:lpstr>Institutional Review Boards</vt:lpstr>
      <vt:lpstr>PowerPoint Presentation</vt:lpstr>
      <vt:lpstr>True or False</vt:lpstr>
      <vt:lpstr>PowerPoint Presentation</vt:lpstr>
      <vt:lpstr>15 Common mistakes</vt:lpstr>
      <vt:lpstr>15 Common mistakes</vt:lpstr>
      <vt:lpstr>Librarian and Statistical Support</vt:lpstr>
      <vt:lpstr>External Funding</vt:lpstr>
      <vt:lpstr>Grant sources</vt:lpstr>
      <vt:lpstr>“Publishing” your findings</vt:lpstr>
      <vt:lpstr>Questions? </vt:lpstr>
    </vt:vector>
  </TitlesOfParts>
  <Company/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Savoy, Marcelle</dc:creator>
  <cp:lastModifiedBy>David  Berry</cp:lastModifiedBy>
  <cp:revision>20</cp:revision>
  <dcterms:created xsi:type="dcterms:W3CDTF">2018-04-25T12:49:45Z</dcterms:created>
  <dcterms:modified xsi:type="dcterms:W3CDTF">2018-04-25T20:48:21Z</dcterms:modified>
</cp:coreProperties>
</file>