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7"/>
  </p:notesMasterIdLst>
  <p:sldIdLst>
    <p:sldId id="256" r:id="rId2"/>
    <p:sldId id="257" r:id="rId3"/>
    <p:sldId id="260" r:id="rId4"/>
    <p:sldId id="266" r:id="rId5"/>
    <p:sldId id="258" r:id="rId6"/>
    <p:sldId id="261" r:id="rId7"/>
    <p:sldId id="263" r:id="rId8"/>
    <p:sldId id="262" r:id="rId9"/>
    <p:sldId id="264" r:id="rId10"/>
    <p:sldId id="268" r:id="rId11"/>
    <p:sldId id="269" r:id="rId12"/>
    <p:sldId id="270" r:id="rId13"/>
    <p:sldId id="271" r:id="rId14"/>
    <p:sldId id="272" r:id="rId15"/>
    <p:sldId id="277" r:id="rId16"/>
    <p:sldId id="273" r:id="rId17"/>
    <p:sldId id="265" r:id="rId18"/>
    <p:sldId id="274" r:id="rId19"/>
    <p:sldId id="278" r:id="rId20"/>
    <p:sldId id="267" r:id="rId21"/>
    <p:sldId id="276" r:id="rId22"/>
    <p:sldId id="279" r:id="rId23"/>
    <p:sldId id="282" r:id="rId24"/>
    <p:sldId id="284" r:id="rId25"/>
    <p:sldId id="283" r:id="rId26"/>
    <p:sldId id="285" r:id="rId27"/>
    <p:sldId id="287" r:id="rId28"/>
    <p:sldId id="286" r:id="rId29"/>
    <p:sldId id="288" r:id="rId30"/>
    <p:sldId id="289" r:id="rId31"/>
    <p:sldId id="291" r:id="rId32"/>
    <p:sldId id="290" r:id="rId33"/>
    <p:sldId id="275" r:id="rId34"/>
    <p:sldId id="280" r:id="rId35"/>
    <p:sldId id="28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89904" autoAdjust="0"/>
  </p:normalViewPr>
  <p:slideViewPr>
    <p:cSldViewPr snapToGrid="0">
      <p:cViewPr varScale="1">
        <p:scale>
          <a:sx n="96" d="100"/>
          <a:sy n="96" d="100"/>
        </p:scale>
        <p:origin x="64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2DF8EB-CF2E-4AFC-9370-0F59C35B0035}" type="datetimeFigureOut">
              <a:rPr lang="en-US" smtClean="0"/>
              <a:t>4/25/18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0B7BFC-73BE-4B7C-95B2-218158A6E2CF}" type="slidenum">
              <a:rPr lang="en-US" smtClean="0"/>
              <a:t>‹#›</a:t>
            </a:fld>
            <a:endParaRPr lang="en-US"/>
          </a:p>
        </p:txBody>
      </p:sp>
    </p:spTree>
    <p:extLst>
      <p:ext uri="{BB962C8B-B14F-4D97-AF65-F5344CB8AC3E}">
        <p14:creationId xmlns:p14="http://schemas.microsoft.com/office/powerpoint/2010/main" val="601716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0B7BFC-73BE-4B7C-95B2-218158A6E2CF}" type="slidenum">
              <a:rPr lang="en-US" smtClean="0"/>
              <a:t>11</a:t>
            </a:fld>
            <a:endParaRPr lang="en-US"/>
          </a:p>
        </p:txBody>
      </p:sp>
    </p:spTree>
    <p:extLst>
      <p:ext uri="{BB962C8B-B14F-4D97-AF65-F5344CB8AC3E}">
        <p14:creationId xmlns:p14="http://schemas.microsoft.com/office/powerpoint/2010/main" val="2824843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Sepsis secondary to UTI.  </a:t>
            </a:r>
          </a:p>
          <a:p>
            <a:r>
              <a:rPr lang="en-US" dirty="0"/>
              <a:t>Blood cultures and urine cultures were drawn.</a:t>
            </a:r>
          </a:p>
        </p:txBody>
      </p:sp>
      <p:sp>
        <p:nvSpPr>
          <p:cNvPr id="4" name="Slide Number Placeholder 3"/>
          <p:cNvSpPr>
            <a:spLocks noGrp="1"/>
          </p:cNvSpPr>
          <p:nvPr>
            <p:ph type="sldNum" sz="quarter" idx="10"/>
          </p:nvPr>
        </p:nvSpPr>
        <p:spPr/>
        <p:txBody>
          <a:bodyPr/>
          <a:lstStyle/>
          <a:p>
            <a:fld id="{110B7BFC-73BE-4B7C-95B2-218158A6E2CF}" type="slidenum">
              <a:rPr lang="en-US" smtClean="0"/>
              <a:t>12</a:t>
            </a:fld>
            <a:endParaRPr lang="en-US"/>
          </a:p>
        </p:txBody>
      </p:sp>
    </p:spTree>
    <p:extLst>
      <p:ext uri="{BB962C8B-B14F-4D97-AF65-F5344CB8AC3E}">
        <p14:creationId xmlns:p14="http://schemas.microsoft.com/office/powerpoint/2010/main" val="3672678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light of new strep bacteremia, MS flare was pushed down pretty low on differential list.</a:t>
            </a:r>
          </a:p>
          <a:p>
            <a:r>
              <a:rPr lang="en-US" dirty="0"/>
              <a:t>Rocephin &amp; Tamiflu continued.  PT consulted for weakness.</a:t>
            </a:r>
          </a:p>
        </p:txBody>
      </p:sp>
      <p:sp>
        <p:nvSpPr>
          <p:cNvPr id="4" name="Slide Number Placeholder 3"/>
          <p:cNvSpPr>
            <a:spLocks noGrp="1"/>
          </p:cNvSpPr>
          <p:nvPr>
            <p:ph type="sldNum" sz="quarter" idx="10"/>
          </p:nvPr>
        </p:nvSpPr>
        <p:spPr/>
        <p:txBody>
          <a:bodyPr/>
          <a:lstStyle/>
          <a:p>
            <a:fld id="{110B7BFC-73BE-4B7C-95B2-218158A6E2CF}" type="slidenum">
              <a:rPr lang="en-US" smtClean="0"/>
              <a:t>14</a:t>
            </a:fld>
            <a:endParaRPr lang="en-US"/>
          </a:p>
        </p:txBody>
      </p:sp>
    </p:spTree>
    <p:extLst>
      <p:ext uri="{BB962C8B-B14F-4D97-AF65-F5344CB8AC3E}">
        <p14:creationId xmlns:p14="http://schemas.microsoft.com/office/powerpoint/2010/main" val="418162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a) Acute rheumatic fever</a:t>
            </a:r>
          </a:p>
          <a:p>
            <a:r>
              <a:rPr lang="en-US" dirty="0"/>
              <a:t>Acute rheumatic fever is characterized by a systemic inflammatory response secondary to group A streptococcus.</a:t>
            </a:r>
            <a:r>
              <a:rPr lang="en-US" baseline="30000" dirty="0"/>
              <a:t>1</a:t>
            </a:r>
            <a:r>
              <a:rPr lang="en-US" dirty="0"/>
              <a:t>  Presenting symptoms may include high fever, polyarthritis, rash, chorea, and subcutaneous nodules.</a:t>
            </a:r>
          </a:p>
          <a:p>
            <a:endParaRPr lang="en-US" dirty="0"/>
          </a:p>
        </p:txBody>
      </p:sp>
      <p:sp>
        <p:nvSpPr>
          <p:cNvPr id="4" name="Slide Number Placeholder 3"/>
          <p:cNvSpPr>
            <a:spLocks noGrp="1"/>
          </p:cNvSpPr>
          <p:nvPr>
            <p:ph type="sldNum" sz="quarter" idx="10"/>
          </p:nvPr>
        </p:nvSpPr>
        <p:spPr/>
        <p:txBody>
          <a:bodyPr/>
          <a:lstStyle/>
          <a:p>
            <a:fld id="{110B7BFC-73BE-4B7C-95B2-218158A6E2CF}" type="slidenum">
              <a:rPr lang="en-US" smtClean="0"/>
              <a:t>15</a:t>
            </a:fld>
            <a:endParaRPr lang="en-US"/>
          </a:p>
        </p:txBody>
      </p:sp>
    </p:spTree>
    <p:extLst>
      <p:ext uri="{BB962C8B-B14F-4D97-AF65-F5344CB8AC3E}">
        <p14:creationId xmlns:p14="http://schemas.microsoft.com/office/powerpoint/2010/main" val="2739260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Echo ordered to r/o infective endocarditis.</a:t>
            </a:r>
          </a:p>
        </p:txBody>
      </p:sp>
      <p:sp>
        <p:nvSpPr>
          <p:cNvPr id="4" name="Slide Number Placeholder 3"/>
          <p:cNvSpPr>
            <a:spLocks noGrp="1"/>
          </p:cNvSpPr>
          <p:nvPr>
            <p:ph type="sldNum" sz="quarter" idx="10"/>
          </p:nvPr>
        </p:nvSpPr>
        <p:spPr/>
        <p:txBody>
          <a:bodyPr/>
          <a:lstStyle/>
          <a:p>
            <a:fld id="{110B7BFC-73BE-4B7C-95B2-218158A6E2CF}" type="slidenum">
              <a:rPr lang="en-US" smtClean="0"/>
              <a:t>16</a:t>
            </a:fld>
            <a:endParaRPr lang="en-US"/>
          </a:p>
        </p:txBody>
      </p:sp>
    </p:spTree>
    <p:extLst>
      <p:ext uri="{BB962C8B-B14F-4D97-AF65-F5344CB8AC3E}">
        <p14:creationId xmlns:p14="http://schemas.microsoft.com/office/powerpoint/2010/main" val="263062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0B7BFC-73BE-4B7C-95B2-218158A6E2CF}" type="slidenum">
              <a:rPr lang="en-US" smtClean="0"/>
              <a:t>17</a:t>
            </a:fld>
            <a:endParaRPr lang="en-US"/>
          </a:p>
        </p:txBody>
      </p:sp>
    </p:spTree>
    <p:extLst>
      <p:ext uri="{BB962C8B-B14F-4D97-AF65-F5344CB8AC3E}">
        <p14:creationId xmlns:p14="http://schemas.microsoft.com/office/powerpoint/2010/main" val="1453775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Patient had several days worth of </a:t>
            </a:r>
            <a:r>
              <a:rPr lang="en-US" dirty="0" err="1"/>
              <a:t>abx</a:t>
            </a:r>
            <a:r>
              <a:rPr lang="en-US" dirty="0"/>
              <a:t> before rapid strep test was ordered.</a:t>
            </a:r>
          </a:p>
          <a:p>
            <a:endParaRPr lang="en-US" dirty="0"/>
          </a:p>
        </p:txBody>
      </p:sp>
      <p:sp>
        <p:nvSpPr>
          <p:cNvPr id="4" name="Slide Number Placeholder 3"/>
          <p:cNvSpPr>
            <a:spLocks noGrp="1"/>
          </p:cNvSpPr>
          <p:nvPr>
            <p:ph type="sldNum" sz="quarter" idx="10"/>
          </p:nvPr>
        </p:nvSpPr>
        <p:spPr/>
        <p:txBody>
          <a:bodyPr/>
          <a:lstStyle/>
          <a:p>
            <a:fld id="{110B7BFC-73BE-4B7C-95B2-218158A6E2CF}" type="slidenum">
              <a:rPr lang="en-US" smtClean="0"/>
              <a:t>18</a:t>
            </a:fld>
            <a:endParaRPr lang="en-US"/>
          </a:p>
        </p:txBody>
      </p:sp>
    </p:spTree>
    <p:extLst>
      <p:ext uri="{BB962C8B-B14F-4D97-AF65-F5344CB8AC3E}">
        <p14:creationId xmlns:p14="http://schemas.microsoft.com/office/powerpoint/2010/main" val="3764779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Correct Answer:  c)   Rising anti-</a:t>
            </a:r>
            <a:r>
              <a:rPr lang="en-US" sz="1200" kern="1200" dirty="0" err="1">
                <a:solidFill>
                  <a:schemeClr val="tx1"/>
                </a:solidFill>
                <a:effectLst/>
                <a:latin typeface="+mn-lt"/>
                <a:ea typeface="+mn-ea"/>
                <a:cs typeface="+mn-cs"/>
              </a:rPr>
              <a:t>streptolysin</a:t>
            </a:r>
            <a:r>
              <a:rPr lang="en-US" sz="1200" kern="1200" dirty="0">
                <a:solidFill>
                  <a:schemeClr val="tx1"/>
                </a:solidFill>
                <a:effectLst/>
                <a:latin typeface="+mn-lt"/>
                <a:ea typeface="+mn-ea"/>
                <a:cs typeface="+mn-cs"/>
              </a:rPr>
              <a:t> O titers</a:t>
            </a:r>
          </a:p>
          <a:p>
            <a:r>
              <a:rPr lang="en-US" sz="1200" kern="1200" dirty="0">
                <a:solidFill>
                  <a:schemeClr val="tx1"/>
                </a:solidFill>
                <a:effectLst/>
                <a:latin typeface="+mn-lt"/>
                <a:ea typeface="+mn-ea"/>
                <a:cs typeface="+mn-cs"/>
              </a:rPr>
              <a:t>American Heart Association states that evidence of a preceding streptococcal infection for acute rheumatic fever can be either 1) increased or rising anti-</a:t>
            </a:r>
            <a:r>
              <a:rPr lang="en-US" sz="1200" kern="1200" dirty="0" err="1">
                <a:solidFill>
                  <a:schemeClr val="tx1"/>
                </a:solidFill>
                <a:effectLst/>
                <a:latin typeface="+mn-lt"/>
                <a:ea typeface="+mn-ea"/>
                <a:cs typeface="+mn-cs"/>
              </a:rPr>
              <a:t>streptolysin</a:t>
            </a:r>
            <a:r>
              <a:rPr lang="en-US" sz="1200" kern="1200" dirty="0">
                <a:solidFill>
                  <a:schemeClr val="tx1"/>
                </a:solidFill>
                <a:effectLst/>
                <a:latin typeface="+mn-lt"/>
                <a:ea typeface="+mn-ea"/>
                <a:cs typeface="+mn-cs"/>
              </a:rPr>
              <a:t> O titer or other streptococcal antibodies 2) a positive throat culture for group A beta-hemolytic streptococci or 3) a positive rapid group A streptococcal carbohydrate antigen test.</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A four-fold rise in anti-</a:t>
            </a:r>
            <a:r>
              <a:rPr lang="en-US" sz="1200" kern="1200" dirty="0" err="1">
                <a:solidFill>
                  <a:schemeClr val="tx1"/>
                </a:solidFill>
                <a:effectLst/>
                <a:latin typeface="+mn-lt"/>
                <a:ea typeface="+mn-ea"/>
                <a:cs typeface="+mn-cs"/>
              </a:rPr>
              <a:t>streptolysin</a:t>
            </a:r>
            <a:r>
              <a:rPr lang="en-US" sz="1200" kern="1200" dirty="0">
                <a:solidFill>
                  <a:schemeClr val="tx1"/>
                </a:solidFill>
                <a:effectLst/>
                <a:latin typeface="+mn-lt"/>
                <a:ea typeface="+mn-ea"/>
                <a:cs typeface="+mn-cs"/>
              </a:rPr>
              <a:t> O titers confirms the diagnosis of ARF after a recent streptococcal infection.</a:t>
            </a:r>
            <a:r>
              <a:rPr lang="en-US" sz="1200" kern="1200" baseline="30000" dirty="0">
                <a:solidFill>
                  <a:schemeClr val="tx1"/>
                </a:solidFill>
                <a:effectLst/>
                <a:latin typeface="+mn-lt"/>
                <a:ea typeface="+mn-ea"/>
                <a:cs typeface="+mn-cs"/>
              </a:rPr>
              <a:t>1</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10B7BFC-73BE-4B7C-95B2-218158A6E2CF}" type="slidenum">
              <a:rPr lang="en-US" smtClean="0"/>
              <a:t>19</a:t>
            </a:fld>
            <a:endParaRPr lang="en-US"/>
          </a:p>
        </p:txBody>
      </p:sp>
    </p:spTree>
    <p:extLst>
      <p:ext uri="{BB962C8B-B14F-4D97-AF65-F5344CB8AC3E}">
        <p14:creationId xmlns:p14="http://schemas.microsoft.com/office/powerpoint/2010/main" val="2917071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attacks may occur at any age. </a:t>
            </a:r>
          </a:p>
        </p:txBody>
      </p:sp>
      <p:sp>
        <p:nvSpPr>
          <p:cNvPr id="4" name="Slide Number Placeholder 3"/>
          <p:cNvSpPr>
            <a:spLocks noGrp="1"/>
          </p:cNvSpPr>
          <p:nvPr>
            <p:ph type="sldNum" sz="quarter" idx="10"/>
          </p:nvPr>
        </p:nvSpPr>
        <p:spPr/>
        <p:txBody>
          <a:bodyPr/>
          <a:lstStyle/>
          <a:p>
            <a:fld id="{110B7BFC-73BE-4B7C-95B2-218158A6E2CF}" type="slidenum">
              <a:rPr lang="en-US" smtClean="0"/>
              <a:t>21</a:t>
            </a:fld>
            <a:endParaRPr lang="en-US"/>
          </a:p>
        </p:txBody>
      </p:sp>
    </p:spTree>
    <p:extLst>
      <p:ext uri="{BB962C8B-B14F-4D97-AF65-F5344CB8AC3E}">
        <p14:creationId xmlns:p14="http://schemas.microsoft.com/office/powerpoint/2010/main" val="3445489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e) </a:t>
            </a:r>
            <a:r>
              <a:rPr lang="en-US" dirty="0" err="1"/>
              <a:t>Carditis</a:t>
            </a:r>
            <a:endParaRPr lang="en-US" dirty="0"/>
          </a:p>
          <a:p>
            <a:endParaRPr lang="en-US" dirty="0"/>
          </a:p>
        </p:txBody>
      </p:sp>
      <p:sp>
        <p:nvSpPr>
          <p:cNvPr id="4" name="Slide Number Placeholder 3"/>
          <p:cNvSpPr>
            <a:spLocks noGrp="1"/>
          </p:cNvSpPr>
          <p:nvPr>
            <p:ph type="sldNum" sz="quarter" idx="10"/>
          </p:nvPr>
        </p:nvSpPr>
        <p:spPr/>
        <p:txBody>
          <a:bodyPr/>
          <a:lstStyle/>
          <a:p>
            <a:fld id="{110B7BFC-73BE-4B7C-95B2-218158A6E2CF}" type="slidenum">
              <a:rPr lang="en-US" smtClean="0"/>
              <a:t>22</a:t>
            </a:fld>
            <a:endParaRPr lang="en-US"/>
          </a:p>
        </p:txBody>
      </p:sp>
    </p:spTree>
    <p:extLst>
      <p:ext uri="{BB962C8B-B14F-4D97-AF65-F5344CB8AC3E}">
        <p14:creationId xmlns:p14="http://schemas.microsoft.com/office/powerpoint/2010/main" val="1351374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0B7BFC-73BE-4B7C-95B2-218158A6E2CF}" type="slidenum">
              <a:rPr lang="en-US" smtClean="0"/>
              <a:t>23</a:t>
            </a:fld>
            <a:endParaRPr lang="en-US"/>
          </a:p>
        </p:txBody>
      </p:sp>
    </p:spTree>
    <p:extLst>
      <p:ext uri="{BB962C8B-B14F-4D97-AF65-F5344CB8AC3E}">
        <p14:creationId xmlns:p14="http://schemas.microsoft.com/office/powerpoint/2010/main" val="1353583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0B7BFC-73BE-4B7C-95B2-218158A6E2CF}" type="slidenum">
              <a:rPr lang="en-US" smtClean="0"/>
              <a:t>25</a:t>
            </a:fld>
            <a:endParaRPr lang="en-US"/>
          </a:p>
        </p:txBody>
      </p:sp>
    </p:spTree>
    <p:extLst>
      <p:ext uri="{BB962C8B-B14F-4D97-AF65-F5344CB8AC3E}">
        <p14:creationId xmlns:p14="http://schemas.microsoft.com/office/powerpoint/2010/main" val="644917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Vegetations are caused when strep deposits in the heart.  Inflammatory response is activated and scarring is left on the valves, resulting in vegetations.</a:t>
            </a:r>
          </a:p>
        </p:txBody>
      </p:sp>
      <p:sp>
        <p:nvSpPr>
          <p:cNvPr id="4" name="Slide Number Placeholder 3"/>
          <p:cNvSpPr>
            <a:spLocks noGrp="1"/>
          </p:cNvSpPr>
          <p:nvPr>
            <p:ph type="sldNum" sz="quarter" idx="10"/>
          </p:nvPr>
        </p:nvSpPr>
        <p:spPr/>
        <p:txBody>
          <a:bodyPr/>
          <a:lstStyle/>
          <a:p>
            <a:fld id="{110B7BFC-73BE-4B7C-95B2-218158A6E2CF}" type="slidenum">
              <a:rPr lang="en-US" smtClean="0"/>
              <a:t>26</a:t>
            </a:fld>
            <a:endParaRPr lang="en-US"/>
          </a:p>
        </p:txBody>
      </p:sp>
    </p:spTree>
    <p:extLst>
      <p:ext uri="{BB962C8B-B14F-4D97-AF65-F5344CB8AC3E}">
        <p14:creationId xmlns:p14="http://schemas.microsoft.com/office/powerpoint/2010/main" val="935764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0B7BFC-73BE-4B7C-95B2-218158A6E2CF}" type="slidenum">
              <a:rPr lang="en-US" smtClean="0"/>
              <a:t>29</a:t>
            </a:fld>
            <a:endParaRPr lang="en-US"/>
          </a:p>
        </p:txBody>
      </p:sp>
    </p:spTree>
    <p:extLst>
      <p:ext uri="{BB962C8B-B14F-4D97-AF65-F5344CB8AC3E}">
        <p14:creationId xmlns:p14="http://schemas.microsoft.com/office/powerpoint/2010/main" val="2061217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Discharged on Day 7.</a:t>
            </a:r>
          </a:p>
          <a:p>
            <a:r>
              <a:rPr lang="en-US" dirty="0"/>
              <a:t>Patient had an allergy to amoxicillin (</a:t>
            </a:r>
            <a:r>
              <a:rPr lang="en-US" dirty="0" err="1"/>
              <a:t>penicillins</a:t>
            </a:r>
            <a:r>
              <a:rPr lang="en-US" dirty="0"/>
              <a:t>).</a:t>
            </a:r>
          </a:p>
        </p:txBody>
      </p:sp>
      <p:sp>
        <p:nvSpPr>
          <p:cNvPr id="4" name="Slide Number Placeholder 3"/>
          <p:cNvSpPr>
            <a:spLocks noGrp="1"/>
          </p:cNvSpPr>
          <p:nvPr>
            <p:ph type="sldNum" sz="quarter" idx="10"/>
          </p:nvPr>
        </p:nvSpPr>
        <p:spPr/>
        <p:txBody>
          <a:bodyPr/>
          <a:lstStyle/>
          <a:p>
            <a:fld id="{110B7BFC-73BE-4B7C-95B2-218158A6E2CF}" type="slidenum">
              <a:rPr lang="en-US" smtClean="0"/>
              <a:t>33</a:t>
            </a:fld>
            <a:endParaRPr lang="en-US"/>
          </a:p>
        </p:txBody>
      </p:sp>
    </p:spTree>
    <p:extLst>
      <p:ext uri="{BB962C8B-B14F-4D97-AF65-F5344CB8AC3E}">
        <p14:creationId xmlns:p14="http://schemas.microsoft.com/office/powerpoint/2010/main" val="3081156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4/25/18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006E7-A047-4547-936C-A7EAE8151E4B}"/>
              </a:ext>
            </a:extLst>
          </p:cNvPr>
          <p:cNvSpPr>
            <a:spLocks noGrp="1"/>
          </p:cNvSpPr>
          <p:nvPr>
            <p:ph type="ctrTitle"/>
          </p:nvPr>
        </p:nvSpPr>
        <p:spPr>
          <a:xfrm>
            <a:off x="1842052" y="1964267"/>
            <a:ext cx="9318073" cy="2421464"/>
          </a:xfrm>
        </p:spPr>
        <p:txBody>
          <a:bodyPr>
            <a:normAutofit/>
          </a:bodyPr>
          <a:lstStyle/>
          <a:p>
            <a:r>
              <a:rPr lang="en-US" dirty="0"/>
              <a:t>Migratory arthritis and fever</a:t>
            </a:r>
          </a:p>
        </p:txBody>
      </p:sp>
      <p:sp>
        <p:nvSpPr>
          <p:cNvPr id="3" name="Subtitle 2">
            <a:extLst>
              <a:ext uri="{FF2B5EF4-FFF2-40B4-BE49-F238E27FC236}">
                <a16:creationId xmlns:a16="http://schemas.microsoft.com/office/drawing/2014/main" id="{07C5A625-35A6-431D-BFFC-3DA4CD833943}"/>
              </a:ext>
            </a:extLst>
          </p:cNvPr>
          <p:cNvSpPr>
            <a:spLocks noGrp="1"/>
          </p:cNvSpPr>
          <p:nvPr>
            <p:ph type="subTitle" idx="1"/>
          </p:nvPr>
        </p:nvSpPr>
        <p:spPr/>
        <p:txBody>
          <a:bodyPr/>
          <a:lstStyle/>
          <a:p>
            <a:r>
              <a:rPr lang="en-US" dirty="0"/>
              <a:t>Elizabeth Dockery, DO</a:t>
            </a:r>
          </a:p>
          <a:p>
            <a:r>
              <a:rPr lang="en-US" dirty="0"/>
              <a:t>Family medicine resident, pgy-2</a:t>
            </a:r>
          </a:p>
          <a:p>
            <a:r>
              <a:rPr lang="en-US" dirty="0"/>
              <a:t>Johnston memorial hospital</a:t>
            </a:r>
          </a:p>
        </p:txBody>
      </p:sp>
    </p:spTree>
    <p:extLst>
      <p:ext uri="{BB962C8B-B14F-4D97-AF65-F5344CB8AC3E}">
        <p14:creationId xmlns:p14="http://schemas.microsoft.com/office/powerpoint/2010/main" val="891801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8DC81-888C-4FA9-AEA1-14416FFB1E04}"/>
              </a:ext>
            </a:extLst>
          </p:cNvPr>
          <p:cNvSpPr>
            <a:spLocks noGrp="1"/>
          </p:cNvSpPr>
          <p:nvPr>
            <p:ph type="title"/>
          </p:nvPr>
        </p:nvSpPr>
        <p:spPr/>
        <p:txBody>
          <a:bodyPr/>
          <a:lstStyle/>
          <a:p>
            <a:r>
              <a:rPr lang="en-US" dirty="0"/>
              <a:t>Case presentation</a:t>
            </a:r>
          </a:p>
        </p:txBody>
      </p:sp>
      <p:sp>
        <p:nvSpPr>
          <p:cNvPr id="3" name="Content Placeholder 2">
            <a:extLst>
              <a:ext uri="{FF2B5EF4-FFF2-40B4-BE49-F238E27FC236}">
                <a16:creationId xmlns:a16="http://schemas.microsoft.com/office/drawing/2014/main" id="{3D285D7B-D60D-4C07-9318-C5D3DF457E64}"/>
              </a:ext>
            </a:extLst>
          </p:cNvPr>
          <p:cNvSpPr>
            <a:spLocks noGrp="1"/>
          </p:cNvSpPr>
          <p:nvPr>
            <p:ph idx="1"/>
          </p:nvPr>
        </p:nvSpPr>
        <p:spPr/>
        <p:txBody>
          <a:bodyPr/>
          <a:lstStyle/>
          <a:p>
            <a:r>
              <a:rPr lang="en-US" dirty="0"/>
              <a:t>A 55-year-old Caucasian female presented to the emergency department with high fever and flu-like symptoms for the past 2 - 3 days.  She called her primary care office a few days before her ER visit and was believed to have influenza.  She had taken Tamiflu for 2 days, but continued to decline, with new symptoms of nausea, vomiting and a fever of 103 at home.  She had also developed severe body aches and painful joints.   The pain originated in her left MCP joint and then spread to her right elbow and right knee.  She denied any recent trauma, travel or sick contacts.</a:t>
            </a:r>
          </a:p>
          <a:p>
            <a:endParaRPr lang="en-US" dirty="0"/>
          </a:p>
        </p:txBody>
      </p:sp>
    </p:spTree>
    <p:extLst>
      <p:ext uri="{BB962C8B-B14F-4D97-AF65-F5344CB8AC3E}">
        <p14:creationId xmlns:p14="http://schemas.microsoft.com/office/powerpoint/2010/main" val="1470969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97BEC-0D62-4EB5-9B43-0BD27B84A667}"/>
              </a:ext>
            </a:extLst>
          </p:cNvPr>
          <p:cNvSpPr>
            <a:spLocks noGrp="1"/>
          </p:cNvSpPr>
          <p:nvPr>
            <p:ph type="title"/>
          </p:nvPr>
        </p:nvSpPr>
        <p:spPr/>
        <p:txBody>
          <a:bodyPr/>
          <a:lstStyle/>
          <a:p>
            <a:r>
              <a:rPr lang="en-US" dirty="0"/>
              <a:t>Past medical history</a:t>
            </a:r>
          </a:p>
        </p:txBody>
      </p:sp>
      <p:sp>
        <p:nvSpPr>
          <p:cNvPr id="3" name="Content Placeholder 2">
            <a:extLst>
              <a:ext uri="{FF2B5EF4-FFF2-40B4-BE49-F238E27FC236}">
                <a16:creationId xmlns:a16="http://schemas.microsoft.com/office/drawing/2014/main" id="{43D9F89E-78DE-4DDA-91AB-A7D97F0D2218}"/>
              </a:ext>
            </a:extLst>
          </p:cNvPr>
          <p:cNvSpPr>
            <a:spLocks noGrp="1"/>
          </p:cNvSpPr>
          <p:nvPr>
            <p:ph idx="1"/>
          </p:nvPr>
        </p:nvSpPr>
        <p:spPr/>
        <p:txBody>
          <a:bodyPr>
            <a:normAutofit fontScale="92500" lnSpcReduction="20000"/>
          </a:bodyPr>
          <a:lstStyle/>
          <a:p>
            <a:r>
              <a:rPr lang="en-US" dirty="0"/>
              <a:t>Past medical history</a:t>
            </a:r>
          </a:p>
          <a:p>
            <a:pPr lvl="1"/>
            <a:r>
              <a:rPr lang="en-US" dirty="0"/>
              <a:t>COPD, multiple sclerosis, gout, vulvar and anal cancer s/p chemo and radiation, osteosarcoma</a:t>
            </a:r>
          </a:p>
          <a:p>
            <a:r>
              <a:rPr lang="en-US" dirty="0"/>
              <a:t>Past surgical history</a:t>
            </a:r>
          </a:p>
          <a:p>
            <a:pPr lvl="1"/>
            <a:r>
              <a:rPr lang="en-US" dirty="0"/>
              <a:t>Colostomy with reversal , hysterectomy with BSO, carpal tunnel release, amputation of 3</a:t>
            </a:r>
            <a:r>
              <a:rPr lang="en-US" baseline="30000" dirty="0"/>
              <a:t>rd</a:t>
            </a:r>
            <a:r>
              <a:rPr lang="en-US" dirty="0"/>
              <a:t> finger on left hand</a:t>
            </a:r>
          </a:p>
          <a:p>
            <a:r>
              <a:rPr lang="en-US" dirty="0"/>
              <a:t>Family history</a:t>
            </a:r>
          </a:p>
          <a:p>
            <a:pPr lvl="1"/>
            <a:r>
              <a:rPr lang="en-US" dirty="0"/>
              <a:t>Mother is healthy without any medical problems she knows of</a:t>
            </a:r>
          </a:p>
          <a:p>
            <a:pPr lvl="1"/>
            <a:r>
              <a:rPr lang="en-US" dirty="0"/>
              <a:t>Father’s history is unknown</a:t>
            </a:r>
          </a:p>
          <a:p>
            <a:r>
              <a:rPr lang="en-US" dirty="0"/>
              <a:t>Social history</a:t>
            </a:r>
          </a:p>
          <a:p>
            <a:pPr lvl="1"/>
            <a:r>
              <a:rPr lang="en-US" dirty="0"/>
              <a:t>Former smoker, quit 1 year ago</a:t>
            </a:r>
          </a:p>
          <a:p>
            <a:pPr lvl="1"/>
            <a:r>
              <a:rPr lang="en-US" dirty="0"/>
              <a:t>Denies alcohol or illicit drug use</a:t>
            </a:r>
          </a:p>
          <a:p>
            <a:pPr lvl="1"/>
            <a:r>
              <a:rPr lang="en-US" dirty="0"/>
              <a:t>Single, lives at home with her mother</a:t>
            </a:r>
          </a:p>
        </p:txBody>
      </p:sp>
    </p:spTree>
    <p:extLst>
      <p:ext uri="{BB962C8B-B14F-4D97-AF65-F5344CB8AC3E}">
        <p14:creationId xmlns:p14="http://schemas.microsoft.com/office/powerpoint/2010/main" val="326989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A6D5F-3FA0-48EF-9761-06764D04BE4B}"/>
              </a:ext>
            </a:extLst>
          </p:cNvPr>
          <p:cNvSpPr>
            <a:spLocks noGrp="1"/>
          </p:cNvSpPr>
          <p:nvPr>
            <p:ph type="title"/>
          </p:nvPr>
        </p:nvSpPr>
        <p:spPr/>
        <p:txBody>
          <a:bodyPr/>
          <a:lstStyle/>
          <a:p>
            <a:r>
              <a:rPr lang="en-US" dirty="0"/>
              <a:t>Medications and allergies</a:t>
            </a:r>
          </a:p>
        </p:txBody>
      </p:sp>
      <p:sp>
        <p:nvSpPr>
          <p:cNvPr id="3" name="Content Placeholder 2">
            <a:extLst>
              <a:ext uri="{FF2B5EF4-FFF2-40B4-BE49-F238E27FC236}">
                <a16:creationId xmlns:a16="http://schemas.microsoft.com/office/drawing/2014/main" id="{CAFDD13F-0227-4EAE-A6D8-8E3606CBF455}"/>
              </a:ext>
            </a:extLst>
          </p:cNvPr>
          <p:cNvSpPr>
            <a:spLocks noGrp="1"/>
          </p:cNvSpPr>
          <p:nvPr>
            <p:ph idx="1"/>
          </p:nvPr>
        </p:nvSpPr>
        <p:spPr/>
        <p:txBody>
          <a:bodyPr/>
          <a:lstStyle/>
          <a:p>
            <a:r>
              <a:rPr lang="en-US" dirty="0"/>
              <a:t>Medications</a:t>
            </a:r>
          </a:p>
          <a:p>
            <a:pPr lvl="1"/>
            <a:r>
              <a:rPr lang="en-US" dirty="0" err="1"/>
              <a:t>Fioricet</a:t>
            </a:r>
            <a:r>
              <a:rPr lang="en-US" dirty="0"/>
              <a:t>, Symbicort, gabapentin</a:t>
            </a:r>
          </a:p>
          <a:p>
            <a:r>
              <a:rPr lang="en-US" dirty="0"/>
              <a:t>Allergies</a:t>
            </a:r>
          </a:p>
          <a:p>
            <a:pPr lvl="1"/>
            <a:r>
              <a:rPr lang="en-US" dirty="0"/>
              <a:t>Amoxicillin, </a:t>
            </a:r>
            <a:r>
              <a:rPr lang="en-US" dirty="0" err="1"/>
              <a:t>flagyl</a:t>
            </a:r>
            <a:r>
              <a:rPr lang="en-US" dirty="0"/>
              <a:t>, Levaquin, Naprosyn, </a:t>
            </a:r>
            <a:r>
              <a:rPr lang="en-US" dirty="0" err="1"/>
              <a:t>toradol</a:t>
            </a:r>
            <a:endParaRPr lang="en-US" dirty="0"/>
          </a:p>
        </p:txBody>
      </p:sp>
    </p:spTree>
    <p:extLst>
      <p:ext uri="{BB962C8B-B14F-4D97-AF65-F5344CB8AC3E}">
        <p14:creationId xmlns:p14="http://schemas.microsoft.com/office/powerpoint/2010/main" val="1302111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91C5E-928E-4D6A-A6A9-1379BE783845}"/>
              </a:ext>
            </a:extLst>
          </p:cNvPr>
          <p:cNvSpPr>
            <a:spLocks noGrp="1"/>
          </p:cNvSpPr>
          <p:nvPr>
            <p:ph type="title"/>
          </p:nvPr>
        </p:nvSpPr>
        <p:spPr/>
        <p:txBody>
          <a:bodyPr/>
          <a:lstStyle/>
          <a:p>
            <a:r>
              <a:rPr lang="en-US" dirty="0"/>
              <a:t>Review of systems</a:t>
            </a:r>
          </a:p>
        </p:txBody>
      </p:sp>
      <p:sp>
        <p:nvSpPr>
          <p:cNvPr id="3" name="Content Placeholder 2">
            <a:extLst>
              <a:ext uri="{FF2B5EF4-FFF2-40B4-BE49-F238E27FC236}">
                <a16:creationId xmlns:a16="http://schemas.microsoft.com/office/drawing/2014/main" id="{9D4EDB1C-8327-4376-AD8A-90AEFF5AC275}"/>
              </a:ext>
            </a:extLst>
          </p:cNvPr>
          <p:cNvSpPr>
            <a:spLocks noGrp="1"/>
          </p:cNvSpPr>
          <p:nvPr>
            <p:ph idx="1"/>
          </p:nvPr>
        </p:nvSpPr>
        <p:spPr/>
        <p:txBody>
          <a:bodyPr/>
          <a:lstStyle/>
          <a:p>
            <a:r>
              <a:rPr lang="en-US" dirty="0"/>
              <a:t>Positives:</a:t>
            </a:r>
          </a:p>
          <a:p>
            <a:pPr lvl="1"/>
            <a:r>
              <a:rPr lang="en-US" dirty="0"/>
              <a:t>Shortness of breath, non-productive cough, sneezing, sore throat, body aches, nausea, vomiting, body aches, joint pain, and a temperature of 103° F at home.</a:t>
            </a:r>
          </a:p>
          <a:p>
            <a:r>
              <a:rPr lang="en-US" dirty="0"/>
              <a:t>Negatives:</a:t>
            </a:r>
          </a:p>
          <a:p>
            <a:pPr lvl="1"/>
            <a:r>
              <a:rPr lang="en-US" dirty="0"/>
              <a:t>Headache, dizziness, blurred vision, syncope, chest pain, diarrhea, dysuria.</a:t>
            </a:r>
          </a:p>
        </p:txBody>
      </p:sp>
    </p:spTree>
    <p:extLst>
      <p:ext uri="{BB962C8B-B14F-4D97-AF65-F5344CB8AC3E}">
        <p14:creationId xmlns:p14="http://schemas.microsoft.com/office/powerpoint/2010/main" val="1499204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D21E7-2525-4927-918C-2D1AABD9C09B}"/>
              </a:ext>
            </a:extLst>
          </p:cNvPr>
          <p:cNvSpPr>
            <a:spLocks noGrp="1"/>
          </p:cNvSpPr>
          <p:nvPr>
            <p:ph type="title"/>
          </p:nvPr>
        </p:nvSpPr>
        <p:spPr/>
        <p:txBody>
          <a:bodyPr/>
          <a:lstStyle/>
          <a:p>
            <a:r>
              <a:rPr lang="en-US" dirty="0"/>
              <a:t>Physical exam</a:t>
            </a:r>
          </a:p>
        </p:txBody>
      </p:sp>
      <p:sp>
        <p:nvSpPr>
          <p:cNvPr id="3" name="Content Placeholder 2">
            <a:extLst>
              <a:ext uri="{FF2B5EF4-FFF2-40B4-BE49-F238E27FC236}">
                <a16:creationId xmlns:a16="http://schemas.microsoft.com/office/drawing/2014/main" id="{386049B8-BDAB-419C-8211-A45176A7CE0D}"/>
              </a:ext>
            </a:extLst>
          </p:cNvPr>
          <p:cNvSpPr>
            <a:spLocks noGrp="1"/>
          </p:cNvSpPr>
          <p:nvPr>
            <p:ph idx="1"/>
          </p:nvPr>
        </p:nvSpPr>
        <p:spPr/>
        <p:txBody>
          <a:bodyPr/>
          <a:lstStyle/>
          <a:p>
            <a:r>
              <a:rPr lang="en-US" dirty="0"/>
              <a:t>Vital signs:  T 101.1, BP 112/59, P 107, RR 18, SpO2 96% RA</a:t>
            </a:r>
          </a:p>
          <a:p>
            <a:r>
              <a:rPr lang="en-US" dirty="0"/>
              <a:t>General:  The patient was in mild distress and frail appearing.  </a:t>
            </a:r>
          </a:p>
          <a:p>
            <a:r>
              <a:rPr lang="en-US" dirty="0"/>
              <a:t>HEENT was </a:t>
            </a:r>
            <a:r>
              <a:rPr lang="en-US" dirty="0" err="1"/>
              <a:t>normocephalic</a:t>
            </a:r>
            <a:r>
              <a:rPr lang="en-US" dirty="0"/>
              <a:t>, oropharynx slightly erythematous, no lesions, uvula midline.  Eyes showed reddened sclera without any exudate or drainage.  </a:t>
            </a:r>
          </a:p>
          <a:p>
            <a:r>
              <a:rPr lang="en-US" dirty="0"/>
              <a:t>Respiratory:  Lung sounds were diminished bilaterally, but otherwise clear to auscultation.  </a:t>
            </a:r>
          </a:p>
          <a:p>
            <a:r>
              <a:rPr lang="en-US" dirty="0"/>
              <a:t>Cardiovascular:  Heart was regular rate and rhythm, without any murmurs, rubs or gallops.  </a:t>
            </a:r>
          </a:p>
          <a:p>
            <a:r>
              <a:rPr lang="en-US" dirty="0"/>
              <a:t>Extremities:  Decreased range of motion, redness, edema and tenderness to palpation on right elbow and right knee, as well as an erythematous, tender, approximately 3 cm circular nodule on the left metatarsal/tarsal joint.  </a:t>
            </a:r>
          </a:p>
          <a:p>
            <a:endParaRPr lang="en-US" dirty="0"/>
          </a:p>
        </p:txBody>
      </p:sp>
    </p:spTree>
    <p:extLst>
      <p:ext uri="{BB962C8B-B14F-4D97-AF65-F5344CB8AC3E}">
        <p14:creationId xmlns:p14="http://schemas.microsoft.com/office/powerpoint/2010/main" val="3925048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DCBD9-940C-4DD3-B009-ABBEBD020EF9}"/>
              </a:ext>
            </a:extLst>
          </p:cNvPr>
          <p:cNvSpPr>
            <a:spLocks noGrp="1"/>
          </p:cNvSpPr>
          <p:nvPr>
            <p:ph type="title"/>
          </p:nvPr>
        </p:nvSpPr>
        <p:spPr/>
        <p:txBody>
          <a:bodyPr/>
          <a:lstStyle/>
          <a:p>
            <a:r>
              <a:rPr lang="en-US" dirty="0"/>
              <a:t>Right elbow</a:t>
            </a:r>
          </a:p>
        </p:txBody>
      </p:sp>
      <p:pic>
        <p:nvPicPr>
          <p:cNvPr id="4" name="Picture 3">
            <a:extLst>
              <a:ext uri="{FF2B5EF4-FFF2-40B4-BE49-F238E27FC236}">
                <a16:creationId xmlns:a16="http://schemas.microsoft.com/office/drawing/2014/main" id="{45D5B2D6-C930-42FE-954D-3A6DBFA8BD2A}"/>
              </a:ext>
            </a:extLst>
          </p:cNvPr>
          <p:cNvPicPr>
            <a:picLocks noChangeAspect="1"/>
          </p:cNvPicPr>
          <p:nvPr/>
        </p:nvPicPr>
        <p:blipFill>
          <a:blip r:embed="rId2"/>
          <a:stretch>
            <a:fillRect/>
          </a:stretch>
        </p:blipFill>
        <p:spPr>
          <a:xfrm>
            <a:off x="3838472" y="609600"/>
            <a:ext cx="4574008" cy="5712426"/>
          </a:xfrm>
          <a:prstGeom prst="rect">
            <a:avLst/>
          </a:prstGeom>
        </p:spPr>
      </p:pic>
    </p:spTree>
    <p:extLst>
      <p:ext uri="{BB962C8B-B14F-4D97-AF65-F5344CB8AC3E}">
        <p14:creationId xmlns:p14="http://schemas.microsoft.com/office/powerpoint/2010/main" val="728045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31975D-BD79-4B2C-A083-CD08BC7B962B}"/>
              </a:ext>
            </a:extLst>
          </p:cNvPr>
          <p:cNvPicPr>
            <a:picLocks noChangeAspect="1"/>
          </p:cNvPicPr>
          <p:nvPr/>
        </p:nvPicPr>
        <p:blipFill>
          <a:blip r:embed="rId2"/>
          <a:stretch>
            <a:fillRect/>
          </a:stretch>
        </p:blipFill>
        <p:spPr>
          <a:xfrm>
            <a:off x="3313975" y="970671"/>
            <a:ext cx="6252055" cy="5524614"/>
          </a:xfrm>
          <a:prstGeom prst="rect">
            <a:avLst/>
          </a:prstGeom>
        </p:spPr>
      </p:pic>
      <p:sp>
        <p:nvSpPr>
          <p:cNvPr id="2" name="Title 1">
            <a:extLst>
              <a:ext uri="{FF2B5EF4-FFF2-40B4-BE49-F238E27FC236}">
                <a16:creationId xmlns:a16="http://schemas.microsoft.com/office/drawing/2014/main" id="{75FDAC2C-C48A-4968-99AC-C41DAF76B6B1}"/>
              </a:ext>
            </a:extLst>
          </p:cNvPr>
          <p:cNvSpPr>
            <a:spLocks noGrp="1"/>
          </p:cNvSpPr>
          <p:nvPr>
            <p:ph type="title"/>
          </p:nvPr>
        </p:nvSpPr>
        <p:spPr/>
        <p:txBody>
          <a:bodyPr/>
          <a:lstStyle/>
          <a:p>
            <a:r>
              <a:rPr lang="en-US" dirty="0"/>
              <a:t>Right knee</a:t>
            </a:r>
          </a:p>
        </p:txBody>
      </p:sp>
    </p:spTree>
    <p:extLst>
      <p:ext uri="{BB962C8B-B14F-4D97-AF65-F5344CB8AC3E}">
        <p14:creationId xmlns:p14="http://schemas.microsoft.com/office/powerpoint/2010/main" val="2666866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C2C5C-53F7-41CB-BCB0-2F3BA1058A87}"/>
              </a:ext>
            </a:extLst>
          </p:cNvPr>
          <p:cNvSpPr>
            <a:spLocks noGrp="1"/>
          </p:cNvSpPr>
          <p:nvPr>
            <p:ph type="title"/>
          </p:nvPr>
        </p:nvSpPr>
        <p:spPr/>
        <p:txBody>
          <a:bodyPr/>
          <a:lstStyle/>
          <a:p>
            <a:r>
              <a:rPr lang="en-US" dirty="0"/>
              <a:t>Left foot</a:t>
            </a:r>
          </a:p>
        </p:txBody>
      </p:sp>
      <p:pic>
        <p:nvPicPr>
          <p:cNvPr id="4" name="Picture 3">
            <a:extLst>
              <a:ext uri="{FF2B5EF4-FFF2-40B4-BE49-F238E27FC236}">
                <a16:creationId xmlns:a16="http://schemas.microsoft.com/office/drawing/2014/main" id="{A8D1EF4A-97A5-41A5-ACFC-D85480063D30}"/>
              </a:ext>
            </a:extLst>
          </p:cNvPr>
          <p:cNvPicPr>
            <a:picLocks noChangeAspect="1"/>
          </p:cNvPicPr>
          <p:nvPr/>
        </p:nvPicPr>
        <p:blipFill>
          <a:blip r:embed="rId2"/>
          <a:stretch>
            <a:fillRect/>
          </a:stretch>
        </p:blipFill>
        <p:spPr>
          <a:xfrm>
            <a:off x="3275852" y="609600"/>
            <a:ext cx="5825945" cy="5744464"/>
          </a:xfrm>
          <a:prstGeom prst="rect">
            <a:avLst/>
          </a:prstGeom>
        </p:spPr>
      </p:pic>
    </p:spTree>
    <p:extLst>
      <p:ext uri="{BB962C8B-B14F-4D97-AF65-F5344CB8AC3E}">
        <p14:creationId xmlns:p14="http://schemas.microsoft.com/office/powerpoint/2010/main" val="235157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A669-BB64-40C2-BDCA-9FC9F954BD76}"/>
              </a:ext>
            </a:extLst>
          </p:cNvPr>
          <p:cNvSpPr>
            <a:spLocks noGrp="1"/>
          </p:cNvSpPr>
          <p:nvPr>
            <p:ph type="title"/>
          </p:nvPr>
        </p:nvSpPr>
        <p:spPr>
          <a:xfrm>
            <a:off x="708103" y="405469"/>
            <a:ext cx="10131425" cy="1456267"/>
          </a:xfrm>
        </p:spPr>
        <p:txBody>
          <a:bodyPr/>
          <a:lstStyle/>
          <a:p>
            <a:r>
              <a:rPr lang="en-US" dirty="0"/>
              <a:t>Laboratory findings</a:t>
            </a:r>
          </a:p>
        </p:txBody>
      </p:sp>
      <p:sp>
        <p:nvSpPr>
          <p:cNvPr id="4" name="TextBox 3">
            <a:extLst>
              <a:ext uri="{FF2B5EF4-FFF2-40B4-BE49-F238E27FC236}">
                <a16:creationId xmlns:a16="http://schemas.microsoft.com/office/drawing/2014/main" id="{51EEFD7A-BBE7-4D60-BFE2-6247A3625E48}"/>
              </a:ext>
            </a:extLst>
          </p:cNvPr>
          <p:cNvSpPr txBox="1"/>
          <p:nvPr/>
        </p:nvSpPr>
        <p:spPr>
          <a:xfrm>
            <a:off x="1070517" y="2065867"/>
            <a:ext cx="2966224" cy="369332"/>
          </a:xfrm>
          <a:prstGeom prst="rect">
            <a:avLst/>
          </a:prstGeom>
          <a:noFill/>
        </p:spPr>
        <p:txBody>
          <a:bodyPr wrap="square" rtlCol="0">
            <a:spAutoFit/>
          </a:bodyPr>
          <a:lstStyle/>
          <a:p>
            <a:r>
              <a:rPr lang="en-US" dirty="0"/>
              <a:t>		</a:t>
            </a:r>
          </a:p>
        </p:txBody>
      </p:sp>
      <p:sp>
        <p:nvSpPr>
          <p:cNvPr id="5" name="TextBox 4">
            <a:extLst>
              <a:ext uri="{FF2B5EF4-FFF2-40B4-BE49-F238E27FC236}">
                <a16:creationId xmlns:a16="http://schemas.microsoft.com/office/drawing/2014/main" id="{8A3194BC-DB61-499D-8AD4-B17F1318895A}"/>
              </a:ext>
            </a:extLst>
          </p:cNvPr>
          <p:cNvSpPr txBox="1"/>
          <p:nvPr/>
        </p:nvSpPr>
        <p:spPr>
          <a:xfrm>
            <a:off x="869795" y="2065867"/>
            <a:ext cx="2720898" cy="1477328"/>
          </a:xfrm>
          <a:prstGeom prst="rect">
            <a:avLst/>
          </a:prstGeom>
          <a:noFill/>
        </p:spPr>
        <p:txBody>
          <a:bodyPr wrap="square" rtlCol="0">
            <a:spAutoFit/>
          </a:bodyPr>
          <a:lstStyle/>
          <a:p>
            <a:r>
              <a:rPr lang="en-US" dirty="0"/>
              <a:t>		10.3</a:t>
            </a:r>
          </a:p>
          <a:p>
            <a:endParaRPr lang="en-US" dirty="0"/>
          </a:p>
          <a:p>
            <a:r>
              <a:rPr lang="en-US" dirty="0"/>
              <a:t>10.3				    123</a:t>
            </a:r>
          </a:p>
          <a:p>
            <a:endParaRPr lang="en-US" dirty="0"/>
          </a:p>
          <a:p>
            <a:r>
              <a:rPr lang="en-US" dirty="0"/>
              <a:t>		30.3</a:t>
            </a:r>
          </a:p>
        </p:txBody>
      </p:sp>
      <p:cxnSp>
        <p:nvCxnSpPr>
          <p:cNvPr id="7" name="Straight Connector 6">
            <a:extLst>
              <a:ext uri="{FF2B5EF4-FFF2-40B4-BE49-F238E27FC236}">
                <a16:creationId xmlns:a16="http://schemas.microsoft.com/office/drawing/2014/main" id="{CAA1FF0A-DBF3-4F86-A946-5433FD653FBA}"/>
              </a:ext>
            </a:extLst>
          </p:cNvPr>
          <p:cNvCxnSpPr/>
          <p:nvPr/>
        </p:nvCxnSpPr>
        <p:spPr>
          <a:xfrm>
            <a:off x="1070517" y="2252546"/>
            <a:ext cx="2252546" cy="115972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6D48451-3D46-400C-AF14-69A467B6982F}"/>
              </a:ext>
            </a:extLst>
          </p:cNvPr>
          <p:cNvCxnSpPr>
            <a:cxnSpLocks/>
          </p:cNvCxnSpPr>
          <p:nvPr/>
        </p:nvCxnSpPr>
        <p:spPr>
          <a:xfrm flipH="1">
            <a:off x="1070517" y="2065867"/>
            <a:ext cx="2051824" cy="14773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CC299A4-07F2-4D14-A90E-A98D5A26CC88}"/>
              </a:ext>
            </a:extLst>
          </p:cNvPr>
          <p:cNvSpPr txBox="1"/>
          <p:nvPr/>
        </p:nvSpPr>
        <p:spPr>
          <a:xfrm>
            <a:off x="5754029" y="1861736"/>
            <a:ext cx="4549698" cy="1477328"/>
          </a:xfrm>
          <a:prstGeom prst="rect">
            <a:avLst/>
          </a:prstGeom>
          <a:noFill/>
        </p:spPr>
        <p:txBody>
          <a:bodyPr wrap="square" rtlCol="0">
            <a:spAutoFit/>
          </a:bodyPr>
          <a:lstStyle/>
          <a:p>
            <a:r>
              <a:rPr lang="en-US" dirty="0"/>
              <a:t>135		105		19	</a:t>
            </a:r>
          </a:p>
          <a:p>
            <a:endParaRPr lang="en-US" dirty="0"/>
          </a:p>
          <a:p>
            <a:r>
              <a:rPr lang="en-US" dirty="0"/>
              <a:t>						  124</a:t>
            </a:r>
          </a:p>
          <a:p>
            <a:endParaRPr lang="en-US" dirty="0"/>
          </a:p>
          <a:p>
            <a:r>
              <a:rPr lang="en-US" dirty="0"/>
              <a:t>3.0		21		0.89</a:t>
            </a:r>
          </a:p>
        </p:txBody>
      </p:sp>
      <p:cxnSp>
        <p:nvCxnSpPr>
          <p:cNvPr id="13" name="Straight Connector 12">
            <a:extLst>
              <a:ext uri="{FF2B5EF4-FFF2-40B4-BE49-F238E27FC236}">
                <a16:creationId xmlns:a16="http://schemas.microsoft.com/office/drawing/2014/main" id="{F493DB97-9B39-4C91-8E3D-390C544270AA}"/>
              </a:ext>
            </a:extLst>
          </p:cNvPr>
          <p:cNvCxnSpPr>
            <a:cxnSpLocks/>
          </p:cNvCxnSpPr>
          <p:nvPr/>
        </p:nvCxnSpPr>
        <p:spPr>
          <a:xfrm>
            <a:off x="5754029" y="2609385"/>
            <a:ext cx="2609386"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7E03C88-B1C6-45A0-841F-FCC77F417503}"/>
              </a:ext>
            </a:extLst>
          </p:cNvPr>
          <p:cNvCxnSpPr/>
          <p:nvPr/>
        </p:nvCxnSpPr>
        <p:spPr>
          <a:xfrm>
            <a:off x="6490010" y="1861736"/>
            <a:ext cx="0" cy="14773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C4BDFC8-8D18-4DBC-BBF2-0072628833B1}"/>
              </a:ext>
            </a:extLst>
          </p:cNvPr>
          <p:cNvCxnSpPr/>
          <p:nvPr/>
        </p:nvCxnSpPr>
        <p:spPr>
          <a:xfrm>
            <a:off x="7359805" y="1861736"/>
            <a:ext cx="0" cy="14773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2B42544-A667-416D-859D-CF415BC93D69}"/>
              </a:ext>
            </a:extLst>
          </p:cNvPr>
          <p:cNvCxnSpPr/>
          <p:nvPr/>
        </p:nvCxnSpPr>
        <p:spPr>
          <a:xfrm flipV="1">
            <a:off x="8363415" y="2065867"/>
            <a:ext cx="435440" cy="5435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90F4EDD-BA05-4833-A931-6183E3F2BF7B}"/>
              </a:ext>
            </a:extLst>
          </p:cNvPr>
          <p:cNvCxnSpPr/>
          <p:nvPr/>
        </p:nvCxnSpPr>
        <p:spPr>
          <a:xfrm>
            <a:off x="8363415" y="2609385"/>
            <a:ext cx="435440" cy="49065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C596E92-97E7-46FF-AFC4-631AAC29515D}"/>
              </a:ext>
            </a:extLst>
          </p:cNvPr>
          <p:cNvSpPr txBox="1"/>
          <p:nvPr/>
        </p:nvSpPr>
        <p:spPr>
          <a:xfrm>
            <a:off x="713136" y="4527395"/>
            <a:ext cx="2609928" cy="923330"/>
          </a:xfrm>
          <a:prstGeom prst="rect">
            <a:avLst/>
          </a:prstGeom>
          <a:noFill/>
        </p:spPr>
        <p:txBody>
          <a:bodyPr wrap="square" rtlCol="0">
            <a:spAutoFit/>
          </a:bodyPr>
          <a:lstStyle/>
          <a:p>
            <a:r>
              <a:rPr lang="en-US" dirty="0"/>
              <a:t>Flu A :  Negative</a:t>
            </a:r>
          </a:p>
          <a:p>
            <a:r>
              <a:rPr lang="en-US" dirty="0"/>
              <a:t>Flu B:   Negative</a:t>
            </a:r>
          </a:p>
          <a:p>
            <a:endParaRPr lang="en-US" dirty="0"/>
          </a:p>
        </p:txBody>
      </p:sp>
      <p:sp>
        <p:nvSpPr>
          <p:cNvPr id="28" name="TextBox 27">
            <a:extLst>
              <a:ext uri="{FF2B5EF4-FFF2-40B4-BE49-F238E27FC236}">
                <a16:creationId xmlns:a16="http://schemas.microsoft.com/office/drawing/2014/main" id="{0D7619A3-0433-4C91-B5E9-24FBE91E7223}"/>
              </a:ext>
            </a:extLst>
          </p:cNvPr>
          <p:cNvSpPr txBox="1"/>
          <p:nvPr/>
        </p:nvSpPr>
        <p:spPr>
          <a:xfrm>
            <a:off x="5754029" y="4326673"/>
            <a:ext cx="4884234" cy="1754326"/>
          </a:xfrm>
          <a:prstGeom prst="rect">
            <a:avLst/>
          </a:prstGeom>
          <a:noFill/>
        </p:spPr>
        <p:txBody>
          <a:bodyPr wrap="square" rtlCol="0">
            <a:spAutoFit/>
          </a:bodyPr>
          <a:lstStyle/>
          <a:p>
            <a:r>
              <a:rPr lang="en-US" dirty="0"/>
              <a:t>Urinalysis showed:</a:t>
            </a:r>
          </a:p>
          <a:p>
            <a:pPr marL="285750" indent="-285750">
              <a:buFont typeface="Arial" panose="020B0604020202020204" pitchFamily="34" charset="0"/>
              <a:buChar char="•"/>
            </a:pPr>
            <a:r>
              <a:rPr lang="en-US" dirty="0"/>
              <a:t>Trace leukocyte </a:t>
            </a:r>
            <a:r>
              <a:rPr lang="en-US" dirty="0" err="1"/>
              <a:t>estrace</a:t>
            </a:r>
            <a:endParaRPr lang="en-US" dirty="0"/>
          </a:p>
          <a:p>
            <a:pPr marL="285750" indent="-285750">
              <a:buFont typeface="Arial" panose="020B0604020202020204" pitchFamily="34" charset="0"/>
              <a:buChar char="•"/>
            </a:pPr>
            <a:r>
              <a:rPr lang="en-US" dirty="0"/>
              <a:t>Moderate blood</a:t>
            </a:r>
          </a:p>
          <a:p>
            <a:pPr marL="285750" indent="-285750">
              <a:buFont typeface="Arial" panose="020B0604020202020204" pitchFamily="34" charset="0"/>
              <a:buChar char="•"/>
            </a:pPr>
            <a:r>
              <a:rPr lang="en-US" dirty="0"/>
              <a:t>Negative nitrite</a:t>
            </a:r>
          </a:p>
          <a:p>
            <a:pPr marL="285750" indent="-285750">
              <a:buFont typeface="Arial" panose="020B0604020202020204" pitchFamily="34" charset="0"/>
              <a:buChar char="•"/>
            </a:pPr>
            <a:r>
              <a:rPr lang="en-US" dirty="0"/>
              <a:t>10 – 15 WBC</a:t>
            </a:r>
          </a:p>
          <a:p>
            <a:pPr marL="285750" indent="-285750">
              <a:buFont typeface="Arial" panose="020B0604020202020204" pitchFamily="34" charset="0"/>
              <a:buChar char="•"/>
            </a:pPr>
            <a:r>
              <a:rPr lang="en-US" dirty="0"/>
              <a:t>Hazy appearance</a:t>
            </a:r>
          </a:p>
        </p:txBody>
      </p:sp>
    </p:spTree>
    <p:extLst>
      <p:ext uri="{BB962C8B-B14F-4D97-AF65-F5344CB8AC3E}">
        <p14:creationId xmlns:p14="http://schemas.microsoft.com/office/powerpoint/2010/main" val="1721618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AD1E0-AA41-4AF0-AF19-364C1C863C34}"/>
              </a:ext>
            </a:extLst>
          </p:cNvPr>
          <p:cNvSpPr>
            <a:spLocks noGrp="1"/>
          </p:cNvSpPr>
          <p:nvPr>
            <p:ph type="title"/>
          </p:nvPr>
        </p:nvSpPr>
        <p:spPr/>
        <p:txBody>
          <a:bodyPr/>
          <a:lstStyle/>
          <a:p>
            <a:r>
              <a:rPr lang="en-US" dirty="0"/>
              <a:t>Chest x-ray</a:t>
            </a:r>
          </a:p>
        </p:txBody>
      </p:sp>
      <p:pic>
        <p:nvPicPr>
          <p:cNvPr id="4" name="Content Placeholder 3">
            <a:extLst>
              <a:ext uri="{FF2B5EF4-FFF2-40B4-BE49-F238E27FC236}">
                <a16:creationId xmlns:a16="http://schemas.microsoft.com/office/drawing/2014/main" id="{20E5A1D8-68A9-4003-B458-F4B0F606D3A7}"/>
              </a:ext>
            </a:extLst>
          </p:cNvPr>
          <p:cNvPicPr>
            <a:picLocks noGrp="1" noChangeAspect="1"/>
          </p:cNvPicPr>
          <p:nvPr>
            <p:ph idx="1"/>
          </p:nvPr>
        </p:nvPicPr>
        <p:blipFill>
          <a:blip r:embed="rId3"/>
          <a:stretch>
            <a:fillRect/>
          </a:stretch>
        </p:blipFill>
        <p:spPr>
          <a:xfrm>
            <a:off x="3753484" y="843680"/>
            <a:ext cx="5755713" cy="5630861"/>
          </a:xfrm>
          <a:prstGeom prst="rect">
            <a:avLst/>
          </a:prstGeom>
        </p:spPr>
      </p:pic>
    </p:spTree>
    <p:extLst>
      <p:ext uri="{BB962C8B-B14F-4D97-AF65-F5344CB8AC3E}">
        <p14:creationId xmlns:p14="http://schemas.microsoft.com/office/powerpoint/2010/main" val="4166991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1B5C2-493A-41C1-8118-8CBAFA1ED72A}"/>
              </a:ext>
            </a:extLst>
          </p:cNvPr>
          <p:cNvSpPr>
            <a:spLocks noGrp="1"/>
          </p:cNvSpPr>
          <p:nvPr>
            <p:ph type="title"/>
          </p:nvPr>
        </p:nvSpPr>
        <p:spPr/>
        <p:txBody>
          <a:bodyPr/>
          <a:lstStyle/>
          <a:p>
            <a:r>
              <a:rPr lang="en-US" dirty="0"/>
              <a:t>Initial diagnosis</a:t>
            </a:r>
          </a:p>
        </p:txBody>
      </p:sp>
      <p:sp>
        <p:nvSpPr>
          <p:cNvPr id="3" name="Content Placeholder 2">
            <a:extLst>
              <a:ext uri="{FF2B5EF4-FFF2-40B4-BE49-F238E27FC236}">
                <a16:creationId xmlns:a16="http://schemas.microsoft.com/office/drawing/2014/main" id="{5F5BD8EB-5E0D-4236-8397-4596466E92AB}"/>
              </a:ext>
            </a:extLst>
          </p:cNvPr>
          <p:cNvSpPr>
            <a:spLocks noGrp="1"/>
          </p:cNvSpPr>
          <p:nvPr>
            <p:ph idx="1"/>
          </p:nvPr>
        </p:nvSpPr>
        <p:spPr/>
        <p:txBody>
          <a:bodyPr/>
          <a:lstStyle/>
          <a:p>
            <a:r>
              <a:rPr lang="en-US" dirty="0"/>
              <a:t>Flu</a:t>
            </a:r>
          </a:p>
          <a:p>
            <a:pPr lvl="1"/>
            <a:r>
              <a:rPr lang="en-US" dirty="0"/>
              <a:t>Tamiflu </a:t>
            </a:r>
          </a:p>
          <a:p>
            <a:r>
              <a:rPr lang="en-US" dirty="0"/>
              <a:t>UTI</a:t>
            </a:r>
          </a:p>
          <a:p>
            <a:pPr lvl="1"/>
            <a:r>
              <a:rPr lang="en-US" dirty="0"/>
              <a:t>Rocephin</a:t>
            </a:r>
          </a:p>
          <a:p>
            <a:r>
              <a:rPr lang="en-US" dirty="0"/>
              <a:t>Gouty </a:t>
            </a:r>
            <a:r>
              <a:rPr lang="en-US" dirty="0" err="1"/>
              <a:t>arthropathy</a:t>
            </a:r>
            <a:endParaRPr lang="en-US" dirty="0"/>
          </a:p>
          <a:p>
            <a:pPr lvl="1"/>
            <a:r>
              <a:rPr lang="en-US" dirty="0"/>
              <a:t>NSAIDs and colchicine</a:t>
            </a:r>
          </a:p>
          <a:p>
            <a:r>
              <a:rPr lang="en-US" dirty="0"/>
              <a:t>Admitted for observation. </a:t>
            </a:r>
          </a:p>
        </p:txBody>
      </p:sp>
    </p:spTree>
    <p:extLst>
      <p:ext uri="{BB962C8B-B14F-4D97-AF65-F5344CB8AC3E}">
        <p14:creationId xmlns:p14="http://schemas.microsoft.com/office/powerpoint/2010/main" val="2148203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E6416-7A76-4F13-B5C1-56FBEDD0DD14}"/>
              </a:ext>
            </a:extLst>
          </p:cNvPr>
          <p:cNvSpPr>
            <a:spLocks noGrp="1"/>
          </p:cNvSpPr>
          <p:nvPr>
            <p:ph type="title"/>
          </p:nvPr>
        </p:nvSpPr>
        <p:spPr/>
        <p:txBody>
          <a:bodyPr/>
          <a:lstStyle/>
          <a:p>
            <a:r>
              <a:rPr lang="en-US" dirty="0"/>
              <a:t>Hospital course day 1 &amp; 2</a:t>
            </a:r>
          </a:p>
        </p:txBody>
      </p:sp>
      <p:sp>
        <p:nvSpPr>
          <p:cNvPr id="3" name="Content Placeholder 2">
            <a:extLst>
              <a:ext uri="{FF2B5EF4-FFF2-40B4-BE49-F238E27FC236}">
                <a16:creationId xmlns:a16="http://schemas.microsoft.com/office/drawing/2014/main" id="{0FF4B5D4-0743-4969-8F81-DF90570BEE78}"/>
              </a:ext>
            </a:extLst>
          </p:cNvPr>
          <p:cNvSpPr>
            <a:spLocks noGrp="1"/>
          </p:cNvSpPr>
          <p:nvPr>
            <p:ph idx="1"/>
          </p:nvPr>
        </p:nvSpPr>
        <p:spPr/>
        <p:txBody>
          <a:bodyPr/>
          <a:lstStyle/>
          <a:p>
            <a:r>
              <a:rPr lang="en-US" dirty="0"/>
              <a:t>Changed to in patient due to worsening clinical presentation.</a:t>
            </a:r>
          </a:p>
          <a:p>
            <a:pPr lvl="1"/>
            <a:r>
              <a:rPr lang="en-US" dirty="0"/>
              <a:t>T 102.8° F, HR 117, RR 20, BP 119/59, and SpO2 93% RA.</a:t>
            </a:r>
          </a:p>
          <a:p>
            <a:pPr lvl="1"/>
            <a:r>
              <a:rPr lang="en-US" dirty="0"/>
              <a:t>Lactate: 2.2</a:t>
            </a:r>
          </a:p>
          <a:p>
            <a:pPr lvl="1"/>
            <a:r>
              <a:rPr lang="en-US" dirty="0"/>
              <a:t>Rocephin &amp; Tamiflu continued, fluids increased.</a:t>
            </a:r>
          </a:p>
          <a:p>
            <a:r>
              <a:rPr lang="en-US" dirty="0"/>
              <a:t>Increased weakness?  Exacerbation of MS due to infection?</a:t>
            </a:r>
          </a:p>
          <a:p>
            <a:endParaRPr lang="en-US" dirty="0"/>
          </a:p>
        </p:txBody>
      </p:sp>
    </p:spTree>
    <p:extLst>
      <p:ext uri="{BB962C8B-B14F-4D97-AF65-F5344CB8AC3E}">
        <p14:creationId xmlns:p14="http://schemas.microsoft.com/office/powerpoint/2010/main" val="3887487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69081-16A5-4823-A778-138E5523105F}"/>
              </a:ext>
            </a:extLst>
          </p:cNvPr>
          <p:cNvSpPr>
            <a:spLocks noGrp="1"/>
          </p:cNvSpPr>
          <p:nvPr>
            <p:ph type="title"/>
          </p:nvPr>
        </p:nvSpPr>
        <p:spPr/>
        <p:txBody>
          <a:bodyPr/>
          <a:lstStyle/>
          <a:p>
            <a:r>
              <a:rPr lang="en-US" dirty="0"/>
              <a:t>Hospital course day 3</a:t>
            </a:r>
          </a:p>
        </p:txBody>
      </p:sp>
      <p:sp>
        <p:nvSpPr>
          <p:cNvPr id="3" name="Content Placeholder 2">
            <a:extLst>
              <a:ext uri="{FF2B5EF4-FFF2-40B4-BE49-F238E27FC236}">
                <a16:creationId xmlns:a16="http://schemas.microsoft.com/office/drawing/2014/main" id="{D84E836F-2DE5-4C69-B0C5-36716A32A61A}"/>
              </a:ext>
            </a:extLst>
          </p:cNvPr>
          <p:cNvSpPr>
            <a:spLocks noGrp="1"/>
          </p:cNvSpPr>
          <p:nvPr>
            <p:ph idx="1"/>
          </p:nvPr>
        </p:nvSpPr>
        <p:spPr/>
        <p:txBody>
          <a:bodyPr/>
          <a:lstStyle/>
          <a:p>
            <a:r>
              <a:rPr lang="en-US" dirty="0"/>
              <a:t>Patient still feels weak, joints continue to ache.</a:t>
            </a:r>
          </a:p>
          <a:p>
            <a:r>
              <a:rPr lang="en-US" dirty="0"/>
              <a:t>Vitals stable, cyclic fever.</a:t>
            </a:r>
          </a:p>
          <a:p>
            <a:r>
              <a:rPr lang="en-US" dirty="0"/>
              <a:t>Initial blood culture grew out Group A streptococcus.</a:t>
            </a:r>
          </a:p>
          <a:p>
            <a:r>
              <a:rPr lang="en-US" dirty="0"/>
              <a:t>Urine culture showed mixed flora, likely contaminant.</a:t>
            </a:r>
          </a:p>
          <a:p>
            <a:pPr marL="0" indent="0">
              <a:buNone/>
            </a:pPr>
            <a:endParaRPr lang="en-US" dirty="0"/>
          </a:p>
        </p:txBody>
      </p:sp>
    </p:spTree>
    <p:extLst>
      <p:ext uri="{BB962C8B-B14F-4D97-AF65-F5344CB8AC3E}">
        <p14:creationId xmlns:p14="http://schemas.microsoft.com/office/powerpoint/2010/main" val="3366858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0F2F9-9A55-40BF-B969-F4C07C0C2772}"/>
              </a:ext>
            </a:extLst>
          </p:cNvPr>
          <p:cNvSpPr>
            <a:spLocks noGrp="1"/>
          </p:cNvSpPr>
          <p:nvPr>
            <p:ph type="title"/>
          </p:nvPr>
        </p:nvSpPr>
        <p:spPr/>
        <p:txBody>
          <a:bodyPr>
            <a:normAutofit/>
          </a:bodyPr>
          <a:lstStyle/>
          <a:p>
            <a:r>
              <a:rPr lang="en-US" dirty="0"/>
              <a:t>What was the patient’s most likely diagnosis?</a:t>
            </a:r>
            <a:br>
              <a:rPr lang="en-US" dirty="0"/>
            </a:br>
            <a:endParaRPr lang="en-US" dirty="0"/>
          </a:p>
        </p:txBody>
      </p:sp>
      <p:sp>
        <p:nvSpPr>
          <p:cNvPr id="3" name="Content Placeholder 2">
            <a:extLst>
              <a:ext uri="{FF2B5EF4-FFF2-40B4-BE49-F238E27FC236}">
                <a16:creationId xmlns:a16="http://schemas.microsoft.com/office/drawing/2014/main" id="{68AF14D7-612F-4E9F-9EAA-414FCDFA6997}"/>
              </a:ext>
            </a:extLst>
          </p:cNvPr>
          <p:cNvSpPr>
            <a:spLocks noGrp="1"/>
          </p:cNvSpPr>
          <p:nvPr>
            <p:ph idx="1"/>
          </p:nvPr>
        </p:nvSpPr>
        <p:spPr/>
        <p:txBody>
          <a:bodyPr/>
          <a:lstStyle/>
          <a:p>
            <a:pPr marL="0" indent="0">
              <a:buNone/>
            </a:pPr>
            <a:r>
              <a:rPr lang="en-US" dirty="0"/>
              <a:t>a)	Acute rheumatic fever</a:t>
            </a:r>
          </a:p>
          <a:p>
            <a:pPr marL="0" indent="0">
              <a:buNone/>
            </a:pPr>
            <a:r>
              <a:rPr lang="en-US" dirty="0"/>
              <a:t>b)	Reactive arthritis</a:t>
            </a:r>
          </a:p>
          <a:p>
            <a:pPr marL="0" indent="0">
              <a:buNone/>
            </a:pPr>
            <a:r>
              <a:rPr lang="en-US" dirty="0"/>
              <a:t>c)	Lyme disease</a:t>
            </a:r>
          </a:p>
          <a:p>
            <a:pPr marL="0" indent="0">
              <a:buNone/>
            </a:pPr>
            <a:r>
              <a:rPr lang="en-US" dirty="0"/>
              <a:t>d)	Rheumatoid arthritis</a:t>
            </a:r>
          </a:p>
          <a:p>
            <a:pPr marL="0" indent="0">
              <a:buNone/>
            </a:pPr>
            <a:r>
              <a:rPr lang="en-US" dirty="0"/>
              <a:t>e)	Septic arthritis</a:t>
            </a:r>
          </a:p>
          <a:p>
            <a:pPr marL="0" indent="0">
              <a:buNone/>
            </a:pPr>
            <a:endParaRPr lang="en-US" dirty="0"/>
          </a:p>
        </p:txBody>
      </p:sp>
    </p:spTree>
    <p:extLst>
      <p:ext uri="{BB962C8B-B14F-4D97-AF65-F5344CB8AC3E}">
        <p14:creationId xmlns:p14="http://schemas.microsoft.com/office/powerpoint/2010/main" val="3294215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A73D-88AB-480F-AAF2-AE66547F21FE}"/>
              </a:ext>
            </a:extLst>
          </p:cNvPr>
          <p:cNvSpPr>
            <a:spLocks noGrp="1"/>
          </p:cNvSpPr>
          <p:nvPr>
            <p:ph type="title"/>
          </p:nvPr>
        </p:nvSpPr>
        <p:spPr/>
        <p:txBody>
          <a:bodyPr/>
          <a:lstStyle/>
          <a:p>
            <a:r>
              <a:rPr lang="en-US" dirty="0"/>
              <a:t>Hospital course day 4</a:t>
            </a:r>
          </a:p>
        </p:txBody>
      </p:sp>
      <p:sp>
        <p:nvSpPr>
          <p:cNvPr id="3" name="Content Placeholder 2">
            <a:extLst>
              <a:ext uri="{FF2B5EF4-FFF2-40B4-BE49-F238E27FC236}">
                <a16:creationId xmlns:a16="http://schemas.microsoft.com/office/drawing/2014/main" id="{3460FD67-D3D9-463D-9DDA-9D42426B5C1C}"/>
              </a:ext>
            </a:extLst>
          </p:cNvPr>
          <p:cNvSpPr>
            <a:spLocks noGrp="1"/>
          </p:cNvSpPr>
          <p:nvPr>
            <p:ph idx="1"/>
          </p:nvPr>
        </p:nvSpPr>
        <p:spPr/>
        <p:txBody>
          <a:bodyPr/>
          <a:lstStyle/>
          <a:p>
            <a:r>
              <a:rPr lang="en-US" dirty="0"/>
              <a:t>Overnight patient still had cyclic fevers, still complaining of weakness and arthralgias.</a:t>
            </a:r>
          </a:p>
          <a:p>
            <a:r>
              <a:rPr lang="en-US" dirty="0" err="1"/>
              <a:t>Steptococcal</a:t>
            </a:r>
            <a:r>
              <a:rPr lang="en-US" dirty="0"/>
              <a:t> species identified as streptococcus pyogenes.  </a:t>
            </a:r>
          </a:p>
          <a:p>
            <a:pPr lvl="1"/>
            <a:r>
              <a:rPr lang="en-US" dirty="0"/>
              <a:t>Rocephin continued.</a:t>
            </a:r>
          </a:p>
          <a:p>
            <a:pPr lvl="1"/>
            <a:r>
              <a:rPr lang="en-US" dirty="0"/>
              <a:t>ID consulted.</a:t>
            </a:r>
          </a:p>
          <a:p>
            <a:pPr lvl="1"/>
            <a:r>
              <a:rPr lang="en-US" dirty="0"/>
              <a:t>PICC line &amp; repeat BC ordered.</a:t>
            </a:r>
          </a:p>
          <a:p>
            <a:r>
              <a:rPr lang="en-US" dirty="0"/>
              <a:t>Echocardiogram ordered.</a:t>
            </a:r>
          </a:p>
        </p:txBody>
      </p:sp>
    </p:spTree>
    <p:extLst>
      <p:ext uri="{BB962C8B-B14F-4D97-AF65-F5344CB8AC3E}">
        <p14:creationId xmlns:p14="http://schemas.microsoft.com/office/powerpoint/2010/main" val="3256536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6B8A5-57E4-4A91-9DD5-C15C42A40D89}"/>
              </a:ext>
            </a:extLst>
          </p:cNvPr>
          <p:cNvSpPr>
            <a:spLocks noGrp="1"/>
          </p:cNvSpPr>
          <p:nvPr>
            <p:ph type="title"/>
          </p:nvPr>
        </p:nvSpPr>
        <p:spPr/>
        <p:txBody>
          <a:bodyPr/>
          <a:lstStyle/>
          <a:p>
            <a:r>
              <a:rPr lang="en-US" dirty="0"/>
              <a:t>Echocardiogram results</a:t>
            </a:r>
          </a:p>
        </p:txBody>
      </p:sp>
      <p:sp>
        <p:nvSpPr>
          <p:cNvPr id="3" name="Content Placeholder 2">
            <a:extLst>
              <a:ext uri="{FF2B5EF4-FFF2-40B4-BE49-F238E27FC236}">
                <a16:creationId xmlns:a16="http://schemas.microsoft.com/office/drawing/2014/main" id="{7DBCB5E7-A1B3-4D9F-9926-822FC8DEAE1E}"/>
              </a:ext>
            </a:extLst>
          </p:cNvPr>
          <p:cNvSpPr>
            <a:spLocks noGrp="1"/>
          </p:cNvSpPr>
          <p:nvPr>
            <p:ph idx="1"/>
          </p:nvPr>
        </p:nvSpPr>
        <p:spPr/>
        <p:txBody>
          <a:bodyPr/>
          <a:lstStyle/>
          <a:p>
            <a:r>
              <a:rPr lang="en-US" dirty="0"/>
              <a:t>Mild LVH</a:t>
            </a:r>
          </a:p>
          <a:p>
            <a:r>
              <a:rPr lang="en-US" dirty="0"/>
              <a:t>LVEF 60 – 65%</a:t>
            </a:r>
          </a:p>
          <a:p>
            <a:r>
              <a:rPr lang="en-US" dirty="0"/>
              <a:t>Moderate aortic regurgitation</a:t>
            </a:r>
          </a:p>
          <a:p>
            <a:r>
              <a:rPr lang="en-US" dirty="0"/>
              <a:t>Mild mitral regurgitation</a:t>
            </a:r>
          </a:p>
          <a:p>
            <a:r>
              <a:rPr lang="en-US" dirty="0"/>
              <a:t>No PFO</a:t>
            </a:r>
          </a:p>
        </p:txBody>
      </p:sp>
    </p:spTree>
    <p:extLst>
      <p:ext uri="{BB962C8B-B14F-4D97-AF65-F5344CB8AC3E}">
        <p14:creationId xmlns:p14="http://schemas.microsoft.com/office/powerpoint/2010/main" val="4251933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74385-3B7E-4E4D-BB2F-7B6B0B154074}"/>
              </a:ext>
            </a:extLst>
          </p:cNvPr>
          <p:cNvSpPr>
            <a:spLocks noGrp="1"/>
          </p:cNvSpPr>
          <p:nvPr>
            <p:ph type="title"/>
          </p:nvPr>
        </p:nvSpPr>
        <p:spPr/>
        <p:txBody>
          <a:bodyPr/>
          <a:lstStyle/>
          <a:p>
            <a:r>
              <a:rPr lang="en-US" dirty="0"/>
              <a:t>Hospital course day 5</a:t>
            </a:r>
          </a:p>
        </p:txBody>
      </p:sp>
      <p:sp>
        <p:nvSpPr>
          <p:cNvPr id="3" name="Content Placeholder 2">
            <a:extLst>
              <a:ext uri="{FF2B5EF4-FFF2-40B4-BE49-F238E27FC236}">
                <a16:creationId xmlns:a16="http://schemas.microsoft.com/office/drawing/2014/main" id="{4BC72465-64EA-437D-A34E-A696A5759AB4}"/>
              </a:ext>
            </a:extLst>
          </p:cNvPr>
          <p:cNvSpPr>
            <a:spLocks noGrp="1"/>
          </p:cNvSpPr>
          <p:nvPr>
            <p:ph idx="1"/>
          </p:nvPr>
        </p:nvSpPr>
        <p:spPr>
          <a:xfrm>
            <a:off x="685801" y="2142067"/>
            <a:ext cx="10131425" cy="4036311"/>
          </a:xfrm>
        </p:spPr>
        <p:txBody>
          <a:bodyPr/>
          <a:lstStyle/>
          <a:p>
            <a:r>
              <a:rPr lang="en-US" dirty="0"/>
              <a:t>Patient finally feeling better, still weak with achy joints, but improved.</a:t>
            </a:r>
          </a:p>
          <a:p>
            <a:r>
              <a:rPr lang="en-US" dirty="0"/>
              <a:t>Vital signs stable, afebrile.</a:t>
            </a:r>
          </a:p>
          <a:p>
            <a:r>
              <a:rPr lang="en-US" dirty="0"/>
              <a:t>Tamiflu d/</a:t>
            </a:r>
            <a:r>
              <a:rPr lang="en-US" dirty="0" err="1"/>
              <a:t>c’d</a:t>
            </a:r>
            <a:r>
              <a:rPr lang="en-US" dirty="0"/>
              <a:t> after full 5 day course.</a:t>
            </a:r>
          </a:p>
          <a:p>
            <a:r>
              <a:rPr lang="en-US" dirty="0"/>
              <a:t>ID saw the patient:  Could this be rheumatic fever?</a:t>
            </a:r>
          </a:p>
          <a:p>
            <a:pPr lvl="1"/>
            <a:r>
              <a:rPr lang="en-US" dirty="0"/>
              <a:t>Recommended rapid strep test, Anti-</a:t>
            </a:r>
            <a:r>
              <a:rPr lang="en-US" dirty="0" err="1"/>
              <a:t>streptolysin</a:t>
            </a:r>
            <a:r>
              <a:rPr lang="en-US" dirty="0"/>
              <a:t>-O antibodies, CRP and </a:t>
            </a:r>
            <a:r>
              <a:rPr lang="en-US" dirty="0" err="1"/>
              <a:t>sed</a:t>
            </a:r>
            <a:r>
              <a:rPr lang="en-US" dirty="0"/>
              <a:t> rate</a:t>
            </a:r>
          </a:p>
          <a:p>
            <a:pPr lvl="1"/>
            <a:r>
              <a:rPr lang="en-US" dirty="0"/>
              <a:t>Place PICC after BC is negative</a:t>
            </a:r>
          </a:p>
          <a:p>
            <a:pPr lvl="1"/>
            <a:r>
              <a:rPr lang="en-US" dirty="0"/>
              <a:t>Rapids strep test:  negative.</a:t>
            </a:r>
          </a:p>
          <a:p>
            <a:pPr lvl="1"/>
            <a:r>
              <a:rPr lang="en-US" dirty="0"/>
              <a:t>Continue IV Rocephin for 2 weeks, then transition to PO azithromycin for 8 weeks.</a:t>
            </a:r>
          </a:p>
          <a:p>
            <a:endParaRPr lang="en-US" dirty="0"/>
          </a:p>
        </p:txBody>
      </p:sp>
    </p:spTree>
    <p:extLst>
      <p:ext uri="{BB962C8B-B14F-4D97-AF65-F5344CB8AC3E}">
        <p14:creationId xmlns:p14="http://schemas.microsoft.com/office/powerpoint/2010/main" val="2947346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9D1D0-2359-4B50-8103-B02A0243EC97}"/>
              </a:ext>
            </a:extLst>
          </p:cNvPr>
          <p:cNvSpPr>
            <a:spLocks noGrp="1"/>
          </p:cNvSpPr>
          <p:nvPr>
            <p:ph type="title"/>
          </p:nvPr>
        </p:nvSpPr>
        <p:spPr/>
        <p:txBody>
          <a:bodyPr>
            <a:normAutofit/>
          </a:bodyPr>
          <a:lstStyle/>
          <a:p>
            <a:r>
              <a:rPr lang="en-US" sz="3000" dirty="0"/>
              <a:t>Based off the diagnosis criteria, how is infection with GAS confirmed in a patient suspected to this disease?</a:t>
            </a:r>
          </a:p>
        </p:txBody>
      </p:sp>
      <p:sp>
        <p:nvSpPr>
          <p:cNvPr id="3" name="Content Placeholder 2">
            <a:extLst>
              <a:ext uri="{FF2B5EF4-FFF2-40B4-BE49-F238E27FC236}">
                <a16:creationId xmlns:a16="http://schemas.microsoft.com/office/drawing/2014/main" id="{F2682D1A-B473-43D0-AEF4-7DDBCD100E72}"/>
              </a:ext>
            </a:extLst>
          </p:cNvPr>
          <p:cNvSpPr>
            <a:spLocks noGrp="1"/>
          </p:cNvSpPr>
          <p:nvPr>
            <p:ph idx="1"/>
          </p:nvPr>
        </p:nvSpPr>
        <p:spPr/>
        <p:txBody>
          <a:bodyPr/>
          <a:lstStyle/>
          <a:p>
            <a:pPr marL="0" indent="0">
              <a:buNone/>
            </a:pPr>
            <a:r>
              <a:rPr lang="en-US" dirty="0"/>
              <a:t>a)	Positive blood cultures</a:t>
            </a:r>
          </a:p>
          <a:p>
            <a:pPr marL="0" indent="0">
              <a:buNone/>
            </a:pPr>
            <a:r>
              <a:rPr lang="en-US" dirty="0"/>
              <a:t>b)	Elevated ESR</a:t>
            </a:r>
          </a:p>
          <a:p>
            <a:pPr marL="0" indent="0">
              <a:buNone/>
            </a:pPr>
            <a:r>
              <a:rPr lang="en-US" dirty="0"/>
              <a:t>c)	Rising anti-</a:t>
            </a:r>
            <a:r>
              <a:rPr lang="en-US" dirty="0" err="1"/>
              <a:t>strepolysin</a:t>
            </a:r>
            <a:r>
              <a:rPr lang="en-US" dirty="0"/>
              <a:t> O titers</a:t>
            </a:r>
          </a:p>
          <a:p>
            <a:pPr marL="0" indent="0">
              <a:buNone/>
            </a:pPr>
            <a:r>
              <a:rPr lang="en-US" dirty="0"/>
              <a:t>d)	Elevated CRP</a:t>
            </a:r>
          </a:p>
          <a:p>
            <a:pPr marL="0" indent="0">
              <a:buNone/>
            </a:pPr>
            <a:r>
              <a:rPr lang="en-US" dirty="0"/>
              <a:t>e)	All of the above</a:t>
            </a:r>
          </a:p>
          <a:p>
            <a:pPr marL="0" indent="0">
              <a:buNone/>
            </a:pPr>
            <a:endParaRPr lang="en-US" dirty="0"/>
          </a:p>
        </p:txBody>
      </p:sp>
    </p:spTree>
    <p:extLst>
      <p:ext uri="{BB962C8B-B14F-4D97-AF65-F5344CB8AC3E}">
        <p14:creationId xmlns:p14="http://schemas.microsoft.com/office/powerpoint/2010/main" val="142455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3C0A-A801-4EAA-B10D-9433EE368133}"/>
              </a:ext>
            </a:extLst>
          </p:cNvPr>
          <p:cNvSpPr>
            <a:spLocks noGrp="1"/>
          </p:cNvSpPr>
          <p:nvPr>
            <p:ph type="title"/>
          </p:nvPr>
        </p:nvSpPr>
        <p:spPr/>
        <p:txBody>
          <a:bodyPr/>
          <a:lstStyle/>
          <a:p>
            <a:r>
              <a:rPr lang="en-US" dirty="0"/>
              <a:t>Hospital course day 6</a:t>
            </a:r>
          </a:p>
        </p:txBody>
      </p:sp>
      <p:sp>
        <p:nvSpPr>
          <p:cNvPr id="3" name="Content Placeholder 2">
            <a:extLst>
              <a:ext uri="{FF2B5EF4-FFF2-40B4-BE49-F238E27FC236}">
                <a16:creationId xmlns:a16="http://schemas.microsoft.com/office/drawing/2014/main" id="{42A8A415-2DBD-47D9-8AE4-E5ADC8DF82E2}"/>
              </a:ext>
            </a:extLst>
          </p:cNvPr>
          <p:cNvSpPr>
            <a:spLocks noGrp="1"/>
          </p:cNvSpPr>
          <p:nvPr>
            <p:ph idx="1"/>
          </p:nvPr>
        </p:nvSpPr>
        <p:spPr/>
        <p:txBody>
          <a:bodyPr/>
          <a:lstStyle/>
          <a:p>
            <a:r>
              <a:rPr lang="en-US" dirty="0"/>
              <a:t>Patient continues to improve.</a:t>
            </a:r>
          </a:p>
          <a:p>
            <a:r>
              <a:rPr lang="en-US" dirty="0"/>
              <a:t>VS stable, still has low grade temperature (99.0)</a:t>
            </a:r>
          </a:p>
          <a:p>
            <a:r>
              <a:rPr lang="en-US" dirty="0"/>
              <a:t>Repeat BC negative after 36 hours</a:t>
            </a:r>
          </a:p>
          <a:p>
            <a:r>
              <a:rPr lang="en-US" dirty="0"/>
              <a:t>Labs:</a:t>
            </a:r>
          </a:p>
          <a:p>
            <a:pPr lvl="1"/>
            <a:r>
              <a:rPr lang="en-US" dirty="0" err="1"/>
              <a:t>Sed</a:t>
            </a:r>
            <a:r>
              <a:rPr lang="en-US" dirty="0"/>
              <a:t> rate:  114  (&lt;15)</a:t>
            </a:r>
          </a:p>
          <a:p>
            <a:pPr lvl="1"/>
            <a:r>
              <a:rPr lang="en-US" dirty="0"/>
              <a:t>CRP:  89 (&lt;10)</a:t>
            </a:r>
          </a:p>
          <a:p>
            <a:pPr lvl="1"/>
            <a:r>
              <a:rPr lang="en-US" dirty="0"/>
              <a:t>Anti-</a:t>
            </a:r>
            <a:r>
              <a:rPr lang="en-US" dirty="0" err="1"/>
              <a:t>streptolysin</a:t>
            </a:r>
            <a:r>
              <a:rPr lang="en-US" dirty="0"/>
              <a:t> O antibodies:  +</a:t>
            </a:r>
          </a:p>
          <a:p>
            <a:pPr lvl="1"/>
            <a:r>
              <a:rPr lang="en-US" dirty="0"/>
              <a:t>Anti-</a:t>
            </a:r>
            <a:r>
              <a:rPr lang="en-US" dirty="0" err="1"/>
              <a:t>streptolysin</a:t>
            </a:r>
            <a:r>
              <a:rPr lang="en-US" dirty="0"/>
              <a:t> O titer:  &gt; 1600 </a:t>
            </a:r>
          </a:p>
          <a:p>
            <a:pPr lvl="1"/>
            <a:endParaRPr lang="en-US" dirty="0"/>
          </a:p>
          <a:p>
            <a:endParaRPr lang="en-US" dirty="0"/>
          </a:p>
        </p:txBody>
      </p:sp>
    </p:spTree>
    <p:extLst>
      <p:ext uri="{BB962C8B-B14F-4D97-AF65-F5344CB8AC3E}">
        <p14:creationId xmlns:p14="http://schemas.microsoft.com/office/powerpoint/2010/main" val="3897713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80F9D-9280-4D47-B22F-07CC2266E157}"/>
              </a:ext>
            </a:extLst>
          </p:cNvPr>
          <p:cNvSpPr>
            <a:spLocks noGrp="1"/>
          </p:cNvSpPr>
          <p:nvPr>
            <p:ph type="title"/>
          </p:nvPr>
        </p:nvSpPr>
        <p:spPr/>
        <p:txBody>
          <a:bodyPr/>
          <a:lstStyle/>
          <a:p>
            <a:r>
              <a:rPr lang="en-US" dirty="0"/>
              <a:t>Acute </a:t>
            </a:r>
            <a:r>
              <a:rPr lang="en-US"/>
              <a:t>Rheumatic fever</a:t>
            </a:r>
          </a:p>
        </p:txBody>
      </p:sp>
      <p:sp>
        <p:nvSpPr>
          <p:cNvPr id="3" name="Content Placeholder 2">
            <a:extLst>
              <a:ext uri="{FF2B5EF4-FFF2-40B4-BE49-F238E27FC236}">
                <a16:creationId xmlns:a16="http://schemas.microsoft.com/office/drawing/2014/main" id="{A0524981-DA4F-4BBF-8D37-AD8307F9DBF8}"/>
              </a:ext>
            </a:extLst>
          </p:cNvPr>
          <p:cNvSpPr>
            <a:spLocks noGrp="1"/>
          </p:cNvSpPr>
          <p:nvPr>
            <p:ph idx="1"/>
          </p:nvPr>
        </p:nvSpPr>
        <p:spPr/>
        <p:txBody>
          <a:bodyPr/>
          <a:lstStyle/>
          <a:p>
            <a:r>
              <a:rPr lang="en-US" dirty="0"/>
              <a:t>Characterized by a systemic inflammatory response secondary to group A streptococcus.</a:t>
            </a:r>
          </a:p>
          <a:p>
            <a:r>
              <a:rPr lang="en-US" dirty="0"/>
              <a:t>ARF is typically a syndrome of childhood, with most cases occurring in pediatrics aged 5 to 15 years.</a:t>
            </a:r>
          </a:p>
          <a:p>
            <a:r>
              <a:rPr lang="en-US" dirty="0"/>
              <a:t>Usually develops two to three weeks after a throat infection.  </a:t>
            </a:r>
          </a:p>
          <a:p>
            <a:r>
              <a:rPr lang="en-US" dirty="0"/>
              <a:t>The most common manifestations are </a:t>
            </a:r>
            <a:r>
              <a:rPr lang="en-US" dirty="0" err="1"/>
              <a:t>carditis</a:t>
            </a:r>
            <a:r>
              <a:rPr lang="en-US" dirty="0"/>
              <a:t> (50% – 70%) and arthritis (35% - 66%).  Other common clinical manifestations are chorea (10% - 30%), subcutaneous nodules (</a:t>
            </a:r>
            <a:r>
              <a:rPr lang="en-US" u="sng" dirty="0"/>
              <a:t>&lt;</a:t>
            </a:r>
            <a:r>
              <a:rPr lang="en-US" dirty="0"/>
              <a:t> 10%), and erythema marginatum (&lt; 6%).</a:t>
            </a:r>
          </a:p>
          <a:p>
            <a:r>
              <a:rPr lang="en-US" dirty="0"/>
              <a:t>The etiology is not fully understood, but it is believed to involve cross reactivity of streptococcal antibodies with cardiac, synovial, and brain tissue.</a:t>
            </a:r>
          </a:p>
          <a:p>
            <a:pPr marL="0" indent="0">
              <a:buNone/>
            </a:pPr>
            <a:endParaRPr lang="en-US" dirty="0"/>
          </a:p>
        </p:txBody>
      </p:sp>
    </p:spTree>
    <p:extLst>
      <p:ext uri="{BB962C8B-B14F-4D97-AF65-F5344CB8AC3E}">
        <p14:creationId xmlns:p14="http://schemas.microsoft.com/office/powerpoint/2010/main" val="3880068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FA577-E36D-4CC7-87AD-02BB3B157B00}"/>
              </a:ext>
            </a:extLst>
          </p:cNvPr>
          <p:cNvSpPr>
            <a:spLocks noGrp="1"/>
          </p:cNvSpPr>
          <p:nvPr>
            <p:ph type="title"/>
          </p:nvPr>
        </p:nvSpPr>
        <p:spPr/>
        <p:txBody>
          <a:bodyPr>
            <a:normAutofit/>
          </a:bodyPr>
          <a:lstStyle/>
          <a:p>
            <a:r>
              <a:rPr lang="en-US" dirty="0"/>
              <a:t>Which of the following is considered a major criteria for diagnosis?</a:t>
            </a:r>
          </a:p>
        </p:txBody>
      </p:sp>
      <p:sp>
        <p:nvSpPr>
          <p:cNvPr id="3" name="Content Placeholder 2">
            <a:extLst>
              <a:ext uri="{FF2B5EF4-FFF2-40B4-BE49-F238E27FC236}">
                <a16:creationId xmlns:a16="http://schemas.microsoft.com/office/drawing/2014/main" id="{89FA616A-D33B-4997-89E0-7823558FDCD1}"/>
              </a:ext>
            </a:extLst>
          </p:cNvPr>
          <p:cNvSpPr>
            <a:spLocks noGrp="1"/>
          </p:cNvSpPr>
          <p:nvPr>
            <p:ph idx="1"/>
          </p:nvPr>
        </p:nvSpPr>
        <p:spPr/>
        <p:txBody>
          <a:bodyPr/>
          <a:lstStyle/>
          <a:p>
            <a:pPr marL="0" indent="0">
              <a:buNone/>
            </a:pPr>
            <a:r>
              <a:rPr lang="en-US" dirty="0"/>
              <a:t>a)	Fever &gt; 38.5 C</a:t>
            </a:r>
          </a:p>
          <a:p>
            <a:pPr marL="0" indent="0">
              <a:buNone/>
            </a:pPr>
            <a:r>
              <a:rPr lang="en-US" dirty="0"/>
              <a:t>b)	Arthritis </a:t>
            </a:r>
          </a:p>
          <a:p>
            <a:pPr marL="0" indent="0">
              <a:buNone/>
            </a:pPr>
            <a:r>
              <a:rPr lang="en-US" dirty="0"/>
              <a:t>c)	ESR &gt; 60mm in the first hour </a:t>
            </a:r>
          </a:p>
          <a:p>
            <a:pPr marL="0" indent="0">
              <a:buNone/>
            </a:pPr>
            <a:r>
              <a:rPr lang="en-US" dirty="0"/>
              <a:t>d)	Prolonged PR interval</a:t>
            </a:r>
          </a:p>
          <a:p>
            <a:pPr marL="0" indent="0">
              <a:buNone/>
            </a:pPr>
            <a:r>
              <a:rPr lang="en-US" dirty="0"/>
              <a:t>e)	</a:t>
            </a:r>
            <a:r>
              <a:rPr lang="en-US" dirty="0" err="1"/>
              <a:t>Carditis</a:t>
            </a:r>
            <a:endParaRPr lang="en-US" dirty="0"/>
          </a:p>
          <a:p>
            <a:pPr marL="0" indent="0">
              <a:buNone/>
            </a:pPr>
            <a:endParaRPr lang="en-US" dirty="0"/>
          </a:p>
        </p:txBody>
      </p:sp>
    </p:spTree>
    <p:extLst>
      <p:ext uri="{BB962C8B-B14F-4D97-AF65-F5344CB8AC3E}">
        <p14:creationId xmlns:p14="http://schemas.microsoft.com/office/powerpoint/2010/main" val="1087495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C5B19-481E-4EAF-B025-E1B09B2726B4}"/>
              </a:ext>
            </a:extLst>
          </p:cNvPr>
          <p:cNvSpPr>
            <a:spLocks noGrp="1"/>
          </p:cNvSpPr>
          <p:nvPr>
            <p:ph type="title"/>
          </p:nvPr>
        </p:nvSpPr>
        <p:spPr>
          <a:xfrm>
            <a:off x="685801" y="609599"/>
            <a:ext cx="10131425" cy="1456267"/>
          </a:xfrm>
        </p:spPr>
        <p:txBody>
          <a:bodyPr/>
          <a:lstStyle/>
          <a:p>
            <a:r>
              <a:rPr lang="en-US" dirty="0"/>
              <a:t>Jones Criteria</a:t>
            </a:r>
          </a:p>
        </p:txBody>
      </p:sp>
      <p:pic>
        <p:nvPicPr>
          <p:cNvPr id="4" name="Content Placeholder 3">
            <a:extLst>
              <a:ext uri="{FF2B5EF4-FFF2-40B4-BE49-F238E27FC236}">
                <a16:creationId xmlns:a16="http://schemas.microsoft.com/office/drawing/2014/main" id="{958940F0-D678-4520-8AEC-825D98E3BB94}"/>
              </a:ext>
            </a:extLst>
          </p:cNvPr>
          <p:cNvPicPr>
            <a:picLocks noGrp="1" noChangeAspect="1"/>
          </p:cNvPicPr>
          <p:nvPr>
            <p:ph idx="1"/>
          </p:nvPr>
        </p:nvPicPr>
        <p:blipFill rotWithShape="1">
          <a:blip r:embed="rId3"/>
          <a:srcRect l="6363" t="4388" r="6258" b="4636"/>
          <a:stretch/>
        </p:blipFill>
        <p:spPr>
          <a:xfrm>
            <a:off x="5751513" y="2065866"/>
            <a:ext cx="5865535" cy="3436374"/>
          </a:xfrm>
          <a:prstGeom prst="rect">
            <a:avLst/>
          </a:prstGeom>
        </p:spPr>
      </p:pic>
      <p:sp>
        <p:nvSpPr>
          <p:cNvPr id="6" name="TextBox 5">
            <a:extLst>
              <a:ext uri="{FF2B5EF4-FFF2-40B4-BE49-F238E27FC236}">
                <a16:creationId xmlns:a16="http://schemas.microsoft.com/office/drawing/2014/main" id="{028C92A1-0C2C-4812-B5A0-183301A43A86}"/>
              </a:ext>
            </a:extLst>
          </p:cNvPr>
          <p:cNvSpPr txBox="1"/>
          <p:nvPr/>
        </p:nvSpPr>
        <p:spPr>
          <a:xfrm>
            <a:off x="685801" y="1769807"/>
            <a:ext cx="4903838" cy="4524315"/>
          </a:xfrm>
          <a:prstGeom prst="rect">
            <a:avLst/>
          </a:prstGeom>
          <a:noFill/>
        </p:spPr>
        <p:txBody>
          <a:bodyPr wrap="square" rtlCol="0">
            <a:spAutoFit/>
          </a:bodyPr>
          <a:lstStyle/>
          <a:p>
            <a:pPr marL="285750" indent="-285750">
              <a:buFont typeface="Arial" panose="020B0604020202020204" pitchFamily="34" charset="0"/>
              <a:buChar char="•"/>
            </a:pPr>
            <a:r>
              <a:rPr lang="en-US" dirty="0"/>
              <a:t>Diagnosis is established by evidence of a preceding streptococcal infection in addition to 2 major criteria or 1 major criteria with 2 minor criteria.  </a:t>
            </a:r>
          </a:p>
          <a:p>
            <a:pPr marL="285750" indent="-285750">
              <a:buFont typeface="Arial" panose="020B0604020202020204" pitchFamily="34" charset="0"/>
              <a:buChar char="•"/>
            </a:pPr>
            <a:r>
              <a:rPr lang="en-US" dirty="0"/>
              <a:t>Major criteria:</a:t>
            </a:r>
          </a:p>
          <a:p>
            <a:pPr marL="742950" lvl="1" indent="-285750">
              <a:buFont typeface="Arial" panose="020B0604020202020204" pitchFamily="34" charset="0"/>
              <a:buChar char="•"/>
            </a:pPr>
            <a:r>
              <a:rPr lang="en-US" dirty="0"/>
              <a:t>Polyarthritis, </a:t>
            </a:r>
            <a:r>
              <a:rPr lang="en-US" dirty="0" err="1"/>
              <a:t>carditis</a:t>
            </a:r>
            <a:r>
              <a:rPr lang="en-US" dirty="0"/>
              <a:t>, subcutaneous nodules, erythema marginatum, and chorea.  </a:t>
            </a:r>
          </a:p>
          <a:p>
            <a:pPr marL="285750" indent="-285750">
              <a:buFont typeface="Arial" panose="020B0604020202020204" pitchFamily="34" charset="0"/>
              <a:buChar char="•"/>
            </a:pPr>
            <a:r>
              <a:rPr lang="en-US" dirty="0"/>
              <a:t>Minor criteria </a:t>
            </a:r>
          </a:p>
          <a:p>
            <a:pPr marL="742950" lvl="1" indent="-285750">
              <a:buFont typeface="Arial" panose="020B0604020202020204" pitchFamily="34" charset="0"/>
              <a:buChar char="•"/>
            </a:pPr>
            <a:r>
              <a:rPr lang="en-US" dirty="0"/>
              <a:t>Polyarthralgia, fever (&gt; 38.5 C), ESR &gt; 60mm in the first hour, CRP &gt;3.0 mg/</a:t>
            </a:r>
            <a:r>
              <a:rPr lang="en-US" dirty="0" err="1"/>
              <a:t>dL</a:t>
            </a:r>
            <a:r>
              <a:rPr lang="en-US" dirty="0"/>
              <a:t>, and prolonged PR interval.  </a:t>
            </a:r>
          </a:p>
          <a:p>
            <a:pPr marL="285750" indent="-285750">
              <a:buFont typeface="Arial" panose="020B0604020202020204" pitchFamily="34" charset="0"/>
              <a:buChar char="•"/>
            </a:pPr>
            <a:r>
              <a:rPr lang="en-US" dirty="0"/>
              <a:t>With established rheumatic heard disease or a reliable past history for acute rheumatic fever, three minor criteria may be sufficient to diagnose recurrent rheumatic fever. </a:t>
            </a:r>
          </a:p>
        </p:txBody>
      </p:sp>
    </p:spTree>
    <p:extLst>
      <p:ext uri="{BB962C8B-B14F-4D97-AF65-F5344CB8AC3E}">
        <p14:creationId xmlns:p14="http://schemas.microsoft.com/office/powerpoint/2010/main" val="3741004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00AD5-2670-4F30-AFDA-1E862F4F3610}"/>
              </a:ext>
            </a:extLst>
          </p:cNvPr>
          <p:cNvSpPr>
            <a:spLocks noGrp="1"/>
          </p:cNvSpPr>
          <p:nvPr>
            <p:ph type="title"/>
          </p:nvPr>
        </p:nvSpPr>
        <p:spPr/>
        <p:txBody>
          <a:bodyPr/>
          <a:lstStyle/>
          <a:p>
            <a:r>
              <a:rPr lang="en-US" dirty="0"/>
              <a:t>Polyarthritis</a:t>
            </a:r>
          </a:p>
        </p:txBody>
      </p:sp>
      <p:sp>
        <p:nvSpPr>
          <p:cNvPr id="3" name="Content Placeholder 2">
            <a:extLst>
              <a:ext uri="{FF2B5EF4-FFF2-40B4-BE49-F238E27FC236}">
                <a16:creationId xmlns:a16="http://schemas.microsoft.com/office/drawing/2014/main" id="{D912D24D-D2D9-4FCD-A51C-487D6E1DED05}"/>
              </a:ext>
            </a:extLst>
          </p:cNvPr>
          <p:cNvSpPr>
            <a:spLocks noGrp="1"/>
          </p:cNvSpPr>
          <p:nvPr>
            <p:ph idx="1"/>
          </p:nvPr>
        </p:nvSpPr>
        <p:spPr/>
        <p:txBody>
          <a:bodyPr/>
          <a:lstStyle/>
          <a:p>
            <a:r>
              <a:rPr lang="en-US" dirty="0"/>
              <a:t>Usually asymmetric, migratory, and involving the large joints such as the elbows, wrists, knees, and ankles. </a:t>
            </a:r>
          </a:p>
          <a:p>
            <a:pPr lvl="1"/>
            <a:r>
              <a:rPr lang="en-US" dirty="0"/>
              <a:t>Small joint involvement is less common.</a:t>
            </a:r>
          </a:p>
          <a:p>
            <a:r>
              <a:rPr lang="en-US" dirty="0"/>
              <a:t>Typically self-limited and resolves in several weeks.</a:t>
            </a:r>
          </a:p>
          <a:p>
            <a:r>
              <a:rPr lang="en-US" dirty="0"/>
              <a:t>NSAIDs and salicylates have proven to be effective for rapid recovery.</a:t>
            </a:r>
          </a:p>
        </p:txBody>
      </p:sp>
    </p:spTree>
    <p:extLst>
      <p:ext uri="{BB962C8B-B14F-4D97-AF65-F5344CB8AC3E}">
        <p14:creationId xmlns:p14="http://schemas.microsoft.com/office/powerpoint/2010/main" val="3088269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92410-37E9-465E-9AD1-C77C46CAB862}"/>
              </a:ext>
            </a:extLst>
          </p:cNvPr>
          <p:cNvSpPr>
            <a:spLocks noGrp="1"/>
          </p:cNvSpPr>
          <p:nvPr>
            <p:ph type="title"/>
          </p:nvPr>
        </p:nvSpPr>
        <p:spPr/>
        <p:txBody>
          <a:bodyPr/>
          <a:lstStyle/>
          <a:p>
            <a:r>
              <a:rPr lang="en-US" dirty="0" err="1"/>
              <a:t>carditis</a:t>
            </a:r>
            <a:endParaRPr lang="en-US" dirty="0"/>
          </a:p>
        </p:txBody>
      </p:sp>
      <p:sp>
        <p:nvSpPr>
          <p:cNvPr id="3" name="Content Placeholder 2">
            <a:extLst>
              <a:ext uri="{FF2B5EF4-FFF2-40B4-BE49-F238E27FC236}">
                <a16:creationId xmlns:a16="http://schemas.microsoft.com/office/drawing/2014/main" id="{AE768B02-73D1-4FE0-AF83-D0374DB20EAB}"/>
              </a:ext>
            </a:extLst>
          </p:cNvPr>
          <p:cNvSpPr>
            <a:spLocks noGrp="1"/>
          </p:cNvSpPr>
          <p:nvPr>
            <p:ph idx="1"/>
          </p:nvPr>
        </p:nvSpPr>
        <p:spPr/>
        <p:txBody>
          <a:bodyPr/>
          <a:lstStyle/>
          <a:p>
            <a:r>
              <a:rPr lang="en-US" dirty="0" err="1"/>
              <a:t>Carditis</a:t>
            </a:r>
            <a:r>
              <a:rPr lang="en-US" dirty="0"/>
              <a:t> has been a clinical judgment based on auscultation of murmurs consistent with mitral or aortic valve regurgitation.  </a:t>
            </a:r>
          </a:p>
          <a:p>
            <a:r>
              <a:rPr lang="en-US" dirty="0"/>
              <a:t>Doppler echocardiogram has been found to be a reliable source of diagnosing </a:t>
            </a:r>
            <a:r>
              <a:rPr lang="en-US" dirty="0" err="1"/>
              <a:t>carditis</a:t>
            </a:r>
            <a:r>
              <a:rPr lang="en-US" dirty="0"/>
              <a:t> in the absence of </a:t>
            </a:r>
            <a:r>
              <a:rPr lang="en-US" dirty="0" err="1"/>
              <a:t>auscultory</a:t>
            </a:r>
            <a:r>
              <a:rPr lang="en-US" dirty="0"/>
              <a:t> findings and is recommended in all cases of confirmed or suspected acute rheumatic fever.   </a:t>
            </a:r>
          </a:p>
          <a:p>
            <a:r>
              <a:rPr lang="en-US" dirty="0"/>
              <a:t>Pericarditis and myocarditis may also occur in acute rheumatic fever, and if severe enough, can result in congestive heart failure.  </a:t>
            </a:r>
          </a:p>
          <a:p>
            <a:r>
              <a:rPr lang="en-US" dirty="0"/>
              <a:t>The sequela of </a:t>
            </a:r>
            <a:r>
              <a:rPr lang="en-US" dirty="0" err="1"/>
              <a:t>carditis</a:t>
            </a:r>
            <a:r>
              <a:rPr lang="en-US" dirty="0"/>
              <a:t> can take weeks to months, so patients with an initial normal echocardiogram should have a repeat echo in 2 – 4 weeks.</a:t>
            </a:r>
          </a:p>
          <a:p>
            <a:endParaRPr lang="en-US" dirty="0"/>
          </a:p>
        </p:txBody>
      </p:sp>
    </p:spTree>
    <p:extLst>
      <p:ext uri="{BB962C8B-B14F-4D97-AF65-F5344CB8AC3E}">
        <p14:creationId xmlns:p14="http://schemas.microsoft.com/office/powerpoint/2010/main" val="681405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BB29E-57B8-4B6A-882B-231FF660AB0C}"/>
              </a:ext>
            </a:extLst>
          </p:cNvPr>
          <p:cNvSpPr>
            <a:spLocks noGrp="1"/>
          </p:cNvSpPr>
          <p:nvPr>
            <p:ph type="title"/>
          </p:nvPr>
        </p:nvSpPr>
        <p:spPr/>
        <p:txBody>
          <a:bodyPr/>
          <a:lstStyle/>
          <a:p>
            <a:r>
              <a:rPr lang="en-US" dirty="0"/>
              <a:t>ARF vegetations</a:t>
            </a:r>
          </a:p>
        </p:txBody>
      </p:sp>
      <p:pic>
        <p:nvPicPr>
          <p:cNvPr id="4" name="Content Placeholder 3">
            <a:extLst>
              <a:ext uri="{FF2B5EF4-FFF2-40B4-BE49-F238E27FC236}">
                <a16:creationId xmlns:a16="http://schemas.microsoft.com/office/drawing/2014/main" id="{96266A68-F597-4636-BC02-1486304AAAF9}"/>
              </a:ext>
            </a:extLst>
          </p:cNvPr>
          <p:cNvPicPr>
            <a:picLocks noGrp="1" noChangeAspect="1"/>
          </p:cNvPicPr>
          <p:nvPr>
            <p:ph idx="1"/>
          </p:nvPr>
        </p:nvPicPr>
        <p:blipFill>
          <a:blip r:embed="rId3"/>
          <a:stretch>
            <a:fillRect/>
          </a:stretch>
        </p:blipFill>
        <p:spPr>
          <a:xfrm>
            <a:off x="5824643" y="2169106"/>
            <a:ext cx="4992583" cy="3317294"/>
          </a:xfrm>
          <a:prstGeom prst="rect">
            <a:avLst/>
          </a:prstGeom>
        </p:spPr>
      </p:pic>
      <p:pic>
        <p:nvPicPr>
          <p:cNvPr id="6" name="Picture 5">
            <a:extLst>
              <a:ext uri="{FF2B5EF4-FFF2-40B4-BE49-F238E27FC236}">
                <a16:creationId xmlns:a16="http://schemas.microsoft.com/office/drawing/2014/main" id="{BAEFCBDA-F669-4C17-B3C5-66138E3BEB17}"/>
              </a:ext>
            </a:extLst>
          </p:cNvPr>
          <p:cNvPicPr>
            <a:picLocks noChangeAspect="1"/>
          </p:cNvPicPr>
          <p:nvPr/>
        </p:nvPicPr>
        <p:blipFill rotWithShape="1">
          <a:blip r:embed="rId4"/>
          <a:srcRect l="1398" t="16400" r="49409" b="41019"/>
          <a:stretch/>
        </p:blipFill>
        <p:spPr>
          <a:xfrm>
            <a:off x="685801" y="2169106"/>
            <a:ext cx="5109972" cy="3317294"/>
          </a:xfrm>
          <a:prstGeom prst="rect">
            <a:avLst/>
          </a:prstGeom>
        </p:spPr>
      </p:pic>
    </p:spTree>
    <p:extLst>
      <p:ext uri="{BB962C8B-B14F-4D97-AF65-F5344CB8AC3E}">
        <p14:creationId xmlns:p14="http://schemas.microsoft.com/office/powerpoint/2010/main" val="4075537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0D080-16E4-40AF-BF25-58B58B8877CD}"/>
              </a:ext>
            </a:extLst>
          </p:cNvPr>
          <p:cNvSpPr>
            <a:spLocks noGrp="1"/>
          </p:cNvSpPr>
          <p:nvPr>
            <p:ph type="title"/>
          </p:nvPr>
        </p:nvSpPr>
        <p:spPr/>
        <p:txBody>
          <a:bodyPr/>
          <a:lstStyle/>
          <a:p>
            <a:r>
              <a:rPr lang="en-US" dirty="0"/>
              <a:t>Skin manifestations</a:t>
            </a:r>
          </a:p>
        </p:txBody>
      </p:sp>
      <p:sp>
        <p:nvSpPr>
          <p:cNvPr id="3" name="Content Placeholder 2">
            <a:extLst>
              <a:ext uri="{FF2B5EF4-FFF2-40B4-BE49-F238E27FC236}">
                <a16:creationId xmlns:a16="http://schemas.microsoft.com/office/drawing/2014/main" id="{FEA9FFB0-1021-4821-9062-B03B580AD071}"/>
              </a:ext>
            </a:extLst>
          </p:cNvPr>
          <p:cNvSpPr>
            <a:spLocks noGrp="1"/>
          </p:cNvSpPr>
          <p:nvPr>
            <p:ph idx="1"/>
          </p:nvPr>
        </p:nvSpPr>
        <p:spPr>
          <a:xfrm>
            <a:off x="685801" y="1891344"/>
            <a:ext cx="10131425" cy="4361972"/>
          </a:xfrm>
        </p:spPr>
        <p:txBody>
          <a:bodyPr/>
          <a:lstStyle/>
          <a:p>
            <a:r>
              <a:rPr lang="en-US" dirty="0"/>
              <a:t>Skin manifestations include erythema marginatum and subcutaneous nodules.  </a:t>
            </a:r>
          </a:p>
          <a:p>
            <a:r>
              <a:rPr lang="en-US" dirty="0"/>
              <a:t>Erythema marginatum: </a:t>
            </a:r>
          </a:p>
          <a:p>
            <a:pPr lvl="1"/>
            <a:r>
              <a:rPr lang="en-US" dirty="0"/>
              <a:t>Rare (occurs in less than 6% of cases)   </a:t>
            </a:r>
          </a:p>
          <a:p>
            <a:pPr lvl="1"/>
            <a:r>
              <a:rPr lang="en-US" dirty="0"/>
              <a:t>It is described as a pink rash with central clearing that blanches with pressure and may worsen with heat.   Raised boarders with outward-spreading macules and papules are also characteristic.</a:t>
            </a:r>
            <a:r>
              <a:rPr lang="en-US" baseline="30000" dirty="0"/>
              <a:t> </a:t>
            </a:r>
            <a:r>
              <a:rPr lang="en-US" dirty="0"/>
              <a:t>  </a:t>
            </a:r>
          </a:p>
          <a:p>
            <a:pPr lvl="1"/>
            <a:r>
              <a:rPr lang="en-US" dirty="0"/>
              <a:t>Usually located on the trunk and proximal extremities, sparing the face.   </a:t>
            </a:r>
          </a:p>
          <a:p>
            <a:r>
              <a:rPr lang="en-US" dirty="0"/>
              <a:t>Subcutaneous nodules:</a:t>
            </a:r>
          </a:p>
          <a:p>
            <a:pPr lvl="1"/>
            <a:r>
              <a:rPr lang="en-US" dirty="0"/>
              <a:t>Also rare </a:t>
            </a:r>
          </a:p>
          <a:p>
            <a:pPr lvl="1"/>
            <a:r>
              <a:rPr lang="en-US" dirty="0"/>
              <a:t>Usually appear during the first few weeks of the inflammatory phase. </a:t>
            </a:r>
          </a:p>
          <a:p>
            <a:pPr lvl="1"/>
            <a:r>
              <a:rPr lang="en-US" dirty="0"/>
              <a:t>They are firm protuberances typically found on the extensor surfaces of joints close to boney protuberances.  They are approximately 1 cm in size and can be singular or clustered.</a:t>
            </a:r>
          </a:p>
        </p:txBody>
      </p:sp>
    </p:spTree>
    <p:extLst>
      <p:ext uri="{BB962C8B-B14F-4D97-AF65-F5344CB8AC3E}">
        <p14:creationId xmlns:p14="http://schemas.microsoft.com/office/powerpoint/2010/main" val="3130236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7C1D2-C76D-462B-AA6A-1E6DF923B1CC}"/>
              </a:ext>
            </a:extLst>
          </p:cNvPr>
          <p:cNvSpPr>
            <a:spLocks noGrp="1"/>
          </p:cNvSpPr>
          <p:nvPr>
            <p:ph type="title"/>
          </p:nvPr>
        </p:nvSpPr>
        <p:spPr/>
        <p:txBody>
          <a:bodyPr/>
          <a:lstStyle/>
          <a:p>
            <a:r>
              <a:rPr lang="en-US" dirty="0"/>
              <a:t>Erythema marginatum</a:t>
            </a:r>
          </a:p>
        </p:txBody>
      </p:sp>
      <p:pic>
        <p:nvPicPr>
          <p:cNvPr id="4" name="Content Placeholder 3">
            <a:extLst>
              <a:ext uri="{FF2B5EF4-FFF2-40B4-BE49-F238E27FC236}">
                <a16:creationId xmlns:a16="http://schemas.microsoft.com/office/drawing/2014/main" id="{B84692BB-C0F0-4176-8AF5-E297907D9F5F}"/>
              </a:ext>
            </a:extLst>
          </p:cNvPr>
          <p:cNvPicPr>
            <a:picLocks noGrp="1" noChangeAspect="1"/>
          </p:cNvPicPr>
          <p:nvPr>
            <p:ph idx="1"/>
          </p:nvPr>
        </p:nvPicPr>
        <p:blipFill>
          <a:blip r:embed="rId2"/>
          <a:stretch>
            <a:fillRect/>
          </a:stretch>
        </p:blipFill>
        <p:spPr>
          <a:xfrm>
            <a:off x="2770665" y="2065867"/>
            <a:ext cx="5961695" cy="4463783"/>
          </a:xfrm>
          <a:prstGeom prst="rect">
            <a:avLst/>
          </a:prstGeom>
        </p:spPr>
      </p:pic>
    </p:spTree>
    <p:extLst>
      <p:ext uri="{BB962C8B-B14F-4D97-AF65-F5344CB8AC3E}">
        <p14:creationId xmlns:p14="http://schemas.microsoft.com/office/powerpoint/2010/main" val="3176810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DF4D-21B4-40B4-8F5C-3681A5F878CA}"/>
              </a:ext>
            </a:extLst>
          </p:cNvPr>
          <p:cNvSpPr>
            <a:spLocks noGrp="1"/>
          </p:cNvSpPr>
          <p:nvPr>
            <p:ph type="title"/>
          </p:nvPr>
        </p:nvSpPr>
        <p:spPr/>
        <p:txBody>
          <a:bodyPr/>
          <a:lstStyle/>
          <a:p>
            <a:r>
              <a:rPr lang="en-US" dirty="0"/>
              <a:t>Subcutaneous nodules</a:t>
            </a:r>
          </a:p>
        </p:txBody>
      </p:sp>
      <p:pic>
        <p:nvPicPr>
          <p:cNvPr id="4" name="Content Placeholder 3">
            <a:extLst>
              <a:ext uri="{FF2B5EF4-FFF2-40B4-BE49-F238E27FC236}">
                <a16:creationId xmlns:a16="http://schemas.microsoft.com/office/drawing/2014/main" id="{FD1ADC35-2B13-46BC-A662-C878B695D13C}"/>
              </a:ext>
            </a:extLst>
          </p:cNvPr>
          <p:cNvPicPr>
            <a:picLocks noGrp="1" noChangeAspect="1"/>
          </p:cNvPicPr>
          <p:nvPr>
            <p:ph idx="1"/>
          </p:nvPr>
        </p:nvPicPr>
        <p:blipFill>
          <a:blip r:embed="rId3"/>
          <a:stretch>
            <a:fillRect/>
          </a:stretch>
        </p:blipFill>
        <p:spPr>
          <a:xfrm>
            <a:off x="3222932" y="2065867"/>
            <a:ext cx="6098049" cy="4266999"/>
          </a:xfrm>
          <a:prstGeom prst="rect">
            <a:avLst/>
          </a:prstGeom>
        </p:spPr>
      </p:pic>
    </p:spTree>
    <p:extLst>
      <p:ext uri="{BB962C8B-B14F-4D97-AF65-F5344CB8AC3E}">
        <p14:creationId xmlns:p14="http://schemas.microsoft.com/office/powerpoint/2010/main" val="368815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56BC0-08E6-416B-B3C5-514A5E016503}"/>
              </a:ext>
            </a:extLst>
          </p:cNvPr>
          <p:cNvSpPr>
            <a:spLocks noGrp="1"/>
          </p:cNvSpPr>
          <p:nvPr>
            <p:ph type="title"/>
          </p:nvPr>
        </p:nvSpPr>
        <p:spPr/>
        <p:txBody>
          <a:bodyPr/>
          <a:lstStyle/>
          <a:p>
            <a:r>
              <a:rPr lang="en-US" dirty="0"/>
              <a:t>chorea</a:t>
            </a:r>
          </a:p>
        </p:txBody>
      </p:sp>
      <p:sp>
        <p:nvSpPr>
          <p:cNvPr id="3" name="Content Placeholder 2">
            <a:extLst>
              <a:ext uri="{FF2B5EF4-FFF2-40B4-BE49-F238E27FC236}">
                <a16:creationId xmlns:a16="http://schemas.microsoft.com/office/drawing/2014/main" id="{58F58F77-BB86-451C-992C-07714F7FE973}"/>
              </a:ext>
            </a:extLst>
          </p:cNvPr>
          <p:cNvSpPr>
            <a:spLocks noGrp="1"/>
          </p:cNvSpPr>
          <p:nvPr>
            <p:ph idx="1"/>
          </p:nvPr>
        </p:nvSpPr>
        <p:spPr/>
        <p:txBody>
          <a:bodyPr/>
          <a:lstStyle/>
          <a:p>
            <a:r>
              <a:rPr lang="en-US" dirty="0"/>
              <a:t>Chorea is characterized by involuntary, rhythmic movements of the trunk and extremities that is often associated with muscle weakness and emotional liability.  </a:t>
            </a:r>
          </a:p>
          <a:p>
            <a:r>
              <a:rPr lang="en-US" dirty="0"/>
              <a:t>It is important to determine that the cause of chorea is not an underlying neurological disorder such as Huntington disease, Wilson disease or systemic lupus erythematous.  </a:t>
            </a:r>
          </a:p>
          <a:p>
            <a:r>
              <a:rPr lang="en-US" dirty="0"/>
              <a:t>Chorea may also only be unilateral, so tics, </a:t>
            </a:r>
            <a:r>
              <a:rPr lang="en-US" dirty="0" err="1"/>
              <a:t>hyperkinesis</a:t>
            </a:r>
            <a:r>
              <a:rPr lang="en-US" dirty="0"/>
              <a:t> and conversion disorder should also be ruled out.  </a:t>
            </a:r>
          </a:p>
          <a:p>
            <a:r>
              <a:rPr lang="en-US" dirty="0"/>
              <a:t>Since chorea is a latent manifestation of ARF, it may not be possible to prove infection with GAS.</a:t>
            </a:r>
          </a:p>
        </p:txBody>
      </p:sp>
    </p:spTree>
    <p:extLst>
      <p:ext uri="{BB962C8B-B14F-4D97-AF65-F5344CB8AC3E}">
        <p14:creationId xmlns:p14="http://schemas.microsoft.com/office/powerpoint/2010/main" val="63070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C640E-B2FB-471D-AD6A-78DB0FAF65FF}"/>
              </a:ext>
            </a:extLst>
          </p:cNvPr>
          <p:cNvSpPr>
            <a:spLocks noGrp="1"/>
          </p:cNvSpPr>
          <p:nvPr>
            <p:ph type="title"/>
          </p:nvPr>
        </p:nvSpPr>
        <p:spPr/>
        <p:txBody>
          <a:bodyPr/>
          <a:lstStyle/>
          <a:p>
            <a:r>
              <a:rPr lang="en-US" dirty="0"/>
              <a:t>Minor criteria</a:t>
            </a:r>
          </a:p>
        </p:txBody>
      </p:sp>
      <p:sp>
        <p:nvSpPr>
          <p:cNvPr id="3" name="Content Placeholder 2">
            <a:extLst>
              <a:ext uri="{FF2B5EF4-FFF2-40B4-BE49-F238E27FC236}">
                <a16:creationId xmlns:a16="http://schemas.microsoft.com/office/drawing/2014/main" id="{0C580FBD-5D0A-4813-AE9F-A57D73EA0C5D}"/>
              </a:ext>
            </a:extLst>
          </p:cNvPr>
          <p:cNvSpPr>
            <a:spLocks noGrp="1"/>
          </p:cNvSpPr>
          <p:nvPr>
            <p:ph idx="1"/>
          </p:nvPr>
        </p:nvSpPr>
        <p:spPr/>
        <p:txBody>
          <a:bodyPr/>
          <a:lstStyle/>
          <a:p>
            <a:r>
              <a:rPr lang="en-US" dirty="0"/>
              <a:t>Fever accompanying acute rheumatic fever commonly exceeds 38.5˚ C (101.3˚ F) orally and can be treated with antipyretics.  </a:t>
            </a:r>
          </a:p>
          <a:p>
            <a:r>
              <a:rPr lang="en-US" dirty="0"/>
              <a:t>Elevated C-reactive protein and/or erythrocyte sedimentation rates are lab values consistent with ARF.  Normal CRP and ESR should cause a clinician to seriously rethink the diagnosis of ARF.   </a:t>
            </a:r>
          </a:p>
          <a:p>
            <a:r>
              <a:rPr lang="en-US" dirty="0"/>
              <a:t>First degree heart block can be used as a minor criteria for diagnosis in the absence of </a:t>
            </a:r>
            <a:r>
              <a:rPr lang="en-US" dirty="0" err="1"/>
              <a:t>carditis</a:t>
            </a:r>
            <a:r>
              <a:rPr lang="en-US" dirty="0"/>
              <a:t>.  PR interval of 0.16 seconds in children younger than age 12 and 0.18 seconds in children 12 years of age and older are considered prolonged.</a:t>
            </a:r>
          </a:p>
          <a:p>
            <a:endParaRPr lang="en-US" dirty="0"/>
          </a:p>
        </p:txBody>
      </p:sp>
    </p:spTree>
    <p:extLst>
      <p:ext uri="{BB962C8B-B14F-4D97-AF65-F5344CB8AC3E}">
        <p14:creationId xmlns:p14="http://schemas.microsoft.com/office/powerpoint/2010/main" val="2307222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F85A8-82C5-4CC6-A73B-048A5D351275}"/>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491A01F7-4ED9-480B-BFE8-E669EF07197A}"/>
              </a:ext>
            </a:extLst>
          </p:cNvPr>
          <p:cNvSpPr>
            <a:spLocks noGrp="1"/>
          </p:cNvSpPr>
          <p:nvPr>
            <p:ph idx="1"/>
          </p:nvPr>
        </p:nvSpPr>
        <p:spPr>
          <a:xfrm>
            <a:off x="685801" y="2142067"/>
            <a:ext cx="10131425" cy="4288230"/>
          </a:xfrm>
        </p:spPr>
        <p:txBody>
          <a:bodyPr>
            <a:normAutofit/>
          </a:bodyPr>
          <a:lstStyle/>
          <a:p>
            <a:r>
              <a:rPr lang="en-US" dirty="0"/>
              <a:t>Antibiotic treatment of acute rheumatic fever is usually penicillin.  </a:t>
            </a:r>
          </a:p>
          <a:p>
            <a:pPr lvl="1"/>
            <a:r>
              <a:rPr lang="en-US" dirty="0"/>
              <a:t>Oral Penicillin VK 250 mg twice daily in children or 500 mg twice daily in adolescents for 10 days is recommended.  </a:t>
            </a:r>
          </a:p>
          <a:p>
            <a:pPr lvl="1"/>
            <a:r>
              <a:rPr lang="en-US" dirty="0"/>
              <a:t>Another option is a one-time dose of intramuscular benzathine penicillin.  </a:t>
            </a:r>
          </a:p>
          <a:p>
            <a:r>
              <a:rPr lang="en-US" dirty="0"/>
              <a:t>Erythromycin is recommended for patients with a penicillin allergy. </a:t>
            </a:r>
          </a:p>
          <a:p>
            <a:r>
              <a:rPr lang="en-US" dirty="0"/>
              <a:t>Prophylaxis is recommended to help prevent recurrent episodes of acute rheumatic fever.  </a:t>
            </a:r>
          </a:p>
          <a:p>
            <a:pPr lvl="1"/>
            <a:r>
              <a:rPr lang="en-US" dirty="0"/>
              <a:t>The World Health Organization recommends intramuscular benzathine penicillin injections every three to four weeks for prophylaxis.  </a:t>
            </a:r>
          </a:p>
          <a:p>
            <a:pPr lvl="1"/>
            <a:r>
              <a:rPr lang="en-US" dirty="0"/>
              <a:t>The timeframe is debatable on the duration of prophylaxis treatment, but the consensus is a minimum of 10 years. </a:t>
            </a:r>
          </a:p>
          <a:p>
            <a:r>
              <a:rPr lang="en-US" dirty="0"/>
              <a:t>Symptoms such as fever and arthritis can be treated with salicylates or NSAIDS.</a:t>
            </a:r>
          </a:p>
        </p:txBody>
      </p:sp>
    </p:spTree>
    <p:extLst>
      <p:ext uri="{BB962C8B-B14F-4D97-AF65-F5344CB8AC3E}">
        <p14:creationId xmlns:p14="http://schemas.microsoft.com/office/powerpoint/2010/main" val="589159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90096-73CF-476C-BA51-DB60E0AEFF6C}"/>
              </a:ext>
            </a:extLst>
          </p:cNvPr>
          <p:cNvSpPr>
            <a:spLocks noGrp="1"/>
          </p:cNvSpPr>
          <p:nvPr>
            <p:ph type="title"/>
          </p:nvPr>
        </p:nvSpPr>
        <p:spPr/>
        <p:txBody>
          <a:bodyPr/>
          <a:lstStyle/>
          <a:p>
            <a:r>
              <a:rPr lang="en-US" dirty="0"/>
              <a:t>Discharge recommendations</a:t>
            </a:r>
          </a:p>
        </p:txBody>
      </p:sp>
      <p:sp>
        <p:nvSpPr>
          <p:cNvPr id="3" name="Content Placeholder 2">
            <a:extLst>
              <a:ext uri="{FF2B5EF4-FFF2-40B4-BE49-F238E27FC236}">
                <a16:creationId xmlns:a16="http://schemas.microsoft.com/office/drawing/2014/main" id="{90828318-C85F-43D6-9521-AB0F2F06DACA}"/>
              </a:ext>
            </a:extLst>
          </p:cNvPr>
          <p:cNvSpPr>
            <a:spLocks noGrp="1"/>
          </p:cNvSpPr>
          <p:nvPr>
            <p:ph idx="1"/>
          </p:nvPr>
        </p:nvSpPr>
        <p:spPr/>
        <p:txBody>
          <a:bodyPr/>
          <a:lstStyle/>
          <a:p>
            <a:endParaRPr lang="en-US" dirty="0"/>
          </a:p>
          <a:p>
            <a:r>
              <a:rPr lang="en-US" dirty="0"/>
              <a:t>BC remained negative.  Patient was stable.</a:t>
            </a:r>
          </a:p>
          <a:p>
            <a:r>
              <a:rPr lang="en-US" dirty="0"/>
              <a:t>Midline was placed for long-term IV antibiotics.</a:t>
            </a:r>
          </a:p>
          <a:p>
            <a:r>
              <a:rPr lang="en-US" dirty="0"/>
              <a:t>Rocephin 2 grams IV daily for 2 weeks from negative BC </a:t>
            </a:r>
          </a:p>
          <a:p>
            <a:r>
              <a:rPr lang="en-US" dirty="0"/>
              <a:t>Zithromax 250 mg PO daily for 8 weeks after IV </a:t>
            </a:r>
            <a:r>
              <a:rPr lang="en-US" dirty="0" err="1"/>
              <a:t>abx</a:t>
            </a:r>
            <a:r>
              <a:rPr lang="en-US" dirty="0"/>
              <a:t> completed</a:t>
            </a:r>
          </a:p>
          <a:p>
            <a:r>
              <a:rPr lang="en-US" dirty="0"/>
              <a:t>F/U with PCP in 3  - 5 days</a:t>
            </a:r>
          </a:p>
          <a:p>
            <a:endParaRPr lang="en-US" dirty="0"/>
          </a:p>
        </p:txBody>
      </p:sp>
    </p:spTree>
    <p:extLst>
      <p:ext uri="{BB962C8B-B14F-4D97-AF65-F5344CB8AC3E}">
        <p14:creationId xmlns:p14="http://schemas.microsoft.com/office/powerpoint/2010/main" val="730717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3F19C-5FF3-4DF1-B755-9404D60D2891}"/>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34FE120F-C370-426E-8D89-4F2E1B057732}"/>
              </a:ext>
            </a:extLst>
          </p:cNvPr>
          <p:cNvSpPr>
            <a:spLocks noGrp="1"/>
          </p:cNvSpPr>
          <p:nvPr>
            <p:ph idx="1"/>
          </p:nvPr>
        </p:nvSpPr>
        <p:spPr/>
        <p:txBody>
          <a:bodyPr/>
          <a:lstStyle/>
          <a:p>
            <a:r>
              <a:rPr lang="en-US" dirty="0"/>
              <a:t>Acute rheumatic fever is usually not in the differential diagnosis for adults with fever and arthralgia.  </a:t>
            </a:r>
          </a:p>
          <a:p>
            <a:r>
              <a:rPr lang="en-US" dirty="0"/>
              <a:t>Rare as it is in developed countries, adult-onset ARF is not so uncommon in developing countries.  </a:t>
            </a:r>
          </a:p>
          <a:p>
            <a:r>
              <a:rPr lang="en-US" dirty="0"/>
              <a:t>Sporadic incidences of small endemic areas have been reported in the United States since 1980.  </a:t>
            </a:r>
          </a:p>
          <a:p>
            <a:pPr lvl="1"/>
            <a:r>
              <a:rPr lang="en-US" dirty="0" err="1"/>
              <a:t>Carditis</a:t>
            </a:r>
            <a:r>
              <a:rPr lang="en-US" dirty="0"/>
              <a:t> and arthritis were the main complaints. </a:t>
            </a:r>
          </a:p>
          <a:p>
            <a:pPr lvl="1"/>
            <a:r>
              <a:rPr lang="en-US" dirty="0"/>
              <a:t>Throat pain was rare.   </a:t>
            </a:r>
          </a:p>
          <a:p>
            <a:r>
              <a:rPr lang="en-US" dirty="0"/>
              <a:t>ARF should be considered in older patients with new onset arthritis and fevers.</a:t>
            </a:r>
          </a:p>
        </p:txBody>
      </p:sp>
    </p:spTree>
    <p:extLst>
      <p:ext uri="{BB962C8B-B14F-4D97-AF65-F5344CB8AC3E}">
        <p14:creationId xmlns:p14="http://schemas.microsoft.com/office/powerpoint/2010/main" val="2498984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10741-02D5-43CC-94DA-122905968E8D}"/>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25604FD8-C7D3-4A65-80A8-9401825ED2A6}"/>
              </a:ext>
            </a:extLst>
          </p:cNvPr>
          <p:cNvSpPr>
            <a:spLocks noGrp="1"/>
          </p:cNvSpPr>
          <p:nvPr>
            <p:ph idx="1"/>
          </p:nvPr>
        </p:nvSpPr>
        <p:spPr/>
        <p:txBody>
          <a:bodyPr>
            <a:normAutofit/>
          </a:bodyPr>
          <a:lstStyle/>
          <a:p>
            <a:pPr marL="0" indent="0">
              <a:buNone/>
            </a:pPr>
            <a:r>
              <a:rPr lang="en-US" dirty="0" err="1"/>
              <a:t>Gewitz</a:t>
            </a:r>
            <a:r>
              <a:rPr lang="en-US" dirty="0"/>
              <a:t> MH, Baltimore RS, </a:t>
            </a:r>
            <a:r>
              <a:rPr lang="en-US" dirty="0" err="1"/>
              <a:t>Tani</a:t>
            </a:r>
            <a:r>
              <a:rPr lang="en-US" dirty="0"/>
              <a:t> LY, et al.  Revision of the Jones Criteria for the Diagnosis of Acute Rheumatic Fever in the Era of Doppler Echocardiography.  Circulation. 2015;131(20):1806-1818.  http://circ.ahajournals.org/content/131/20/1806.long. Accessed February 18, 2018.</a:t>
            </a:r>
          </a:p>
          <a:p>
            <a:pPr marL="0" indent="0">
              <a:buNone/>
            </a:pPr>
            <a:r>
              <a:rPr lang="en-US" dirty="0"/>
              <a:t>Webb RH, Grant C, </a:t>
            </a:r>
            <a:r>
              <a:rPr lang="en-US" dirty="0" err="1"/>
              <a:t>Harnden</a:t>
            </a:r>
            <a:r>
              <a:rPr lang="en-US" dirty="0"/>
              <a:t> A.  Acute rheumatic fever.  BMJ. 2015;351:h3443. http://www.bmj.com/content/351/bmj.h3443.  Accessed February 18, 2018.</a:t>
            </a:r>
          </a:p>
          <a:p>
            <a:pPr marL="0" indent="0">
              <a:buNone/>
            </a:pPr>
            <a:r>
              <a:rPr lang="en-US" dirty="0"/>
              <a:t>Ben-</a:t>
            </a:r>
            <a:r>
              <a:rPr lang="en-US" dirty="0" err="1"/>
              <a:t>Dov</a:t>
            </a:r>
            <a:r>
              <a:rPr lang="en-US" dirty="0"/>
              <a:t> I, Berry E.  Acute rheumatic fever in adults over the age of 45 years: an analysis of 23 patients together with a review of the literature.  Seminars in Arthritis &amp; Rheumatism.  1980;10(2):100-110.  Abstract. https://doi.org/10.1016/0049-0172(80)90003-7.  Accessed February 16, 2018.</a:t>
            </a:r>
          </a:p>
          <a:p>
            <a:pPr marL="0" indent="0">
              <a:buNone/>
            </a:pPr>
            <a:r>
              <a:rPr lang="en-US" dirty="0"/>
              <a:t>Nakashima D, Ueda K, </a:t>
            </a:r>
            <a:r>
              <a:rPr lang="en-US" dirty="0" err="1"/>
              <a:t>Tsukuda</a:t>
            </a:r>
            <a:r>
              <a:rPr lang="en-US" dirty="0"/>
              <a:t> K, et al.  Adult-onset Acute Rheumatic Fever.  Internal medicine.  2012;51(19):2805-2808.  https://www.jstage.jst.go.jp/article/internalmedicine/51/19/51_51.7661/_article.  Accessed February 16, 2018.</a:t>
            </a:r>
          </a:p>
          <a:p>
            <a:pPr marL="0" indent="0">
              <a:buNone/>
            </a:pPr>
            <a:endParaRPr lang="en-US" dirty="0"/>
          </a:p>
        </p:txBody>
      </p:sp>
    </p:spTree>
    <p:extLst>
      <p:ext uri="{BB962C8B-B14F-4D97-AF65-F5344CB8AC3E}">
        <p14:creationId xmlns:p14="http://schemas.microsoft.com/office/powerpoint/2010/main" val="29092268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TM03457452[[fn=Celestial]]</Template>
  <TotalTime>283</TotalTime>
  <Words>2210</Words>
  <Application>Microsoft Macintosh PowerPoint</Application>
  <PresentationFormat>Widescreen</PresentationFormat>
  <Paragraphs>230</Paragraphs>
  <Slides>35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Calibri Light</vt:lpstr>
      <vt:lpstr>Celestial</vt:lpstr>
      <vt:lpstr>Migratory arthritis and fever</vt:lpstr>
      <vt:lpstr>Case presentation</vt:lpstr>
      <vt:lpstr>Past medical history</vt:lpstr>
      <vt:lpstr>Medications and allergies</vt:lpstr>
      <vt:lpstr>Review of systems</vt:lpstr>
      <vt:lpstr>Physical exam</vt:lpstr>
      <vt:lpstr>Right elbow</vt:lpstr>
      <vt:lpstr>Right knee</vt:lpstr>
      <vt:lpstr>Left foot</vt:lpstr>
      <vt:lpstr>Laboratory findings</vt:lpstr>
      <vt:lpstr>Chest x-ray</vt:lpstr>
      <vt:lpstr>Initial diagnosis</vt:lpstr>
      <vt:lpstr>Hospital course day 1 &amp; 2</vt:lpstr>
      <vt:lpstr>Hospital course day 3</vt:lpstr>
      <vt:lpstr>What was the patient’s most likely diagnosis? </vt:lpstr>
      <vt:lpstr>Hospital course day 4</vt:lpstr>
      <vt:lpstr>Echocardiogram results</vt:lpstr>
      <vt:lpstr>Hospital course day 5</vt:lpstr>
      <vt:lpstr>Based off the diagnosis criteria, how is infection with GAS confirmed in a patient suspected to this disease?</vt:lpstr>
      <vt:lpstr>Hospital course day 6</vt:lpstr>
      <vt:lpstr>Acute Rheumatic fever</vt:lpstr>
      <vt:lpstr>Which of the following is considered a major criteria for diagnosis?</vt:lpstr>
      <vt:lpstr>Jones Criteria</vt:lpstr>
      <vt:lpstr>Polyarthritis</vt:lpstr>
      <vt:lpstr>carditis</vt:lpstr>
      <vt:lpstr>ARF vegetations</vt:lpstr>
      <vt:lpstr>Skin manifestations</vt:lpstr>
      <vt:lpstr>Erythema marginatum</vt:lpstr>
      <vt:lpstr>Subcutaneous nodules</vt:lpstr>
      <vt:lpstr>chorea</vt:lpstr>
      <vt:lpstr>Minor criteria</vt:lpstr>
      <vt:lpstr>treatment</vt:lpstr>
      <vt:lpstr>Discharge recommendations</vt:lpstr>
      <vt:lpstr>Conclusion</vt:lpstr>
      <vt:lpstr>references</vt:lpstr>
    </vt:vector>
  </TitlesOfParts>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Migratory arthritis and fever</dc:title>
  <dc:creator>Elizabeth Dockery</dc:creator>
  <cp:lastModifiedBy>David  Berry</cp:lastModifiedBy>
  <cp:revision>35</cp:revision>
  <dcterms:created xsi:type="dcterms:W3CDTF">2018-04-20T01:12:44Z</dcterms:created>
  <dcterms:modified xsi:type="dcterms:W3CDTF">2018-04-25T14:56:11Z</dcterms:modified>
</cp:coreProperties>
</file>