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2" r:id="rId1"/>
  </p:sldMasterIdLst>
  <p:notesMasterIdLst>
    <p:notesMasterId r:id="rId21"/>
  </p:notesMasterIdLst>
  <p:handoutMasterIdLst>
    <p:handoutMasterId r:id="rId22"/>
  </p:handoutMasterIdLst>
  <p:sldIdLst>
    <p:sldId id="267" r:id="rId2"/>
    <p:sldId id="268" r:id="rId3"/>
    <p:sldId id="269" r:id="rId4"/>
    <p:sldId id="270" r:id="rId5"/>
    <p:sldId id="272" r:id="rId6"/>
    <p:sldId id="271" r:id="rId7"/>
    <p:sldId id="273" r:id="rId8"/>
    <p:sldId id="274" r:id="rId9"/>
    <p:sldId id="288" r:id="rId10"/>
    <p:sldId id="289" r:id="rId11"/>
    <p:sldId id="277" r:id="rId12"/>
    <p:sldId id="278" r:id="rId13"/>
    <p:sldId id="284" r:id="rId14"/>
    <p:sldId id="276" r:id="rId15"/>
    <p:sldId id="285" r:id="rId16"/>
    <p:sldId id="290" r:id="rId17"/>
    <p:sldId id="287" r:id="rId18"/>
    <p:sldId id="286"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06" d="100"/>
          <a:sy n="106" d="100"/>
        </p:scale>
        <p:origin x="184" y="216"/>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4/24/18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dirty="0"/>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4/24/18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dirty="0"/>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D16233-42A9-4C1D-BEEA-0A6FC010E12B}" type="datetimeFigureOut">
              <a:rPr lang="en-US" smtClean="0"/>
              <a:t>4/24/18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86A5C-FA14-4EF0-A553-FBAC00D62FC4}" type="slidenum">
              <a:rPr lang="en-US" smtClean="0"/>
              <a:t>‹#›</a:t>
            </a:fld>
            <a:endParaRPr lang="en-US"/>
          </a:p>
        </p:txBody>
      </p:sp>
    </p:spTree>
    <p:extLst>
      <p:ext uri="{BB962C8B-B14F-4D97-AF65-F5344CB8AC3E}">
        <p14:creationId xmlns:p14="http://schemas.microsoft.com/office/powerpoint/2010/main" val="236384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6E011-4F7D-42D0-82E1-078A40B76F01}"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0285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DA471FE-0FCC-47A4-B218-06AF00AFA70F}"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58583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42C22A-A385-4013-8BC3-1C712ED98224}" type="datetime1">
              <a:rPr lang="en-US" smtClean="0"/>
              <a:t>4/24/18</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77733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143CD7-DDC2-4E28-B80E-11B3368F8846}" type="datetime1">
              <a:rPr lang="en-US" smtClean="0"/>
              <a:t>4/24/18</a:t>
            </a:fld>
            <a:endParaRPr lang="en-US" dirty="0"/>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0691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8882D6B-0F0F-41E5-8A0F-FC2D7E2110E0}" type="datetime1">
              <a:rPr lang="en-US" smtClean="0"/>
              <a:t>4/24/18</a:t>
            </a:fld>
            <a:endParaRPr lang="en-US" dirty="0"/>
          </a:p>
        </p:txBody>
      </p:sp>
      <p:sp>
        <p:nvSpPr>
          <p:cNvPr id="5" name="Footer Placeholder 3"/>
          <p:cNvSpPr>
            <a:spLocks noGrp="1"/>
          </p:cNvSpPr>
          <p:nvPr>
            <p:ph type="ftr" sz="quarter" idx="11"/>
          </p:nvPr>
        </p:nvSpPr>
        <p:spPr/>
        <p:txBody>
          <a:bodyPr/>
          <a:lstStyle/>
          <a:p>
            <a:r>
              <a:rPr lang="en-US"/>
              <a:t>Add a footer</a:t>
            </a:r>
            <a:endParaRPr lang="en-US" dirty="0"/>
          </a:p>
        </p:txBody>
      </p:sp>
      <p:sp>
        <p:nvSpPr>
          <p:cNvPr id="6"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6990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99C1A38-D70F-41CF-857C-945C6FF6B07D}" type="datetime1">
              <a:rPr lang="en-US" smtClean="0"/>
              <a:t>4/24/18</a:t>
            </a:fld>
            <a:endParaRPr lang="en-US" dirty="0"/>
          </a:p>
        </p:txBody>
      </p:sp>
      <p:sp>
        <p:nvSpPr>
          <p:cNvPr id="5" name="Footer Placeholder 2"/>
          <p:cNvSpPr>
            <a:spLocks noGrp="1"/>
          </p:cNvSpPr>
          <p:nvPr>
            <p:ph type="ftr" sz="quarter" idx="11"/>
          </p:nvPr>
        </p:nvSpPr>
        <p:spPr/>
        <p:txBody>
          <a:bodyPr/>
          <a:lstStyle/>
          <a:p>
            <a:r>
              <a:rPr lang="en-US"/>
              <a:t>Add a footer</a:t>
            </a:r>
            <a:endParaRPr lang="en-US" dirty="0"/>
          </a:p>
        </p:txBody>
      </p:sp>
      <p:sp>
        <p:nvSpPr>
          <p:cNvPr id="6"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54285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32B96DC-D1E7-4668-A471-A46ECA2AE34F}" type="datetime1">
              <a:rPr lang="en-US" smtClean="0"/>
              <a:t>4/24/18</a:t>
            </a:fld>
            <a:endParaRPr lang="en-US" dirty="0"/>
          </a:p>
        </p:txBody>
      </p:sp>
      <p:sp>
        <p:nvSpPr>
          <p:cNvPr id="5" name="Footer Placeholder 5"/>
          <p:cNvSpPr>
            <a:spLocks noGrp="1"/>
          </p:cNvSpPr>
          <p:nvPr>
            <p:ph type="ftr" sz="quarter" idx="11"/>
          </p:nvPr>
        </p:nvSpPr>
        <p:spPr/>
        <p:txBody>
          <a:bodyPr/>
          <a:lstStyle/>
          <a:p>
            <a:r>
              <a:rPr lang="en-US"/>
              <a:t>Add a footer</a:t>
            </a:r>
            <a:endParaRPr lang="en-US" dirty="0"/>
          </a:p>
        </p:txBody>
      </p:sp>
      <p:sp>
        <p:nvSpPr>
          <p:cNvPr id="6"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
        <p:nvSpPr>
          <p:cNvPr id="8" name="Rectangle 7">
            <a:extLst>
              <a:ext uri="{FF2B5EF4-FFF2-40B4-BE49-F238E27FC236}">
                <a16:creationId xmlns:a16="http://schemas.microsoft.com/office/drawing/2014/main" id="{D4F9EDE7-7D64-4B8F-B524-8C071EDF8329}"/>
              </a:ext>
            </a:extLst>
          </p:cNvPr>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024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1D16233-42A9-4C1D-BEEA-0A6FC010E12B}" type="datetimeFigureOut">
              <a:rPr lang="en-US" smtClean="0"/>
              <a:t>4/24/18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86A5C-FA14-4EF0-A553-FBAC00D62FC4}" type="slidenum">
              <a:rPr lang="en-US" smtClean="0"/>
              <a:t>‹#›</a:t>
            </a:fld>
            <a:endParaRPr lang="en-US"/>
          </a:p>
        </p:txBody>
      </p:sp>
    </p:spTree>
    <p:extLst>
      <p:ext uri="{BB962C8B-B14F-4D97-AF65-F5344CB8AC3E}">
        <p14:creationId xmlns:p14="http://schemas.microsoft.com/office/powerpoint/2010/main" val="18427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C444FFE-4BDB-4301-83D8-FE8B25E7CF5A}" type="datetime1">
              <a:rPr lang="en-US" smtClean="0"/>
              <a:t>4/24/18</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16749349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C444FFE-4BDB-4301-83D8-FE8B25E7CF5A}"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5658462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C444FFE-4BDB-4301-83D8-FE8B25E7CF5A}"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2627027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444FFE-4BDB-4301-83D8-FE8B25E7CF5A}"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51486496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444FFE-4BDB-4301-83D8-FE8B25E7CF5A}" type="datetime1">
              <a:rPr lang="en-US" smtClean="0"/>
              <a:t>4/24/18</a:t>
            </a:fld>
            <a:endParaRPr lang="en-US" dirty="0"/>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97282712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444FFE-4BDB-4301-83D8-FE8B25E7CF5A}" type="datetime1">
              <a:rPr lang="en-US" smtClean="0"/>
              <a:t>4/24/18</a:t>
            </a:fld>
            <a:endParaRPr lang="en-US" dirty="0"/>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1724080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0B874-E53C-42B9-98BA-0781B387246C}"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58325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D402F4-45D7-406A-9C33-75238E131A1E}" type="datetime1">
              <a:rPr lang="en-US" smtClean="0"/>
              <a:t>4/24/18</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66351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C444FFE-4BDB-4301-83D8-FE8B25E7CF5A}" type="datetime1">
              <a:rPr lang="en-US" smtClean="0"/>
              <a:t>4/24/18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874175992"/>
      </p:ext>
    </p:extLst>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5607" y="581891"/>
            <a:ext cx="11161222" cy="3834938"/>
          </a:xfrm>
        </p:spPr>
        <p:txBody>
          <a:bodyPr>
            <a:noAutofit/>
          </a:bodyPr>
          <a:lstStyle/>
          <a:p>
            <a:r>
              <a:rPr lang="en-US" sz="6000" b="1" dirty="0"/>
              <a:t>Abilify and Propofol, a concerning combination leading to Tardive Dyskinesia</a:t>
            </a:r>
            <a:endParaRPr lang="en-US" sz="6000" dirty="0"/>
          </a:p>
        </p:txBody>
      </p:sp>
      <p:sp>
        <p:nvSpPr>
          <p:cNvPr id="3" name="Subtitle 2"/>
          <p:cNvSpPr>
            <a:spLocks noGrp="1"/>
          </p:cNvSpPr>
          <p:nvPr>
            <p:ph type="subTitle" idx="1"/>
          </p:nvPr>
        </p:nvSpPr>
        <p:spPr>
          <a:xfrm>
            <a:off x="2139142" y="4416829"/>
            <a:ext cx="8229600" cy="1954024"/>
          </a:xfrm>
        </p:spPr>
        <p:txBody>
          <a:bodyPr>
            <a:normAutofit/>
          </a:bodyPr>
          <a:lstStyle/>
          <a:p>
            <a:r>
              <a:rPr lang="en-US" cap="none" dirty="0">
                <a:solidFill>
                  <a:schemeClr val="tx1"/>
                </a:solidFill>
                <a:latin typeface="+mn-lt"/>
              </a:rPr>
              <a:t>A Case Presentation By Dr. Daniel Blair, R3</a:t>
            </a:r>
          </a:p>
          <a:p>
            <a:r>
              <a:rPr lang="en-US" cap="none" dirty="0">
                <a:solidFill>
                  <a:schemeClr val="tx1"/>
                </a:solidFill>
                <a:latin typeface="+mn-lt"/>
              </a:rPr>
              <a:t>NCH Internal Medicine Residency Program</a:t>
            </a:r>
          </a:p>
          <a:p>
            <a:r>
              <a:rPr lang="en-US" cap="none">
                <a:solidFill>
                  <a:schemeClr val="tx1"/>
                </a:solidFill>
                <a:latin typeface="+mn-lt"/>
              </a:rPr>
              <a:t>Rural </a:t>
            </a:r>
            <a:r>
              <a:rPr lang="en-US" cap="none" dirty="0">
                <a:solidFill>
                  <a:schemeClr val="tx1"/>
                </a:solidFill>
                <a:latin typeface="+mn-lt"/>
              </a:rPr>
              <a:t>Research Symposium</a:t>
            </a:r>
          </a:p>
          <a:p>
            <a:r>
              <a:rPr lang="en-US" cap="none" dirty="0">
                <a:solidFill>
                  <a:schemeClr val="tx1"/>
                </a:solidFill>
                <a:latin typeface="+mn-lt"/>
              </a:rPr>
              <a:t>April 26</a:t>
            </a:r>
            <a:r>
              <a:rPr lang="en-US" cap="none" baseline="30000" dirty="0">
                <a:solidFill>
                  <a:schemeClr val="tx1"/>
                </a:solidFill>
                <a:latin typeface="+mn-lt"/>
              </a:rPr>
              <a:t>th</a:t>
            </a:r>
            <a:r>
              <a:rPr lang="en-US" cap="none" dirty="0">
                <a:solidFill>
                  <a:schemeClr val="tx1"/>
                </a:solidFill>
                <a:latin typeface="+mn-lt"/>
              </a:rPr>
              <a:t>, 2018</a:t>
            </a:r>
          </a:p>
          <a:p>
            <a:endParaRPr lang="en-US" dirty="0">
              <a:solidFill>
                <a:schemeClr val="tx1"/>
              </a:solidFill>
            </a:endParaRPr>
          </a:p>
        </p:txBody>
      </p:sp>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184062" y="0"/>
            <a:ext cx="12007937" cy="946778"/>
          </a:xfrm>
        </p:spPr>
        <p:txBody>
          <a:bodyPr>
            <a:normAutofit/>
          </a:bodyPr>
          <a:lstStyle/>
          <a:p>
            <a:r>
              <a:rPr lang="en-US" sz="4400" b="1" dirty="0">
                <a:latin typeface="Arial" panose="020B0604020202020204" pitchFamily="34" charset="0"/>
                <a:cs typeface="Arial" panose="020B0604020202020204" pitchFamily="34" charset="0"/>
              </a:rPr>
              <a:t>HPI</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184063" y="687186"/>
            <a:ext cx="11847224" cy="6029498"/>
          </a:xfrm>
        </p:spPr>
        <p:txBody>
          <a:bodyPr>
            <a:normAutofit/>
          </a:bodyPr>
          <a:lstStyle/>
          <a:p>
            <a:pPr marL="0" indent="0">
              <a:buNone/>
            </a:pPr>
            <a:r>
              <a:rPr lang="en-US" sz="2800" dirty="0">
                <a:latin typeface="Arial" panose="020B0604020202020204" pitchFamily="34" charset="0"/>
                <a:cs typeface="Arial" panose="020B0604020202020204" pitchFamily="34" charset="0"/>
              </a:rPr>
              <a:t>A 53 year old female, after a diagnostic bronchoscopy under general anesthesia for idiopathic pulmonary fibrosis, was noted to have immediate new onset of symptoms upon extubation from the ventilator. She presented to the clinic for post-op, and  was found to have prominent repetitive tongue protrusion, and right lower extremity spasms. She was a well-known long-term patient at our community clinic, with a very complex medical history, including a new diagnosis of idiopathic pulmonary fibrosis, with concern for rheumatoid arthritis as the cause. In addition to these medical symptoms, she had recently been changed on her depression medications to Abilify two months prior to this procedure. </a:t>
            </a:r>
          </a:p>
        </p:txBody>
      </p:sp>
    </p:spTree>
    <p:extLst>
      <p:ext uri="{BB962C8B-B14F-4D97-AF65-F5344CB8AC3E}">
        <p14:creationId xmlns:p14="http://schemas.microsoft.com/office/powerpoint/2010/main" val="410498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184062" y="0"/>
            <a:ext cx="12007937" cy="946778"/>
          </a:xfrm>
        </p:spPr>
        <p:txBody>
          <a:bodyPr>
            <a:normAutofit/>
          </a:bodyPr>
          <a:lstStyle/>
          <a:p>
            <a:r>
              <a:rPr lang="en-US" sz="4400" b="1" u="sng" dirty="0">
                <a:latin typeface="Arial" panose="020B0604020202020204" pitchFamily="34" charset="0"/>
                <a:cs typeface="Arial" panose="020B0604020202020204" pitchFamily="34" charset="0"/>
              </a:rPr>
              <a:t>Medical History</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117561" y="692727"/>
            <a:ext cx="11847224" cy="6118168"/>
          </a:xfrm>
        </p:spPr>
        <p:txBody>
          <a:bodyPr numCol="2">
            <a:normAutofit lnSpcReduction="10000"/>
          </a:bodyPr>
          <a:lstStyle/>
          <a:p>
            <a:pPr lvl="0"/>
            <a:r>
              <a:rPr lang="en-US" sz="2800" b="1" dirty="0">
                <a:latin typeface="Arial" panose="020B0604020202020204" pitchFamily="34" charset="0"/>
                <a:cs typeface="Arial" panose="020B0604020202020204" pitchFamily="34" charset="0"/>
              </a:rPr>
              <a:t>Cerebral Aneurisms</a:t>
            </a:r>
          </a:p>
          <a:p>
            <a:pPr lvl="0"/>
            <a:r>
              <a:rPr lang="en-US" sz="2800" b="1" dirty="0">
                <a:latin typeface="Arial" panose="020B0604020202020204" pitchFamily="34" charset="0"/>
                <a:cs typeface="Arial" panose="020B0604020202020204" pitchFamily="34" charset="0"/>
              </a:rPr>
              <a:t>Chronic Persistent </a:t>
            </a:r>
            <a:r>
              <a:rPr lang="en-US" sz="2800" b="1" dirty="0" err="1">
                <a:latin typeface="Arial" panose="020B0604020202020204" pitchFamily="34" charset="0"/>
                <a:cs typeface="Arial" panose="020B0604020202020204" pitchFamily="34" charset="0"/>
              </a:rPr>
              <a:t>Afib</a:t>
            </a:r>
            <a:endParaRPr lang="en-US" sz="2800" b="1" dirty="0">
              <a:latin typeface="Arial" panose="020B0604020202020204" pitchFamily="34" charset="0"/>
              <a:cs typeface="Arial" panose="020B0604020202020204" pitchFamily="34" charset="0"/>
            </a:endParaRPr>
          </a:p>
          <a:p>
            <a:pPr lvl="0"/>
            <a:r>
              <a:rPr lang="en-US" sz="2800" b="1" dirty="0">
                <a:latin typeface="Arial" panose="020B0604020202020204" pitchFamily="34" charset="0"/>
                <a:cs typeface="Arial" panose="020B0604020202020204" pitchFamily="34" charset="0"/>
              </a:rPr>
              <a:t>Several DVT And PE’s, Requiring Coumadin</a:t>
            </a:r>
          </a:p>
          <a:p>
            <a:pPr lvl="0"/>
            <a:r>
              <a:rPr lang="en-US" sz="2800" b="1" dirty="0">
                <a:latin typeface="Arial" panose="020B0604020202020204" pitchFamily="34" charset="0"/>
                <a:cs typeface="Arial" panose="020B0604020202020204" pitchFamily="34" charset="0"/>
              </a:rPr>
              <a:t>Depression And Anxiety</a:t>
            </a:r>
          </a:p>
          <a:p>
            <a:pPr lvl="0"/>
            <a:r>
              <a:rPr lang="en-US" sz="2800" b="1" dirty="0">
                <a:latin typeface="Arial" panose="020B0604020202020204" pitchFamily="34" charset="0"/>
                <a:cs typeface="Arial" panose="020B0604020202020204" pitchFamily="34" charset="0"/>
              </a:rPr>
              <a:t>Epilepsy</a:t>
            </a:r>
          </a:p>
          <a:p>
            <a:pPr lvl="0"/>
            <a:r>
              <a:rPr lang="en-US" sz="2800" b="1" u="sng" dirty="0">
                <a:latin typeface="Arial" panose="020B0604020202020204" pitchFamily="34" charset="0"/>
                <a:cs typeface="Arial" panose="020B0604020202020204" pitchFamily="34" charset="0"/>
              </a:rPr>
              <a:t>COPD (?)</a:t>
            </a:r>
          </a:p>
          <a:p>
            <a:pPr lvl="0"/>
            <a:r>
              <a:rPr lang="en-US" sz="2800" b="1" dirty="0">
                <a:latin typeface="Arial" panose="020B0604020202020204" pitchFamily="34" charset="0"/>
                <a:cs typeface="Arial" panose="020B0604020202020204" pitchFamily="34" charset="0"/>
              </a:rPr>
              <a:t>Type II Diabetes Mellitus</a:t>
            </a:r>
          </a:p>
          <a:p>
            <a:pPr lvl="0"/>
            <a:r>
              <a:rPr lang="en-US" sz="2800" b="1" dirty="0">
                <a:latin typeface="Arial" panose="020B0604020202020204" pitchFamily="34" charset="0"/>
                <a:cs typeface="Arial" panose="020B0604020202020204" pitchFamily="34" charset="0"/>
              </a:rPr>
              <a:t>Recurrent Pneumothorax</a:t>
            </a:r>
          </a:p>
          <a:p>
            <a:pPr lvl="0"/>
            <a:r>
              <a:rPr lang="en-US" sz="2800" b="1" dirty="0">
                <a:latin typeface="Arial" panose="020B0604020202020204" pitchFamily="34" charset="0"/>
                <a:cs typeface="Arial" panose="020B0604020202020204" pitchFamily="34" charset="0"/>
              </a:rPr>
              <a:t>Ischemic Strokes x1, Hemorrhagic Stroke x2</a:t>
            </a:r>
          </a:p>
          <a:p>
            <a:pPr lvl="0"/>
            <a:endParaRPr lang="en-US" sz="2800" b="1" dirty="0">
              <a:latin typeface="Arial" panose="020B0604020202020204" pitchFamily="34" charset="0"/>
              <a:cs typeface="Arial" panose="020B0604020202020204" pitchFamily="34" charset="0"/>
            </a:endParaRPr>
          </a:p>
          <a:p>
            <a:pPr lvl="0"/>
            <a:endParaRPr lang="en-US" sz="2800" b="1" dirty="0">
              <a:latin typeface="Arial" panose="020B0604020202020204" pitchFamily="34" charset="0"/>
              <a:cs typeface="Arial" panose="020B0604020202020204" pitchFamily="34" charset="0"/>
            </a:endParaRPr>
          </a:p>
          <a:p>
            <a:pPr lvl="0"/>
            <a:r>
              <a:rPr lang="en-US" sz="2800" b="1" dirty="0">
                <a:latin typeface="Arial" panose="020B0604020202020204" pitchFamily="34" charset="0"/>
                <a:cs typeface="Arial" panose="020B0604020202020204" pitchFamily="34" charset="0"/>
              </a:rPr>
              <a:t>Obstructive Sleep Apnea</a:t>
            </a:r>
          </a:p>
          <a:p>
            <a:pPr lvl="0"/>
            <a:r>
              <a:rPr lang="en-US" sz="2800" b="1" dirty="0">
                <a:latin typeface="Arial" panose="020B0604020202020204" pitchFamily="34" charset="0"/>
                <a:cs typeface="Arial" panose="020B0604020202020204" pitchFamily="34" charset="0"/>
              </a:rPr>
              <a:t>Subarachnoid Hemorrhage</a:t>
            </a:r>
          </a:p>
          <a:p>
            <a:pPr lvl="0"/>
            <a:r>
              <a:rPr lang="en-US" sz="2800" b="1" dirty="0">
                <a:latin typeface="Arial" panose="020B0604020202020204" pitchFamily="34" charset="0"/>
                <a:cs typeface="Arial" panose="020B0604020202020204" pitchFamily="34" charset="0"/>
              </a:rPr>
              <a:t>Endometriosis</a:t>
            </a:r>
          </a:p>
          <a:p>
            <a:pPr lvl="0"/>
            <a:r>
              <a:rPr lang="en-US" sz="2800" b="1" dirty="0">
                <a:latin typeface="Arial" panose="020B0604020202020204" pitchFamily="34" charset="0"/>
                <a:cs typeface="Arial" panose="020B0604020202020204" pitchFamily="34" charset="0"/>
              </a:rPr>
              <a:t>Rheumatoid Arthritis</a:t>
            </a:r>
          </a:p>
          <a:p>
            <a:pPr lvl="0"/>
            <a:r>
              <a:rPr lang="en-US" sz="2800" b="1" dirty="0">
                <a:latin typeface="Arial" panose="020B0604020202020204" pitchFamily="34" charset="0"/>
                <a:cs typeface="Arial" panose="020B0604020202020204" pitchFamily="34" charset="0"/>
              </a:rPr>
              <a:t>Coronary Artery Disease, Status Post MI x2</a:t>
            </a:r>
          </a:p>
          <a:p>
            <a:r>
              <a:rPr lang="en-US" sz="2800" b="1" i="1" dirty="0">
                <a:latin typeface="Arial" panose="020B0604020202020204" pitchFamily="34" charset="0"/>
                <a:cs typeface="Arial" panose="020B0604020202020204" pitchFamily="34" charset="0"/>
              </a:rPr>
              <a:t>Recent Diagnosis Of Idiopathic Pulmonary Fibrosis</a:t>
            </a:r>
          </a:p>
          <a:p>
            <a:pPr lvl="0"/>
            <a:endParaRPr lang="en-US" sz="2800" b="1" dirty="0">
              <a:latin typeface="Arial" panose="020B0604020202020204" pitchFamily="34" charset="0"/>
              <a:cs typeface="Arial" panose="020B0604020202020204" pitchFamily="34" charset="0"/>
            </a:endParaRPr>
          </a:p>
          <a:p>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06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184062" y="0"/>
            <a:ext cx="12007937" cy="946778"/>
          </a:xfrm>
        </p:spPr>
        <p:txBody>
          <a:bodyPr>
            <a:normAutofit/>
          </a:bodyPr>
          <a:lstStyle/>
          <a:p>
            <a:r>
              <a:rPr lang="en-US" sz="4400" u="sng" dirty="0">
                <a:effectLst/>
                <a:latin typeface="Arial" panose="020B0604020202020204" pitchFamily="34" charset="0"/>
                <a:cs typeface="Arial" panose="020B0604020202020204" pitchFamily="34" charset="0"/>
              </a:rPr>
              <a:t>surgical history </a:t>
            </a:r>
            <a:r>
              <a:rPr lang="en-US" sz="2800" u="sng" dirty="0">
                <a:effectLst/>
                <a:latin typeface="Arial" panose="020B0604020202020204" pitchFamily="34" charset="0"/>
                <a:cs typeface="Arial" panose="020B0604020202020204" pitchFamily="34" charset="0"/>
              </a:rPr>
              <a:t>(Pertinent ones)</a:t>
            </a:r>
            <a:endParaRPr lang="en-US" sz="4400" b="1" u="sng"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184063" y="770312"/>
            <a:ext cx="11847224" cy="5946371"/>
          </a:xfrm>
        </p:spPr>
        <p:txBody>
          <a:bodyPr>
            <a:normAutofit/>
          </a:bodyPr>
          <a:lstStyle/>
          <a:p>
            <a:r>
              <a:rPr lang="en-US" sz="3200" b="1" dirty="0">
                <a:effectLst/>
                <a:latin typeface="Arial" panose="020B0604020202020204" pitchFamily="34" charset="0"/>
                <a:cs typeface="Arial" panose="020B0604020202020204" pitchFamily="34" charset="0"/>
              </a:rPr>
              <a:t>Open Laparotomy with tumor resection</a:t>
            </a:r>
          </a:p>
          <a:p>
            <a:r>
              <a:rPr lang="en-US" sz="3200" b="1" dirty="0">
                <a:effectLst/>
                <a:latin typeface="Arial" panose="020B0604020202020204" pitchFamily="34" charset="0"/>
                <a:cs typeface="Arial" panose="020B0604020202020204" pitchFamily="34" charset="0"/>
              </a:rPr>
              <a:t>Laparoscopic cholecystectomy </a:t>
            </a:r>
          </a:p>
          <a:p>
            <a:r>
              <a:rPr lang="en-US" sz="3200" b="1" dirty="0">
                <a:effectLst/>
                <a:latin typeface="Arial" panose="020B0604020202020204" pitchFamily="34" charset="0"/>
                <a:cs typeface="Arial" panose="020B0604020202020204" pitchFamily="34" charset="0"/>
              </a:rPr>
              <a:t>Chest tubes</a:t>
            </a:r>
          </a:p>
          <a:p>
            <a:r>
              <a:rPr lang="en-US" sz="3200" b="1" dirty="0">
                <a:effectLst/>
                <a:latin typeface="Arial" panose="020B0604020202020204" pitchFamily="34" charset="0"/>
                <a:cs typeface="Arial" panose="020B0604020202020204" pitchFamily="34" charset="0"/>
              </a:rPr>
              <a:t>Greenfield filter placement</a:t>
            </a:r>
          </a:p>
          <a:p>
            <a:r>
              <a:rPr lang="en-US" sz="3200" b="1" dirty="0">
                <a:effectLst/>
                <a:latin typeface="Arial" panose="020B0604020202020204" pitchFamily="34" charset="0"/>
                <a:cs typeface="Arial" panose="020B0604020202020204" pitchFamily="34" charset="0"/>
              </a:rPr>
              <a:t>Intracranial aneurysm repair x2</a:t>
            </a:r>
          </a:p>
          <a:p>
            <a:r>
              <a:rPr lang="en-US" sz="3200" b="1" dirty="0">
                <a:latin typeface="Arial" panose="020B0604020202020204" pitchFamily="34" charset="0"/>
                <a:cs typeface="Arial" panose="020B0604020202020204" pitchFamily="34" charset="0"/>
              </a:rPr>
              <a:t>Ventriculostomy tube placement for hemorrhagic stroke x2 (later removed)</a:t>
            </a:r>
            <a:endParaRPr lang="en-US" sz="3200" b="1" dirty="0">
              <a:effectLst/>
              <a:latin typeface="Arial" panose="020B0604020202020204" pitchFamily="34" charset="0"/>
              <a:cs typeface="Arial" panose="020B0604020202020204" pitchFamily="34" charset="0"/>
            </a:endParaRPr>
          </a:p>
          <a:p>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65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886691"/>
            <a:ext cx="12075622" cy="5971309"/>
          </a:xfrm>
        </p:spPr>
        <p:txBody>
          <a:bodyPr>
            <a:normAutofit fontScale="92500" lnSpcReduction="10000"/>
          </a:bodyPr>
          <a:lstStyle/>
          <a:p>
            <a:r>
              <a:rPr lang="en-US" sz="3600" u="sng" dirty="0">
                <a:effectLst/>
                <a:latin typeface="Arial" panose="020B0604020202020204" pitchFamily="34" charset="0"/>
                <a:cs typeface="Arial" panose="020B0604020202020204" pitchFamily="34" charset="0"/>
              </a:rPr>
              <a:t>Family history</a:t>
            </a:r>
            <a:r>
              <a:rPr lang="en-US" sz="3600" dirty="0">
                <a:effectLst/>
                <a:latin typeface="Arial" panose="020B0604020202020204" pitchFamily="34" charset="0"/>
                <a:cs typeface="Arial" panose="020B0604020202020204" pitchFamily="34" charset="0"/>
              </a:rPr>
              <a:t>: Mother’s side of the family had diabetes, heart disease, hypertension, osteoporosis, AAA, Father had heart disease and hypertension</a:t>
            </a:r>
          </a:p>
          <a:p>
            <a:endParaRPr lang="en-US" sz="3600" dirty="0">
              <a:effectLst/>
              <a:latin typeface="Arial" panose="020B0604020202020204" pitchFamily="34" charset="0"/>
              <a:cs typeface="Arial" panose="020B0604020202020204" pitchFamily="34" charset="0"/>
            </a:endParaRPr>
          </a:p>
          <a:p>
            <a:r>
              <a:rPr lang="en-US" sz="3600" u="sng" dirty="0">
                <a:effectLst/>
                <a:latin typeface="Arial" panose="020B0604020202020204" pitchFamily="34" charset="0"/>
                <a:cs typeface="Arial" panose="020B0604020202020204" pitchFamily="34" charset="0"/>
              </a:rPr>
              <a:t>Social</a:t>
            </a:r>
            <a:r>
              <a:rPr lang="en-US" sz="3600" dirty="0">
                <a:effectLst/>
                <a:latin typeface="Arial" panose="020B0604020202020204" pitchFamily="34" charset="0"/>
                <a:cs typeface="Arial" panose="020B0604020202020204" pitchFamily="34" charset="0"/>
              </a:rPr>
              <a:t>: Disabled. Married with only sexual partner, never smoker, never drank alcohol. 3 children (adults) plus spouse and their kids, for total of 15 people in the house. Requires Cane</a:t>
            </a:r>
          </a:p>
          <a:p>
            <a:endParaRPr lang="en-US" sz="3600" dirty="0">
              <a:effectLst/>
              <a:latin typeface="Arial" panose="020B0604020202020204" pitchFamily="34" charset="0"/>
              <a:cs typeface="Arial" panose="020B0604020202020204" pitchFamily="34" charset="0"/>
            </a:endParaRPr>
          </a:p>
          <a:p>
            <a:r>
              <a:rPr lang="en-US" sz="3600" u="sng" dirty="0">
                <a:latin typeface="Arial" panose="020B0604020202020204" pitchFamily="34" charset="0"/>
                <a:cs typeface="Arial" panose="020B0604020202020204" pitchFamily="34" charset="0"/>
              </a:rPr>
              <a:t>Allergies</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FluShield</a:t>
            </a:r>
            <a:r>
              <a:rPr lang="en-US" sz="3600" dirty="0">
                <a:latin typeface="Arial" panose="020B0604020202020204" pitchFamily="34" charset="0"/>
                <a:cs typeface="Arial" panose="020B0604020202020204" pitchFamily="34" charset="0"/>
              </a:rPr>
              <a:t> Influenza Virus </a:t>
            </a:r>
            <a:r>
              <a:rPr lang="en-US" sz="3600" dirty="0" err="1">
                <a:latin typeface="Arial" panose="020B0604020202020204" pitchFamily="34" charset="0"/>
                <a:cs typeface="Arial" panose="020B0604020202020204" pitchFamily="34" charset="0"/>
              </a:rPr>
              <a:t>Vac</a:t>
            </a:r>
            <a:r>
              <a:rPr lang="en-US" sz="3600" dirty="0">
                <a:latin typeface="Arial" panose="020B0604020202020204" pitchFamily="34" charset="0"/>
                <a:cs typeface="Arial" panose="020B0604020202020204" pitchFamily="34" charset="0"/>
              </a:rPr>
              <a:t> INJ (Syncope) and Pneumovax 23 INJ (Syncope</a:t>
            </a:r>
            <a:r>
              <a:rPr lang="en-US" sz="3600" b="1" dirty="0">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616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t>ROS</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659476"/>
            <a:ext cx="12075622" cy="6312131"/>
          </a:xfrm>
        </p:spPr>
        <p:txBody>
          <a:bodyPr>
            <a:normAutofit fontScale="92500" lnSpcReduction="10000"/>
          </a:bodyPr>
          <a:lstStyle/>
          <a:p>
            <a:r>
              <a:rPr lang="en-US" b="1" dirty="0">
                <a:latin typeface="Arial" panose="020B0604020202020204" pitchFamily="34" charset="0"/>
                <a:cs typeface="Arial" panose="020B0604020202020204" pitchFamily="34" charset="0"/>
              </a:rPr>
              <a:t>Constitutional: </a:t>
            </a:r>
            <a:r>
              <a:rPr lang="en-US" dirty="0">
                <a:solidFill>
                  <a:srgbClr val="FFC000"/>
                </a:solidFill>
                <a:latin typeface="Arial" panose="020B0604020202020204" pitchFamily="34" charset="0"/>
                <a:cs typeface="Arial" panose="020B0604020202020204" pitchFamily="34" charset="0"/>
              </a:rPr>
              <a:t>feeling poorly and feeling tired, </a:t>
            </a:r>
            <a:r>
              <a:rPr lang="en-US" dirty="0">
                <a:latin typeface="Arial" panose="020B0604020202020204" pitchFamily="34" charset="0"/>
                <a:cs typeface="Arial" panose="020B0604020202020204" pitchFamily="34" charset="0"/>
              </a:rPr>
              <a:t>but no fever and no chills.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Eyes: </a:t>
            </a:r>
            <a:r>
              <a:rPr lang="en-US" dirty="0">
                <a:latin typeface="Arial" panose="020B0604020202020204" pitchFamily="34" charset="0"/>
                <a:cs typeface="Arial" panose="020B0604020202020204" pitchFamily="34" charset="0"/>
              </a:rPr>
              <a:t>no eye pain, eyes not red, no eyesight problems and no purulent discharge from the eyes.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ENT: </a:t>
            </a:r>
            <a:r>
              <a:rPr lang="en-US" dirty="0">
                <a:latin typeface="Arial" panose="020B0604020202020204" pitchFamily="34" charset="0"/>
                <a:cs typeface="Arial" panose="020B0604020202020204" pitchFamily="34" charset="0"/>
              </a:rPr>
              <a:t>no earache, no hearing loss, no postnasal drip, no nosebleeds, no nasal discharge and no sneezing.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Cardiovascular: </a:t>
            </a:r>
            <a:r>
              <a:rPr lang="en-US" dirty="0">
                <a:solidFill>
                  <a:srgbClr val="FFC000"/>
                </a:solidFill>
                <a:latin typeface="Arial" panose="020B0604020202020204" pitchFamily="34" charset="0"/>
                <a:cs typeface="Arial" panose="020B0604020202020204" pitchFamily="34" charset="0"/>
              </a:rPr>
              <a:t>intermittent leg claudication and lower extremity edema,</a:t>
            </a:r>
            <a:r>
              <a:rPr lang="en-US" dirty="0">
                <a:latin typeface="Arial" panose="020B0604020202020204" pitchFamily="34" charset="0"/>
                <a:cs typeface="Arial" panose="020B0604020202020204" pitchFamily="34" charset="0"/>
              </a:rPr>
              <a:t> but the heart rate was not slow, the heart rate was not fast, no chest pain and no palpitations.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Respiratory: </a:t>
            </a:r>
            <a:r>
              <a:rPr lang="en-US" dirty="0">
                <a:solidFill>
                  <a:srgbClr val="FFC000"/>
                </a:solidFill>
                <a:latin typeface="Arial" panose="020B0604020202020204" pitchFamily="34" charset="0"/>
                <a:cs typeface="Arial" panose="020B0604020202020204" pitchFamily="34" charset="0"/>
              </a:rPr>
              <a:t>shortness of breath and shortness of breath during exertion</a:t>
            </a:r>
            <a:r>
              <a:rPr lang="en-US" dirty="0">
                <a:latin typeface="Arial" panose="020B0604020202020204" pitchFamily="34" charset="0"/>
                <a:cs typeface="Arial" panose="020B0604020202020204" pitchFamily="34" charset="0"/>
              </a:rPr>
              <a:t>, but no wheezing, no cough, no orthopnea and no PND.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Gastrointestinal: </a:t>
            </a:r>
            <a:r>
              <a:rPr lang="en-US" dirty="0">
                <a:latin typeface="Arial" panose="020B0604020202020204" pitchFamily="34" charset="0"/>
                <a:cs typeface="Arial" panose="020B0604020202020204" pitchFamily="34" charset="0"/>
              </a:rPr>
              <a:t>no abdominal pain, no vomiting, no nausea, no constipation and no diarrhea.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Genitourinary: </a:t>
            </a:r>
            <a:r>
              <a:rPr lang="en-US" dirty="0">
                <a:latin typeface="Arial" panose="020B0604020202020204" pitchFamily="34" charset="0"/>
                <a:cs typeface="Arial" panose="020B0604020202020204" pitchFamily="34" charset="0"/>
              </a:rPr>
              <a:t>no dysuria, no incontinence, no sexual dysfunction, no pelvic pain, no dysmenorrhea and no libido change.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Musculoskeletal: </a:t>
            </a:r>
            <a:r>
              <a:rPr lang="en-US" dirty="0">
                <a:solidFill>
                  <a:srgbClr val="FFC000"/>
                </a:solidFill>
                <a:latin typeface="Arial" panose="020B0604020202020204" pitchFamily="34" charset="0"/>
                <a:cs typeface="Arial" panose="020B0604020202020204" pitchFamily="34" charset="0"/>
              </a:rPr>
              <a:t>arthralgias, joint pain, joint swelling, joint stiffness and limb pain</a:t>
            </a:r>
            <a:r>
              <a:rPr lang="en-US" dirty="0">
                <a:latin typeface="Arial" panose="020B0604020202020204" pitchFamily="34" charset="0"/>
                <a:cs typeface="Arial" panose="020B0604020202020204" pitchFamily="34" charset="0"/>
              </a:rPr>
              <a:t>, but no back pain.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Integumentary: </a:t>
            </a:r>
            <a:r>
              <a:rPr lang="en-US" dirty="0">
                <a:latin typeface="Arial" panose="020B0604020202020204" pitchFamily="34" charset="0"/>
                <a:cs typeface="Arial" panose="020B0604020202020204" pitchFamily="34" charset="0"/>
              </a:rPr>
              <a:t>no skin lesions, no skin wound, no itching and no change in a mole</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Neurological: </a:t>
            </a:r>
            <a:r>
              <a:rPr lang="en-US" b="1" dirty="0">
                <a:solidFill>
                  <a:srgbClr val="FFC000"/>
                </a:solidFill>
                <a:latin typeface="Arial" panose="020B0604020202020204" pitchFamily="34" charset="0"/>
                <a:cs typeface="Arial" panose="020B0604020202020204" pitchFamily="34" charset="0"/>
              </a:rPr>
              <a:t>Uncontrolled movements of Right LE and tongue, twitching. </a:t>
            </a:r>
            <a:r>
              <a:rPr lang="en-US" dirty="0">
                <a:latin typeface="Arial" panose="020B0604020202020204" pitchFamily="34" charset="0"/>
                <a:cs typeface="Arial" panose="020B0604020202020204" pitchFamily="34" charset="0"/>
              </a:rPr>
              <a:t>no confusion, no convulsions, no dizziness and no fainting.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Psychiatric: </a:t>
            </a:r>
            <a:r>
              <a:rPr lang="en-US" dirty="0">
                <a:solidFill>
                  <a:srgbClr val="FFC000"/>
                </a:solidFill>
                <a:latin typeface="Arial" panose="020B0604020202020204" pitchFamily="34" charset="0"/>
                <a:cs typeface="Arial" panose="020B0604020202020204" pitchFamily="34" charset="0"/>
              </a:rPr>
              <a:t>sleep disturbances, anxiety and depression</a:t>
            </a:r>
            <a:r>
              <a:rPr lang="en-US" dirty="0">
                <a:latin typeface="Arial" panose="020B0604020202020204" pitchFamily="34" charset="0"/>
                <a:cs typeface="Arial" panose="020B0604020202020204" pitchFamily="34" charset="0"/>
              </a:rPr>
              <a:t>, but not suicidal, no personality change and no emotional problems.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Endocrine:</a:t>
            </a:r>
            <a:r>
              <a:rPr lang="en-US" dirty="0">
                <a:latin typeface="Arial" panose="020B0604020202020204" pitchFamily="34" charset="0"/>
                <a:cs typeface="Arial" panose="020B0604020202020204" pitchFamily="34" charset="0"/>
              </a:rPr>
              <a:t> no proptosis, no hot flashes and no deepening of the voice.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998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Meds (28)</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659476"/>
            <a:ext cx="12075622" cy="6312131"/>
          </a:xfrm>
        </p:spPr>
        <p:txBody>
          <a:bodyPr numCol="2">
            <a:noAutofit/>
          </a:bodyPr>
          <a:lstStyle/>
          <a:p>
            <a:r>
              <a:rPr lang="en-US" sz="1700" dirty="0">
                <a:effectLst/>
                <a:latin typeface="Arial" panose="020B0604020202020204" pitchFamily="34" charset="0"/>
                <a:cs typeface="Arial" panose="020B0604020202020204" pitchFamily="34" charset="0"/>
              </a:rPr>
              <a:t>Abilify 10 MG 1 PO Daily</a:t>
            </a:r>
          </a:p>
          <a:p>
            <a:r>
              <a:rPr lang="en-US" sz="1700" dirty="0">
                <a:effectLst/>
                <a:latin typeface="Arial" panose="020B0604020202020204" pitchFamily="34" charset="0"/>
                <a:cs typeface="Arial" panose="020B0604020202020204" pitchFamily="34" charset="0"/>
              </a:rPr>
              <a:t>Atrovent HFA 17 MCG/ACT Inhaler</a:t>
            </a:r>
          </a:p>
          <a:p>
            <a:r>
              <a:rPr lang="en-US" sz="1700" dirty="0">
                <a:effectLst/>
                <a:latin typeface="Arial" panose="020B0604020202020204" pitchFamily="34" charset="0"/>
                <a:cs typeface="Arial" panose="020B0604020202020204" pitchFamily="34" charset="0"/>
              </a:rPr>
              <a:t>Centrum Silver Ultra Women’s 1 PO Daily</a:t>
            </a:r>
          </a:p>
          <a:p>
            <a:r>
              <a:rPr lang="en-US" sz="1700" dirty="0">
                <a:effectLst/>
                <a:latin typeface="Arial" panose="020B0604020202020204" pitchFamily="34" charset="0"/>
                <a:cs typeface="Arial" panose="020B0604020202020204" pitchFamily="34" charset="0"/>
              </a:rPr>
              <a:t>Ursodiol 300 MG Oral Capsule</a:t>
            </a:r>
          </a:p>
          <a:p>
            <a:r>
              <a:rPr lang="en-US" sz="1700" dirty="0">
                <a:effectLst/>
                <a:latin typeface="Arial" panose="020B0604020202020204" pitchFamily="34" charset="0"/>
                <a:cs typeface="Arial" panose="020B0604020202020204" pitchFamily="34" charset="0"/>
              </a:rPr>
              <a:t>Claritin 10 mg 1 PO Daily</a:t>
            </a:r>
          </a:p>
          <a:p>
            <a:r>
              <a:rPr lang="en-US" sz="1700" dirty="0">
                <a:effectLst/>
                <a:latin typeface="Arial" panose="020B0604020202020204" pitchFamily="34" charset="0"/>
                <a:cs typeface="Arial" panose="020B0604020202020204" pitchFamily="34" charset="0"/>
              </a:rPr>
              <a:t>Clonazepam 0.5mg</a:t>
            </a:r>
          </a:p>
          <a:p>
            <a:r>
              <a:rPr lang="en-US" sz="1700" dirty="0">
                <a:effectLst/>
                <a:latin typeface="Arial" panose="020B0604020202020204" pitchFamily="34" charset="0"/>
                <a:cs typeface="Arial" panose="020B0604020202020204" pitchFamily="34" charset="0"/>
              </a:rPr>
              <a:t>Fish Oil 1000 MG 1 PO BID</a:t>
            </a:r>
          </a:p>
          <a:p>
            <a:r>
              <a:rPr lang="en-US" sz="1700" dirty="0">
                <a:effectLst/>
                <a:latin typeface="Arial" panose="020B0604020202020204" pitchFamily="34" charset="0"/>
                <a:cs typeface="Arial" panose="020B0604020202020204" pitchFamily="34" charset="0"/>
              </a:rPr>
              <a:t>Vitamin D3 50000 Unit</a:t>
            </a:r>
          </a:p>
          <a:p>
            <a:r>
              <a:rPr lang="en-US" sz="1700" dirty="0">
                <a:effectLst/>
                <a:latin typeface="Arial" panose="020B0604020202020204" pitchFamily="34" charset="0"/>
                <a:cs typeface="Arial" panose="020B0604020202020204" pitchFamily="34" charset="0"/>
              </a:rPr>
              <a:t>Lexapro 20 MG </a:t>
            </a:r>
          </a:p>
          <a:p>
            <a:r>
              <a:rPr lang="en-US" sz="1700" dirty="0">
                <a:effectLst/>
                <a:latin typeface="Arial" panose="020B0604020202020204" pitchFamily="34" charset="0"/>
                <a:cs typeface="Arial" panose="020B0604020202020204" pitchFamily="34" charset="0"/>
              </a:rPr>
              <a:t>Warfarin Sodium 3 MG </a:t>
            </a:r>
          </a:p>
          <a:p>
            <a:r>
              <a:rPr lang="en-US" sz="1700" dirty="0">
                <a:effectLst/>
                <a:latin typeface="Arial" panose="020B0604020202020204" pitchFamily="34" charset="0"/>
                <a:cs typeface="Arial" panose="020B0604020202020204" pitchFamily="34" charset="0"/>
              </a:rPr>
              <a:t>Famotidine 20 MG </a:t>
            </a:r>
          </a:p>
          <a:p>
            <a:r>
              <a:rPr lang="en-US" sz="1700" dirty="0">
                <a:effectLst/>
                <a:latin typeface="Arial" panose="020B0604020202020204" pitchFamily="34" charset="0"/>
                <a:cs typeface="Arial" panose="020B0604020202020204" pitchFamily="34" charset="0"/>
              </a:rPr>
              <a:t>Ferrous Sulfate 325 (65 Fe) MG Oral </a:t>
            </a:r>
          </a:p>
          <a:p>
            <a:r>
              <a:rPr lang="en-US" sz="1700" dirty="0">
                <a:effectLst/>
                <a:latin typeface="Arial" panose="020B0604020202020204" pitchFamily="34" charset="0"/>
                <a:cs typeface="Arial" panose="020B0604020202020204" pitchFamily="34" charset="0"/>
              </a:rPr>
              <a:t>Fluticasone Propionate 50 MCG/ACT Nasal Spray</a:t>
            </a:r>
          </a:p>
          <a:p>
            <a:r>
              <a:rPr lang="en-US" sz="1700" dirty="0">
                <a:effectLst/>
                <a:latin typeface="Arial" panose="020B0604020202020204" pitchFamily="34" charset="0"/>
                <a:cs typeface="Arial" panose="020B0604020202020204" pitchFamily="34" charset="0"/>
              </a:rPr>
              <a:t>Furosemide 20mg 1 PO Daily PRN Edema</a:t>
            </a:r>
          </a:p>
          <a:p>
            <a:r>
              <a:rPr lang="en-US" sz="1700" dirty="0">
                <a:effectLst/>
                <a:latin typeface="Arial" panose="020B0604020202020204" pitchFamily="34" charset="0"/>
                <a:cs typeface="Arial" panose="020B0604020202020204" pitchFamily="34" charset="0"/>
              </a:rPr>
              <a:t>Hydrocodone-Acetaminophen 5-325 MG 1 PO BID PRN</a:t>
            </a:r>
          </a:p>
          <a:p>
            <a:r>
              <a:rPr lang="en-US" sz="1700" dirty="0">
                <a:effectLst/>
                <a:latin typeface="Arial" panose="020B0604020202020204" pitchFamily="34" charset="0"/>
                <a:cs typeface="Arial" panose="020B0604020202020204" pitchFamily="34" charset="0"/>
              </a:rPr>
              <a:t>Ipratropium-Albuterol 0.5-2.5MG/3ML Nebulizer QID </a:t>
            </a:r>
          </a:p>
          <a:p>
            <a:r>
              <a:rPr lang="en-US" sz="1700" dirty="0">
                <a:effectLst/>
                <a:latin typeface="Arial" panose="020B0604020202020204" pitchFamily="34" charset="0"/>
                <a:cs typeface="Arial" panose="020B0604020202020204" pitchFamily="34" charset="0"/>
              </a:rPr>
              <a:t>Januvia 100mg 1 PO Daily</a:t>
            </a:r>
          </a:p>
          <a:p>
            <a:r>
              <a:rPr lang="en-US" sz="1700" dirty="0">
                <a:effectLst/>
                <a:latin typeface="Arial" panose="020B0604020202020204" pitchFamily="34" charset="0"/>
                <a:cs typeface="Arial" panose="020B0604020202020204" pitchFamily="34" charset="0"/>
              </a:rPr>
              <a:t>Levetiracetam 500mg, 1 PO BID</a:t>
            </a:r>
          </a:p>
          <a:p>
            <a:r>
              <a:rPr lang="en-US" sz="1700" dirty="0">
                <a:effectLst/>
                <a:latin typeface="Arial" panose="020B0604020202020204" pitchFamily="34" charset="0"/>
                <a:cs typeface="Arial" panose="020B0604020202020204" pitchFamily="34" charset="0"/>
              </a:rPr>
              <a:t>Levothyroxine 100 MCG 1 PO daily</a:t>
            </a:r>
          </a:p>
          <a:p>
            <a:r>
              <a:rPr lang="en-US" sz="1700" dirty="0">
                <a:effectLst/>
                <a:latin typeface="Arial" panose="020B0604020202020204" pitchFamily="34" charset="0"/>
                <a:cs typeface="Arial" panose="020B0604020202020204" pitchFamily="34" charset="0"/>
              </a:rPr>
              <a:t>Meclizine 25mg</a:t>
            </a:r>
          </a:p>
          <a:p>
            <a:r>
              <a:rPr lang="en-US" sz="1700" dirty="0">
                <a:effectLst/>
                <a:latin typeface="Arial" panose="020B0604020202020204" pitchFamily="34" charset="0"/>
                <a:cs typeface="Arial" panose="020B0604020202020204" pitchFamily="34" charset="0"/>
              </a:rPr>
              <a:t>Medroxyprogesterone Acetate 10mg</a:t>
            </a:r>
          </a:p>
          <a:p>
            <a:r>
              <a:rPr lang="en-US" sz="1700" dirty="0">
                <a:effectLst/>
                <a:latin typeface="Arial" panose="020B0604020202020204" pitchFamily="34" charset="0"/>
                <a:cs typeface="Arial" panose="020B0604020202020204" pitchFamily="34" charset="0"/>
              </a:rPr>
              <a:t>Melatonin 10 MG Oral Tablet</a:t>
            </a:r>
          </a:p>
          <a:p>
            <a:r>
              <a:rPr lang="en-US" sz="1700" dirty="0" err="1">
                <a:effectLst/>
                <a:latin typeface="Arial" panose="020B0604020202020204" pitchFamily="34" charset="0"/>
                <a:cs typeface="Arial" panose="020B0604020202020204" pitchFamily="34" charset="0"/>
              </a:rPr>
              <a:t>Miralax</a:t>
            </a:r>
            <a:r>
              <a:rPr lang="en-US" sz="1700" dirty="0">
                <a:effectLst/>
                <a:latin typeface="Arial" panose="020B0604020202020204" pitchFamily="34" charset="0"/>
                <a:cs typeface="Arial" panose="020B0604020202020204" pitchFamily="34" charset="0"/>
              </a:rPr>
              <a:t> Oral Powder 1 cap full daily</a:t>
            </a:r>
          </a:p>
          <a:p>
            <a:r>
              <a:rPr lang="en-US" sz="1700" dirty="0">
                <a:effectLst/>
                <a:latin typeface="Arial" panose="020B0604020202020204" pitchFamily="34" charset="0"/>
                <a:cs typeface="Arial" panose="020B0604020202020204" pitchFamily="34" charset="0"/>
              </a:rPr>
              <a:t>Omeprazole 20mg 1 PO Daily</a:t>
            </a:r>
          </a:p>
          <a:p>
            <a:r>
              <a:rPr lang="en-US" sz="1700" dirty="0">
                <a:effectLst/>
                <a:latin typeface="Arial" panose="020B0604020202020204" pitchFamily="34" charset="0"/>
                <a:cs typeface="Arial" panose="020B0604020202020204" pitchFamily="34" charset="0"/>
              </a:rPr>
              <a:t>Ondansetron 8 MG PO PRN</a:t>
            </a:r>
          </a:p>
          <a:p>
            <a:r>
              <a:rPr lang="en-US" sz="1700" dirty="0">
                <a:effectLst/>
                <a:latin typeface="Arial" panose="020B0604020202020204" pitchFamily="34" charset="0"/>
                <a:cs typeface="Arial" panose="020B0604020202020204" pitchFamily="34" charset="0"/>
              </a:rPr>
              <a:t>Chronic 3L NC Oxygen Therapy</a:t>
            </a:r>
          </a:p>
          <a:p>
            <a:r>
              <a:rPr lang="en-US" sz="1700" dirty="0">
                <a:effectLst/>
                <a:latin typeface="Arial" panose="020B0604020202020204" pitchFamily="34" charset="0"/>
                <a:cs typeface="Arial" panose="020B0604020202020204" pitchFamily="34" charset="0"/>
              </a:rPr>
              <a:t>Probiotic Acidophilus </a:t>
            </a:r>
          </a:p>
          <a:p>
            <a:r>
              <a:rPr lang="en-US" sz="1700" dirty="0">
                <a:effectLst/>
                <a:latin typeface="Arial" panose="020B0604020202020204" pitchFamily="34" charset="0"/>
                <a:cs typeface="Arial" panose="020B0604020202020204" pitchFamily="34" charset="0"/>
              </a:rPr>
              <a:t>Simvastatin 40 MG</a:t>
            </a:r>
          </a:p>
          <a:p>
            <a:endParaRPr lang="en-US"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60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Physical Exam</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0" y="1136072"/>
            <a:ext cx="12075622" cy="6312131"/>
          </a:xfrm>
        </p:spPr>
        <p:txBody>
          <a:bodyPr>
            <a:normAutofit/>
          </a:bodyPr>
          <a:lstStyle/>
          <a:p>
            <a:r>
              <a:rPr lang="en-US" b="1" dirty="0">
                <a:latin typeface="Arial" panose="020B0604020202020204" pitchFamily="34" charset="0"/>
                <a:cs typeface="Arial" panose="020B0604020202020204" pitchFamily="34" charset="0"/>
              </a:rPr>
              <a:t>General Appearance: </a:t>
            </a:r>
            <a:r>
              <a:rPr lang="en-US" dirty="0">
                <a:latin typeface="Arial" panose="020B0604020202020204" pitchFamily="34" charset="0"/>
                <a:cs typeface="Arial" panose="020B0604020202020204" pitchFamily="34" charset="0"/>
              </a:rPr>
              <a:t>In acute distress, the patient's affect was abnormal, flat, and not healthy appearing, but is A 52 year old female who presents: alert, appears older than stated age. </a:t>
            </a:r>
          </a:p>
          <a:p>
            <a:r>
              <a:rPr lang="en-US" b="1" dirty="0">
                <a:latin typeface="Arial" panose="020B0604020202020204" pitchFamily="34" charset="0"/>
                <a:cs typeface="Arial" panose="020B0604020202020204" pitchFamily="34" charset="0"/>
              </a:rPr>
              <a:t>HEENT: </a:t>
            </a:r>
            <a:r>
              <a:rPr lang="en-US" dirty="0">
                <a:latin typeface="Arial" panose="020B0604020202020204" pitchFamily="34" charset="0"/>
                <a:cs typeface="Arial" panose="020B0604020202020204" pitchFamily="34" charset="0"/>
              </a:rPr>
              <a:t>Normocephalic, atraumatic, with </a:t>
            </a:r>
            <a:r>
              <a:rPr lang="en-US" dirty="0">
                <a:solidFill>
                  <a:srgbClr val="FFC000"/>
                </a:solidFill>
                <a:latin typeface="Arial" panose="020B0604020202020204" pitchFamily="34" charset="0"/>
                <a:cs typeface="Arial" panose="020B0604020202020204" pitchFamily="34" charset="0"/>
              </a:rPr>
              <a:t>irregular pulsatile tongue protrusion, interfering with speech as well as shows difficulty with closing mouth</a:t>
            </a:r>
            <a:r>
              <a:rPr lang="en-US" dirty="0">
                <a:latin typeface="Arial" panose="020B0604020202020204" pitchFamily="34" charset="0"/>
                <a:cs typeface="Arial" panose="020B0604020202020204" pitchFamily="34" charset="0"/>
              </a:rPr>
              <a:t>.</a:t>
            </a:r>
          </a:p>
          <a:p>
            <a:r>
              <a:rPr lang="en-US" b="1" dirty="0">
                <a:latin typeface="Arial" panose="020B0604020202020204" pitchFamily="34" charset="0"/>
                <a:cs typeface="Arial" panose="020B0604020202020204" pitchFamily="34" charset="0"/>
              </a:rPr>
              <a:t>Cardiovascular: </a:t>
            </a:r>
            <a:r>
              <a:rPr lang="en-US" dirty="0">
                <a:latin typeface="Arial" panose="020B0604020202020204" pitchFamily="34" charset="0"/>
                <a:cs typeface="Arial" panose="020B0604020202020204" pitchFamily="34" charset="0"/>
              </a:rPr>
              <a:t>Irregularly Irregular, without signs of murmurs, rubs, or gallops</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Pulmonary: </a:t>
            </a:r>
            <a:r>
              <a:rPr lang="en-US" dirty="0">
                <a:latin typeface="Arial" panose="020B0604020202020204" pitchFamily="34" charset="0"/>
                <a:cs typeface="Arial" panose="020B0604020202020204" pitchFamily="34" charset="0"/>
              </a:rPr>
              <a:t>no signs of respiratory distress, on 3l NC, normal respiratory rhythm and effort, clear bilateral breath sounds and the lungs were clear to auscultation bilaterally.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Abdomen: </a:t>
            </a:r>
            <a:r>
              <a:rPr lang="en-US" dirty="0">
                <a:latin typeface="Arial" panose="020B0604020202020204" pitchFamily="34" charset="0"/>
                <a:cs typeface="Arial" panose="020B0604020202020204" pitchFamily="34" charset="0"/>
              </a:rPr>
              <a:t>normal bowel sounds, soft, no abdominal mass palpated and non-tender. </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Extremities: </a:t>
            </a:r>
            <a:r>
              <a:rPr lang="en-US" dirty="0">
                <a:latin typeface="Arial" panose="020B0604020202020204" pitchFamily="34" charset="0"/>
                <a:cs typeface="Arial" panose="020B0604020202020204" pitchFamily="34" charset="0"/>
              </a:rPr>
              <a:t>lower extremity edema was present, with clubbing of the fingernails, showed no cyanosis and dorsalis pedis pulses were abnormal. </a:t>
            </a:r>
          </a:p>
          <a:p>
            <a:r>
              <a:rPr lang="en-US" b="1" dirty="0">
                <a:latin typeface="Arial" panose="020B0604020202020204" pitchFamily="34" charset="0"/>
                <a:cs typeface="Arial" panose="020B0604020202020204" pitchFamily="34" charset="0"/>
              </a:rPr>
              <a:t>Musculoskeletal: </a:t>
            </a:r>
            <a:r>
              <a:rPr lang="en-US" dirty="0">
                <a:solidFill>
                  <a:srgbClr val="FFC000"/>
                </a:solidFill>
                <a:latin typeface="Arial" panose="020B0604020202020204" pitchFamily="34" charset="0"/>
                <a:cs typeface="Arial" panose="020B0604020202020204" pitchFamily="34" charset="0"/>
              </a:rPr>
              <a:t>abnormal repetitive movement of all extremities, most prominent of Right Lower Extremity, similar to an abnormal tapping of foot,  muscle strength and tone were abnormal. (weaker on right side, 2/5 strength on Right, 3/5 on Left).</a:t>
            </a:r>
            <a:endParaRPr lang="en-US" b="1" dirty="0">
              <a:solidFill>
                <a:srgbClr val="FFC000"/>
              </a:solidFill>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Skin: </a:t>
            </a:r>
            <a:r>
              <a:rPr lang="en-US" dirty="0">
                <a:latin typeface="Arial" panose="020B0604020202020204" pitchFamily="34" charset="0"/>
                <a:cs typeface="Arial" panose="020B0604020202020204" pitchFamily="34" charset="0"/>
              </a:rPr>
              <a:t>abnormal skin color and pigmentation with abnormal skin turgor, but no rash and no skin lesions.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6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Differential Diagnosis</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759229"/>
            <a:ext cx="12075622" cy="6212378"/>
          </a:xfrm>
        </p:spPr>
        <p:txBody>
          <a:bodyPr>
            <a:normAutofit/>
          </a:bodyPr>
          <a:lstStyle/>
          <a:p>
            <a:r>
              <a:rPr lang="en-US" sz="2800" dirty="0">
                <a:latin typeface="Arial" panose="020B0604020202020204" pitchFamily="34" charset="0"/>
                <a:cs typeface="Arial" panose="020B0604020202020204" pitchFamily="34" charset="0"/>
              </a:rPr>
              <a:t>Succinylcholine And Etomidate- General Anesthesia</a:t>
            </a:r>
          </a:p>
          <a:p>
            <a:pPr lvl="1"/>
            <a:r>
              <a:rPr lang="en-US" sz="2600" dirty="0">
                <a:latin typeface="Arial" panose="020B0604020202020204" pitchFamily="34" charset="0"/>
                <a:cs typeface="Arial" panose="020B0604020202020204" pitchFamily="34" charset="0"/>
              </a:rPr>
              <a:t>Unlikely and short lived half-life. No </a:t>
            </a:r>
            <a:r>
              <a:rPr lang="en-US" sz="2600" dirty="0" err="1">
                <a:latin typeface="Arial" panose="020B0604020202020204" pitchFamily="34" charset="0"/>
                <a:cs typeface="Arial" panose="020B0604020202020204" pitchFamily="34" charset="0"/>
              </a:rPr>
              <a:t>Hx</a:t>
            </a:r>
            <a:r>
              <a:rPr lang="en-US" sz="2600" dirty="0">
                <a:latin typeface="Arial" panose="020B0604020202020204" pitchFamily="34" charset="0"/>
                <a:cs typeface="Arial" panose="020B0604020202020204" pitchFamily="34" charset="0"/>
              </a:rPr>
              <a:t> of interactions with Abilify, nor would their mechanisms affect the brain in a similar way.</a:t>
            </a:r>
            <a:endParaRPr lang="en-US" sz="2800" dirty="0">
              <a:latin typeface="Arial" panose="020B0604020202020204" pitchFamily="34" charset="0"/>
              <a:cs typeface="Arial" panose="020B0604020202020204" pitchFamily="34" charset="0"/>
            </a:endParaRPr>
          </a:p>
          <a:p>
            <a:pPr lvl="1"/>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Acute dyskinesia- typically occurs immediately after introduction of an antipsychotic drug, but may resemble TD. Acute dyskinesia can sometimes occur late in treatment after switching to a more potent antipsychotic drug.</a:t>
            </a:r>
          </a:p>
        </p:txBody>
      </p:sp>
    </p:spTree>
    <p:extLst>
      <p:ext uri="{BB962C8B-B14F-4D97-AF65-F5344CB8AC3E}">
        <p14:creationId xmlns:p14="http://schemas.microsoft.com/office/powerpoint/2010/main" val="25781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Differential Diagnosis</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1368829"/>
            <a:ext cx="12075622" cy="5602778"/>
          </a:xfrm>
        </p:spPr>
        <p:txBody>
          <a:bodyPr>
            <a:normAutofit/>
          </a:bodyPr>
          <a:lstStyle/>
          <a:p>
            <a:r>
              <a:rPr lang="en-US" sz="2800" dirty="0"/>
              <a:t>Dystonia is a movement disorder characterized by sustained or intermittent muscle contractions causing abnormal, often repetitive, movements, postures, or both. It’s movements are typically patterned, twisting, and may be tremulous. It is usually worsened by voluntary action and associated with overflow muscle activation</a:t>
            </a:r>
          </a:p>
          <a:p>
            <a:pPr lvl="1"/>
            <a:r>
              <a:rPr lang="en-US" sz="2600" dirty="0"/>
              <a:t>Usually also in younger males</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2195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Assessment and Plan</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659476"/>
            <a:ext cx="12075622" cy="6312131"/>
          </a:xfrm>
        </p:spPr>
        <p:txBody>
          <a:bodyPr>
            <a:normAutofit/>
          </a:bodyPr>
          <a:lstStyle/>
          <a:p>
            <a:pPr marL="457200" indent="-457200">
              <a:buAutoNum type="arabicParenR"/>
            </a:pPr>
            <a:r>
              <a:rPr lang="en-US" sz="2400" u="sng" dirty="0">
                <a:latin typeface="Arial" panose="020B0604020202020204" pitchFamily="34" charset="0"/>
                <a:cs typeface="Arial" panose="020B0604020202020204" pitchFamily="34" charset="0"/>
              </a:rPr>
              <a:t>Extrapyramidal dysarthria vs Tardive Dyskinesia- </a:t>
            </a:r>
            <a:r>
              <a:rPr lang="en-US" sz="2400" dirty="0">
                <a:latin typeface="Arial" panose="020B0604020202020204" pitchFamily="34" charset="0"/>
                <a:cs typeface="Arial" panose="020B0604020202020204" pitchFamily="34" charset="0"/>
              </a:rPr>
              <a:t>patient states that the tremors began in her mouth, shortly after her extubation from ventilator about week ago. Two months ago she was started on Abilify 10 mg. I have Increased concerns for and a high degree of suspicion that this is extrapyramidal effects due to the Abilify and propofol. Will Immediately wean off Abilify, with plan to take 1 week of 5 mg, and then stop the medication. Additionally this was started by psychiatrist at Saint Mary's family prevention Center, thus we will try and call to have her appointment moved up to as soon as possible. Patient states that the tremor started in her mouth, and then continued to worsen, noted prominently in the right leg. Her leg continues to shake dramatically unless pressed down, and continued even then, with noted fasciculations and tremors in her foot. She states that the tremors do not stop when she is asleep, and frequently wake her up, worsening her complaint of insomnia. As such I will follow up with her in 2 weeks once the Abilify has been stopped, and she is to discuss with the psychiatrist the possibility of increasing her Lexapro from 20 mg to 40 mg. Additionally she is to call back if the Norco is no longer helping with the pain, with considerations of possibly adding a muscle relaxer such as </a:t>
            </a:r>
            <a:r>
              <a:rPr lang="en-US" sz="2400" dirty="0" err="1">
                <a:latin typeface="Arial" panose="020B0604020202020204" pitchFamily="34" charset="0"/>
                <a:cs typeface="Arial" panose="020B0604020202020204" pitchFamily="34" charset="0"/>
              </a:rPr>
              <a:t>Flexeril</a:t>
            </a:r>
            <a:r>
              <a:rPr lang="en-US" sz="2400" dirty="0">
                <a:latin typeface="Arial" panose="020B0604020202020204" pitchFamily="34" charset="0"/>
                <a:cs typeface="Arial" panose="020B0604020202020204" pitchFamily="34" charset="0"/>
              </a:rPr>
              <a:t>. </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67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Assessment and Plan</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759229"/>
            <a:ext cx="12075622" cy="6212378"/>
          </a:xfrm>
        </p:spPr>
        <p:txBody>
          <a:bodyPr>
            <a:normAutofit lnSpcReduction="10000"/>
          </a:bodyPr>
          <a:lstStyle/>
          <a:p>
            <a:pPr marL="514350" indent="-514350">
              <a:buFont typeface="+mj-lt"/>
              <a:buAutoNum type="arabicParenR" startAt="2"/>
            </a:pPr>
            <a:r>
              <a:rPr lang="en-US" sz="2800" u="sng" dirty="0">
                <a:latin typeface="Arial" panose="020B0604020202020204" pitchFamily="34" charset="0"/>
                <a:cs typeface="Arial" panose="020B0604020202020204" pitchFamily="34" charset="0"/>
              </a:rPr>
              <a:t>Generalized Weakness- </a:t>
            </a:r>
            <a:r>
              <a:rPr lang="en-US" sz="2800" dirty="0">
                <a:latin typeface="Arial" panose="020B0604020202020204" pitchFamily="34" charset="0"/>
                <a:cs typeface="Arial" panose="020B0604020202020204" pitchFamily="34" charset="0"/>
              </a:rPr>
              <a:t>continued generalized weakness, as mirrored in the musculoskeletal exam, showing profound weakness. Initially planned on physical therapy, however at this time due to extensive leg tremors and concerns with extrapyramidal symptoms, will hold off on physical therapy at this time, as she has continued to have constant leg cramping and pain due to the tremors. Once these tremors have resolved, will discuss further physical therapy at that time, with goals of making her stronger and increase mobility.</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Additionally today, we also discussed her previous medical history, refilled multiple medications, and discussed prior visits with other specialists, including pulmonologist and neurologist. As Dr. </a:t>
            </a:r>
            <a:r>
              <a:rPr lang="en-US" sz="2800" dirty="0" err="1">
                <a:latin typeface="Arial" panose="020B0604020202020204" pitchFamily="34" charset="0"/>
                <a:cs typeface="Arial" panose="020B0604020202020204" pitchFamily="34" charset="0"/>
              </a:rPr>
              <a:t>Pendola</a:t>
            </a:r>
            <a:r>
              <a:rPr lang="en-US" sz="2800" dirty="0">
                <a:latin typeface="Arial" panose="020B0604020202020204" pitchFamily="34" charset="0"/>
                <a:cs typeface="Arial" panose="020B0604020202020204" pitchFamily="34" charset="0"/>
              </a:rPr>
              <a:t> the neurologist is leaving in January, I will continue to prescribe her Keppra and migraine clear. She is also to follow up with Dr. Raj, her pulmonologist soon, as all</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9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Follow-up</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659476"/>
            <a:ext cx="12075622" cy="6312131"/>
          </a:xfrm>
        </p:spPr>
        <p:txBody>
          <a:bodyPr>
            <a:normAutofit/>
          </a:bodyPr>
          <a:lstStyle/>
          <a:p>
            <a:r>
              <a:rPr lang="en-US" dirty="0">
                <a:latin typeface="Arial" panose="020B0604020202020204" pitchFamily="34" charset="0"/>
                <a:cs typeface="Arial" panose="020B0604020202020204" pitchFamily="34" charset="0"/>
              </a:rPr>
              <a:t>Over the next three months, I began seeing the patient about every two weeks. </a:t>
            </a:r>
          </a:p>
          <a:p>
            <a:pPr lvl="1"/>
            <a:r>
              <a:rPr lang="en-US" dirty="0">
                <a:latin typeface="Arial" panose="020B0604020202020204" pitchFamily="34" charset="0"/>
                <a:cs typeface="Arial" panose="020B0604020202020204" pitchFamily="34" charset="0"/>
              </a:rPr>
              <a:t>Dr. Bentley and I both agreed that this was most likely tardive dyskinesia.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After the first visit, two weeks later if the initial encounter, we started her on Cogentin (Benztropine). Cogentin is the only additional medication, other than Abilify, that is been shown to show some benefit with these symptoms. While it did show only little improvement in studies, as seen on up-to-date, as discussed in the assessment and plan, she did need to have a muscle relaxer on board.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Initially in the first month, there is very little improvement, even after having stopped her Abilify, however we also found out that she was initially unable to afford the Cogentin. </a:t>
            </a:r>
          </a:p>
          <a:p>
            <a:pPr lvl="1"/>
            <a:r>
              <a:rPr lang="en-US" dirty="0">
                <a:latin typeface="Arial" panose="020B0604020202020204" pitchFamily="34" charset="0"/>
                <a:cs typeface="Arial" panose="020B0604020202020204" pitchFamily="34" charset="0"/>
              </a:rPr>
              <a:t>Her counselor at that time also agreed to stop the medication, but had no additional recommendations. The patient and her husband also agreed that they did not want to travel extensively just for symptom management.</a:t>
            </a:r>
          </a:p>
          <a:p>
            <a:pPr lvl="1"/>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By one month, the tongue spasms and for circulation’s had improved. By month and ½, the only symptoms left were mild tongue protrusion and right leg spasms. By 2 ½ months, all symptoms are completely resolved.</a:t>
            </a:r>
          </a:p>
        </p:txBody>
      </p:sp>
    </p:spTree>
    <p:extLst>
      <p:ext uri="{BB962C8B-B14F-4D97-AF65-F5344CB8AC3E}">
        <p14:creationId xmlns:p14="http://schemas.microsoft.com/office/powerpoint/2010/main" val="847144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Tardive dyskinesia</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820189"/>
            <a:ext cx="12075622" cy="6151418"/>
          </a:xfrm>
        </p:spPr>
        <p:txBody>
          <a:bodyPr>
            <a:normAutofit/>
          </a:bodyPr>
          <a:lstStyle/>
          <a:p>
            <a:r>
              <a:rPr lang="en-US" sz="2800" dirty="0">
                <a:effectLst/>
                <a:latin typeface="Arial" panose="020B0604020202020204" pitchFamily="34" charset="0"/>
                <a:cs typeface="Arial" panose="020B0604020202020204" pitchFamily="34" charset="0"/>
              </a:rPr>
              <a:t>Tardive Dyskinesia is becoming one of the less seen side effects observed with newer generations of antipsychotics. </a:t>
            </a:r>
          </a:p>
          <a:p>
            <a:endParaRPr lang="en-US" sz="2800" dirty="0">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Once the diagnosis was made based on the noted symptoms, a cursory search of current evidence revealed that the initial step was to stop all likely offending medications. </a:t>
            </a:r>
          </a:p>
          <a:p>
            <a:endParaRPr lang="en-US" sz="2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In her case, the Abilify was quickly stopped, and her psychiatrist was notified. She was already on </a:t>
            </a:r>
            <a:r>
              <a:rPr lang="en-US" sz="2800" dirty="0" err="1">
                <a:effectLst/>
                <a:latin typeface="Arial" panose="020B0604020202020204" pitchFamily="34" charset="0"/>
                <a:cs typeface="Arial" panose="020B0604020202020204" pitchFamily="34" charset="0"/>
              </a:rPr>
              <a:t>Klonopin</a:t>
            </a:r>
            <a:r>
              <a:rPr lang="en-US" sz="2800" dirty="0">
                <a:effectLst/>
                <a:latin typeface="Arial" panose="020B0604020202020204" pitchFamily="34" charset="0"/>
                <a:cs typeface="Arial" panose="020B0604020202020204" pitchFamily="34" charset="0"/>
              </a:rPr>
              <a:t>, for her chronic anxiety, and this was having no avail after having stopped the Abilify.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457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endParaRPr lang="en-US" sz="4400" b="1" u="sng"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870065"/>
            <a:ext cx="12075622" cy="6101542"/>
          </a:xfrm>
        </p:spPr>
        <p:txBody>
          <a:bodyPr>
            <a:noAutofit/>
          </a:bodyPr>
          <a:lstStyle/>
          <a:p>
            <a:r>
              <a:rPr lang="en-US" sz="2800" dirty="0">
                <a:effectLst/>
                <a:latin typeface="Arial" panose="020B0604020202020204" pitchFamily="34" charset="0"/>
                <a:cs typeface="Arial" panose="020B0604020202020204" pitchFamily="34" charset="0"/>
              </a:rPr>
              <a:t>Treatment with Cogentin however was delayed slightly, due to her inability to afford the medication at that time. </a:t>
            </a:r>
          </a:p>
          <a:p>
            <a:endParaRPr lang="en-US" sz="2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However, within two weeks of her starting the medication, which roughly was after a month and a half of symptoms, her symptoms began to improve quickly. </a:t>
            </a:r>
          </a:p>
          <a:p>
            <a:endParaRPr lang="en-US" sz="2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After three months after the symptoms began, as well as about a month and a half of being treated on Cogentin, and having stopped Abilify, all of her symptoms had resolved, including the tongue protrusion. </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970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endParaRPr lang="en-US" sz="4400" b="1" u="sng"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77587" y="770313"/>
            <a:ext cx="12269585" cy="6201294"/>
          </a:xfrm>
        </p:spPr>
        <p:txBody>
          <a:bodyPr>
            <a:noAutofit/>
          </a:bodyPr>
          <a:lstStyle/>
          <a:p>
            <a:r>
              <a:rPr lang="en-US" sz="2400" dirty="0">
                <a:latin typeface="Arial" panose="020B0604020202020204" pitchFamily="34" charset="0"/>
                <a:cs typeface="Arial" panose="020B0604020202020204" pitchFamily="34" charset="0"/>
              </a:rPr>
              <a:t>Interestingly though, Abilify had actually been used in other patients for treating tardive dyskinesia in 2011, but has been noted for actually causing more of the TD symptoms in patients without other medications.</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As this does appear to be the inciting medication combined with propofol, some research based on other case studies show this may be a concerning medication that could lead to TD.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To our knowledge, this interaction with propofol has never been previously noted, as tardive dyskinesia is typically diagnosed with dopamine blocking medications. At this time, we had no neurology consults available, and the large majority of the treatment and plan for this condition was done in our community clinic. </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028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u="sng" dirty="0">
                <a:effectLst/>
                <a:latin typeface="Arial" panose="020B0604020202020204" pitchFamily="34" charset="0"/>
                <a:cs typeface="Arial" panose="020B0604020202020204" pitchFamily="34" charset="0"/>
              </a:rPr>
              <a:t>So, what is Tardive dyskinesia?</a:t>
            </a:r>
            <a:endParaRPr lang="en-US" sz="4400" b="1" u="sng"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1086196"/>
            <a:ext cx="12075622" cy="5885411"/>
          </a:xfrm>
        </p:spPr>
        <p:txBody>
          <a:bodyPr>
            <a:normAutofit lnSpcReduction="10000"/>
          </a:bodyPr>
          <a:lstStyle/>
          <a:p>
            <a:r>
              <a:rPr lang="en-US" sz="2800" dirty="0">
                <a:effectLst/>
                <a:latin typeface="Arial" panose="020B0604020202020204" pitchFamily="34" charset="0"/>
                <a:cs typeface="Arial" panose="020B0604020202020204" pitchFamily="34" charset="0"/>
              </a:rPr>
              <a:t>(TD) is a hyperkinetic movement disorder that appears with a delayed onset after prolonged use of dopamine receptor blocking agents, mainly the antipsychotic drugs and the antiemetic drug, metoclopramide. </a:t>
            </a:r>
          </a:p>
          <a:p>
            <a:r>
              <a:rPr lang="en-US" sz="2800" dirty="0">
                <a:effectLst/>
                <a:latin typeface="Arial" panose="020B0604020202020204" pitchFamily="34" charset="0"/>
                <a:cs typeface="Arial" panose="020B0604020202020204" pitchFamily="34" charset="0"/>
              </a:rPr>
              <a:t>Second-generation (atypical) antipsychotic agents are being used more however, because of their lower risk of causing extrapyramidal symptoms and TD. </a:t>
            </a:r>
          </a:p>
          <a:p>
            <a:endParaRPr lang="en-US" sz="2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It is usually after months to years of therapy with dopamine receptor–blockers, patients will experience involuntary choreiform, athetotic, or ballismic dyskinetic movements which define TD. </a:t>
            </a:r>
          </a:p>
          <a:p>
            <a:endParaRPr lang="en-US" sz="2800" dirty="0">
              <a:effectLst/>
              <a:latin typeface="Arial" panose="020B0604020202020204" pitchFamily="34" charset="0"/>
              <a:cs typeface="Arial" panose="020B0604020202020204" pitchFamily="34" charset="0"/>
            </a:endParaRPr>
          </a:p>
          <a:p>
            <a:r>
              <a:rPr lang="en-US" sz="2800" dirty="0">
                <a:latin typeface="Calibri" panose="020F0502020204030204" pitchFamily="34" charset="0"/>
                <a:cs typeface="Calibri" panose="020F0502020204030204" pitchFamily="34" charset="0"/>
              </a:rPr>
              <a:t>These movements most commonly involve the mouth, tongue, facial muscles, axial dyskinesias, and extremities.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74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0" y="709353"/>
            <a:ext cx="12075622" cy="6068290"/>
          </a:xfrm>
        </p:spPr>
        <p:txBody>
          <a:bodyPr>
            <a:normAutofit fontScale="92500"/>
          </a:bodyPr>
          <a:lstStyle/>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Typical risk factors associated with the development of TD include </a:t>
            </a:r>
            <a:r>
              <a:rPr lang="en-US" sz="2800" dirty="0">
                <a:solidFill>
                  <a:srgbClr val="FFC000"/>
                </a:solidFill>
                <a:latin typeface="Calibri" panose="020F0502020204030204" pitchFamily="34" charset="0"/>
                <a:cs typeface="Calibri" panose="020F0502020204030204" pitchFamily="34" charset="0"/>
              </a:rPr>
              <a:t>older age, pre-existing movement or neurodegenerative disorders, female sex, the presence of affective illness, and neuroleptic exposure of more than six months.</a:t>
            </a:r>
            <a:endParaRPr lang="en-US" sz="28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The use of higher-potency, first-generation agents is also more likely to increase the risk of TD and extrapyramidal symptoms (EPS). </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However, among the SGAs currently available, those with more transient D</a:t>
            </a:r>
            <a:r>
              <a:rPr lang="en-US" sz="2800" baseline="-25000" dirty="0">
                <a:latin typeface="Calibri" panose="020F0502020204030204" pitchFamily="34" charset="0"/>
                <a:cs typeface="Calibri" panose="020F0502020204030204" pitchFamily="34" charset="0"/>
              </a:rPr>
              <a:t>2</a:t>
            </a:r>
            <a:r>
              <a:rPr lang="en-US" sz="2800" dirty="0">
                <a:latin typeface="Calibri" panose="020F0502020204030204" pitchFamily="34" charset="0"/>
                <a:cs typeface="Calibri" panose="020F0502020204030204" pitchFamily="34" charset="0"/>
              </a:rPr>
              <a:t> receptor blockade and lower D</a:t>
            </a:r>
            <a:r>
              <a:rPr lang="en-US" sz="2800" baseline="-25000" dirty="0">
                <a:latin typeface="Calibri" panose="020F0502020204030204" pitchFamily="34" charset="0"/>
                <a:cs typeface="Calibri" panose="020F0502020204030204" pitchFamily="34" charset="0"/>
              </a:rPr>
              <a:t>2</a:t>
            </a:r>
            <a:r>
              <a:rPr lang="en-US" sz="2800" dirty="0">
                <a:latin typeface="Calibri" panose="020F0502020204030204" pitchFamily="34" charset="0"/>
                <a:cs typeface="Calibri" panose="020F0502020204030204" pitchFamily="34" charset="0"/>
              </a:rPr>
              <a:t> affinity, such as quetiapine (Seroquel, AstraZeneca), are associated with the smallest risk, at least for EPS and probably TD.</a:t>
            </a:r>
          </a:p>
          <a:p>
            <a:r>
              <a:rPr lang="en-US" sz="2800" dirty="0">
                <a:latin typeface="Calibri" panose="020F0502020204030204" pitchFamily="34" charset="0"/>
                <a:cs typeface="Calibri" panose="020F0502020204030204" pitchFamily="34" charset="0"/>
              </a:rPr>
              <a:t>At a therapeutic dose, it is noteworthy that aripiprazole has one of the highest D</a:t>
            </a:r>
            <a:r>
              <a:rPr lang="en-US" sz="2800" baseline="-25000" dirty="0">
                <a:latin typeface="Calibri" panose="020F0502020204030204" pitchFamily="34" charset="0"/>
                <a:cs typeface="Calibri" panose="020F0502020204030204" pitchFamily="34" charset="0"/>
              </a:rPr>
              <a:t>2</a:t>
            </a:r>
            <a:r>
              <a:rPr lang="en-US" sz="2800" dirty="0">
                <a:latin typeface="Calibri" panose="020F0502020204030204" pitchFamily="34" charset="0"/>
                <a:cs typeface="Calibri" panose="020F0502020204030204" pitchFamily="34" charset="0"/>
              </a:rPr>
              <a:t> receptor affinities</a:t>
            </a:r>
          </a:p>
        </p:txBody>
      </p:sp>
    </p:spTree>
    <p:extLst>
      <p:ext uri="{BB962C8B-B14F-4D97-AF65-F5344CB8AC3E}">
        <p14:creationId xmlns:p14="http://schemas.microsoft.com/office/powerpoint/2010/main" val="191620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B32F-AB95-4556-AC0F-2C0935E04D47}"/>
              </a:ext>
            </a:extLst>
          </p:cNvPr>
          <p:cNvSpPr>
            <a:spLocks noGrp="1"/>
          </p:cNvSpPr>
          <p:nvPr>
            <p:ph type="title"/>
          </p:nvPr>
        </p:nvSpPr>
        <p:spPr>
          <a:xfrm>
            <a:off x="0" y="0"/>
            <a:ext cx="12191999" cy="604058"/>
          </a:xfrm>
        </p:spPr>
        <p:txBody>
          <a:bodyPr>
            <a:normAutofit fontScale="90000"/>
          </a:bodyPr>
          <a:lstStyle/>
          <a:p>
            <a:r>
              <a:rPr lang="en-US" sz="4400" b="1" u="sng"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331EE459-BDBB-4904-AD46-98C49081D4C3}"/>
              </a:ext>
            </a:extLst>
          </p:cNvPr>
          <p:cNvSpPr>
            <a:spLocks noGrp="1"/>
          </p:cNvSpPr>
          <p:nvPr>
            <p:ph idx="1"/>
          </p:nvPr>
        </p:nvSpPr>
        <p:spPr>
          <a:xfrm>
            <a:off x="-44335" y="659476"/>
            <a:ext cx="12075622" cy="6312131"/>
          </a:xfrm>
        </p:spPr>
        <p:txBody>
          <a:bodyPr>
            <a:normAutofit/>
          </a:bodyPr>
          <a:lstStyle/>
          <a:p>
            <a:pPr lvl="0"/>
            <a:r>
              <a:rPr lang="en-US" dirty="0">
                <a:effectLst/>
                <a:latin typeface="Arial" panose="020B0604020202020204" pitchFamily="34" charset="0"/>
                <a:cs typeface="Arial" panose="020B0604020202020204" pitchFamily="34" charset="0"/>
              </a:rPr>
              <a:t>Schwartz T, Raza S. Aripiprazole (Abilify) and Tardive Dyskinesia. </a:t>
            </a:r>
            <a:r>
              <a:rPr lang="en-US" i="1" dirty="0">
                <a:effectLst/>
                <a:latin typeface="Arial" panose="020B0604020202020204" pitchFamily="34" charset="0"/>
                <a:cs typeface="Arial" panose="020B0604020202020204" pitchFamily="34" charset="0"/>
              </a:rPr>
              <a:t>Pharmacy and Therapeutics</a:t>
            </a:r>
            <a:r>
              <a:rPr lang="en-US" dirty="0">
                <a:effectLst/>
                <a:latin typeface="Arial" panose="020B0604020202020204" pitchFamily="34" charset="0"/>
                <a:cs typeface="Arial" panose="020B0604020202020204" pitchFamily="34" charset="0"/>
              </a:rPr>
              <a:t>. 2008;33(1):32-34.</a:t>
            </a:r>
          </a:p>
          <a:p>
            <a:pPr lvl="0"/>
            <a:r>
              <a:rPr lang="en-US" dirty="0" err="1">
                <a:effectLst/>
                <a:latin typeface="Arial" panose="020B0604020202020204" pitchFamily="34" charset="0"/>
                <a:cs typeface="Arial" panose="020B0604020202020204" pitchFamily="34" charset="0"/>
              </a:rPr>
              <a:t>Tarsy</a:t>
            </a:r>
            <a:r>
              <a:rPr lang="en-US" dirty="0">
                <a:effectLst/>
                <a:latin typeface="Arial" panose="020B0604020202020204" pitchFamily="34" charset="0"/>
                <a:cs typeface="Arial" panose="020B0604020202020204" pitchFamily="34" charset="0"/>
              </a:rPr>
              <a:t>, MD, D. (2017). Tardive dyskinesia: Prevention and treatment. [online] Uptodate.com. Available at: https://www.uptodate.com/contents/tardive-dyskinesia-prevention-and-treatment?source=search_result&amp;search=tardive%20dyskinesia&amp;selectedTitle=2~150#H8 [Accessed 25 Jun. 2017]. </a:t>
            </a:r>
          </a:p>
          <a:p>
            <a:pPr lvl="0"/>
            <a:r>
              <a:rPr lang="en-US" dirty="0">
                <a:effectLst/>
                <a:latin typeface="Arial" panose="020B0604020202020204" pitchFamily="34" charset="0"/>
                <a:cs typeface="Arial" panose="020B0604020202020204" pitchFamily="34" charset="0"/>
              </a:rPr>
              <a:t>Kang N-R, Kim M-D. Tardive Dyskinesia: Treatment with Aripiprazole. </a:t>
            </a:r>
            <a:r>
              <a:rPr lang="en-US" i="1" dirty="0">
                <a:effectLst/>
                <a:latin typeface="Arial" panose="020B0604020202020204" pitchFamily="34" charset="0"/>
                <a:cs typeface="Arial" panose="020B0604020202020204" pitchFamily="34" charset="0"/>
              </a:rPr>
              <a:t>Clinical Psychopharmacology and Neuroscience</a:t>
            </a:r>
            <a:r>
              <a:rPr lang="en-US" dirty="0">
                <a:effectLst/>
                <a:latin typeface="Arial" panose="020B0604020202020204" pitchFamily="34" charset="0"/>
                <a:cs typeface="Arial" panose="020B0604020202020204" pitchFamily="34" charset="0"/>
              </a:rPr>
              <a:t>. 2011;9(1):1-8. doi:10.9758/cpn.2011.9.1.1.</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728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TM02836342[[fn=Ion]]</Template>
  <TotalTime>22927</TotalTime>
  <Words>1697</Words>
  <Application>Microsoft Macintosh PowerPoint</Application>
  <PresentationFormat>Widescreen</PresentationFormat>
  <Paragraphs>146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Century Gothic</vt:lpstr>
      <vt:lpstr>Georgia</vt:lpstr>
      <vt:lpstr>Wingdings 3</vt:lpstr>
      <vt:lpstr>Ion</vt:lpstr>
      <vt:lpstr>Abilify and Propofol, a concerning combination leading to Tardive Dyskinesia</vt:lpstr>
      <vt:lpstr>HPI</vt:lpstr>
      <vt:lpstr>Medical History</vt:lpstr>
      <vt:lpstr>surgical history (Pertinent ones)</vt:lpstr>
      <vt:lpstr>PowerPoint Presentation</vt:lpstr>
      <vt:lpstr>ROS</vt:lpstr>
      <vt:lpstr>Meds (28)</vt:lpstr>
      <vt:lpstr>Physical Exam</vt:lpstr>
      <vt:lpstr>Differential Diagnosis</vt:lpstr>
      <vt:lpstr>Differential Diagnosis</vt:lpstr>
      <vt:lpstr>Assessment and Plan</vt:lpstr>
      <vt:lpstr>Assessment and Plan</vt:lpstr>
      <vt:lpstr>Follow-up</vt:lpstr>
      <vt:lpstr>Tardive dyskinesia</vt:lpstr>
      <vt:lpstr>PowerPoint Presentation</vt:lpstr>
      <vt:lpstr>PowerPoint Presentation</vt:lpstr>
      <vt:lpstr>So, what is Tardive dyskinesia?</vt:lpstr>
      <vt:lpstr>PowerPoint Presentation</vt:lpstr>
      <vt:lpstr>References</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do, when the medication to treat a condition, causes the condition?</dc:title>
  <dc:creator>Daniel Blair</dc:creator>
  <cp:lastModifiedBy>David  Berry</cp:lastModifiedBy>
  <cp:revision>83</cp:revision>
  <dcterms:created xsi:type="dcterms:W3CDTF">2018-03-16T15:24:10Z</dcterms:created>
  <dcterms:modified xsi:type="dcterms:W3CDTF">2018-04-24T13:15:14Z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