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2" r:id="rId2"/>
  </p:sldMasterIdLst>
  <p:notesMasterIdLst>
    <p:notesMasterId r:id="rId43"/>
  </p:notesMasterIdLst>
  <p:sldIdLst>
    <p:sldId id="265" r:id="rId3"/>
    <p:sldId id="277" r:id="rId4"/>
    <p:sldId id="285" r:id="rId5"/>
    <p:sldId id="301" r:id="rId6"/>
    <p:sldId id="263" r:id="rId7"/>
    <p:sldId id="295" r:id="rId8"/>
    <p:sldId id="298" r:id="rId9"/>
    <p:sldId id="299" r:id="rId10"/>
    <p:sldId id="284" r:id="rId11"/>
    <p:sldId id="290" r:id="rId12"/>
    <p:sldId id="278" r:id="rId13"/>
    <p:sldId id="279" r:id="rId14"/>
    <p:sldId id="280" r:id="rId15"/>
    <p:sldId id="281" r:id="rId16"/>
    <p:sldId id="273" r:id="rId17"/>
    <p:sldId id="286" r:id="rId18"/>
    <p:sldId id="287" r:id="rId19"/>
    <p:sldId id="288" r:id="rId20"/>
    <p:sldId id="289" r:id="rId21"/>
    <p:sldId id="300" r:id="rId22"/>
    <p:sldId id="272" r:id="rId23"/>
    <p:sldId id="266" r:id="rId24"/>
    <p:sldId id="267" r:id="rId25"/>
    <p:sldId id="270" r:id="rId26"/>
    <p:sldId id="274" r:id="rId27"/>
    <p:sldId id="282" r:id="rId28"/>
    <p:sldId id="283" r:id="rId29"/>
    <p:sldId id="304" r:id="rId30"/>
    <p:sldId id="268" r:id="rId31"/>
    <p:sldId id="271" r:id="rId32"/>
    <p:sldId id="275" r:id="rId33"/>
    <p:sldId id="276" r:id="rId34"/>
    <p:sldId id="291" r:id="rId35"/>
    <p:sldId id="292" r:id="rId36"/>
    <p:sldId id="293" r:id="rId37"/>
    <p:sldId id="294" r:id="rId38"/>
    <p:sldId id="296" r:id="rId39"/>
    <p:sldId id="297" r:id="rId40"/>
    <p:sldId id="302" r:id="rId41"/>
    <p:sldId id="303" r:id="rId42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C6DC"/>
    <a:srgbClr val="143666"/>
    <a:srgbClr val="94FFD9"/>
    <a:srgbClr val="45FFC4"/>
    <a:srgbClr val="AFFF8E"/>
    <a:srgbClr val="16E30A"/>
    <a:srgbClr val="14C00A"/>
    <a:srgbClr val="FFC600"/>
    <a:srgbClr val="EFB9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61" autoAdjust="0"/>
    <p:restoredTop sz="94631" autoAdjust="0"/>
  </p:normalViewPr>
  <p:slideViewPr>
    <p:cSldViewPr snapToGrid="0" snapToObjects="1">
      <p:cViewPr varScale="1">
        <p:scale>
          <a:sx n="101" d="100"/>
          <a:sy n="101" d="100"/>
        </p:scale>
        <p:origin x="1400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053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C4D-0D4E-BF9B-631D028BCC1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C4D-0D4E-BF9B-631D028BCC1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C4D-0D4E-BF9B-631D028BCC1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C4D-0D4E-BF9B-631D028BCC1A}"/>
              </c:ext>
            </c:extLst>
          </c:dPt>
          <c:cat>
            <c:strRef>
              <c:f>Sheet1!$A$2:$A$5</c:f>
              <c:strCache>
                <c:ptCount val="4"/>
                <c:pt idx="0">
                  <c:v>No Opioids on PTA List</c:v>
                </c:pt>
                <c:pt idx="1">
                  <c:v>Chronic Opioids and/or with Benzodiazepines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</c:v>
                </c:pt>
                <c:pt idx="1">
                  <c:v>30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C4D-0D4E-BF9B-631D028BCC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71B06AC-46B2-754B-A5AB-81F1520FF028}" type="datetimeFigureOut">
              <a:rPr lang="en-US" smtClean="0"/>
              <a:t>4/24/18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2BCA65C-513D-454B-AFC5-D7A9B8855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022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50900" y="2362508"/>
            <a:ext cx="7772400" cy="1617028"/>
          </a:xfrm>
        </p:spPr>
        <p:txBody>
          <a:bodyPr/>
          <a:lstStyle>
            <a:lvl1pPr algn="l">
              <a:defRPr baseline="0"/>
            </a:lvl1pPr>
          </a:lstStyle>
          <a:p>
            <a:r>
              <a:rPr lang="en-US" dirty="0"/>
              <a:t>Title Slide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25500" y="41656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5421F-A878-6E45-8178-69E5F12526D2}" type="datetimeFigureOut">
              <a:rPr lang="en-US" smtClean="0"/>
              <a:t>4/24/18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BC61B-DC1A-074A-A634-75B18859CB49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971586" y="4067536"/>
            <a:ext cx="7259327" cy="0"/>
          </a:xfrm>
          <a:prstGeom prst="line">
            <a:avLst/>
          </a:prstGeom>
          <a:ln w="50800" cap="rnd" cmpd="sng">
            <a:solidFill>
              <a:srgbClr val="9DCBEC"/>
            </a:solidFill>
            <a:prstDash val="sysDot"/>
            <a:round/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386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045837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E149D12-A54F-6C48-8222-9D1807D04EC4}" type="datetimeFigureOut">
              <a:rPr lang="en-US" smtClean="0"/>
              <a:t>4/24/18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C2D3FF-FDB2-B740-89A1-9FBCAC0D4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611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E149D12-A54F-6C48-8222-9D1807D04EC4}" type="datetimeFigureOut">
              <a:rPr lang="en-US" smtClean="0"/>
              <a:t>4/24/18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C2D3FF-FDB2-B740-89A1-9FBCAC0D4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1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E149D12-A54F-6C48-8222-9D1807D04EC4}" type="datetimeFigureOut">
              <a:rPr lang="en-US" smtClean="0"/>
              <a:t>4/24/18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C2D3FF-FDB2-B740-89A1-9FBCAC0D4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271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E149D12-A54F-6C48-8222-9D1807D04EC4}" type="datetimeFigureOut">
              <a:rPr lang="en-US" smtClean="0"/>
              <a:t>4/24/18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C2D3FF-FDB2-B740-89A1-9FBCAC0D4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787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E149D12-A54F-6C48-8222-9D1807D04EC4}" type="datetimeFigureOut">
              <a:rPr lang="en-US" smtClean="0"/>
              <a:t>4/24/18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C2D3FF-FDB2-B740-89A1-9FBCAC0D4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773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E149D12-A54F-6C48-8222-9D1807D04EC4}" type="datetimeFigureOut">
              <a:rPr lang="en-US" smtClean="0"/>
              <a:t>4/24/18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C2D3FF-FDB2-B740-89A1-9FBCAC0D4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21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E149D12-A54F-6C48-8222-9D1807D04EC4}" type="datetimeFigureOut">
              <a:rPr lang="en-US" smtClean="0"/>
              <a:t>4/24/18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C2D3FF-FDB2-B740-89A1-9FBCAC0D4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045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E149D12-A54F-6C48-8222-9D1807D04EC4}" type="datetimeFigureOut">
              <a:rPr lang="en-US" smtClean="0"/>
              <a:t>4/24/18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C2D3FF-FDB2-B740-89A1-9FBCAC0D4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402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E149D12-A54F-6C48-8222-9D1807D04EC4}" type="datetimeFigureOut">
              <a:rPr lang="en-US" smtClean="0"/>
              <a:t>4/24/18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C2D3FF-FDB2-B740-89A1-9FBCAC0D4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4916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E149D12-A54F-6C48-8222-9D1807D04EC4}" type="datetimeFigureOut">
              <a:rPr lang="en-US" smtClean="0"/>
              <a:t>4/24/18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C2D3FF-FDB2-B740-89A1-9FBCAC0D4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179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RL-010H Brand Roadshow_V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3549" cy="686733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7B85421F-A878-6E45-8178-69E5F12526D2}" type="datetimeFigureOut">
              <a:rPr lang="en-US" smtClean="0"/>
              <a:pPr/>
              <a:t>4/24/18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3E9BC61B-DC1A-074A-A634-75B18859CB4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596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i="0" kern="1200">
          <a:solidFill>
            <a:schemeClr val="bg2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bg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bg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bg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bg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bg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272234" cy="695722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600200"/>
            <a:ext cx="7848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Text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 </a:t>
            </a:r>
            <a:endParaRPr lang="en-US" dirty="0"/>
          </a:p>
        </p:txBody>
      </p:sp>
      <p:cxnSp>
        <p:nvCxnSpPr>
          <p:cNvPr id="27" name="Straight Connector 26"/>
          <p:cNvCxnSpPr/>
          <p:nvPr/>
        </p:nvCxnSpPr>
        <p:spPr>
          <a:xfrm>
            <a:off x="617829" y="1230972"/>
            <a:ext cx="7229517" cy="0"/>
          </a:xfrm>
          <a:prstGeom prst="line">
            <a:avLst/>
          </a:prstGeom>
          <a:ln w="50800" cap="rnd" cmpd="sng">
            <a:solidFill>
              <a:srgbClr val="9DCBEC"/>
            </a:solidFill>
            <a:prstDash val="sysDot"/>
            <a:round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343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rgbClr val="143666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>
              <a:lumMod val="85000"/>
              <a:lumOff val="15000"/>
            </a:schemeClr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9900" y="609599"/>
            <a:ext cx="8210550" cy="3454401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RURAL RESIDENTS RESEARCH SYMPOSIUM </a:t>
            </a:r>
            <a:br>
              <a:rPr lang="en-US" sz="3600" dirty="0"/>
            </a:br>
            <a:br>
              <a:rPr lang="en-US" sz="3600" dirty="0"/>
            </a:br>
            <a:r>
              <a:rPr lang="en-US" sz="3600" dirty="0"/>
              <a:t>CURRENT VIEW OF OPIOIDS AND </a:t>
            </a:r>
            <a:br>
              <a:rPr lang="en-US" sz="3600" dirty="0"/>
            </a:br>
            <a:r>
              <a:rPr lang="en-US" sz="3600" dirty="0"/>
              <a:t>POSSIBLE FUTURE OUTCOMES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CNRVMC, DEPT OF PHARMACY</a:t>
            </a:r>
          </a:p>
          <a:p>
            <a:r>
              <a:rPr lang="en-US" dirty="0"/>
              <a:t>RETAIL OPERATIONS </a:t>
            </a:r>
          </a:p>
          <a:p>
            <a:r>
              <a:rPr lang="en-US" dirty="0"/>
              <a:t>Charles Tarasidis, Pharm 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49375" y="6526768"/>
            <a:ext cx="12381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APRIL 2018</a:t>
            </a:r>
          </a:p>
        </p:txBody>
      </p:sp>
    </p:spTree>
    <p:extLst>
      <p:ext uri="{BB962C8B-B14F-4D97-AF65-F5344CB8AC3E}">
        <p14:creationId xmlns:p14="http://schemas.microsoft.com/office/powerpoint/2010/main" val="4161999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2956" y="492947"/>
            <a:ext cx="7772400" cy="1617028"/>
          </a:xfrm>
        </p:spPr>
        <p:txBody>
          <a:bodyPr/>
          <a:lstStyle/>
          <a:p>
            <a:r>
              <a:rPr lang="en-US" dirty="0"/>
              <a:t>Disclosure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500" y="2210551"/>
            <a:ext cx="7558582" cy="4185938"/>
          </a:xfrm>
        </p:spPr>
        <p:txBody>
          <a:bodyPr/>
          <a:lstStyle/>
          <a:p>
            <a:r>
              <a:rPr lang="en-US" dirty="0"/>
              <a:t>Dr. C Tarasidis DOES NOT have a financial interest / arrangement or affiliation with any organization that </a:t>
            </a:r>
          </a:p>
          <a:p>
            <a:endParaRPr lang="en-US" dirty="0"/>
          </a:p>
          <a:p>
            <a:r>
              <a:rPr lang="en-US" dirty="0"/>
              <a:t>could be perceived as a real or apparent conflict of interest in the context of the subject matter of this presentation</a:t>
            </a:r>
          </a:p>
        </p:txBody>
      </p:sp>
    </p:spTree>
    <p:extLst>
      <p:ext uri="{BB962C8B-B14F-4D97-AF65-F5344CB8AC3E}">
        <p14:creationId xmlns:p14="http://schemas.microsoft.com/office/powerpoint/2010/main" val="2256671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7145" y="341912"/>
            <a:ext cx="7772400" cy="1617028"/>
          </a:xfrm>
        </p:spPr>
        <p:txBody>
          <a:bodyPr/>
          <a:lstStyle/>
          <a:p>
            <a:r>
              <a:rPr lang="en-US" dirty="0" err="1"/>
              <a:t>Carilion</a:t>
            </a:r>
            <a:r>
              <a:rPr lang="en-US" dirty="0"/>
              <a:t> Clinic Pharmacy, New River Valley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8667" y="1862228"/>
            <a:ext cx="6400800" cy="3320156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791" y="1866933"/>
            <a:ext cx="7231227" cy="3796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180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me !!!!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00200"/>
            <a:ext cx="7945315" cy="4525963"/>
          </a:xfrm>
        </p:spPr>
        <p:txBody>
          <a:bodyPr>
            <a:normAutofit fontScale="92500"/>
          </a:bodyPr>
          <a:lstStyle/>
          <a:p>
            <a:r>
              <a:rPr lang="en-US" dirty="0"/>
              <a:t>Not here to teach MOA, MAT, science and psychology of addiction</a:t>
            </a:r>
          </a:p>
          <a:p>
            <a:r>
              <a:rPr lang="en-US" dirty="0"/>
              <a:t>Not here to quote literature and present ivory tower lecture</a:t>
            </a:r>
          </a:p>
          <a:p>
            <a:r>
              <a:rPr lang="en-US" dirty="0"/>
              <a:t>Here to relay personal observations and experiences</a:t>
            </a:r>
          </a:p>
          <a:p>
            <a:r>
              <a:rPr lang="en-US" dirty="0"/>
              <a:t>Here to give some background of addiction</a:t>
            </a:r>
          </a:p>
          <a:p>
            <a:r>
              <a:rPr lang="en-US" dirty="0"/>
              <a:t>Here to emphasize EDUCATION as the key</a:t>
            </a:r>
          </a:p>
        </p:txBody>
      </p:sp>
    </p:spTree>
    <p:extLst>
      <p:ext uri="{BB962C8B-B14F-4D97-AF65-F5344CB8AC3E}">
        <p14:creationId xmlns:p14="http://schemas.microsoft.com/office/powerpoint/2010/main" val="1595408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80772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sz="3000" dirty="0"/>
              <a:t>How this started</a:t>
            </a:r>
          </a:p>
          <a:p>
            <a:r>
              <a:rPr lang="en-US" sz="3000" dirty="0"/>
              <a:t>Narcotic overdose statistics</a:t>
            </a:r>
          </a:p>
          <a:p>
            <a:r>
              <a:rPr lang="en-US" sz="3000" dirty="0"/>
              <a:t>Addiction </a:t>
            </a:r>
          </a:p>
          <a:p>
            <a:r>
              <a:rPr lang="en-US" sz="3000" dirty="0"/>
              <a:t>Epidemiology of epidemic</a:t>
            </a:r>
          </a:p>
          <a:p>
            <a:r>
              <a:rPr lang="en-US" sz="3000" dirty="0"/>
              <a:t>Criteria of inpatient review</a:t>
            </a:r>
          </a:p>
          <a:p>
            <a:r>
              <a:rPr lang="en-US" sz="3000" dirty="0"/>
              <a:t>Case studies</a:t>
            </a:r>
          </a:p>
          <a:p>
            <a:r>
              <a:rPr lang="en-US" sz="3000" dirty="0"/>
              <a:t>Results</a:t>
            </a:r>
          </a:p>
          <a:p>
            <a:r>
              <a:rPr lang="en-US" sz="3000" dirty="0"/>
              <a:t>Conclusions &amp; Observations</a:t>
            </a:r>
          </a:p>
          <a:p>
            <a:r>
              <a:rPr lang="en-US" sz="3000" dirty="0"/>
              <a:t>Future directions</a:t>
            </a:r>
          </a:p>
        </p:txBody>
      </p:sp>
    </p:spTree>
    <p:extLst>
      <p:ext uri="{BB962C8B-B14F-4D97-AF65-F5344CB8AC3E}">
        <p14:creationId xmlns:p14="http://schemas.microsoft.com/office/powerpoint/2010/main" val="9460472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“Addiction rare in patients treated with narcotics.”</a:t>
            </a:r>
          </a:p>
        </p:txBody>
      </p:sp>
      <p:pic>
        <p:nvPicPr>
          <p:cNvPr id="8" name="Picture 7" descr="Screenshot-2018-3-11 Addiction Rare in Patients Treated with Narcotics - NEJM19800110302022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513" y="1417638"/>
            <a:ext cx="6749598" cy="5003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3287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Review of Literature citing original letter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NEJM. 2017;376(22): 2194-2195.</a:t>
            </a:r>
          </a:p>
          <a:p>
            <a:r>
              <a:rPr lang="en-US" dirty="0"/>
              <a:t>608 citations </a:t>
            </a:r>
          </a:p>
          <a:p>
            <a:r>
              <a:rPr lang="en-US"/>
              <a:t>“In </a:t>
            </a:r>
            <a:r>
              <a:rPr lang="en-US" dirty="0"/>
              <a:t>conclusion, we found that a five-sentence letter published in the </a:t>
            </a:r>
            <a:r>
              <a:rPr lang="en-US" i="1" dirty="0"/>
              <a:t>Journal</a:t>
            </a:r>
            <a:r>
              <a:rPr lang="en-US" dirty="0"/>
              <a:t> in 1980 was heavily and uncritically cited as evidence that addiction was rare with long-term </a:t>
            </a:r>
            <a:r>
              <a:rPr lang="en-US"/>
              <a:t>opioid therapy”.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61102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FALLOUT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Purdue </a:t>
            </a:r>
            <a:r>
              <a:rPr lang="en-US" dirty="0" err="1"/>
              <a:t>Pharma</a:t>
            </a:r>
            <a:r>
              <a:rPr lang="en-US" dirty="0"/>
              <a:t>…Purdue Frederick  </a:t>
            </a:r>
          </a:p>
          <a:p>
            <a:r>
              <a:rPr lang="en-US" dirty="0"/>
              <a:t>Settled suit in 2007, 3 top executives pleaded guilty to misleading……..</a:t>
            </a:r>
          </a:p>
          <a:p>
            <a:r>
              <a:rPr lang="en-US" dirty="0"/>
              <a:t>Am J Public Health. 2009 February; 99(2): 221–227. </a:t>
            </a:r>
          </a:p>
          <a:p>
            <a:r>
              <a:rPr lang="en-US" dirty="0"/>
              <a:t>$650 million in fines from Purdue Frederick</a:t>
            </a:r>
          </a:p>
          <a:p>
            <a:r>
              <a:rPr lang="en-US" dirty="0"/>
              <a:t>$27 million to VA to establish PMDP, early 2000’s</a:t>
            </a:r>
          </a:p>
          <a:p>
            <a:r>
              <a:rPr lang="en-US" dirty="0"/>
              <a:t>Received their patent back as part of plea deal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6836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Methadone Clinic Observations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Personal work in a Methadone Maintenance Clinic</a:t>
            </a:r>
          </a:p>
          <a:p>
            <a:r>
              <a:rPr lang="en-US" dirty="0"/>
              <a:t>Observations of daily dosing </a:t>
            </a:r>
          </a:p>
          <a:p>
            <a:r>
              <a:rPr lang="en-US" dirty="0"/>
              <a:t>200+ patients daily</a:t>
            </a:r>
          </a:p>
          <a:p>
            <a:r>
              <a:rPr lang="en-US" dirty="0"/>
              <a:t>Family attendance</a:t>
            </a:r>
          </a:p>
        </p:txBody>
      </p:sp>
    </p:spTree>
    <p:extLst>
      <p:ext uri="{BB962C8B-B14F-4D97-AF65-F5344CB8AC3E}">
        <p14:creationId xmlns:p14="http://schemas.microsoft.com/office/powerpoint/2010/main" val="30763419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Neonatal Abstinence Syndrome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 in 5 pregnant women exposed to opioids during pregnancy</a:t>
            </a:r>
          </a:p>
          <a:p>
            <a:r>
              <a:rPr lang="en-US" dirty="0"/>
              <a:t>National average 50-90 percent babies born to this demographic will experience NAS</a:t>
            </a:r>
          </a:p>
          <a:p>
            <a:r>
              <a:rPr lang="en-US" dirty="0"/>
              <a:t>Becoming involved, our facility rates are 7-15%</a:t>
            </a:r>
          </a:p>
          <a:p>
            <a:r>
              <a:rPr lang="en-US" dirty="0"/>
              <a:t>Alas, my EPIPHANY !!!!!!!!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96663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Constant Advertising $$$$$$$</a:t>
            </a:r>
          </a:p>
        </p:txBody>
      </p:sp>
      <p:pic>
        <p:nvPicPr>
          <p:cNvPr id="4" name="Content Placeholder 3" descr="Bristols Finest.pd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20" b="27720"/>
          <a:stretch>
            <a:fillRect/>
          </a:stretch>
        </p:blipFill>
        <p:spPr>
          <a:xfrm rot="5400000">
            <a:off x="2146275" y="1856885"/>
            <a:ext cx="4874341" cy="399584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3186507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Political monies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Nationally, congressional candidates obtained $15 million in 2016 from Big Pharma</a:t>
            </a:r>
          </a:p>
          <a:p>
            <a:r>
              <a:rPr lang="en-US" dirty="0"/>
              <a:t>Nearly $500,000 to Virginia and Tennessee  lobby groups from Big Pharma</a:t>
            </a:r>
          </a:p>
          <a:p>
            <a:r>
              <a:rPr lang="en-US" dirty="0"/>
              <a:t>M </a:t>
            </a:r>
            <a:r>
              <a:rPr lang="en-US" dirty="0" err="1"/>
              <a:t>Griffith,VA</a:t>
            </a:r>
            <a:r>
              <a:rPr lang="en-US" dirty="0"/>
              <a:t>; P Roe, </a:t>
            </a:r>
            <a:r>
              <a:rPr lang="en-US" dirty="0" err="1"/>
              <a:t>Tn</a:t>
            </a:r>
            <a:r>
              <a:rPr lang="en-US" dirty="0"/>
              <a:t>; M Warner, VA; T </a:t>
            </a:r>
            <a:r>
              <a:rPr lang="en-US" dirty="0" err="1"/>
              <a:t>Kaine</a:t>
            </a:r>
            <a:r>
              <a:rPr lang="en-US" dirty="0"/>
              <a:t>, VA; B Corker, Tn. </a:t>
            </a:r>
          </a:p>
          <a:p>
            <a:r>
              <a:rPr lang="en-US" dirty="0"/>
              <a:t>Big </a:t>
            </a:r>
            <a:r>
              <a:rPr lang="en-US" dirty="0" err="1"/>
              <a:t>Pharma</a:t>
            </a:r>
            <a:r>
              <a:rPr lang="en-US" dirty="0"/>
              <a:t> spent 3 times the dollars than gun lobbyists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7975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Epidemic </a:t>
            </a:r>
            <a:r>
              <a:rPr lang="en-US" dirty="0" err="1"/>
              <a:t>vs</a:t>
            </a:r>
            <a:r>
              <a:rPr lang="en-US" dirty="0"/>
              <a:t> Pandemic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Black Death in 14th century; 1346-1353</a:t>
            </a:r>
          </a:p>
          <a:p>
            <a:pPr lvl="1"/>
            <a:r>
              <a:rPr lang="en-US" sz="3000" dirty="0"/>
              <a:t>Estimated to have killed 30–60% of Europe’s total population --- 375 to 450 million total</a:t>
            </a:r>
          </a:p>
          <a:p>
            <a:pPr lvl="1"/>
            <a:r>
              <a:rPr lang="en-US" sz="3000" dirty="0"/>
              <a:t>200 year recovery of world population</a:t>
            </a:r>
          </a:p>
          <a:p>
            <a:pPr lvl="1"/>
            <a:r>
              <a:rPr lang="en-US" sz="3000" dirty="0"/>
              <a:t>Average yearly deaths ---60 million</a:t>
            </a:r>
          </a:p>
        </p:txBody>
      </p:sp>
    </p:spTree>
    <p:extLst>
      <p:ext uri="{BB962C8B-B14F-4D97-AF65-F5344CB8AC3E}">
        <p14:creationId xmlns:p14="http://schemas.microsoft.com/office/powerpoint/2010/main" val="2605783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Epidemic </a:t>
            </a:r>
            <a:r>
              <a:rPr lang="en-US" dirty="0" err="1"/>
              <a:t>vs</a:t>
            </a:r>
            <a:r>
              <a:rPr lang="en-US" dirty="0"/>
              <a:t> Pandemic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Approximately 60,000 have died nationally in 2016, </a:t>
            </a:r>
          </a:p>
          <a:p>
            <a:r>
              <a:rPr lang="en-US" dirty="0"/>
              <a:t>1 every 10 minutes dies of an opioid overdose.</a:t>
            </a:r>
          </a:p>
          <a:p>
            <a:r>
              <a:rPr lang="en-US" dirty="0"/>
              <a:t> Approximately 1300 died in Virginia during same time period</a:t>
            </a:r>
          </a:p>
          <a:p>
            <a:r>
              <a:rPr lang="en-US" dirty="0"/>
              <a:t>Don’t be overwhelmed, keep in perspective, remain calm, a death is a death</a:t>
            </a:r>
          </a:p>
        </p:txBody>
      </p:sp>
    </p:spTree>
    <p:extLst>
      <p:ext uri="{BB962C8B-B14F-4D97-AF65-F5344CB8AC3E}">
        <p14:creationId xmlns:p14="http://schemas.microsoft.com/office/powerpoint/2010/main" val="28964477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55500"/>
            <a:ext cx="8077200" cy="2195314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More than three out of five drug overdose deaths involve an opioid. </a:t>
            </a:r>
          </a:p>
          <a:p>
            <a:r>
              <a:rPr lang="en-US" sz="2400" dirty="0"/>
              <a:t>Overdose deaths from opioids, including prescription opioids and heroin, have nearly quadrupled since 1999. </a:t>
            </a:r>
          </a:p>
          <a:p>
            <a:r>
              <a:rPr lang="en-US" sz="2400" dirty="0"/>
              <a:t>Average of 124 deaths per day from drug overdose</a:t>
            </a:r>
          </a:p>
          <a:p>
            <a:r>
              <a:rPr lang="en-US" sz="2400" dirty="0"/>
              <a:t>Current death rate is 1 every 10 minutes; 144 per day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3300" y="6438900"/>
            <a:ext cx="61840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https://</a:t>
            </a:r>
            <a:r>
              <a:rPr lang="en-US" sz="1400" dirty="0" err="1">
                <a:solidFill>
                  <a:schemeClr val="bg1"/>
                </a:solidFill>
              </a:rPr>
              <a:t>www.overdoseday.com</a:t>
            </a:r>
            <a:r>
              <a:rPr lang="en-US" sz="1400" dirty="0">
                <a:solidFill>
                  <a:schemeClr val="bg1"/>
                </a:solidFill>
              </a:rPr>
              <a:t>/resources/facts-stats/</a:t>
            </a:r>
          </a:p>
          <a:p>
            <a:r>
              <a:rPr lang="en-US" sz="1400" dirty="0">
                <a:solidFill>
                  <a:schemeClr val="bg1"/>
                </a:solidFill>
              </a:rPr>
              <a:t>https://</a:t>
            </a:r>
            <a:r>
              <a:rPr lang="en-US" sz="1400" dirty="0" err="1">
                <a:solidFill>
                  <a:schemeClr val="bg1"/>
                </a:solidFill>
              </a:rPr>
              <a:t>www.drugabuse.gov</a:t>
            </a:r>
            <a:r>
              <a:rPr lang="en-US" sz="1400" dirty="0">
                <a:solidFill>
                  <a:schemeClr val="bg1"/>
                </a:solidFill>
              </a:rPr>
              <a:t>/related-topics/trends-statistics/overdose-death-rates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359" y="3555917"/>
            <a:ext cx="3843977" cy="288298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0941" y="3550813"/>
            <a:ext cx="3850783" cy="2888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6135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Statistics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dirty="0"/>
              <a:t>99% of the world production of HYDROCODONE is consumed in the USA</a:t>
            </a:r>
          </a:p>
          <a:p>
            <a:r>
              <a:rPr lang="en-US" sz="3000" dirty="0"/>
              <a:t>85% of Oxycodone used in the USA</a:t>
            </a:r>
          </a:p>
          <a:p>
            <a:r>
              <a:rPr lang="en-US" sz="3000" dirty="0"/>
              <a:t>SWVA carries a higher risk of overdose from opioids (Pulaski Co is 8x higher)</a:t>
            </a:r>
          </a:p>
          <a:p>
            <a:r>
              <a:rPr lang="en-US" sz="3000" dirty="0"/>
              <a:t>Martinsville is number one town in the USA for opioid prescriptions</a:t>
            </a:r>
          </a:p>
        </p:txBody>
      </p:sp>
    </p:spTree>
    <p:extLst>
      <p:ext uri="{BB962C8B-B14F-4D97-AF65-F5344CB8AC3E}">
        <p14:creationId xmlns:p14="http://schemas.microsoft.com/office/powerpoint/2010/main" val="6319939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Statistics: SUD vs Diabetes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Recent data shows 27 million SUD diagnoses</a:t>
            </a:r>
          </a:p>
          <a:p>
            <a:r>
              <a:rPr lang="en-US" dirty="0"/>
              <a:t>Data shows 30 million diabetics</a:t>
            </a:r>
          </a:p>
          <a:p>
            <a:r>
              <a:rPr lang="en-US" dirty="0"/>
              <a:t>$322 billion annually on diabetes and pre-diabetes care</a:t>
            </a:r>
          </a:p>
          <a:p>
            <a:r>
              <a:rPr lang="en-US" dirty="0"/>
              <a:t>$750 billion annually on SUD (dated 4 years) --- $280 billion on treatment alone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0136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Poppy Plant</a:t>
            </a:r>
          </a:p>
        </p:txBody>
      </p:sp>
      <p:pic>
        <p:nvPicPr>
          <p:cNvPr id="4" name="Content Placeholder 3" descr="poppy plant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63" b="31963"/>
          <a:stretch>
            <a:fillRect/>
          </a:stretch>
        </p:blipFill>
        <p:spPr>
          <a:xfrm>
            <a:off x="838200" y="1600200"/>
            <a:ext cx="7004974" cy="4039479"/>
          </a:xfrm>
        </p:spPr>
      </p:pic>
    </p:spTree>
    <p:extLst>
      <p:ext uri="{BB962C8B-B14F-4D97-AF65-F5344CB8AC3E}">
        <p14:creationId xmlns:p14="http://schemas.microsoft.com/office/powerpoint/2010/main" val="14825671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Comparative Lethality</a:t>
            </a:r>
          </a:p>
        </p:txBody>
      </p:sp>
      <p:pic>
        <p:nvPicPr>
          <p:cNvPr id="4" name="Content Placeholder 3" descr="drug vials.jpe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4" r="143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216201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Comparative Lethality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900" dirty="0"/>
              <a:t>Morphine &lt; Heroin &lt; Fentanyl &lt; </a:t>
            </a:r>
            <a:r>
              <a:rPr lang="en-US" sz="2900" dirty="0" err="1"/>
              <a:t>Carfentanyl</a:t>
            </a:r>
            <a:endParaRPr lang="en-US" sz="2900" dirty="0"/>
          </a:p>
          <a:p>
            <a:pPr marL="0" indent="0">
              <a:buNone/>
            </a:pPr>
            <a:r>
              <a:rPr lang="en-US" sz="2900" dirty="0"/>
              <a:t>	  1 	  &lt;    50     &lt;    100      &lt;     10000</a:t>
            </a:r>
          </a:p>
          <a:p>
            <a:pPr marL="0" indent="0">
              <a:buNone/>
            </a:pPr>
            <a:endParaRPr lang="en-US" sz="2900" dirty="0"/>
          </a:p>
          <a:p>
            <a:r>
              <a:rPr lang="en-US" sz="2900" dirty="0" err="1"/>
              <a:t>Carfentanyl</a:t>
            </a:r>
            <a:r>
              <a:rPr lang="en-US" sz="2900" dirty="0"/>
              <a:t> is a elephant tranquilizer</a:t>
            </a:r>
          </a:p>
          <a:p>
            <a:r>
              <a:rPr lang="en-US" sz="2900" dirty="0"/>
              <a:t>Available from China via Mexico</a:t>
            </a:r>
          </a:p>
          <a:p>
            <a:endParaRPr lang="en-US" sz="2900" dirty="0"/>
          </a:p>
          <a:p>
            <a:r>
              <a:rPr lang="en-US" sz="2900" dirty="0"/>
              <a:t>Games…..Skittles Party and Honey Tar!</a:t>
            </a:r>
          </a:p>
        </p:txBody>
      </p:sp>
    </p:spTree>
    <p:extLst>
      <p:ext uri="{BB962C8B-B14F-4D97-AF65-F5344CB8AC3E}">
        <p14:creationId xmlns:p14="http://schemas.microsoft.com/office/powerpoint/2010/main" val="27668203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Identifying at Risk Patients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8077200" cy="4525963"/>
          </a:xfrm>
        </p:spPr>
        <p:txBody>
          <a:bodyPr>
            <a:normAutofit/>
          </a:bodyPr>
          <a:lstStyle/>
          <a:p>
            <a:r>
              <a:rPr lang="en-US" sz="3000" dirty="0"/>
              <a:t>Continuously updated report that pulls patients based on risk factors</a:t>
            </a:r>
          </a:p>
          <a:p>
            <a:r>
              <a:rPr lang="en-US" sz="3000" dirty="0"/>
              <a:t>Identification criteria:</a:t>
            </a:r>
          </a:p>
          <a:p>
            <a:pPr lvl="1"/>
            <a:r>
              <a:rPr lang="en-US" dirty="0"/>
              <a:t>Admitting diagnosis of overdose or poisoning</a:t>
            </a:r>
          </a:p>
          <a:p>
            <a:pPr lvl="1"/>
            <a:r>
              <a:rPr lang="en-US" dirty="0"/>
              <a:t>Order for an opioid</a:t>
            </a:r>
          </a:p>
          <a:p>
            <a:pPr lvl="2"/>
            <a:r>
              <a:rPr lang="en-US" dirty="0"/>
              <a:t>Extended release or scheduled immediate release</a:t>
            </a:r>
          </a:p>
          <a:p>
            <a:pPr lvl="1"/>
            <a:r>
              <a:rPr lang="en-US" dirty="0"/>
              <a:t>Orders for a benzodiazepine AND an opioid</a:t>
            </a:r>
          </a:p>
        </p:txBody>
      </p:sp>
    </p:spTree>
    <p:extLst>
      <p:ext uri="{BB962C8B-B14F-4D97-AF65-F5344CB8AC3E}">
        <p14:creationId xmlns:p14="http://schemas.microsoft.com/office/powerpoint/2010/main" val="4532347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Patient 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1975" y="1600200"/>
            <a:ext cx="8124825" cy="2946042"/>
          </a:xfrm>
        </p:spPr>
        <p:txBody>
          <a:bodyPr>
            <a:noAutofit/>
          </a:bodyPr>
          <a:lstStyle/>
          <a:p>
            <a:r>
              <a:rPr lang="en-US" sz="2400" dirty="0"/>
              <a:t>Trial time period: 15 working days</a:t>
            </a:r>
          </a:p>
          <a:p>
            <a:r>
              <a:rPr lang="en-US" sz="2400" dirty="0"/>
              <a:t>Patients identified: ~15 per day </a:t>
            </a:r>
          </a:p>
          <a:p>
            <a:endParaRPr lang="en-US" sz="2400" dirty="0"/>
          </a:p>
          <a:p>
            <a:r>
              <a:rPr lang="en-US" sz="2400" dirty="0"/>
              <a:t>5-10% of identified population determined to benefit from naloxone</a:t>
            </a:r>
          </a:p>
          <a:p>
            <a:pPr lvl="1"/>
            <a:r>
              <a:rPr lang="en-US" sz="2300" dirty="0"/>
              <a:t>Limited due to time allotment </a:t>
            </a: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67349361"/>
              </p:ext>
            </p:extLst>
          </p:nvPr>
        </p:nvGraphicFramePr>
        <p:xfrm>
          <a:off x="3367825" y="3234920"/>
          <a:ext cx="5930720" cy="36424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333185" y="4923429"/>
            <a:ext cx="14037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/>
              <a:t>No Opioids on PTA List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16874" y="4304577"/>
            <a:ext cx="171631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Chronic Opioids and/or </a:t>
            </a:r>
            <a:r>
              <a:rPr lang="en-US" sz="1400" b="1"/>
              <a:t>with Benzodiazepines</a:t>
            </a:r>
            <a:endParaRPr lang="en-US" sz="1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545181" y="4497077"/>
            <a:ext cx="9012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70%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70918" y="3883905"/>
            <a:ext cx="9012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30%</a:t>
            </a:r>
          </a:p>
        </p:txBody>
      </p:sp>
    </p:spTree>
    <p:extLst>
      <p:ext uri="{BB962C8B-B14F-4D97-AF65-F5344CB8AC3E}">
        <p14:creationId xmlns:p14="http://schemas.microsoft.com/office/powerpoint/2010/main" val="14437617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0550" y="1600200"/>
            <a:ext cx="8096250" cy="452596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Over 15 days, 26 patients were identified where naloxone in the home would be beneficial</a:t>
            </a:r>
          </a:p>
          <a:p>
            <a:r>
              <a:rPr lang="en-US" dirty="0"/>
              <a:t>Patient goal set at 1-2 per day based on time allocated</a:t>
            </a:r>
          </a:p>
          <a:p>
            <a:r>
              <a:rPr lang="en-US" dirty="0"/>
              <a:t>Education on opioids was given to each patient and their families </a:t>
            </a:r>
          </a:p>
          <a:p>
            <a:r>
              <a:rPr lang="en-US" dirty="0"/>
              <a:t>1 of 26 categorized as a SUD patient</a:t>
            </a:r>
          </a:p>
          <a:p>
            <a:r>
              <a:rPr lang="en-US" dirty="0"/>
              <a:t>25 of 26 patients on chronic opioids for pain management</a:t>
            </a:r>
          </a:p>
          <a:p>
            <a:r>
              <a:rPr lang="en-US" dirty="0"/>
              <a:t>Pain managed in recognized Pain Clinics or Family Practice environments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0758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3791" y="1329741"/>
            <a:ext cx="8809149" cy="4852115"/>
          </a:xfrm>
        </p:spPr>
        <p:txBody>
          <a:bodyPr>
            <a:noAutofit/>
          </a:bodyPr>
          <a:lstStyle/>
          <a:p>
            <a:r>
              <a:rPr lang="en-US" sz="2400" dirty="0"/>
              <a:t>Admitting diagnosis: Overdose</a:t>
            </a:r>
          </a:p>
          <a:p>
            <a:pPr lvl="1"/>
            <a:r>
              <a:rPr lang="en-US" sz="2400" dirty="0"/>
              <a:t>Methadone for chronic back pain </a:t>
            </a:r>
          </a:p>
          <a:p>
            <a:pPr lvl="1"/>
            <a:r>
              <a:rPr lang="en-US" sz="2400" dirty="0"/>
              <a:t>Benzodiazepines for anxiety</a:t>
            </a:r>
          </a:p>
          <a:p>
            <a:r>
              <a:rPr lang="en-US" sz="2400" dirty="0"/>
              <a:t>Admitted to the ICU </a:t>
            </a:r>
          </a:p>
          <a:p>
            <a:pPr lvl="1"/>
            <a:r>
              <a:rPr lang="en-US" sz="2400" dirty="0"/>
              <a:t>~10 days in the ICU</a:t>
            </a:r>
          </a:p>
          <a:p>
            <a:pPr lvl="1"/>
            <a:r>
              <a:rPr lang="en-US" sz="2400" dirty="0"/>
              <a:t>~5 additional days in a step down unit</a:t>
            </a:r>
          </a:p>
          <a:p>
            <a:r>
              <a:rPr lang="en-US" sz="2400" dirty="0"/>
              <a:t>Patient had a </a:t>
            </a:r>
            <a:r>
              <a:rPr lang="en-US" sz="2400" dirty="0" err="1"/>
              <a:t>Narcan</a:t>
            </a:r>
            <a:r>
              <a:rPr lang="en-US" sz="2400" dirty="0"/>
              <a:t> Nasal kit at home but did not use it</a:t>
            </a:r>
          </a:p>
          <a:p>
            <a:pPr lvl="1"/>
            <a:r>
              <a:rPr lang="en-US" sz="2400" dirty="0"/>
              <a:t>“Too expensive and I am on a limited income from disability.”  </a:t>
            </a:r>
          </a:p>
          <a:p>
            <a:pPr lvl="1"/>
            <a:r>
              <a:rPr lang="en-US" sz="2400" dirty="0"/>
              <a:t>$125 was his copay because the billing was not done correctly.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5429" y="1417638"/>
            <a:ext cx="1835418" cy="183541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10623" y="6636736"/>
            <a:ext cx="5500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http://</a:t>
            </a:r>
            <a:r>
              <a:rPr lang="en-US" sz="1400" dirty="0" err="1">
                <a:solidFill>
                  <a:schemeClr val="bg1"/>
                </a:solidFill>
              </a:rPr>
              <a:t>images.dailykos.com</a:t>
            </a:r>
            <a:r>
              <a:rPr lang="en-US" sz="1400" dirty="0">
                <a:solidFill>
                  <a:schemeClr val="bg1"/>
                </a:solidFill>
              </a:rPr>
              <a:t>/images/137659/small/drug.jpg?1428526593</a:t>
            </a:r>
          </a:p>
        </p:txBody>
      </p:sp>
    </p:spTree>
    <p:extLst>
      <p:ext uri="{BB962C8B-B14F-4D97-AF65-F5344CB8AC3E}">
        <p14:creationId xmlns:p14="http://schemas.microsoft.com/office/powerpoint/2010/main" val="36833533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</a:t>
            </a:r>
            <a:r>
              <a:rPr lang="en-US"/>
              <a:t>Study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3791" y="1417638"/>
            <a:ext cx="8133009" cy="4455128"/>
          </a:xfrm>
        </p:spPr>
        <p:txBody>
          <a:bodyPr>
            <a:noAutofit/>
          </a:bodyPr>
          <a:lstStyle/>
          <a:p>
            <a:r>
              <a:rPr lang="en-US" sz="2400" dirty="0"/>
              <a:t>Education provided</a:t>
            </a:r>
          </a:p>
          <a:p>
            <a:pPr lvl="1"/>
            <a:r>
              <a:rPr lang="en-US" sz="2400" dirty="0"/>
              <a:t>No need to budget money if you die</a:t>
            </a:r>
          </a:p>
          <a:p>
            <a:pPr lvl="1"/>
            <a:r>
              <a:rPr lang="en-US" sz="2400" dirty="0"/>
              <a:t>The average cost of a 3-day hospital stay is around $30,000</a:t>
            </a:r>
          </a:p>
          <a:p>
            <a:pPr lvl="1"/>
            <a:r>
              <a:rPr lang="en-US" sz="2400" dirty="0"/>
              <a:t>His corrected copay was $17</a:t>
            </a:r>
          </a:p>
          <a:p>
            <a:pPr lvl="1"/>
            <a:endParaRPr lang="en-US" sz="2400" dirty="0"/>
          </a:p>
          <a:p>
            <a:r>
              <a:rPr lang="en-US" sz="2400" dirty="0"/>
              <a:t>Now he says he will use it in the future, as this was not his first overdose!</a:t>
            </a:r>
          </a:p>
          <a:p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452822" y="6627111"/>
            <a:ext cx="70110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https://</a:t>
            </a:r>
            <a:r>
              <a:rPr lang="en-US" sz="1400" dirty="0" err="1">
                <a:solidFill>
                  <a:schemeClr val="bg1"/>
                </a:solidFill>
              </a:rPr>
              <a:t>www.healthcare.gov</a:t>
            </a:r>
            <a:r>
              <a:rPr lang="en-US" sz="1400" dirty="0">
                <a:solidFill>
                  <a:schemeClr val="bg1"/>
                </a:solidFill>
              </a:rPr>
              <a:t>/why-coverage-is-important/protection-from-high-medical-costs/</a:t>
            </a:r>
          </a:p>
        </p:txBody>
      </p:sp>
    </p:spTree>
    <p:extLst>
      <p:ext uri="{BB962C8B-B14F-4D97-AF65-F5344CB8AC3E}">
        <p14:creationId xmlns:p14="http://schemas.microsoft.com/office/powerpoint/2010/main" val="2562926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Patient vignette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000" dirty="0"/>
              <a:t>3.5 month pregnant heroin addict</a:t>
            </a:r>
          </a:p>
          <a:p>
            <a:r>
              <a:rPr lang="en-US" sz="3000" dirty="0"/>
              <a:t>Previously addicted to oxycodone</a:t>
            </a:r>
          </a:p>
          <a:p>
            <a:r>
              <a:rPr lang="en-US" sz="3000" dirty="0"/>
              <a:t>Heroin &lt;$ alternative</a:t>
            </a:r>
          </a:p>
          <a:p>
            <a:r>
              <a:rPr lang="en-US" sz="3000" dirty="0"/>
              <a:t>Economy, survival and maintenance of habit</a:t>
            </a:r>
          </a:p>
          <a:p>
            <a:r>
              <a:rPr lang="en-US" sz="3000" dirty="0"/>
              <a:t>$80/10 hits, resale at $30/hit….</a:t>
            </a:r>
          </a:p>
          <a:p>
            <a:pPr lvl="1"/>
            <a:r>
              <a:rPr lang="en-US" sz="2600" dirty="0"/>
              <a:t>$220 ROI</a:t>
            </a:r>
          </a:p>
          <a:p>
            <a:pPr lvl="1"/>
            <a:r>
              <a:rPr lang="en-US" sz="2600" dirty="0"/>
              <a:t>$80 for the personal high</a:t>
            </a:r>
          </a:p>
          <a:p>
            <a:pPr lvl="1"/>
            <a:r>
              <a:rPr lang="en-US" sz="2600" dirty="0"/>
              <a:t>$140 to live on for 3 days</a:t>
            </a:r>
          </a:p>
        </p:txBody>
      </p:sp>
    </p:spTree>
    <p:extLst>
      <p:ext uri="{BB962C8B-B14F-4D97-AF65-F5344CB8AC3E}">
        <p14:creationId xmlns:p14="http://schemas.microsoft.com/office/powerpoint/2010/main" val="29026413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Truck stop overdose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Electrical apprentice found unresponsive in bathroom of local truck stop</a:t>
            </a:r>
          </a:p>
          <a:p>
            <a:r>
              <a:rPr lang="en-US" dirty="0"/>
              <a:t>Heroin OD, Naloxone administered in the ED</a:t>
            </a:r>
          </a:p>
          <a:p>
            <a:r>
              <a:rPr lang="en-US" dirty="0"/>
              <a:t>Chance interview 40 min post OD</a:t>
            </a:r>
          </a:p>
          <a:p>
            <a:r>
              <a:rPr lang="en-US" dirty="0"/>
              <a:t>Depression and feeling of numbness</a:t>
            </a:r>
          </a:p>
          <a:p>
            <a:r>
              <a:rPr lang="en-US" dirty="0"/>
              <a:t>Referred for help</a:t>
            </a:r>
          </a:p>
        </p:txBody>
      </p:sp>
    </p:spTree>
    <p:extLst>
      <p:ext uri="{BB962C8B-B14F-4D97-AF65-F5344CB8AC3E}">
        <p14:creationId xmlns:p14="http://schemas.microsoft.com/office/powerpoint/2010/main" val="3901108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Patient Readmit for Respiratory Depression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Patient identified to benefit from NALOXONE </a:t>
            </a:r>
          </a:p>
          <a:p>
            <a:r>
              <a:rPr lang="en-US" dirty="0"/>
              <a:t>Significant MME and </a:t>
            </a:r>
            <a:r>
              <a:rPr lang="en-US" dirty="0" err="1"/>
              <a:t>Benzo’s</a:t>
            </a:r>
            <a:endParaRPr lang="en-US" dirty="0"/>
          </a:p>
          <a:p>
            <a:r>
              <a:rPr lang="en-US" dirty="0"/>
              <a:t>Cost was issue and refused to acknowledge concern</a:t>
            </a:r>
          </a:p>
          <a:p>
            <a:r>
              <a:rPr lang="en-US" dirty="0"/>
              <a:t>Readmitted and discussed with daughter – drug interaction</a:t>
            </a:r>
          </a:p>
          <a:p>
            <a:r>
              <a:rPr lang="en-US" dirty="0"/>
              <a:t>Obtained </a:t>
            </a:r>
            <a:r>
              <a:rPr lang="en-US" dirty="0" err="1"/>
              <a:t>Narcan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735925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Preliminary 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3944" y="1600200"/>
            <a:ext cx="8500055" cy="4852115"/>
          </a:xfrm>
        </p:spPr>
        <p:txBody>
          <a:bodyPr>
            <a:noAutofit/>
          </a:bodyPr>
          <a:lstStyle/>
          <a:p>
            <a:r>
              <a:rPr lang="en-US" sz="2800" dirty="0"/>
              <a:t>ALL Accepted Recommendation for Naloxone</a:t>
            </a:r>
          </a:p>
          <a:p>
            <a:pPr lvl="1"/>
            <a:r>
              <a:rPr lang="en-US" sz="2400" dirty="0"/>
              <a:t>20 of 26 identified patients were sold naloxone</a:t>
            </a:r>
          </a:p>
          <a:p>
            <a:pPr lvl="2"/>
            <a:r>
              <a:rPr lang="en-US" sz="2300" dirty="0"/>
              <a:t>10 </a:t>
            </a:r>
            <a:r>
              <a:rPr lang="en-US" sz="2300" dirty="0" err="1"/>
              <a:t>Narcan</a:t>
            </a:r>
            <a:r>
              <a:rPr lang="en-US" sz="2300" dirty="0"/>
              <a:t> kits</a:t>
            </a:r>
          </a:p>
          <a:p>
            <a:pPr lvl="2"/>
            <a:r>
              <a:rPr lang="en-US" sz="2300" dirty="0"/>
              <a:t>9 Naloxone kits</a:t>
            </a:r>
          </a:p>
          <a:p>
            <a:pPr lvl="2"/>
            <a:r>
              <a:rPr lang="en-US" sz="2300" dirty="0"/>
              <a:t>1 EVZIO kits</a:t>
            </a:r>
          </a:p>
          <a:p>
            <a:pPr lvl="1"/>
            <a:r>
              <a:rPr lang="en-US" sz="2400" dirty="0"/>
              <a:t>3 of 26 already had kits, but would have obtained otherwise</a:t>
            </a:r>
          </a:p>
          <a:p>
            <a:pPr lvl="1"/>
            <a:r>
              <a:rPr lang="en-US" sz="2400" dirty="0"/>
              <a:t>3 of 26 wanted kits, but did not have the money</a:t>
            </a:r>
          </a:p>
          <a:p>
            <a:r>
              <a:rPr lang="en-US" sz="2800" dirty="0"/>
              <a:t>All received training from REVIVE! Guidelines</a:t>
            </a:r>
          </a:p>
          <a:p>
            <a:pPr lvl="1"/>
            <a:r>
              <a:rPr lang="en-US" sz="2400" dirty="0"/>
              <a:t>Return demonstration utilized</a:t>
            </a:r>
          </a:p>
          <a:p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5134410"/>
            <a:ext cx="3297081" cy="130413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88277" y="6523216"/>
            <a:ext cx="553147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</a:rPr>
              <a:t>http://bloximages.newyork1.vip.townnews.com/</a:t>
            </a:r>
            <a:r>
              <a:rPr lang="en-US" sz="1050" dirty="0" err="1">
                <a:solidFill>
                  <a:schemeClr val="bg1"/>
                </a:solidFill>
              </a:rPr>
              <a:t>pilotonline.com</a:t>
            </a:r>
            <a:r>
              <a:rPr lang="en-US" sz="1050" dirty="0">
                <a:solidFill>
                  <a:schemeClr val="bg1"/>
                </a:solidFill>
              </a:rPr>
              <a:t>/content/</a:t>
            </a:r>
            <a:r>
              <a:rPr lang="en-US" sz="1050" dirty="0" err="1">
                <a:solidFill>
                  <a:schemeClr val="bg1"/>
                </a:solidFill>
              </a:rPr>
              <a:t>tncms</a:t>
            </a:r>
            <a:r>
              <a:rPr lang="en-US" sz="1050" dirty="0">
                <a:solidFill>
                  <a:schemeClr val="bg1"/>
                </a:solidFill>
              </a:rPr>
              <a:t>/assets/v3/editorial/a/8a/a8af60d3-cf34-5603-b0c8-91dc03d9f411/57f030cc5bffd.image.jpg?resize=1200%2C864</a:t>
            </a:r>
          </a:p>
        </p:txBody>
      </p:sp>
    </p:spTree>
    <p:extLst>
      <p:ext uri="{BB962C8B-B14F-4D97-AF65-F5344CB8AC3E}">
        <p14:creationId xmlns:p14="http://schemas.microsoft.com/office/powerpoint/2010/main" val="19366676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 &amp; Lessons Learned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0200"/>
            <a:ext cx="7848600" cy="4852115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Most know someone who has experienced an overdose or death due to overdose</a:t>
            </a:r>
          </a:p>
          <a:p>
            <a:r>
              <a:rPr lang="en-US" dirty="0"/>
              <a:t>Many times family members were candidates for a Naloxone kit</a:t>
            </a:r>
          </a:p>
          <a:p>
            <a:r>
              <a:rPr lang="en-US" dirty="0"/>
              <a:t>Many did not realize their pain medications were opioids</a:t>
            </a:r>
          </a:p>
          <a:p>
            <a:r>
              <a:rPr lang="en-US" dirty="0"/>
              <a:t>Healthcare has done a great job treating pain, but we can improve our education of:</a:t>
            </a:r>
          </a:p>
          <a:p>
            <a:pPr lvl="1"/>
            <a:r>
              <a:rPr lang="en-US" dirty="0"/>
              <a:t>Opioid risks and benefits</a:t>
            </a:r>
          </a:p>
          <a:p>
            <a:pPr lvl="1"/>
            <a:r>
              <a:rPr lang="en-US" dirty="0"/>
              <a:t>Risk of overdose and how to treat</a:t>
            </a:r>
          </a:p>
          <a:p>
            <a:pPr lvl="1"/>
            <a:r>
              <a:rPr lang="en-US" dirty="0"/>
              <a:t>SBIRT</a:t>
            </a:r>
          </a:p>
        </p:txBody>
      </p:sp>
    </p:spTree>
    <p:extLst>
      <p:ext uri="{BB962C8B-B14F-4D97-AF65-F5344CB8AC3E}">
        <p14:creationId xmlns:p14="http://schemas.microsoft.com/office/powerpoint/2010/main" val="37063072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94136"/>
            <a:ext cx="7848600" cy="386855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Expand program for all pharmacists to identify patients and provide training</a:t>
            </a:r>
          </a:p>
          <a:p>
            <a:pPr lvl="1"/>
            <a:r>
              <a:rPr lang="en-US" dirty="0"/>
              <a:t>Need to train on REVIVE!</a:t>
            </a:r>
          </a:p>
          <a:p>
            <a:r>
              <a:rPr lang="en-US" dirty="0"/>
              <a:t>May expand criteria list: Suicide attempt</a:t>
            </a:r>
          </a:p>
          <a:p>
            <a:r>
              <a:rPr lang="en-US" dirty="0"/>
              <a:t>Solidify coordination process between outpatient and inpatient pharmacies to provide pricing and product availability</a:t>
            </a:r>
          </a:p>
          <a:p>
            <a:r>
              <a:rPr lang="en-US" dirty="0"/>
              <a:t>Improve affordability of medication </a:t>
            </a:r>
          </a:p>
          <a:p>
            <a:pPr lvl="1"/>
            <a:r>
              <a:rPr lang="en-US" dirty="0"/>
              <a:t>Education to pharmacies to check multiple brands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865" y="5261915"/>
            <a:ext cx="3979572" cy="1596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0312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Updated 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3944" y="1600200"/>
            <a:ext cx="8500055" cy="4852115"/>
          </a:xfrm>
        </p:spPr>
        <p:txBody>
          <a:bodyPr>
            <a:noAutofit/>
          </a:bodyPr>
          <a:lstStyle/>
          <a:p>
            <a:r>
              <a:rPr lang="en-US" sz="2800" dirty="0"/>
              <a:t>ALL Accepted Recommendation for Naloxone</a:t>
            </a:r>
          </a:p>
          <a:p>
            <a:pPr lvl="1"/>
            <a:r>
              <a:rPr lang="en-US" sz="2400" dirty="0"/>
              <a:t>31 of 43 identified patients were sold naloxone</a:t>
            </a:r>
          </a:p>
          <a:p>
            <a:pPr lvl="2"/>
            <a:r>
              <a:rPr lang="en-US" sz="2300" dirty="0"/>
              <a:t>18 </a:t>
            </a:r>
            <a:r>
              <a:rPr lang="en-US" sz="2300" dirty="0" err="1"/>
              <a:t>Narcan</a:t>
            </a:r>
            <a:endParaRPr lang="en-US" sz="2300" dirty="0"/>
          </a:p>
          <a:p>
            <a:pPr lvl="2"/>
            <a:r>
              <a:rPr lang="en-US" sz="2300" dirty="0"/>
              <a:t>10 Naloxone</a:t>
            </a:r>
          </a:p>
          <a:p>
            <a:pPr lvl="2"/>
            <a:r>
              <a:rPr lang="en-US" sz="2300" dirty="0"/>
              <a:t>3 EVZIO</a:t>
            </a:r>
          </a:p>
          <a:p>
            <a:pPr lvl="1"/>
            <a:r>
              <a:rPr lang="en-US" sz="2400" dirty="0"/>
              <a:t>5 of 43 wanted medication, but did not have the money</a:t>
            </a:r>
          </a:p>
          <a:p>
            <a:pPr lvl="1"/>
            <a:r>
              <a:rPr lang="en-US" sz="2400" dirty="0"/>
              <a:t>4 of 43 already had medication</a:t>
            </a:r>
          </a:p>
          <a:p>
            <a:pPr lvl="1"/>
            <a:r>
              <a:rPr lang="en-US" sz="2400" dirty="0"/>
              <a:t>2 of 43 received paperwork for free EVZIO </a:t>
            </a:r>
          </a:p>
          <a:p>
            <a:pPr lvl="1"/>
            <a:r>
              <a:rPr lang="en-US" sz="2400" dirty="0"/>
              <a:t>1 of 43 wanted naloxone, but left ED before obtaining </a:t>
            </a:r>
          </a:p>
          <a:p>
            <a:r>
              <a:rPr lang="en-US" sz="2800" dirty="0"/>
              <a:t>All received training from REVIVE! Guidelines</a:t>
            </a:r>
          </a:p>
          <a:p>
            <a:pPr lvl="1"/>
            <a:r>
              <a:rPr lang="en-US" sz="2400" dirty="0"/>
              <a:t>Return demonstration utilized</a:t>
            </a:r>
          </a:p>
          <a:p>
            <a:pPr lvl="1"/>
            <a:endParaRPr lang="en-US" sz="2400" dirty="0"/>
          </a:p>
          <a:p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788277" y="6523216"/>
            <a:ext cx="553147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</a:rPr>
              <a:t>http://bloximages.newyork1.vip.townnews.com/</a:t>
            </a:r>
            <a:r>
              <a:rPr lang="en-US" sz="1050" dirty="0" err="1">
                <a:solidFill>
                  <a:schemeClr val="bg1"/>
                </a:solidFill>
              </a:rPr>
              <a:t>pilotonline.com</a:t>
            </a:r>
            <a:r>
              <a:rPr lang="en-US" sz="1050" dirty="0">
                <a:solidFill>
                  <a:schemeClr val="bg1"/>
                </a:solidFill>
              </a:rPr>
              <a:t>/content/</a:t>
            </a:r>
            <a:r>
              <a:rPr lang="en-US" sz="1050" dirty="0" err="1">
                <a:solidFill>
                  <a:schemeClr val="bg1"/>
                </a:solidFill>
              </a:rPr>
              <a:t>tncms</a:t>
            </a:r>
            <a:r>
              <a:rPr lang="en-US" sz="1050" dirty="0">
                <a:solidFill>
                  <a:schemeClr val="bg1"/>
                </a:solidFill>
              </a:rPr>
              <a:t>/assets/v3/editorial/a/8a/a8af60d3-cf34-5603-b0c8-91dc03d9f411/57f030cc5bffd.image.jpg?resize=1200%2C864</a:t>
            </a:r>
          </a:p>
        </p:txBody>
      </p:sp>
    </p:spTree>
    <p:extLst>
      <p:ext uri="{BB962C8B-B14F-4D97-AF65-F5344CB8AC3E}">
        <p14:creationId xmlns:p14="http://schemas.microsoft.com/office/powerpoint/2010/main" val="41307841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Opioid Risk Tool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is a definite need to educate BEFORE prescribing opioids</a:t>
            </a:r>
          </a:p>
          <a:p>
            <a:r>
              <a:rPr lang="en-US" dirty="0"/>
              <a:t>As noted, we observed 70% were opiate naïve patients </a:t>
            </a:r>
          </a:p>
          <a:p>
            <a:r>
              <a:rPr lang="en-US" dirty="0"/>
              <a:t>Education is the key to the treatment goal</a:t>
            </a:r>
          </a:p>
          <a:p>
            <a:r>
              <a:rPr lang="en-US" dirty="0"/>
              <a:t>Many tools &amp; apps available. Use what is most comfortable</a:t>
            </a:r>
          </a:p>
        </p:txBody>
      </p:sp>
    </p:spTree>
    <p:extLst>
      <p:ext uri="{BB962C8B-B14F-4D97-AF65-F5344CB8AC3E}">
        <p14:creationId xmlns:p14="http://schemas.microsoft.com/office/powerpoint/2010/main" val="26156096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Opioid Risk </a:t>
            </a:r>
          </a:p>
        </p:txBody>
      </p:sp>
      <p:pic>
        <p:nvPicPr>
          <p:cNvPr id="5" name="Content Placeholder 4" descr="OpioidRiskTool.pd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20" b="2772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120284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ORT, Scoring </a:t>
            </a:r>
          </a:p>
        </p:txBody>
      </p:sp>
      <p:pic>
        <p:nvPicPr>
          <p:cNvPr id="6" name="Content Placeholder 5" descr="OpioidRiskTool.pd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68" b="5468"/>
          <a:stretch>
            <a:fillRect/>
          </a:stretch>
        </p:blipFill>
        <p:spPr>
          <a:xfrm>
            <a:off x="339115" y="1200150"/>
            <a:ext cx="7871435" cy="6743699"/>
          </a:xfrm>
        </p:spPr>
      </p:pic>
    </p:spTree>
    <p:extLst>
      <p:ext uri="{BB962C8B-B14F-4D97-AF65-F5344CB8AC3E}">
        <p14:creationId xmlns:p14="http://schemas.microsoft.com/office/powerpoint/2010/main" val="38522597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SBIRT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Screening Brief Intervention Referral for Treatment</a:t>
            </a:r>
          </a:p>
          <a:p>
            <a:r>
              <a:rPr lang="en-US" dirty="0"/>
              <a:t>Clinicians have the most powerful opportunity to get help for those in need</a:t>
            </a:r>
          </a:p>
          <a:p>
            <a:r>
              <a:rPr lang="en-US" dirty="0"/>
              <a:t>Intuitive histories and very detailed interviews; open ended questions and motivational skills</a:t>
            </a:r>
          </a:p>
          <a:p>
            <a:r>
              <a:rPr lang="en-US" dirty="0"/>
              <a:t>Development of EMPATHY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19586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Overdose deaths still increasing</a:t>
            </a:r>
          </a:p>
        </p:txBody>
      </p:sp>
      <p:pic>
        <p:nvPicPr>
          <p:cNvPr id="4" name="Content Placeholder 3" descr="overdosedeaths1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5" b="214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269166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Naloxone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Naloxone has become the key to open the door for conversation</a:t>
            </a:r>
          </a:p>
          <a:p>
            <a:r>
              <a:rPr lang="en-US" dirty="0"/>
              <a:t>Many patients do not feel at risk</a:t>
            </a:r>
          </a:p>
          <a:p>
            <a:r>
              <a:rPr lang="en-US" dirty="0"/>
              <a:t>Patients are the epicenter of the opioids</a:t>
            </a:r>
          </a:p>
          <a:p>
            <a:r>
              <a:rPr lang="en-US" dirty="0"/>
              <a:t>Providers now required to write a prescription if MME &gt;120 in Virginia, with or without concurrent use of benzodiazepines or history </a:t>
            </a:r>
            <a:r>
              <a:rPr lang="en-US"/>
              <a:t>of misuse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9343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Naloxone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Cost issues, co-pays vs cash</a:t>
            </a:r>
          </a:p>
          <a:p>
            <a:r>
              <a:rPr lang="en-US" dirty="0"/>
              <a:t>Who to educate</a:t>
            </a:r>
          </a:p>
          <a:p>
            <a:r>
              <a:rPr lang="en-US" dirty="0"/>
              <a:t>Uninsured…..</a:t>
            </a:r>
            <a:r>
              <a:rPr lang="en-US" dirty="0" err="1"/>
              <a:t>Evzio</a:t>
            </a:r>
            <a:r>
              <a:rPr lang="en-US" dirty="0"/>
              <a:t> program</a:t>
            </a:r>
          </a:p>
          <a:p>
            <a:endParaRPr lang="en-US" dirty="0"/>
          </a:p>
          <a:p>
            <a:r>
              <a:rPr lang="en-US" dirty="0"/>
              <a:t>Any patient with an opioid prescription is presented the opportunity for education on the benefits versus risks </a:t>
            </a:r>
          </a:p>
          <a:p>
            <a:r>
              <a:rPr lang="en-US" dirty="0"/>
              <a:t>Even in our facility, one armed paper hangers</a:t>
            </a:r>
          </a:p>
        </p:txBody>
      </p:sp>
    </p:spTree>
    <p:extLst>
      <p:ext uri="{BB962C8B-B14F-4D97-AF65-F5344CB8AC3E}">
        <p14:creationId xmlns:p14="http://schemas.microsoft.com/office/powerpoint/2010/main" val="35506297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417638"/>
            <a:ext cx="7675230" cy="386944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46540" y="5773301"/>
            <a:ext cx="28693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THANK YOU FOR YOUR TIME</a:t>
            </a:r>
          </a:p>
        </p:txBody>
      </p:sp>
    </p:spTree>
    <p:extLst>
      <p:ext uri="{BB962C8B-B14F-4D97-AF65-F5344CB8AC3E}">
        <p14:creationId xmlns:p14="http://schemas.microsoft.com/office/powerpoint/2010/main" val="2107801647"/>
      </p:ext>
    </p:extLst>
  </p:cSld>
  <p:clrMapOvr>
    <a:masterClrMapping/>
  </p:clrMapOvr>
</p:sld>
</file>

<file path=ppt/theme/theme1.xml><?xml version="1.0" encoding="utf-8"?>
<a:theme xmlns:a="http://schemas.openxmlformats.org/drawingml/2006/main" name="Naloxone Pilo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Naloxone Pilot.potx</Template>
  <TotalTime>3221</TotalTime>
  <Words>1572</Words>
  <Application>Microsoft Macintosh PowerPoint</Application>
  <PresentationFormat>On-screen Show (4:3)</PresentationFormat>
  <Paragraphs>225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40</vt:i4>
      </vt:variant>
    </vt:vector>
  </HeadingPairs>
  <TitlesOfParts>
    <vt:vector size="44" baseType="lpstr">
      <vt:lpstr>Arial</vt:lpstr>
      <vt:lpstr>Calibri</vt:lpstr>
      <vt:lpstr>Naloxone Pilot</vt:lpstr>
      <vt:lpstr>Custom Design</vt:lpstr>
      <vt:lpstr>RURAL RESIDENTS RESEARCH SYMPOSIUM   CURRENT VIEW OF OPIOIDS AND  POSSIBLE FUTURE OUTCOMES</vt:lpstr>
      <vt:lpstr>Disclosure</vt:lpstr>
      <vt:lpstr>Carilion Clinic Pharmacy, New River Valley</vt:lpstr>
      <vt:lpstr>Why me !!!!</vt:lpstr>
      <vt:lpstr>Outline</vt:lpstr>
      <vt:lpstr>“Addiction rare in patients treated with narcotics.”</vt:lpstr>
      <vt:lpstr>Review of Literature citing original letter</vt:lpstr>
      <vt:lpstr>FALLOUT </vt:lpstr>
      <vt:lpstr>Methadone Clinic Observations</vt:lpstr>
      <vt:lpstr>Neonatal Abstinence Syndrome</vt:lpstr>
      <vt:lpstr>Constant Advertising $$$$$$$</vt:lpstr>
      <vt:lpstr>Political monies </vt:lpstr>
      <vt:lpstr>Epidemic vs Pandemic</vt:lpstr>
      <vt:lpstr>Epidemic vs Pandemic</vt:lpstr>
      <vt:lpstr>Statistics</vt:lpstr>
      <vt:lpstr>Defining Statistics </vt:lpstr>
      <vt:lpstr>Statistics: SUD vs Diabetes</vt:lpstr>
      <vt:lpstr>The Poppy Plant</vt:lpstr>
      <vt:lpstr>Comparative Lethality</vt:lpstr>
      <vt:lpstr>Comparative Lethality</vt:lpstr>
      <vt:lpstr>Identifying at Risk Patients</vt:lpstr>
      <vt:lpstr>Patient Review</vt:lpstr>
      <vt:lpstr>Observations</vt:lpstr>
      <vt:lpstr>Case Study</vt:lpstr>
      <vt:lpstr>Case Study continued</vt:lpstr>
      <vt:lpstr>Patient vignette</vt:lpstr>
      <vt:lpstr>Truck stop overdose</vt:lpstr>
      <vt:lpstr>Patient Readmit for Respiratory Depression</vt:lpstr>
      <vt:lpstr>Preliminary Results</vt:lpstr>
      <vt:lpstr>Conclusions &amp; Lessons Learned</vt:lpstr>
      <vt:lpstr>Future Goals</vt:lpstr>
      <vt:lpstr>Updated Results</vt:lpstr>
      <vt:lpstr>Opioid Risk Tool</vt:lpstr>
      <vt:lpstr>Opioid Risk </vt:lpstr>
      <vt:lpstr>ORT, Scoring </vt:lpstr>
      <vt:lpstr>SBIRT</vt:lpstr>
      <vt:lpstr>Overdose deaths still increasing</vt:lpstr>
      <vt:lpstr>Naloxone</vt:lpstr>
      <vt:lpstr>Naloxone</vt:lpstr>
      <vt:lpstr>Questions</vt:lpstr>
    </vt:vector>
  </TitlesOfParts>
  <Company>Carilion Clinic</Company>
  <LinksUpToDate>false</LinksUpToDate>
  <SharedDoc>false</SharedDoc>
  <HyperlinksChanged>false</HyperlinksChanged>
  <AppVersion>16.0012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Gordon Garrett</dc:creator>
  <cp:lastModifiedBy>David  Berry</cp:lastModifiedBy>
  <cp:revision>168</cp:revision>
  <cp:lastPrinted>2017-04-24T19:57:02Z</cp:lastPrinted>
  <dcterms:created xsi:type="dcterms:W3CDTF">2015-03-06T15:08:03Z</dcterms:created>
  <dcterms:modified xsi:type="dcterms:W3CDTF">2018-04-24T13:13:08Z</dcterms:modified>
</cp:coreProperties>
</file>