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notesMasterIdLst>
    <p:notesMasterId r:id="rId21"/>
  </p:notesMasterIdLst>
  <p:sldIdLst>
    <p:sldId id="256" r:id="rId2"/>
    <p:sldId id="257" r:id="rId3"/>
    <p:sldId id="258" r:id="rId4"/>
    <p:sldId id="263" r:id="rId5"/>
    <p:sldId id="274" r:id="rId6"/>
    <p:sldId id="265" r:id="rId7"/>
    <p:sldId id="275" r:id="rId8"/>
    <p:sldId id="266" r:id="rId9"/>
    <p:sldId id="264" r:id="rId10"/>
    <p:sldId id="267" r:id="rId11"/>
    <p:sldId id="268" r:id="rId12"/>
    <p:sldId id="259" r:id="rId13"/>
    <p:sldId id="270" r:id="rId14"/>
    <p:sldId id="271" r:id="rId15"/>
    <p:sldId id="272" r:id="rId16"/>
    <p:sldId id="273" r:id="rId17"/>
    <p:sldId id="260" r:id="rId18"/>
    <p:sldId id="262" r:id="rId19"/>
    <p:sldId id="26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84776" autoAdjust="0"/>
  </p:normalViewPr>
  <p:slideViewPr>
    <p:cSldViewPr snapToGrid="0">
      <p:cViewPr varScale="1">
        <p:scale>
          <a:sx n="90" d="100"/>
          <a:sy n="90" d="100"/>
        </p:scale>
        <p:origin x="17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49E64-1598-4051-9B95-DAA35708065B}" type="datetimeFigureOut">
              <a:rPr lang="en-US" smtClean="0"/>
              <a:t>4/25/18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5F36E-A671-4CDA-8471-A8AD32935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76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4133206/#pntd.0003018-Viney1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ncbi.nlm.nih.gov/pmc/articles/PMC4133206/#pntd.0003018-Viney2" TargetMode="External"/><Relationship Id="rId4" Type="http://schemas.openxmlformats.org/officeDocument/2006/relationships/hyperlink" Target="https://www.ncbi.nlm.nih.gov/pmc/articles/PMC4133206/figure/pntd-0003018-g002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heart size is normal. Mild coronary artery calcifications.</a:t>
            </a:r>
          </a:p>
          <a:p>
            <a:r>
              <a:rPr lang="en-US" dirty="0"/>
              <a:t>Mediastinal vascular structures are otherwise normal. There are calcified</a:t>
            </a:r>
          </a:p>
          <a:p>
            <a:r>
              <a:rPr lang="en-US" dirty="0" err="1"/>
              <a:t>paratracheal</a:t>
            </a:r>
            <a:r>
              <a:rPr lang="en-US" dirty="0"/>
              <a:t>, </a:t>
            </a:r>
            <a:r>
              <a:rPr lang="en-US" dirty="0" err="1"/>
              <a:t>prevascular</a:t>
            </a:r>
            <a:r>
              <a:rPr lang="en-US" dirty="0"/>
              <a:t>, </a:t>
            </a:r>
            <a:r>
              <a:rPr lang="en-US" dirty="0" err="1"/>
              <a:t>subcarinal</a:t>
            </a:r>
            <a:r>
              <a:rPr lang="en-US" dirty="0"/>
              <a:t> and hilar lymph nodes. No</a:t>
            </a:r>
          </a:p>
          <a:p>
            <a:r>
              <a:rPr lang="en-US" dirty="0"/>
              <a:t>suspicious mediastinal or hilar nodal masses. There are numerous small</a:t>
            </a:r>
          </a:p>
          <a:p>
            <a:r>
              <a:rPr lang="en-US" dirty="0"/>
              <a:t>irregular interstitial nodules throughout both lungs as well as larger</a:t>
            </a:r>
          </a:p>
          <a:p>
            <a:r>
              <a:rPr lang="en-US" dirty="0" err="1"/>
              <a:t>spiculated</a:t>
            </a:r>
            <a:r>
              <a:rPr lang="en-US" dirty="0"/>
              <a:t> conglomerate masses in the mid and upper lung zones. There is</a:t>
            </a:r>
          </a:p>
          <a:p>
            <a:r>
              <a:rPr lang="en-US" dirty="0"/>
              <a:t>architectural distortion surrounding the larger nodules. There is also</a:t>
            </a:r>
          </a:p>
          <a:p>
            <a:r>
              <a:rPr lang="en-US" dirty="0"/>
              <a:t>diffuse nodular pleural thickening. There is no recurrent pneumothorax.</a:t>
            </a:r>
          </a:p>
          <a:p>
            <a:r>
              <a:rPr lang="en-US" dirty="0"/>
              <a:t>There are nonspecific </a:t>
            </a:r>
            <a:r>
              <a:rPr lang="en-US" dirty="0" err="1"/>
              <a:t>groundglass</a:t>
            </a:r>
            <a:r>
              <a:rPr lang="en-US" dirty="0"/>
              <a:t> opacities in the basilar segments of</a:t>
            </a:r>
          </a:p>
          <a:p>
            <a:r>
              <a:rPr lang="en-US" dirty="0"/>
              <a:t>the right lower lobe. There are </a:t>
            </a:r>
            <a:r>
              <a:rPr lang="en-US" dirty="0" err="1"/>
              <a:t>groundglass</a:t>
            </a:r>
            <a:r>
              <a:rPr lang="en-US" dirty="0"/>
              <a:t> opacities and interspersed</a:t>
            </a:r>
          </a:p>
          <a:p>
            <a:r>
              <a:rPr lang="en-US" dirty="0"/>
              <a:t>areas of lung consolidation in the basilar segments of the right lower</a:t>
            </a:r>
          </a:p>
          <a:p>
            <a:r>
              <a:rPr lang="en-US" dirty="0"/>
              <a:t>lobe which have improved slightly since 10/31/2015. Lungs are otherwise</a:t>
            </a:r>
          </a:p>
          <a:p>
            <a:r>
              <a:rPr lang="en-US" dirty="0"/>
              <a:t>clear. There are small bilateral pleural effusions.</a:t>
            </a:r>
          </a:p>
          <a:p>
            <a:endParaRPr lang="en-US" dirty="0"/>
          </a:p>
          <a:p>
            <a:r>
              <a:rPr lang="en-US" dirty="0"/>
              <a:t>CWP/silicosis and progressive massive fibrosis. Resolution of left</a:t>
            </a:r>
          </a:p>
          <a:p>
            <a:r>
              <a:rPr lang="en-US" dirty="0"/>
              <a:t>pneumothorax since prior study.</a:t>
            </a:r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Groundglass</a:t>
            </a:r>
            <a:r>
              <a:rPr lang="en-US" dirty="0"/>
              <a:t> opacities and consolidation in the basilar segments of the</a:t>
            </a:r>
          </a:p>
          <a:p>
            <a:r>
              <a:rPr lang="en-US" dirty="0"/>
              <a:t>right lower lobe slightly improved from 10/31/2015.</a:t>
            </a:r>
          </a:p>
          <a:p>
            <a:endParaRPr lang="en-US" dirty="0"/>
          </a:p>
          <a:p>
            <a:r>
              <a:rPr lang="en-US" dirty="0"/>
              <a:t>3. Small bilateral pleural effusions.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5F36E-A671-4CDA-8471-A8AD32935D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97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Bronchoscopy finding,</a:t>
            </a:r>
            <a:r>
              <a:rPr lang="en-US" baseline="0" dirty="0"/>
              <a:t> no abnormal lesions was observed in the bronchus, filariform larvae of </a:t>
            </a:r>
            <a:r>
              <a:rPr lang="en-US" baseline="0" dirty="0" err="1"/>
              <a:t>strongyloides</a:t>
            </a:r>
            <a:r>
              <a:rPr lang="en-US" baseline="0" dirty="0"/>
              <a:t> </a:t>
            </a:r>
            <a:r>
              <a:rPr lang="en-US" baseline="0" dirty="0" err="1"/>
              <a:t>stercoralsi</a:t>
            </a:r>
            <a:r>
              <a:rPr lang="en-US" baseline="0" dirty="0"/>
              <a:t> observed in BAL fluid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5F36E-A671-4CDA-8471-A8AD32935D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8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</a:t>
            </a:r>
            <a:r>
              <a:rPr lang="en-US" dirty="0" err="1"/>
              <a:t>diseeminated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5F36E-A671-4CDA-8471-A8AD32935D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43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S. </a:t>
            </a:r>
            <a:r>
              <a:rPr lang="en-US" i="1" dirty="0" err="1"/>
              <a:t>stercoralis</a:t>
            </a:r>
            <a:r>
              <a:rPr lang="en-US" dirty="0"/>
              <a:t> exhibits a complex and unique developmental phase with two distinct life cycles: a free-living </a:t>
            </a:r>
            <a:r>
              <a:rPr lang="en-US" dirty="0" err="1"/>
              <a:t>heterogonic</a:t>
            </a:r>
            <a:r>
              <a:rPr lang="en-US" dirty="0"/>
              <a:t> cycle and a parasitic life cycle completed in the same host </a:t>
            </a:r>
            <a:r>
              <a:rPr lang="en-US" dirty="0">
                <a:hlinkClick r:id="rId3"/>
              </a:rPr>
              <a:t>[28]</a:t>
            </a:r>
            <a:r>
              <a:rPr lang="en-US" dirty="0"/>
              <a:t>. In the free-living phase, during the development of nonparasitic adults, both males and females occur in soil, which maintains infestation of the soil (</a:t>
            </a:r>
            <a:r>
              <a:rPr lang="en-US" dirty="0">
                <a:hlinkClick r:id="rId4"/>
              </a:rPr>
              <a:t>Figure 2</a:t>
            </a:r>
            <a:r>
              <a:rPr lang="en-US" dirty="0"/>
              <a:t>). The parasitic phase allows </a:t>
            </a:r>
            <a:r>
              <a:rPr lang="en-US" dirty="0" err="1"/>
              <a:t>noninfective</a:t>
            </a:r>
            <a:r>
              <a:rPr lang="en-US" dirty="0"/>
              <a:t> new larvae to molt in the human host into infective filariform larvae, which then penetrate the intestine and set up a new cycle, leading to autoinfection or </a:t>
            </a:r>
            <a:r>
              <a:rPr lang="en-US" dirty="0" err="1"/>
              <a:t>hyperinfection</a:t>
            </a:r>
            <a:r>
              <a:rPr lang="en-US" dirty="0"/>
              <a:t> to increase the worm burden without exogenous reinfection </a:t>
            </a:r>
            <a:r>
              <a:rPr lang="en-US" dirty="0">
                <a:hlinkClick r:id="rId5"/>
              </a:rPr>
              <a:t>[29]</a:t>
            </a:r>
            <a:r>
              <a:rPr lang="en-US" dirty="0"/>
              <a:t>. This </a:t>
            </a:r>
            <a:r>
              <a:rPr lang="en-US" dirty="0" err="1"/>
              <a:t>autoinfective</a:t>
            </a:r>
            <a:r>
              <a:rPr lang="en-US" dirty="0"/>
              <a:t> phase is responsible for the decade-long persistence of infection in untreated hosts.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5F36E-A671-4CDA-8471-A8AD32935D0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44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S. </a:t>
            </a:r>
            <a:r>
              <a:rPr lang="en-US" i="1" dirty="0" err="1"/>
              <a:t>stercoralis</a:t>
            </a:r>
            <a:r>
              <a:rPr lang="en-US" dirty="0"/>
              <a:t> infection can remain latent for decades; life-threatening systemic </a:t>
            </a:r>
            <a:r>
              <a:rPr lang="en-US" dirty="0" err="1"/>
              <a:t>hyperinfection</a:t>
            </a:r>
            <a:r>
              <a:rPr lang="en-US" dirty="0"/>
              <a:t> can occur when an infected person becomes immunocompromised by medications or other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5F36E-A671-4CDA-8471-A8AD32935D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3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0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5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56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7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2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0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60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22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24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60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07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52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39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19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04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6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fld id="{3068EA17-090B-4D27-AEB6-98013F596BFE}" type="datetimeFigureOut">
              <a:rPr lang="en-US" smtClean="0"/>
              <a:t>4/25/18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6D904EF-502E-4873-BEE3-F5769146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7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  <p:sldLayoutId id="2147484066" r:id="rId16"/>
    <p:sldLayoutId id="21474840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0820" y="2006055"/>
            <a:ext cx="7375191" cy="2000461"/>
          </a:xfrm>
        </p:spPr>
        <p:txBody>
          <a:bodyPr>
            <a:normAutofit fontScale="90000"/>
          </a:bodyPr>
          <a:lstStyle/>
          <a:p>
            <a:r>
              <a:rPr lang="en-US" dirty="0"/>
              <a:t>A Challenging Case of Recurrent Pneumonia in a Patient with Coal Worker's Pneumoconiosis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338" y="4512723"/>
            <a:ext cx="6948153" cy="148928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Lena Manning PGY-1, Johnston Memorial Hospital</a:t>
            </a:r>
          </a:p>
          <a:p>
            <a:pPr algn="ctr"/>
            <a:r>
              <a:rPr lang="en-US" dirty="0"/>
              <a:t>Sana </a:t>
            </a:r>
            <a:r>
              <a:rPr lang="en-US" dirty="0" err="1"/>
              <a:t>Yakoob</a:t>
            </a:r>
            <a:r>
              <a:rPr lang="en-US" dirty="0"/>
              <a:t> PGY-1, Johnston Memorial Hospital</a:t>
            </a:r>
          </a:p>
          <a:p>
            <a:pPr algn="ctr"/>
            <a:r>
              <a:rPr lang="en-US" dirty="0"/>
              <a:t>April 26, 2018</a:t>
            </a:r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6075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</a:t>
            </a:r>
            <a:br>
              <a:rPr lang="en-US" dirty="0"/>
            </a:br>
            <a:r>
              <a:rPr lang="en-US" dirty="0"/>
              <a:t>Coal Worker’s Pneumoconiosis </a:t>
            </a:r>
            <a:br>
              <a:rPr lang="en-US" dirty="0"/>
            </a:br>
            <a:r>
              <a:rPr lang="en-US" dirty="0"/>
              <a:t>(CWP)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Chronic occupational lung disease which can trigger inflammation of the alveoli leading to irreversible lung damage</a:t>
            </a:r>
          </a:p>
          <a:p>
            <a:pPr lvl="1"/>
            <a:r>
              <a:rPr lang="en-US" dirty="0"/>
              <a:t>Severe forms can result in progressive massive pulmonary fibrosis (PMF)</a:t>
            </a:r>
          </a:p>
          <a:p>
            <a:r>
              <a:rPr lang="en-US" dirty="0"/>
              <a:t>High prevalence in Appalachia as compared to other geographical areas; thought to be related to pyrite  </a:t>
            </a:r>
          </a:p>
        </p:txBody>
      </p:sp>
    </p:spTree>
    <p:extLst>
      <p:ext uri="{BB962C8B-B14F-4D97-AF65-F5344CB8AC3E}">
        <p14:creationId xmlns:p14="http://schemas.microsoft.com/office/powerpoint/2010/main" val="3946279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72 year old Caucasian male with a history of working in the  coal mines for about 27 years with known diagnosis of CWP and PMF</a:t>
            </a:r>
          </a:p>
          <a:p>
            <a:r>
              <a:rPr lang="en-US" dirty="0"/>
              <a:t>PMH: COPD, CWP, PMF, DM2, HTN, chronic anemia, arthritis</a:t>
            </a:r>
          </a:p>
          <a:p>
            <a:r>
              <a:rPr lang="en-US" dirty="0"/>
              <a:t>PSH: hernia repair</a:t>
            </a:r>
          </a:p>
          <a:p>
            <a:r>
              <a:rPr lang="en-US" dirty="0"/>
              <a:t>FH: non-contributory</a:t>
            </a:r>
          </a:p>
          <a:p>
            <a:r>
              <a:rPr lang="en-US" dirty="0"/>
              <a:t>SH: worked in coal mines for 27 years. Non-smoker, non-drinker, no substance abuse</a:t>
            </a:r>
          </a:p>
          <a:p>
            <a:r>
              <a:rPr lang="en-US" dirty="0"/>
              <a:t>MEDs: Inhalers, Verapamil, Metformin, Losartan, Ibuprofen</a:t>
            </a:r>
          </a:p>
          <a:p>
            <a:r>
              <a:rPr lang="en-US" dirty="0"/>
              <a:t>Allergies: NKA </a:t>
            </a:r>
          </a:p>
        </p:txBody>
      </p:sp>
    </p:spTree>
    <p:extLst>
      <p:ext uri="{BB962C8B-B14F-4D97-AF65-F5344CB8AC3E}">
        <p14:creationId xmlns:p14="http://schemas.microsoft.com/office/powerpoint/2010/main" val="948933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Function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571" y="2489199"/>
            <a:ext cx="8154269" cy="3962972"/>
          </a:xfrm>
        </p:spPr>
        <p:txBody>
          <a:bodyPr>
            <a:normAutofit/>
          </a:bodyPr>
          <a:lstStyle/>
          <a:p>
            <a:r>
              <a:rPr lang="en-US" dirty="0"/>
              <a:t>FEV1/FVC is 0.48 pre-treatment and 0.51 after bronchodilator treatment.  FEV1 is 1.06 L, which is 38% of predicted value that improved to 1.26 L which is 45% of predicted value with a 20% change.  Total lung capacity is 59% of predicted value.  DLCO is 44% of predicted value.</a:t>
            </a:r>
          </a:p>
          <a:p>
            <a:endParaRPr lang="en-US" dirty="0"/>
          </a:p>
          <a:p>
            <a:r>
              <a:rPr lang="en-US" dirty="0"/>
              <a:t>Mixed obstructive and restrictive defects.  Severe obstructive defect with good response to bronchodilator treatment and moderate restrictive defect associated with moderate decrease in diffusion capacity.</a:t>
            </a:r>
          </a:p>
        </p:txBody>
      </p:sp>
    </p:spTree>
    <p:extLst>
      <p:ext uri="{BB962C8B-B14F-4D97-AF65-F5344CB8AC3E}">
        <p14:creationId xmlns:p14="http://schemas.microsoft.com/office/powerpoint/2010/main" val="361278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343" y="711342"/>
            <a:ext cx="7527547" cy="709865"/>
          </a:xfrm>
        </p:spPr>
        <p:txBody>
          <a:bodyPr/>
          <a:lstStyle/>
          <a:p>
            <a:pPr algn="ctr"/>
            <a:r>
              <a:rPr lang="en-US" dirty="0"/>
              <a:t>CT Chest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2064" y="1808252"/>
            <a:ext cx="8424808" cy="43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5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hospitalization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41" y="2489199"/>
            <a:ext cx="7681658" cy="3819133"/>
          </a:xfrm>
        </p:spPr>
        <p:txBody>
          <a:bodyPr/>
          <a:lstStyle/>
          <a:p>
            <a:r>
              <a:rPr lang="en-US" dirty="0"/>
              <a:t>Presented with productive cough without hemoptysis, chills, pyrexia, worsening dyspnea, and hypoxia</a:t>
            </a:r>
          </a:p>
          <a:p>
            <a:r>
              <a:rPr lang="en-US" dirty="0"/>
              <a:t>CT chest showed severe CWP with PMF and RLL consolidation with </a:t>
            </a:r>
            <a:r>
              <a:rPr lang="en-US" dirty="0" err="1"/>
              <a:t>cavitary</a:t>
            </a:r>
            <a:r>
              <a:rPr lang="en-US" dirty="0"/>
              <a:t> mass in LUL</a:t>
            </a:r>
          </a:p>
          <a:p>
            <a:r>
              <a:rPr lang="en-US" dirty="0"/>
              <a:t>Blood and respiratory cultures grew ESBL + </a:t>
            </a:r>
            <a:r>
              <a:rPr lang="en-US" i="1" dirty="0"/>
              <a:t>E coli </a:t>
            </a:r>
            <a:r>
              <a:rPr lang="en-US" dirty="0"/>
              <a:t>and patient was treated with 4 weeks of IV </a:t>
            </a:r>
            <a:r>
              <a:rPr lang="en-US" dirty="0" err="1"/>
              <a:t>Ertapenem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1080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711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4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hospitalization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41" y="2489199"/>
            <a:ext cx="7640561" cy="3736939"/>
          </a:xfrm>
        </p:spPr>
        <p:txBody>
          <a:bodyPr>
            <a:normAutofit/>
          </a:bodyPr>
          <a:lstStyle/>
          <a:p>
            <a:r>
              <a:rPr lang="en-US" dirty="0"/>
              <a:t>Patient readmitted shortly after finishing 4 week course of antibiotics with similar symptoms as his prior hospitalization</a:t>
            </a:r>
          </a:p>
          <a:p>
            <a:r>
              <a:rPr lang="en-US" dirty="0"/>
              <a:t>Diagnosed with </a:t>
            </a:r>
            <a:r>
              <a:rPr lang="en-US" i="1" dirty="0"/>
              <a:t>Streptococcus pneumoniae </a:t>
            </a:r>
            <a:r>
              <a:rPr lang="en-US" dirty="0"/>
              <a:t>bacteremia and pneumonia and was started on IV </a:t>
            </a:r>
            <a:r>
              <a:rPr lang="en-US" dirty="0" err="1"/>
              <a:t>Rocephin</a:t>
            </a:r>
            <a:r>
              <a:rPr lang="en-US" dirty="0"/>
              <a:t> </a:t>
            </a:r>
          </a:p>
          <a:p>
            <a:r>
              <a:rPr lang="en-US" dirty="0"/>
              <a:t>CT guided biopsy of </a:t>
            </a:r>
            <a:r>
              <a:rPr lang="en-US" dirty="0" err="1"/>
              <a:t>cavitary</a:t>
            </a:r>
            <a:r>
              <a:rPr lang="en-US" dirty="0"/>
              <a:t> mass was negative for malignancy </a:t>
            </a:r>
          </a:p>
          <a:p>
            <a:pPr lvl="1"/>
            <a:r>
              <a:rPr lang="en-US" dirty="0"/>
              <a:t>Procedure was complicated by pneumothorax requiring chest tube and </a:t>
            </a:r>
            <a:r>
              <a:rPr lang="en-US" dirty="0" err="1"/>
              <a:t>pleurodesis</a:t>
            </a:r>
            <a:r>
              <a:rPr lang="en-US" dirty="0"/>
              <a:t> by general surgery</a:t>
            </a:r>
          </a:p>
          <a:p>
            <a:r>
              <a:rPr lang="en-US" dirty="0"/>
              <a:t>Bronchoscopy and EBUS was performed </a:t>
            </a:r>
          </a:p>
          <a:p>
            <a:pPr lvl="1"/>
            <a:r>
              <a:rPr lang="en-US" dirty="0"/>
              <a:t>Negative for malignancy and AFB </a:t>
            </a:r>
          </a:p>
          <a:p>
            <a:pPr lvl="1"/>
            <a:r>
              <a:rPr lang="en-US" dirty="0"/>
              <a:t>One BAL sample showed prominent eosinophils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31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328" y="2520022"/>
            <a:ext cx="8020705" cy="4189002"/>
          </a:xfrm>
        </p:spPr>
        <p:txBody>
          <a:bodyPr>
            <a:normAutofit/>
          </a:bodyPr>
          <a:lstStyle/>
          <a:p>
            <a:r>
              <a:rPr lang="en-US" sz="2400" dirty="0"/>
              <a:t>Labs</a:t>
            </a:r>
          </a:p>
          <a:p>
            <a:pPr lvl="1"/>
            <a:r>
              <a:rPr lang="en-US" sz="2400"/>
              <a:t>CBC showed eosinophil number of 2</a:t>
            </a:r>
            <a:r>
              <a:rPr lang="en-US" sz="2400" dirty="0"/>
              <a:t>.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400" dirty="0" err="1">
                <a:solidFill>
                  <a:schemeClr val="tx1"/>
                </a:solidFill>
              </a:rPr>
              <a:t>IgE</a:t>
            </a:r>
            <a:r>
              <a:rPr lang="en-US" sz="2400" dirty="0">
                <a:solidFill>
                  <a:schemeClr val="tx1"/>
                </a:solidFill>
              </a:rPr>
              <a:t> level elevated at 1,909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IgA, IgG, and IgM level all within normal limits </a:t>
            </a:r>
          </a:p>
          <a:p>
            <a:pPr lvl="1"/>
            <a:r>
              <a:rPr lang="en-US" sz="2400" dirty="0" err="1">
                <a:solidFill>
                  <a:schemeClr val="tx1"/>
                </a:solidFill>
              </a:rPr>
              <a:t>Quantiferon</a:t>
            </a:r>
            <a:r>
              <a:rPr lang="en-US" sz="2400" dirty="0">
                <a:solidFill>
                  <a:schemeClr val="tx1"/>
                </a:solidFill>
              </a:rPr>
              <a:t> TB gold was negative</a:t>
            </a:r>
          </a:p>
          <a:p>
            <a:pPr lvl="1"/>
            <a:r>
              <a:rPr lang="en-US" sz="2400" b="1" dirty="0" err="1">
                <a:solidFill>
                  <a:schemeClr val="tx1"/>
                </a:solidFill>
              </a:rPr>
              <a:t>Strongyloides</a:t>
            </a:r>
            <a:r>
              <a:rPr lang="en-US" sz="2400" dirty="0">
                <a:solidFill>
                  <a:schemeClr val="tx1"/>
                </a:solidFill>
              </a:rPr>
              <a:t> antibody was elevated at 1.66 </a:t>
            </a:r>
          </a:p>
        </p:txBody>
      </p:sp>
    </p:spTree>
    <p:extLst>
      <p:ext uri="{BB962C8B-B14F-4D97-AF65-F5344CB8AC3E}">
        <p14:creationId xmlns:p14="http://schemas.microsoft.com/office/powerpoint/2010/main" val="395849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6439" y="927099"/>
            <a:ext cx="7147403" cy="788685"/>
          </a:xfrm>
        </p:spPr>
        <p:txBody>
          <a:bodyPr/>
          <a:lstStyle/>
          <a:p>
            <a:pPr algn="ctr"/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80218" y="2643312"/>
            <a:ext cx="7629525" cy="3665538"/>
          </a:xfrm>
        </p:spPr>
        <p:txBody>
          <a:bodyPr/>
          <a:lstStyle/>
          <a:p>
            <a:r>
              <a:rPr lang="en-US" dirty="0"/>
              <a:t>Patient was treated with 1 dose of </a:t>
            </a:r>
            <a:r>
              <a:rPr lang="en-US" dirty="0" err="1"/>
              <a:t>Ivermection</a:t>
            </a:r>
            <a:r>
              <a:rPr lang="en-US" dirty="0"/>
              <a:t> </a:t>
            </a:r>
          </a:p>
          <a:p>
            <a:r>
              <a:rPr lang="en-US" dirty="0"/>
              <a:t>Patient was followed in the outpatient pulmonology clinic with no further hospitalizations due to pneumonia</a:t>
            </a:r>
          </a:p>
        </p:txBody>
      </p:sp>
    </p:spTree>
    <p:extLst>
      <p:ext uri="{BB962C8B-B14F-4D97-AF65-F5344CB8AC3E}">
        <p14:creationId xmlns:p14="http://schemas.microsoft.com/office/powerpoint/2010/main" val="2714102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An external file that holds a picture, illustration, etc.&#10;Object name is pntd.0003018.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482" y="0"/>
            <a:ext cx="9835902" cy="694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18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39" y="927099"/>
            <a:ext cx="6881897" cy="721227"/>
          </a:xfrm>
        </p:spPr>
        <p:txBody>
          <a:bodyPr>
            <a:normAutofit fontScale="90000"/>
          </a:bodyPr>
          <a:lstStyle/>
          <a:p>
            <a:r>
              <a:rPr lang="en-US" i="1" dirty="0" err="1"/>
              <a:t>Strongyloides</a:t>
            </a:r>
            <a:r>
              <a:rPr lang="en-US" i="1" dirty="0"/>
              <a:t> </a:t>
            </a:r>
            <a:r>
              <a:rPr lang="en-US" i="1" dirty="0" err="1"/>
              <a:t>stercoralis</a:t>
            </a:r>
            <a:r>
              <a:rPr lang="en-US" dirty="0"/>
              <a:t> </a:t>
            </a:r>
            <a:r>
              <a:rPr lang="en-US" dirty="0" err="1"/>
              <a:t>hyperinfection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err="1"/>
              <a:t>Strongyloides</a:t>
            </a:r>
            <a:r>
              <a:rPr lang="en-US" i="1" dirty="0"/>
              <a:t> </a:t>
            </a:r>
            <a:r>
              <a:rPr lang="en-US" i="1" dirty="0" err="1"/>
              <a:t>stercoralis</a:t>
            </a:r>
            <a:r>
              <a:rPr lang="en-US" dirty="0"/>
              <a:t> is an intestinal parasitic nematode </a:t>
            </a:r>
          </a:p>
          <a:p>
            <a:r>
              <a:rPr lang="en-US" dirty="0"/>
              <a:t>Transmitted through contact with contaminated soil </a:t>
            </a:r>
          </a:p>
          <a:p>
            <a:r>
              <a:rPr lang="en-US" dirty="0"/>
              <a:t>Increased risk</a:t>
            </a:r>
          </a:p>
          <a:p>
            <a:pPr lvl="1"/>
            <a:r>
              <a:rPr lang="en-US" dirty="0"/>
              <a:t>Males, people working with soil (such as in coal mines and farms), people of white race, patients with altered cellular immunity (especially those on long-term steroid therapy), patients with lymphoma, allograft transplant recipients, travelers to areas of </a:t>
            </a:r>
            <a:r>
              <a:rPr lang="en-US" dirty="0" err="1"/>
              <a:t>endemicity</a:t>
            </a:r>
            <a:r>
              <a:rPr lang="en-US" dirty="0"/>
              <a:t>, and other institutionalized individuals are at the greatest risk of acquiring this disease </a:t>
            </a:r>
          </a:p>
          <a:p>
            <a:r>
              <a:rPr lang="en-US" dirty="0"/>
              <a:t>Most cases reported are linked to chronic immunosuppression secondary to chronic steroid use or HIV</a:t>
            </a:r>
          </a:p>
          <a:p>
            <a:r>
              <a:rPr lang="en-US" dirty="0" err="1"/>
              <a:t>Hyperinfection</a:t>
            </a:r>
            <a:r>
              <a:rPr lang="en-US" dirty="0"/>
              <a:t> syndrome denotes a phenomenon in which a tremendous increase in the number of worms leads to excessive worm burden without the spread of larvae outside the usual migration pattern. The worms are detectable in </a:t>
            </a:r>
            <a:r>
              <a:rPr lang="en-US" dirty="0" err="1"/>
              <a:t>extraintestinal</a:t>
            </a:r>
            <a:r>
              <a:rPr lang="en-US" dirty="0"/>
              <a:t> regions, especially in the lungs, and the detection of larvae in stool and/or sputum is the hallmark in diagnosis of </a:t>
            </a:r>
            <a:r>
              <a:rPr lang="en-US" dirty="0" err="1"/>
              <a:t>hyperinfection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1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75" y="2370077"/>
            <a:ext cx="7550864" cy="3732771"/>
          </a:xfrm>
        </p:spPr>
      </p:pic>
    </p:spTree>
    <p:extLst>
      <p:ext uri="{BB962C8B-B14F-4D97-AF65-F5344CB8AC3E}">
        <p14:creationId xmlns:p14="http://schemas.microsoft.com/office/powerpoint/2010/main" val="2369571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313" y="2427555"/>
            <a:ext cx="7866593" cy="3788310"/>
          </a:xfrm>
        </p:spPr>
        <p:txBody>
          <a:bodyPr>
            <a:normAutofit/>
          </a:bodyPr>
          <a:lstStyle/>
          <a:p>
            <a:r>
              <a:rPr lang="en-US" dirty="0"/>
              <a:t>Infection begins when human skin contacts filariform larvae of S. </a:t>
            </a:r>
            <a:r>
              <a:rPr lang="en-US" dirty="0" err="1"/>
              <a:t>stercoralis</a:t>
            </a:r>
            <a:r>
              <a:rPr lang="en-US" dirty="0"/>
              <a:t> which are found in soil  or other materials contaminated with human feces. </a:t>
            </a:r>
          </a:p>
          <a:p>
            <a:r>
              <a:rPr lang="en-US" dirty="0"/>
              <a:t>Filariform larvae penetrate the skin and migrate through the blood to the lungs where they penetrate the alveolar air sacs. </a:t>
            </a:r>
          </a:p>
          <a:p>
            <a:r>
              <a:rPr lang="en-US" dirty="0"/>
              <a:t>Larvae ascend the tracheobronchial tree and are swallowed. </a:t>
            </a:r>
          </a:p>
          <a:p>
            <a:r>
              <a:rPr lang="en-US" dirty="0"/>
              <a:t>Mature into adult worms that burrow into the mucosa of the duodenum and jejunum. </a:t>
            </a:r>
          </a:p>
          <a:p>
            <a:r>
              <a:rPr lang="en-US" dirty="0"/>
              <a:t>Adult female produces eggs from which noninfectious </a:t>
            </a:r>
            <a:r>
              <a:rPr lang="en-US" dirty="0" err="1"/>
              <a:t>rhabditiform</a:t>
            </a:r>
            <a:r>
              <a:rPr lang="en-US" dirty="0"/>
              <a:t> larvae develop within the GI tract. These larvae are passed in feces. Cycle takes 3-4 weeks. </a:t>
            </a:r>
          </a:p>
        </p:txBody>
      </p:sp>
    </p:spTree>
    <p:extLst>
      <p:ext uri="{BB962C8B-B14F-4D97-AF65-F5344CB8AC3E}">
        <p14:creationId xmlns:p14="http://schemas.microsoft.com/office/powerpoint/2010/main" val="77225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Autoinfection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328" y="2468651"/>
            <a:ext cx="7876867" cy="3880778"/>
          </a:xfrm>
        </p:spPr>
        <p:txBody>
          <a:bodyPr>
            <a:normAutofit/>
          </a:bodyPr>
          <a:lstStyle/>
          <a:p>
            <a:r>
              <a:rPr lang="en-US" dirty="0"/>
              <a:t>S. </a:t>
            </a:r>
            <a:r>
              <a:rPr lang="en-US" dirty="0" err="1"/>
              <a:t>stercoralis</a:t>
            </a:r>
            <a:r>
              <a:rPr lang="en-US" dirty="0"/>
              <a:t> is unique from other helminthic parasites in that it can complete its entire life cycle within human host. </a:t>
            </a:r>
          </a:p>
          <a:p>
            <a:r>
              <a:rPr lang="en-US" dirty="0" err="1"/>
              <a:t>Rhabditiform</a:t>
            </a:r>
            <a:r>
              <a:rPr lang="en-US" dirty="0"/>
              <a:t> larvae mature into filariform larvae within GI tract. Larvae can then penetrate the perianal skin or colonic mucosa.</a:t>
            </a:r>
          </a:p>
          <a:p>
            <a:r>
              <a:rPr lang="en-US" dirty="0"/>
              <a:t>Transformation may be accelerated by constipation, diverticula, other conditions that reduce bowel motility, and steroid use. </a:t>
            </a:r>
          </a:p>
          <a:p>
            <a:r>
              <a:rPr lang="en-US" dirty="0"/>
              <a:t>In patients with depressed cell-mediated immunity, autoinfection may give rise to potentially fatal </a:t>
            </a:r>
            <a:r>
              <a:rPr lang="en-US" dirty="0" err="1"/>
              <a:t>hyperinfection</a:t>
            </a:r>
            <a:r>
              <a:rPr lang="en-US" dirty="0"/>
              <a:t> with disseminated disease. </a:t>
            </a:r>
          </a:p>
        </p:txBody>
      </p:sp>
    </p:spTree>
    <p:extLst>
      <p:ext uri="{BB962C8B-B14F-4D97-AF65-F5344CB8AC3E}">
        <p14:creationId xmlns:p14="http://schemas.microsoft.com/office/powerpoint/2010/main" val="3614056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8887522" cy="691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32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777" y="2578409"/>
            <a:ext cx="8009930" cy="3978507"/>
          </a:xfrm>
        </p:spPr>
        <p:txBody>
          <a:bodyPr>
            <a:normAutofit/>
          </a:bodyPr>
          <a:lstStyle/>
          <a:p>
            <a:r>
              <a:rPr lang="en-US" sz="2000" dirty="0" err="1"/>
              <a:t>Strongyloides</a:t>
            </a:r>
            <a:r>
              <a:rPr lang="en-US" sz="2000" dirty="0"/>
              <a:t> </a:t>
            </a:r>
            <a:r>
              <a:rPr lang="en-US" sz="2000" dirty="0" err="1"/>
              <a:t>stercoralis</a:t>
            </a:r>
            <a:r>
              <a:rPr lang="en-US" sz="2000" dirty="0"/>
              <a:t> has a high prevalence in the Appalachian region likely secondary to coal mining and soil composition specific to this geographic location.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We should have increased clinical suspicion for </a:t>
            </a:r>
            <a:r>
              <a:rPr lang="en-US" sz="2000" dirty="0" err="1"/>
              <a:t>Strongylodies</a:t>
            </a:r>
            <a:r>
              <a:rPr lang="en-US" sz="2000" dirty="0"/>
              <a:t> </a:t>
            </a:r>
            <a:r>
              <a:rPr lang="en-US" sz="2000" dirty="0" err="1"/>
              <a:t>hyperinfection</a:t>
            </a:r>
            <a:r>
              <a:rPr lang="en-US" sz="2000" dirty="0"/>
              <a:t> syndrome in patient’s who live in this area and have coal worker’s pneumoconiosis and/or progressive massive fibrosis with peripheral eosinophilia, risk factors, and pulmonary or gastrointestinal symptoms. </a:t>
            </a:r>
          </a:p>
        </p:txBody>
      </p:sp>
    </p:spTree>
    <p:extLst>
      <p:ext uri="{BB962C8B-B14F-4D97-AF65-F5344CB8AC3E}">
        <p14:creationId xmlns:p14="http://schemas.microsoft.com/office/powerpoint/2010/main" val="47388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099"/>
            <a:ext cx="7654562" cy="709865"/>
          </a:xfrm>
        </p:spPr>
        <p:txBody>
          <a:bodyPr/>
          <a:lstStyle/>
          <a:p>
            <a:pPr algn="ctr"/>
            <a:r>
              <a:rPr lang="en-US" sz="4000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931460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21474" y="2314332"/>
            <a:ext cx="7876116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Arnold, Carrie. "A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Scourage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Returns: Black Lung in Appalachia."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Environmental Health Perspective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(2016): A13-A18.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Epublished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January 1, 2016.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defTabSz="914400">
              <a:buClrTx/>
              <a:buSzTx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Asdamongkol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Pornsuriyasak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Sungkanuparph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S. "Risk factors for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strongyloidiasis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hyperinfection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clinical outcomes."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Southeast Asian Journal of Tropical Medicine and Public Health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(2006): 875-884.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defTabSz="914400">
              <a:buClrTx/>
              <a:buSzTx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Gourahari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Pradhan, M.D.,1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Priyadarhini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Behera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M.D.,1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Manoj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Kumar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Panigrahi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M.D.,corresponding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author1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Sourin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Bhuniya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M.D.,1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Prasanta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Raghab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Mohapatra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Jyotirmayee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Turuk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Srujana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Mohanty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M.D. et. al. "Pulmonary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Strongyloidiasis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Masquerading as Exacerbation of Chronic Obstructive Pulmonary Disease."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Tuberculosis and Respiratory Disease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(2016): 301-311.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Epublished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October 5, 2016.</a:t>
            </a:r>
          </a:p>
          <a:p>
            <a:pPr defTabSz="914400">
              <a:buClrTx/>
              <a:buSzTx/>
            </a:pPr>
            <a:r>
              <a:rPr lang="en-US" sz="1600" dirty="0" err="1">
                <a:latin typeface="Calibri" panose="020F0502020204030204" pitchFamily="34" charset="0"/>
              </a:rPr>
              <a:t>Joo</a:t>
            </a:r>
            <a:r>
              <a:rPr lang="en-US" sz="1600" dirty="0">
                <a:latin typeface="Calibri" panose="020F0502020204030204" pitchFamily="34" charset="0"/>
              </a:rPr>
              <a:t> Yun Cho, </a:t>
            </a:r>
            <a:r>
              <a:rPr lang="en-US" sz="1600" dirty="0" err="1">
                <a:latin typeface="Calibri" panose="020F0502020204030204" pitchFamily="34" charset="0"/>
              </a:rPr>
              <a:t>Joong</a:t>
            </a:r>
            <a:r>
              <a:rPr lang="en-US" sz="1600" dirty="0">
                <a:latin typeface="Calibri" panose="020F0502020204030204" pitchFamily="34" charset="0"/>
              </a:rPr>
              <a:t> Goo Kwon, Kyung Ho Ha, Jae Young Oh, Myung In </a:t>
            </a:r>
            <a:r>
              <a:rPr lang="en-US" sz="1600" dirty="0" err="1">
                <a:latin typeface="Calibri" panose="020F0502020204030204" pitchFamily="34" charset="0"/>
              </a:rPr>
              <a:t>Jin</a:t>
            </a:r>
            <a:r>
              <a:rPr lang="en-US" sz="1600" dirty="0">
                <a:latin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</a:rPr>
              <a:t>Seong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</a:rPr>
              <a:t>Wook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</a:rPr>
              <a:t>Heo</a:t>
            </a:r>
            <a:r>
              <a:rPr lang="en-US" sz="1600" dirty="0">
                <a:latin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</a:rPr>
              <a:t>Geun</a:t>
            </a:r>
            <a:r>
              <a:rPr lang="en-US" sz="1600" dirty="0">
                <a:latin typeface="Calibri" panose="020F0502020204030204" pitchFamily="34" charset="0"/>
              </a:rPr>
              <a:t> Ho Lee, Chang Ho Cho, A case of steroid-induced </a:t>
            </a:r>
            <a:r>
              <a:rPr lang="en-US" sz="1600" dirty="0" err="1">
                <a:latin typeface="Calibri" panose="020F0502020204030204" pitchFamily="34" charset="0"/>
              </a:rPr>
              <a:t>hyperinfective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</a:rPr>
              <a:t>strongyloidiasis</a:t>
            </a:r>
            <a:r>
              <a:rPr lang="en-US" sz="1600" dirty="0">
                <a:latin typeface="Calibri" panose="020F0502020204030204" pitchFamily="34" charset="0"/>
              </a:rPr>
              <a:t> with bacterial meningitis; J </a:t>
            </a:r>
            <a:r>
              <a:rPr lang="en-US" sz="1600" dirty="0" err="1">
                <a:latin typeface="Calibri" panose="020F0502020204030204" pitchFamily="34" charset="0"/>
              </a:rPr>
              <a:t>Gastroenterol</a:t>
            </a:r>
            <a:r>
              <a:rPr lang="en-US" sz="1600" dirty="0">
                <a:latin typeface="Calibri" panose="020F0502020204030204" pitchFamily="34" charset="0"/>
              </a:rPr>
              <a:t>. 2012 Nov; 60(5): 330–334.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defTabSz="914400">
              <a:buClrTx/>
              <a:buSzTx/>
            </a:pPr>
            <a:r>
              <a:rPr lang="en-US" sz="1600" dirty="0" err="1">
                <a:latin typeface="Calibri" panose="020F0502020204030204" pitchFamily="34" charset="0"/>
              </a:rPr>
              <a:t>Puthiyakunnon</a:t>
            </a:r>
            <a:r>
              <a:rPr lang="en-US" sz="1600" dirty="0">
                <a:latin typeface="Calibri" panose="020F0502020204030204" pitchFamily="34" charset="0"/>
              </a:rPr>
              <a:t>, Santhosh et al. “</a:t>
            </a:r>
            <a:r>
              <a:rPr lang="en-US" sz="1600" dirty="0" err="1">
                <a:latin typeface="Calibri" panose="020F0502020204030204" pitchFamily="34" charset="0"/>
              </a:rPr>
              <a:t>Strongyloidiasis</a:t>
            </a:r>
            <a:r>
              <a:rPr lang="en-US" sz="1600" dirty="0">
                <a:latin typeface="Calibri" panose="020F0502020204030204" pitchFamily="34" charset="0"/>
              </a:rPr>
              <a:t>—An Insight into Its Global Prevalence and Management.” Ed. Gary L. Simon. </a:t>
            </a:r>
            <a:r>
              <a:rPr lang="en-US" sz="1600" i="1" dirty="0" err="1">
                <a:latin typeface="Calibri" panose="020F0502020204030204" pitchFamily="34" charset="0"/>
              </a:rPr>
              <a:t>PLoS</a:t>
            </a:r>
            <a:r>
              <a:rPr lang="en-US" sz="1600" i="1" dirty="0">
                <a:latin typeface="Calibri" panose="020F0502020204030204" pitchFamily="34" charset="0"/>
              </a:rPr>
              <a:t> Neglected Tropical Diseases</a:t>
            </a:r>
            <a:r>
              <a:rPr lang="en-US" sz="1600" dirty="0">
                <a:latin typeface="Calibri" panose="020F0502020204030204" pitchFamily="34" charset="0"/>
              </a:rPr>
              <a:t> 8.8 (2014): e3018. </a:t>
            </a:r>
            <a:r>
              <a:rPr lang="en-US" sz="1600" i="1" dirty="0">
                <a:latin typeface="Calibri" panose="020F0502020204030204" pitchFamily="34" charset="0"/>
              </a:rPr>
              <a:t>PMC</a:t>
            </a:r>
            <a:r>
              <a:rPr lang="en-US" sz="1600" dirty="0">
                <a:latin typeface="Calibri" panose="020F0502020204030204" pitchFamily="34" charset="0"/>
              </a:rPr>
              <a:t>. Web. 7 Apr. 2018.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807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881</TotalTime>
  <Words>1437</Words>
  <Application>Microsoft Macintosh PowerPoint</Application>
  <PresentationFormat>On-screen Show (4:3)</PresentationFormat>
  <Paragraphs>102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 3</vt:lpstr>
      <vt:lpstr>Ion Boardroom</vt:lpstr>
      <vt:lpstr>A Challenging Case of Recurrent Pneumonia in a Patient with Coal Worker's Pneumoconiosis</vt:lpstr>
      <vt:lpstr>Background Coal Worker’s Pneumoconiosis  (CWP)</vt:lpstr>
      <vt:lpstr>Case</vt:lpstr>
      <vt:lpstr>Pulmonary Function Testing</vt:lpstr>
      <vt:lpstr>CT Chest</vt:lpstr>
      <vt:lpstr>Initial hospitalization </vt:lpstr>
      <vt:lpstr>PowerPoint Presentation</vt:lpstr>
      <vt:lpstr>Second hospitalization</vt:lpstr>
      <vt:lpstr>PowerPoint Presentation</vt:lpstr>
      <vt:lpstr>Treatment</vt:lpstr>
      <vt:lpstr>PowerPoint Presentation</vt:lpstr>
      <vt:lpstr>Strongyloides stercoralis hyperinfection syndrome</vt:lpstr>
      <vt:lpstr>PowerPoint Presentation</vt:lpstr>
      <vt:lpstr>Life Cycle</vt:lpstr>
      <vt:lpstr>Autoinfection</vt:lpstr>
      <vt:lpstr>PowerPoint Presentation</vt:lpstr>
      <vt:lpstr>Conclusion</vt:lpstr>
      <vt:lpstr>Questions ?</vt:lpstr>
      <vt:lpstr>References</vt:lpstr>
    </vt:vector>
  </TitlesOfParts>
  <Company>MSHA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Challenging Case of Recurrent Pneumonia in a Patient with Coal Worker's Pneumoconiosis</dc:title>
  <dc:creator>Yakoob, Sana Y</dc:creator>
  <cp:lastModifiedBy>David  Berry</cp:lastModifiedBy>
  <cp:revision>48</cp:revision>
  <dcterms:created xsi:type="dcterms:W3CDTF">2018-03-29T15:18:24Z</dcterms:created>
  <dcterms:modified xsi:type="dcterms:W3CDTF">2018-04-25T21:03:50Z</dcterms:modified>
</cp:coreProperties>
</file>