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1" r:id="rId6"/>
    <p:sldId id="262" r:id="rId7"/>
    <p:sldId id="263" r:id="rId8"/>
    <p:sldId id="264" r:id="rId9"/>
    <p:sldId id="267" r:id="rId10"/>
    <p:sldId id="265" r:id="rId11"/>
    <p:sldId id="266" r:id="rId12"/>
    <p:sldId id="273" r:id="rId13"/>
    <p:sldId id="271" r:id="rId14"/>
    <p:sldId id="269" r:id="rId15"/>
    <p:sldId id="272" r:id="rId16"/>
    <p:sldId id="268" r:id="rId17"/>
    <p:sldId id="270" r:id="rId18"/>
    <p:sldId id="26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126" y="-49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pPr/>
              <a:t>6/29/2005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pPr/>
              <a:t>6/29/2005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pPr/>
              <a:t>6/29/2005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pPr/>
              <a:t>6/29/2005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pPr/>
              <a:t>6/29/2005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pPr/>
              <a:t>6/29/2005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pPr/>
              <a:t>6/29/2005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pPr/>
              <a:t>6/29/2005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pPr/>
              <a:t>6/29/2005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pPr/>
              <a:t>6/29/2005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pPr/>
              <a:t>6/29/2005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pPr/>
              <a:t>6/29/2005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pPr/>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pPr/>
              <a:t>6/29/2005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pPr/>
              <a:t>6/29/2005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pPr/>
              <a:t>6/29/2005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pPr/>
              <a:t>6/29/2005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pPr/>
              <a:t>6/29/2005</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pPr/>
              <a:t>6/29/2005</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9781AB-3F86-554D-9B6E-A046A8B46BC4}"/>
              </a:ext>
            </a:extLst>
          </p:cNvPr>
          <p:cNvSpPr>
            <a:spLocks noGrp="1"/>
          </p:cNvSpPr>
          <p:nvPr>
            <p:ph type="ctrTitle"/>
          </p:nvPr>
        </p:nvSpPr>
        <p:spPr/>
        <p:txBody>
          <a:bodyPr/>
          <a:lstStyle/>
          <a:p>
            <a:r>
              <a:rPr lang="en-US" dirty="0"/>
              <a:t>Addiction:  A Love/Hate Relationship</a:t>
            </a:r>
          </a:p>
        </p:txBody>
      </p:sp>
      <p:sp>
        <p:nvSpPr>
          <p:cNvPr id="3" name="Subtitle 2">
            <a:extLst>
              <a:ext uri="{FF2B5EF4-FFF2-40B4-BE49-F238E27FC236}">
                <a16:creationId xmlns:a16="http://schemas.microsoft.com/office/drawing/2014/main" xmlns="" id="{C561589C-4B0D-A34E-AE89-167159886EDF}"/>
              </a:ext>
            </a:extLst>
          </p:cNvPr>
          <p:cNvSpPr>
            <a:spLocks noGrp="1"/>
          </p:cNvSpPr>
          <p:nvPr>
            <p:ph type="subTitle" idx="1"/>
          </p:nvPr>
        </p:nvSpPr>
        <p:spPr/>
        <p:txBody>
          <a:bodyPr/>
          <a:lstStyle/>
          <a:p>
            <a:r>
              <a:rPr lang="en-US" dirty="0"/>
              <a:t>Head For The Hills September 30, 2017</a:t>
            </a:r>
          </a:p>
          <a:p>
            <a:r>
              <a:rPr lang="en-US" dirty="0"/>
              <a:t>Dr. Melanie L. </a:t>
            </a:r>
            <a:r>
              <a:rPr lang="en-US" dirty="0" err="1"/>
              <a:t>Skeen</a:t>
            </a:r>
            <a:endParaRPr lang="en-US" dirty="0"/>
          </a:p>
        </p:txBody>
      </p:sp>
    </p:spTree>
    <p:extLst>
      <p:ext uri="{BB962C8B-B14F-4D97-AF65-F5344CB8AC3E}">
        <p14:creationId xmlns:p14="http://schemas.microsoft.com/office/powerpoint/2010/main" xmlns="" val="1429842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7C03AF-A937-8846-A70C-3FD5240F9D3B}"/>
              </a:ext>
            </a:extLst>
          </p:cNvPr>
          <p:cNvSpPr>
            <a:spLocks noGrp="1"/>
          </p:cNvSpPr>
          <p:nvPr>
            <p:ph type="title"/>
          </p:nvPr>
        </p:nvSpPr>
        <p:spPr/>
        <p:txBody>
          <a:bodyPr/>
          <a:lstStyle/>
          <a:p>
            <a:r>
              <a:rPr lang="en-US" dirty="0"/>
              <a:t>The Breaks 2010</a:t>
            </a:r>
          </a:p>
        </p:txBody>
      </p:sp>
      <p:pic>
        <p:nvPicPr>
          <p:cNvPr id="6" name="Picture 6">
            <a:extLst>
              <a:ext uri="{FF2B5EF4-FFF2-40B4-BE49-F238E27FC236}">
                <a16:creationId xmlns:a16="http://schemas.microsoft.com/office/drawing/2014/main" xmlns="" id="{C717234D-4381-4B4F-B439-606E4A4EB774}"/>
              </a:ext>
            </a:extLst>
          </p:cNvPr>
          <p:cNvPicPr>
            <a:picLocks noGrp="1" noChangeAspect="1"/>
          </p:cNvPicPr>
          <p:nvPr>
            <p:ph idx="1"/>
          </p:nvPr>
        </p:nvPicPr>
        <p:blipFill>
          <a:blip r:embed="rId2"/>
          <a:stretch>
            <a:fillRect/>
          </a:stretch>
        </p:blipFill>
        <p:spPr>
          <a:xfrm>
            <a:off x="2656975" y="2255922"/>
            <a:ext cx="6383420" cy="441157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xmlns="" val="362160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3FD90E-C5F8-2E45-BEFB-DB09FCC8C0C5}"/>
              </a:ext>
            </a:extLst>
          </p:cNvPr>
          <p:cNvSpPr>
            <a:spLocks noGrp="1"/>
          </p:cNvSpPr>
          <p:nvPr>
            <p:ph type="title"/>
          </p:nvPr>
        </p:nvSpPr>
        <p:spPr/>
        <p:txBody>
          <a:bodyPr/>
          <a:lstStyle/>
          <a:p>
            <a:r>
              <a:rPr lang="en-US" dirty="0"/>
              <a:t>The Breaks 2010</a:t>
            </a:r>
          </a:p>
        </p:txBody>
      </p:sp>
      <p:pic>
        <p:nvPicPr>
          <p:cNvPr id="4" name="Picture 4">
            <a:extLst>
              <a:ext uri="{FF2B5EF4-FFF2-40B4-BE49-F238E27FC236}">
                <a16:creationId xmlns:a16="http://schemas.microsoft.com/office/drawing/2014/main" xmlns="" id="{E6104F71-E2F7-DA42-9E21-D0706870E24F}"/>
              </a:ext>
            </a:extLst>
          </p:cNvPr>
          <p:cNvPicPr>
            <a:picLocks noGrp="1" noChangeAspect="1"/>
          </p:cNvPicPr>
          <p:nvPr>
            <p:ph idx="1"/>
          </p:nvPr>
        </p:nvPicPr>
        <p:blipFill>
          <a:blip r:embed="rId2"/>
          <a:stretch>
            <a:fillRect/>
          </a:stretch>
        </p:blipFill>
        <p:spPr>
          <a:xfrm>
            <a:off x="2506510" y="2189080"/>
            <a:ext cx="6423275" cy="441157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xmlns="" val="3474458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5F5E6E-CC91-9544-8BA6-8A8ACA85168E}"/>
              </a:ext>
            </a:extLst>
          </p:cNvPr>
          <p:cNvSpPr>
            <a:spLocks noGrp="1"/>
          </p:cNvSpPr>
          <p:nvPr>
            <p:ph type="title"/>
          </p:nvPr>
        </p:nvSpPr>
        <p:spPr>
          <a:xfrm>
            <a:off x="680321" y="836781"/>
            <a:ext cx="9613861" cy="1080938"/>
          </a:xfrm>
        </p:spPr>
        <p:txBody>
          <a:bodyPr/>
          <a:lstStyle/>
          <a:p>
            <a:r>
              <a:rPr lang="en-US" dirty="0"/>
              <a:t>The Breaks 2010</a:t>
            </a:r>
          </a:p>
        </p:txBody>
      </p:sp>
      <p:pic>
        <p:nvPicPr>
          <p:cNvPr id="4" name="Picture 4">
            <a:extLst>
              <a:ext uri="{FF2B5EF4-FFF2-40B4-BE49-F238E27FC236}">
                <a16:creationId xmlns:a16="http://schemas.microsoft.com/office/drawing/2014/main" xmlns="" id="{B773E12E-6C82-F447-B8FE-E45A4E944393}"/>
              </a:ext>
            </a:extLst>
          </p:cNvPr>
          <p:cNvPicPr>
            <a:picLocks noGrp="1" noChangeAspect="1"/>
          </p:cNvPicPr>
          <p:nvPr>
            <p:ph idx="1"/>
          </p:nvPr>
        </p:nvPicPr>
        <p:blipFill>
          <a:blip r:embed="rId2"/>
          <a:stretch>
            <a:fillRect/>
          </a:stretch>
        </p:blipFill>
        <p:spPr>
          <a:xfrm>
            <a:off x="2690395" y="2356186"/>
            <a:ext cx="6901447" cy="429460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xmlns="" val="621280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A74FD1-0005-5E4E-9875-D9FA315793F9}"/>
              </a:ext>
            </a:extLst>
          </p:cNvPr>
          <p:cNvSpPr>
            <a:spLocks noGrp="1"/>
          </p:cNvSpPr>
          <p:nvPr>
            <p:ph type="title"/>
          </p:nvPr>
        </p:nvSpPr>
        <p:spPr/>
        <p:txBody>
          <a:bodyPr/>
          <a:lstStyle/>
          <a:p>
            <a:r>
              <a:rPr lang="en-US" dirty="0"/>
              <a:t>The Breaks 2010</a:t>
            </a:r>
          </a:p>
        </p:txBody>
      </p:sp>
      <p:pic>
        <p:nvPicPr>
          <p:cNvPr id="4" name="Picture 4">
            <a:extLst>
              <a:ext uri="{FF2B5EF4-FFF2-40B4-BE49-F238E27FC236}">
                <a16:creationId xmlns:a16="http://schemas.microsoft.com/office/drawing/2014/main" xmlns="" id="{983008A5-6346-9A4C-9252-0AD8D8BF13AB}"/>
              </a:ext>
            </a:extLst>
          </p:cNvPr>
          <p:cNvPicPr>
            <a:picLocks noGrp="1" noChangeAspect="1"/>
          </p:cNvPicPr>
          <p:nvPr>
            <p:ph idx="1"/>
          </p:nvPr>
        </p:nvPicPr>
        <p:blipFill>
          <a:blip r:embed="rId2"/>
          <a:stretch>
            <a:fillRect/>
          </a:stretch>
        </p:blipFill>
        <p:spPr>
          <a:xfrm>
            <a:off x="2773947" y="2272632"/>
            <a:ext cx="6349999" cy="429460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xmlns="" val="1538655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4CAEF1-D275-D642-876B-F7F2435F69C1}"/>
              </a:ext>
            </a:extLst>
          </p:cNvPr>
          <p:cNvSpPr>
            <a:spLocks noGrp="1"/>
          </p:cNvSpPr>
          <p:nvPr>
            <p:ph type="title"/>
          </p:nvPr>
        </p:nvSpPr>
        <p:spPr/>
        <p:txBody>
          <a:bodyPr/>
          <a:lstStyle/>
          <a:p>
            <a:r>
              <a:rPr lang="en-US" dirty="0"/>
              <a:t>The Breaks 2010</a:t>
            </a:r>
          </a:p>
        </p:txBody>
      </p:sp>
      <p:pic>
        <p:nvPicPr>
          <p:cNvPr id="4" name="Picture 4">
            <a:extLst>
              <a:ext uri="{FF2B5EF4-FFF2-40B4-BE49-F238E27FC236}">
                <a16:creationId xmlns:a16="http://schemas.microsoft.com/office/drawing/2014/main" xmlns="" id="{C0A55F37-06EE-7049-8A51-B20AE2701106}"/>
              </a:ext>
            </a:extLst>
          </p:cNvPr>
          <p:cNvPicPr>
            <a:picLocks noGrp="1" noChangeAspect="1"/>
          </p:cNvPicPr>
          <p:nvPr>
            <p:ph idx="1"/>
          </p:nvPr>
        </p:nvPicPr>
        <p:blipFill>
          <a:blip r:embed="rId2"/>
          <a:stretch>
            <a:fillRect/>
          </a:stretch>
        </p:blipFill>
        <p:spPr>
          <a:xfrm>
            <a:off x="3101725" y="2289342"/>
            <a:ext cx="5871828" cy="4344737"/>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xmlns="" val="2445177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CCB7F2-904E-944F-91A6-DD562FEA8254}"/>
              </a:ext>
            </a:extLst>
          </p:cNvPr>
          <p:cNvSpPr>
            <a:spLocks noGrp="1"/>
          </p:cNvSpPr>
          <p:nvPr>
            <p:ph type="title"/>
          </p:nvPr>
        </p:nvSpPr>
        <p:spPr/>
        <p:txBody>
          <a:bodyPr/>
          <a:lstStyle/>
          <a:p>
            <a:r>
              <a:rPr lang="en-US" dirty="0"/>
              <a:t>Common Views on Addiction</a:t>
            </a:r>
          </a:p>
        </p:txBody>
      </p:sp>
      <p:sp>
        <p:nvSpPr>
          <p:cNvPr id="3" name="Content Placeholder 2">
            <a:extLst>
              <a:ext uri="{FF2B5EF4-FFF2-40B4-BE49-F238E27FC236}">
                <a16:creationId xmlns:a16="http://schemas.microsoft.com/office/drawing/2014/main" xmlns="" id="{83C3ADB1-D336-7A4D-B9E0-71D7E55E5041}"/>
              </a:ext>
            </a:extLst>
          </p:cNvPr>
          <p:cNvSpPr>
            <a:spLocks noGrp="1"/>
          </p:cNvSpPr>
          <p:nvPr>
            <p:ph idx="1"/>
          </p:nvPr>
        </p:nvSpPr>
        <p:spPr>
          <a:xfrm>
            <a:off x="1315321" y="2842381"/>
            <a:ext cx="9613861" cy="2797023"/>
          </a:xfrm>
        </p:spPr>
        <p:txBody>
          <a:bodyPr/>
          <a:lstStyle/>
          <a:p>
            <a:r>
              <a:rPr lang="en-US" dirty="0"/>
              <a:t>Not a disease</a:t>
            </a:r>
          </a:p>
          <a:p>
            <a:r>
              <a:rPr lang="en-US" dirty="0"/>
              <a:t>Weakness</a:t>
            </a:r>
          </a:p>
          <a:p>
            <a:r>
              <a:rPr lang="en-US" dirty="0"/>
              <a:t>Only a choice</a:t>
            </a:r>
          </a:p>
          <a:p>
            <a:r>
              <a:rPr lang="en-US" dirty="0"/>
              <a:t>Mind over matter</a:t>
            </a:r>
          </a:p>
          <a:p>
            <a:r>
              <a:rPr lang="en-US" dirty="0"/>
              <a:t>Poor</a:t>
            </a:r>
          </a:p>
          <a:p>
            <a:r>
              <a:rPr lang="en-US" dirty="0"/>
              <a:t>Uneducated </a:t>
            </a:r>
          </a:p>
        </p:txBody>
      </p:sp>
    </p:spTree>
    <p:extLst>
      <p:ext uri="{BB962C8B-B14F-4D97-AF65-F5344CB8AC3E}">
        <p14:creationId xmlns:p14="http://schemas.microsoft.com/office/powerpoint/2010/main" xmlns="" val="4159722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3">
                                            <p:txEl>
                                              <p:pRg st="1" end="1"/>
                                            </p:txEl>
                                          </p:spTgt>
                                        </p:tgtEl>
                                        <p:attrNameLst>
                                          <p:attrName>style.rotation</p:attrName>
                                        </p:attrNameLst>
                                      </p:cBhvr>
                                      <p:tavLst>
                                        <p:tav tm="0">
                                          <p:val>
                                            <p:fltVal val="360"/>
                                          </p:val>
                                        </p:tav>
                                        <p:tav tm="100000">
                                          <p:val>
                                            <p:fltVal val="0"/>
                                          </p:val>
                                        </p:tav>
                                      </p:tavLst>
                                    </p:anim>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3">
                                            <p:txEl>
                                              <p:pRg st="2" end="2"/>
                                            </p:txEl>
                                          </p:spTgt>
                                        </p:tgtEl>
                                        <p:attrNameLst>
                                          <p:attrName>style.rotation</p:attrName>
                                        </p:attrNameLst>
                                      </p:cBhvr>
                                      <p:tavLst>
                                        <p:tav tm="0">
                                          <p:val>
                                            <p:fltVal val="360"/>
                                          </p:val>
                                        </p:tav>
                                        <p:tav tm="100000">
                                          <p:val>
                                            <p:fltVal val="0"/>
                                          </p:val>
                                        </p:tav>
                                      </p:tavLst>
                                    </p:anim>
                                    <p:animEffect transition="in" filter="fade">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500" fill="hold"/>
                                        <p:tgtEl>
                                          <p:spTgt spid="3">
                                            <p:txEl>
                                              <p:pRg st="3" end="3"/>
                                            </p:txEl>
                                          </p:spTgt>
                                        </p:tgtEl>
                                        <p:attrNameLst>
                                          <p:attrName>style.rotation</p:attrName>
                                        </p:attrNameLst>
                                      </p:cBhvr>
                                      <p:tavLst>
                                        <p:tav tm="0">
                                          <p:val>
                                            <p:fltVal val="360"/>
                                          </p:val>
                                        </p:tav>
                                        <p:tav tm="100000">
                                          <p:val>
                                            <p:fltVal val="0"/>
                                          </p:val>
                                        </p:tav>
                                      </p:tavLst>
                                    </p:anim>
                                    <p:animEffect transition="in" filter="fade">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500" fill="hold"/>
                                        <p:tgtEl>
                                          <p:spTgt spid="3">
                                            <p:txEl>
                                              <p:pRg st="4" end="4"/>
                                            </p:txEl>
                                          </p:spTgt>
                                        </p:tgtEl>
                                        <p:attrNameLst>
                                          <p:attrName>style.rotation</p:attrName>
                                        </p:attrNameLst>
                                      </p:cBhvr>
                                      <p:tavLst>
                                        <p:tav tm="0">
                                          <p:val>
                                            <p:fltVal val="360"/>
                                          </p:val>
                                        </p:tav>
                                        <p:tav tm="100000">
                                          <p:val>
                                            <p:fltVal val="0"/>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9" presetClass="entr" presetSubtype="0" decel="10000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500" fill="hold"/>
                                        <p:tgtEl>
                                          <p:spTgt spid="3">
                                            <p:txEl>
                                              <p:pRg st="5" end="5"/>
                                            </p:txEl>
                                          </p:spTgt>
                                        </p:tgtEl>
                                        <p:attrNameLst>
                                          <p:attrName>style.rotation</p:attrName>
                                        </p:attrNameLst>
                                      </p:cBhvr>
                                      <p:tavLst>
                                        <p:tav tm="0">
                                          <p:val>
                                            <p:fltVal val="360"/>
                                          </p:val>
                                        </p:tav>
                                        <p:tav tm="100000">
                                          <p:val>
                                            <p:fltVal val="0"/>
                                          </p:val>
                                        </p:tav>
                                      </p:tavLst>
                                    </p:anim>
                                    <p:animEffect transition="in" filter="fade">
                                      <p:cBhvr>
                                        <p:cTn id="5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548DC9-055B-3141-B57D-2D00DAD2B08A}"/>
              </a:ext>
            </a:extLst>
          </p:cNvPr>
          <p:cNvSpPr>
            <a:spLocks noGrp="1"/>
          </p:cNvSpPr>
          <p:nvPr>
            <p:ph type="title"/>
          </p:nvPr>
        </p:nvSpPr>
        <p:spPr/>
        <p:txBody>
          <a:bodyPr/>
          <a:lstStyle/>
          <a:p>
            <a:r>
              <a:rPr lang="en-US" dirty="0"/>
              <a:t>My Story…..</a:t>
            </a:r>
          </a:p>
        </p:txBody>
      </p:sp>
      <p:sp>
        <p:nvSpPr>
          <p:cNvPr id="3" name="Content Placeholder 2">
            <a:extLst>
              <a:ext uri="{FF2B5EF4-FFF2-40B4-BE49-F238E27FC236}">
                <a16:creationId xmlns:a16="http://schemas.microsoft.com/office/drawing/2014/main" xmlns="" id="{3C96D111-A66F-B14D-80D4-3327ADA787D9}"/>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xmlns="" val="3795123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2D1DB4-824C-3D49-9F41-6C60F210A78D}"/>
              </a:ext>
            </a:extLst>
          </p:cNvPr>
          <p:cNvSpPr>
            <a:spLocks noGrp="1"/>
          </p:cNvSpPr>
          <p:nvPr>
            <p:ph type="title"/>
          </p:nvPr>
        </p:nvSpPr>
        <p:spPr/>
        <p:txBody>
          <a:bodyPr/>
          <a:lstStyle/>
          <a:p>
            <a:r>
              <a:rPr lang="en-US" dirty="0"/>
              <a:t>What I Learned About Addiction In Med School</a:t>
            </a:r>
          </a:p>
        </p:txBody>
      </p:sp>
      <p:sp>
        <p:nvSpPr>
          <p:cNvPr id="3" name="Content Placeholder 2">
            <a:extLst>
              <a:ext uri="{FF2B5EF4-FFF2-40B4-BE49-F238E27FC236}">
                <a16:creationId xmlns:a16="http://schemas.microsoft.com/office/drawing/2014/main" xmlns="" id="{4545BAF6-7D8D-984C-8CD6-0A6C5E0472C6}"/>
              </a:ext>
            </a:extLst>
          </p:cNvPr>
          <p:cNvSpPr>
            <a:spLocks noGrp="1"/>
          </p:cNvSpPr>
          <p:nvPr>
            <p:ph idx="1"/>
          </p:nvPr>
        </p:nvSpPr>
        <p:spPr/>
        <p:txBody>
          <a:bodyPr/>
          <a:lstStyle/>
          <a:p>
            <a:r>
              <a:rPr lang="en-US" dirty="0"/>
              <a:t>…uh…?</a:t>
            </a:r>
          </a:p>
        </p:txBody>
      </p:sp>
    </p:spTree>
    <p:extLst>
      <p:ext uri="{BB962C8B-B14F-4D97-AF65-F5344CB8AC3E}">
        <p14:creationId xmlns:p14="http://schemas.microsoft.com/office/powerpoint/2010/main" xmlns="" val="1909839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2E3F61-79EA-0F46-B998-BEB324155A6B}"/>
              </a:ext>
            </a:extLst>
          </p:cNvPr>
          <p:cNvSpPr>
            <a:spLocks noGrp="1"/>
          </p:cNvSpPr>
          <p:nvPr>
            <p:ph type="title"/>
          </p:nvPr>
        </p:nvSpPr>
        <p:spPr/>
        <p:txBody>
          <a:bodyPr/>
          <a:lstStyle/>
          <a:p>
            <a:r>
              <a:rPr lang="en-US" dirty="0"/>
              <a:t>Medical Myths About Addiction</a:t>
            </a:r>
          </a:p>
        </p:txBody>
      </p:sp>
      <p:sp>
        <p:nvSpPr>
          <p:cNvPr id="3" name="Content Placeholder 2">
            <a:extLst>
              <a:ext uri="{FF2B5EF4-FFF2-40B4-BE49-F238E27FC236}">
                <a16:creationId xmlns:a16="http://schemas.microsoft.com/office/drawing/2014/main" xmlns="" id="{314E5C59-25A1-2847-AAAA-C8866E14A613}"/>
              </a:ext>
            </a:extLst>
          </p:cNvPr>
          <p:cNvSpPr>
            <a:spLocks noGrp="1"/>
          </p:cNvSpPr>
          <p:nvPr>
            <p:ph idx="1"/>
          </p:nvPr>
        </p:nvSpPr>
        <p:spPr/>
        <p:txBody>
          <a:bodyPr>
            <a:normAutofit fontScale="92500"/>
          </a:bodyPr>
          <a:lstStyle/>
          <a:p>
            <a:r>
              <a:rPr lang="en-US" dirty="0"/>
              <a:t>If the patient is taking opiates for true pain, there is no risk of addiction</a:t>
            </a:r>
          </a:p>
          <a:p>
            <a:r>
              <a:rPr lang="en-US" dirty="0"/>
              <a:t>Withdrawal should be over in about 3 days</a:t>
            </a:r>
          </a:p>
          <a:p>
            <a:r>
              <a:rPr lang="en-US" dirty="0"/>
              <a:t>If the patient tests + for opiate, then they cannot be experiencing withdrawal</a:t>
            </a:r>
          </a:p>
          <a:p>
            <a:r>
              <a:rPr lang="en-US" dirty="0"/>
              <a:t>If the patient tests – for opiate, then withdrawal should be over</a:t>
            </a:r>
          </a:p>
          <a:p>
            <a:r>
              <a:rPr lang="en-US" dirty="0"/>
              <a:t>After the patient is through withdrawal </a:t>
            </a:r>
            <a:r>
              <a:rPr lang="en-US" dirty="0" err="1"/>
              <a:t>sx</a:t>
            </a:r>
            <a:r>
              <a:rPr lang="en-US" dirty="0"/>
              <a:t>, then they should be fine</a:t>
            </a:r>
          </a:p>
          <a:p>
            <a:r>
              <a:rPr lang="en-US" dirty="0"/>
              <a:t>It takes continued use over a long period of time to develop addiction and tolerance</a:t>
            </a:r>
          </a:p>
        </p:txBody>
      </p:sp>
    </p:spTree>
    <p:extLst>
      <p:ext uri="{BB962C8B-B14F-4D97-AF65-F5344CB8AC3E}">
        <p14:creationId xmlns:p14="http://schemas.microsoft.com/office/powerpoint/2010/main" xmlns="" val="904332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77E049-A56B-EF4C-BC68-E8F15A4F375F}"/>
              </a:ext>
            </a:extLst>
          </p:cNvPr>
          <p:cNvSpPr>
            <a:spLocks noGrp="1"/>
          </p:cNvSpPr>
          <p:nvPr>
            <p:ph type="title"/>
          </p:nvPr>
        </p:nvSpPr>
        <p:spPr/>
        <p:txBody>
          <a:bodyPr/>
          <a:lstStyle/>
          <a:p>
            <a:r>
              <a:rPr lang="en-US" dirty="0"/>
              <a:t>So..What IS Addiction?</a:t>
            </a:r>
          </a:p>
        </p:txBody>
      </p:sp>
      <p:sp>
        <p:nvSpPr>
          <p:cNvPr id="3" name="Content Placeholder 2">
            <a:extLst>
              <a:ext uri="{FF2B5EF4-FFF2-40B4-BE49-F238E27FC236}">
                <a16:creationId xmlns:a16="http://schemas.microsoft.com/office/drawing/2014/main" xmlns="" id="{EA2DAF25-947C-F74A-983C-167F941D14A3}"/>
              </a:ext>
            </a:extLst>
          </p:cNvPr>
          <p:cNvSpPr>
            <a:spLocks noGrp="1"/>
          </p:cNvSpPr>
          <p:nvPr>
            <p:ph idx="1"/>
          </p:nvPr>
        </p:nvSpPr>
        <p:spPr>
          <a:xfrm>
            <a:off x="680321" y="2537400"/>
            <a:ext cx="9613861" cy="3599316"/>
          </a:xfrm>
        </p:spPr>
        <p:txBody>
          <a:bodyPr/>
          <a:lstStyle/>
          <a:p>
            <a:r>
              <a:rPr lang="en-US" b="0" i="0">
                <a:solidFill>
                  <a:srgbClr val="444444"/>
                </a:solidFill>
                <a:effectLst/>
                <a:latin typeface="Cambria" panose="020F0502020204030204" pitchFamily="34" charset="0"/>
              </a:rPr>
              <a:t>Addiction is a chronic disease characterized by drug seeking and use that is compulsive, or difficult to control, despite harmful consequences. The initial decision to take drugs is voluntary for most people, but repeated drug use can lead to brain changes that challenge an addicted person’s self-control and interfere with their ability to resist intense urges to take drugs. These brain changes can be persistent, which is why drug addiction is considered a "relapsing" disease—people in recovery from drug use disorders are at increased risk for returning to drug use even after years of not taking the drug.</a:t>
            </a:r>
            <a:r>
              <a:rPr lang="en-US" b="0" i="0" baseline="30000">
                <a:solidFill>
                  <a:srgbClr val="444444"/>
                </a:solidFill>
                <a:effectLst/>
                <a:latin typeface="Cambria" panose="020F0502020204030204" pitchFamily="34" charset="0"/>
              </a:rPr>
              <a:t>1</a:t>
            </a:r>
            <a:endParaRPr lang="en-US" dirty="0"/>
          </a:p>
        </p:txBody>
      </p:sp>
    </p:spTree>
    <p:extLst>
      <p:ext uri="{BB962C8B-B14F-4D97-AF65-F5344CB8AC3E}">
        <p14:creationId xmlns:p14="http://schemas.microsoft.com/office/powerpoint/2010/main" xmlns="" val="3433031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9C856E-9A5F-2443-8C7A-EA084229D6E4}"/>
              </a:ext>
            </a:extLst>
          </p:cNvPr>
          <p:cNvSpPr>
            <a:spLocks noGrp="1"/>
          </p:cNvSpPr>
          <p:nvPr>
            <p:ph type="title"/>
          </p:nvPr>
        </p:nvSpPr>
        <p:spPr/>
        <p:txBody>
          <a:bodyPr/>
          <a:lstStyle/>
          <a:p>
            <a:r>
              <a:rPr lang="en-US" dirty="0"/>
              <a:t>So What IS Addiction?</a:t>
            </a:r>
          </a:p>
        </p:txBody>
      </p:sp>
      <p:sp>
        <p:nvSpPr>
          <p:cNvPr id="3" name="Content Placeholder 2">
            <a:extLst>
              <a:ext uri="{FF2B5EF4-FFF2-40B4-BE49-F238E27FC236}">
                <a16:creationId xmlns:a16="http://schemas.microsoft.com/office/drawing/2014/main" xmlns="" id="{8C4DA965-7830-844D-B269-386835FA424B}"/>
              </a:ext>
            </a:extLst>
          </p:cNvPr>
          <p:cNvSpPr>
            <a:spLocks noGrp="1"/>
          </p:cNvSpPr>
          <p:nvPr>
            <p:ph idx="1"/>
          </p:nvPr>
        </p:nvSpPr>
        <p:spPr/>
        <p:txBody>
          <a:bodyPr/>
          <a:lstStyle/>
          <a:p>
            <a:r>
              <a:rPr lang="en-US" b="0" i="0" dirty="0">
                <a:solidFill>
                  <a:srgbClr val="444444"/>
                </a:solidFill>
                <a:effectLst/>
                <a:latin typeface="Cambria" panose="02040503050406030204" pitchFamily="18" charset="0"/>
              </a:rPr>
              <a:t>“Many people don't understand why or how other people become addicted to drugs. They may mistakenly think that those who use drugs lack moral principles or willpower and that they could stop their drug use simply by choosing to. In reality, drug addiction is a complex disease, and quitting usually takes more than good intentions or a strong will. Drugs change the brain in ways that make quitting hard, even for those who want to. Fortunately, researchers know more than ever about how drugs affect the brain and have found treatments that can help people recover from drug addiction and lead productive lives”</a:t>
            </a:r>
            <a:r>
              <a:rPr lang="en-US" b="0" i="0" baseline="30000" dirty="0">
                <a:solidFill>
                  <a:srgbClr val="444444"/>
                </a:solidFill>
                <a:effectLst/>
                <a:latin typeface="Cambria" panose="02040503050406030204" pitchFamily="18" charset="0"/>
              </a:rPr>
              <a:t>1</a:t>
            </a:r>
            <a:endParaRPr lang="en-US" dirty="0"/>
          </a:p>
        </p:txBody>
      </p:sp>
    </p:spTree>
    <p:extLst>
      <p:ext uri="{BB962C8B-B14F-4D97-AF65-F5344CB8AC3E}">
        <p14:creationId xmlns:p14="http://schemas.microsoft.com/office/powerpoint/2010/main" xmlns="" val="3186037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4FF60A-CDF4-DA4F-A604-9FC12537CDA4}"/>
              </a:ext>
            </a:extLst>
          </p:cNvPr>
          <p:cNvSpPr>
            <a:spLocks noGrp="1"/>
          </p:cNvSpPr>
          <p:nvPr>
            <p:ph type="title"/>
          </p:nvPr>
        </p:nvSpPr>
        <p:spPr/>
        <p:txBody>
          <a:bodyPr/>
          <a:lstStyle/>
          <a:p>
            <a:r>
              <a:rPr lang="en-US" dirty="0"/>
              <a:t>If You’re a Stats Kind of Guy/Gal..</a:t>
            </a:r>
          </a:p>
        </p:txBody>
      </p:sp>
      <p:sp>
        <p:nvSpPr>
          <p:cNvPr id="3" name="Content Placeholder 2">
            <a:extLst>
              <a:ext uri="{FF2B5EF4-FFF2-40B4-BE49-F238E27FC236}">
                <a16:creationId xmlns:a16="http://schemas.microsoft.com/office/drawing/2014/main" xmlns="" id="{2CD8C369-0991-9641-BE66-9A0956C3F4BB}"/>
              </a:ext>
            </a:extLst>
          </p:cNvPr>
          <p:cNvSpPr>
            <a:spLocks noGrp="1"/>
          </p:cNvSpPr>
          <p:nvPr>
            <p:ph idx="1"/>
          </p:nvPr>
        </p:nvSpPr>
        <p:spPr/>
        <p:txBody>
          <a:bodyPr/>
          <a:lstStyle/>
          <a:p>
            <a:r>
              <a:rPr lang="en-US" dirty="0"/>
              <a:t>2009 SAMHSA National Survey on Drug Use and Health (12yo and older)</a:t>
            </a:r>
          </a:p>
          <a:p>
            <a:pPr lvl="1"/>
            <a:r>
              <a:rPr lang="en-US" dirty="0"/>
              <a:t>23.5 million needed </a:t>
            </a:r>
            <a:r>
              <a:rPr lang="en-US" dirty="0" err="1"/>
              <a:t>tx</a:t>
            </a:r>
            <a:r>
              <a:rPr lang="en-US" dirty="0"/>
              <a:t> for addiction (9.3%)</a:t>
            </a:r>
          </a:p>
          <a:p>
            <a:pPr lvl="1"/>
            <a:r>
              <a:rPr lang="en-US" dirty="0"/>
              <a:t>Only 2.6 million (11.2% of those who needed </a:t>
            </a:r>
            <a:r>
              <a:rPr lang="en-US" dirty="0" err="1"/>
              <a:t>tx</a:t>
            </a:r>
            <a:r>
              <a:rPr lang="en-US" dirty="0"/>
              <a:t>) received </a:t>
            </a:r>
            <a:r>
              <a:rPr lang="en-US" dirty="0" err="1"/>
              <a:t>tx</a:t>
            </a:r>
            <a:r>
              <a:rPr lang="en-US" dirty="0"/>
              <a:t> at a specialty facility </a:t>
            </a:r>
          </a:p>
          <a:p>
            <a:pPr lvl="1"/>
            <a:endParaRPr lang="en-US" dirty="0"/>
          </a:p>
          <a:p>
            <a:endParaRPr lang="en-US" dirty="0"/>
          </a:p>
        </p:txBody>
      </p:sp>
    </p:spTree>
    <p:extLst>
      <p:ext uri="{BB962C8B-B14F-4D97-AF65-F5344CB8AC3E}">
        <p14:creationId xmlns:p14="http://schemas.microsoft.com/office/powerpoint/2010/main" xmlns="" val="3122094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CCCEFF-011E-C544-BED4-3E658621ABB1}"/>
              </a:ext>
            </a:extLst>
          </p:cNvPr>
          <p:cNvSpPr>
            <a:spLocks noGrp="1"/>
          </p:cNvSpPr>
          <p:nvPr>
            <p:ph type="title"/>
          </p:nvPr>
        </p:nvSpPr>
        <p:spPr/>
        <p:txBody>
          <a:bodyPr/>
          <a:lstStyle/>
          <a:p>
            <a:r>
              <a:rPr lang="en-US" dirty="0"/>
              <a:t>Is Addiction Treatable?</a:t>
            </a:r>
          </a:p>
        </p:txBody>
      </p:sp>
      <p:sp>
        <p:nvSpPr>
          <p:cNvPr id="3" name="Content Placeholder 2">
            <a:extLst>
              <a:ext uri="{FF2B5EF4-FFF2-40B4-BE49-F238E27FC236}">
                <a16:creationId xmlns:a16="http://schemas.microsoft.com/office/drawing/2014/main" xmlns="" id="{85C10649-F36E-6948-A169-1A2C8FD79531}"/>
              </a:ext>
            </a:extLst>
          </p:cNvPr>
          <p:cNvSpPr>
            <a:spLocks noGrp="1"/>
          </p:cNvSpPr>
          <p:nvPr>
            <p:ph idx="1"/>
          </p:nvPr>
        </p:nvSpPr>
        <p:spPr>
          <a:xfrm>
            <a:off x="680321" y="2336873"/>
            <a:ext cx="9613861" cy="3599316"/>
          </a:xfrm>
        </p:spPr>
        <p:txBody>
          <a:bodyPr/>
          <a:lstStyle/>
          <a:p>
            <a:r>
              <a:rPr lang="en-US" dirty="0"/>
              <a:t>YES! And it can be successfully managed</a:t>
            </a:r>
          </a:p>
          <a:p>
            <a:r>
              <a:rPr lang="en-US" dirty="0" err="1"/>
              <a:t>Pts</a:t>
            </a:r>
            <a:r>
              <a:rPr lang="en-US" dirty="0"/>
              <a:t> in recovery will be at risk for relapse for years, possibly their entire lives</a:t>
            </a:r>
          </a:p>
          <a:p>
            <a:r>
              <a:rPr lang="en-US" dirty="0"/>
              <a:t>Rx treatment of opioid addiction increases retention in </a:t>
            </a:r>
            <a:r>
              <a:rPr lang="en-US" dirty="0" err="1"/>
              <a:t>tx</a:t>
            </a:r>
            <a:r>
              <a:rPr lang="en-US" dirty="0"/>
              <a:t> programs and decreases drug use, infectious </a:t>
            </a:r>
            <a:r>
              <a:rPr lang="en-US" dirty="0" err="1"/>
              <a:t>diz</a:t>
            </a:r>
            <a:r>
              <a:rPr lang="en-US" dirty="0"/>
              <a:t>, and criminal activity </a:t>
            </a:r>
          </a:p>
          <a:p>
            <a:r>
              <a:rPr lang="en-US" dirty="0"/>
              <a:t>Addiction </a:t>
            </a:r>
            <a:r>
              <a:rPr lang="en-US" dirty="0" err="1"/>
              <a:t>tx</a:t>
            </a:r>
            <a:r>
              <a:rPr lang="en-US" dirty="0"/>
              <a:t> meds + behavioral therapy = best chance </a:t>
            </a:r>
          </a:p>
        </p:txBody>
      </p:sp>
    </p:spTree>
    <p:extLst>
      <p:ext uri="{BB962C8B-B14F-4D97-AF65-F5344CB8AC3E}">
        <p14:creationId xmlns:p14="http://schemas.microsoft.com/office/powerpoint/2010/main" xmlns="" val="370335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559C33-83A3-BE4F-BB78-84EACD3861AA}"/>
              </a:ext>
            </a:extLst>
          </p:cNvPr>
          <p:cNvSpPr>
            <a:spLocks noGrp="1"/>
          </p:cNvSpPr>
          <p:nvPr>
            <p:ph type="title"/>
          </p:nvPr>
        </p:nvSpPr>
        <p:spPr/>
        <p:txBody>
          <a:bodyPr/>
          <a:lstStyle/>
          <a:p>
            <a:r>
              <a:rPr lang="en-US" dirty="0"/>
              <a:t>Barriers To Treatment</a:t>
            </a:r>
          </a:p>
        </p:txBody>
      </p:sp>
      <p:sp>
        <p:nvSpPr>
          <p:cNvPr id="3" name="Content Placeholder 2">
            <a:extLst>
              <a:ext uri="{FF2B5EF4-FFF2-40B4-BE49-F238E27FC236}">
                <a16:creationId xmlns:a16="http://schemas.microsoft.com/office/drawing/2014/main" xmlns="" id="{D9167532-25B8-EE4B-8334-7C8C413AFFF3}"/>
              </a:ext>
            </a:extLst>
          </p:cNvPr>
          <p:cNvSpPr>
            <a:spLocks noGrp="1"/>
          </p:cNvSpPr>
          <p:nvPr>
            <p:ph idx="1"/>
          </p:nvPr>
        </p:nvSpPr>
        <p:spPr>
          <a:xfrm>
            <a:off x="1073417" y="2015594"/>
            <a:ext cx="9613861" cy="3599316"/>
          </a:xfrm>
        </p:spPr>
        <p:txBody>
          <a:bodyPr/>
          <a:lstStyle/>
          <a:p>
            <a:r>
              <a:rPr lang="en-US" dirty="0"/>
              <a:t>Fear of withdrawal (rehab)</a:t>
            </a:r>
          </a:p>
          <a:p>
            <a:r>
              <a:rPr lang="en-US" dirty="0"/>
              <a:t>Stigma placed on addicts</a:t>
            </a:r>
          </a:p>
          <a:p>
            <a:r>
              <a:rPr lang="en-US" dirty="0"/>
              <a:t>Fear of relapse/failure</a:t>
            </a:r>
          </a:p>
          <a:p>
            <a:r>
              <a:rPr lang="en-US" dirty="0"/>
              <a:t>Financial </a:t>
            </a:r>
          </a:p>
          <a:p>
            <a:r>
              <a:rPr lang="en-US" dirty="0"/>
              <a:t>Fear of inability of cope with stressors </a:t>
            </a:r>
          </a:p>
          <a:p>
            <a:endParaRPr lang="en-US" dirty="0"/>
          </a:p>
        </p:txBody>
      </p:sp>
    </p:spTree>
    <p:extLst>
      <p:ext uri="{BB962C8B-B14F-4D97-AF65-F5344CB8AC3E}">
        <p14:creationId xmlns:p14="http://schemas.microsoft.com/office/powerpoint/2010/main" xmlns="" val="2313615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2" end="2"/>
                                            </p:txEl>
                                          </p:spTgt>
                                        </p:tgtEl>
                                        <p:attrNameLst>
                                          <p:attrName>ppt_x</p:attrName>
                                          <p:attrName>ppt_y</p:attrName>
                                        </p:attrNameLst>
                                      </p:cBhvr>
                                    </p:animMotion>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Scale>
                                      <p:cBhvr>
                                        <p:cTn id="28"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xEl>
                                              <p:pRg st="3" end="3"/>
                                            </p:txEl>
                                          </p:spTgt>
                                        </p:tgtEl>
                                        <p:attrNameLst>
                                          <p:attrName>ppt_x</p:attrName>
                                          <p:attrName>ppt_y</p:attrName>
                                        </p:attrNameLst>
                                      </p:cBhvr>
                                    </p:animMotion>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Scale>
                                      <p:cBhvr>
                                        <p:cTn id="35"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
                                            <p:txEl>
                                              <p:pRg st="4" end="4"/>
                                            </p:txEl>
                                          </p:spTgt>
                                        </p:tgtEl>
                                        <p:attrNameLst>
                                          <p:attrName>ppt_x</p:attrName>
                                          <p:attrName>ppt_y</p:attrName>
                                        </p:attrNameLst>
                                      </p:cBhvr>
                                    </p:animMotion>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8CCF5F-9280-6547-B562-40E769F89894}"/>
              </a:ext>
            </a:extLst>
          </p:cNvPr>
          <p:cNvSpPr>
            <a:spLocks noGrp="1"/>
          </p:cNvSpPr>
          <p:nvPr>
            <p:ph type="title"/>
          </p:nvPr>
        </p:nvSpPr>
        <p:spPr/>
        <p:txBody>
          <a:bodyPr/>
          <a:lstStyle/>
          <a:p>
            <a:r>
              <a:rPr lang="en-US" dirty="0"/>
              <a:t>How Do I Learn About Addiction?</a:t>
            </a:r>
          </a:p>
        </p:txBody>
      </p:sp>
      <p:sp>
        <p:nvSpPr>
          <p:cNvPr id="3" name="Content Placeholder 2">
            <a:extLst>
              <a:ext uri="{FF2B5EF4-FFF2-40B4-BE49-F238E27FC236}">
                <a16:creationId xmlns:a16="http://schemas.microsoft.com/office/drawing/2014/main" xmlns="" id="{A904779A-DF82-644E-A39A-BA3A4618CE1F}"/>
              </a:ext>
            </a:extLst>
          </p:cNvPr>
          <p:cNvSpPr>
            <a:spLocks noGrp="1"/>
          </p:cNvSpPr>
          <p:nvPr>
            <p:ph idx="1"/>
          </p:nvPr>
        </p:nvSpPr>
        <p:spPr/>
        <p:txBody>
          <a:bodyPr/>
          <a:lstStyle/>
          <a:p>
            <a:r>
              <a:rPr lang="en-US" dirty="0"/>
              <a:t>Talk to your patients!</a:t>
            </a:r>
          </a:p>
          <a:p>
            <a:r>
              <a:rPr lang="en-US" dirty="0"/>
              <a:t>Do a rotation in Addiction Medicine</a:t>
            </a:r>
          </a:p>
          <a:p>
            <a:r>
              <a:rPr lang="en-US" dirty="0"/>
              <a:t>National Institute on Drug Abuse or NIDA (</a:t>
            </a:r>
            <a:r>
              <a:rPr lang="en-US" dirty="0" err="1"/>
              <a:t>drugabuse.gov</a:t>
            </a:r>
            <a:r>
              <a:rPr lang="en-US" dirty="0"/>
              <a:t>)</a:t>
            </a:r>
          </a:p>
          <a:p>
            <a:r>
              <a:rPr lang="en-US" dirty="0"/>
              <a:t>American Society of Addiction Medicine (</a:t>
            </a:r>
            <a:r>
              <a:rPr lang="en-US" dirty="0" err="1"/>
              <a:t>asam.org</a:t>
            </a:r>
            <a:r>
              <a:rPr lang="en-US" dirty="0"/>
              <a:t>)</a:t>
            </a:r>
          </a:p>
          <a:p>
            <a:r>
              <a:rPr lang="en-US" dirty="0"/>
              <a:t>Substance Abuse and Mental Health Services Administration (</a:t>
            </a:r>
            <a:r>
              <a:rPr lang="en-US" dirty="0" err="1"/>
              <a:t>samhsa.gov</a:t>
            </a:r>
            <a:r>
              <a:rPr lang="en-US" dirty="0"/>
              <a:t>)</a:t>
            </a:r>
          </a:p>
          <a:p>
            <a:endParaRPr lang="en-US" dirty="0"/>
          </a:p>
        </p:txBody>
      </p:sp>
    </p:spTree>
    <p:extLst>
      <p:ext uri="{BB962C8B-B14F-4D97-AF65-F5344CB8AC3E}">
        <p14:creationId xmlns:p14="http://schemas.microsoft.com/office/powerpoint/2010/main" xmlns="" val="3509008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decel="100000"/>
                                        <p:tgtEl>
                                          <p:spTgt spid="3">
                                            <p:txEl>
                                              <p:pRg st="0" end="0"/>
                                            </p:txEl>
                                          </p:spTgt>
                                        </p:tgtEl>
                                      </p:cBhvr>
                                    </p:animEffect>
                                    <p:anim calcmode="lin" valueType="num">
                                      <p:cBhvr>
                                        <p:cTn id="8"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800" decel="100000"/>
                                        <p:tgtEl>
                                          <p:spTgt spid="3">
                                            <p:txEl>
                                              <p:pRg st="1" end="1"/>
                                            </p:txEl>
                                          </p:spTgt>
                                        </p:tgtEl>
                                      </p:cBhvr>
                                    </p:animEffect>
                                    <p:anim calcmode="lin" valueType="num">
                                      <p:cBhvr>
                                        <p:cTn id="18"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800" decel="100000"/>
                                        <p:tgtEl>
                                          <p:spTgt spid="3">
                                            <p:txEl>
                                              <p:pRg st="2" end="2"/>
                                            </p:txEl>
                                          </p:spTgt>
                                        </p:tgtEl>
                                      </p:cBhvr>
                                    </p:animEffect>
                                    <p:anim calcmode="lin" valueType="num">
                                      <p:cBhvr>
                                        <p:cTn id="28" dur="8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3">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800" decel="100000"/>
                                        <p:tgtEl>
                                          <p:spTgt spid="3">
                                            <p:txEl>
                                              <p:pRg st="3" end="3"/>
                                            </p:txEl>
                                          </p:spTgt>
                                        </p:tgtEl>
                                      </p:cBhvr>
                                    </p:animEffect>
                                    <p:anim calcmode="lin" valueType="num">
                                      <p:cBhvr>
                                        <p:cTn id="38" dur="800" decel="100000" fill="hold"/>
                                        <p:tgtEl>
                                          <p:spTgt spid="3">
                                            <p:txEl>
                                              <p:pRg st="3" end="3"/>
                                            </p:txEl>
                                          </p:spTgt>
                                        </p:tgtEl>
                                        <p:attrNameLst>
                                          <p:attrName>style.rotation</p:attrName>
                                        </p:attrNameLst>
                                      </p:cBhvr>
                                      <p:tavLst>
                                        <p:tav tm="0">
                                          <p:val>
                                            <p:fltVal val="-90"/>
                                          </p:val>
                                        </p:tav>
                                        <p:tav tm="100000">
                                          <p:val>
                                            <p:fltVal val="0"/>
                                          </p:val>
                                        </p:tav>
                                      </p:tavLst>
                                    </p:anim>
                                    <p:anim calcmode="lin" valueType="num">
                                      <p:cBhvr>
                                        <p:cTn id="39" dur="800" decel="100000" fill="hold"/>
                                        <p:tgtEl>
                                          <p:spTgt spid="3">
                                            <p:txEl>
                                              <p:pRg st="3" end="3"/>
                                            </p:txEl>
                                          </p:spTgt>
                                        </p:tgtEl>
                                        <p:attrNameLst>
                                          <p:attrName>ppt_x</p:attrName>
                                        </p:attrNameLst>
                                      </p:cBhvr>
                                      <p:tavLst>
                                        <p:tav tm="0">
                                          <p:val>
                                            <p:strVal val="#ppt_x+0.4"/>
                                          </p:val>
                                        </p:tav>
                                        <p:tav tm="100000">
                                          <p:val>
                                            <p:strVal val="#ppt_x-0.05"/>
                                          </p:val>
                                        </p:tav>
                                      </p:tavLst>
                                    </p:anim>
                                    <p:anim calcmode="lin" valueType="num">
                                      <p:cBhvr>
                                        <p:cTn id="40" dur="800" decel="100000" fill="hold"/>
                                        <p:tgtEl>
                                          <p:spTgt spid="3">
                                            <p:txEl>
                                              <p:pRg st="3" end="3"/>
                                            </p:txEl>
                                          </p:spTgt>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3">
                                            <p:txEl>
                                              <p:pRg st="3" end="3"/>
                                            </p:txEl>
                                          </p:spTgt>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3">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0"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fade">
                                      <p:cBhvr>
                                        <p:cTn id="47" dur="800" decel="100000"/>
                                        <p:tgtEl>
                                          <p:spTgt spid="3">
                                            <p:txEl>
                                              <p:pRg st="4" end="4"/>
                                            </p:txEl>
                                          </p:spTgt>
                                        </p:tgtEl>
                                      </p:cBhvr>
                                    </p:animEffect>
                                    <p:anim calcmode="lin" valueType="num">
                                      <p:cBhvr>
                                        <p:cTn id="48" dur="800" decel="100000" fill="hold"/>
                                        <p:tgtEl>
                                          <p:spTgt spid="3">
                                            <p:txEl>
                                              <p:pRg st="4" end="4"/>
                                            </p:txEl>
                                          </p:spTgt>
                                        </p:tgtEl>
                                        <p:attrNameLst>
                                          <p:attrName>style.rotation</p:attrName>
                                        </p:attrNameLst>
                                      </p:cBhvr>
                                      <p:tavLst>
                                        <p:tav tm="0">
                                          <p:val>
                                            <p:fltVal val="-90"/>
                                          </p:val>
                                        </p:tav>
                                        <p:tav tm="100000">
                                          <p:val>
                                            <p:fltVal val="0"/>
                                          </p:val>
                                        </p:tav>
                                      </p:tavLst>
                                    </p:anim>
                                    <p:anim calcmode="lin" valueType="num">
                                      <p:cBhvr>
                                        <p:cTn id="49" dur="800" decel="100000" fill="hold"/>
                                        <p:tgtEl>
                                          <p:spTgt spid="3">
                                            <p:txEl>
                                              <p:pRg st="4" end="4"/>
                                            </p:txEl>
                                          </p:spTgt>
                                        </p:tgtEl>
                                        <p:attrNameLst>
                                          <p:attrName>ppt_x</p:attrName>
                                        </p:attrNameLst>
                                      </p:cBhvr>
                                      <p:tavLst>
                                        <p:tav tm="0">
                                          <p:val>
                                            <p:strVal val="#ppt_x+0.4"/>
                                          </p:val>
                                        </p:tav>
                                        <p:tav tm="100000">
                                          <p:val>
                                            <p:strVal val="#ppt_x-0.05"/>
                                          </p:val>
                                        </p:tav>
                                      </p:tavLst>
                                    </p:anim>
                                    <p:anim calcmode="lin" valueType="num">
                                      <p:cBhvr>
                                        <p:cTn id="50" dur="800" decel="100000" fill="hold"/>
                                        <p:tgtEl>
                                          <p:spTgt spid="3">
                                            <p:txEl>
                                              <p:pRg st="4" end="4"/>
                                            </p:txEl>
                                          </p:spTgt>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3">
                                            <p:txEl>
                                              <p:pRg st="4" end="4"/>
                                            </p:txEl>
                                          </p:spTgt>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3">
                                            <p:txEl>
                                              <p:pRg st="4" end="4"/>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414EF2-4EB2-D245-BC24-8C6EB4BBB322}"/>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xmlns="" id="{5DD413B2-D580-0A4A-AE79-6AD17E8C5FAC}"/>
              </a:ext>
            </a:extLst>
          </p:cNvPr>
          <p:cNvSpPr>
            <a:spLocks noGrp="1"/>
          </p:cNvSpPr>
          <p:nvPr>
            <p:ph idx="1"/>
          </p:nvPr>
        </p:nvSpPr>
        <p:spPr/>
        <p:txBody>
          <a:bodyPr/>
          <a:lstStyle/>
          <a:p>
            <a:pPr marL="457200" indent="-457200">
              <a:buFont typeface="+mj-lt"/>
              <a:buAutoNum type="arabicParenR"/>
            </a:pPr>
            <a:r>
              <a:rPr lang="en-US" dirty="0" err="1"/>
              <a:t>www.drugabuse.gov</a:t>
            </a:r>
            <a:endParaRPr lang="en-US" dirty="0"/>
          </a:p>
        </p:txBody>
      </p:sp>
    </p:spTree>
    <p:extLst>
      <p:ext uri="{BB962C8B-B14F-4D97-AF65-F5344CB8AC3E}">
        <p14:creationId xmlns:p14="http://schemas.microsoft.com/office/powerpoint/2010/main" xmlns="" val="1191138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xmlns="" id="{DC319A75-BDD2-6E4B-98B5-C11EB818F550}"/>
              </a:ext>
            </a:extLst>
          </p:cNvPr>
          <p:cNvPicPr>
            <a:picLocks noGrp="1" noChangeAspect="1"/>
          </p:cNvPicPr>
          <p:nvPr>
            <p:ph idx="1"/>
          </p:nvPr>
        </p:nvPicPr>
        <p:blipFill>
          <a:blip r:embed="rId2"/>
          <a:stretch>
            <a:fillRect/>
          </a:stretch>
        </p:blipFill>
        <p:spPr>
          <a:xfrm>
            <a:off x="2656975" y="2255921"/>
            <a:ext cx="6634078" cy="426118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Title 4">
            <a:extLst>
              <a:ext uri="{FF2B5EF4-FFF2-40B4-BE49-F238E27FC236}">
                <a16:creationId xmlns:a16="http://schemas.microsoft.com/office/drawing/2014/main" xmlns="" id="{0F53C6B3-59F0-C640-B3E8-02AECFBFD208}"/>
              </a:ext>
            </a:extLst>
          </p:cNvPr>
          <p:cNvSpPr>
            <a:spLocks noGrp="1"/>
          </p:cNvSpPr>
          <p:nvPr>
            <p:ph type="title"/>
          </p:nvPr>
        </p:nvSpPr>
        <p:spPr/>
        <p:txBody>
          <a:bodyPr/>
          <a:lstStyle/>
          <a:p>
            <a:r>
              <a:rPr lang="en-US" dirty="0"/>
              <a:t>Thanks!</a:t>
            </a:r>
          </a:p>
        </p:txBody>
      </p:sp>
    </p:spTree>
    <p:extLst>
      <p:ext uri="{BB962C8B-B14F-4D97-AF65-F5344CB8AC3E}">
        <p14:creationId xmlns:p14="http://schemas.microsoft.com/office/powerpoint/2010/main" xmlns="" val="1105115959"/>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xmlns=""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otalTime>0</TotalTime>
  <Words>487</Words>
  <Application>Microsoft Office PowerPoint</Application>
  <PresentationFormat>Custom</PresentationFormat>
  <Paragraphs>53</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Berlin</vt:lpstr>
      <vt:lpstr>Addiction:  A Love/Hate Relationship</vt:lpstr>
      <vt:lpstr>The Breaks 2010</vt:lpstr>
      <vt:lpstr>The Breaks 2010</vt:lpstr>
      <vt:lpstr>The Breaks 2010</vt:lpstr>
      <vt:lpstr>The Breaks 2010</vt:lpstr>
      <vt:lpstr>The Breaks 2010</vt:lpstr>
      <vt:lpstr>Common Views on Addiction</vt:lpstr>
      <vt:lpstr>My Story…..</vt:lpstr>
      <vt:lpstr>What I Learned About Addiction In Med School</vt:lpstr>
      <vt:lpstr>Medical Myths About Addiction</vt:lpstr>
      <vt:lpstr>So..What IS Addiction?</vt:lpstr>
      <vt:lpstr>So What IS Addiction?</vt:lpstr>
      <vt:lpstr>If You’re a Stats Kind of Guy/Gal..</vt:lpstr>
      <vt:lpstr>Is Addiction Treatable?</vt:lpstr>
      <vt:lpstr>Barriers To Treatment</vt:lpstr>
      <vt:lpstr>How Do I Learn About Addiction?</vt:lpstr>
      <vt:lpstr>References</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Addiction:  A Love/Hate Relationship</dc:title>
  <dc:creator>wow6n</dc:creator>
  <cp:lastModifiedBy>boconnor</cp:lastModifiedBy>
  <cp:revision>3</cp:revision>
  <dcterms:modified xsi:type="dcterms:W3CDTF">2005-06-29T18:49:41Z</dcterms:modified>
</cp:coreProperties>
</file>