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40"/>
  </p:notesMasterIdLst>
  <p:sldIdLst>
    <p:sldId id="256" r:id="rId2"/>
    <p:sldId id="269" r:id="rId3"/>
    <p:sldId id="258" r:id="rId4"/>
    <p:sldId id="327" r:id="rId5"/>
    <p:sldId id="257" r:id="rId6"/>
    <p:sldId id="270" r:id="rId7"/>
    <p:sldId id="328" r:id="rId8"/>
    <p:sldId id="279" r:id="rId9"/>
    <p:sldId id="335" r:id="rId10"/>
    <p:sldId id="352" r:id="rId11"/>
    <p:sldId id="329" r:id="rId12"/>
    <p:sldId id="344" r:id="rId13"/>
    <p:sldId id="345" r:id="rId14"/>
    <p:sldId id="353" r:id="rId15"/>
    <p:sldId id="332" r:id="rId16"/>
    <p:sldId id="333" r:id="rId17"/>
    <p:sldId id="356" r:id="rId18"/>
    <p:sldId id="354" r:id="rId19"/>
    <p:sldId id="331" r:id="rId20"/>
    <p:sldId id="340" r:id="rId21"/>
    <p:sldId id="330" r:id="rId22"/>
    <p:sldId id="342" r:id="rId23"/>
    <p:sldId id="355" r:id="rId24"/>
    <p:sldId id="334" r:id="rId25"/>
    <p:sldId id="357" r:id="rId26"/>
    <p:sldId id="338" r:id="rId27"/>
    <p:sldId id="339" r:id="rId28"/>
    <p:sldId id="337" r:id="rId29"/>
    <p:sldId id="311" r:id="rId30"/>
    <p:sldId id="347" r:id="rId31"/>
    <p:sldId id="346" r:id="rId32"/>
    <p:sldId id="348" r:id="rId33"/>
    <p:sldId id="349" r:id="rId34"/>
    <p:sldId id="350" r:id="rId35"/>
    <p:sldId id="351" r:id="rId36"/>
    <p:sldId id="276" r:id="rId37"/>
    <p:sldId id="278" r:id="rId38"/>
    <p:sldId id="283"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4" d="100"/>
          <a:sy n="64" d="100"/>
        </p:scale>
        <p:origin x="1340"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FCB095-3216-475E-8E7B-354D8BE6A5B8}" type="datetimeFigureOut">
              <a:rPr lang="en-US" smtClean="0"/>
              <a:pPr/>
              <a:t>9/21/2017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58E5E5-A917-4CDB-862C-CE4BCBA4CC67}" type="slidenum">
              <a:rPr lang="en-US" smtClean="0"/>
              <a:pPr/>
              <a:t>‹#›</a:t>
            </a:fld>
            <a:endParaRPr lang="en-US"/>
          </a:p>
        </p:txBody>
      </p:sp>
    </p:spTree>
    <p:extLst>
      <p:ext uri="{BB962C8B-B14F-4D97-AF65-F5344CB8AC3E}">
        <p14:creationId xmlns:p14="http://schemas.microsoft.com/office/powerpoint/2010/main" val="333081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10 </a:t>
            </a:r>
            <a:r>
              <a:rPr lang="en-US" dirty="0" err="1"/>
              <a:t>yo</a:t>
            </a:r>
            <a:r>
              <a:rPr lang="en-US" dirty="0"/>
              <a:t> Boy of average height</a:t>
            </a:r>
            <a:r>
              <a:rPr lang="en-US" baseline="0" dirty="0"/>
              <a:t> of 56inches who weigh 102# and BMI is 22.9 ; boy is 95% for BMI= obese and means his BMI greater than BMI of 95% of 10 </a:t>
            </a:r>
            <a:r>
              <a:rPr lang="en-US" baseline="0" dirty="0" err="1"/>
              <a:t>yo</a:t>
            </a:r>
            <a:r>
              <a:rPr lang="en-US" baseline="0" dirty="0"/>
              <a:t> Boys</a:t>
            </a:r>
            <a:endParaRPr lang="en-US" dirty="0"/>
          </a:p>
        </p:txBody>
      </p:sp>
      <p:sp>
        <p:nvSpPr>
          <p:cNvPr id="4" name="Slide Number Placeholder 3"/>
          <p:cNvSpPr>
            <a:spLocks noGrp="1"/>
          </p:cNvSpPr>
          <p:nvPr>
            <p:ph type="sldNum" sz="quarter" idx="10"/>
          </p:nvPr>
        </p:nvSpPr>
        <p:spPr/>
        <p:txBody>
          <a:bodyPr/>
          <a:lstStyle/>
          <a:p>
            <a:fld id="{5D58E5E5-A917-4CDB-862C-CE4BCBA4CC67}" type="slidenum">
              <a:rPr lang="en-US" smtClean="0"/>
              <a:pPr/>
              <a:t>7</a:t>
            </a:fld>
            <a:endParaRPr lang="en-US"/>
          </a:p>
        </p:txBody>
      </p:sp>
    </p:spTree>
    <p:extLst>
      <p:ext uri="{BB962C8B-B14F-4D97-AF65-F5344CB8AC3E}">
        <p14:creationId xmlns:p14="http://schemas.microsoft.com/office/powerpoint/2010/main" val="1095491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Nutrition during pregnancy and early childhood is critical for healthy child growth and development. </a:t>
            </a:r>
          </a:p>
        </p:txBody>
      </p:sp>
      <p:sp>
        <p:nvSpPr>
          <p:cNvPr id="4" name="Slide Number Placeholder 3"/>
          <p:cNvSpPr>
            <a:spLocks noGrp="1"/>
          </p:cNvSpPr>
          <p:nvPr>
            <p:ph type="sldNum" sz="quarter" idx="10"/>
          </p:nvPr>
        </p:nvSpPr>
        <p:spPr/>
        <p:txBody>
          <a:bodyPr/>
          <a:lstStyle/>
          <a:p>
            <a:fld id="{5D58E5E5-A917-4CDB-862C-CE4BCBA4CC67}" type="slidenum">
              <a:rPr lang="en-US" smtClean="0"/>
              <a:pPr/>
              <a:t>20</a:t>
            </a:fld>
            <a:endParaRPr lang="en-US"/>
          </a:p>
        </p:txBody>
      </p:sp>
    </p:spTree>
    <p:extLst>
      <p:ext uri="{BB962C8B-B14F-4D97-AF65-F5344CB8AC3E}">
        <p14:creationId xmlns:p14="http://schemas.microsoft.com/office/powerpoint/2010/main" val="2896085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Nutrition during pregnancy and early childhood is critical for healthy child growth and development. </a:t>
            </a:r>
          </a:p>
        </p:txBody>
      </p:sp>
      <p:sp>
        <p:nvSpPr>
          <p:cNvPr id="4" name="Slide Number Placeholder 3"/>
          <p:cNvSpPr>
            <a:spLocks noGrp="1"/>
          </p:cNvSpPr>
          <p:nvPr>
            <p:ph type="sldNum" sz="quarter" idx="10"/>
          </p:nvPr>
        </p:nvSpPr>
        <p:spPr/>
        <p:txBody>
          <a:bodyPr/>
          <a:lstStyle/>
          <a:p>
            <a:fld id="{5D58E5E5-A917-4CDB-862C-CE4BCBA4CC67}" type="slidenum">
              <a:rPr lang="en-US" smtClean="0"/>
              <a:pPr/>
              <a:t>22</a:t>
            </a:fld>
            <a:endParaRPr lang="en-US"/>
          </a:p>
        </p:txBody>
      </p:sp>
    </p:spTree>
    <p:extLst>
      <p:ext uri="{BB962C8B-B14F-4D97-AF65-F5344CB8AC3E}">
        <p14:creationId xmlns:p14="http://schemas.microsoft.com/office/powerpoint/2010/main" val="3910720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BEF45A2-D3A5-8741-8A24-AE477F9C4796}" type="datetimeFigureOut">
              <a:rPr lang="en-US" smtClean="0"/>
              <a:pPr/>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2538405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EF45A2-D3A5-8741-8A24-AE477F9C4796}" type="datetimeFigureOut">
              <a:rPr lang="en-US" smtClean="0"/>
              <a:pPr/>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2403342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EF45A2-D3A5-8741-8A24-AE477F9C4796}" type="datetimeFigureOut">
              <a:rPr lang="en-US" smtClean="0"/>
              <a:pPr/>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1791005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EF45A2-D3A5-8741-8A24-AE477F9C4796}" type="datetimeFigureOut">
              <a:rPr lang="en-US" smtClean="0"/>
              <a:pPr/>
              <a:t>9/21/2017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1781501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EF45A2-D3A5-8741-8A24-AE477F9C4796}" type="datetimeFigureOut">
              <a:rPr lang="en-US" smtClean="0"/>
              <a:pPr/>
              <a:t>9/21/2017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2267305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EF45A2-D3A5-8741-8A24-AE477F9C4796}" type="datetimeFigureOut">
              <a:rPr lang="en-US" smtClean="0"/>
              <a:pPr/>
              <a:t>9/21/2017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2373832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EF45A2-D3A5-8741-8A24-AE477F9C4796}" type="datetimeFigureOut">
              <a:rPr lang="en-US" smtClean="0"/>
              <a:pPr/>
              <a:t>9/21/2017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3978579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EF45A2-D3A5-8741-8A24-AE477F9C4796}" type="datetimeFigureOut">
              <a:rPr lang="en-US" smtClean="0"/>
              <a:pPr/>
              <a:t>9/21/2017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704218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EF45A2-D3A5-8741-8A24-AE477F9C4796}" type="datetimeFigureOut">
              <a:rPr lang="en-US" smtClean="0"/>
              <a:pPr/>
              <a:t>9/21/2017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2082071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EF45A2-D3A5-8741-8A24-AE477F9C4796}" type="datetimeFigureOut">
              <a:rPr lang="en-US" smtClean="0"/>
              <a:pPr/>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273358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EF45A2-D3A5-8741-8A24-AE477F9C4796}" type="datetimeFigureOut">
              <a:rPr lang="en-US" smtClean="0"/>
              <a:pPr/>
              <a:t>9/21/2017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4350D-A014-7E42-80EF-1075A76F105D}" type="slidenum">
              <a:rPr lang="en-US" smtClean="0"/>
              <a:pPr/>
              <a:t>‹#›</a:t>
            </a:fld>
            <a:endParaRPr lang="en-US"/>
          </a:p>
        </p:txBody>
      </p:sp>
    </p:spTree>
    <p:extLst>
      <p:ext uri="{BB962C8B-B14F-4D97-AF65-F5344CB8AC3E}">
        <p14:creationId xmlns:p14="http://schemas.microsoft.com/office/powerpoint/2010/main" val="2710122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F45A2-D3A5-8741-8A24-AE477F9C4796}" type="datetimeFigureOut">
              <a:rPr lang="en-US" smtClean="0"/>
              <a:pPr/>
              <a:t>9/21/2017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C4350D-A014-7E42-80EF-1075A76F105D}" type="slidenum">
              <a:rPr lang="en-US" smtClean="0"/>
              <a:pPr/>
              <a:t>‹#›</a:t>
            </a:fld>
            <a:endParaRPr lang="en-US"/>
          </a:p>
        </p:txBody>
      </p:sp>
    </p:spTree>
    <p:extLst>
      <p:ext uri="{BB962C8B-B14F-4D97-AF65-F5344CB8AC3E}">
        <p14:creationId xmlns:p14="http://schemas.microsoft.com/office/powerpoint/2010/main" val="37787028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dare.com/" TargetMode="External"/><Relationship Id="rId7" Type="http://schemas.openxmlformats.org/officeDocument/2006/relationships/hyperlink" Target="http://www.aafp.org/news/health-of-the-public/20170905obesitymaps.html?cmpid=em"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ncbi.nlm.nih.gov/pubmed/?term=Ogden+CL,+Carroll+MD,+Fryar+CD,+Flegal+KM.+Prevalence+of+obesity+among+adults+and+youth:+United+States,+2011%E2%80%932014.+NCHS+data+brief,+no+219.+Hyattsville,+MD:+National+Center+for+Health+Statistics.+2015." TargetMode="External"/><Relationship Id="rId5" Type="http://schemas.openxmlformats.org/officeDocument/2006/relationships/hyperlink" Target="http://www.pediatrics.org/cgi/doi/10.1542/peds.2013-0786" TargetMode="External"/><Relationship Id="rId4" Type="http://schemas.openxmlformats.org/officeDocument/2006/relationships/hyperlink" Target="http://www.medscape.com/viewarticle/825858"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MH_Title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descr="JMH_TitleSlid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3" y="10633"/>
            <a:ext cx="9144000" cy="6858000"/>
          </a:xfrm>
          <a:prstGeom prst="rect">
            <a:avLst/>
          </a:prstGeom>
        </p:spPr>
      </p:pic>
      <p:sp>
        <p:nvSpPr>
          <p:cNvPr id="2" name="Title 1"/>
          <p:cNvSpPr>
            <a:spLocks noGrp="1"/>
          </p:cNvSpPr>
          <p:nvPr>
            <p:ph type="ctrTitle"/>
          </p:nvPr>
        </p:nvSpPr>
        <p:spPr>
          <a:xfrm>
            <a:off x="685800" y="2535865"/>
            <a:ext cx="7772400" cy="1470025"/>
          </a:xfrm>
        </p:spPr>
        <p:txBody>
          <a:bodyPr>
            <a:normAutofit/>
          </a:bodyPr>
          <a:lstStyle/>
          <a:p>
            <a:r>
              <a:rPr lang="en-US" sz="3200" dirty="0">
                <a:solidFill>
                  <a:schemeClr val="bg1"/>
                </a:solidFill>
                <a:latin typeface="Avenir Black"/>
                <a:cs typeface="Avenir Black"/>
              </a:rPr>
              <a:t>Educating Children about Sugar and Exercise in the Community</a:t>
            </a:r>
          </a:p>
        </p:txBody>
      </p:sp>
      <p:sp>
        <p:nvSpPr>
          <p:cNvPr id="3" name="Subtitle 2"/>
          <p:cNvSpPr>
            <a:spLocks noGrp="1"/>
          </p:cNvSpPr>
          <p:nvPr>
            <p:ph type="subTitle" idx="1"/>
          </p:nvPr>
        </p:nvSpPr>
        <p:spPr>
          <a:xfrm>
            <a:off x="1371600" y="3732028"/>
            <a:ext cx="6400800" cy="1906772"/>
          </a:xfrm>
        </p:spPr>
        <p:txBody>
          <a:bodyPr>
            <a:normAutofit/>
          </a:bodyPr>
          <a:lstStyle/>
          <a:p>
            <a:r>
              <a:rPr lang="en-US" sz="2800" dirty="0" err="1">
                <a:solidFill>
                  <a:schemeClr val="bg1"/>
                </a:solidFill>
                <a:latin typeface="Avenir Book"/>
                <a:cs typeface="Avenir Book"/>
              </a:rPr>
              <a:t>Mylanie</a:t>
            </a:r>
            <a:r>
              <a:rPr lang="en-US" sz="2800" dirty="0">
                <a:solidFill>
                  <a:schemeClr val="bg1"/>
                </a:solidFill>
                <a:latin typeface="Avenir Book"/>
                <a:cs typeface="Avenir Book"/>
              </a:rPr>
              <a:t> </a:t>
            </a:r>
            <a:r>
              <a:rPr lang="en-US" sz="2800" dirty="0" err="1">
                <a:solidFill>
                  <a:schemeClr val="bg1"/>
                </a:solidFill>
                <a:latin typeface="Avenir Book"/>
                <a:cs typeface="Avenir Book"/>
              </a:rPr>
              <a:t>Facelo</a:t>
            </a:r>
            <a:r>
              <a:rPr lang="en-US" sz="2800" dirty="0">
                <a:solidFill>
                  <a:schemeClr val="bg1"/>
                </a:solidFill>
                <a:latin typeface="Avenir Book"/>
                <a:cs typeface="Avenir Book"/>
              </a:rPr>
              <a:t>, DO</a:t>
            </a:r>
          </a:p>
          <a:p>
            <a:r>
              <a:rPr lang="en-US" sz="2800" dirty="0">
                <a:solidFill>
                  <a:schemeClr val="bg1"/>
                </a:solidFill>
                <a:latin typeface="Avenir Book"/>
                <a:cs typeface="Avenir Book"/>
              </a:rPr>
              <a:t>JMH FM PGY3 Resident</a:t>
            </a:r>
          </a:p>
          <a:p>
            <a:r>
              <a:rPr lang="en-US" sz="2800" dirty="0">
                <a:solidFill>
                  <a:schemeClr val="bg1"/>
                </a:solidFill>
                <a:latin typeface="Avenir Book"/>
                <a:cs typeface="Avenir Book"/>
              </a:rPr>
              <a:t>9/29/17</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996" y="664535"/>
            <a:ext cx="3742660" cy="1871330"/>
          </a:xfrm>
          <a:prstGeom prst="rect">
            <a:avLst/>
          </a:prstGeom>
        </p:spPr>
      </p:pic>
    </p:spTree>
    <p:extLst>
      <p:ext uri="{BB962C8B-B14F-4D97-AF65-F5344CB8AC3E}">
        <p14:creationId xmlns:p14="http://schemas.microsoft.com/office/powerpoint/2010/main" val="1571299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Section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829340"/>
            <a:ext cx="7772400" cy="1470025"/>
          </a:xfrm>
        </p:spPr>
        <p:txBody>
          <a:bodyPr>
            <a:normAutofit/>
          </a:bodyPr>
          <a:lstStyle/>
          <a:p>
            <a:r>
              <a:rPr lang="en-US" sz="3200" dirty="0">
                <a:solidFill>
                  <a:schemeClr val="bg1"/>
                </a:solidFill>
                <a:latin typeface="Avenir Black"/>
                <a:cs typeface="Avenir Black"/>
              </a:rPr>
              <a:t>Financial Interest</a:t>
            </a:r>
            <a:endParaRPr lang="en-US" sz="3200" dirty="0"/>
          </a:p>
        </p:txBody>
      </p:sp>
      <p:sp>
        <p:nvSpPr>
          <p:cNvPr id="4" name="TextBox 3"/>
          <p:cNvSpPr txBox="1"/>
          <p:nvPr/>
        </p:nvSpPr>
        <p:spPr>
          <a:xfrm>
            <a:off x="956930" y="2445488"/>
            <a:ext cx="7272670" cy="1631216"/>
          </a:xfrm>
          <a:prstGeom prst="rect">
            <a:avLst/>
          </a:prstGeom>
          <a:noFill/>
        </p:spPr>
        <p:txBody>
          <a:bodyPr wrap="square" rtlCol="0">
            <a:spAutoFit/>
          </a:bodyPr>
          <a:lstStyle/>
          <a:p>
            <a:pPr algn="ctr">
              <a:defRPr/>
            </a:pPr>
            <a:r>
              <a:rPr lang="en-US" sz="2000" b="1" dirty="0">
                <a:solidFill>
                  <a:schemeClr val="bg1"/>
                </a:solidFill>
                <a:effectLst>
                  <a:outerShdw blurRad="38100" dist="38100" dir="2700000" algn="tl">
                    <a:srgbClr val="000000"/>
                  </a:outerShdw>
                </a:effectLst>
              </a:rPr>
              <a:t>I, </a:t>
            </a:r>
            <a:r>
              <a:rPr lang="en-US" sz="2000" b="1" dirty="0" err="1">
                <a:solidFill>
                  <a:schemeClr val="bg1"/>
                </a:solidFill>
                <a:effectLst>
                  <a:outerShdw blurRad="38100" dist="38100" dir="2700000" algn="tl">
                    <a:srgbClr val="000000"/>
                  </a:outerShdw>
                </a:effectLst>
              </a:rPr>
              <a:t>Mylanie</a:t>
            </a:r>
            <a:r>
              <a:rPr lang="en-US" sz="2000" b="1" dirty="0">
                <a:solidFill>
                  <a:schemeClr val="bg1"/>
                </a:solidFill>
                <a:effectLst>
                  <a:outerShdw blurRad="38100" dist="38100" dir="2700000" algn="tl">
                    <a:srgbClr val="000000"/>
                  </a:outerShdw>
                </a:effectLst>
              </a:rPr>
              <a:t> </a:t>
            </a:r>
            <a:r>
              <a:rPr lang="en-US" sz="2000" b="1" dirty="0" err="1">
                <a:solidFill>
                  <a:schemeClr val="bg1"/>
                </a:solidFill>
                <a:effectLst>
                  <a:outerShdw blurRad="38100" dist="38100" dir="2700000" algn="tl">
                    <a:srgbClr val="000000"/>
                  </a:outerShdw>
                </a:effectLst>
              </a:rPr>
              <a:t>Facelo</a:t>
            </a:r>
            <a:r>
              <a:rPr lang="en-US" sz="2000" b="1" dirty="0">
                <a:solidFill>
                  <a:schemeClr val="bg1"/>
                </a:solidFill>
                <a:effectLst>
                  <a:outerShdw blurRad="38100" dist="38100" dir="2700000" algn="tl">
                    <a:srgbClr val="000000"/>
                  </a:outerShdw>
                </a:effectLst>
              </a:rPr>
              <a:t>,</a:t>
            </a:r>
          </a:p>
          <a:p>
            <a:pPr algn="ctr">
              <a:defRPr/>
            </a:pPr>
            <a:r>
              <a:rPr lang="en-US" sz="2000" b="1" dirty="0">
                <a:solidFill>
                  <a:schemeClr val="bg1"/>
                </a:solidFill>
                <a:effectLst>
                  <a:outerShdw blurRad="38100" dist="38100" dir="2700000" algn="tl">
                    <a:srgbClr val="000000"/>
                  </a:outerShdw>
                </a:effectLst>
              </a:rPr>
              <a:t> DO NOT </a:t>
            </a:r>
            <a:r>
              <a:rPr lang="en-US" sz="2000" dirty="0">
                <a:solidFill>
                  <a:schemeClr val="bg1"/>
                </a:solidFill>
                <a:effectLst>
                  <a:outerShdw blurRad="38100" dist="38100" dir="2700000" algn="tl">
                    <a:srgbClr val="000000"/>
                  </a:outerShdw>
                </a:effectLst>
              </a:rPr>
              <a:t>have a financial interest/arrangement or affiliation with one or more organizations that could be perceived as a real or apparent conflict of interest in the context of the subject of this presentation.</a:t>
            </a:r>
            <a:endParaRPr lang="en-US" sz="2000" dirty="0">
              <a:solidFill>
                <a:schemeClr val="bg1"/>
              </a:solidFill>
            </a:endParaRPr>
          </a:p>
        </p:txBody>
      </p:sp>
    </p:spTree>
    <p:extLst>
      <p:ext uri="{BB962C8B-B14F-4D97-AF65-F5344CB8AC3E}">
        <p14:creationId xmlns:p14="http://schemas.microsoft.com/office/powerpoint/2010/main" val="187585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199" y="903306"/>
            <a:ext cx="8484781" cy="851066"/>
          </a:xfrm>
        </p:spPr>
        <p:txBody>
          <a:bodyPr>
            <a:noAutofit/>
          </a:bodyPr>
          <a:lstStyle/>
          <a:p>
            <a:r>
              <a:rPr lang="en-US" sz="3600" dirty="0">
                <a:latin typeface="Avenir Black"/>
              </a:rPr>
              <a:t>Overall Goal</a:t>
            </a:r>
            <a:endParaRPr lang="en-US" sz="3600" dirty="0"/>
          </a:p>
        </p:txBody>
      </p:sp>
      <p:sp>
        <p:nvSpPr>
          <p:cNvPr id="8" name="Content Placeholder 7"/>
          <p:cNvSpPr>
            <a:spLocks noGrp="1"/>
          </p:cNvSpPr>
          <p:nvPr>
            <p:ph idx="1"/>
          </p:nvPr>
        </p:nvSpPr>
        <p:spPr>
          <a:xfrm>
            <a:off x="457200" y="1945758"/>
            <a:ext cx="8229600" cy="4180405"/>
          </a:xfrm>
        </p:spPr>
        <p:txBody>
          <a:bodyPr>
            <a:normAutofit/>
          </a:bodyPr>
          <a:lstStyle/>
          <a:p>
            <a:r>
              <a:rPr lang="en-US" sz="3000" dirty="0"/>
              <a:t>To bring awareness of this epidemic and attempt to potentially change the outcome of this trend.</a:t>
            </a:r>
          </a:p>
          <a:p>
            <a:endParaRPr lang="en-US" sz="3000" dirty="0">
              <a:latin typeface="Avenir Book"/>
              <a:cs typeface="Avenir Book"/>
            </a:endParaRPr>
          </a:p>
        </p:txBody>
      </p:sp>
    </p:spTree>
    <p:extLst>
      <p:ext uri="{BB962C8B-B14F-4D97-AF65-F5344CB8AC3E}">
        <p14:creationId xmlns:p14="http://schemas.microsoft.com/office/powerpoint/2010/main" val="2031761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Remember</a:t>
            </a:r>
          </a:p>
        </p:txBody>
      </p:sp>
      <p:pic>
        <p:nvPicPr>
          <p:cNvPr id="4" name="Content Placeholder 3"/>
          <p:cNvPicPr>
            <a:picLocks noGrp="1" noChangeAspect="1"/>
          </p:cNvPicPr>
          <p:nvPr>
            <p:ph idx="1"/>
          </p:nvPr>
        </p:nvPicPr>
        <p:blipFill>
          <a:blip r:embed="rId2"/>
          <a:stretch>
            <a:fillRect/>
          </a:stretch>
        </p:blipFill>
        <p:spPr>
          <a:xfrm>
            <a:off x="2780593" y="1210235"/>
            <a:ext cx="3582814" cy="4525963"/>
          </a:xfrm>
          <a:prstGeom prst="rect">
            <a:avLst/>
          </a:prstGeom>
        </p:spPr>
      </p:pic>
      <p:sp>
        <p:nvSpPr>
          <p:cNvPr id="5" name="TextBox 4"/>
          <p:cNvSpPr txBox="1"/>
          <p:nvPr/>
        </p:nvSpPr>
        <p:spPr>
          <a:xfrm>
            <a:off x="1129553" y="5903259"/>
            <a:ext cx="4381264" cy="369332"/>
          </a:xfrm>
          <a:prstGeom prst="rect">
            <a:avLst/>
          </a:prstGeom>
          <a:noFill/>
        </p:spPr>
        <p:txBody>
          <a:bodyPr wrap="none" rtlCol="0">
            <a:spAutoFit/>
          </a:bodyPr>
          <a:lstStyle/>
          <a:p>
            <a:r>
              <a:rPr lang="en-US" i="1" baseline="30000" dirty="0"/>
              <a:t>1</a:t>
            </a:r>
            <a:r>
              <a:rPr lang="en-US" i="1" dirty="0"/>
              <a:t>Drug Abuse Resistance Education</a:t>
            </a:r>
            <a:r>
              <a:rPr lang="en-US" dirty="0"/>
              <a:t> (</a:t>
            </a:r>
            <a:r>
              <a:rPr lang="en-US" i="1" dirty="0"/>
              <a:t>D.A.R.E.</a:t>
            </a:r>
            <a:r>
              <a:rPr lang="en-US" dirty="0"/>
              <a:t>) </a:t>
            </a:r>
          </a:p>
        </p:txBody>
      </p:sp>
    </p:spTree>
    <p:extLst>
      <p:ext uri="{BB962C8B-B14F-4D97-AF65-F5344CB8AC3E}">
        <p14:creationId xmlns:p14="http://schemas.microsoft.com/office/powerpoint/2010/main" val="3241242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Section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p:txBody>
          <a:bodyPr>
            <a:normAutofit/>
          </a:bodyPr>
          <a:lstStyle/>
          <a:p>
            <a:r>
              <a:rPr lang="en-US" sz="3200" dirty="0">
                <a:solidFill>
                  <a:schemeClr val="bg1"/>
                </a:solidFill>
                <a:latin typeface="Avenir Black"/>
                <a:cs typeface="Avenir Black"/>
              </a:rPr>
              <a:t>The Background</a:t>
            </a:r>
            <a:endParaRPr lang="en-US" sz="3200" dirty="0"/>
          </a:p>
        </p:txBody>
      </p:sp>
    </p:spTree>
    <p:extLst>
      <p:ext uri="{BB962C8B-B14F-4D97-AF65-F5344CB8AC3E}">
        <p14:creationId xmlns:p14="http://schemas.microsoft.com/office/powerpoint/2010/main" val="187585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024"/>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r>
              <a:rPr lang="en-US" sz="3600" dirty="0">
                <a:latin typeface="Avenir Black"/>
              </a:rPr>
              <a:t>Obesity Trends in Children</a:t>
            </a:r>
            <a:endParaRPr lang="en-US" sz="3600" dirty="0"/>
          </a:p>
        </p:txBody>
      </p:sp>
      <p:sp>
        <p:nvSpPr>
          <p:cNvPr id="8" name="Content Placeholder 7"/>
          <p:cNvSpPr>
            <a:spLocks noGrp="1"/>
          </p:cNvSpPr>
          <p:nvPr>
            <p:ph idx="1"/>
          </p:nvPr>
        </p:nvSpPr>
        <p:spPr/>
        <p:txBody>
          <a:bodyPr>
            <a:normAutofit fontScale="92500" lnSpcReduction="10000"/>
          </a:bodyPr>
          <a:lstStyle/>
          <a:p>
            <a:pPr lvl="0"/>
            <a:r>
              <a:rPr lang="en-US" dirty="0"/>
              <a:t>Childhood obesity is a global epidemic</a:t>
            </a:r>
          </a:p>
          <a:p>
            <a:pPr lvl="1"/>
            <a:r>
              <a:rPr lang="en-US" dirty="0"/>
              <a:t>Global Burden of Disease Study 2013</a:t>
            </a:r>
            <a:r>
              <a:rPr lang="en-US" baseline="30000" dirty="0"/>
              <a:t>2</a:t>
            </a:r>
          </a:p>
          <a:p>
            <a:pPr lvl="2"/>
            <a:r>
              <a:rPr lang="en-US" dirty="0"/>
              <a:t>1980-2013 study showed overweight and obesity on rise world wide</a:t>
            </a:r>
          </a:p>
          <a:p>
            <a:pPr lvl="3"/>
            <a:r>
              <a:rPr lang="en-US" dirty="0"/>
              <a:t> 27.5% in adults</a:t>
            </a:r>
          </a:p>
          <a:p>
            <a:pPr lvl="3"/>
            <a:r>
              <a:rPr lang="en-US" dirty="0"/>
              <a:t>47.1% in children</a:t>
            </a:r>
          </a:p>
          <a:p>
            <a:pPr lvl="3"/>
            <a:r>
              <a:rPr lang="en-US" dirty="0"/>
              <a:t>857 million in 1980 to 2.1 billion in 2013</a:t>
            </a:r>
          </a:p>
          <a:p>
            <a:pPr lvl="1"/>
            <a:r>
              <a:rPr lang="en-US" dirty="0"/>
              <a:t>more than 1/3 of American children and adolescents are overweight or obese</a:t>
            </a:r>
            <a:r>
              <a:rPr lang="en-US" baseline="30000" dirty="0"/>
              <a:t>3</a:t>
            </a:r>
          </a:p>
          <a:p>
            <a:pPr lvl="2"/>
            <a:r>
              <a:rPr lang="en-US" dirty="0"/>
              <a:t>= nearly 3x increase in obesity prevalence since 1980</a:t>
            </a:r>
          </a:p>
          <a:p>
            <a:r>
              <a:rPr lang="en-US" dirty="0"/>
              <a:t>Overweight child =  Obese adult</a:t>
            </a:r>
          </a:p>
          <a:p>
            <a:pPr lvl="0"/>
            <a:endParaRPr lang="en-US" dirty="0"/>
          </a:p>
          <a:p>
            <a:pPr lvl="2"/>
            <a:endParaRPr lang="en-US" dirty="0"/>
          </a:p>
          <a:p>
            <a:pPr marL="914400" lvl="2" indent="0">
              <a:buNone/>
            </a:pPr>
            <a:endParaRPr lang="en-US" dirty="0"/>
          </a:p>
        </p:txBody>
      </p:sp>
    </p:spTree>
    <p:extLst>
      <p:ext uri="{BB962C8B-B14F-4D97-AF65-F5344CB8AC3E}">
        <p14:creationId xmlns:p14="http://schemas.microsoft.com/office/powerpoint/2010/main" val="2031761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024"/>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pPr lvl="2"/>
            <a:endParaRPr lang="en-US" dirty="0"/>
          </a:p>
          <a:p>
            <a:pPr marL="914400" lvl="2" indent="0">
              <a:buNone/>
            </a:pPr>
            <a:r>
              <a:rPr lang="en-US" dirty="0"/>
              <a:t>          Defining Childhood Obesity</a:t>
            </a:r>
            <a:r>
              <a:rPr lang="en-US" baseline="30000" dirty="0"/>
              <a:t>4</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graphicFrame>
        <p:nvGraphicFramePr>
          <p:cNvPr id="4" name="Table 3"/>
          <p:cNvGraphicFramePr>
            <a:graphicFrameLocks noGrp="1"/>
          </p:cNvGraphicFramePr>
          <p:nvPr/>
        </p:nvGraphicFramePr>
        <p:xfrm>
          <a:off x="457200" y="2811621"/>
          <a:ext cx="8229600" cy="2103120"/>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0">
                <a:tc>
                  <a:txBody>
                    <a:bodyPr/>
                    <a:lstStyle/>
                    <a:p>
                      <a:r>
                        <a:rPr lang="en-US" b="1" dirty="0"/>
                        <a:t>Weight Status Category</a:t>
                      </a:r>
                      <a:endParaRPr lang="en-US" dirty="0"/>
                    </a:p>
                  </a:txBody>
                  <a:tcPr anchor="ctr">
                    <a:lnL>
                      <a:noFill/>
                    </a:lnL>
                    <a:lnR>
                      <a:noFill/>
                    </a:lnR>
                    <a:lnT>
                      <a:noFill/>
                    </a:lnT>
                    <a:lnB>
                      <a:noFill/>
                    </a:lnB>
                  </a:tcPr>
                </a:tc>
                <a:tc>
                  <a:txBody>
                    <a:bodyPr/>
                    <a:lstStyle/>
                    <a:p>
                      <a:r>
                        <a:rPr lang="en-US" b="1"/>
                        <a:t>Percentile Range</a:t>
                      </a:r>
                      <a:endParaRPr lang="en-US"/>
                    </a:p>
                  </a:txBody>
                  <a:tcPr anchor="ctr">
                    <a:lnL>
                      <a:noFill/>
                    </a:lnL>
                    <a:lnR>
                      <a:noFill/>
                    </a:lnR>
                    <a:lnT>
                      <a:noFill/>
                    </a:lnT>
                    <a:lnB>
                      <a:noFill/>
                    </a:lnB>
                  </a:tcPr>
                </a:tc>
                <a:extLst>
                  <a:ext uri="{0D108BD9-81ED-4DB2-BD59-A6C34878D82A}">
                    <a16:rowId xmlns:a16="http://schemas.microsoft.com/office/drawing/2014/main" val="10000"/>
                  </a:ext>
                </a:extLst>
              </a:tr>
              <a:tr h="0">
                <a:tc>
                  <a:txBody>
                    <a:bodyPr/>
                    <a:lstStyle/>
                    <a:p>
                      <a:r>
                        <a:rPr lang="en-US"/>
                        <a:t>Underweight</a:t>
                      </a:r>
                    </a:p>
                  </a:txBody>
                  <a:tcPr anchor="ctr">
                    <a:lnL>
                      <a:noFill/>
                    </a:lnL>
                    <a:lnR>
                      <a:noFill/>
                    </a:lnR>
                    <a:lnT>
                      <a:noFill/>
                    </a:lnT>
                    <a:lnB>
                      <a:noFill/>
                    </a:lnB>
                  </a:tcPr>
                </a:tc>
                <a:tc>
                  <a:txBody>
                    <a:bodyPr/>
                    <a:lstStyle/>
                    <a:p>
                      <a:r>
                        <a:rPr lang="en-US"/>
                        <a:t>Less than the 5th percentile</a:t>
                      </a:r>
                    </a:p>
                  </a:txBody>
                  <a:tcPr anchor="ctr">
                    <a:lnL>
                      <a:noFill/>
                    </a:lnL>
                    <a:lnR>
                      <a:noFill/>
                    </a:lnR>
                    <a:lnT>
                      <a:noFill/>
                    </a:lnT>
                    <a:lnB>
                      <a:noFill/>
                    </a:lnB>
                  </a:tcPr>
                </a:tc>
                <a:extLst>
                  <a:ext uri="{0D108BD9-81ED-4DB2-BD59-A6C34878D82A}">
                    <a16:rowId xmlns:a16="http://schemas.microsoft.com/office/drawing/2014/main" val="10001"/>
                  </a:ext>
                </a:extLst>
              </a:tr>
              <a:tr h="0">
                <a:tc>
                  <a:txBody>
                    <a:bodyPr/>
                    <a:lstStyle/>
                    <a:p>
                      <a:r>
                        <a:rPr lang="en-US"/>
                        <a:t>Normal or Healthy Weight</a:t>
                      </a:r>
                    </a:p>
                  </a:txBody>
                  <a:tcPr anchor="ctr">
                    <a:lnL>
                      <a:noFill/>
                    </a:lnL>
                    <a:lnR>
                      <a:noFill/>
                    </a:lnR>
                    <a:lnT>
                      <a:noFill/>
                    </a:lnT>
                    <a:lnB>
                      <a:noFill/>
                    </a:lnB>
                  </a:tcPr>
                </a:tc>
                <a:tc>
                  <a:txBody>
                    <a:bodyPr/>
                    <a:lstStyle/>
                    <a:p>
                      <a:r>
                        <a:rPr lang="en-US"/>
                        <a:t>5th percentile to less than the 85th percentile</a:t>
                      </a:r>
                    </a:p>
                  </a:txBody>
                  <a:tcPr anchor="ctr">
                    <a:lnL>
                      <a:noFill/>
                    </a:lnL>
                    <a:lnR>
                      <a:noFill/>
                    </a:lnR>
                    <a:lnT>
                      <a:noFill/>
                    </a:lnT>
                    <a:lnB>
                      <a:noFill/>
                    </a:lnB>
                  </a:tcPr>
                </a:tc>
                <a:extLst>
                  <a:ext uri="{0D108BD9-81ED-4DB2-BD59-A6C34878D82A}">
                    <a16:rowId xmlns:a16="http://schemas.microsoft.com/office/drawing/2014/main" val="10002"/>
                  </a:ext>
                </a:extLst>
              </a:tr>
              <a:tr h="0">
                <a:tc>
                  <a:txBody>
                    <a:bodyPr/>
                    <a:lstStyle/>
                    <a:p>
                      <a:r>
                        <a:rPr lang="en-US"/>
                        <a:t>Overweight</a:t>
                      </a:r>
                    </a:p>
                  </a:txBody>
                  <a:tcPr anchor="ctr">
                    <a:lnL>
                      <a:noFill/>
                    </a:lnL>
                    <a:lnR>
                      <a:noFill/>
                    </a:lnR>
                    <a:lnT>
                      <a:noFill/>
                    </a:lnT>
                    <a:lnB>
                      <a:noFill/>
                    </a:lnB>
                  </a:tcPr>
                </a:tc>
                <a:tc>
                  <a:txBody>
                    <a:bodyPr/>
                    <a:lstStyle/>
                    <a:p>
                      <a:r>
                        <a:rPr lang="en-US"/>
                        <a:t>85th to less than the 95th percentile</a:t>
                      </a:r>
                    </a:p>
                  </a:txBody>
                  <a:tcPr anchor="ctr">
                    <a:lnL>
                      <a:noFill/>
                    </a:lnL>
                    <a:lnR>
                      <a:noFill/>
                    </a:lnR>
                    <a:lnT>
                      <a:noFill/>
                    </a:lnT>
                    <a:lnB>
                      <a:noFill/>
                    </a:lnB>
                  </a:tcPr>
                </a:tc>
                <a:extLst>
                  <a:ext uri="{0D108BD9-81ED-4DB2-BD59-A6C34878D82A}">
                    <a16:rowId xmlns:a16="http://schemas.microsoft.com/office/drawing/2014/main" val="10003"/>
                  </a:ext>
                </a:extLst>
              </a:tr>
              <a:tr h="0">
                <a:tc>
                  <a:txBody>
                    <a:bodyPr/>
                    <a:lstStyle/>
                    <a:p>
                      <a:r>
                        <a:rPr lang="en-US" dirty="0"/>
                        <a:t>Obese</a:t>
                      </a:r>
                    </a:p>
                  </a:txBody>
                  <a:tcPr anchor="ctr">
                    <a:lnL>
                      <a:noFill/>
                    </a:lnL>
                    <a:lnR>
                      <a:noFill/>
                    </a:lnR>
                    <a:lnT>
                      <a:noFill/>
                    </a:lnT>
                    <a:lnB>
                      <a:noFill/>
                    </a:lnB>
                  </a:tcPr>
                </a:tc>
                <a:tc>
                  <a:txBody>
                    <a:bodyPr/>
                    <a:lstStyle/>
                    <a:p>
                      <a:r>
                        <a:rPr lang="en-US" dirty="0"/>
                        <a:t>95th percentile or greater</a:t>
                      </a:r>
                    </a:p>
                  </a:txBody>
                  <a:tcPr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0632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r>
              <a:rPr lang="en-US" dirty="0"/>
              <a:t>2011-2014 </a:t>
            </a:r>
          </a:p>
          <a:p>
            <a:pPr lvl="1"/>
            <a:r>
              <a:rPr lang="en-US" dirty="0"/>
              <a:t>Children and adolescents aged 2-19 years</a:t>
            </a:r>
            <a:r>
              <a:rPr lang="en-US" baseline="30000" dirty="0"/>
              <a:t>5</a:t>
            </a:r>
            <a:r>
              <a:rPr lang="en-US" dirty="0"/>
              <a:t>:</a:t>
            </a:r>
          </a:p>
          <a:p>
            <a:pPr lvl="2"/>
            <a:r>
              <a:rPr lang="en-US" dirty="0"/>
              <a:t>The prevalence of obesity has:</a:t>
            </a:r>
          </a:p>
          <a:p>
            <a:pPr lvl="3"/>
            <a:r>
              <a:rPr lang="en-US" dirty="0"/>
              <a:t>remained fairly stable at about 17% and affects about 12.7 million children and adolescents.</a:t>
            </a:r>
          </a:p>
          <a:p>
            <a:pPr lvl="3"/>
            <a:r>
              <a:rPr lang="en-US" dirty="0"/>
              <a:t>higher among Hispanics (21.9%) and non-Hispanic blacks (19.5%) than among non-Hispanic whites (14.7%).</a:t>
            </a:r>
          </a:p>
          <a:p>
            <a:pPr lvl="3"/>
            <a:r>
              <a:rPr lang="en-US" dirty="0"/>
              <a:t>lower in non-Hispanic Asian youth (8.6%) than in youth who were non-Hispanic white, non-Hispanic black, or Hispanic.</a:t>
            </a:r>
          </a:p>
          <a:p>
            <a:pPr lvl="3"/>
            <a:r>
              <a:rPr lang="en-US" dirty="0"/>
              <a:t>8.9% among 2- to 5-year-olds compared with 17.5% of 6- to 11-year-olds and 20.5% of 12- to 19-year-olds. </a:t>
            </a:r>
          </a:p>
          <a:p>
            <a:pPr lvl="3"/>
            <a:endParaRPr lang="en-US" dirty="0">
              <a:effectLst/>
            </a:endParaRPr>
          </a:p>
        </p:txBody>
      </p:sp>
    </p:spTree>
    <p:extLst>
      <p:ext uri="{BB962C8B-B14F-4D97-AF65-F5344CB8AC3E}">
        <p14:creationId xmlns:p14="http://schemas.microsoft.com/office/powerpoint/2010/main" val="2031761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43106"/>
          </a:xfrm>
        </p:spPr>
        <p:txBody>
          <a:bodyPr>
            <a:noAutofit/>
          </a:bodyPr>
          <a:lstStyle/>
          <a:p>
            <a:r>
              <a:rPr lang="en-US" sz="3600" dirty="0"/>
              <a:t>Sugar</a:t>
            </a:r>
          </a:p>
        </p:txBody>
      </p:sp>
      <p:sp>
        <p:nvSpPr>
          <p:cNvPr id="8" name="Content Placeholder 7"/>
          <p:cNvSpPr>
            <a:spLocks noGrp="1"/>
          </p:cNvSpPr>
          <p:nvPr>
            <p:ph idx="1"/>
          </p:nvPr>
        </p:nvSpPr>
        <p:spPr>
          <a:xfrm>
            <a:off x="457200" y="1788459"/>
            <a:ext cx="8229600" cy="4337704"/>
          </a:xfrm>
        </p:spPr>
        <p:txBody>
          <a:bodyPr>
            <a:normAutofit/>
          </a:bodyPr>
          <a:lstStyle/>
          <a:p>
            <a:r>
              <a:rPr lang="en-US" dirty="0"/>
              <a:t>CDC showing sugar intake</a:t>
            </a:r>
          </a:p>
        </p:txBody>
      </p:sp>
      <p:pic>
        <p:nvPicPr>
          <p:cNvPr id="2050" name="Picture 2"/>
          <p:cNvPicPr>
            <a:picLocks noChangeAspect="1" noChangeArrowheads="1"/>
          </p:cNvPicPr>
          <p:nvPr/>
        </p:nvPicPr>
        <p:blipFill>
          <a:blip r:embed="rId3"/>
          <a:srcRect l="9342" t="21465" r="9259" b="9794"/>
          <a:stretch>
            <a:fillRect/>
          </a:stretch>
        </p:blipFill>
        <p:spPr bwMode="auto">
          <a:xfrm>
            <a:off x="457200" y="903306"/>
            <a:ext cx="8453691" cy="4461908"/>
          </a:xfrm>
          <a:prstGeom prst="rect">
            <a:avLst/>
          </a:prstGeom>
          <a:noFill/>
          <a:ln w="9525">
            <a:noFill/>
            <a:miter lim="800000"/>
            <a:headEnd/>
            <a:tailEnd/>
          </a:ln>
        </p:spPr>
      </p:pic>
    </p:spTree>
    <p:extLst>
      <p:ext uri="{BB962C8B-B14F-4D97-AF65-F5344CB8AC3E}">
        <p14:creationId xmlns:p14="http://schemas.microsoft.com/office/powerpoint/2010/main" val="1509149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Section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p:txBody>
          <a:bodyPr>
            <a:normAutofit/>
          </a:bodyPr>
          <a:lstStyle/>
          <a:p>
            <a:r>
              <a:rPr lang="en-US" sz="3200" dirty="0">
                <a:solidFill>
                  <a:schemeClr val="bg1"/>
                </a:solidFill>
                <a:latin typeface="Avenir Black"/>
                <a:cs typeface="Avenir Black"/>
              </a:rPr>
              <a:t>Potential links</a:t>
            </a:r>
            <a:endParaRPr lang="en-US" sz="3200" dirty="0"/>
          </a:p>
        </p:txBody>
      </p:sp>
    </p:spTree>
    <p:extLst>
      <p:ext uri="{BB962C8B-B14F-4D97-AF65-F5344CB8AC3E}">
        <p14:creationId xmlns:p14="http://schemas.microsoft.com/office/powerpoint/2010/main" val="1875857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r>
              <a:rPr lang="en-US" dirty="0">
                <a:effectLst/>
              </a:rPr>
              <a:t>Picture</a:t>
            </a:r>
          </a:p>
        </p:txBody>
      </p:sp>
      <p:pic>
        <p:nvPicPr>
          <p:cNvPr id="3074" name="Picture 2"/>
          <p:cNvPicPr>
            <a:picLocks noChangeAspect="1" noChangeArrowheads="1"/>
          </p:cNvPicPr>
          <p:nvPr/>
        </p:nvPicPr>
        <p:blipFill>
          <a:blip r:embed="rId3"/>
          <a:srcRect l="9218" t="26208" r="50370" b="5291"/>
          <a:stretch>
            <a:fillRect/>
          </a:stretch>
        </p:blipFill>
        <p:spPr bwMode="auto">
          <a:xfrm>
            <a:off x="551557" y="1600200"/>
            <a:ext cx="4978195" cy="4510817"/>
          </a:xfrm>
          <a:prstGeom prst="rect">
            <a:avLst/>
          </a:prstGeom>
          <a:noFill/>
          <a:ln w="9525">
            <a:noFill/>
            <a:miter lim="800000"/>
            <a:headEnd/>
            <a:tailEnd/>
          </a:ln>
        </p:spPr>
      </p:pic>
    </p:spTree>
    <p:extLst>
      <p:ext uri="{BB962C8B-B14F-4D97-AF65-F5344CB8AC3E}">
        <p14:creationId xmlns:p14="http://schemas.microsoft.com/office/powerpoint/2010/main" val="1949543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r>
              <a:rPr lang="en-US" dirty="0">
                <a:effectLst/>
              </a:rPr>
              <a:t>Picture</a:t>
            </a:r>
          </a:p>
        </p:txBody>
      </p:sp>
      <p:pic>
        <p:nvPicPr>
          <p:cNvPr id="4098" name="Picture 2"/>
          <p:cNvPicPr>
            <a:picLocks noChangeAspect="1" noChangeArrowheads="1"/>
          </p:cNvPicPr>
          <p:nvPr/>
        </p:nvPicPr>
        <p:blipFill>
          <a:blip r:embed="rId3"/>
          <a:srcRect l="50852" t="16537" r="9229" b="4338"/>
          <a:stretch>
            <a:fillRect/>
          </a:stretch>
        </p:blipFill>
        <p:spPr bwMode="auto">
          <a:xfrm>
            <a:off x="457200" y="1407726"/>
            <a:ext cx="3964196" cy="4910910"/>
          </a:xfrm>
          <a:prstGeom prst="rect">
            <a:avLst/>
          </a:prstGeom>
          <a:noFill/>
          <a:ln w="9525">
            <a:noFill/>
            <a:miter lim="800000"/>
            <a:headEnd/>
            <a:tailEnd/>
          </a:ln>
        </p:spPr>
      </p:pic>
    </p:spTree>
    <p:extLst>
      <p:ext uri="{BB962C8B-B14F-4D97-AF65-F5344CB8AC3E}">
        <p14:creationId xmlns:p14="http://schemas.microsoft.com/office/powerpoint/2010/main" val="1949543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r>
              <a:rPr lang="en-US" dirty="0">
                <a:effectLst/>
              </a:rPr>
              <a:t>Picture</a:t>
            </a:r>
          </a:p>
        </p:txBody>
      </p:sp>
      <p:pic>
        <p:nvPicPr>
          <p:cNvPr id="5122" name="Picture 2"/>
          <p:cNvPicPr>
            <a:picLocks noChangeAspect="1" noChangeArrowheads="1"/>
          </p:cNvPicPr>
          <p:nvPr/>
        </p:nvPicPr>
        <p:blipFill>
          <a:blip r:embed="rId3"/>
          <a:srcRect l="9712" t="23440" r="50370" b="4527"/>
          <a:stretch>
            <a:fillRect/>
          </a:stretch>
        </p:blipFill>
        <p:spPr bwMode="auto">
          <a:xfrm>
            <a:off x="479945" y="1511000"/>
            <a:ext cx="4092055" cy="4615163"/>
          </a:xfrm>
          <a:prstGeom prst="rect">
            <a:avLst/>
          </a:prstGeom>
          <a:noFill/>
          <a:ln w="9525">
            <a:noFill/>
            <a:miter lim="800000"/>
            <a:headEnd/>
            <a:tailEnd/>
          </a:ln>
        </p:spPr>
      </p:pic>
    </p:spTree>
    <p:extLst>
      <p:ext uri="{BB962C8B-B14F-4D97-AF65-F5344CB8AC3E}">
        <p14:creationId xmlns:p14="http://schemas.microsoft.com/office/powerpoint/2010/main" val="1949543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Section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p:txBody>
          <a:bodyPr>
            <a:normAutofit/>
          </a:bodyPr>
          <a:lstStyle/>
          <a:p>
            <a:r>
              <a:rPr lang="en-US" sz="3200" dirty="0">
                <a:solidFill>
                  <a:schemeClr val="bg1"/>
                </a:solidFill>
                <a:latin typeface="Avenir Black"/>
                <a:cs typeface="Avenir Black"/>
              </a:rPr>
              <a:t>Why important?</a:t>
            </a:r>
            <a:endParaRPr lang="en-US" sz="3200" dirty="0"/>
          </a:p>
        </p:txBody>
      </p:sp>
    </p:spTree>
    <p:extLst>
      <p:ext uri="{BB962C8B-B14F-4D97-AF65-F5344CB8AC3E}">
        <p14:creationId xmlns:p14="http://schemas.microsoft.com/office/powerpoint/2010/main" val="1875857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70000"/>
          </a:xfrm>
        </p:spPr>
        <p:txBody>
          <a:bodyPr>
            <a:noAutofit/>
          </a:bodyPr>
          <a:lstStyle/>
          <a:p>
            <a:r>
              <a:rPr lang="en-US" sz="3600" dirty="0"/>
              <a:t>Why Important to know about Obesity trend in Children?</a:t>
            </a:r>
          </a:p>
        </p:txBody>
      </p:sp>
      <p:sp>
        <p:nvSpPr>
          <p:cNvPr id="8" name="Content Placeholder 7"/>
          <p:cNvSpPr>
            <a:spLocks noGrp="1"/>
          </p:cNvSpPr>
          <p:nvPr>
            <p:ph idx="1"/>
          </p:nvPr>
        </p:nvSpPr>
        <p:spPr>
          <a:xfrm>
            <a:off x="457200" y="1788459"/>
            <a:ext cx="8229600" cy="4337704"/>
          </a:xfrm>
        </p:spPr>
        <p:txBody>
          <a:bodyPr>
            <a:normAutofit lnSpcReduction="10000"/>
          </a:bodyPr>
          <a:lstStyle/>
          <a:p>
            <a:r>
              <a:rPr lang="en-US" dirty="0"/>
              <a:t>Harmful effects on body</a:t>
            </a:r>
            <a:r>
              <a:rPr lang="en-US" baseline="30000" dirty="0"/>
              <a:t>6</a:t>
            </a:r>
          </a:p>
          <a:p>
            <a:pPr lvl="1"/>
            <a:r>
              <a:rPr lang="en-US" dirty="0"/>
              <a:t>High blood pressure, high cholesterol = risk factors for cardiovascular disease</a:t>
            </a:r>
          </a:p>
          <a:p>
            <a:pPr lvl="1"/>
            <a:r>
              <a:rPr lang="en-US" dirty="0"/>
              <a:t>Increased risk of impaired glucose tolerance, insulin resistance and type 2 diabetes</a:t>
            </a:r>
          </a:p>
          <a:p>
            <a:pPr lvl="1"/>
            <a:r>
              <a:rPr lang="en-US" dirty="0"/>
              <a:t>Breathing problems like asthma and sleep apnea</a:t>
            </a:r>
          </a:p>
          <a:p>
            <a:pPr lvl="1"/>
            <a:r>
              <a:rPr lang="en-US" dirty="0"/>
              <a:t>Fatty liver disease /gallstone/gastroesophageal reflux</a:t>
            </a:r>
          </a:p>
          <a:p>
            <a:pPr lvl="1"/>
            <a:r>
              <a:rPr lang="en-US" dirty="0"/>
              <a:t>Joint problems and musculoskeletal discomfort</a:t>
            </a:r>
          </a:p>
          <a:p>
            <a:pPr lvl="2"/>
            <a:endParaRPr lang="en-US" dirty="0"/>
          </a:p>
        </p:txBody>
      </p:sp>
    </p:spTree>
    <p:extLst>
      <p:ext uri="{BB962C8B-B14F-4D97-AF65-F5344CB8AC3E}">
        <p14:creationId xmlns:p14="http://schemas.microsoft.com/office/powerpoint/2010/main" val="121833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43106"/>
          </a:xfrm>
        </p:spPr>
        <p:txBody>
          <a:bodyPr>
            <a:noAutofit/>
          </a:bodyPr>
          <a:lstStyle/>
          <a:p>
            <a:r>
              <a:rPr lang="en-US" sz="3600" dirty="0"/>
              <a:t>Why Important to know about Obesity trend in Children?</a:t>
            </a:r>
          </a:p>
        </p:txBody>
      </p:sp>
      <p:sp>
        <p:nvSpPr>
          <p:cNvPr id="8" name="Content Placeholder 7"/>
          <p:cNvSpPr>
            <a:spLocks noGrp="1"/>
          </p:cNvSpPr>
          <p:nvPr>
            <p:ph idx="1"/>
          </p:nvPr>
        </p:nvSpPr>
        <p:spPr>
          <a:xfrm>
            <a:off x="457200" y="1788459"/>
            <a:ext cx="8229600" cy="4337704"/>
          </a:xfrm>
        </p:spPr>
        <p:txBody>
          <a:bodyPr>
            <a:normAutofit/>
          </a:bodyPr>
          <a:lstStyle/>
          <a:p>
            <a:r>
              <a:rPr lang="en-US" dirty="0"/>
              <a:t>Other effects</a:t>
            </a:r>
            <a:r>
              <a:rPr lang="en-US" baseline="30000" dirty="0"/>
              <a:t>6</a:t>
            </a:r>
          </a:p>
          <a:p>
            <a:pPr lvl="1"/>
            <a:r>
              <a:rPr lang="en-US" dirty="0"/>
              <a:t>Psychological problems</a:t>
            </a:r>
          </a:p>
          <a:p>
            <a:pPr lvl="2"/>
            <a:r>
              <a:rPr lang="en-US" dirty="0"/>
              <a:t>anxiety, depression</a:t>
            </a:r>
          </a:p>
          <a:p>
            <a:pPr lvl="1"/>
            <a:r>
              <a:rPr lang="en-US" dirty="0"/>
              <a:t>Low self-esteem and lower self-reported quality of life</a:t>
            </a:r>
          </a:p>
          <a:p>
            <a:pPr lvl="1"/>
            <a:r>
              <a:rPr lang="en-US" dirty="0"/>
              <a:t>Social problems such as Bullying</a:t>
            </a:r>
          </a:p>
          <a:p>
            <a:r>
              <a:rPr lang="en-US" dirty="0"/>
              <a:t>Risk factors in adulthood likely to be more severe</a:t>
            </a:r>
          </a:p>
          <a:p>
            <a:endParaRPr lang="en-US" dirty="0"/>
          </a:p>
        </p:txBody>
      </p:sp>
    </p:spTree>
    <p:extLst>
      <p:ext uri="{BB962C8B-B14F-4D97-AF65-F5344CB8AC3E}">
        <p14:creationId xmlns:p14="http://schemas.microsoft.com/office/powerpoint/2010/main" val="312411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43106"/>
          </a:xfrm>
        </p:spPr>
        <p:txBody>
          <a:bodyPr>
            <a:noAutofit/>
          </a:bodyPr>
          <a:lstStyle/>
          <a:p>
            <a:r>
              <a:rPr lang="en-US" sz="3600" dirty="0"/>
              <a:t>Why Important to know about Obesity trend in Children?</a:t>
            </a:r>
          </a:p>
        </p:txBody>
      </p:sp>
      <p:sp>
        <p:nvSpPr>
          <p:cNvPr id="8" name="Content Placeholder 7"/>
          <p:cNvSpPr>
            <a:spLocks noGrp="1"/>
          </p:cNvSpPr>
          <p:nvPr>
            <p:ph idx="1"/>
          </p:nvPr>
        </p:nvSpPr>
        <p:spPr>
          <a:xfrm>
            <a:off x="457200" y="1788459"/>
            <a:ext cx="8229600" cy="4337704"/>
          </a:xfrm>
        </p:spPr>
        <p:txBody>
          <a:bodyPr>
            <a:normAutofit lnSpcReduction="10000"/>
          </a:bodyPr>
          <a:lstStyle/>
          <a:p>
            <a:r>
              <a:rPr lang="en-US" dirty="0"/>
              <a:t>8/31/2017-CDC media advisory acknowledged the extent of the problem stating “Preventing and reducing obesity in the United States will require action by many parts of society.  State and community leaders, employers, government agencies, health care providers and many others can help make it easier for adults and their family to move more and eat healthier to reduce the risk of obesity.”</a:t>
            </a:r>
            <a:r>
              <a:rPr lang="en-US" baseline="30000" dirty="0"/>
              <a:t>7</a:t>
            </a:r>
          </a:p>
          <a:p>
            <a:endParaRPr lang="en-US" dirty="0"/>
          </a:p>
        </p:txBody>
      </p:sp>
    </p:spTree>
    <p:extLst>
      <p:ext uri="{BB962C8B-B14F-4D97-AF65-F5344CB8AC3E}">
        <p14:creationId xmlns:p14="http://schemas.microsoft.com/office/powerpoint/2010/main" val="312411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Section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p:txBody>
          <a:bodyPr>
            <a:normAutofit/>
          </a:bodyPr>
          <a:lstStyle/>
          <a:p>
            <a:r>
              <a:rPr lang="en-US" sz="3200" dirty="0">
                <a:solidFill>
                  <a:schemeClr val="bg1"/>
                </a:solidFill>
                <a:latin typeface="Avenir Black"/>
              </a:rPr>
              <a:t>What has been done?</a:t>
            </a:r>
            <a:endParaRPr lang="en-US" sz="3200" dirty="0"/>
          </a:p>
        </p:txBody>
      </p:sp>
    </p:spTree>
    <p:extLst>
      <p:ext uri="{BB962C8B-B14F-4D97-AF65-F5344CB8AC3E}">
        <p14:creationId xmlns:p14="http://schemas.microsoft.com/office/powerpoint/2010/main" val="1875857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r>
              <a:rPr lang="en-US" dirty="0"/>
              <a:t>Prevalence of obesity among in low-income children varied by WIC state agency</a:t>
            </a:r>
          </a:p>
          <a:p>
            <a:pPr lvl="1"/>
            <a:r>
              <a:rPr lang="en-US" dirty="0"/>
              <a:t>8.2% in Utah </a:t>
            </a:r>
          </a:p>
          <a:p>
            <a:pPr lvl="1"/>
            <a:r>
              <a:rPr lang="en-US" dirty="0"/>
              <a:t>20% in Virginia</a:t>
            </a:r>
            <a:endParaRPr lang="en-US" dirty="0">
              <a:effectLst/>
            </a:endParaRPr>
          </a:p>
        </p:txBody>
      </p:sp>
    </p:spTree>
    <p:extLst>
      <p:ext uri="{BB962C8B-B14F-4D97-AF65-F5344CB8AC3E}">
        <p14:creationId xmlns:p14="http://schemas.microsoft.com/office/powerpoint/2010/main" val="1980065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r>
              <a:rPr lang="en-US" dirty="0"/>
              <a:t>Women, Infant, Children (WIC)</a:t>
            </a:r>
          </a:p>
          <a:p>
            <a:pPr lvl="1"/>
            <a:r>
              <a:rPr lang="en-US" dirty="0"/>
              <a:t>A federal program that promotes healthy eating and nutrition education for infants and children up to age 5, and low-income women who are pregnant, postpartum, or breastfeeding. </a:t>
            </a:r>
          </a:p>
          <a:p>
            <a:pPr lvl="1"/>
            <a:r>
              <a:rPr lang="en-US" dirty="0"/>
              <a:t>To be eligible for WIC: women, infants, and children must meet residential, income, and nutrition risk requirements</a:t>
            </a:r>
            <a:endParaRPr lang="en-US" dirty="0">
              <a:effectLst/>
            </a:endParaRPr>
          </a:p>
        </p:txBody>
      </p:sp>
    </p:spTree>
    <p:extLst>
      <p:ext uri="{BB962C8B-B14F-4D97-AF65-F5344CB8AC3E}">
        <p14:creationId xmlns:p14="http://schemas.microsoft.com/office/powerpoint/2010/main" val="1980065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6" name="Picture 2"/>
          <p:cNvPicPr>
            <a:picLocks noChangeAspect="1" noChangeArrowheads="1"/>
          </p:cNvPicPr>
          <p:nvPr/>
        </p:nvPicPr>
        <p:blipFill>
          <a:blip r:embed="rId3"/>
          <a:srcRect l="25350" t="9615" r="9218" b="7212"/>
          <a:stretch>
            <a:fillRect/>
          </a:stretch>
        </p:blipFill>
        <p:spPr bwMode="auto">
          <a:xfrm>
            <a:off x="1415425" y="921248"/>
            <a:ext cx="6313149" cy="5015503"/>
          </a:xfrm>
          <a:prstGeom prst="rect">
            <a:avLst/>
          </a:prstGeom>
          <a:noFill/>
          <a:ln w="9525">
            <a:noFill/>
            <a:miter lim="800000"/>
            <a:headEnd/>
            <a:tailEnd/>
          </a:ln>
        </p:spPr>
      </p:pic>
    </p:spTree>
    <p:extLst>
      <p:ext uri="{BB962C8B-B14F-4D97-AF65-F5344CB8AC3E}">
        <p14:creationId xmlns:p14="http://schemas.microsoft.com/office/powerpoint/2010/main" val="4062565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Obesity Trends in Children (continued)</a:t>
            </a:r>
            <a:endParaRPr lang="en-US" sz="3600" dirty="0"/>
          </a:p>
        </p:txBody>
      </p:sp>
      <p:sp>
        <p:nvSpPr>
          <p:cNvPr id="8" name="Content Placeholder 7"/>
          <p:cNvSpPr>
            <a:spLocks noGrp="1"/>
          </p:cNvSpPr>
          <p:nvPr>
            <p:ph idx="1"/>
          </p:nvPr>
        </p:nvSpPr>
        <p:spPr/>
        <p:txBody>
          <a:bodyPr>
            <a:normAutofit/>
          </a:bodyPr>
          <a:lstStyle/>
          <a:p>
            <a:r>
              <a:rPr lang="en-US" dirty="0"/>
              <a:t>Improvements through WIC from 2010- 2014</a:t>
            </a:r>
          </a:p>
          <a:p>
            <a:pPr lvl="1"/>
            <a:r>
              <a:rPr lang="en-US" dirty="0"/>
              <a:t>Non-Hispanic blacks (From 12.7% to 11.9% = -.8%)</a:t>
            </a:r>
          </a:p>
          <a:p>
            <a:pPr lvl="1"/>
            <a:r>
              <a:rPr lang="en-US" dirty="0"/>
              <a:t>Non-Hispanic whites (From 12.8 to 12.2% = -.6%)</a:t>
            </a:r>
          </a:p>
          <a:p>
            <a:pPr lvl="1"/>
            <a:r>
              <a:rPr lang="en-US" dirty="0"/>
              <a:t>Hispanics (From 19.3% to 17.3% = -2.0%)</a:t>
            </a:r>
          </a:p>
          <a:p>
            <a:pPr lvl="1"/>
            <a:r>
              <a:rPr lang="en-US" dirty="0"/>
              <a:t>Asians/Pacific Islanders (From 12.5% to 11.1% = -1.4%)</a:t>
            </a:r>
          </a:p>
          <a:p>
            <a:pPr lvl="1"/>
            <a:r>
              <a:rPr lang="en-US" dirty="0"/>
              <a:t>American Indians/Alaska Native (From 20.9% to 18.0% = -2.9%)</a:t>
            </a:r>
          </a:p>
        </p:txBody>
      </p:sp>
    </p:spTree>
    <p:extLst>
      <p:ext uri="{BB962C8B-B14F-4D97-AF65-F5344CB8AC3E}">
        <p14:creationId xmlns:p14="http://schemas.microsoft.com/office/powerpoint/2010/main" val="1980065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Section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p:txBody>
          <a:bodyPr>
            <a:normAutofit/>
          </a:bodyPr>
          <a:lstStyle/>
          <a:p>
            <a:r>
              <a:rPr lang="en-US" sz="3200" dirty="0">
                <a:solidFill>
                  <a:schemeClr val="bg1"/>
                </a:solidFill>
                <a:latin typeface="Avenir Black"/>
                <a:cs typeface="Avenir Black"/>
              </a:rPr>
              <a:t>How does education fit?</a:t>
            </a:r>
            <a:endParaRPr lang="en-US" sz="3200" dirty="0"/>
          </a:p>
        </p:txBody>
      </p:sp>
    </p:spTree>
    <p:extLst>
      <p:ext uri="{BB962C8B-B14F-4D97-AF65-F5344CB8AC3E}">
        <p14:creationId xmlns:p14="http://schemas.microsoft.com/office/powerpoint/2010/main" val="1875857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43106"/>
          </a:xfrm>
        </p:spPr>
        <p:txBody>
          <a:bodyPr>
            <a:noAutofit/>
          </a:bodyPr>
          <a:lstStyle/>
          <a:p>
            <a:r>
              <a:rPr lang="en-US" sz="3600" dirty="0"/>
              <a:t>Educational system</a:t>
            </a:r>
          </a:p>
        </p:txBody>
      </p:sp>
      <p:sp>
        <p:nvSpPr>
          <p:cNvPr id="8" name="Content Placeholder 7"/>
          <p:cNvSpPr>
            <a:spLocks noGrp="1"/>
          </p:cNvSpPr>
          <p:nvPr>
            <p:ph idx="1"/>
          </p:nvPr>
        </p:nvSpPr>
        <p:spPr>
          <a:xfrm>
            <a:off x="457200" y="1788459"/>
            <a:ext cx="8229600" cy="4337704"/>
          </a:xfrm>
        </p:spPr>
        <p:txBody>
          <a:bodyPr>
            <a:normAutofit/>
          </a:bodyPr>
          <a:lstStyle/>
          <a:p>
            <a:r>
              <a:rPr lang="en-US" dirty="0"/>
              <a:t>How important is education system?</a:t>
            </a:r>
            <a:endParaRPr lang="en-US" baseline="30000" dirty="0"/>
          </a:p>
          <a:p>
            <a:pPr lvl="1"/>
            <a:r>
              <a:rPr lang="en-US" dirty="0"/>
              <a:t>Correlation of education level with obesity prevalence</a:t>
            </a:r>
            <a:r>
              <a:rPr lang="en-US" baseline="30000" dirty="0"/>
              <a:t>7</a:t>
            </a:r>
          </a:p>
          <a:p>
            <a:pPr lvl="2"/>
            <a:r>
              <a:rPr lang="en-US" dirty="0"/>
              <a:t>Less education = more likely to report obesity</a:t>
            </a:r>
          </a:p>
          <a:p>
            <a:pPr lvl="2"/>
            <a:r>
              <a:rPr lang="en-US" dirty="0"/>
              <a:t>Without high school education=35.5%</a:t>
            </a:r>
          </a:p>
          <a:p>
            <a:pPr lvl="2"/>
            <a:r>
              <a:rPr lang="en-US" dirty="0"/>
              <a:t>High school graduate= 32.3%</a:t>
            </a:r>
          </a:p>
          <a:p>
            <a:pPr lvl="2"/>
            <a:r>
              <a:rPr lang="en-US" dirty="0"/>
              <a:t>Some college=31%</a:t>
            </a:r>
          </a:p>
          <a:p>
            <a:pPr lvl="2"/>
            <a:r>
              <a:rPr lang="en-US" dirty="0"/>
              <a:t>College graduates=22.2%</a:t>
            </a:r>
          </a:p>
        </p:txBody>
      </p:sp>
    </p:spTree>
    <p:extLst>
      <p:ext uri="{BB962C8B-B14F-4D97-AF65-F5344CB8AC3E}">
        <p14:creationId xmlns:p14="http://schemas.microsoft.com/office/powerpoint/2010/main" val="3836337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43106"/>
          </a:xfrm>
        </p:spPr>
        <p:txBody>
          <a:bodyPr>
            <a:noAutofit/>
          </a:bodyPr>
          <a:lstStyle/>
          <a:p>
            <a:r>
              <a:rPr lang="en-US" sz="3600" dirty="0"/>
              <a:t>Educational system</a:t>
            </a:r>
          </a:p>
        </p:txBody>
      </p:sp>
      <p:sp>
        <p:nvSpPr>
          <p:cNvPr id="8" name="Content Placeholder 7"/>
          <p:cNvSpPr>
            <a:spLocks noGrp="1"/>
          </p:cNvSpPr>
          <p:nvPr>
            <p:ph idx="1"/>
          </p:nvPr>
        </p:nvSpPr>
        <p:spPr>
          <a:xfrm>
            <a:off x="457200" y="1788459"/>
            <a:ext cx="8229600" cy="4337704"/>
          </a:xfrm>
        </p:spPr>
        <p:txBody>
          <a:bodyPr>
            <a:normAutofit fontScale="85000" lnSpcReduction="10000"/>
          </a:bodyPr>
          <a:lstStyle/>
          <a:p>
            <a:r>
              <a:rPr lang="en-US" dirty="0"/>
              <a:t>Education system used as tool to promote intervention for prevention</a:t>
            </a:r>
            <a:r>
              <a:rPr lang="en-US" baseline="30000" dirty="0"/>
              <a:t>8</a:t>
            </a:r>
          </a:p>
          <a:p>
            <a:pPr lvl="1"/>
            <a:r>
              <a:rPr lang="en-US" dirty="0"/>
              <a:t>review was limited to school-based studies with a quantitative evaluation using anthropometric outcomes and that intervene on diet or activity related behaviors.</a:t>
            </a:r>
          </a:p>
          <a:p>
            <a:pPr lvl="2"/>
            <a:r>
              <a:rPr lang="en-US" dirty="0"/>
              <a:t>68% of the interventions, or 17 of the 25, were ‘effective’ based on a statistically significant reduction in body mass index (BMI)</a:t>
            </a:r>
          </a:p>
          <a:p>
            <a:pPr lvl="2"/>
            <a:r>
              <a:rPr lang="en-US" dirty="0"/>
              <a:t>Study targeted direct physical activity intervention through the physical education program combined with nutrition education</a:t>
            </a:r>
          </a:p>
          <a:p>
            <a:pPr lvl="3"/>
            <a:r>
              <a:rPr lang="en-US" dirty="0"/>
              <a:t> Found physical education in schools and reducing television viewing interventions successful</a:t>
            </a:r>
          </a:p>
        </p:txBody>
      </p:sp>
    </p:spTree>
    <p:extLst>
      <p:ext uri="{BB962C8B-B14F-4D97-AF65-F5344CB8AC3E}">
        <p14:creationId xmlns:p14="http://schemas.microsoft.com/office/powerpoint/2010/main" val="3836337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43106"/>
          </a:xfrm>
        </p:spPr>
        <p:txBody>
          <a:bodyPr>
            <a:noAutofit/>
          </a:bodyPr>
          <a:lstStyle/>
          <a:p>
            <a:r>
              <a:rPr lang="en-US" sz="3600" dirty="0"/>
              <a:t>Educational system</a:t>
            </a:r>
          </a:p>
        </p:txBody>
      </p:sp>
      <p:sp>
        <p:nvSpPr>
          <p:cNvPr id="8" name="Content Placeholder 7"/>
          <p:cNvSpPr>
            <a:spLocks noGrp="1"/>
          </p:cNvSpPr>
          <p:nvPr>
            <p:ph idx="1"/>
          </p:nvPr>
        </p:nvSpPr>
        <p:spPr>
          <a:xfrm>
            <a:off x="457200" y="1788459"/>
            <a:ext cx="8229600" cy="4337704"/>
          </a:xfrm>
        </p:spPr>
        <p:txBody>
          <a:bodyPr>
            <a:normAutofit fontScale="92500" lnSpcReduction="20000"/>
          </a:bodyPr>
          <a:lstStyle/>
          <a:p>
            <a:r>
              <a:rPr lang="en-US" dirty="0"/>
              <a:t>Intervention in the school system increasing vegetable consumption in 4</a:t>
            </a:r>
            <a:r>
              <a:rPr lang="en-US" baseline="30000" dirty="0"/>
              <a:t>th</a:t>
            </a:r>
            <a:r>
              <a:rPr lang="en-US" dirty="0"/>
              <a:t> and 5</a:t>
            </a:r>
            <a:r>
              <a:rPr lang="en-US" baseline="30000" dirty="0"/>
              <a:t>th</a:t>
            </a:r>
            <a:r>
              <a:rPr lang="en-US" dirty="0"/>
              <a:t> graders followed to middle school age children</a:t>
            </a:r>
            <a:r>
              <a:rPr lang="en-US" baseline="30000" dirty="0"/>
              <a:t>7</a:t>
            </a:r>
          </a:p>
          <a:p>
            <a:pPr lvl="1"/>
            <a:r>
              <a:rPr lang="en-US" dirty="0"/>
              <a:t>After controlling for family sociodemographic background</a:t>
            </a:r>
          </a:p>
          <a:p>
            <a:pPr lvl="2"/>
            <a:r>
              <a:rPr lang="en-US" dirty="0"/>
              <a:t>Students most exposed to the intervention increased their consumption of fruits and vegetables by nearly 0.5 cups (one standard serving)</a:t>
            </a:r>
          </a:p>
          <a:p>
            <a:pPr lvl="2"/>
            <a:r>
              <a:rPr lang="en-US" dirty="0"/>
              <a:t>Students most exposed to the programming also showed a significantly greater increase in preference for fruit and green leafy vegetables, compared to students least exposed to the programming</a:t>
            </a:r>
          </a:p>
        </p:txBody>
      </p:sp>
    </p:spTree>
    <p:extLst>
      <p:ext uri="{BB962C8B-B14F-4D97-AF65-F5344CB8AC3E}">
        <p14:creationId xmlns:p14="http://schemas.microsoft.com/office/powerpoint/2010/main" val="1629352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Section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p:txBody>
          <a:bodyPr>
            <a:normAutofit/>
          </a:bodyPr>
          <a:lstStyle/>
          <a:p>
            <a:r>
              <a:rPr lang="en-US" sz="3200" dirty="0">
                <a:solidFill>
                  <a:schemeClr val="bg1"/>
                </a:solidFill>
                <a:latin typeface="Avenir Black"/>
                <a:cs typeface="Avenir Black"/>
              </a:rPr>
              <a:t>The Study</a:t>
            </a:r>
            <a:endParaRPr lang="en-US" sz="3200" dirty="0"/>
          </a:p>
        </p:txBody>
      </p:sp>
    </p:spTree>
    <p:extLst>
      <p:ext uri="{BB962C8B-B14F-4D97-AF65-F5344CB8AC3E}">
        <p14:creationId xmlns:p14="http://schemas.microsoft.com/office/powerpoint/2010/main" val="462043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643106"/>
          </a:xfrm>
        </p:spPr>
        <p:txBody>
          <a:bodyPr>
            <a:noAutofit/>
          </a:bodyPr>
          <a:lstStyle/>
          <a:p>
            <a:r>
              <a:rPr lang="en-US" sz="3600" dirty="0"/>
              <a:t>Objective and Purpose of Study</a:t>
            </a:r>
          </a:p>
        </p:txBody>
      </p:sp>
      <p:sp>
        <p:nvSpPr>
          <p:cNvPr id="8" name="Content Placeholder 7"/>
          <p:cNvSpPr>
            <a:spLocks noGrp="1"/>
          </p:cNvSpPr>
          <p:nvPr>
            <p:ph idx="1"/>
          </p:nvPr>
        </p:nvSpPr>
        <p:spPr>
          <a:xfrm>
            <a:off x="457200" y="1788459"/>
            <a:ext cx="8229600" cy="4337704"/>
          </a:xfrm>
        </p:spPr>
        <p:txBody>
          <a:bodyPr>
            <a:normAutofit fontScale="92500"/>
          </a:bodyPr>
          <a:lstStyle/>
          <a:p>
            <a:r>
              <a:rPr lang="en-US" dirty="0"/>
              <a:t>To educate middle school aged children </a:t>
            </a:r>
          </a:p>
          <a:p>
            <a:pPr lvl="1"/>
            <a:r>
              <a:rPr lang="en-US" dirty="0"/>
              <a:t>about sugar in their diet</a:t>
            </a:r>
          </a:p>
          <a:p>
            <a:pPr lvl="1"/>
            <a:r>
              <a:rPr lang="en-US" dirty="0"/>
              <a:t>what it converts to in their body</a:t>
            </a:r>
          </a:p>
          <a:p>
            <a:pPr lvl="1"/>
            <a:r>
              <a:rPr lang="en-US" dirty="0"/>
              <a:t>how much activity/energy then need to burn off a specific amount of sugar </a:t>
            </a:r>
          </a:p>
          <a:p>
            <a:r>
              <a:rPr lang="en-US" dirty="0"/>
              <a:t>With hopes of obesity prevention in the long run  and evaluate  limitation of resources in the school system as well as social economic resources by incorporating parental component.</a:t>
            </a:r>
          </a:p>
          <a:p>
            <a:endParaRPr lang="en-US" dirty="0"/>
          </a:p>
        </p:txBody>
      </p:sp>
    </p:spTree>
    <p:extLst>
      <p:ext uri="{BB962C8B-B14F-4D97-AF65-F5344CB8AC3E}">
        <p14:creationId xmlns:p14="http://schemas.microsoft.com/office/powerpoint/2010/main" val="4077767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Patient Selection</a:t>
            </a:r>
            <a:endParaRPr lang="en-US" sz="3600" dirty="0"/>
          </a:p>
        </p:txBody>
      </p:sp>
      <p:sp>
        <p:nvSpPr>
          <p:cNvPr id="4" name="Content Placeholder 3"/>
          <p:cNvSpPr>
            <a:spLocks noGrp="1"/>
          </p:cNvSpPr>
          <p:nvPr>
            <p:ph idx="1"/>
          </p:nvPr>
        </p:nvSpPr>
        <p:spPr>
          <a:xfrm>
            <a:off x="457200" y="1600201"/>
            <a:ext cx="8431306" cy="4935070"/>
          </a:xfrm>
        </p:spPr>
        <p:txBody>
          <a:bodyPr>
            <a:normAutofit fontScale="92500" lnSpcReduction="10000"/>
          </a:bodyPr>
          <a:lstStyle/>
          <a:p>
            <a:r>
              <a:rPr lang="en-US" dirty="0"/>
              <a:t>Looking at one title 1 funded middle school versus one non-title 1 funded middle school </a:t>
            </a:r>
          </a:p>
          <a:p>
            <a:r>
              <a:rPr lang="en-US" dirty="0"/>
              <a:t>Inclusion criteria</a:t>
            </a:r>
          </a:p>
          <a:p>
            <a:pPr lvl="1"/>
            <a:r>
              <a:rPr lang="en-US" dirty="0"/>
              <a:t>6-8</a:t>
            </a:r>
            <a:r>
              <a:rPr lang="en-US" baseline="30000" dirty="0"/>
              <a:t>th</a:t>
            </a:r>
            <a:r>
              <a:rPr lang="en-US" dirty="0"/>
              <a:t> graders, age 11-13, capable of understanding, reading, writing, and cooperating in educational program </a:t>
            </a:r>
          </a:p>
          <a:p>
            <a:r>
              <a:rPr lang="en-US" dirty="0"/>
              <a:t>Exclusion criteria</a:t>
            </a:r>
          </a:p>
          <a:p>
            <a:pPr lvl="1"/>
            <a:r>
              <a:rPr lang="en-US" dirty="0"/>
              <a:t>No </a:t>
            </a:r>
            <a:r>
              <a:rPr lang="en-US" dirty="0" err="1"/>
              <a:t>english</a:t>
            </a:r>
            <a:r>
              <a:rPr lang="en-US" dirty="0"/>
              <a:t> speaking, declining cooperation, unable to do above inclusion criteria</a:t>
            </a:r>
          </a:p>
          <a:p>
            <a:r>
              <a:rPr lang="en-US" dirty="0"/>
              <a:t>Estimated number of participants- approximately 100-160 participants </a:t>
            </a:r>
          </a:p>
          <a:p>
            <a:endParaRPr lang="en-US" dirty="0"/>
          </a:p>
        </p:txBody>
      </p:sp>
    </p:spTree>
    <p:extLst>
      <p:ext uri="{BB962C8B-B14F-4D97-AF65-F5344CB8AC3E}">
        <p14:creationId xmlns:p14="http://schemas.microsoft.com/office/powerpoint/2010/main" val="2031761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Trial Design</a:t>
            </a:r>
            <a:endParaRPr lang="en-US" sz="3600" dirty="0"/>
          </a:p>
        </p:txBody>
      </p:sp>
      <p:sp>
        <p:nvSpPr>
          <p:cNvPr id="4" name="Content Placeholder 3"/>
          <p:cNvSpPr>
            <a:spLocks noGrp="1"/>
          </p:cNvSpPr>
          <p:nvPr>
            <p:ph idx="1"/>
          </p:nvPr>
        </p:nvSpPr>
        <p:spPr>
          <a:xfrm>
            <a:off x="457200" y="1600201"/>
            <a:ext cx="8431306" cy="4935070"/>
          </a:xfrm>
        </p:spPr>
        <p:txBody>
          <a:bodyPr>
            <a:normAutofit fontScale="92500" lnSpcReduction="10000"/>
          </a:bodyPr>
          <a:lstStyle/>
          <a:p>
            <a:r>
              <a:rPr lang="en-US" dirty="0"/>
              <a:t>Randomized study, Cohort study</a:t>
            </a:r>
          </a:p>
          <a:p>
            <a:r>
              <a:rPr lang="en-US" dirty="0"/>
              <a:t> Going to 2 different schools</a:t>
            </a:r>
          </a:p>
          <a:p>
            <a:r>
              <a:rPr lang="en-US" dirty="0"/>
              <a:t> Survey middle school children from grade 6-8( 11 a 13-year-old) about diet and exercise and potentially obtaining a BMI.</a:t>
            </a:r>
          </a:p>
          <a:p>
            <a:pPr lvl="1"/>
            <a:r>
              <a:rPr lang="en-US" dirty="0"/>
              <a:t> Brief &lt;5 minute survey will  include:</a:t>
            </a:r>
          </a:p>
          <a:p>
            <a:pPr lvl="2"/>
            <a:r>
              <a:rPr lang="en-US" dirty="0"/>
              <a:t> what they eat throughout the day</a:t>
            </a:r>
          </a:p>
          <a:p>
            <a:pPr lvl="2"/>
            <a:r>
              <a:rPr lang="en-US" dirty="0"/>
              <a:t> what do they do on their spare  time</a:t>
            </a:r>
          </a:p>
          <a:p>
            <a:pPr lvl="2"/>
            <a:r>
              <a:rPr lang="en-US" dirty="0"/>
              <a:t> how much  physical activity they do in a day</a:t>
            </a:r>
          </a:p>
          <a:p>
            <a:pPr lvl="2"/>
            <a:r>
              <a:rPr lang="en-US" dirty="0"/>
              <a:t> what kind of physical activity they do in a day</a:t>
            </a:r>
          </a:p>
          <a:p>
            <a:pPr lvl="2"/>
            <a:r>
              <a:rPr lang="en-US" dirty="0"/>
              <a:t> who provides their meal</a:t>
            </a:r>
          </a:p>
        </p:txBody>
      </p:sp>
    </p:spTree>
    <p:extLst>
      <p:ext uri="{BB962C8B-B14F-4D97-AF65-F5344CB8AC3E}">
        <p14:creationId xmlns:p14="http://schemas.microsoft.com/office/powerpoint/2010/main" val="2881026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Trial Design</a:t>
            </a:r>
            <a:endParaRPr lang="en-US" sz="3600" dirty="0"/>
          </a:p>
        </p:txBody>
      </p:sp>
      <p:sp>
        <p:nvSpPr>
          <p:cNvPr id="4" name="Content Placeholder 3"/>
          <p:cNvSpPr>
            <a:spLocks noGrp="1"/>
          </p:cNvSpPr>
          <p:nvPr>
            <p:ph idx="1"/>
          </p:nvPr>
        </p:nvSpPr>
        <p:spPr>
          <a:xfrm>
            <a:off x="457200" y="1600201"/>
            <a:ext cx="8431306" cy="4935070"/>
          </a:xfrm>
        </p:spPr>
        <p:txBody>
          <a:bodyPr>
            <a:normAutofit fontScale="92500" lnSpcReduction="10000"/>
          </a:bodyPr>
          <a:lstStyle/>
          <a:p>
            <a:r>
              <a:rPr lang="en-US" dirty="0"/>
              <a:t> After survey directly educate them:</a:t>
            </a:r>
          </a:p>
          <a:p>
            <a:pPr lvl="1"/>
            <a:r>
              <a:rPr lang="en-US" dirty="0"/>
              <a:t> about sugar in their diet</a:t>
            </a:r>
          </a:p>
          <a:p>
            <a:pPr lvl="1"/>
            <a:r>
              <a:rPr lang="en-US" dirty="0"/>
              <a:t> what  that sugar in her diet converts to</a:t>
            </a:r>
          </a:p>
          <a:p>
            <a:pPr lvl="2"/>
            <a:r>
              <a:rPr lang="en-US" dirty="0"/>
              <a:t> fat</a:t>
            </a:r>
          </a:p>
          <a:p>
            <a:pPr lvl="1"/>
            <a:r>
              <a:rPr lang="en-US" dirty="0"/>
              <a:t> how much energy /activity is needed to burned off the same amount of sugar</a:t>
            </a:r>
          </a:p>
          <a:p>
            <a:pPr lvl="2"/>
            <a:r>
              <a:rPr lang="en-US" dirty="0"/>
              <a:t> jump roping</a:t>
            </a:r>
          </a:p>
          <a:p>
            <a:pPr lvl="1"/>
            <a:r>
              <a:rPr lang="en-US" dirty="0"/>
              <a:t> Jump ropes will be given away to encourage physical activity encourage activity and teach them the equivalent of sugar in their diet and what it does and how it relates to the activity with anticipation to help prevent obesity in kids</a:t>
            </a:r>
          </a:p>
          <a:p>
            <a:endParaRPr lang="en-US" dirty="0"/>
          </a:p>
        </p:txBody>
      </p:sp>
    </p:spTree>
    <p:extLst>
      <p:ext uri="{BB962C8B-B14F-4D97-AF65-F5344CB8AC3E}">
        <p14:creationId xmlns:p14="http://schemas.microsoft.com/office/powerpoint/2010/main" val="3417137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Trial Design</a:t>
            </a:r>
            <a:endParaRPr lang="en-US" sz="3600" dirty="0"/>
          </a:p>
        </p:txBody>
      </p:sp>
      <p:sp>
        <p:nvSpPr>
          <p:cNvPr id="4" name="Content Placeholder 3"/>
          <p:cNvSpPr>
            <a:spLocks noGrp="1"/>
          </p:cNvSpPr>
          <p:nvPr>
            <p:ph idx="1"/>
          </p:nvPr>
        </p:nvSpPr>
        <p:spPr>
          <a:xfrm>
            <a:off x="457200" y="1600201"/>
            <a:ext cx="8431306" cy="4935070"/>
          </a:xfrm>
        </p:spPr>
        <p:txBody>
          <a:bodyPr>
            <a:normAutofit/>
          </a:bodyPr>
          <a:lstStyle/>
          <a:p>
            <a:r>
              <a:rPr lang="en-US" dirty="0"/>
              <a:t>  Directly after educational time:</a:t>
            </a:r>
          </a:p>
          <a:p>
            <a:pPr lvl="1"/>
            <a:r>
              <a:rPr lang="en-US" dirty="0"/>
              <a:t>  Another survey will be given to the Kids</a:t>
            </a:r>
          </a:p>
          <a:p>
            <a:pPr lvl="2"/>
            <a:r>
              <a:rPr lang="en-US" dirty="0"/>
              <a:t>2 minute survey</a:t>
            </a:r>
          </a:p>
          <a:p>
            <a:pPr lvl="2"/>
            <a:r>
              <a:rPr lang="en-US" dirty="0"/>
              <a:t> Asking what they learned</a:t>
            </a:r>
          </a:p>
          <a:p>
            <a:pPr lvl="2"/>
            <a:r>
              <a:rPr lang="en-US" dirty="0"/>
              <a:t> If they will try to improve their diet and physical activity</a:t>
            </a:r>
          </a:p>
          <a:p>
            <a:pPr lvl="2"/>
            <a:r>
              <a:rPr lang="en-US" dirty="0"/>
              <a:t>Asking if they will tell their parents what they learned</a:t>
            </a:r>
          </a:p>
          <a:p>
            <a:pPr lvl="2"/>
            <a:endParaRPr lang="en-US" dirty="0"/>
          </a:p>
        </p:txBody>
      </p:sp>
    </p:spTree>
    <p:extLst>
      <p:ext uri="{BB962C8B-B14F-4D97-AF65-F5344CB8AC3E}">
        <p14:creationId xmlns:p14="http://schemas.microsoft.com/office/powerpoint/2010/main" val="1020259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Trial Design</a:t>
            </a:r>
            <a:endParaRPr lang="en-US" sz="3600" dirty="0"/>
          </a:p>
        </p:txBody>
      </p:sp>
      <p:sp>
        <p:nvSpPr>
          <p:cNvPr id="4" name="Content Placeholder 3"/>
          <p:cNvSpPr>
            <a:spLocks noGrp="1"/>
          </p:cNvSpPr>
          <p:nvPr>
            <p:ph idx="1"/>
          </p:nvPr>
        </p:nvSpPr>
        <p:spPr>
          <a:xfrm>
            <a:off x="457200" y="1600201"/>
            <a:ext cx="8229600" cy="4617719"/>
          </a:xfrm>
        </p:spPr>
        <p:txBody>
          <a:bodyPr>
            <a:normAutofit fontScale="92500" lnSpcReduction="20000"/>
          </a:bodyPr>
          <a:lstStyle/>
          <a:p>
            <a:r>
              <a:rPr lang="en-US" dirty="0"/>
              <a:t>  Directly after Kids educational time:</a:t>
            </a:r>
          </a:p>
          <a:p>
            <a:pPr lvl="1"/>
            <a:r>
              <a:rPr lang="en-US" dirty="0"/>
              <a:t>Educational Handout to be given to kids to take to their parents with a 5 minute survey for parents before reading the educational material</a:t>
            </a:r>
          </a:p>
          <a:p>
            <a:pPr lvl="2"/>
            <a:r>
              <a:rPr lang="en-US" dirty="0"/>
              <a:t>What their level of education is</a:t>
            </a:r>
          </a:p>
          <a:p>
            <a:pPr lvl="2"/>
            <a:r>
              <a:rPr lang="en-US" dirty="0"/>
              <a:t>What they eat throughout the day</a:t>
            </a:r>
          </a:p>
          <a:p>
            <a:pPr lvl="2"/>
            <a:r>
              <a:rPr lang="en-US" dirty="0"/>
              <a:t>What do they do on their spare time</a:t>
            </a:r>
          </a:p>
          <a:p>
            <a:pPr lvl="2"/>
            <a:r>
              <a:rPr lang="en-US" dirty="0"/>
              <a:t>How much  physical activity they do in a day</a:t>
            </a:r>
          </a:p>
          <a:p>
            <a:pPr lvl="2"/>
            <a:r>
              <a:rPr lang="en-US" dirty="0"/>
              <a:t>What kind of physical activity they do in a day</a:t>
            </a:r>
          </a:p>
          <a:p>
            <a:pPr lvl="2"/>
            <a:r>
              <a:rPr lang="en-US" dirty="0"/>
              <a:t>Do they provide meals to their children</a:t>
            </a:r>
          </a:p>
          <a:p>
            <a:pPr lvl="3"/>
            <a:r>
              <a:rPr lang="en-US" dirty="0"/>
              <a:t>Is their meal different from their children</a:t>
            </a:r>
          </a:p>
          <a:p>
            <a:pPr lvl="2"/>
            <a:r>
              <a:rPr lang="en-US" dirty="0"/>
              <a:t>Do they encourage physical activity in their children</a:t>
            </a:r>
          </a:p>
          <a:p>
            <a:pPr lvl="3"/>
            <a:r>
              <a:rPr lang="en-US" dirty="0"/>
              <a:t>If they do, who much and what kind</a:t>
            </a:r>
          </a:p>
          <a:p>
            <a:pPr lvl="2"/>
            <a:endParaRPr lang="en-US" dirty="0"/>
          </a:p>
        </p:txBody>
      </p:sp>
    </p:spTree>
    <p:extLst>
      <p:ext uri="{BB962C8B-B14F-4D97-AF65-F5344CB8AC3E}">
        <p14:creationId xmlns:p14="http://schemas.microsoft.com/office/powerpoint/2010/main" val="999911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Trial Design</a:t>
            </a:r>
            <a:endParaRPr lang="en-US" sz="3600" dirty="0"/>
          </a:p>
        </p:txBody>
      </p:sp>
      <p:sp>
        <p:nvSpPr>
          <p:cNvPr id="4" name="Content Placeholder 3"/>
          <p:cNvSpPr>
            <a:spLocks noGrp="1"/>
          </p:cNvSpPr>
          <p:nvPr>
            <p:ph idx="1"/>
          </p:nvPr>
        </p:nvSpPr>
        <p:spPr>
          <a:xfrm>
            <a:off x="457200" y="1600201"/>
            <a:ext cx="8229600" cy="4617719"/>
          </a:xfrm>
        </p:spPr>
        <p:txBody>
          <a:bodyPr>
            <a:normAutofit/>
          </a:bodyPr>
          <a:lstStyle/>
          <a:p>
            <a:r>
              <a:rPr lang="en-US" dirty="0"/>
              <a:t>  Directly after Parents educational Handout:</a:t>
            </a:r>
          </a:p>
          <a:p>
            <a:pPr lvl="1"/>
            <a:r>
              <a:rPr lang="en-US" dirty="0"/>
              <a:t>Another 5 minute survey given</a:t>
            </a:r>
          </a:p>
          <a:p>
            <a:pPr lvl="2"/>
            <a:r>
              <a:rPr lang="en-US" dirty="0"/>
              <a:t>Asking what they learned</a:t>
            </a:r>
          </a:p>
          <a:p>
            <a:pPr lvl="2"/>
            <a:r>
              <a:rPr lang="en-US" dirty="0"/>
              <a:t>If they will try to improve their diet and physical activity</a:t>
            </a:r>
          </a:p>
          <a:p>
            <a:pPr lvl="2"/>
            <a:r>
              <a:rPr lang="en-US" dirty="0"/>
              <a:t>If they will try to encourage their children to improve their diet and physical activity</a:t>
            </a:r>
          </a:p>
          <a:p>
            <a:pPr lvl="2"/>
            <a:r>
              <a:rPr lang="en-US" dirty="0"/>
              <a:t>What do they foresee as barriers</a:t>
            </a:r>
          </a:p>
          <a:p>
            <a:pPr lvl="2"/>
            <a:endParaRPr lang="en-US" dirty="0"/>
          </a:p>
          <a:p>
            <a:pPr lvl="2"/>
            <a:endParaRPr lang="en-US" dirty="0"/>
          </a:p>
        </p:txBody>
      </p:sp>
    </p:spTree>
    <p:extLst>
      <p:ext uri="{BB962C8B-B14F-4D97-AF65-F5344CB8AC3E}">
        <p14:creationId xmlns:p14="http://schemas.microsoft.com/office/powerpoint/2010/main" val="2063134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Trial Design</a:t>
            </a:r>
            <a:endParaRPr lang="en-US" sz="3600" dirty="0"/>
          </a:p>
        </p:txBody>
      </p:sp>
      <p:sp>
        <p:nvSpPr>
          <p:cNvPr id="4" name="Content Placeholder 3"/>
          <p:cNvSpPr>
            <a:spLocks noGrp="1"/>
          </p:cNvSpPr>
          <p:nvPr>
            <p:ph idx="1"/>
          </p:nvPr>
        </p:nvSpPr>
        <p:spPr>
          <a:xfrm>
            <a:off x="457200" y="1600201"/>
            <a:ext cx="8229600" cy="4617719"/>
          </a:xfrm>
        </p:spPr>
        <p:txBody>
          <a:bodyPr>
            <a:normAutofit fontScale="85000" lnSpcReduction="20000"/>
          </a:bodyPr>
          <a:lstStyle/>
          <a:p>
            <a:r>
              <a:rPr lang="en-US" dirty="0"/>
              <a:t>  2 weeks later</a:t>
            </a:r>
          </a:p>
          <a:p>
            <a:pPr lvl="1"/>
            <a:r>
              <a:rPr lang="en-US" dirty="0"/>
              <a:t>Another 5 minute survey given</a:t>
            </a:r>
          </a:p>
          <a:p>
            <a:pPr lvl="2"/>
            <a:r>
              <a:rPr lang="en-US" dirty="0"/>
              <a:t>Children who participated</a:t>
            </a:r>
          </a:p>
          <a:p>
            <a:pPr lvl="3"/>
            <a:r>
              <a:rPr lang="en-US" dirty="0"/>
              <a:t>What are they eating now</a:t>
            </a:r>
          </a:p>
          <a:p>
            <a:pPr lvl="3"/>
            <a:r>
              <a:rPr lang="en-US" dirty="0"/>
              <a:t>Is it healthier than before</a:t>
            </a:r>
          </a:p>
          <a:p>
            <a:pPr lvl="3"/>
            <a:r>
              <a:rPr lang="en-US" dirty="0"/>
              <a:t>Are they physically active</a:t>
            </a:r>
          </a:p>
          <a:p>
            <a:pPr lvl="4"/>
            <a:r>
              <a:rPr lang="en-US" dirty="0"/>
              <a:t>is this more than before the talk</a:t>
            </a:r>
          </a:p>
          <a:p>
            <a:pPr lvl="2"/>
            <a:r>
              <a:rPr lang="en-US" dirty="0"/>
              <a:t>Parents who participate</a:t>
            </a:r>
          </a:p>
          <a:p>
            <a:pPr lvl="3"/>
            <a:r>
              <a:rPr lang="en-US" dirty="0"/>
              <a:t>What are they eating now</a:t>
            </a:r>
          </a:p>
          <a:p>
            <a:pPr lvl="3"/>
            <a:r>
              <a:rPr lang="en-US" dirty="0"/>
              <a:t>Is their diet healthier than before</a:t>
            </a:r>
          </a:p>
          <a:p>
            <a:pPr lvl="4"/>
            <a:r>
              <a:rPr lang="en-US" dirty="0"/>
              <a:t>Is this the same for their children</a:t>
            </a:r>
          </a:p>
          <a:p>
            <a:pPr lvl="3"/>
            <a:r>
              <a:rPr lang="en-US" dirty="0"/>
              <a:t>Are their children more physically active than before</a:t>
            </a:r>
          </a:p>
          <a:p>
            <a:pPr lvl="3"/>
            <a:r>
              <a:rPr lang="en-US" dirty="0"/>
              <a:t>What are the children doing to be more active</a:t>
            </a:r>
          </a:p>
          <a:p>
            <a:pPr lvl="3"/>
            <a:r>
              <a:rPr lang="en-US" dirty="0"/>
              <a:t>What are some of the barriers they are experiencing</a:t>
            </a:r>
          </a:p>
          <a:p>
            <a:pPr lvl="4"/>
            <a:r>
              <a:rPr lang="en-US" dirty="0"/>
              <a:t>Cost, time, etc.</a:t>
            </a:r>
          </a:p>
          <a:p>
            <a:pPr lvl="4"/>
            <a:endParaRPr lang="en-US" dirty="0"/>
          </a:p>
          <a:p>
            <a:pPr marL="1828800" lvl="4" indent="0">
              <a:buNone/>
            </a:pPr>
            <a:endParaRPr lang="en-US" dirty="0"/>
          </a:p>
          <a:p>
            <a:pPr lvl="2"/>
            <a:endParaRPr lang="en-US" dirty="0"/>
          </a:p>
          <a:p>
            <a:pPr lvl="2"/>
            <a:endParaRPr lang="en-US" dirty="0"/>
          </a:p>
        </p:txBody>
      </p:sp>
    </p:spTree>
    <p:extLst>
      <p:ext uri="{BB962C8B-B14F-4D97-AF65-F5344CB8AC3E}">
        <p14:creationId xmlns:p14="http://schemas.microsoft.com/office/powerpoint/2010/main" val="987800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Where are we now</a:t>
            </a:r>
            <a:endParaRPr lang="en-US" sz="3600" dirty="0"/>
          </a:p>
        </p:txBody>
      </p:sp>
      <p:sp>
        <p:nvSpPr>
          <p:cNvPr id="8" name="Content Placeholder 7"/>
          <p:cNvSpPr>
            <a:spLocks noGrp="1"/>
          </p:cNvSpPr>
          <p:nvPr>
            <p:ph idx="1"/>
          </p:nvPr>
        </p:nvSpPr>
        <p:spPr/>
        <p:txBody>
          <a:bodyPr>
            <a:normAutofit lnSpcReduction="10000"/>
          </a:bodyPr>
          <a:lstStyle/>
          <a:p>
            <a:r>
              <a:rPr lang="en-US" dirty="0">
                <a:latin typeface="Avenir Book"/>
                <a:cs typeface="Avenir Book"/>
              </a:rPr>
              <a:t>Selecting schools/Setting up interaction time</a:t>
            </a:r>
          </a:p>
          <a:p>
            <a:r>
              <a:rPr lang="en-US" dirty="0">
                <a:latin typeface="Avenir Book"/>
                <a:cs typeface="Avenir Book"/>
              </a:rPr>
              <a:t>Putting together supplemental information</a:t>
            </a:r>
          </a:p>
          <a:p>
            <a:pPr lvl="1"/>
            <a:r>
              <a:rPr lang="en-US" dirty="0">
                <a:latin typeface="Avenir Book"/>
                <a:cs typeface="Avenir Book"/>
              </a:rPr>
              <a:t>Presentation</a:t>
            </a:r>
          </a:p>
          <a:p>
            <a:pPr lvl="1"/>
            <a:r>
              <a:rPr lang="en-US" dirty="0">
                <a:latin typeface="Avenir Book"/>
                <a:cs typeface="Avenir Book"/>
              </a:rPr>
              <a:t>Surveys</a:t>
            </a:r>
          </a:p>
          <a:p>
            <a:pPr lvl="1"/>
            <a:r>
              <a:rPr lang="en-US" dirty="0">
                <a:latin typeface="Avenir Book"/>
                <a:cs typeface="Avenir Book"/>
              </a:rPr>
              <a:t>Materials</a:t>
            </a:r>
          </a:p>
          <a:p>
            <a:pPr lvl="1"/>
            <a:r>
              <a:rPr lang="en-US" dirty="0">
                <a:latin typeface="Avenir Book"/>
                <a:cs typeface="Avenir Book"/>
              </a:rPr>
              <a:t>Educational handouts</a:t>
            </a:r>
          </a:p>
          <a:p>
            <a:r>
              <a:rPr lang="en-US" dirty="0">
                <a:latin typeface="Avenir Book"/>
                <a:cs typeface="Avenir Book"/>
              </a:rPr>
              <a:t>IBR submission</a:t>
            </a:r>
          </a:p>
          <a:p>
            <a:r>
              <a:rPr lang="en-US" dirty="0">
                <a:latin typeface="Avenir Book"/>
                <a:cs typeface="Avenir Book"/>
              </a:rPr>
              <a:t>Grant submission</a:t>
            </a:r>
          </a:p>
          <a:p>
            <a:pPr lvl="1"/>
            <a:endParaRPr lang="en-US" dirty="0">
              <a:latin typeface="Avenir Book"/>
              <a:cs typeface="Avenir Book"/>
            </a:endParaRPr>
          </a:p>
        </p:txBody>
      </p:sp>
    </p:spTree>
    <p:extLst>
      <p:ext uri="{BB962C8B-B14F-4D97-AF65-F5344CB8AC3E}">
        <p14:creationId xmlns:p14="http://schemas.microsoft.com/office/powerpoint/2010/main" val="2031761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cs typeface="Avenir Black"/>
              </a:rPr>
              <a:t>References</a:t>
            </a:r>
            <a:endParaRPr lang="en-US" sz="3600" dirty="0"/>
          </a:p>
        </p:txBody>
      </p:sp>
      <p:sp>
        <p:nvSpPr>
          <p:cNvPr id="8" name="Content Placeholder 7"/>
          <p:cNvSpPr>
            <a:spLocks noGrp="1"/>
          </p:cNvSpPr>
          <p:nvPr>
            <p:ph idx="1"/>
          </p:nvPr>
        </p:nvSpPr>
        <p:spPr>
          <a:xfrm>
            <a:off x="457200" y="1417638"/>
            <a:ext cx="8229600" cy="4708526"/>
          </a:xfrm>
          <a:solidFill>
            <a:schemeClr val="bg1"/>
          </a:solidFill>
        </p:spPr>
        <p:txBody>
          <a:bodyPr>
            <a:noAutofit/>
          </a:bodyPr>
          <a:lstStyle/>
          <a:p>
            <a:r>
              <a:rPr lang="en-US" sz="1200" baseline="30000" dirty="0">
                <a:hlinkClick r:id="rId3"/>
              </a:rPr>
              <a:t>1</a:t>
            </a:r>
            <a:r>
              <a:rPr lang="en-US" sz="1200" dirty="0">
                <a:hlinkClick r:id="rId3"/>
              </a:rPr>
              <a:t>http://www.dare.com/</a:t>
            </a:r>
            <a:endParaRPr lang="en-US" sz="1200" dirty="0"/>
          </a:p>
          <a:p>
            <a:r>
              <a:rPr lang="en-US" sz="1200" baseline="30000" dirty="0"/>
              <a:t>2</a:t>
            </a:r>
            <a:r>
              <a:rPr lang="en-US" sz="1200" dirty="0"/>
              <a:t>Tucker, M.E., Obesity Epidemic is Global, New Study Confirms. May 29, 2014. </a:t>
            </a:r>
            <a:r>
              <a:rPr lang="en-US" sz="1200" dirty="0" err="1"/>
              <a:t>Medscape</a:t>
            </a:r>
            <a:r>
              <a:rPr lang="en-US" sz="1200" dirty="0"/>
              <a:t>. </a:t>
            </a:r>
            <a:r>
              <a:rPr lang="en-US" sz="1200" dirty="0">
                <a:hlinkClick r:id="rId4"/>
              </a:rPr>
              <a:t>www.medscape.com/viewarticle/825858</a:t>
            </a:r>
            <a:r>
              <a:rPr lang="en-US" sz="1200" dirty="0"/>
              <a:t>.  Accessed April 25, 2017.</a:t>
            </a:r>
          </a:p>
          <a:p>
            <a:r>
              <a:rPr lang="en-US" sz="1200" baseline="30000" dirty="0"/>
              <a:t>3</a:t>
            </a:r>
            <a:r>
              <a:rPr lang="en-US" sz="1200" dirty="0"/>
              <a:t>Showell, N.N., </a:t>
            </a:r>
            <a:r>
              <a:rPr lang="en-US" sz="1200" dirty="0" err="1"/>
              <a:t>Fawole</a:t>
            </a:r>
            <a:r>
              <a:rPr lang="en-US" sz="1200" dirty="0"/>
              <a:t>, O., Segal, J., et. Al.  (2013) A Systematic Review of Home-Based Childhood Obesity Prevention Studies. </a:t>
            </a:r>
            <a:r>
              <a:rPr lang="en-US" sz="1200" dirty="0">
                <a:hlinkClick r:id="rId5"/>
              </a:rPr>
              <a:t>www.pediatrics.org/cgi/doi/10.1542/peds.2013-0786</a:t>
            </a:r>
            <a:endParaRPr lang="en-US" sz="1200" dirty="0"/>
          </a:p>
          <a:p>
            <a:r>
              <a:rPr lang="en-US" sz="1200" baseline="30000" dirty="0"/>
              <a:t>4</a:t>
            </a:r>
            <a:r>
              <a:rPr lang="en-US" sz="1200" dirty="0"/>
              <a:t>https://www.cdc.gov/obesity/childhood/defining.html</a:t>
            </a:r>
          </a:p>
          <a:p>
            <a:r>
              <a:rPr lang="en-US" sz="1200" baseline="30000" dirty="0">
                <a:hlinkClick r:id="rId6"/>
              </a:rPr>
              <a:t>5</a:t>
            </a:r>
            <a:r>
              <a:rPr lang="en-US" sz="1200" dirty="0">
                <a:hlinkClick r:id="rId6"/>
              </a:rPr>
              <a:t>Ogden CL, Carroll MD, Fryar CD, </a:t>
            </a:r>
            <a:r>
              <a:rPr lang="en-US" sz="1200" dirty="0" err="1">
                <a:hlinkClick r:id="rId6"/>
              </a:rPr>
              <a:t>Flegal</a:t>
            </a:r>
            <a:r>
              <a:rPr lang="en-US" sz="1200" dirty="0">
                <a:hlinkClick r:id="rId6"/>
              </a:rPr>
              <a:t> KM. Prevalence of obesity among adults and youth: United States, 2011–2014. NCHS data brief, no 219. Hyattsville, MD: National Center for Health Statistics. 2015.</a:t>
            </a:r>
            <a:r>
              <a:rPr lang="en-US" sz="1200" dirty="0"/>
              <a:t> https://www.cdc.gov/nchs/data/databriefs/db219.pdf</a:t>
            </a:r>
          </a:p>
          <a:p>
            <a:r>
              <a:rPr lang="en-US" sz="1200" baseline="30000" dirty="0"/>
              <a:t>6</a:t>
            </a:r>
            <a:r>
              <a:rPr lang="en-US" sz="1200" dirty="0"/>
              <a:t>https://www.cdc.gov/obesity/childhood/causes.html</a:t>
            </a:r>
          </a:p>
          <a:p>
            <a:r>
              <a:rPr lang="en-US" sz="1200" baseline="30000" dirty="0"/>
              <a:t>7</a:t>
            </a:r>
            <a:r>
              <a:rPr lang="en-US" sz="1200" dirty="0"/>
              <a:t>News staff.  CDC Data show Obesity Among U.S. Adults Remain High. AAFP. </a:t>
            </a:r>
            <a:r>
              <a:rPr lang="en-US" sz="1200" dirty="0">
                <a:hlinkClick r:id="rId7"/>
              </a:rPr>
              <a:t>http://www.aafp.org/news/health-of-the-public/20170905obesitymaps.html?cmpid=em</a:t>
            </a:r>
            <a:r>
              <a:rPr lang="en-US" sz="1200" dirty="0"/>
              <a:t>_AP_20170906</a:t>
            </a:r>
          </a:p>
          <a:p>
            <a:r>
              <a:rPr lang="en-US" sz="1200" baseline="30000" dirty="0"/>
              <a:t>8</a:t>
            </a:r>
            <a:r>
              <a:rPr lang="en-US" sz="1200" dirty="0"/>
              <a:t>Doak C, </a:t>
            </a:r>
            <a:r>
              <a:rPr lang="en-US" sz="1200" dirty="0" err="1"/>
              <a:t>Visscher</a:t>
            </a:r>
            <a:r>
              <a:rPr lang="en-US" sz="1200" dirty="0"/>
              <a:t> T, Renders C, </a:t>
            </a:r>
            <a:r>
              <a:rPr lang="en-US" sz="1200" dirty="0" err="1"/>
              <a:t>Seidell</a:t>
            </a:r>
            <a:r>
              <a:rPr lang="en-US" sz="1200" dirty="0"/>
              <a:t> J. The prevention of overweight and obesity in children and adolescents: a review of interventions and </a:t>
            </a:r>
            <a:r>
              <a:rPr lang="en-US" sz="1200" dirty="0" err="1"/>
              <a:t>programmes</a:t>
            </a:r>
            <a:r>
              <a:rPr lang="en-US" sz="1200" dirty="0"/>
              <a:t>. </a:t>
            </a:r>
            <a:r>
              <a:rPr lang="en-US" sz="1200" i="1" dirty="0"/>
              <a:t>Obesity Reviews: An Official Journal Of The International Association For The Study Of Obesity </a:t>
            </a:r>
            <a:r>
              <a:rPr lang="en-US" sz="1200" dirty="0"/>
              <a:t>[serial online]. February 2006;7(1):111-136. Available from: MEDLINE Complete, Ipswich, MA. Accessed October 19, 2016, April 24, 2017</a:t>
            </a:r>
          </a:p>
          <a:p>
            <a:r>
              <a:rPr lang="en-US" sz="1200" baseline="30000" dirty="0"/>
              <a:t>9</a:t>
            </a:r>
            <a:r>
              <a:rPr lang="en-US" sz="1200" dirty="0"/>
              <a:t>Wang, May C. et al. Exposure to a Comprehensive School Intervention Increases Vegetable Consumption. Journal of Adolescent Health , Volume 47 , Issue 1 , 74 – 82. DOI: http://dx.doi.org/10.1016/j.jadohealth.2009.12.014. http://www.jahonline.org/article/S1054-139X(09)00698-3/pdf. Accessed October 19, 2016, April 24, 2017.</a:t>
            </a:r>
          </a:p>
          <a:p>
            <a:r>
              <a:rPr lang="en-US" sz="1200" baseline="30000" dirty="0"/>
              <a:t>10</a:t>
            </a:r>
            <a:r>
              <a:rPr lang="en-US" sz="1200" dirty="0"/>
              <a:t>https://nccd.cdc.gov/</a:t>
            </a:r>
            <a:r>
              <a:rPr lang="en-US" sz="1200" dirty="0" err="1"/>
              <a:t>dnpao_dtm</a:t>
            </a:r>
            <a:r>
              <a:rPr lang="en-US" sz="1200" dirty="0"/>
              <a:t>/</a:t>
            </a:r>
            <a:r>
              <a:rPr lang="en-US" sz="1200" dirty="0" err="1"/>
              <a:t>rdPage.aspx?rdReport</a:t>
            </a:r>
            <a:r>
              <a:rPr lang="en-US" sz="1200" dirty="0"/>
              <a:t>=</a:t>
            </a:r>
            <a:r>
              <a:rPr lang="en-US" sz="1200" dirty="0" err="1"/>
              <a:t>DNPAO_DTM.ExploreByLocation&amp;rdRequestForwarding</a:t>
            </a:r>
            <a:r>
              <a:rPr lang="en-US" sz="1200" dirty="0"/>
              <a:t>=Form</a:t>
            </a:r>
          </a:p>
          <a:p>
            <a:r>
              <a:rPr lang="en-US" sz="1200" baseline="30000" dirty="0"/>
              <a:t>11</a:t>
            </a:r>
            <a:r>
              <a:rPr lang="en-US" sz="1200" dirty="0"/>
              <a:t>https://nccd.cdc.gov/</a:t>
            </a:r>
            <a:r>
              <a:rPr lang="en-US" sz="1200" dirty="0" err="1"/>
              <a:t>dnpao_dtm</a:t>
            </a:r>
            <a:r>
              <a:rPr lang="en-US" sz="1200" dirty="0"/>
              <a:t>/</a:t>
            </a:r>
            <a:r>
              <a:rPr lang="en-US" sz="1200" dirty="0" err="1"/>
              <a:t>rdPage.aspx?rdReport</a:t>
            </a:r>
            <a:r>
              <a:rPr lang="en-US" sz="1200" dirty="0"/>
              <a:t>=</a:t>
            </a:r>
            <a:r>
              <a:rPr lang="en-US" sz="1200" dirty="0" err="1"/>
              <a:t>DNPAO_DTM.ExploreByLocation&amp;rdRequestForwarding</a:t>
            </a:r>
            <a:r>
              <a:rPr lang="en-US" sz="1200" dirty="0"/>
              <a:t>=Form</a:t>
            </a:r>
          </a:p>
          <a:p>
            <a:r>
              <a:rPr lang="en-US" sz="1200" baseline="30000" dirty="0"/>
              <a:t>12</a:t>
            </a:r>
            <a:r>
              <a:rPr lang="en-US" sz="1200" dirty="0"/>
              <a:t>https://nccd.cdc.gov/</a:t>
            </a:r>
            <a:r>
              <a:rPr lang="en-US" sz="1200" dirty="0" err="1"/>
              <a:t>dnpao_dtm</a:t>
            </a:r>
            <a:r>
              <a:rPr lang="en-US" sz="1200" dirty="0"/>
              <a:t>/</a:t>
            </a:r>
            <a:r>
              <a:rPr lang="en-US" sz="1200" dirty="0" err="1"/>
              <a:t>rdPage.aspx?rdReport</a:t>
            </a:r>
            <a:r>
              <a:rPr lang="en-US" sz="1200" dirty="0"/>
              <a:t>=</a:t>
            </a:r>
            <a:r>
              <a:rPr lang="en-US" sz="1200" dirty="0" err="1"/>
              <a:t>DNPAO_DTM.ExploreByLocation&amp;rdRequestForwarding</a:t>
            </a:r>
            <a:r>
              <a:rPr lang="en-US" sz="1200" dirty="0"/>
              <a:t>=Form</a:t>
            </a:r>
          </a:p>
          <a:p>
            <a:r>
              <a:rPr lang="en-US" sz="1200" baseline="30000" dirty="0"/>
              <a:t>13</a:t>
            </a:r>
            <a:r>
              <a:rPr lang="en-US" sz="1200" dirty="0"/>
              <a:t>https://www2.ed.gov/programs/titleiparta/index.html?exp=0</a:t>
            </a:r>
          </a:p>
        </p:txBody>
      </p:sp>
    </p:spTree>
    <p:extLst>
      <p:ext uri="{BB962C8B-B14F-4D97-AF65-F5344CB8AC3E}">
        <p14:creationId xmlns:p14="http://schemas.microsoft.com/office/powerpoint/2010/main" val="2031761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MH_BlankSl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903306"/>
            <a:ext cx="8229600" cy="514331"/>
          </a:xfrm>
        </p:spPr>
        <p:txBody>
          <a:bodyPr>
            <a:noAutofit/>
          </a:bodyPr>
          <a:lstStyle/>
          <a:p>
            <a:pPr algn="l"/>
            <a:r>
              <a:rPr lang="en-US" sz="3600" dirty="0">
                <a:latin typeface="Avenir Black"/>
              </a:rPr>
              <a:t>Thank You!</a:t>
            </a:r>
            <a:endParaRPr lang="en-US" sz="3600" dirty="0"/>
          </a:p>
        </p:txBody>
      </p:sp>
      <p:sp>
        <p:nvSpPr>
          <p:cNvPr id="6" name="Content Placeholder 5"/>
          <p:cNvSpPr>
            <a:spLocks noGrp="1"/>
          </p:cNvSpPr>
          <p:nvPr>
            <p:ph idx="1"/>
          </p:nvPr>
        </p:nvSpPr>
        <p:spPr/>
        <p:txBody>
          <a:bodyPr/>
          <a:lstStyle/>
          <a:p>
            <a:r>
              <a:rPr lang="en-US" dirty="0"/>
              <a:t>Special thanks</a:t>
            </a:r>
          </a:p>
          <a:p>
            <a:pPr lvl="1"/>
            <a:r>
              <a:rPr lang="en-US" dirty="0"/>
              <a:t>Dr. </a:t>
            </a:r>
            <a:r>
              <a:rPr lang="en-US" dirty="0" err="1"/>
              <a:t>Nonna</a:t>
            </a:r>
            <a:r>
              <a:rPr lang="en-US" dirty="0"/>
              <a:t> </a:t>
            </a:r>
            <a:r>
              <a:rPr lang="en-US" dirty="0" err="1"/>
              <a:t>Stepanov</a:t>
            </a:r>
            <a:r>
              <a:rPr lang="en-US" dirty="0"/>
              <a:t>, Ph. D</a:t>
            </a:r>
          </a:p>
          <a:p>
            <a:pPr lvl="1"/>
            <a:r>
              <a:rPr lang="en-US" dirty="0"/>
              <a:t>Dr. Pam Myers, MD</a:t>
            </a:r>
          </a:p>
          <a:p>
            <a:pPr lvl="1"/>
            <a:r>
              <a:rPr lang="en-US" dirty="0"/>
              <a:t>Dr. Sarah Seeley-Dick, MD</a:t>
            </a:r>
          </a:p>
        </p:txBody>
      </p:sp>
    </p:spTree>
    <p:extLst>
      <p:ext uri="{BB962C8B-B14F-4D97-AF65-F5344CB8AC3E}">
        <p14:creationId xmlns:p14="http://schemas.microsoft.com/office/powerpoint/2010/main" val="2031761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3246</TotalTime>
  <Words>2117</Words>
  <Application>Microsoft Office PowerPoint</Application>
  <PresentationFormat>On-screen Show (4:3)</PresentationFormat>
  <Paragraphs>221</Paragraphs>
  <Slides>38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Avenir Black</vt:lpstr>
      <vt:lpstr>Avenir Book</vt:lpstr>
      <vt:lpstr>Calibri</vt:lpstr>
      <vt:lpstr>Office Theme</vt:lpstr>
      <vt:lpstr>Educating Children about Sugar and Exercise in the Community</vt:lpstr>
      <vt:lpstr>Financial Interest</vt:lpstr>
      <vt:lpstr>Overall Goal</vt:lpstr>
      <vt:lpstr>Remember</vt:lpstr>
      <vt:lpstr>The Background</vt:lpstr>
      <vt:lpstr>Obesity Trends in Children</vt:lpstr>
      <vt:lpstr>Obesity Trends in Children (continued)</vt:lpstr>
      <vt:lpstr>Obesity Trends in Children (continued)</vt:lpstr>
      <vt:lpstr>Sugar</vt:lpstr>
      <vt:lpstr>Potential links</vt:lpstr>
      <vt:lpstr>Obesity Trends in Children (continued)</vt:lpstr>
      <vt:lpstr>Obesity Trends in Children (continued)</vt:lpstr>
      <vt:lpstr>Obesity Trends in Children (continued)</vt:lpstr>
      <vt:lpstr>Why important?</vt:lpstr>
      <vt:lpstr>Why Important to know about Obesity trend in Children?</vt:lpstr>
      <vt:lpstr>Why Important to know about Obesity trend in Children?</vt:lpstr>
      <vt:lpstr>Why Important to know about Obesity trend in Children?</vt:lpstr>
      <vt:lpstr>What has been done?</vt:lpstr>
      <vt:lpstr>Obesity Trends in Children (continued)</vt:lpstr>
      <vt:lpstr>Obesity Trends in Children (continued)</vt:lpstr>
      <vt:lpstr>PowerPoint Presentation</vt:lpstr>
      <vt:lpstr>Obesity Trends in Children (continued)</vt:lpstr>
      <vt:lpstr>How does education fit?</vt:lpstr>
      <vt:lpstr>Educational system</vt:lpstr>
      <vt:lpstr>Educational system</vt:lpstr>
      <vt:lpstr>Educational system</vt:lpstr>
      <vt:lpstr>The Study</vt:lpstr>
      <vt:lpstr>Objective and Purpose of Study</vt:lpstr>
      <vt:lpstr>Patient Selection</vt:lpstr>
      <vt:lpstr>Trial Design</vt:lpstr>
      <vt:lpstr>Trial Design</vt:lpstr>
      <vt:lpstr>Trial Design</vt:lpstr>
      <vt:lpstr>Trial Design</vt:lpstr>
      <vt:lpstr>Trial Design</vt:lpstr>
      <vt:lpstr>Trial Design</vt:lpstr>
      <vt:lpstr>Where are we now</vt:lpstr>
      <vt:lpstr>References</vt:lpstr>
      <vt:lpstr>Thank You!</vt:lpstr>
    </vt:vector>
  </TitlesOfParts>
  <Company>AcrobatAnt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Chance Walentiny</dc:creator>
  <cp:lastModifiedBy>Wendy Welch</cp:lastModifiedBy>
  <cp:revision>197</cp:revision>
  <dcterms:created xsi:type="dcterms:W3CDTF">2015-04-09T16:35:09Z</dcterms:created>
  <dcterms:modified xsi:type="dcterms:W3CDTF">2017-09-21T13:11:11Z</dcterms:modified>
</cp:coreProperties>
</file>