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Override1.xml" ContentType="application/vnd.openxmlformats-officedocument.themeOverr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1" r:id="rId2"/>
  </p:sldMasterIdLst>
  <p:notesMasterIdLst>
    <p:notesMasterId r:id="rId51"/>
  </p:notesMasterIdLst>
  <p:handoutMasterIdLst>
    <p:handoutMasterId r:id="rId52"/>
  </p:handoutMasterIdLst>
  <p:sldIdLst>
    <p:sldId id="431" r:id="rId3"/>
    <p:sldId id="460" r:id="rId4"/>
    <p:sldId id="466" r:id="rId5"/>
    <p:sldId id="463" r:id="rId6"/>
    <p:sldId id="464" r:id="rId7"/>
    <p:sldId id="465" r:id="rId8"/>
    <p:sldId id="434" r:id="rId9"/>
    <p:sldId id="467" r:id="rId10"/>
    <p:sldId id="468" r:id="rId11"/>
    <p:sldId id="483" r:id="rId12"/>
    <p:sldId id="469" r:id="rId13"/>
    <p:sldId id="484" r:id="rId14"/>
    <p:sldId id="485" r:id="rId15"/>
    <p:sldId id="421" r:id="rId16"/>
    <p:sldId id="429" r:id="rId17"/>
    <p:sldId id="410" r:id="rId18"/>
    <p:sldId id="457" r:id="rId19"/>
    <p:sldId id="471" r:id="rId20"/>
    <p:sldId id="433" r:id="rId21"/>
    <p:sldId id="453" r:id="rId22"/>
    <p:sldId id="456" r:id="rId23"/>
    <p:sldId id="459" r:id="rId24"/>
    <p:sldId id="440" r:id="rId25"/>
    <p:sldId id="444" r:id="rId26"/>
    <p:sldId id="442" r:id="rId27"/>
    <p:sldId id="451" r:id="rId28"/>
    <p:sldId id="417" r:id="rId29"/>
    <p:sldId id="430" r:id="rId30"/>
    <p:sldId id="436" r:id="rId31"/>
    <p:sldId id="455" r:id="rId32"/>
    <p:sldId id="458" r:id="rId33"/>
    <p:sldId id="449" r:id="rId34"/>
    <p:sldId id="437" r:id="rId35"/>
    <p:sldId id="395" r:id="rId36"/>
    <p:sldId id="472" r:id="rId37"/>
    <p:sldId id="418" r:id="rId38"/>
    <p:sldId id="419" r:id="rId39"/>
    <p:sldId id="479" r:id="rId40"/>
    <p:sldId id="447" r:id="rId41"/>
    <p:sldId id="474" r:id="rId42"/>
    <p:sldId id="475" r:id="rId43"/>
    <p:sldId id="477" r:id="rId44"/>
    <p:sldId id="478" r:id="rId45"/>
    <p:sldId id="438" r:id="rId46"/>
    <p:sldId id="486" r:id="rId47"/>
    <p:sldId id="480" r:id="rId48"/>
    <p:sldId id="481" r:id="rId49"/>
    <p:sldId id="487" r:id="rId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BAE"/>
    <a:srgbClr val="FF3300"/>
    <a:srgbClr val="19C3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55" autoAdjust="0"/>
    <p:restoredTop sz="93833" autoAdjust="0"/>
  </p:normalViewPr>
  <p:slideViewPr>
    <p:cSldViewPr>
      <p:cViewPr varScale="1">
        <p:scale>
          <a:sx n="64" d="100"/>
          <a:sy n="64" d="100"/>
        </p:scale>
        <p:origin x="146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6" d="100"/>
          <a:sy n="76" d="100"/>
        </p:scale>
        <p:origin x="2322" y="45"/>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server\redirections\documents\mstrader\My%20Documents\Federal%20Advocacy\Federal%20Cuts\Medicare%20Cuts%202010-201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972864141168"/>
          <c:y val="9.5092095788911341E-2"/>
          <c:w val="0.85789681420115649"/>
          <c:h val="0.88090338265238965"/>
        </c:manualLayout>
      </c:layout>
      <c:barChart>
        <c:barDir val="col"/>
        <c:grouping val="stacked"/>
        <c:varyColors val="0"/>
        <c:ser>
          <c:idx val="0"/>
          <c:order val="0"/>
          <c:tx>
            <c:strRef>
              <c:f>'Summary 2010 - 2026'!$Z$119</c:f>
              <c:strCache>
                <c:ptCount val="1"/>
                <c:pt idx="0">
                  <c:v>Legislative Cuts</c:v>
                </c:pt>
              </c:strCache>
            </c:strRef>
          </c:tx>
          <c:spPr>
            <a:solidFill>
              <a:schemeClr val="accent1"/>
            </a:solidFill>
            <a:ln>
              <a:noFill/>
            </a:ln>
            <a:effectLst/>
          </c:spPr>
          <c:invertIfNegative val="0"/>
          <c:cat>
            <c:numRef>
              <c:f>'Summary 2010 - 2026'!$AA$104:$AQ$104</c:f>
              <c:numCache>
                <c:formatCode>General</c:formatCod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numCache>
            </c:numRef>
          </c:cat>
          <c:val>
            <c:numRef>
              <c:f>'Summary 2010 - 2026'!$AA$119:$AQ$119</c:f>
              <c:numCache>
                <c:formatCode>_(* #,##0_);_(* \(#,##0\);_(* "-"??_);_(@_)</c:formatCode>
                <c:ptCount val="17"/>
                <c:pt idx="0">
                  <c:v>-10228900</c:v>
                </c:pt>
                <c:pt idx="1">
                  <c:v>-22460900</c:v>
                </c:pt>
                <c:pt idx="2">
                  <c:v>-70818700</c:v>
                </c:pt>
                <c:pt idx="3">
                  <c:v>-156425700</c:v>
                </c:pt>
                <c:pt idx="4">
                  <c:v>-273301100</c:v>
                </c:pt>
                <c:pt idx="5">
                  <c:v>-361342000</c:v>
                </c:pt>
                <c:pt idx="6">
                  <c:v>-440118700</c:v>
                </c:pt>
                <c:pt idx="7">
                  <c:v>-552479300</c:v>
                </c:pt>
                <c:pt idx="8">
                  <c:v>-625639600</c:v>
                </c:pt>
                <c:pt idx="9">
                  <c:v>-692338800</c:v>
                </c:pt>
                <c:pt idx="10">
                  <c:v>-731686100</c:v>
                </c:pt>
                <c:pt idx="11">
                  <c:v>-755653800</c:v>
                </c:pt>
                <c:pt idx="12">
                  <c:v>-780699800</c:v>
                </c:pt>
                <c:pt idx="13">
                  <c:v>-806698500</c:v>
                </c:pt>
                <c:pt idx="14">
                  <c:v>-841644500</c:v>
                </c:pt>
                <c:pt idx="15">
                  <c:v>-880217300</c:v>
                </c:pt>
                <c:pt idx="16">
                  <c:v>-795320200</c:v>
                </c:pt>
              </c:numCache>
            </c:numRef>
          </c:val>
          <c:extLst>
            <c:ext xmlns:c16="http://schemas.microsoft.com/office/drawing/2014/chart" uri="{C3380CC4-5D6E-409C-BE32-E72D297353CC}">
              <c16:uniqueId val="{00000000-2C48-4200-9B59-E023B4F77740}"/>
            </c:ext>
          </c:extLst>
        </c:ser>
        <c:ser>
          <c:idx val="1"/>
          <c:order val="1"/>
          <c:tx>
            <c:strRef>
              <c:f>'Summary 2010 - 2026'!$Z$128</c:f>
              <c:strCache>
                <c:ptCount val="1"/>
                <c:pt idx="0">
                  <c:v>Regulatory Cuts</c:v>
                </c:pt>
              </c:strCache>
            </c:strRef>
          </c:tx>
          <c:spPr>
            <a:solidFill>
              <a:schemeClr val="accent2"/>
            </a:solidFill>
            <a:ln>
              <a:noFill/>
            </a:ln>
            <a:effectLst/>
          </c:spPr>
          <c:invertIfNegative val="0"/>
          <c:cat>
            <c:numRef>
              <c:f>'Summary 2010 - 2026'!$AA$104:$AQ$104</c:f>
              <c:numCache>
                <c:formatCode>General</c:formatCod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numCache>
            </c:numRef>
          </c:cat>
          <c:val>
            <c:numRef>
              <c:f>'Summary 2010 - 2026'!$AA$128:$AQ$128</c:f>
              <c:numCache>
                <c:formatCode>_(* #,##0_);_(* \(#,##0\);_(* "-"??_);_(@_)</c:formatCode>
                <c:ptCount val="17"/>
                <c:pt idx="0">
                  <c:v>-2461200</c:v>
                </c:pt>
                <c:pt idx="1">
                  <c:v>-87535500</c:v>
                </c:pt>
                <c:pt idx="2">
                  <c:v>-147940400</c:v>
                </c:pt>
                <c:pt idx="3">
                  <c:v>-127472500</c:v>
                </c:pt>
                <c:pt idx="4">
                  <c:v>-132822600</c:v>
                </c:pt>
                <c:pt idx="5">
                  <c:v>-139116000</c:v>
                </c:pt>
                <c:pt idx="6">
                  <c:v>-176419100</c:v>
                </c:pt>
                <c:pt idx="7">
                  <c:v>-190515300</c:v>
                </c:pt>
                <c:pt idx="8">
                  <c:v>-210646700</c:v>
                </c:pt>
                <c:pt idx="9">
                  <c:v>-210368900</c:v>
                </c:pt>
                <c:pt idx="10">
                  <c:v>-216663000</c:v>
                </c:pt>
                <c:pt idx="11">
                  <c:v>-222960200</c:v>
                </c:pt>
                <c:pt idx="12">
                  <c:v>-229452100</c:v>
                </c:pt>
                <c:pt idx="13">
                  <c:v>-236132100</c:v>
                </c:pt>
                <c:pt idx="14">
                  <c:v>-243043800</c:v>
                </c:pt>
                <c:pt idx="15">
                  <c:v>-249924500</c:v>
                </c:pt>
                <c:pt idx="16">
                  <c:v>-257000800</c:v>
                </c:pt>
              </c:numCache>
            </c:numRef>
          </c:val>
          <c:extLst>
            <c:ext xmlns:c16="http://schemas.microsoft.com/office/drawing/2014/chart" uri="{C3380CC4-5D6E-409C-BE32-E72D297353CC}">
              <c16:uniqueId val="{00000001-2C48-4200-9B59-E023B4F77740}"/>
            </c:ext>
          </c:extLst>
        </c:ser>
        <c:ser>
          <c:idx val="3"/>
          <c:order val="2"/>
          <c:tx>
            <c:strRef>
              <c:f>'Summary 2010 - 2026'!$Z$133</c:f>
              <c:strCache>
                <c:ptCount val="1"/>
                <c:pt idx="0">
                  <c:v>QBPR</c:v>
                </c:pt>
              </c:strCache>
            </c:strRef>
          </c:tx>
          <c:spPr>
            <a:solidFill>
              <a:schemeClr val="accent4"/>
            </a:solidFill>
            <a:ln>
              <a:noFill/>
            </a:ln>
            <a:effectLst/>
          </c:spPr>
          <c:invertIfNegative val="0"/>
          <c:cat>
            <c:numRef>
              <c:f>'Summary 2010 - 2026'!$AA$104:$AQ$104</c:f>
              <c:numCache>
                <c:formatCode>General</c:formatCod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numCache>
            </c:numRef>
          </c:cat>
          <c:val>
            <c:numRef>
              <c:f>'Summary 2010 - 2026'!$AA$133:$AQ$133</c:f>
              <c:numCache>
                <c:formatCode>_(* #,##0_);_(* \(#,##0\);_(* "-"??_);_(@_)</c:formatCode>
                <c:ptCount val="17"/>
                <c:pt idx="0">
                  <c:v>0</c:v>
                </c:pt>
                <c:pt idx="1">
                  <c:v>0</c:v>
                </c:pt>
                <c:pt idx="2">
                  <c:v>0</c:v>
                </c:pt>
                <c:pt idx="3">
                  <c:v>-6569600</c:v>
                </c:pt>
                <c:pt idx="4">
                  <c:v>-7078400</c:v>
                </c:pt>
                <c:pt idx="5">
                  <c:v>-26529400</c:v>
                </c:pt>
                <c:pt idx="6">
                  <c:v>-30696500</c:v>
                </c:pt>
                <c:pt idx="7">
                  <c:v>-32565200</c:v>
                </c:pt>
                <c:pt idx="8">
                  <c:v>-32558300</c:v>
                </c:pt>
                <c:pt idx="9">
                  <c:v>-33374900</c:v>
                </c:pt>
                <c:pt idx="10">
                  <c:v>-34458200</c:v>
                </c:pt>
                <c:pt idx="11">
                  <c:v>-35542600</c:v>
                </c:pt>
                <c:pt idx="12">
                  <c:v>-36662200</c:v>
                </c:pt>
                <c:pt idx="13">
                  <c:v>-37817800</c:v>
                </c:pt>
                <c:pt idx="14">
                  <c:v>-38831100</c:v>
                </c:pt>
                <c:pt idx="15">
                  <c:v>-39834400</c:v>
                </c:pt>
                <c:pt idx="16">
                  <c:v>-40863800</c:v>
                </c:pt>
              </c:numCache>
            </c:numRef>
          </c:val>
          <c:extLst>
            <c:ext xmlns:c16="http://schemas.microsoft.com/office/drawing/2014/chart" uri="{C3380CC4-5D6E-409C-BE32-E72D297353CC}">
              <c16:uniqueId val="{00000002-2C48-4200-9B59-E023B4F77740}"/>
            </c:ext>
          </c:extLst>
        </c:ser>
        <c:dLbls>
          <c:showLegendKey val="0"/>
          <c:showVal val="0"/>
          <c:showCatName val="0"/>
          <c:showSerName val="0"/>
          <c:showPercent val="0"/>
          <c:showBubbleSize val="0"/>
        </c:dLbls>
        <c:gapWidth val="150"/>
        <c:overlap val="100"/>
        <c:axId val="282916168"/>
        <c:axId val="282913032"/>
      </c:barChart>
      <c:catAx>
        <c:axId val="282916168"/>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13032"/>
        <c:crosses val="autoZero"/>
        <c:auto val="1"/>
        <c:lblAlgn val="ctr"/>
        <c:lblOffset val="100"/>
        <c:noMultiLvlLbl val="0"/>
      </c:catAx>
      <c:valAx>
        <c:axId val="282913032"/>
        <c:scaling>
          <c:orientation val="minMax"/>
          <c:max val="0"/>
          <c:min val="-2000000000"/>
        </c:scaling>
        <c:delete val="0"/>
        <c:axPos val="l"/>
        <c:majorGridlines>
          <c:spPr>
            <a:ln w="9525" cap="flat" cmpd="sng" algn="ctr">
              <a:solidFill>
                <a:schemeClr val="tx1">
                  <a:lumMod val="15000"/>
                  <a:lumOff val="85000"/>
                </a:schemeClr>
              </a:solidFill>
              <a:round/>
            </a:ln>
            <a:effectLst/>
          </c:spPr>
        </c:majorGridlines>
        <c:numFmt formatCode="\$#,##0_);\(\$#,##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16168"/>
        <c:crosses val="autoZero"/>
        <c:crossBetween val="between"/>
        <c:majorUnit val="500000000"/>
        <c:dispUnits>
          <c:builtInUnit val="millions"/>
          <c:dispUnitsLbl>
            <c:layout>
              <c:manualLayout>
                <c:xMode val="edge"/>
                <c:yMode val="edge"/>
                <c:x val="1.3258725395481919E-2"/>
                <c:y val="0.38547194258945477"/>
              </c:manualLayout>
            </c:layout>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r"/>
      <c:layout>
        <c:manualLayout>
          <c:xMode val="edge"/>
          <c:yMode val="edge"/>
          <c:x val="0.40310314125928609"/>
          <c:y val="0.78802535771738214"/>
          <c:w val="0.18346929690325811"/>
          <c:h val="0.1551320802641605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6DD9B18-0B53-4329-9FB2-AF4393D2C598}" type="datetimeFigureOut">
              <a:rPr lang="en-US" smtClean="0"/>
              <a:pPr/>
              <a:t>9/21/2017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65FB971-9D72-4366-9D10-F8858D4BF2B9}" type="slidenum">
              <a:rPr lang="en-US" smtClean="0"/>
              <a:pPr/>
              <a:t>‹#›</a:t>
            </a:fld>
            <a:endParaRPr lang="en-US" dirty="0"/>
          </a:p>
        </p:txBody>
      </p:sp>
    </p:spTree>
    <p:extLst>
      <p:ext uri="{BB962C8B-B14F-4D97-AF65-F5344CB8AC3E}">
        <p14:creationId xmlns:p14="http://schemas.microsoft.com/office/powerpoint/2010/main" val="165160034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10T17:34:45.406"/>
    </inkml:context>
    <inkml:brush xml:id="br0">
      <inkml:brushProperty name="width" value="0.10583" units="cm"/>
      <inkml:brushProperty name="height" value="0.10583" units="cm"/>
      <inkml:brushProperty name="color" value="#FFFFFF"/>
      <inkml:brushProperty name="ignorePressure" value="1"/>
    </inkml:brush>
  </inkml:definitions>
  <inkml:traceGroup>
    <inkml:annotationXML>
      <emma:emma xmlns:emma="http://www.w3.org/2003/04/emma" version="1.0">
        <emma:interpretation id="{C187D924-C1AD-441F-9248-40E900BDB7C8}" emma:medium="tactile" emma:mode="ink">
          <msink:context xmlns:msink="http://schemas.microsoft.com/ink/2010/main" type="writingRegion" rotatedBoundingBox="5916,5062 2761,4825 2870,3378 6025,3615"/>
        </emma:interpretation>
      </emma:emma>
    </inkml:annotationXML>
    <inkml:traceGroup>
      <inkml:annotationXML>
        <emma:emma xmlns:emma="http://www.w3.org/2003/04/emma" version="1.0">
          <emma:interpretation id="{B94939B0-2211-440C-BB1E-AF4B966BD296}" emma:medium="tactile" emma:mode="ink">
            <msink:context xmlns:msink="http://schemas.microsoft.com/ink/2010/main" type="paragraph" rotatedBoundingBox="5916,5062 2761,4825 2870,3378 6025,3615" alignmentLevel="1"/>
          </emma:interpretation>
        </emma:emma>
      </inkml:annotationXML>
      <inkml:traceGroup>
        <inkml:annotationXML>
          <emma:emma xmlns:emma="http://www.w3.org/2003/04/emma" version="1.0">
            <emma:interpretation id="{E7ADCDB9-5CAA-45DF-8C05-E6A6E1FF6AC1}" emma:medium="tactile" emma:mode="ink">
              <msink:context xmlns:msink="http://schemas.microsoft.com/ink/2010/main" type="line" rotatedBoundingBox="5916,5062 2761,4825 2870,3378 6025,3615"/>
            </emma:interpretation>
          </emma:emma>
        </inkml:annotationXML>
        <inkml:traceGroup>
          <inkml:annotationXML>
            <emma:emma xmlns:emma="http://www.w3.org/2003/04/emma" version="1.0">
              <emma:interpretation id="{69D12E31-76F6-4E94-8B51-66A0F569B555}" emma:medium="tactile" emma:mode="ink">
                <msink:context xmlns:msink="http://schemas.microsoft.com/ink/2010/main" type="inkWord" rotatedBoundingBox="5916,5062 2761,4825 2870,3378 6025,3615"/>
              </emma:interpretation>
              <emma:one-of disjunction-type="recognition" id="oneOf0">
                <emma:interpretation id="interp0" emma:lang="en-US" emma:confidence="0.5">
                  <emma:literal>Ropier's*</emma:literal>
                </emma:interpretation>
                <emma:interpretation id="interp1" emma:lang="en-US" emma:confidence="0">
                  <emma:literal>Ropier*</emma:literal>
                </emma:interpretation>
                <emma:interpretation id="interp2" emma:lang="en-US" emma:confidence="0">
                  <emma:literal>Roars*</emma:literal>
                </emma:interpretation>
                <emma:interpretation id="interp3" emma:lang="en-US" emma:confidence="0">
                  <emma:literal>Rotors*</emma:literal>
                </emma:interpretation>
                <emma:interpretation id="interp4" emma:lang="en-US" emma:confidence="0">
                  <emma:literal>Ropier'*</emma:literal>
                </emma:interpretation>
              </emma:one-of>
            </emma:emma>
          </inkml:annotationXML>
          <inkml:trace contextRef="#ctx0" brushRef="#br0">9295 4452,'0'3,"2"0,4 0,0 2,7-1,3 3,1 1,0 1,0-1,-1 3,-3 2,-6-2,-16-1,-7 0,-5 1,-6 4,-1 0,0 4,-3-2,-3 3,1-1,5-5,0-4,4-6,7-7,5-9,6-5,6-3,5 3,4 2,3 0,2 2,1-3,0 2,3 0,0 4,-1 2,0 4,-1 1,-1 0,-1 0,1 0,1 1,3 1,-1 5,-2 2,-4 3,-3 1,-6 0,-6 0,-7-1,-4-3,-5-2,-1-1,-4-2,-4-1,2 0,-3-1,2-2,5-3,9-7,14-9,11-11,6-5,5-5,1-4,-4 4,-13 11,-9 18,-11 14,-14 15,-9 8,-5 9,-4 2,-2-3,5-1,9-10,9-10,4-13,6-12,5-8,6-5,7-3,4-3,6-3,3 3,1 4,-1 8,0 7,-1 16,4 19,4 12,-1 11,-4 4,0 6,-3-5,-5-7,-4-13,-3-14,-3-11,-5-17,-6-5,0-4,-1 2,1 1,3 3,2 11,2 11,2 7,-2 9,0 10,-2 0,0-3,1-11,1-20,0-12,2-6,1-7,2 5,1 8,1 11,-2 18,-7 12,-8 13,-4 2,-4 0,-1-4,4-2,-3-8,1-13,2-18,11-23,7-23,12-13,-4-3,-3 1,3 3,2 7,-1 6,0 13,0 7,-3 6,-2 2,1 3,-1-3,-1-3,0 1,-2-1,0 1,6 8,5 10,0 21,-2 21,-3 19,3 15,-1 8,-2-3,-2-13,-2-15,-8-15,-4-18,0-15,1-11,3-11,1-6,2-7,1 2,1 3,0 0,1 2,-1 5,0 0,-2 2,-1-2,-2 0,-1-1,2-3,0 1,2-1,0 0,2 3,2 4,4 7,7 7,10 7,2 11,0 7,0 14,-2 5,-4 3,-4-3,-2-8,-2-6,-9-8,-14-6,-5-8,-4-10,-1-12,4-7,1 1,5 3,4 14,3 14,3 13,1 9,1 6,-1 0,-2-3,1-9,0-16,-4-10,-1-9,0-8,2-2,2 1,1 2,1 7,0 17,1 18,-2 20,-5 17,-5 12,-11 8,-9-9,-7-3,-1-11,4-12,-1-14,3-11,2-14,0-20,-2-13,5-8,5-3,4 1,6 6,5 6,6 13,4 12,2 12,0 7,0 3,-6 0,-9 1,-2 0,0-11,4-9,2-8,4-4,4-1,4-1,7 2,4 3,-1 5,-3 6,-3 4,-3 6,-9 6,-12 3,-5 2,-1-4,10-13,9-14,13-15,11-10,10-8,2-4,-1-2,-2 6,-7 9,-10 9,-14 8,-16 13,-17 8,-8 9,-4 9,-1 3,5-3,8-2,9-2,9-2,7-9,12-11,13-13,6-6,2-4,1 1,-1 3,0 5,-1 4,-3 5,-2 3,-5 7,-3 5,-5 5,-2 4,-2 0,-4-2,-1 0,-9 3,-10 2,-3-2,3-18,-3-10,9-6,12-2,19-1,15-2,12 0,4-1,-2 2,-8 3,-9 4,-8 8,-14 11,-11 10,-15 9,-7 4,-3-2,2-3,-2-6,-2-1,3-1,1-4,3-4,5-1,19-2,30-5,22-4,17-2,2 0,-4 1,-9-2,-13 1,-16 3,-11 7,-21 7,-12 5,-7 0,-7 6,-5 1,-1-4,2-1,4 0,5-4,5-5,8-4,7-7,5-6,4-3,3-3,5 0,-7 2,-10 4,-12 2,-7 7,-6 3,0 1,0-1,1-1,9-4,10-3,16-8,18-7,16-14,16-8,6-1,5-2,-9 4,-11 9,-18 12,-24 12,-19 13,-14 8,-16 9,-7 0,-9 1,-9 1,-8 3,0-3,6-4,10-6,17-3,15-6,14-6,16-14,23-11,24-16,21-8,9-3,-2 4,-4 4,-11 9,-14 10,-23 11,-26 16,-30 16,-22 15,-13 8,0 2,1-4,4-1,18-8,26-12,28-11,21-9,14-10,23-7,13-3,7-3,-6 3,-15 5,-18 7,-17 11,-16 6,-15 10,-19 9,-17 1,-12 2,-9 2,-5-1,3 0,6-4,13-5,9-6,10-8,15-13,14-7,17-7,13-5,18-8,7 0,-5 2,-9 4,-11 7,-11 8,-11 9,-10 7,-12 8,-13 8,-13 3,-7 5,1-3,4-5,4-5,4-2,17-6,21-9,17-7,17-9,22-11,8-3,-5-1,-9 4,-18 13,-21 10,-14 9,-15 9,-16 4,-12 1,-6 6,-7 2,4 0,-1-2,2-5,9-4,3-4,2-7,4-6,6-9,6-7,3 1,3-1,3-1,7-1,2 0,4 3,4 3,8 1,2 3,-3 7,-4 12,-11 19,-7 18,-4 16,-1 12,0 2,-2 1,-1-9,3-8,1-10,0-8,-2-12,-1-9,-2-12,0-12,4-14,1-7,3-13,1-9,2-6,0-8,0-9,1-2,-1 0,1 6,11 3,4 5,6 3,2 2,-1 5,-2 6,-4 7,-6 5,-4 7,2 6,0 6,0 14,-4 17,-6 17,-14 21,-9 6,-1-3,-3-7,3-11,3-10,4-11,4-7,5-9,4-12,2-8,3-7,7-11,8-3,6-1,7-1,-2 3,-3 7,-2 8,-6 10,-5 8,-4 14,-3 13,-9 20,-11 11,-10 7,-4-5,2-7,7-11,2-13,-3-11,0-8,2-14,2-10,0-15,2-7,5-17,4-6,4 2,2 9,2 7,0 8,3 8,1 6,2 5,8 4,7-2,4 1,-1 3,1 2,0 8,-1 5,2 11,2 7,-2 0,2-5,-2-8,2-11,-3-7,-7-6,-5 2,-9 9,-13 15,-15 22,-11 13,-6 7,1 0,5-7,7-10,9-13,16-11,11-11,11-11,6-3,3-2,-2 3,-1 2,-4 0,-1-3,-4-5,-3-5,2-6,-2 0,-7 0,-9 6,-7 6,-7 3,-5 4,-9 2,-1 0,5-4,-1 0,5-1,5-2,1 2,3 0,0 2,1 0,-2 1,1-1,5 2,12 1,17 4,15 9,12 9,19 7,9 6,-4-1,1-5,-5-7,-13-15,-17-13,-14-10,-14-3,-7 0,-6 1,0 3,-1 0,1-2,1-1,1 0,1-2,0 0,1 2,-4 5,-2 1,-5 3,-2 2,-2 2,-3 6,-1 11,-4 18,-5 17,-3 10,2 4,-2-5,5-9,4-12,4-11,2-11,-1-18,3-18,1-13,3-7,3 0,3-3,6-1,6 7,4 5,2 8,1 9,-2 7,-3 0,-1 4,-2 1,2 0,3-1,1 0,-2-5,0-2,1 1,-3 15,-1 21,-4 21,-1 20,-2 13,-1 6,0-5,0-8,-3-15,-6-16,-5-14,-1-15,0-13,-2-12,1-13,4-7,4-7,3-7,5 1,3 3,2 2,4 7,2 6,-1 6,3 8,-1 11,-5 15,-3 20,-5 15,-7 9,-10 5,-3-1,1-2,-3-7,1-11,-2-11,4-17,5-11,6-10,3-8,4-11,6-6,5-5,4-3,1 6,-1 6,-3 9,1 8,0 12,-3 20,-3 26,-6 17,-4 13,-12 7,-11 4,-5-3,3-13,4-16,4-17,4-14,-3-13,0-20,4-21,5-19,4-8,3-8,3 1,2 9,5 3,5 9,0 8,-1 10,-1 5,0 6,-3 3,-1 1,-2 12,-1 18,-1 25,0 20,-1 11,-4 5,-2-8,1-11,1-24,2-20,3-29,9-38,12-25,1-8,-1 1,-3 9,-3 11,-5 15,-4 21,-2 31,-3 29,-1 23,-1 16,0 15,0-44,0-24,1-13,-5-3,-1-12,-1-7,3-7,0-9,7-9,7 1,4 4,3 3,-3 7,-3 25,-3 40,-6 43,-7 34,-13 25,-4 4,-9-1,-6-14,-1-21,8-25,6-27,6-31,8-28,4-23,4-18,2-14,1-2,8-1,6 0,4 1,-2 5,-1 14,4 1,-2 4,-4 8,-1 9,-2 16,3 17,-1 15,0 19,-3 11,-3 8,-2-3,-3-10,4-23,0-23,0-21,-2-17,-1-6,-4 1,-1 8,-1 18,-2 22,-2 18,-8 13,-5 10,-7 3,-8 5,-1-4,-1-5,3-11,1-10,3-14,4-13,7-16,7-17,5-13,3-7,4-5,5-4,3 3,-1 8,1 12,2 8,-1 6,-2 11,-2 26,-2 31,-2 28,-1 22,-7 7,-10-5,-9-10,0-18,2-21,-2-10,-4-14,3-25,4-16,6-20,6-18,5-5,5-2,6-3,4 2,5 4,3 8,4 5,-1 12,-2 9,-3 9,-4 15,-3 22,-3 22,-3 19,-4 12,-2 0,1-6,-8-23,0-29,0-26,5-23,6-19,17-18,18-25,9 0,3 8,-7 18,-10 18,-11 14,-5 13,-6 16,-9 23,-13 39,-31 51,-17 33,-15 18,2-8,10-17,17-28,11-31,13-25,5-21,6-16,2-21,4-24,3-14,2-17,-16 11,-4 5,7-8,16-11,14-1,7 6,-1 11,-1 13,-5 11,-2 8,-3 15,2 19,-2 22,-3 14,-1 11,-3-1,-2-9,-3-17,-1-18,0-21,9-26,14-24,6-11,10-11,6-5,3 3,-6 8,-10 12,-7 18,-8 19,-8 27,-19 43,-23 41,-23 35,-11 11,3-5,12-20,9-27,9-33,7-31,10-32,8-19,5-17,5-17,2-6,2 1,7 5,2 12,1 9,2 10,-2 9,-3 8,-1 6,-1 19,-2 19,-3 21,0 17,3 8,1-1,0-10,-1-22,-2-31,1-25,5-25,3-20,11-10,9-3,2 7,-5 8,-4 13,-2 12,-6 10,-3 10,-4 4,-4 6,-3 9,-2 12,-8 22,-5 20,-15 24,-6 8,-3 4,-4-7,1-6,5-15,7-17,7-24,6-19,6-25,4-25,10-15,11-8,15-6,6-5,4 0,2 4,-4 3,-5 12,-7 21,-14 27,-18 30,-17 25,-13 16,-8 9,-9 5,-5-3,4-11,4-9,8-14,8-12,3-13,6-9,7-15,6-12,5-11,8-6,6-2,8 1,9 4,2 7,-1 6,-3 8,-6 5,-5 8,-6 12,-8 14,-11 17,-11 15,-9 17,-10 5,-5 3,4-2,6-12,9-11,9-19,8-25,6-20,6-23,17-21,13-11,7-10,15-4,6-5,3 6,-7 11,-12 16,-10 15,-11 15,-14 20,-16 20,-8 19,-18 17,-11 8,-14 10,-5 0,0-5,4-6,9-10,27-27,26-25,21-20,19-18,12-8,4 0,-9 8,-9 10,-10 12,-9 22,-4 25,-5 21,-9 17,-10 11,-13 5,-11-5,-16-3,-9-8,-4-12,3-13,3-9,9-7,12-6,13-13,23-22,25-19,38-24,25-21,18-12,2 1,-10 10,-13 11,-19 17,-21 23,-19 24,-15 19,-14 18,-16 14,-13 11,-18 11,-18 11,-9 4,0-4,11-11,13-18,16-13,13-16,18-19,15-11,7-12,26-13,34-20,31-15,24-5,10 5,-9 8,-26 14,-32 21,-28 18,-25 19,-24 15,-19 12,-23 7,-13 4,-10 4,-1 2,6-7,7-6,9-10,10-11,11-6,9-12,7-10,7-10,4-4,1-3,0-5,-2 0,0 4,-9 3,-7 1,-9 4,-3 6,-7 4,-5 1,-6 2,3-5,-5-4,-4 1,0 3,5 3,9 2,4 3,8 8,6 3,5 3,5 1,4 2,-3-3,-2-3,0 0,-4-3,1-8,5-7,5-4,3-3,-2 3,-2 4,-4 7,-3 4,0 6,-5 2,-6-1,1 0,9-1,24-2,39 3,41 0,35-2,23-2,10-2,-2-1,-18-1,-29-1,-35 4,-25 2,-18 0,-14 1,-8-1,-5 1,-1 0,1-2,7-1,2-2,1-1,-3 2,-3 4,-12 2,-10 0,-10-1,-12 0,-12-3,-8-1,-5-2,-1-1,-7-1,2 0,4 0,8-1,5 1,8 0,5 0,2 0,4 2,-4 1,0 0,1-1,0 0,3-1,-2-2,1-7,2-1,-2-2,0-2,2 0,-3-3,-1-4,0 2,-2-3,-3-5,2 1,3 6,5 3,5 4,2 5,0 3,2 3,1 0,1 2,0 0,0 0,-2-1,-1 1,0-1,1 0,-2 3,-2 0,-1 0,-1-1,1 0,1-1,0 0,0-1,2 0,1 0,2 0,0-1,1 1,-2 0,-1 0,-2 0,-1 0,2 0,-4 0,-8 0,-5 0,0 0,4 0,5 0,2 0,1 0,1 0,2 0,3 0,-4 0,-2 0,0 0,1 0,1 0,0 0,0 0,-7 0,0 0,-3 0,2 0,3 0,-1 3,1 0,11 0,12 4,14 1,7-1,5-2,4-1,0-2,-3-1,-3 2,0 0,1 2,1 0,5 2,1 4,1 1,-2-3,-4-1,-3-4,-3-1,0-2,4-1,1 0,-1-1,-2 1,0-1,-1 1,-1 0,-1 0,1 0,4 0,2 0,3 0,0 0,-3 0,-3 0,0 0,1 0,-1 0,-1 0,0 0,4 0,2 0,5 0,1 0,7 0,0 0,-3 0,-4 0,-11 0,-15 0,-14 0,-13 0,-12 0,-10 0,-7 0,-7 0,-3 0,1 0,6 0,3 0,2 0,3 0,3 0,3 0,-2 0,1 0,1 0,-1 0,2 0,1 0,1 0,0 0,1 0,0 0,-2 0,-3 0,4-2,4-6,5-2,3-3,9 0,17 3,16-3,11 0,16-1,9 2,24-2,25 2,16 2,7-1,3 1,-8 2,-18 3,-23 1,-29 3,-24 0,-25 1,-15 1,-9 2,-14 0,-19 5,-22 6,-24 5,-20-1,-5 0,6 0,15-2,26-1,29-4,25-1,22 0,18-2,11 3,14 2,18-2,14-2,19-3,19-2,18-2,1-2,-20 0,-29 0,-34-3,-27-1,-20 1,-13 0,-17 1,-12 1,-14 0,-6 1,-2 0,3 0,5 0,10 1,10-1,12-3,19-4,25-5,38-4,28-5,21-6,7 3,-4-1,-11 5,-20 5,-21 6,-22 4,-25 3,-23 1,-18 2,-20 0,-19 0,-12 0,-6 0,2-1,9 0,10 3,14 0,16 2,12 3,8 0,10-1,12-3,15-1,24-3,17-3,24 0,17-4,6-4,11-4,5 0,-4 0,-18 3,-39 3,-47 4,-41 2,-72 2,-46 1,-18 0,-3 5,18 7,23 1,40-4,48-6,52-13,37-10,31-8,21-4,9 1,-5 1,-16 5,-21 5,-33 6,-33 5,-34 11,-22 11,-21 7,-23 12,-10 1,-1-1,2-3,17-4,31-7,47-15,46-16,33-10,19-4,19-6,3-5,-8-1,-10 4,-21 5,-35 9,-43 11,-43 13,-41 13,-32 9,-17 4,-7 7,13 0,25-6,23-7,32-6,31-9,33-15,28-9,29-6,24-9,25-7,1 4,-6 7,-26 9,-34 7,-37 7,-36 10,-31 11,-22 12,-17 1,-6 2,4-4,6-4,15-4,23-8,35-11,29-7,23-11,14-6,15-7,5-1,-3-2,-9 5,-26 12,-30 8,-32 13,-37 15,-30 13,-13 4,-1 3,11-3,20-9,27-8,29-17,37-19,37-9,31-9,26-9,10 3,-3 8,-13 8,-23 7,-32 7,-29 5,-38 8,-39 16,-29 9,-22 4,-14 4,0 1,8-3,19-9,22-2,27-11,32-9,24-11,21-10,13-5,7-3,6 0,8-2,-1 4,-6-2,-9 4,-21 8,-30 11,-28 11,-24 6,-18 6,-17 6,-1 7,-4-4,10-3,16-6,23-10,32-13,31-15,35-12,33-11,14-5,5 1,-10 5,-24 9,-33 16,-28 16,-19 9,-22 2,-12 7,-8 2,-8-1,-3 3,1-2,6 1,6-3,3-3,7-4,22-4,24-10,28-15,26-16,8-5,1 0,-6 3,-13 5,-18 9,-20 7,-19 11,-23 8,-16 8,-8 7,-2 4,5-1,17-8,18-6,13-6,10-7,10-3,5-2,-7 0,-11 7,-14 6,-7 4,-4 1,-4 7,0-1,2 1,2-1,8-9,17-14,20-12,19-5,10-5,4-3,-7 5,-9 4,-14 7,-25 10,-17 10,-20 8,-17 5,-10 7,-6 4,6 0,8-5,6-3,9-5,19-10,25-8,26-11,31-16,13-6,-3 2,-14 1,-16 7,-17 10,-15 11,-18 8,-9 4,-10 8,-10 9,-10 3,-8-3,-4-3,0-1,6-2,6-6,16-3,22-9,29-10,20-12,10-8,4-6,-6 3,-9 5,-9 8,-14 7,-23 10,-24 14,-15 7,-14 6,-4 0,1 5,2-3,8-4,13-2,20-5,28-5,21-4,10-2,5-3,-2 0,-10 4,-9 6,-10 4,-14 7,-10 4,-13 2,-7 0,-4-2,4-4,5-5,8-8,12-12,9-13,6-5,8-5,9-1,-2 1,-2 5,-5 14,-6 15,-8 11,-11 9,-8 16,-8 10,-7 5,-2-5,3-10,5-19,10-19,11-21,9-11,5-8,6-2,-1 2,0 7,-4 4,-1 11,0 7,-1 14,4 9,1 3,0 5,0-1,0-4,4-12,0-15,10-12,7-12,3-8,3-9,-2 3,-7 8,-8 9,-7 17,-8 25,-5 23,-9 14,-4 11,-2 1,-3-4,1-4,2-10,3-19,9-26,26-20,24-19,28-17,20-12,18-13,9-1,-3 9,-15 11,-24 19,-24 29,-23 26,-18 25,-13 16,-9 6,-13 5,-12 6,-3-2,4-10,2-13,9-14,23-33,21-24,25-17,31-8,21-5,9 0,-5 2,-20 11,-25 19,-23 24,-20 26,-13 17,-14 17,-7 9,-6-4,1-9,1-11,3-9,0-10,4-15,2-18,2-16,2-12,2-11,0 1,0 0,1 6,2 9,0 8,1 10,-2 14,0 8,-1 6,0 3,-1-6,0-3</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10T17:34:47.959"/>
    </inkml:context>
    <inkml:brush xml:id="br0">
      <inkml:brushProperty name="width" value="0.10583" units="cm"/>
      <inkml:brushProperty name="height" value="0.10583" units="cm"/>
      <inkml:brushProperty name="color" value="#FFFFFF"/>
      <inkml:brushProperty name="ignorePressure" value="1"/>
    </inkml:brush>
  </inkml:definitions>
  <inkml:trace contextRef="#ctx0" brushRef="#br0">27383 8067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10T17:33:01.169"/>
    </inkml:context>
    <inkml:brush xml:id="br0">
      <inkml:brushProperty name="width" value="0.025" units="cm"/>
      <inkml:brushProperty name="height" value="0.025" units="cm"/>
      <inkml:brushProperty name="color" value="#FFFFFF"/>
      <inkml:brushProperty name="ignorePressure" value="1"/>
    </inkml:brush>
    <inkml:brush xml:id="br1">
      <inkml:brushProperty name="width" value="0.10583" units="cm"/>
      <inkml:brushProperty name="height" value="0.10583" units="cm"/>
      <inkml:brushProperty name="color" value="#FFFFFF"/>
      <inkml:brushProperty name="ignorePressure" value="1"/>
    </inkml:brush>
  </inkml:definitions>
  <inkml:traceGroup>
    <inkml:annotationXML>
      <emma:emma xmlns:emma="http://www.w3.org/2003/04/emma" version="1.0">
        <emma:interpretation id="{01D9EDCA-AEDB-49B6-BB55-F1BE638B77E0}" emma:medium="tactile" emma:mode="ink">
          <msink:context xmlns:msink="http://schemas.microsoft.com/ink/2010/main" type="writingRegion" rotatedBoundingBox="3032,5974 1166,5887 1205,5048 3071,5134"/>
        </emma:interpretation>
      </emma:emma>
    </inkml:annotationXML>
    <inkml:traceGroup>
      <inkml:annotationXML>
        <emma:emma xmlns:emma="http://www.w3.org/2003/04/emma" version="1.0">
          <emma:interpretation id="{CC82766E-B8EB-45B6-B026-B1544B7C06B1}" emma:medium="tactile" emma:mode="ink">
            <msink:context xmlns:msink="http://schemas.microsoft.com/ink/2010/main" type="paragraph" rotatedBoundingBox="3032,5974 1166,5887 1205,5048 3071,5134" alignmentLevel="1"/>
          </emma:interpretation>
        </emma:emma>
      </inkml:annotationXML>
      <inkml:traceGroup>
        <inkml:annotationXML>
          <emma:emma xmlns:emma="http://www.w3.org/2003/04/emma" version="1.0">
            <emma:interpretation id="{DAB0DE95-B989-4C4C-960E-ABB57FDA1950}" emma:medium="tactile" emma:mode="ink">
              <msink:context xmlns:msink="http://schemas.microsoft.com/ink/2010/main" type="line" rotatedBoundingBox="3032,5974 1166,5887 1205,5048 3071,5134"/>
            </emma:interpretation>
          </emma:emma>
        </inkml:annotationXML>
        <inkml:traceGroup>
          <inkml:annotationXML>
            <emma:emma xmlns:emma="http://www.w3.org/2003/04/emma" version="1.0">
              <emma:interpretation id="{6C4685AF-5FC8-4420-809F-583D0A6D1260}" emma:medium="tactile" emma:mode="ink">
                <msink:context xmlns:msink="http://schemas.microsoft.com/ink/2010/main" type="inkWord" rotatedBoundingBox="3032,5974 1166,5887 1205,5048 3071,5134"/>
              </emma:interpretation>
              <emma:one-of disjunction-type="recognition" id="oneOf0">
                <emma:interpretation id="interp0" emma:lang="en-US" emma:confidence="0.5">
                  <emma:literal>*appropriators"*</emma:literal>
                </emma:interpretation>
                <emma:interpretation id="interp1" emma:lang="en-US" emma:confidence="0">
                  <emma:literal>*appropriators*</emma:literal>
                </emma:interpretation>
                <emma:interpretation id="interp2" emma:lang="en-US" emma:confidence="0">
                  <emma:literal>*appropriators'*</emma:literal>
                </emma:interpretation>
                <emma:interpretation id="interp3" emma:lang="en-US" emma:confidence="0">
                  <emma:literal>*appropriators'"*</emma:literal>
                </emma:interpretation>
                <emma:interpretation id="interp4" emma:lang="en-US" emma:confidence="0">
                  <emma:literal>*apropos*</emma:literal>
                </emma:interpretation>
              </emma:one-of>
            </emma:emma>
          </inkml:annotationXML>
          <inkml:trace contextRef="#ctx0" brushRef="#br0">6240 6016,'0'-10,"2"-2,1-5,0-6,1 0,2 3,-2 1,-2 3,3 3,-1 1,5 4,1 2,4 3,0 1,1 7,-2 6,-5 4,-2 2,-2 0,-2 0,-2 0,-3-4,0-2,-1 3,-2-4,1-6,-6-6,-2-5,-3-1,-1 1,0 1,-2 2,0 3,0 6,3 0,2 3,4 5,2-1,2 1,-1 0,2 1,1-5,1-11,4-5,1-7,8-4,2-3,2 0,4 2,3 4,-8 13,-5 15,-7 8,-4 2,-1-1,1-1,0-6,1-9,0-7,1-11,0-11,1-5,0-2,1 4,2 9,-1 21,6 11,2 8,-3 3,-1-1,1-10,1-9,-2-13,0-8,-2-3,2 1,0 5,6 13,2 11,1 7,-2 4,0-3,-3-2,-3-6,-3-11,-2-7,0-8,-2-8,2-3,4 3,6 7,-1 14,-2 9,-2 6,-2 2,-3 2,-1-1,-1 2,-1 0,1 0,-5-5,-6-3,-5-5,-2-2,0-5,4-7,4-4,4-3,5 1,6 4,3 2,4 4,1 2,2 1,-1 1,6 0,-1 3,-4 6,-5 3,-5 0,-4 0,-11-2,-6-2,-6-1,-2-1,1-2,2-1,2-4,7-2,13 0,7 1,6 0,3 0,3 1,-2-1,-9-6,-7-2,-8 2,-2-1,-2-1,-5 1,-2 3,1 4,-1 2,1 6,1 5,-1 0,0-1,-2-4,4 1,0-1,12-7,11-5,8-4,7-5,6-2,3-1,-1 2,-3 5,-7 1,-5 3,0 2,-3 5,-5 4,-8 4,-11 1,-6 1,-4-1,0-2,0 2,-4 0,-1 1,1-2,-3 1,4 1,3-2,3 1,3 3,10-2,10-6,6-5,9-6,10-6,1-3,2 1,-4 1,-4 3,-8 5,-4 7,-8 4,-4 3,-10-1,-2 3,-4 1,0-5,2-5,4-6,4-4,5-3,1-1,0-2,3 0,-1 7,-2 8,-2 5,-3 10,-4 2,0 0,0 0,3 0,0 1,2 0,0-3,-7-9,0-10,1-11,0-6,-2 0,-2 10,2 8,0 9,5 2,2-8,5-11,6-8,4-1,0 0,2-1,-2 4,0 6,-4 8,-3 6,0 3,0 3,-2 3,-1 0,0 2,-4 3,-4 0,0 1,-2-1,0-1,-5-1,-3-3,-1-3,-1-4,2-2,2-4,-2-4,0-5,4-1,3-7,4-3,2 0,2 2,3 1,7 3,1 1,1-1,5 0,0 3,2 1,0 0,-1-1,-4-3,-2 2,-3 7,-5 12,-5 7,-6 6,-2 3,0 4,-6-2,0-3,-2-5,0-3,2-1,-2-3,2-5,2-10,5-9,4-7,2-4,2-1,6-2,4 2,1 2,1 3,1 6,-1 8,-3 7,-3 11,-2 9,-1 13,-4 3,-2-1,-4-1,-2-2,-2-7,-4-8,1-10,2-12,2-15,4-12,6-8,10-9,7 1,5 1,0 4,-1 12,-3 7,-6 6,-1 7,-2 2,-2-1,0-2,2 2,2 12,-3 13,-2 9,-1 12,-2 3,-4 0,-3-5,-2-3,-1-6,-2-3,-2-5,0-3,0-1,-1-2,1-9,3-13,3-11,2-10,4-1,2 0,4 4,2 4,3 7,2 7,1 7,-2 14,-4 9,-2 9,-4 4,-4-2,-3-3,-6-3,0-4,0 0,4-1,-3-6,1-10,1-12,3-7,4-3,7 0,3 1,0 0,-3 7,-6 10,-5 8,-4 7,-9 7,-3-1,0-1,1 4,4 3,4-13,10-13,6-13,12-11,3-5,4-3,3 3,0 7,-5 13,-6 9,-6 11,-4 10,-3 6,-4 6,-2 1,-2 1,-6-6,0-11,2-19,5-15,3-9,7-5,5-1,0 3,2 6,-7 13,-6 9,-5 10,-4 6,-8 7,-6 3,-2-1,0 1,4 0,6-11,6-13,8-13,4-7,7-3,0-5,2 2,-2 8,-9 10,-6 7,-6 9,-2 10,0 0,9-14,8-14,13-12,4-6,2-3,0 4,-2 6,-2 7,0 5,-2 7,-4 8,-4 7,-4 7,-2 6,-4 4,-4-1,0 1,-8-7,0-12,2-15,2-10,4-5,2-4,3-3,3 0,1 5</inkml:trace>
          <inkml:trace contextRef="#ctx0" brushRef="#br0" timeOffset="384">6226 5821,'-6'5,"-9"6,-2 8,-3 9,0 4,-1 0,4-1,4-12,5-9</inkml:trace>
          <inkml:trace contextRef="#ctx0" brushRef="#br1" timeOffset="27842">6227 5918,'0'2,"0"4,0 5,0 4,0 3,-2 3,-1 2,-3-3,1 2,0-6,4-6,4-6,2-10,7-10,1-4,2-8,2-6,-2-2,2 0,-2 2,1 8,-3 6,-2 3,-4 3,-1 3,-1 3,-2-4,-1 2,2 5,0 4,-2 5,1 4,-2 6,0 5,-8-8,-5-3,0-1,-1 6,2 9,3 4,3 0,2-2,-3-5,-1-4,2-1,0 0,2 2,2 0,0-1,-2-2,0 1,5-2,2 2,3-2,3-2,1-2,7-6,2-10,1-4,-2 0,-1 1,1 4,-1 2,-2 5,-5 5,-5 3,-6 1,-10-2,-2 1,-2 0,-3-3,-1-2,0-1,1-1,1 0,0-2,1 1,-4-5,-1-2,3-2,-3 1,13 21,9 10,1-1,-2-4,-4-6,-3-4,-6-4,-3-2,-4-2,-1-1,1 0,-2 1,1-4,-1 0,0 1,5-4,2-1,0-12,4-3,3-4,3-1,2 2,3-1,10 1,11-3,10-1,6-7,4 2,-3 7,-5 5,-7 4,-10 7,-10 1,-13 1,-16 3,-11 7,-4 4,-4 6,4 4,0-1,7 0,3 0,5-2,3-1,0 1,1-2,4 2,-1 0,0 0,0 0,0-1,-2 2,0 0,2 1,2 0,3-1,3 2,5 0,8-6,5-12,3-6,6-9,3-4,1-1,-3 2,-2 5,-1 5,0 5,-1 3,-1 2,-3 4,0 7,-1 6,-3 5,-3 2,-3 5,-3-4,-3 1,0-2,-5-6,-1-2,-5-3,-6-4,-7-3,-3-3,1-1,1 0,0-3,6-3,3-8,5-6,5-8,7 3,3 2,4 5,8 3,5 4,3 0,4-1,-1 1,-2 3,-2 3,-2 2,-2 1,-4 4,-1 6,-2 5,-4 2,-2 0,-1 3,-2 3,-2 1,-4-2,-3 1,-5 2,-2-4,-1-2,2-1,-1-5,-4-3,0-1,2-1,4 0,2 0,0-2,0-2,3-2,-3-12,-1-6,1-2,1 0,1-2,4-2,2 2,6 1,13 0,11 1,5 0,3 2,-3 4,-3 6,-7 0,-8 1,-2 0,-4 5,-3 8,-5 8,-8 9,-7 8,-6-1,-7-2,-4-6,-3 0,-2-2,3-4,4-5,6-4,7-1,4 0,4 4,5 0,2-12,2-10,1-12,3-4,6-4,4 4,4 2,-1 2,2 6,-7 5,-8 13,-11 6,-12 7,-4 5,-4 6,4 0,-2 2,4-10,6-20,12-20,14-12,18-12,6-2,4 0,8 2,-2 6,-3 6,-7 6,-8 18,-10 14,-7 15,-7 6,-11 5,-7 1,-3 4,-5-5,-6 2,0 0,-2 0,-2-4,1-4,5-5,6-2,8 0,6 0,4-9,10-8,6-10,4-5,6-2,2 3,3 1,3 3,3 4,-2 3,-4 3,-6 4,-7 10,-6 7,-4 6,-3 3,-3-4,-5 0,-5-7,-6-10,-7-3,-3-4,-2 4,1 1,6 7,5 1,5 1,5 0,-2-2,-2-2,-1-10,3-7,3-6,2-3,3-2,3 1,5 0,3 1,0-4,1 2,-6 8,-6 11,-10 5,-5 4,-2 5,-1 0,2 0,3-1,0-2,2-10,3-11,4-10,5-10,9-6,12-5,3 2,6 0,0 7,-2 9,-6 10,-12 9,-9 13,-7 10,-10 8,-3 1,-7 4,-8-5,1-4,-5-4,-2 0,-2-2,0 4,5-2,6-6,7-3,4-4,7-9,5-6,4-6,3-10,7-8,9-12,10-4,5 2,3 6,-2 13,-6 4,-7 10,-7 8,-9 9,-8 10,-4 2,-8 2,-3 4,0-2,1-1,-1-2,2-8,4-9,4-6,5-5,3-2,2-2,5 2,1 0,7-1,8-4,7 1,5-1,-2 1,-4 1,-3 6,-7 0,-2 4,-4 4,-6 4,-5 6,-6 4,-2 4,-1 2,2-1,2 0,6-1,4-4,4 0,9-3,10-3,16-3,10-1,10-1,9-1,4-1,-6 1,-7-1,-10 1,-9-1,-11-1,-17-1,-17 0,-14 1,-10 0,-7 0,-4 2,0 0,0 0,6 0,4 0,5 0,4 0,3 0,1 0,-2 0,0 0,0 0,-2 0,-3 8,0 4,-1 2,1 4,1 2,-3-4,3-2,0-2,0-2,5 0,-1-2,3 1,3 0,4 5,0 1,2 8,-4-1,-1-4,2-15,2-20,1-16,2-11,9-10,7-3,4 6,3 6,6 7,0 8,-1 8,-4 8,-5 4,-3 4,-4 8,-11 12,-8 7,-6 7,-9 5,-2 1,4-5,-3-4,4 1,3 6,0 3,0 0,3-3,3-4,2-2,4-7,9-10,7-13,9-9,3-4,-2-4,-4-4,-5 1,-2-5,-2 0,-3 1,0 8,0 3,2 2,4 5,1 8,-2 16,0 16,1 9,-2 1,-1-5,-3-5,-1-5,-2-6,-3 3,-1-2,-5-2,-6-6,-5-12,0-14,-3-8,2-8,6 2,11 10,8 11,3 8,1 10,0 10,0-7,-3-10,-2-7,-1-12,-2-6,0-4,-1-1,-1 8,1 12,-1 14,1 9,0 8,0 1,0 0,-3-2,-2-6,-1-4,-2-3,1-14,1-15,2-12,1-6,2-4,0 3,1 5,-4 11,-4 10,-6 13,-5 8,-3 7,-4 8,1 6,2-1,5-4,5-8,6-16,3-14,10-12,3-7,8-3,6-1,1 4,-1 7,-2 9,-5 13,-5 14,-4 12,-11 1,-7 6,-8-1,-4-5,0-3,1-6,0-3,1 1,2-2,0-3,2-6,0-9,3-12,3-12,4-8,3-2,3 0,3 8,1 11,1 12,-1 9,-3 8,-4 2,-1 2,-2 1,-3-2,-1 1,-2 2,-1-2,2 0,4 1,-3-2,1-11,3-12,1-12,6-18,4-9,1 2,1 6,3 8,3 12,-1 12,-2 11,0 14,0 7,0 2,-3 1,-2 0,-2-2,-1 0,0-2,-1 2,-1-2,1-11,2-10,1-6,-1-4,1 7,-2 12,-2 10,-6 9,-5 8,-6-1,-9-2,-1-8,2-6,3-4,2-6,6 0,4-5,8-10,15-13,13-5,7-5,5-3,-3-3,-6 5,-7 2,-3 5,-4 10,-4 10,-9 14,-7 10,-10 10,-9 6,-7 0,-6 0,2-5,2-8,4-13,8-16,7-10,6-11,12-7,8-1,6-1,6 4,3 3,0 8,-2 5,-1 2,-2 0,-1 2,-5-3,-3 2,-3 1,0 2,0 4,-1 4,-3 5,1 10,0 3,-2 4,3-4,1 4,-1 4,-2-2,-7 2,-9 0,-6-2,-2-4,-6 2,1-2,0-3,3-6,2-3,3-3,3-10,11-9,14-18,11-14,9-8,1-2,3 1,-5 8,-8 19,-13 17,-10 18,-7 17,-6 6,-4 5,-3-2,-2-7,1-6,-2-2,-1 0,1-2,-3 2,1 3,2-4,5-5,6-12,5-11,3-10,7-7,6-6,4-1,3 2,3 7,0 8,-1 8,-6 8,-10 12,-7 7,-6 8,-7 3,-2 3,-3 0,1-3,0-6,4-4,2-2,2-4,-4 2,-1 0,0 2,1-2,1-4,4-12,-1-12,-1-12,3-2,3-1,3-3,3 3,4 3,4 8,2 3,1 6,0 1,-2 2,4 0,-1-2,-2-2,1-1,1 1,1 3,2 3,1 5,-2 7,-3 5,-2 6,-3 2,-1 5,-2 2,0 1,-1 2,1-2,-1-2,-1-5,-2-1,-1 0,-3 1,-5 0,-2-4,-1-4,-1-9,4-10,3-8,3-9,4-3,1 1,2 3,0 2,3 5,3 4,1 0,-1-2,-1-1,0 2,5 8,2 12,0 12,-3 5,-2 5,-3 1,-2-3,-1-4,-1-2,0-16,-3-7,-6-2,0 2,0 4,0 7,1 4,2 1,0 0,1-2,1 2,1-2,2 2,0-6,8-3,2-5,3-3,1 0,1-2,-2-4,-1-2,3 2,1 1,1 1,-3-5,-1 1,-2 0,-1-1,-2-1,-2 0,-2-1,1 0,0-2,-1-2,-1 2,-1-1,0 1,-3 1,-4 3,-5 3,-3 4,0-1,1-2,0-2,2 0,1 0,2 2,-1-2,3-2,-2 0,-3-2,-2 4,1-6,0-8,2-8,3-1,4-4,7 2,5-10,3-5,1 5,1 10,0 15,3 15,-2 22,-1 16,-3 10,-3 3,-8 7,-6 0,-5-5,-4 0,-3-2,-6-2,0 0,3-6,4-5,-1-3,3 1,1 1,4-1,3 0,3-2,2-4,1-3,9-12,9-10,11-14,9-8,7-2,3-2,1-2,-1-2,-1 3,-3-2,-5 5,-7 6,-5 6,-3 4,7 6,2-2,4 2,0 0,1-4,-4-1,-4 1,-3 1,-6 7,-6 9,-10 8,-11 5,-13 7,-16 4,-15 6,-14-2,-5-7,-5-10,-1-7,2-8,9-3,11-4,13-2,17 0,23-6,23-10,22-8,21-10,8-6,3-2,-1 0,-1 4,-9 6,-14 8,-9 6,-11 8,-8 5,-5 0,2-3,1 2,0 2,-1 0,3-3,4-3,1-3,-2 2,-7 10,-9 7,-11 4,-6 10,-5 4,-3 6,-3-1,-3 2,-1 1,-2 4,-3 2,1-4,4-6,8-11,14-14,14-13,14-6,15-6,8-6,4-8,-1-2,-7 4,-10 5,-8 8,-9 5,-15 10,-16 10,-10 12,-14 10,-10 11,-10 6,-5 1,2-4,2-7,9-8,10-8,8-6,20-11,18-10,21-12,18-8,15-8,13-5,-1 3,-7 9,-12 10,-18 11,-23 15,-23 9,-17 5,-12 4,-2 7,-1-1,1-4,2 1,6-3,5-6,5-5,6-2,6-12,4-6,10-9,9-4,14-5,11-4,12-2,6-4,1 3,-3 3,-10 9,-18 11,-16 9,-14 8,-7 6,-9 0,-8 4,-5 6,-3-1,-8 6,-6 4,-2-2,3-4,7-6,11-6,15-14,17-13,21-6,20-7,19-14,9 0,-1-2,-9 8,-18 12,-21 14,-19 10,-10 6,-6 6,-3-1,1-1</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10T17:33:37.370"/>
    </inkml:context>
    <inkml:brush xml:id="br0">
      <inkml:brushProperty name="width" value="0.10583" units="cm"/>
      <inkml:brushProperty name="height" value="0.10583" units="cm"/>
      <inkml:brushProperty name="color" value="#FFFFFF"/>
      <inkml:brushProperty name="ignorePressure" value="1"/>
    </inkml:brush>
  </inkml:definitions>
  <inkml:traceGroup>
    <inkml:annotationXML>
      <emma:emma xmlns:emma="http://www.w3.org/2003/04/emma" version="1.0">
        <emma:interpretation id="{00F8DA0D-C8C2-4980-AEAB-C1CC276A72AD}" emma:medium="tactile" emma:mode="ink">
          <msink:context xmlns:msink="http://schemas.microsoft.com/ink/2010/main" type="inkDrawing"/>
        </emma:interpretation>
      </emma:emma>
    </inkml:annotationXML>
    <inkml:trace contextRef="#ctx0" brushRef="#br0">13635 4453</inkml:trace>
  </inkml:traceGroup>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10T17:36:59.649"/>
    </inkml:context>
    <inkml:brush xml:id="br0">
      <inkml:brushProperty name="width" value="0.10583" units="cm"/>
      <inkml:brushProperty name="height" value="0.10583" units="cm"/>
      <inkml:brushProperty name="color" value="#FFFFFF"/>
      <inkml:brushProperty name="ignorePressure" value="1"/>
    </inkml:brush>
  </inkml:definitions>
  <inkml:traceGroup>
    <inkml:annotationXML>
      <emma:emma xmlns:emma="http://www.w3.org/2003/04/emma" version="1.0">
        <emma:interpretation id="{F35B0EBD-63AA-4F40-9C95-222F23BD5861}" emma:medium="tactile" emma:mode="ink">
          <msink:context xmlns:msink="http://schemas.microsoft.com/ink/2010/main" type="writingRegion" rotatedBoundingBox="2450,3739 515,3686 537,2912 2472,2965"/>
        </emma:interpretation>
      </emma:emma>
    </inkml:annotationXML>
    <inkml:traceGroup>
      <inkml:annotationXML>
        <emma:emma xmlns:emma="http://www.w3.org/2003/04/emma" version="1.0">
          <emma:interpretation id="{35B48AA0-CDD8-49CB-86A1-F316B8638B23}" emma:medium="tactile" emma:mode="ink">
            <msink:context xmlns:msink="http://schemas.microsoft.com/ink/2010/main" type="paragraph" rotatedBoundingBox="2450,3739 515,3686 537,2912 2472,2965" alignmentLevel="1"/>
          </emma:interpretation>
        </emma:emma>
      </inkml:annotationXML>
      <inkml:traceGroup>
        <inkml:annotationXML>
          <emma:emma xmlns:emma="http://www.w3.org/2003/04/emma" version="1.0">
            <emma:interpretation id="{C460CFB2-6F97-4EF1-9061-FC0BA3274CF9}" emma:medium="tactile" emma:mode="ink">
              <msink:context xmlns:msink="http://schemas.microsoft.com/ink/2010/main" type="line" rotatedBoundingBox="2450,3739 515,3686 537,2912 2472,2965"/>
            </emma:interpretation>
          </emma:emma>
        </inkml:annotationXML>
        <inkml:traceGroup>
          <inkml:annotationXML>
            <emma:emma xmlns:emma="http://www.w3.org/2003/04/emma" version="1.0">
              <emma:interpretation id="{8A981463-6EAD-400F-9962-E701594F477D}" emma:medium="tactile" emma:mode="ink">
                <msink:context xmlns:msink="http://schemas.microsoft.com/ink/2010/main" type="inkWord" rotatedBoundingBox="2450,3739 515,3686 537,2912 2472,2965"/>
              </emma:interpretation>
              <emma:one-of disjunction-type="recognition" id="oneOf0">
                <emma:interpretation id="interp0" emma:lang="en-US" emma:confidence="0.5">
                  <emma:literal>Mop*</emma:literal>
                </emma:interpretation>
                <emma:interpretation id="interp1" emma:lang="en-US" emma:confidence="0">
                  <emma:literal>Moapa*</emma:literal>
                </emma:interpretation>
                <emma:interpretation id="interp2" emma:lang="en-US" emma:confidence="0">
                  <emma:literal>Mapper*</emma:literal>
                </emma:interpretation>
                <emma:interpretation id="interp3" emma:lang="en-US" emma:confidence="0">
                  <emma:literal>Map*</emma:literal>
                </emma:interpretation>
                <emma:interpretation id="interp4" emma:lang="en-US" emma:confidence="0">
                  <emma:literal>Mokpo*</emma:literal>
                </emma:interpretation>
              </emma:one-of>
            </emma:emma>
          </inkml:annotationXML>
          <inkml:trace contextRef="#ctx0" brushRef="#br0">5820 3686,'2'0,"1"-2,-2 6,-5 9,0 6,0-9,0-9,2-11,0-8,1-8,1-9,0-1,0 2,0 6,1 0,-1 0,0 17,7 17,2 10,1 5,-4 1,0 2,-3 1,6-1,1-2,2-5,-2-3,-2-2,-4 0,0 0,-3 3,0 4,-1 0,-1 0,-4-6,-2-9,-2-11,1-7,-1-2,2-2,1 0,-1 1,0 1,-3 1,1-2,0-1,1 8,2 11,-4 18,-10 19,-10 12,0 5,2-1,4-3,2-7,4-13,6-16,5-25,6-25,5-17,6-10,6-2,0 7,-1 8,1 14,-2 9,-1 2,-1 6,-1 0,-2-3,-1-5,-2-1,-5 9,-2 12,-9 19,-2 17,-6 11,0 5,2 0,3-6,3-7,3-5,3-9,2-20,2-14,0-22,5-18,6-15,3 1,-3 6,-2 13,-4 9,-2 9,-1 8,-2 13,0 23,0 15,0 14,-1 9,0-2,-1-2,-2-6,2-5,-4-2,2-3,-2-5,-3-2,0-3,3-2,2-1,0-2,3-1,0 0,-1-3,-6-6,0-10,-3-9,0-10,0-8,3 0,-3 2,2 4,2 0,1 1,0 10,-6 15,0 16,-2 14,2 10,-2 8,0-1,2-2,2-7,4-6,-2-10,0-15,1-23,-2-23,-3-19,2-22,1-5,3 0,3 9,1 15,1 20,1 31,1 22,-1 21,0 7,-2 9,-6-2,0-1,-1-7,2-7,1-9,-2-16,0-16,2-16,-3-14,0-11,2-2,0 5,0 8,2 14,9 20,4 20,7 20,4 8,3 12,0 8,2 1,-2-9,-1-14,-5-17,-5-19,-5-22,-2-12,0-9,-2 0,1-3,-2 2,0 7,-6 10,-7 16,-12 26,-4 19,0 13,2 4,5 0,2-8,1-18,5-29,4-29,3-24,5-12,6-4,3 9,4 12,2 13,0 13,-2 12,-2 20,-4 20,-2 18,-2 16,-2 6,0 1,-1-11,-2-16,-1-29,1-22,0-24,6-13,5-10,5-7,3 1,0 6,-2 10,-3 10,-3 8,-3 6,-2 16,-4 15,-3 15,-2 6,-4 1,-4 1,-4-7,-2-9,4-11,4-12,3-7,4-10,3-5,6-10,6-1,4 0,6 2,1 5,0 5,-9 21,-13 20,-16 20,-17 16,-10 3,-7-3,-2-2,6-8,10-14,13-18,9-21,12-15,10-15,10-6,5 0,0 5,0 5,-6 20,-14 27,-12 18,-6 14,-5 7,-6 8,-1-4,-2-7,7-8,0-6,6-11,4-16,6-20,6-18,9-10,5-3,-1 2,1 8,-3 9,0 15,-2 19,2 21,0 15,0 7,0 0,-4-1,-2-7,-2-16,7-21,8-18,3-15,6-9,-1-2,2 3,-7 11,-6 17,-10 17,-6 12,-6 7,-6 3,-2 0,1-5,-1-5,-3-7,0-10,3-14,1-11,5-8,2 0,4 1,2 2,1 2,-2 5,-1 4,-6 5,-4 3,-1 10,-1 12,-3 9,1-1,2-11,10-26,12-26,19-22,13-18,7-6,-2 6,-8 20,-13 26,-16 31,-20 31,-14 27,-4 8,-5 6,-2 1,5-4,5-12,4-12,6-11,4-18,3-20,6-20,2-11,2-4,5-3,3 0,1 17,-1 28,-3 27,-3 24,-1 11,-7 3,-4-4,0-17,1-25,2-27,5-22,11-16,11-18,5-1,3-3,0 9,-3 11,-4 12,-7 10,-9 11,-8 16,-7 17,-8 12,2 9,-6-1,4-3,1-9,4-6,3-6,-2-5,2-10,2-11,2-7,1-4,2-5,2-3,6-3,3 1,2 5,3 6,-1 15,-7 13,-5 22,-12 15,-8 16,-9 4,-6 4,1-8,7-11,8-16,3-19,4-15,6-11,2-10,4-5,4-6,4-4,6 0,2-1,3 4,0 6,-3 0,-4 0,-1 4,3 0,-1 10,-7 16,-9 23,-6 19,-13 16,-2 6,-2-1,2-10,12-23,16-33,22-34,13-24,8-19,3 2,-3 2,-10 18,-11 29,-14 31,-10 24,-8 15,-4 4,-4-2,-4 1,2-6,0-2,0 3,2-4,2-2,3-13,4-12,2-12,3-17,6-16,3-3,1-3,1 5,0 5,2 5,3 9,2 6,-2 8,-1 7,-3 10,-2 12,-4 17,-6 15,-8 14,-5 5,-4-1,-2-6,4-13,-4-22,0-28,4-23,4-23,5-17,4-4,2 0,1 3,2 8,-1 11,2 9,-2 6,1 4,-6 5,-3 6,-1 1,-2 8,-5 10,-7 13,-8 15,1 10,4 0,4-9,2-13,4-23,4-31,8-20,10-17,17-13,12-6,5 5,-2 13,-6 16,-8 25,-8 32,-15 23,-14 24,-16 20,-4 5,-3-2,2-15,6-15,2-13,2-11,6-18,6-20,9-14,8-7,7-14,3-1,0 8,1 12,-4 8,0 9,0 13,-2 21,-4 17,-2 16,-1 9,-2 6,-1-7,-2-11,-4-14,-2-10,3-16,0-15,3-15,2-13,7-10,2-6,2-1,2 8,-5 16,-10 14,-7 17,-7 14,-5 8,-5 0,1-2,4-3,3-4,6-11,3-16,4-11,3-14,7-11,6-5,5-1,1 9,-2 17,-3 17,-6 18,-12 15,-9 8,-7 5,-5 4,1-3,2-6,4-6,5-3,4-3,1-10,-2-14,1-16,5-12,5-10,7-1,2 0,9 5,1 16,-3 15,-11 17,-8 14,-11 9,-10 8,-7 3,0-5,5-7,4-8,1-24,4-20,6-22,6-14,13-9,6 0,1 7,2 15,-4 10,-2 17,-4 20,-4 12,-9 9,-9 8,-5 6,-5 4,-2-2,3-1,2-7,7-15,-1-13,4-9,3-7,4-4,4-2,0-2,4-1,2 0,2 1,3 0,0 2,2 3,3 4,3 4,3 2,2 2,-2 1,-1 1,0 2,1 8,-2 2,-4 1,-4 3,-2-1,-2-2,2-2,-3-6,4-14,7-12,1-5,0-6,-3 10,-6 15,-12 24,-8 15,-6 9,-4 6,0-5,-2-4,0-8,4-15,4-17,4-13,4-16,4-13,4-7,8-5,4 2,0 12,1 20,-2 16,-3 13,-3 13,-2 5,-2 0,0-1,-2-10,5-20,2-11,-1-7,3-3,-2 1,-1 7,-2 17,-5 17,-6 18,-6 8,-2 4,-6 2,-7 1,2-2,3-7,6-8,6-19,4-19,5-17,6-13,7-7,7 0,2 1,-1 6,-3 6,-2 7,0 7,2 8,-2 13,-2 15,-5 18,-4 11,-5 0,-2 0,-1-6,-1-8,2-17,11-19,14-19,15-17,17-15,7-6,1 5,-10 16,-23 27,-18 28,-17 24,-14 12,-10 1,-4-4,-7-4,4-6,7-19,13-19,16-25,16-16,12-13,13-7,6 6,2 4,-3 11,-8 12,-6 9,-6 9,-5 4,-1 8,2 6,3 7,-2 6,2 14,-2 6,-4 4,-4-2,-3-7,-4-4,2-9,7-18,13-18,16-19,18-11,14-11,0 3,-9 3,-14 10,-18 15,-13 18,-11 13,-7 18,-4 5,-2 2,-2 2,-4-3,1-5,-2-6,2-8,2-15,2-10,6-12,6-8,8-6,4-4,2-3,2-1,-5 4,-4 13,-7 17,-8 21,-10 13,-8 15,-7 10,-6 3,1 0,5-7,6-8,5-14,6-22,5-26,9-19,9-15,9-4,2 3,0 7,2 10,-4 13,-3 17,-3 17,-5 15,-3 9,-6 6,-1 1,-2-14,-2-15,0-16,0-9,0-4,5 2,2 2,0 4</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4-10T17:37:00.735"/>
    </inkml:context>
    <inkml:brush xml:id="br0">
      <inkml:brushProperty name="width" value="0.10583" units="cm"/>
      <inkml:brushProperty name="height" value="0.10583" units="cm"/>
      <inkml:brushProperty name="color" value="#FFFFFF"/>
      <inkml:brushProperty name="ignorePressure" value="1"/>
    </inkml:brush>
  </inkml:definitions>
  <inkml:traceGroup>
    <inkml:annotationXML>
      <emma:emma xmlns:emma="http://www.w3.org/2003/04/emma" version="1.0">
        <emma:interpretation id="{8D92F72B-EC6E-4F76-A981-2B92616CB37C}" emma:medium="tactile" emma:mode="ink">
          <msink:context xmlns:msink="http://schemas.microsoft.com/ink/2010/main" type="writingRegion" rotatedBoundingBox="17402,15652 17419,15652 17419,15663 17402,15663"/>
        </emma:interpretation>
      </emma:emma>
    </inkml:annotationXML>
    <inkml:traceGroup>
      <inkml:annotationXML>
        <emma:emma xmlns:emma="http://www.w3.org/2003/04/emma" version="1.0">
          <emma:interpretation id="{45B9F018-E020-4CA7-89CC-7D2ABDEA2A8C}" emma:medium="tactile" emma:mode="ink">
            <msink:context xmlns:msink="http://schemas.microsoft.com/ink/2010/main" type="paragraph" rotatedBoundingBox="17402,15652 17419,15652 17419,15663 17402,15663" alignmentLevel="1"/>
          </emma:interpretation>
        </emma:emma>
      </inkml:annotationXML>
      <inkml:traceGroup>
        <inkml:annotationXML>
          <emma:emma xmlns:emma="http://www.w3.org/2003/04/emma" version="1.0">
            <emma:interpretation id="{B06909D7-5BF6-4C8E-A283-9965CD376675}" emma:medium="tactile" emma:mode="ink">
              <msink:context xmlns:msink="http://schemas.microsoft.com/ink/2010/main" type="line" rotatedBoundingBox="17402,15652 17419,15652 17419,15663 17402,15663"/>
            </emma:interpretation>
          </emma:emma>
        </inkml:annotationXML>
        <inkml:traceGroup>
          <inkml:annotationXML>
            <emma:emma xmlns:emma="http://www.w3.org/2003/04/emma" version="1.0">
              <emma:interpretation id="{7DF5D958-2873-4F16-AC95-AAE296196A6D}" emma:medium="tactile" emma:mode="ink">
                <msink:context xmlns:msink="http://schemas.microsoft.com/ink/2010/main" type="inkWord" rotatedBoundingBox="17402,15652 17419,15652 17419,15663 17402,15663"/>
              </emma:interpretation>
              <emma:one-of disjunction-type="recognition" id="oneOf0">
                <emma:interpretation id="interp0" emma:lang="en-US" emma:confidence="0">
                  <emma:literal>.</emma:literal>
                </emma:interpretation>
                <emma:interpretation id="interp1" emma:lang="en-US" emma:confidence="0">
                  <emma:literal>v</emma:literal>
                </emma:interpretation>
                <emma:interpretation id="interp2" emma:lang="en-US" emma:confidence="0">
                  <emma:literal>-</emma:literal>
                </emma:interpretation>
                <emma:interpretation id="interp3" emma:lang="en-US" emma:confidence="0">
                  <emma:literal>n</emma:literal>
                </emma:interpretation>
                <emma:interpretation id="interp4" emma:lang="en-US" emma:confidence="0">
                  <emma:literal>/</emma:literal>
                </emma:interpretation>
              </emma:one-of>
            </emma:emma>
          </inkml:annotationXML>
          <inkml:trace contextRef="#ctx0" brushRef="#br0">20851 15944,'4'0,"3"-5,-1-1</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A46B205-1722-4E99-A9B0-69FD22B46418}" type="datetimeFigureOut">
              <a:rPr lang="en-US" smtClean="0"/>
              <a:pPr/>
              <a:t>9/21/2017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9B01AE9-D4BD-4375-BF4F-DDB6C62EB89A}" type="slidenum">
              <a:rPr lang="en-US" smtClean="0"/>
              <a:pPr/>
              <a:t>‹#›</a:t>
            </a:fld>
            <a:endParaRPr lang="en-US" dirty="0"/>
          </a:p>
        </p:txBody>
      </p:sp>
    </p:spTree>
    <p:extLst>
      <p:ext uri="{BB962C8B-B14F-4D97-AF65-F5344CB8AC3E}">
        <p14:creationId xmlns:p14="http://schemas.microsoft.com/office/powerpoint/2010/main" val="664711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CBE68CF3-DF40-4520-A3E0-C96844B10C8A}" type="slidenum">
              <a:rPr lang="en-US" smtClean="0"/>
              <a:pPr>
                <a:defRPr/>
              </a:pPr>
              <a:t>2</a:t>
            </a:fld>
            <a:endParaRPr lang="en-US" dirty="0"/>
          </a:p>
        </p:txBody>
      </p:sp>
    </p:spTree>
    <p:extLst>
      <p:ext uri="{BB962C8B-B14F-4D97-AF65-F5344CB8AC3E}">
        <p14:creationId xmlns:p14="http://schemas.microsoft.com/office/powerpoint/2010/main" val="263086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7</a:t>
            </a:fld>
            <a:endParaRPr lang="en-US" dirty="0"/>
          </a:p>
        </p:txBody>
      </p:sp>
    </p:spTree>
    <p:extLst>
      <p:ext uri="{BB962C8B-B14F-4D97-AF65-F5344CB8AC3E}">
        <p14:creationId xmlns:p14="http://schemas.microsoft.com/office/powerpoint/2010/main" val="1982168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pPr defTabSz="927100"/>
            <a:fld id="{768C9151-CCE7-402A-BE0E-DA3F07D8A57D}" type="slidenum">
              <a:rPr lang="en-US" smtClean="0"/>
              <a:pPr defTabSz="927100"/>
              <a:t>8</a:t>
            </a:fld>
            <a:endParaRPr lang="en-US" dirty="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0684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C23CF-3E20-4F54-8BDB-86BE536020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7070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C23CF-3E20-4F54-8BDB-86BE536020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6036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Penalties – </a:t>
            </a:r>
          </a:p>
          <a:p>
            <a:r>
              <a:rPr lang="en-US" dirty="0"/>
              <a:t>$2,000/12 multiplied by the number of employees minus 30 if an employer does not offer coverage to at least 95 percent of full-time employees.</a:t>
            </a:r>
          </a:p>
          <a:p>
            <a:r>
              <a:rPr lang="en-US" dirty="0"/>
              <a:t>$3,000/12 for each employee receiving a premium tax credit that month up to a maximum of that formula times the number of full-time employees minus 30 if an employer offers coverage to at least 95 percent of full-time employees but one or more employees is receiving a credit in the marketplace because coverage was not affordable. </a:t>
            </a:r>
          </a:p>
          <a:p>
            <a:endParaRPr lang="en-US" dirty="0"/>
          </a:p>
          <a:p>
            <a:r>
              <a:rPr lang="en-US" dirty="0"/>
              <a:t>2% of income/$695 (whichever is higher)</a:t>
            </a:r>
          </a:p>
          <a:p>
            <a:endParaRPr lang="en-US" dirty="0"/>
          </a:p>
          <a:p>
            <a:pPr lvl="1"/>
            <a:r>
              <a:rPr lang="en-US" sz="1400" b="0" dirty="0"/>
              <a:t>2017 National Average Tax Credit:</a:t>
            </a:r>
            <a:r>
              <a:rPr lang="en-US" sz="1600" b="0" dirty="0"/>
              <a:t>	</a:t>
            </a:r>
          </a:p>
          <a:p>
            <a:pPr lvl="2"/>
            <a:r>
              <a:rPr lang="en-US" sz="1200" b="0" dirty="0"/>
              <a:t>34 year old - $6,019 at 100% FPL</a:t>
            </a:r>
          </a:p>
          <a:p>
            <a:pPr lvl="2"/>
            <a:r>
              <a:rPr lang="en-US" sz="1200" b="0" dirty="0"/>
              <a:t>49 year old - $7,686 at 100% FPL</a:t>
            </a:r>
          </a:p>
          <a:p>
            <a:pPr lvl="2"/>
            <a:r>
              <a:rPr lang="en-US" sz="1200" b="0" dirty="0"/>
              <a:t>64 year old - $12,068 at 100% FPL</a:t>
            </a:r>
          </a:p>
          <a:p>
            <a:endParaRPr lang="en-US" dirty="0"/>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15</a:t>
            </a:fld>
            <a:endParaRPr lang="en-US" dirty="0"/>
          </a:p>
        </p:txBody>
      </p:sp>
    </p:spTree>
    <p:extLst>
      <p:ext uri="{BB962C8B-B14F-4D97-AF65-F5344CB8AC3E}">
        <p14:creationId xmlns:p14="http://schemas.microsoft.com/office/powerpoint/2010/main" val="3345778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EHBs – ambulatory care, emergency care, hospitalization, maternity and newborn care, mental health and substance abuse care, prescription drugs, rehabilitative care, laboratory services, preventive care, chronic disease management, and pediatric dental and vision care.  </a:t>
            </a:r>
          </a:p>
          <a:p>
            <a:endParaRPr lang="en-US" dirty="0"/>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16</a:t>
            </a:fld>
            <a:endParaRPr lang="en-US" dirty="0"/>
          </a:p>
        </p:txBody>
      </p:sp>
    </p:spTree>
    <p:extLst>
      <p:ext uri="{BB962C8B-B14F-4D97-AF65-F5344CB8AC3E}">
        <p14:creationId xmlns:p14="http://schemas.microsoft.com/office/powerpoint/2010/main" val="1428901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19</a:t>
            </a:fld>
            <a:endParaRPr lang="en-US" dirty="0"/>
          </a:p>
        </p:txBody>
      </p:sp>
    </p:spTree>
    <p:extLst>
      <p:ext uri="{BB962C8B-B14F-4D97-AF65-F5344CB8AC3E}">
        <p14:creationId xmlns:p14="http://schemas.microsoft.com/office/powerpoint/2010/main" val="9807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In 2017, the average statewide premium in Virginia grew by 10% </a:t>
            </a:r>
          </a:p>
          <a:p>
            <a:endParaRPr lang="en-US" sz="1200" dirty="0"/>
          </a:p>
          <a:p>
            <a:r>
              <a:rPr lang="en-US" sz="1200" dirty="0"/>
              <a:t>The premium cost for the second-lowest priced silver exchange plan grew by 2.7% in 2015, 10.8% in 2016, and 7% in 2017 in Richmond, VA</a:t>
            </a:r>
          </a:p>
          <a:p>
            <a:endParaRPr lang="en-US" sz="1200" dirty="0"/>
          </a:p>
          <a:p>
            <a:r>
              <a:rPr lang="en-US" sz="1200" dirty="0"/>
              <a:t>Premiums in the large group market grew by an average of 3% this year</a:t>
            </a:r>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27</a:t>
            </a:fld>
            <a:endParaRPr lang="en-US" dirty="0"/>
          </a:p>
        </p:txBody>
      </p:sp>
    </p:spTree>
    <p:extLst>
      <p:ext uri="{BB962C8B-B14F-4D97-AF65-F5344CB8AC3E}">
        <p14:creationId xmlns:p14="http://schemas.microsoft.com/office/powerpoint/2010/main" val="3368750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28</a:t>
            </a:fld>
            <a:endParaRPr lang="en-US" dirty="0"/>
          </a:p>
        </p:txBody>
      </p:sp>
    </p:spTree>
    <p:extLst>
      <p:ext uri="{BB962C8B-B14F-4D97-AF65-F5344CB8AC3E}">
        <p14:creationId xmlns:p14="http://schemas.microsoft.com/office/powerpoint/2010/main" val="1199335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Patient/Payer Mix…60% statewide 74% rural </a:t>
            </a:r>
          </a:p>
        </p:txBody>
      </p:sp>
      <p:sp>
        <p:nvSpPr>
          <p:cNvPr id="4" name="Slide Number Placeholder 3"/>
          <p:cNvSpPr>
            <a:spLocks noGrp="1"/>
          </p:cNvSpPr>
          <p:nvPr>
            <p:ph type="sldNum" sz="quarter" idx="10"/>
          </p:nvPr>
        </p:nvSpPr>
        <p:spPr/>
        <p:txBody>
          <a:bodyPr/>
          <a:lstStyle/>
          <a:p>
            <a:fld id="{09B01AE9-D4BD-4375-BF4F-DDB6C62EB89A}" type="slidenum">
              <a:rPr lang="en-US" smtClean="0"/>
              <a:pPr/>
              <a:t>29</a:t>
            </a:fld>
            <a:endParaRPr lang="en-US" dirty="0"/>
          </a:p>
        </p:txBody>
      </p:sp>
    </p:spTree>
    <p:extLst>
      <p:ext uri="{BB962C8B-B14F-4D97-AF65-F5344CB8AC3E}">
        <p14:creationId xmlns:p14="http://schemas.microsoft.com/office/powerpoint/2010/main" val="3486571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32</a:t>
            </a:fld>
            <a:endParaRPr lang="en-US" dirty="0"/>
          </a:p>
        </p:txBody>
      </p:sp>
    </p:spTree>
    <p:extLst>
      <p:ext uri="{BB962C8B-B14F-4D97-AF65-F5344CB8AC3E}">
        <p14:creationId xmlns:p14="http://schemas.microsoft.com/office/powerpoint/2010/main" val="3826019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Enables states to continue Medicaid expansion through December 31, 2019</a:t>
            </a:r>
          </a:p>
          <a:p>
            <a:pPr lvl="1"/>
            <a:r>
              <a:rPr lang="en-US" sz="1600" b="0" dirty="0"/>
              <a:t>Non-expansion states have the option to expand </a:t>
            </a:r>
          </a:p>
          <a:p>
            <a:pPr lvl="1"/>
            <a:r>
              <a:rPr lang="en-US" sz="1600" b="0" dirty="0"/>
              <a:t>States will continue to receive enhanced federal funding for enrollees enrolled prior to this date </a:t>
            </a:r>
          </a:p>
          <a:p>
            <a:pPr lvl="1"/>
            <a:r>
              <a:rPr lang="en-US" sz="1600" b="0" dirty="0"/>
              <a:t>Individuals who lose their eligibility for one month and new enrollees after this date will be at the traditional 50/50 match instead of the enhanced funding </a:t>
            </a:r>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34</a:t>
            </a:fld>
            <a:endParaRPr lang="en-US" dirty="0"/>
          </a:p>
        </p:txBody>
      </p:sp>
    </p:spTree>
    <p:extLst>
      <p:ext uri="{BB962C8B-B14F-4D97-AF65-F5344CB8AC3E}">
        <p14:creationId xmlns:p14="http://schemas.microsoft.com/office/powerpoint/2010/main" val="309589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Enables states to continue Medicaid expansion through December 31, 2019</a:t>
            </a:r>
          </a:p>
          <a:p>
            <a:pPr lvl="1"/>
            <a:r>
              <a:rPr lang="en-US" sz="1600" b="0" dirty="0"/>
              <a:t>Non-expansion states have the option to expand </a:t>
            </a:r>
          </a:p>
          <a:p>
            <a:pPr lvl="1"/>
            <a:r>
              <a:rPr lang="en-US" sz="1600" b="0" dirty="0"/>
              <a:t>States will continue to receive enhanced federal funding for enrollees enrolled prior to this date </a:t>
            </a:r>
          </a:p>
          <a:p>
            <a:pPr lvl="1"/>
            <a:r>
              <a:rPr lang="en-US" sz="1600" b="0" dirty="0"/>
              <a:t>Individuals who lose their eligibility for one month and new enrollees after this date will be at the traditional 50/50 match instead of the enhanced funding </a:t>
            </a:r>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35</a:t>
            </a:fld>
            <a:endParaRPr lang="en-US" dirty="0"/>
          </a:p>
        </p:txBody>
      </p:sp>
    </p:spTree>
    <p:extLst>
      <p:ext uri="{BB962C8B-B14F-4D97-AF65-F5344CB8AC3E}">
        <p14:creationId xmlns:p14="http://schemas.microsoft.com/office/powerpoint/2010/main" val="3995129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Converts the Medicaid program to a per capita allotment program versus its current open-ended federal match structure</a:t>
            </a:r>
          </a:p>
          <a:p>
            <a:pPr lvl="1"/>
            <a:r>
              <a:rPr lang="en-US" sz="1600" b="0" dirty="0"/>
              <a:t>Base year cap established for each eligibility group</a:t>
            </a:r>
          </a:p>
          <a:p>
            <a:pPr lvl="1"/>
            <a:r>
              <a:rPr lang="en-US" sz="1600" b="0" dirty="0"/>
              <a:t>Adjusted each year thereafter by medical CPI and to adjust for enrollment </a:t>
            </a:r>
          </a:p>
          <a:p>
            <a:pPr lvl="1"/>
            <a:r>
              <a:rPr lang="en-US" sz="1600" b="0" dirty="0"/>
              <a:t>Provides more budget certainty for the federal government, without transferring enrollment risk to the states </a:t>
            </a:r>
          </a:p>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36</a:t>
            </a:fld>
            <a:endParaRPr lang="en-US" dirty="0"/>
          </a:p>
        </p:txBody>
      </p:sp>
    </p:spTree>
    <p:extLst>
      <p:ext uri="{BB962C8B-B14F-4D97-AF65-F5344CB8AC3E}">
        <p14:creationId xmlns:p14="http://schemas.microsoft.com/office/powerpoint/2010/main" val="1668228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37</a:t>
            </a:fld>
            <a:endParaRPr lang="en-US" dirty="0"/>
          </a:p>
        </p:txBody>
      </p:sp>
    </p:spTree>
    <p:extLst>
      <p:ext uri="{BB962C8B-B14F-4D97-AF65-F5344CB8AC3E}">
        <p14:creationId xmlns:p14="http://schemas.microsoft.com/office/powerpoint/2010/main" val="3177004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44</a:t>
            </a:fld>
            <a:endParaRPr lang="en-US" dirty="0"/>
          </a:p>
        </p:txBody>
      </p:sp>
    </p:spTree>
    <p:extLst>
      <p:ext uri="{BB962C8B-B14F-4D97-AF65-F5344CB8AC3E}">
        <p14:creationId xmlns:p14="http://schemas.microsoft.com/office/powerpoint/2010/main" val="2029134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45</a:t>
            </a:fld>
            <a:endParaRPr lang="en-US" dirty="0"/>
          </a:p>
        </p:txBody>
      </p:sp>
    </p:spTree>
    <p:extLst>
      <p:ext uri="{BB962C8B-B14F-4D97-AF65-F5344CB8AC3E}">
        <p14:creationId xmlns:p14="http://schemas.microsoft.com/office/powerpoint/2010/main" val="93075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47</a:t>
            </a:fld>
            <a:endParaRPr lang="en-US" dirty="0"/>
          </a:p>
        </p:txBody>
      </p:sp>
    </p:spTree>
    <p:extLst>
      <p:ext uri="{BB962C8B-B14F-4D97-AF65-F5344CB8AC3E}">
        <p14:creationId xmlns:p14="http://schemas.microsoft.com/office/powerpoint/2010/main" val="1057793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B01AE9-D4BD-4375-BF4F-DDB6C62EB89A}" type="slidenum">
              <a:rPr lang="en-US" smtClean="0"/>
              <a:pPr/>
              <a:t>48</a:t>
            </a:fld>
            <a:endParaRPr lang="en-US" dirty="0"/>
          </a:p>
        </p:txBody>
      </p:sp>
    </p:spTree>
    <p:extLst>
      <p:ext uri="{BB962C8B-B14F-4D97-AF65-F5344CB8AC3E}">
        <p14:creationId xmlns:p14="http://schemas.microsoft.com/office/powerpoint/2010/main" val="3556728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28FEBB16-B70C-404C-B04B-7F05634E9EC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5783016"/>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18E999-0744-4D9E-8A66-AA405DBC633D}" type="datetimeFigureOut">
              <a:rPr lang="en-US" smtClean="0"/>
              <a:t>9/21/2017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D2761A-728C-49F5-A195-AFBCFFDB2BC5}" type="slidenum">
              <a:rPr lang="en-US" smtClean="0"/>
              <a:t>‹#›</a:t>
            </a:fld>
            <a:endParaRPr lang="en-US" dirty="0"/>
          </a:p>
        </p:txBody>
      </p:sp>
    </p:spTree>
    <p:extLst>
      <p:ext uri="{BB962C8B-B14F-4D97-AF65-F5344CB8AC3E}">
        <p14:creationId xmlns:p14="http://schemas.microsoft.com/office/powerpoint/2010/main" val="2313427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18E999-0744-4D9E-8A66-AA405DBC633D}" type="datetimeFigureOut">
              <a:rPr lang="en-US" smtClean="0"/>
              <a:t>9/21/2017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D2761A-728C-49F5-A195-AFBCFFDB2BC5}" type="slidenum">
              <a:rPr lang="en-US" smtClean="0"/>
              <a:t>‹#›</a:t>
            </a:fld>
            <a:endParaRPr lang="en-US" dirty="0"/>
          </a:p>
        </p:txBody>
      </p:sp>
    </p:spTree>
    <p:extLst>
      <p:ext uri="{BB962C8B-B14F-4D97-AF65-F5344CB8AC3E}">
        <p14:creationId xmlns:p14="http://schemas.microsoft.com/office/powerpoint/2010/main" val="4021637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3" name="Rectangle 6"/>
          <p:cNvSpPr>
            <a:spLocks noChangeArrowheads="1"/>
          </p:cNvSpPr>
          <p:nvPr userDrawn="1"/>
        </p:nvSpPr>
        <p:spPr bwMode="auto">
          <a:xfrm>
            <a:off x="0" y="0"/>
            <a:ext cx="9144000" cy="914400"/>
          </a:xfrm>
          <a:prstGeom prst="rect">
            <a:avLst/>
          </a:prstGeom>
          <a:solidFill>
            <a:srgbClr val="0C2D83"/>
          </a:solidFill>
          <a:ln w="0">
            <a:noFill/>
            <a:miter lim="800000"/>
            <a:headEnd/>
            <a:tailEnd/>
          </a:ln>
          <a:effectLst/>
        </p:spPr>
        <p:txBody>
          <a:bodyPr wrap="none" anchor="ctr"/>
          <a:lstStyle/>
          <a:p>
            <a:pPr>
              <a:defRPr/>
            </a:pPr>
            <a:endParaRPr lang="en-US" dirty="0">
              <a:cs typeface="+mn-cs"/>
            </a:endParaRPr>
          </a:p>
        </p:txBody>
      </p:sp>
      <p:sp>
        <p:nvSpPr>
          <p:cNvPr id="6" name="Line 12"/>
          <p:cNvSpPr>
            <a:spLocks noChangeShapeType="1"/>
          </p:cNvSpPr>
          <p:nvPr userDrawn="1"/>
        </p:nvSpPr>
        <p:spPr bwMode="auto">
          <a:xfrm flipV="1">
            <a:off x="0" y="942975"/>
            <a:ext cx="9144000" cy="0"/>
          </a:xfrm>
          <a:prstGeom prst="line">
            <a:avLst/>
          </a:prstGeom>
          <a:noFill/>
          <a:ln w="76200">
            <a:solidFill>
              <a:srgbClr val="CC0000"/>
            </a:solidFill>
            <a:round/>
            <a:headEnd/>
            <a:tailEnd/>
          </a:ln>
          <a:effectLst/>
        </p:spPr>
        <p:txBody>
          <a:bodyPr wrap="none"/>
          <a:lstStyle/>
          <a:p>
            <a:pPr>
              <a:defRPr/>
            </a:pPr>
            <a:endParaRPr lang="en-US" dirty="0">
              <a:cs typeface="+mn-cs"/>
            </a:endParaRPr>
          </a:p>
        </p:txBody>
      </p:sp>
      <p:pic>
        <p:nvPicPr>
          <p:cNvPr id="7" name="Picture 12" descr="VHHAcolor"/>
          <p:cNvPicPr>
            <a:picLocks noChangeAspect="1" noChangeArrowheads="1"/>
          </p:cNvPicPr>
          <p:nvPr userDrawn="1"/>
        </p:nvPicPr>
        <p:blipFill>
          <a:blip r:embed="rId3" cstate="print"/>
          <a:srcRect/>
          <a:stretch>
            <a:fillRect/>
          </a:stretch>
        </p:blipFill>
        <p:spPr bwMode="auto">
          <a:xfrm>
            <a:off x="3886200" y="6373813"/>
            <a:ext cx="1447800" cy="484187"/>
          </a:xfrm>
          <a:prstGeom prst="rect">
            <a:avLst/>
          </a:prstGeom>
          <a:noFill/>
          <a:ln w="9525">
            <a:noFill/>
            <a:miter lim="800000"/>
            <a:headEnd/>
            <a:tailEnd/>
          </a:ln>
        </p:spPr>
      </p:pic>
    </p:spTree>
    <p:extLst>
      <p:ext uri="{BB962C8B-B14F-4D97-AF65-F5344CB8AC3E}">
        <p14:creationId xmlns:p14="http://schemas.microsoft.com/office/powerpoint/2010/main" val="356428293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409476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2808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63719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6823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181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97302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134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63444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68705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8802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7688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Picture Placeholder 4"/>
          <p:cNvSpPr>
            <a:spLocks noGrp="1"/>
          </p:cNvSpPr>
          <p:nvPr>
            <p:ph type="pic" sz="quarter" idx="10"/>
          </p:nvPr>
        </p:nvSpPr>
        <p:spPr>
          <a:xfrm>
            <a:off x="0" y="0"/>
            <a:ext cx="9144000" cy="6858000"/>
          </a:xfrm>
        </p:spPr>
        <p:txBody>
          <a:bodyPr/>
          <a:lstStyle/>
          <a:p>
            <a:r>
              <a:rPr lang="en-US" dirty="0"/>
              <a:t>Click icon to add picture</a:t>
            </a:r>
          </a:p>
        </p:txBody>
      </p:sp>
      <p:pic>
        <p:nvPicPr>
          <p:cNvPr id="1026" name="Picture 2" descr="Displaying PfWB Template 5.potx"/>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3070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7666" name="Rectangle 2"/>
          <p:cNvSpPr>
            <a:spLocks noChangeArrowheads="1"/>
          </p:cNvSpPr>
          <p:nvPr/>
        </p:nvSpPr>
        <p:spPr bwMode="auto">
          <a:xfrm>
            <a:off x="0" y="0"/>
            <a:ext cx="9144000" cy="914400"/>
          </a:xfrm>
          <a:prstGeom prst="rect">
            <a:avLst/>
          </a:prstGeom>
          <a:solidFill>
            <a:srgbClr val="0C2D83"/>
          </a:solidFill>
          <a:ln w="0">
            <a:noFill/>
            <a:miter lim="800000"/>
            <a:headEnd/>
            <a:tailEnd/>
          </a:ln>
          <a:effectLst/>
        </p:spPr>
        <p:txBody>
          <a:bodyPr wrap="none" anchor="ctr"/>
          <a:lstStyle/>
          <a:p>
            <a:pPr fontAlgn="base">
              <a:spcBef>
                <a:spcPct val="0"/>
              </a:spcBef>
              <a:spcAft>
                <a:spcPct val="0"/>
              </a:spcAft>
              <a:defRPr/>
            </a:pPr>
            <a:endParaRPr lang="en-US" sz="2800" b="1" i="1" dirty="0">
              <a:solidFill>
                <a:srgbClr val="000099"/>
              </a:solidFill>
              <a:cs typeface="Arial" charset="0"/>
            </a:endParaRPr>
          </a:p>
        </p:txBody>
      </p:sp>
      <p:sp>
        <p:nvSpPr>
          <p:cNvPr id="10244" name="Rectangle 5"/>
          <p:cNvSpPr>
            <a:spLocks noGrp="1" noChangeArrowheads="1"/>
          </p:cNvSpPr>
          <p:nvPr>
            <p:ph type="title"/>
          </p:nvPr>
        </p:nvSpPr>
        <p:spPr bwMode="auto">
          <a:xfrm>
            <a:off x="685800" y="0"/>
            <a:ext cx="84582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45" name="Rectangle 6"/>
          <p:cNvSpPr>
            <a:spLocks noGrp="1" noChangeArrowheads="1"/>
          </p:cNvSpPr>
          <p:nvPr>
            <p:ph type="body" idx="1"/>
          </p:nvPr>
        </p:nvSpPr>
        <p:spPr bwMode="auto">
          <a:xfrm>
            <a:off x="1066800" y="1219200"/>
            <a:ext cx="7188200" cy="42783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7671" name="Rectangle 7"/>
          <p:cNvSpPr>
            <a:spLocks noGrp="1" noChangeArrowheads="1"/>
          </p:cNvSpPr>
          <p:nvPr>
            <p:ph type="sldNum" sz="quarter" idx="4"/>
          </p:nvPr>
        </p:nvSpPr>
        <p:spPr bwMode="auto">
          <a:xfrm>
            <a:off x="6934200" y="65532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i="0">
                <a:solidFill>
                  <a:schemeClr val="tx2"/>
                </a:solidFill>
                <a:cs typeface="+mn-cs"/>
              </a:defRPr>
            </a:lvl1pPr>
          </a:lstStyle>
          <a:p>
            <a:pPr fontAlgn="base">
              <a:spcBef>
                <a:spcPct val="0"/>
              </a:spcBef>
              <a:spcAft>
                <a:spcPct val="0"/>
              </a:spcAft>
              <a:defRPr/>
            </a:pPr>
            <a:fld id="{FCCC1F0A-D7A6-4E05-8434-8B4AABE3EBCF}" type="slidenum">
              <a:rPr lang="en-US">
                <a:solidFill>
                  <a:srgbClr val="000000"/>
                </a:solidFill>
              </a:rPr>
              <a:pPr fontAlgn="base">
                <a:spcBef>
                  <a:spcPct val="0"/>
                </a:spcBef>
                <a:spcAft>
                  <a:spcPct val="0"/>
                </a:spcAft>
                <a:defRPr/>
              </a:pPr>
              <a:t>‹#›</a:t>
            </a:fld>
            <a:endParaRPr lang="en-US" dirty="0">
              <a:solidFill>
                <a:srgbClr val="000000"/>
              </a:solidFill>
            </a:endParaRPr>
          </a:p>
        </p:txBody>
      </p:sp>
      <p:pic>
        <p:nvPicPr>
          <p:cNvPr id="10247" name="Picture 12" descr="VHHAcolor"/>
          <p:cNvPicPr>
            <a:picLocks noChangeAspect="1" noChangeArrowheads="1"/>
          </p:cNvPicPr>
          <p:nvPr/>
        </p:nvPicPr>
        <p:blipFill>
          <a:blip r:embed="rId7" cstate="print"/>
          <a:srcRect/>
          <a:stretch>
            <a:fillRect/>
          </a:stretch>
        </p:blipFill>
        <p:spPr bwMode="auto">
          <a:xfrm>
            <a:off x="3886200" y="6373813"/>
            <a:ext cx="1447800" cy="484187"/>
          </a:xfrm>
          <a:prstGeom prst="rect">
            <a:avLst/>
          </a:prstGeom>
          <a:noFill/>
          <a:ln w="9525">
            <a:noFill/>
            <a:miter lim="800000"/>
            <a:headEnd/>
            <a:tailEnd/>
          </a:ln>
        </p:spPr>
      </p:pic>
      <p:sp>
        <p:nvSpPr>
          <p:cNvPr id="497677" name="Line 13"/>
          <p:cNvSpPr>
            <a:spLocks noChangeShapeType="1"/>
          </p:cNvSpPr>
          <p:nvPr/>
        </p:nvSpPr>
        <p:spPr bwMode="auto">
          <a:xfrm flipV="1">
            <a:off x="0" y="942975"/>
            <a:ext cx="9144000" cy="0"/>
          </a:xfrm>
          <a:prstGeom prst="line">
            <a:avLst/>
          </a:prstGeom>
          <a:noFill/>
          <a:ln w="76200">
            <a:solidFill>
              <a:srgbClr val="CC0000"/>
            </a:solidFill>
            <a:round/>
            <a:headEnd/>
            <a:tailEnd/>
          </a:ln>
          <a:effectLst/>
        </p:spPr>
        <p:txBody>
          <a:bodyPr wrap="none"/>
          <a:lstStyle/>
          <a:p>
            <a:pPr fontAlgn="base">
              <a:spcBef>
                <a:spcPct val="0"/>
              </a:spcBef>
              <a:spcAft>
                <a:spcPct val="0"/>
              </a:spcAft>
              <a:defRPr/>
            </a:pPr>
            <a:endParaRPr lang="en-US" sz="2800" b="1" i="1" dirty="0">
              <a:solidFill>
                <a:srgbClr val="000099"/>
              </a:solidFill>
              <a:cs typeface="Arial" charset="0"/>
            </a:endParaRPr>
          </a:p>
        </p:txBody>
      </p:sp>
    </p:spTree>
  </p:cSld>
  <p:clrMap bg1="lt1" tx1="dk1" bg2="lt2" tx2="dk2" accent1="accent1" accent2="accent2" accent3="accent3" accent4="accent4" accent5="accent5" accent6="accent6" hlink="hlink" folHlink="folHlink"/>
  <p:sldLayoutIdLst>
    <p:sldLayoutId id="2147483662" r:id="rId1"/>
    <p:sldLayoutId id="2147483667" r:id="rId2"/>
    <p:sldLayoutId id="2147483668" r:id="rId3"/>
    <p:sldLayoutId id="2147483669" r:id="rId4"/>
    <p:sldLayoutId id="2147483670" r:id="rId5"/>
  </p:sldLayoutIdLst>
  <p:hf hdr="0" ftr="0" dt="0"/>
  <p:txStyles>
    <p:titleStyle>
      <a:lvl1pPr algn="l" rtl="0" eaLnBrk="1" fontAlgn="base" hangingPunct="1">
        <a:spcBef>
          <a:spcPct val="0"/>
        </a:spcBef>
        <a:spcAft>
          <a:spcPct val="0"/>
        </a:spcAft>
        <a:defRPr sz="4600" b="1">
          <a:solidFill>
            <a:schemeClr val="bg1"/>
          </a:solidFill>
          <a:latin typeface="+mj-lt"/>
          <a:ea typeface="+mj-ea"/>
          <a:cs typeface="+mj-cs"/>
        </a:defRPr>
      </a:lvl1pPr>
      <a:lvl2pPr algn="l" rtl="0" eaLnBrk="1" fontAlgn="base" hangingPunct="1">
        <a:spcBef>
          <a:spcPct val="0"/>
        </a:spcBef>
        <a:spcAft>
          <a:spcPct val="0"/>
        </a:spcAft>
        <a:defRPr sz="4600" b="1">
          <a:solidFill>
            <a:schemeClr val="bg1"/>
          </a:solidFill>
          <a:latin typeface="Arial" charset="0"/>
        </a:defRPr>
      </a:lvl2pPr>
      <a:lvl3pPr algn="l" rtl="0" eaLnBrk="1" fontAlgn="base" hangingPunct="1">
        <a:spcBef>
          <a:spcPct val="0"/>
        </a:spcBef>
        <a:spcAft>
          <a:spcPct val="0"/>
        </a:spcAft>
        <a:defRPr sz="4600" b="1">
          <a:solidFill>
            <a:schemeClr val="bg1"/>
          </a:solidFill>
          <a:latin typeface="Arial" charset="0"/>
        </a:defRPr>
      </a:lvl3pPr>
      <a:lvl4pPr algn="l" rtl="0" eaLnBrk="1" fontAlgn="base" hangingPunct="1">
        <a:spcBef>
          <a:spcPct val="0"/>
        </a:spcBef>
        <a:spcAft>
          <a:spcPct val="0"/>
        </a:spcAft>
        <a:defRPr sz="4600" b="1">
          <a:solidFill>
            <a:schemeClr val="bg1"/>
          </a:solidFill>
          <a:latin typeface="Arial" charset="0"/>
        </a:defRPr>
      </a:lvl4pPr>
      <a:lvl5pPr algn="l" rtl="0" eaLnBrk="1" fontAlgn="base" hangingPunct="1">
        <a:spcBef>
          <a:spcPct val="0"/>
        </a:spcBef>
        <a:spcAft>
          <a:spcPct val="0"/>
        </a:spcAft>
        <a:defRPr sz="4600" b="1">
          <a:solidFill>
            <a:schemeClr val="bg1"/>
          </a:solidFill>
          <a:latin typeface="Arial" charset="0"/>
        </a:defRPr>
      </a:lvl5pPr>
      <a:lvl6pPr marL="457200" algn="l" rtl="0" eaLnBrk="1" fontAlgn="base" hangingPunct="1">
        <a:spcBef>
          <a:spcPct val="0"/>
        </a:spcBef>
        <a:spcAft>
          <a:spcPct val="0"/>
        </a:spcAft>
        <a:defRPr sz="4600" b="1">
          <a:solidFill>
            <a:schemeClr val="bg1"/>
          </a:solidFill>
          <a:latin typeface="Arial" charset="0"/>
        </a:defRPr>
      </a:lvl6pPr>
      <a:lvl7pPr marL="914400" algn="l" rtl="0" eaLnBrk="1" fontAlgn="base" hangingPunct="1">
        <a:spcBef>
          <a:spcPct val="0"/>
        </a:spcBef>
        <a:spcAft>
          <a:spcPct val="0"/>
        </a:spcAft>
        <a:defRPr sz="4600" b="1">
          <a:solidFill>
            <a:schemeClr val="bg1"/>
          </a:solidFill>
          <a:latin typeface="Arial" charset="0"/>
        </a:defRPr>
      </a:lvl7pPr>
      <a:lvl8pPr marL="1371600" algn="l" rtl="0" eaLnBrk="1" fontAlgn="base" hangingPunct="1">
        <a:spcBef>
          <a:spcPct val="0"/>
        </a:spcBef>
        <a:spcAft>
          <a:spcPct val="0"/>
        </a:spcAft>
        <a:defRPr sz="4600" b="1">
          <a:solidFill>
            <a:schemeClr val="bg1"/>
          </a:solidFill>
          <a:latin typeface="Arial" charset="0"/>
        </a:defRPr>
      </a:lvl8pPr>
      <a:lvl9pPr marL="1828800" algn="l" rtl="0" eaLnBrk="1" fontAlgn="base" hangingPunct="1">
        <a:spcBef>
          <a:spcPct val="0"/>
        </a:spcBef>
        <a:spcAft>
          <a:spcPct val="0"/>
        </a:spcAft>
        <a:defRPr sz="4600" b="1">
          <a:solidFill>
            <a:schemeClr val="bg1"/>
          </a:solidFill>
          <a:latin typeface="Arial" charset="0"/>
        </a:defRPr>
      </a:lvl9pPr>
    </p:titleStyle>
    <p:bodyStyle>
      <a:lvl1pPr marL="342900" indent="-342900" algn="l" rtl="0" eaLnBrk="1" fontAlgn="base" hangingPunct="1">
        <a:spcBef>
          <a:spcPct val="20000"/>
        </a:spcBef>
        <a:spcAft>
          <a:spcPct val="0"/>
        </a:spcAft>
        <a:buChar char="•"/>
        <a:defRPr sz="2000" b="1">
          <a:solidFill>
            <a:srgbClr val="000099"/>
          </a:solidFill>
          <a:latin typeface="+mn-lt"/>
          <a:ea typeface="+mn-ea"/>
          <a:cs typeface="+mn-cs"/>
        </a:defRPr>
      </a:lvl1pPr>
      <a:lvl2pPr marL="742950" indent="-285750" algn="l" rtl="0" eaLnBrk="1" fontAlgn="base" hangingPunct="1">
        <a:spcBef>
          <a:spcPct val="20000"/>
        </a:spcBef>
        <a:spcAft>
          <a:spcPct val="0"/>
        </a:spcAft>
        <a:buChar char="–"/>
        <a:defRPr sz="2000" b="1">
          <a:solidFill>
            <a:srgbClr val="000099"/>
          </a:solidFill>
          <a:latin typeface="+mn-lt"/>
        </a:defRPr>
      </a:lvl2pPr>
      <a:lvl3pPr marL="1143000" indent="-228600" algn="l" rtl="0" eaLnBrk="1" fontAlgn="base" hangingPunct="1">
        <a:spcBef>
          <a:spcPct val="20000"/>
        </a:spcBef>
        <a:spcAft>
          <a:spcPct val="0"/>
        </a:spcAft>
        <a:buChar char="•"/>
        <a:defRPr sz="2000" b="1">
          <a:solidFill>
            <a:srgbClr val="000099"/>
          </a:solidFill>
          <a:latin typeface="+mn-lt"/>
        </a:defRPr>
      </a:lvl3pPr>
      <a:lvl4pPr marL="1600200" indent="-228600" algn="l" rtl="0" eaLnBrk="1" fontAlgn="base" hangingPunct="1">
        <a:spcBef>
          <a:spcPct val="20000"/>
        </a:spcBef>
        <a:spcAft>
          <a:spcPct val="0"/>
        </a:spcAft>
        <a:buChar char="–"/>
        <a:defRPr sz="2000" b="1">
          <a:solidFill>
            <a:srgbClr val="000099"/>
          </a:solidFill>
          <a:latin typeface="+mn-lt"/>
        </a:defRPr>
      </a:lvl4pPr>
      <a:lvl5pPr marL="2057400" indent="-228600" algn="l" rtl="0" eaLnBrk="1" fontAlgn="base" hangingPunct="1">
        <a:spcBef>
          <a:spcPct val="20000"/>
        </a:spcBef>
        <a:spcAft>
          <a:spcPct val="0"/>
        </a:spcAft>
        <a:buChar char="»"/>
        <a:defRPr sz="2000" b="1">
          <a:solidFill>
            <a:srgbClr val="000099"/>
          </a:solidFill>
          <a:latin typeface="+mn-lt"/>
        </a:defRPr>
      </a:lvl5pPr>
      <a:lvl6pPr marL="2514600" indent="-228600" algn="l" rtl="0" eaLnBrk="1" fontAlgn="base" hangingPunct="1">
        <a:spcBef>
          <a:spcPct val="20000"/>
        </a:spcBef>
        <a:spcAft>
          <a:spcPct val="0"/>
        </a:spcAft>
        <a:buChar char="»"/>
        <a:defRPr sz="2000" b="1">
          <a:solidFill>
            <a:srgbClr val="000099"/>
          </a:solidFill>
          <a:latin typeface="+mn-lt"/>
        </a:defRPr>
      </a:lvl6pPr>
      <a:lvl7pPr marL="2971800" indent="-228600" algn="l" rtl="0" eaLnBrk="1" fontAlgn="base" hangingPunct="1">
        <a:spcBef>
          <a:spcPct val="20000"/>
        </a:spcBef>
        <a:spcAft>
          <a:spcPct val="0"/>
        </a:spcAft>
        <a:buChar char="»"/>
        <a:defRPr sz="2000" b="1">
          <a:solidFill>
            <a:srgbClr val="000099"/>
          </a:solidFill>
          <a:latin typeface="+mn-lt"/>
        </a:defRPr>
      </a:lvl7pPr>
      <a:lvl8pPr marL="3429000" indent="-228600" algn="l" rtl="0" eaLnBrk="1" fontAlgn="base" hangingPunct="1">
        <a:spcBef>
          <a:spcPct val="20000"/>
        </a:spcBef>
        <a:spcAft>
          <a:spcPct val="0"/>
        </a:spcAft>
        <a:buChar char="»"/>
        <a:defRPr sz="2000" b="1">
          <a:solidFill>
            <a:srgbClr val="000099"/>
          </a:solidFill>
          <a:latin typeface="+mn-lt"/>
        </a:defRPr>
      </a:lvl8pPr>
      <a:lvl9pPr marL="3886200" indent="-228600" algn="l" rtl="0" eaLnBrk="1" fontAlgn="base" hangingPunct="1">
        <a:spcBef>
          <a:spcPct val="20000"/>
        </a:spcBef>
        <a:spcAft>
          <a:spcPct val="0"/>
        </a:spcAft>
        <a:buChar char="»"/>
        <a:defRPr sz="2000" b="1">
          <a:solidFill>
            <a:srgbClr val="0000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VDH_background"/>
          <p:cNvPicPr>
            <a:picLocks noChangeAspect="1" noChangeArrowheads="1"/>
          </p:cNvPicPr>
          <p:nvPr userDrawn="1"/>
        </p:nvPicPr>
        <p:blipFill>
          <a:blip r:embed="rId14" cstate="print"/>
          <a:srcRect/>
          <a:stretch>
            <a:fillRect/>
          </a:stretch>
        </p:blipFill>
        <p:spPr bwMode="auto">
          <a:xfrm>
            <a:off x="0" y="6083300"/>
            <a:ext cx="9144000" cy="7747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600200"/>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87758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l" rtl="0" eaLnBrk="0" fontAlgn="base" hangingPunct="0">
        <a:spcBef>
          <a:spcPct val="0"/>
        </a:spcBef>
        <a:spcAft>
          <a:spcPct val="0"/>
        </a:spcAft>
        <a:defRPr sz="3600">
          <a:solidFill>
            <a:srgbClr val="003366"/>
          </a:solidFill>
          <a:latin typeface="+mj-lt"/>
          <a:ea typeface="+mj-ea"/>
          <a:cs typeface="+mj-cs"/>
        </a:defRPr>
      </a:lvl1pPr>
      <a:lvl2pPr algn="l" rtl="0" eaLnBrk="0" fontAlgn="base" hangingPunct="0">
        <a:spcBef>
          <a:spcPct val="0"/>
        </a:spcBef>
        <a:spcAft>
          <a:spcPct val="0"/>
        </a:spcAft>
        <a:defRPr sz="3600">
          <a:solidFill>
            <a:srgbClr val="003366"/>
          </a:solidFill>
          <a:latin typeface="Trebuchet MS" pitchFamily="34" charset="0"/>
        </a:defRPr>
      </a:lvl2pPr>
      <a:lvl3pPr algn="l" rtl="0" eaLnBrk="0" fontAlgn="base" hangingPunct="0">
        <a:spcBef>
          <a:spcPct val="0"/>
        </a:spcBef>
        <a:spcAft>
          <a:spcPct val="0"/>
        </a:spcAft>
        <a:defRPr sz="3600">
          <a:solidFill>
            <a:srgbClr val="003366"/>
          </a:solidFill>
          <a:latin typeface="Trebuchet MS" pitchFamily="34" charset="0"/>
        </a:defRPr>
      </a:lvl3pPr>
      <a:lvl4pPr algn="l" rtl="0" eaLnBrk="0" fontAlgn="base" hangingPunct="0">
        <a:spcBef>
          <a:spcPct val="0"/>
        </a:spcBef>
        <a:spcAft>
          <a:spcPct val="0"/>
        </a:spcAft>
        <a:defRPr sz="3600">
          <a:solidFill>
            <a:srgbClr val="003366"/>
          </a:solidFill>
          <a:latin typeface="Trebuchet MS" pitchFamily="34" charset="0"/>
        </a:defRPr>
      </a:lvl4pPr>
      <a:lvl5pPr algn="l" rtl="0" eaLnBrk="0" fontAlgn="base" hangingPunct="0">
        <a:spcBef>
          <a:spcPct val="0"/>
        </a:spcBef>
        <a:spcAft>
          <a:spcPct val="0"/>
        </a:spcAft>
        <a:defRPr sz="3600">
          <a:solidFill>
            <a:srgbClr val="003366"/>
          </a:solidFill>
          <a:latin typeface="Trebuchet MS" pitchFamily="34" charset="0"/>
        </a:defRPr>
      </a:lvl5pPr>
      <a:lvl6pPr marL="457200" algn="l" rtl="0" fontAlgn="base">
        <a:spcBef>
          <a:spcPct val="0"/>
        </a:spcBef>
        <a:spcAft>
          <a:spcPct val="0"/>
        </a:spcAft>
        <a:defRPr sz="3600">
          <a:solidFill>
            <a:srgbClr val="003366"/>
          </a:solidFill>
          <a:latin typeface="Trebuchet MS" pitchFamily="34" charset="0"/>
        </a:defRPr>
      </a:lvl6pPr>
      <a:lvl7pPr marL="914400" algn="l" rtl="0" fontAlgn="base">
        <a:spcBef>
          <a:spcPct val="0"/>
        </a:spcBef>
        <a:spcAft>
          <a:spcPct val="0"/>
        </a:spcAft>
        <a:defRPr sz="3600">
          <a:solidFill>
            <a:srgbClr val="003366"/>
          </a:solidFill>
          <a:latin typeface="Trebuchet MS" pitchFamily="34" charset="0"/>
        </a:defRPr>
      </a:lvl7pPr>
      <a:lvl8pPr marL="1371600" algn="l" rtl="0" fontAlgn="base">
        <a:spcBef>
          <a:spcPct val="0"/>
        </a:spcBef>
        <a:spcAft>
          <a:spcPct val="0"/>
        </a:spcAft>
        <a:defRPr sz="3600">
          <a:solidFill>
            <a:srgbClr val="003366"/>
          </a:solidFill>
          <a:latin typeface="Trebuchet MS" pitchFamily="34" charset="0"/>
        </a:defRPr>
      </a:lvl8pPr>
      <a:lvl9pPr marL="1828800" algn="l" rtl="0" fontAlgn="base">
        <a:spcBef>
          <a:spcPct val="0"/>
        </a:spcBef>
        <a:spcAft>
          <a:spcPct val="0"/>
        </a:spcAft>
        <a:defRPr sz="3600">
          <a:solidFill>
            <a:srgbClr val="003366"/>
          </a:solidFill>
          <a:latin typeface="Trebuchet MS" pitchFamily="34" charset="0"/>
        </a:defRPr>
      </a:lvl9pPr>
    </p:titleStyle>
    <p:bodyStyle>
      <a:lvl1pPr marL="342900" indent="-342900" algn="l" rtl="0" eaLnBrk="0" fontAlgn="base" hangingPunct="0">
        <a:spcBef>
          <a:spcPct val="20000"/>
        </a:spcBef>
        <a:spcAft>
          <a:spcPct val="0"/>
        </a:spcAft>
        <a:defRPr sz="2400">
          <a:solidFill>
            <a:srgbClr val="4D4D4D"/>
          </a:solidFill>
          <a:latin typeface="+mn-lt"/>
          <a:ea typeface="+mn-ea"/>
          <a:cs typeface="+mn-cs"/>
        </a:defRPr>
      </a:lvl1pPr>
      <a:lvl2pPr marL="742950" indent="-285750" algn="l" rtl="0" eaLnBrk="0" fontAlgn="base" hangingPunct="0">
        <a:spcBef>
          <a:spcPct val="20000"/>
        </a:spcBef>
        <a:spcAft>
          <a:spcPct val="0"/>
        </a:spcAft>
        <a:buChar char="•"/>
        <a:defRPr sz="2400">
          <a:solidFill>
            <a:srgbClr val="777777"/>
          </a:solidFill>
          <a:latin typeface="+mn-lt"/>
        </a:defRPr>
      </a:lvl2pPr>
      <a:lvl3pPr marL="1143000" indent="-228600" algn="l" rtl="0" eaLnBrk="0" fontAlgn="base" hangingPunct="0">
        <a:spcBef>
          <a:spcPct val="20000"/>
        </a:spcBef>
        <a:spcAft>
          <a:spcPct val="0"/>
        </a:spcAft>
        <a:buChar char="•"/>
        <a:defRPr sz="2400">
          <a:solidFill>
            <a:srgbClr val="777777"/>
          </a:solidFill>
          <a:latin typeface="+mn-lt"/>
        </a:defRPr>
      </a:lvl3pPr>
      <a:lvl4pPr marL="1600200" indent="-228600" algn="l" rtl="0" eaLnBrk="0" fontAlgn="base" hangingPunct="0">
        <a:spcBef>
          <a:spcPct val="20000"/>
        </a:spcBef>
        <a:spcAft>
          <a:spcPct val="0"/>
        </a:spcAft>
        <a:buChar char="•"/>
        <a:defRPr sz="2400">
          <a:solidFill>
            <a:srgbClr val="777777"/>
          </a:solidFill>
          <a:latin typeface="+mn-lt"/>
        </a:defRPr>
      </a:lvl4pPr>
      <a:lvl5pPr marL="2057400" indent="-228600" algn="l" rtl="0" eaLnBrk="0" fontAlgn="base" hangingPunct="0">
        <a:spcBef>
          <a:spcPct val="20000"/>
        </a:spcBef>
        <a:spcAft>
          <a:spcPct val="0"/>
        </a:spcAft>
        <a:buChar char="•"/>
        <a:defRPr sz="2400">
          <a:solidFill>
            <a:srgbClr val="777777"/>
          </a:solidFill>
          <a:latin typeface="+mn-lt"/>
        </a:defRPr>
      </a:lvl5pPr>
      <a:lvl6pPr marL="2514600" indent="-228600" algn="l" rtl="0" fontAlgn="base">
        <a:spcBef>
          <a:spcPct val="20000"/>
        </a:spcBef>
        <a:spcAft>
          <a:spcPct val="0"/>
        </a:spcAft>
        <a:buChar char="•"/>
        <a:defRPr sz="2400">
          <a:solidFill>
            <a:srgbClr val="777777"/>
          </a:solidFill>
          <a:latin typeface="+mn-lt"/>
        </a:defRPr>
      </a:lvl6pPr>
      <a:lvl7pPr marL="2971800" indent="-228600" algn="l" rtl="0" fontAlgn="base">
        <a:spcBef>
          <a:spcPct val="20000"/>
        </a:spcBef>
        <a:spcAft>
          <a:spcPct val="0"/>
        </a:spcAft>
        <a:buChar char="•"/>
        <a:defRPr sz="2400">
          <a:solidFill>
            <a:srgbClr val="777777"/>
          </a:solidFill>
          <a:latin typeface="+mn-lt"/>
        </a:defRPr>
      </a:lvl7pPr>
      <a:lvl8pPr marL="3429000" indent="-228600" algn="l" rtl="0" fontAlgn="base">
        <a:spcBef>
          <a:spcPct val="20000"/>
        </a:spcBef>
        <a:spcAft>
          <a:spcPct val="0"/>
        </a:spcAft>
        <a:buChar char="•"/>
        <a:defRPr sz="2400">
          <a:solidFill>
            <a:srgbClr val="777777"/>
          </a:solidFill>
          <a:latin typeface="+mn-lt"/>
        </a:defRPr>
      </a:lvl8pPr>
      <a:lvl9pPr marL="3886200" indent="-228600" algn="l" rtl="0" fontAlgn="base">
        <a:spcBef>
          <a:spcPct val="20000"/>
        </a:spcBef>
        <a:spcAft>
          <a:spcPct val="0"/>
        </a:spcAft>
        <a:buChar char="•"/>
        <a:defRPr sz="2400">
          <a:solidFill>
            <a:srgbClr val="7777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customXml" Target="../ink/ink2.xml"/><Relationship Id="rId4" Type="http://schemas.openxmlformats.org/officeDocument/2006/relationships/image" Target="../media/image160.png"/></Relationships>
</file>

<file path=ppt/slides/_rels/slide2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customXml" Target="../ink/ink4.xml"/><Relationship Id="rId4" Type="http://schemas.openxmlformats.org/officeDocument/2006/relationships/image" Target="../media/image180.png"/></Relationships>
</file>

<file path=ppt/slides/_rels/slide25.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10.png"/><Relationship Id="rId5" Type="http://schemas.openxmlformats.org/officeDocument/2006/relationships/customXml" Target="../ink/ink6.xml"/><Relationship Id="rId4" Type="http://schemas.openxmlformats.org/officeDocument/2006/relationships/image" Target="../media/image200.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600200"/>
            <a:ext cx="7188200" cy="4278313"/>
          </a:xfrm>
        </p:spPr>
        <p:txBody>
          <a:bodyPr/>
          <a:lstStyle/>
          <a:p>
            <a:pPr marL="0" indent="0" algn="ctr">
              <a:buNone/>
            </a:pPr>
            <a:r>
              <a:rPr lang="en-US" sz="4800" dirty="0"/>
              <a:t>Virginia Healthcare:  </a:t>
            </a:r>
          </a:p>
          <a:p>
            <a:pPr marL="0" indent="0" algn="ctr">
              <a:buNone/>
            </a:pPr>
            <a:r>
              <a:rPr lang="en-US" sz="4000" dirty="0">
                <a:solidFill>
                  <a:srgbClr val="C00000"/>
                </a:solidFill>
              </a:rPr>
              <a:t>Key Strategies, Value Performance, Health Status and Policy Priorities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a:t>
            </a:fld>
            <a:endParaRPr lang="en-US" dirty="0">
              <a:solidFill>
                <a:srgbClr val="000000"/>
              </a:solidFill>
            </a:endParaRPr>
          </a:p>
        </p:txBody>
      </p:sp>
    </p:spTree>
    <p:extLst>
      <p:ext uri="{BB962C8B-B14F-4D97-AF65-F5344CB8AC3E}">
        <p14:creationId xmlns:p14="http://schemas.microsoft.com/office/powerpoint/2010/main" val="324436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52400" y="0"/>
            <a:ext cx="8991600" cy="914400"/>
          </a:xfrm>
        </p:spPr>
        <p:txBody>
          <a:bodyPr/>
          <a:lstStyle/>
          <a:p>
            <a:r>
              <a:rPr lang="en-US" altLang="en-US" sz="2800" dirty="0"/>
              <a:t>Current Context in Healthcare Generally</a:t>
            </a:r>
          </a:p>
        </p:txBody>
      </p:sp>
      <p:sp>
        <p:nvSpPr>
          <p:cNvPr id="4" name="Slide Number Placeholder 3"/>
          <p:cNvSpPr>
            <a:spLocks noGrp="1"/>
          </p:cNvSpPr>
          <p:nvPr>
            <p:ph type="sldNum" sz="quarter" idx="10"/>
          </p:nvPr>
        </p:nvSpPr>
        <p:spPr/>
        <p:txBody>
          <a:bodyPr/>
          <a:lstStyle/>
          <a:p>
            <a:pPr>
              <a:defRPr/>
            </a:pPr>
            <a:fld id="{DB9D99A7-CF0C-44EA-B0FA-9DA32039B798}" type="slidenum">
              <a:rPr lang="en-US" smtClean="0"/>
              <a:pPr>
                <a:defRPr/>
              </a:pPr>
              <a:t>2</a:t>
            </a:fld>
            <a:endParaRPr lang="en-US" dirty="0"/>
          </a:p>
        </p:txBody>
      </p:sp>
      <p:sp>
        <p:nvSpPr>
          <p:cNvPr id="7172" name="Content Placeholder 2"/>
          <p:cNvSpPr>
            <a:spLocks noGrp="1"/>
          </p:cNvSpPr>
          <p:nvPr>
            <p:ph idx="1"/>
          </p:nvPr>
        </p:nvSpPr>
        <p:spPr>
          <a:xfrm>
            <a:off x="685800" y="1143000"/>
            <a:ext cx="8229600" cy="5181600"/>
          </a:xfrm>
        </p:spPr>
        <p:txBody>
          <a:bodyPr/>
          <a:lstStyle/>
          <a:p>
            <a:r>
              <a:rPr lang="en-US" altLang="en-US" sz="2600" dirty="0"/>
              <a:t>Period of remarkable transformation</a:t>
            </a:r>
          </a:p>
          <a:p>
            <a:pPr marL="0" indent="0">
              <a:buNone/>
            </a:pPr>
            <a:endParaRPr lang="en-US" altLang="en-US" sz="2600" dirty="0"/>
          </a:p>
          <a:p>
            <a:r>
              <a:rPr lang="en-US" altLang="en-US" sz="2600" dirty="0"/>
              <a:t>All parties being required to do business in a very different way</a:t>
            </a:r>
            <a:endParaRPr lang="en-US" altLang="en-US" sz="2300" dirty="0"/>
          </a:p>
          <a:p>
            <a:endParaRPr lang="en-US" altLang="en-US" sz="2200" dirty="0"/>
          </a:p>
          <a:p>
            <a:r>
              <a:rPr lang="en-US" altLang="en-US" sz="2600" dirty="0"/>
              <a:t>Four main themes of transformation:</a:t>
            </a:r>
          </a:p>
          <a:p>
            <a:endParaRPr lang="en-US" altLang="en-US" sz="2200" dirty="0"/>
          </a:p>
          <a:p>
            <a:endParaRPr lang="en-US" altLang="en-US" b="0" dirty="0"/>
          </a:p>
        </p:txBody>
      </p:sp>
      <p:sp>
        <p:nvSpPr>
          <p:cNvPr id="5" name="Right Arrow 4"/>
          <p:cNvSpPr/>
          <p:nvPr/>
        </p:nvSpPr>
        <p:spPr bwMode="auto">
          <a:xfrm>
            <a:off x="-838200" y="-1676400"/>
            <a:ext cx="977900" cy="484187"/>
          </a:xfrm>
          <a:prstGeom prst="rightArrow">
            <a:avLst/>
          </a:prstGeom>
          <a:noFill/>
          <a:ln w="9525" cap="flat" cmpd="sng" algn="ctr">
            <a:no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sp>
        <p:nvSpPr>
          <p:cNvPr id="8" name="Right Arrow 7"/>
          <p:cNvSpPr/>
          <p:nvPr/>
        </p:nvSpPr>
        <p:spPr bwMode="auto">
          <a:xfrm>
            <a:off x="2209800" y="2514600"/>
            <a:ext cx="977900" cy="484188"/>
          </a:xfrm>
          <a:prstGeom prst="rightArrow">
            <a:avLst/>
          </a:prstGeom>
          <a:noFill/>
          <a:ln w="9525" cap="flat" cmpd="sng" algn="ctr">
            <a:no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sp>
        <p:nvSpPr>
          <p:cNvPr id="10" name="Right Arrow 9"/>
          <p:cNvSpPr/>
          <p:nvPr/>
        </p:nvSpPr>
        <p:spPr bwMode="auto">
          <a:xfrm>
            <a:off x="2895600" y="3810000"/>
            <a:ext cx="977900" cy="484188"/>
          </a:xfrm>
          <a:prstGeom prst="rightArrow">
            <a:avLst/>
          </a:prstGeom>
          <a:noFill/>
          <a:ln w="9525" cap="flat" cmpd="sng" algn="ctr">
            <a:no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sp>
        <p:nvSpPr>
          <p:cNvPr id="11" name="Right Arrow 10"/>
          <p:cNvSpPr/>
          <p:nvPr/>
        </p:nvSpPr>
        <p:spPr bwMode="auto">
          <a:xfrm>
            <a:off x="2895600" y="3733800"/>
            <a:ext cx="1295400" cy="1039813"/>
          </a:xfrm>
          <a:prstGeom prst="rightArrow">
            <a:avLst/>
          </a:prstGeom>
          <a:noFill/>
          <a:ln w="9525" cap="flat" cmpd="sng" algn="ctr">
            <a:no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graphicFrame>
        <p:nvGraphicFramePr>
          <p:cNvPr id="12" name="Table 11"/>
          <p:cNvGraphicFramePr>
            <a:graphicFrameLocks noGrp="1"/>
          </p:cNvGraphicFramePr>
          <p:nvPr>
            <p:extLst/>
          </p:nvPr>
        </p:nvGraphicFramePr>
        <p:xfrm>
          <a:off x="1143000" y="3848418"/>
          <a:ext cx="6781800" cy="2508250"/>
        </p:xfrm>
        <a:graphic>
          <a:graphicData uri="http://schemas.openxmlformats.org/drawingml/2006/table">
            <a:tbl>
              <a:tblPr firstRow="1" bandRow="1">
                <a:tableStyleId>{2D5ABB26-0587-4C30-8999-92F81FD0307C}</a:tableStyleId>
              </a:tblPr>
              <a:tblGrid>
                <a:gridCol w="2260600">
                  <a:extLst>
                    <a:ext uri="{9D8B030D-6E8A-4147-A177-3AD203B41FA5}">
                      <a16:colId xmlns:a16="http://schemas.microsoft.com/office/drawing/2014/main" val="20000"/>
                    </a:ext>
                  </a:extLst>
                </a:gridCol>
                <a:gridCol w="18542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tblGrid>
              <a:tr h="781502">
                <a:tc>
                  <a:txBody>
                    <a:bodyPr/>
                    <a:lstStyle/>
                    <a:p>
                      <a:r>
                        <a:rPr lang="en-US" sz="1800" dirty="0"/>
                        <a:t>Volume</a:t>
                      </a:r>
                    </a:p>
                  </a:txBody>
                  <a:tcPr marT="45721" marB="45721"/>
                </a:tc>
                <a:tc>
                  <a:txBody>
                    <a:bodyPr/>
                    <a:lstStyle/>
                    <a:p>
                      <a:endParaRPr lang="en-US" sz="1800" dirty="0"/>
                    </a:p>
                  </a:txBody>
                  <a:tcPr marT="45721" marB="45721"/>
                </a:tc>
                <a:tc>
                  <a:txBody>
                    <a:bodyPr/>
                    <a:lstStyle/>
                    <a:p>
                      <a:r>
                        <a:rPr lang="en-US" sz="1800" dirty="0"/>
                        <a:t>Value</a:t>
                      </a:r>
                    </a:p>
                  </a:txBody>
                  <a:tcPr marT="45721" marB="45721"/>
                </a:tc>
                <a:extLst>
                  <a:ext uri="{0D108BD9-81ED-4DB2-BD59-A6C34878D82A}">
                    <a16:rowId xmlns:a16="http://schemas.microsoft.com/office/drawing/2014/main" val="10000"/>
                  </a:ext>
                </a:extLst>
              </a:tr>
              <a:tr h="446572">
                <a:tc>
                  <a:txBody>
                    <a:bodyPr/>
                    <a:lstStyle/>
                    <a:p>
                      <a:r>
                        <a:rPr lang="en-US" sz="1800" dirty="0"/>
                        <a:t>Fragmented care</a:t>
                      </a:r>
                    </a:p>
                  </a:txBody>
                  <a:tcPr marT="45721" marB="45721"/>
                </a:tc>
                <a:tc>
                  <a:txBody>
                    <a:bodyPr/>
                    <a:lstStyle/>
                    <a:p>
                      <a:endParaRPr lang="en-US" sz="1800" dirty="0"/>
                    </a:p>
                  </a:txBody>
                  <a:tcPr marT="45721" marB="45721"/>
                </a:tc>
                <a:tc>
                  <a:txBody>
                    <a:bodyPr/>
                    <a:lstStyle/>
                    <a:p>
                      <a:r>
                        <a:rPr lang="en-US" sz="1800" dirty="0"/>
                        <a:t>Clinically Integrated</a:t>
                      </a:r>
                    </a:p>
                  </a:txBody>
                  <a:tcPr marT="45721" marB="45721"/>
                </a:tc>
                <a:extLst>
                  <a:ext uri="{0D108BD9-81ED-4DB2-BD59-A6C34878D82A}">
                    <a16:rowId xmlns:a16="http://schemas.microsoft.com/office/drawing/2014/main" val="10001"/>
                  </a:ext>
                </a:extLst>
              </a:tr>
              <a:tr h="640088">
                <a:tc>
                  <a:txBody>
                    <a:bodyPr/>
                    <a:lstStyle/>
                    <a:p>
                      <a:endParaRPr lang="en-US" sz="1800" dirty="0"/>
                    </a:p>
                    <a:p>
                      <a:r>
                        <a:rPr lang="en-US" sz="1800" dirty="0"/>
                        <a:t>Individual practice</a:t>
                      </a:r>
                    </a:p>
                  </a:txBody>
                  <a:tcPr marT="45721" marB="45721"/>
                </a:tc>
                <a:tc>
                  <a:txBody>
                    <a:bodyPr/>
                    <a:lstStyle/>
                    <a:p>
                      <a:endParaRPr lang="en-US" sz="1800" b="1" dirty="0"/>
                    </a:p>
                  </a:txBody>
                  <a:tcPr marT="45721" marB="45721"/>
                </a:tc>
                <a:tc>
                  <a:txBody>
                    <a:bodyPr/>
                    <a:lstStyle/>
                    <a:p>
                      <a:endParaRPr lang="en-US" sz="1800" dirty="0"/>
                    </a:p>
                    <a:p>
                      <a:r>
                        <a:rPr lang="en-US" sz="1800" dirty="0"/>
                        <a:t>Team care</a:t>
                      </a:r>
                    </a:p>
                  </a:txBody>
                  <a:tcPr marT="45721" marB="45721"/>
                </a:tc>
                <a:extLst>
                  <a:ext uri="{0D108BD9-81ED-4DB2-BD59-A6C34878D82A}">
                    <a16:rowId xmlns:a16="http://schemas.microsoft.com/office/drawing/2014/main" val="10002"/>
                  </a:ext>
                </a:extLst>
              </a:tr>
              <a:tr h="640088">
                <a:tc>
                  <a:txBody>
                    <a:bodyPr/>
                    <a:lstStyle/>
                    <a:p>
                      <a:endParaRPr lang="en-US" sz="1800" dirty="0"/>
                    </a:p>
                    <a:p>
                      <a:r>
                        <a:rPr lang="en-US" sz="1800" dirty="0"/>
                        <a:t>Information silos</a:t>
                      </a:r>
                    </a:p>
                  </a:txBody>
                  <a:tcPr marT="45721" marB="45721"/>
                </a:tc>
                <a:tc>
                  <a:txBody>
                    <a:bodyPr/>
                    <a:lstStyle/>
                    <a:p>
                      <a:endParaRPr lang="en-US" sz="1800" dirty="0"/>
                    </a:p>
                  </a:txBody>
                  <a:tcPr marT="45721" marB="45721"/>
                </a:tc>
                <a:tc>
                  <a:txBody>
                    <a:bodyPr/>
                    <a:lstStyle/>
                    <a:p>
                      <a:endParaRPr lang="en-US" sz="1800" dirty="0"/>
                    </a:p>
                    <a:p>
                      <a:r>
                        <a:rPr lang="en-US" sz="1800" dirty="0"/>
                        <a:t>Seamless exchange</a:t>
                      </a:r>
                    </a:p>
                  </a:txBody>
                  <a:tcPr marT="45721" marB="45721"/>
                </a:tc>
                <a:extLst>
                  <a:ext uri="{0D108BD9-81ED-4DB2-BD59-A6C34878D82A}">
                    <a16:rowId xmlns:a16="http://schemas.microsoft.com/office/drawing/2014/main" val="10003"/>
                  </a:ext>
                </a:extLst>
              </a:tr>
            </a:tbl>
          </a:graphicData>
        </a:graphic>
      </p:graphicFrame>
      <p:sp>
        <p:nvSpPr>
          <p:cNvPr id="15" name="Right Arrow 14"/>
          <p:cNvSpPr/>
          <p:nvPr/>
        </p:nvSpPr>
        <p:spPr bwMode="auto">
          <a:xfrm>
            <a:off x="3774440" y="3810000"/>
            <a:ext cx="977900" cy="484188"/>
          </a:xfrm>
          <a:prstGeom prst="rightArrow">
            <a:avLst/>
          </a:prstGeom>
          <a:noFill/>
          <a:ln w="9525" cap="flat" cmpd="sng" algn="ctr">
            <a:solidFill>
              <a:srgbClr val="000099"/>
            </a:solid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sp>
        <p:nvSpPr>
          <p:cNvPr id="16" name="Right Arrow 15"/>
          <p:cNvSpPr/>
          <p:nvPr/>
        </p:nvSpPr>
        <p:spPr bwMode="auto">
          <a:xfrm>
            <a:off x="3774440" y="5257800"/>
            <a:ext cx="977900" cy="484188"/>
          </a:xfrm>
          <a:prstGeom prst="rightArrow">
            <a:avLst/>
          </a:prstGeom>
          <a:noFill/>
          <a:ln w="9525" cap="flat" cmpd="sng" algn="ctr">
            <a:solidFill>
              <a:srgbClr val="000099"/>
            </a:solid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sp>
        <p:nvSpPr>
          <p:cNvPr id="17" name="Right Arrow 16"/>
          <p:cNvSpPr/>
          <p:nvPr/>
        </p:nvSpPr>
        <p:spPr bwMode="auto">
          <a:xfrm>
            <a:off x="3774440" y="5867400"/>
            <a:ext cx="977900" cy="484188"/>
          </a:xfrm>
          <a:prstGeom prst="rightArrow">
            <a:avLst/>
          </a:prstGeom>
          <a:noFill/>
          <a:ln w="9525" cap="flat" cmpd="sng" algn="ctr">
            <a:solidFill>
              <a:srgbClr val="000099"/>
            </a:solid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sp>
        <p:nvSpPr>
          <p:cNvPr id="18" name="Right Arrow 17"/>
          <p:cNvSpPr/>
          <p:nvPr/>
        </p:nvSpPr>
        <p:spPr bwMode="auto">
          <a:xfrm>
            <a:off x="3774440" y="4531519"/>
            <a:ext cx="977900" cy="484188"/>
          </a:xfrm>
          <a:prstGeom prst="rightArrow">
            <a:avLst/>
          </a:prstGeom>
          <a:noFill/>
          <a:ln w="9525" cap="flat" cmpd="sng" algn="ctr">
            <a:solidFill>
              <a:srgbClr val="000099"/>
            </a:solidFill>
            <a:prstDash val="solid"/>
            <a:round/>
            <a:headEnd type="none" w="med" len="med"/>
            <a:tailEnd type="none" w="med" len="med"/>
          </a:ln>
          <a:effectLst>
            <a:outerShdw dist="35921" dir="2700000" algn="ctr" rotWithShape="0">
              <a:srgbClr val="808080">
                <a:alpha val="80000"/>
              </a:srgbClr>
            </a:outerShdw>
          </a:effectLst>
        </p:spPr>
        <p:txBody>
          <a:bodyPr>
            <a:spAutoFit/>
          </a:bodyPr>
          <a:lstStyle/>
          <a:p>
            <a:pPr>
              <a:defRPr/>
            </a:pPr>
            <a:endParaRPr lang="en-US" dirty="0"/>
          </a:p>
        </p:txBody>
      </p:sp>
    </p:spTree>
    <p:extLst>
      <p:ext uri="{BB962C8B-B14F-4D97-AF65-F5344CB8AC3E}">
        <p14:creationId xmlns:p14="http://schemas.microsoft.com/office/powerpoint/2010/main" val="1459688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839200" cy="914400"/>
          </a:xfrm>
        </p:spPr>
        <p:txBody>
          <a:bodyPr/>
          <a:lstStyle/>
          <a:p>
            <a:r>
              <a:rPr lang="en-US" sz="3600" dirty="0"/>
              <a:t>Triple Aim Goals</a:t>
            </a:r>
          </a:p>
        </p:txBody>
      </p:sp>
      <p:sp>
        <p:nvSpPr>
          <p:cNvPr id="3" name="Content Placeholder 2"/>
          <p:cNvSpPr>
            <a:spLocks noGrp="1"/>
          </p:cNvSpPr>
          <p:nvPr>
            <p:ph idx="1"/>
          </p:nvPr>
        </p:nvSpPr>
        <p:spPr>
          <a:xfrm>
            <a:off x="762000" y="1219200"/>
            <a:ext cx="8077200" cy="3886200"/>
          </a:xfrm>
        </p:spPr>
        <p:txBody>
          <a:bodyPr/>
          <a:lstStyle/>
          <a:p>
            <a:r>
              <a:rPr lang="en-US" sz="2800" dirty="0"/>
              <a:t>Better care for patients</a:t>
            </a:r>
          </a:p>
          <a:p>
            <a:pPr lvl="1"/>
            <a:r>
              <a:rPr lang="en-US" sz="1800" b="0" dirty="0">
                <a:solidFill>
                  <a:srgbClr val="CC0000"/>
                </a:solidFill>
              </a:rPr>
              <a:t>Our primary responsibility (all providers)</a:t>
            </a:r>
          </a:p>
          <a:p>
            <a:pPr lvl="1"/>
            <a:r>
              <a:rPr lang="en-US" sz="1800" b="0" dirty="0">
                <a:solidFill>
                  <a:srgbClr val="CC0000"/>
                </a:solidFill>
              </a:rPr>
              <a:t>Committed to achieving top-tier performance</a:t>
            </a:r>
          </a:p>
          <a:p>
            <a:pPr lvl="1"/>
            <a:endParaRPr lang="en-US" sz="1800" b="0" dirty="0">
              <a:solidFill>
                <a:srgbClr val="CC0000"/>
              </a:solidFill>
            </a:endParaRPr>
          </a:p>
          <a:p>
            <a:r>
              <a:rPr lang="en-US" sz="2800" dirty="0"/>
              <a:t>Better health for populations</a:t>
            </a:r>
          </a:p>
          <a:p>
            <a:pPr lvl="1"/>
            <a:r>
              <a:rPr lang="en-US" sz="1800" b="0" dirty="0">
                <a:solidFill>
                  <a:srgbClr val="CC0000"/>
                </a:solidFill>
              </a:rPr>
              <a:t>Shared responsibility, public and private</a:t>
            </a:r>
          </a:p>
          <a:p>
            <a:pPr lvl="1"/>
            <a:r>
              <a:rPr lang="en-US" sz="1800" b="0" dirty="0">
                <a:solidFill>
                  <a:srgbClr val="CC0000"/>
                </a:solidFill>
              </a:rPr>
              <a:t>Patient/employee engagement, support and incentives critical</a:t>
            </a:r>
          </a:p>
          <a:p>
            <a:pPr lvl="1"/>
            <a:r>
              <a:rPr lang="en-US" sz="1800" b="0" dirty="0">
                <a:solidFill>
                  <a:srgbClr val="CC0000"/>
                </a:solidFill>
              </a:rPr>
              <a:t>Major driver of productivity and cost</a:t>
            </a:r>
          </a:p>
          <a:p>
            <a:pPr lvl="1"/>
            <a:endParaRPr lang="en-US" sz="2800" dirty="0"/>
          </a:p>
          <a:p>
            <a:r>
              <a:rPr lang="en-US" sz="2800" dirty="0"/>
              <a:t>Lower trajectory on total health care costs</a:t>
            </a:r>
          </a:p>
          <a:p>
            <a:pPr lvl="1"/>
            <a:r>
              <a:rPr lang="en-US" sz="1800" b="0" dirty="0">
                <a:solidFill>
                  <a:srgbClr val="C00000"/>
                </a:solidFill>
              </a:rPr>
              <a:t>Delivery system and payment reform essential</a:t>
            </a:r>
          </a:p>
          <a:p>
            <a:pPr lvl="1"/>
            <a:r>
              <a:rPr lang="en-US" sz="1800" b="0" u="sng" dirty="0">
                <a:solidFill>
                  <a:srgbClr val="C00000"/>
                </a:solidFill>
              </a:rPr>
              <a:t>Everyone</a:t>
            </a:r>
            <a:r>
              <a:rPr lang="en-US" sz="1800" b="0" dirty="0">
                <a:solidFill>
                  <a:srgbClr val="C00000"/>
                </a:solidFill>
              </a:rPr>
              <a:t> will need to do business differently</a:t>
            </a:r>
            <a:endParaRPr lang="en-US" sz="1800" b="0" u="sng" dirty="0">
              <a:solidFill>
                <a:srgbClr val="C00000"/>
              </a:solidFill>
            </a:endParaRPr>
          </a:p>
          <a:p>
            <a:pPr lvl="1"/>
            <a:endParaRPr lang="en-US" b="0" dirty="0">
              <a:solidFill>
                <a:srgbClr val="C00000"/>
              </a:solidFill>
            </a:endParaRPr>
          </a:p>
          <a:p>
            <a:endParaRPr lang="en-US" sz="2800" dirty="0"/>
          </a:p>
          <a:p>
            <a:endParaRPr lang="en-US" sz="2800" dirty="0"/>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pPr>
                <a:defRPr/>
              </a:pPr>
              <a:t>3</a:t>
            </a:fld>
            <a:endParaRPr lang="en-US" dirty="0"/>
          </a:p>
        </p:txBody>
      </p:sp>
    </p:spTree>
    <p:custDataLst>
      <p:tags r:id="rId1"/>
    </p:custDataLst>
    <p:extLst>
      <p:ext uri="{BB962C8B-B14F-4D97-AF65-F5344CB8AC3E}">
        <p14:creationId xmlns:p14="http://schemas.microsoft.com/office/powerpoint/2010/main" val="426905134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914400"/>
          </a:xfrm>
        </p:spPr>
        <p:txBody>
          <a:bodyPr/>
          <a:lstStyle/>
          <a:p>
            <a:r>
              <a:rPr lang="en-US" sz="3200" dirty="0"/>
              <a:t>Key Strategic Question for Health Systems</a:t>
            </a:r>
          </a:p>
        </p:txBody>
      </p:sp>
      <p:sp>
        <p:nvSpPr>
          <p:cNvPr id="4" name="Slide Number Placeholder 3"/>
          <p:cNvSpPr>
            <a:spLocks noGrp="1"/>
          </p:cNvSpPr>
          <p:nvPr>
            <p:ph type="sldNum" sz="quarter" idx="10"/>
          </p:nvPr>
        </p:nvSpPr>
        <p:spPr/>
        <p:txBody>
          <a:bodyPr/>
          <a:lstStyle/>
          <a:p>
            <a:pPr>
              <a:defRPr/>
            </a:pPr>
            <a:fld id="{16F22EE6-03E1-4890-A477-DB667306657C}" type="slidenum">
              <a:rPr lang="en-US" smtClean="0"/>
              <a:pPr>
                <a:defRPr/>
              </a:pPr>
              <a:t>4</a:t>
            </a:fld>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676401"/>
            <a:ext cx="77724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981200" y="1066800"/>
            <a:ext cx="6019800" cy="523220"/>
          </a:xfrm>
          <a:prstGeom prst="rect">
            <a:avLst/>
          </a:prstGeom>
          <a:noFill/>
        </p:spPr>
        <p:txBody>
          <a:bodyPr wrap="square" rtlCol="0">
            <a:spAutoFit/>
          </a:bodyPr>
          <a:lstStyle/>
          <a:p>
            <a:pPr algn="ctr"/>
            <a:r>
              <a:rPr lang="en-US" dirty="0">
                <a:solidFill>
                  <a:srgbClr val="FF0000"/>
                </a:solidFill>
              </a:rPr>
              <a:t>When to make the leap?</a:t>
            </a:r>
          </a:p>
        </p:txBody>
      </p:sp>
      <p:sp>
        <p:nvSpPr>
          <p:cNvPr id="6" name="TextBox 5"/>
          <p:cNvSpPr txBox="1"/>
          <p:nvPr/>
        </p:nvSpPr>
        <p:spPr>
          <a:xfrm>
            <a:off x="4648200" y="6290081"/>
            <a:ext cx="3760206" cy="276999"/>
          </a:xfrm>
          <a:prstGeom prst="rect">
            <a:avLst/>
          </a:prstGeom>
          <a:noFill/>
        </p:spPr>
        <p:txBody>
          <a:bodyPr wrap="square" rtlCol="0">
            <a:spAutoFit/>
          </a:bodyPr>
          <a:lstStyle/>
          <a:p>
            <a:r>
              <a:rPr lang="en-US" sz="1200" dirty="0">
                <a:solidFill>
                  <a:schemeClr val="tx1"/>
                </a:solidFill>
              </a:rPr>
              <a:t>Source:  Jim Reinertsen, Reinertsen Group</a:t>
            </a:r>
          </a:p>
        </p:txBody>
      </p:sp>
    </p:spTree>
    <p:extLst>
      <p:ext uri="{BB962C8B-B14F-4D97-AF65-F5344CB8AC3E}">
        <p14:creationId xmlns:p14="http://schemas.microsoft.com/office/powerpoint/2010/main" val="3078032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839200" cy="914400"/>
          </a:xfrm>
        </p:spPr>
        <p:txBody>
          <a:bodyPr/>
          <a:lstStyle/>
          <a:p>
            <a:r>
              <a:rPr lang="en-US" sz="3200" dirty="0"/>
              <a:t>What does Payment Reform mean?</a:t>
            </a:r>
          </a:p>
        </p:txBody>
      </p:sp>
      <p:sp>
        <p:nvSpPr>
          <p:cNvPr id="4" name="Slide Number Placeholder 3"/>
          <p:cNvSpPr>
            <a:spLocks noGrp="1"/>
          </p:cNvSpPr>
          <p:nvPr>
            <p:ph type="sldNum" sz="quarter" idx="10"/>
          </p:nvPr>
        </p:nvSpPr>
        <p:spPr/>
        <p:txBody>
          <a:bodyPr/>
          <a:lstStyle/>
          <a:p>
            <a:pPr>
              <a:defRPr/>
            </a:pPr>
            <a:fld id="{16F22EE6-03E1-4890-A477-DB667306657C}" type="slidenum">
              <a:rPr lang="en-US" smtClean="0"/>
              <a:pPr>
                <a:defRPr/>
              </a:pPr>
              <a:t>5</a:t>
            </a:fld>
            <a:endParaRPr lang="en-US" dirty="0"/>
          </a:p>
        </p:txBody>
      </p:sp>
      <p:pic>
        <p:nvPicPr>
          <p:cNvPr id="5" name="Content Placeholder 4"/>
          <p:cNvPicPr>
            <a:picLocks noGrp="1" noChangeAspect="1"/>
          </p:cNvPicPr>
          <p:nvPr>
            <p:ph idx="1"/>
          </p:nvPr>
        </p:nvPicPr>
        <p:blipFill>
          <a:blip r:embed="rId2"/>
          <a:stretch>
            <a:fillRect/>
          </a:stretch>
        </p:blipFill>
        <p:spPr>
          <a:xfrm>
            <a:off x="1066800" y="1219200"/>
            <a:ext cx="7162800" cy="5010671"/>
          </a:xfrm>
          <a:prstGeom prst="rect">
            <a:avLst/>
          </a:prstGeom>
        </p:spPr>
      </p:pic>
      <p:sp>
        <p:nvSpPr>
          <p:cNvPr id="6" name="TextBox 5"/>
          <p:cNvSpPr txBox="1"/>
          <p:nvPr/>
        </p:nvSpPr>
        <p:spPr>
          <a:xfrm>
            <a:off x="1524000" y="6171683"/>
            <a:ext cx="7010400" cy="523220"/>
          </a:xfrm>
          <a:prstGeom prst="rect">
            <a:avLst/>
          </a:prstGeom>
          <a:noFill/>
        </p:spPr>
        <p:txBody>
          <a:bodyPr wrap="square" rtlCol="0">
            <a:spAutoFit/>
          </a:bodyPr>
          <a:lstStyle/>
          <a:p>
            <a:pPr defTabSz="457200" fontAlgn="auto">
              <a:spcBef>
                <a:spcPts val="0"/>
              </a:spcBef>
              <a:spcAft>
                <a:spcPts val="0"/>
              </a:spcAft>
            </a:pPr>
            <a:r>
              <a:rPr lang="en-US" sz="1000" b="0" i="0" dirty="0">
                <a:solidFill>
                  <a:prstClr val="black"/>
                </a:solidFill>
                <a:latin typeface="Calibri"/>
                <a:cs typeface="+mn-cs"/>
              </a:rPr>
              <a:t>Source: Melinda Hancock VHHA Payment Reform Summit, Alternative Payment Model Framework and Progress Tracking Workgroup, “Alternative Payment Model (APM) Framework”, HCP-LAN. 12 Jan 2016. Web. 31 Jan 2016</a:t>
            </a:r>
            <a:r>
              <a:rPr lang="en-US" sz="1800" b="0" i="0" dirty="0">
                <a:solidFill>
                  <a:prstClr val="black"/>
                </a:solidFill>
                <a:latin typeface="Calibri"/>
                <a:cs typeface="+mn-cs"/>
              </a:rPr>
              <a:t>.</a:t>
            </a:r>
          </a:p>
        </p:txBody>
      </p:sp>
    </p:spTree>
    <p:extLst>
      <p:ext uri="{BB962C8B-B14F-4D97-AF65-F5344CB8AC3E}">
        <p14:creationId xmlns:p14="http://schemas.microsoft.com/office/powerpoint/2010/main" val="2365757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8100"/>
            <a:ext cx="9144000" cy="914400"/>
          </a:xfrm>
        </p:spPr>
        <p:txBody>
          <a:bodyPr/>
          <a:lstStyle/>
          <a:p>
            <a:r>
              <a:rPr lang="en-US" sz="3200" dirty="0"/>
              <a:t>Where are we today and where are we going?</a:t>
            </a:r>
          </a:p>
        </p:txBody>
      </p:sp>
      <p:sp>
        <p:nvSpPr>
          <p:cNvPr id="4" name="Slide Number Placeholder 3"/>
          <p:cNvSpPr>
            <a:spLocks noGrp="1"/>
          </p:cNvSpPr>
          <p:nvPr>
            <p:ph type="sldNum" sz="quarter" idx="10"/>
          </p:nvPr>
        </p:nvSpPr>
        <p:spPr/>
        <p:txBody>
          <a:bodyPr/>
          <a:lstStyle/>
          <a:p>
            <a:pPr>
              <a:defRPr/>
            </a:pPr>
            <a:fld id="{16F22EE6-03E1-4890-A477-DB667306657C}" type="slidenum">
              <a:rPr lang="en-US" smtClean="0"/>
              <a:pPr>
                <a:defRPr/>
              </a:pPr>
              <a:t>6</a:t>
            </a:fld>
            <a:endParaRPr lang="en-US" dirty="0"/>
          </a:p>
        </p:txBody>
      </p:sp>
      <p:pic>
        <p:nvPicPr>
          <p:cNvPr id="5" name="Content Placeholder 4"/>
          <p:cNvPicPr>
            <a:picLocks noGrp="1" noChangeAspect="1"/>
          </p:cNvPicPr>
          <p:nvPr>
            <p:ph idx="1"/>
          </p:nvPr>
        </p:nvPicPr>
        <p:blipFill>
          <a:blip r:embed="rId2"/>
          <a:stretch>
            <a:fillRect/>
          </a:stretch>
        </p:blipFill>
        <p:spPr>
          <a:xfrm>
            <a:off x="762001" y="1371600"/>
            <a:ext cx="8036592" cy="4343400"/>
          </a:xfrm>
          <a:prstGeom prst="rect">
            <a:avLst/>
          </a:prstGeom>
        </p:spPr>
      </p:pic>
      <p:sp>
        <p:nvSpPr>
          <p:cNvPr id="7" name="TextBox 6"/>
          <p:cNvSpPr txBox="1"/>
          <p:nvPr/>
        </p:nvSpPr>
        <p:spPr>
          <a:xfrm>
            <a:off x="914400" y="6172200"/>
            <a:ext cx="7010400" cy="246221"/>
          </a:xfrm>
          <a:prstGeom prst="rect">
            <a:avLst/>
          </a:prstGeom>
          <a:noFill/>
        </p:spPr>
        <p:txBody>
          <a:bodyPr wrap="square" rtlCol="0">
            <a:spAutoFit/>
          </a:bodyPr>
          <a:lstStyle/>
          <a:p>
            <a:pPr defTabSz="457200" fontAlgn="auto">
              <a:spcBef>
                <a:spcPts val="0"/>
              </a:spcBef>
              <a:spcAft>
                <a:spcPts val="0"/>
              </a:spcAft>
            </a:pPr>
            <a:r>
              <a:rPr lang="en-US" sz="1000" b="0" i="0" dirty="0">
                <a:solidFill>
                  <a:prstClr val="black"/>
                </a:solidFill>
                <a:latin typeface="Calibri"/>
                <a:cs typeface="+mn-cs"/>
              </a:rPr>
              <a:t>Source: Melinda Hancock, VHHA Payment Reform Summit presentation. </a:t>
            </a:r>
            <a:endParaRPr lang="en-US" sz="1800" b="0" i="0" dirty="0">
              <a:solidFill>
                <a:prstClr val="black"/>
              </a:solidFill>
              <a:latin typeface="Calibri"/>
              <a:cs typeface="+mn-cs"/>
            </a:endParaRPr>
          </a:p>
        </p:txBody>
      </p:sp>
    </p:spTree>
    <p:extLst>
      <p:ext uri="{BB962C8B-B14F-4D97-AF65-F5344CB8AC3E}">
        <p14:creationId xmlns:p14="http://schemas.microsoft.com/office/powerpoint/2010/main" val="1322927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Moving From Volume to Value – CMS plans </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7</a:t>
            </a:fld>
            <a:endParaRPr lang="en-US" dirty="0">
              <a:solidFill>
                <a:srgbClr val="000000"/>
              </a:solidFill>
            </a:endParaRPr>
          </a:p>
        </p:txBody>
      </p:sp>
      <p:sp>
        <p:nvSpPr>
          <p:cNvPr id="6" name="Content Placeholder 5"/>
          <p:cNvSpPr>
            <a:spLocks noGrp="1"/>
          </p:cNvSpPr>
          <p:nvPr>
            <p:ph idx="1"/>
          </p:nvPr>
        </p:nvSpPr>
        <p:spPr>
          <a:xfrm>
            <a:off x="685800" y="1219200"/>
            <a:ext cx="7772400" cy="4800599"/>
          </a:xfrm>
        </p:spPr>
        <p:txBody>
          <a:bodyPr/>
          <a:lstStyle/>
          <a:p>
            <a:endParaRPr lang="en-US" sz="1800" dirty="0"/>
          </a:p>
          <a:p>
            <a:endParaRPr lang="en-US" sz="1800" dirty="0"/>
          </a:p>
          <a:p>
            <a:pPr marL="457200" lvl="1" indent="0">
              <a:buNone/>
            </a:pPr>
            <a:endParaRPr lang="en-US" dirty="0"/>
          </a:p>
        </p:txBody>
      </p:sp>
      <p:pic>
        <p:nvPicPr>
          <p:cNvPr id="7" name="Picture 6"/>
          <p:cNvPicPr>
            <a:picLocks noChangeAspect="1"/>
          </p:cNvPicPr>
          <p:nvPr/>
        </p:nvPicPr>
        <p:blipFill>
          <a:blip r:embed="rId3"/>
          <a:stretch>
            <a:fillRect/>
          </a:stretch>
        </p:blipFill>
        <p:spPr>
          <a:xfrm>
            <a:off x="0" y="988448"/>
            <a:ext cx="9144000" cy="5298052"/>
          </a:xfrm>
          <a:prstGeom prst="rect">
            <a:avLst/>
          </a:prstGeom>
        </p:spPr>
      </p:pic>
    </p:spTree>
    <p:extLst>
      <p:ext uri="{BB962C8B-B14F-4D97-AF65-F5344CB8AC3E}">
        <p14:creationId xmlns:p14="http://schemas.microsoft.com/office/powerpoint/2010/main" val="3156874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a:noFill/>
        </p:spPr>
        <p:txBody>
          <a:bodyPr/>
          <a:lstStyle/>
          <a:p>
            <a:fld id="{00E86894-988D-439D-9F8E-CD25156143B3}" type="slidenum">
              <a:rPr lang="en-US" smtClean="0"/>
              <a:pPr/>
              <a:t>8</a:t>
            </a:fld>
            <a:endParaRPr lang="en-US" dirty="0"/>
          </a:p>
        </p:txBody>
      </p:sp>
      <p:sp>
        <p:nvSpPr>
          <p:cNvPr id="20483" name="Text Box 6"/>
          <p:cNvSpPr txBox="1">
            <a:spLocks noChangeArrowheads="1"/>
          </p:cNvSpPr>
          <p:nvPr/>
        </p:nvSpPr>
        <p:spPr bwMode="auto">
          <a:xfrm>
            <a:off x="685800" y="76200"/>
            <a:ext cx="8458200" cy="646331"/>
          </a:xfrm>
          <a:prstGeom prst="rect">
            <a:avLst/>
          </a:prstGeom>
          <a:noFill/>
          <a:ln w="9525">
            <a:noFill/>
            <a:miter lim="800000"/>
            <a:headEnd/>
            <a:tailEnd/>
          </a:ln>
        </p:spPr>
        <p:txBody>
          <a:bodyPr>
            <a:spAutoFit/>
          </a:bodyPr>
          <a:lstStyle/>
          <a:p>
            <a:pPr>
              <a:spcBef>
                <a:spcPct val="50000"/>
              </a:spcBef>
            </a:pPr>
            <a:r>
              <a:rPr lang="en-US" sz="3600" i="0" dirty="0">
                <a:solidFill>
                  <a:schemeClr val="bg1"/>
                </a:solidFill>
              </a:rPr>
              <a:t>Quality and Cost Related</a:t>
            </a:r>
          </a:p>
        </p:txBody>
      </p:sp>
      <p:pic>
        <p:nvPicPr>
          <p:cNvPr id="20484" name="Picture 7"/>
          <p:cNvPicPr>
            <a:picLocks noChangeAspect="1" noChangeArrowheads="1"/>
          </p:cNvPicPr>
          <p:nvPr/>
        </p:nvPicPr>
        <p:blipFill>
          <a:blip r:embed="rId4" cstate="print"/>
          <a:srcRect t="6409" b="5125"/>
          <a:stretch>
            <a:fillRect/>
          </a:stretch>
        </p:blipFill>
        <p:spPr bwMode="auto">
          <a:xfrm>
            <a:off x="831056" y="1047376"/>
            <a:ext cx="8167688" cy="5124824"/>
          </a:xfrm>
          <a:prstGeom prst="rect">
            <a:avLst/>
          </a:prstGeom>
          <a:noFill/>
          <a:ln w="12700">
            <a:noFill/>
            <a:miter lim="800000"/>
            <a:headEnd type="none" w="sm" len="sm"/>
            <a:tailEnd type="none" w="sm" len="sm"/>
          </a:ln>
        </p:spPr>
      </p:pic>
    </p:spTree>
    <p:custDataLst>
      <p:tags r:id="rId1"/>
    </p:custDataLst>
    <p:extLst>
      <p:ext uri="{BB962C8B-B14F-4D97-AF65-F5344CB8AC3E}">
        <p14:creationId xmlns:p14="http://schemas.microsoft.com/office/powerpoint/2010/main" val="162845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299" y="1466910"/>
            <a:ext cx="8112969" cy="5212685"/>
          </a:xfrm>
          <a:prstGeom prst="rect">
            <a:avLst/>
          </a:prstGeom>
        </p:spPr>
      </p:pic>
      <p:sp>
        <p:nvSpPr>
          <p:cNvPr id="4" name="TPQuestion"/>
          <p:cNvSpPr txBox="1">
            <a:spLocks/>
          </p:cNvSpPr>
          <p:nvPr/>
        </p:nvSpPr>
        <p:spPr bwMode="auto">
          <a:xfrm>
            <a:off x="381000" y="0"/>
            <a:ext cx="8763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lang="en-US" i="0" kern="0" dirty="0">
                <a:solidFill>
                  <a:srgbClr val="FFFFFF"/>
                </a:solidFill>
                <a:latin typeface="Arial"/>
              </a:rPr>
              <a:t>Q: How does Virginia healthcare value rank?</a:t>
            </a:r>
          </a:p>
        </p:txBody>
      </p:sp>
      <p:sp>
        <p:nvSpPr>
          <p:cNvPr id="2" name="TextBox 1"/>
          <p:cNvSpPr txBox="1"/>
          <p:nvPr/>
        </p:nvSpPr>
        <p:spPr>
          <a:xfrm>
            <a:off x="5484068" y="6541095"/>
            <a:ext cx="3505200" cy="276999"/>
          </a:xfrm>
          <a:prstGeom prst="rect">
            <a:avLst/>
          </a:prstGeom>
          <a:noFill/>
        </p:spPr>
        <p:txBody>
          <a:bodyPr wrap="square" rtlCol="0">
            <a:spAutoFit/>
          </a:bodyPr>
          <a:lstStyle/>
          <a:p>
            <a:r>
              <a:rPr lang="en-US" sz="1200" b="0" i="0" dirty="0">
                <a:solidFill>
                  <a:srgbClr val="000000"/>
                </a:solidFill>
              </a:rPr>
              <a:t>Source:  Dartmouth Atlas of Health Care</a:t>
            </a:r>
          </a:p>
        </p:txBody>
      </p:sp>
      <p:sp>
        <p:nvSpPr>
          <p:cNvPr id="6" name="TextBox 5"/>
          <p:cNvSpPr txBox="1"/>
          <p:nvPr/>
        </p:nvSpPr>
        <p:spPr>
          <a:xfrm>
            <a:off x="723900" y="1056640"/>
            <a:ext cx="8153400" cy="400110"/>
          </a:xfrm>
          <a:prstGeom prst="rect">
            <a:avLst/>
          </a:prstGeom>
          <a:noFill/>
        </p:spPr>
        <p:txBody>
          <a:bodyPr wrap="square" rtlCol="0">
            <a:spAutoFit/>
          </a:bodyPr>
          <a:lstStyle/>
          <a:p>
            <a:r>
              <a:rPr lang="en-US" sz="2000" i="0" dirty="0"/>
              <a:t>A: Defining value a challenge, but promising evidence on costs</a:t>
            </a:r>
          </a:p>
        </p:txBody>
      </p:sp>
    </p:spTree>
    <p:custDataLst>
      <p:tags r:id="rId1"/>
    </p:custDataLst>
    <p:extLst>
      <p:ext uri="{BB962C8B-B14F-4D97-AF65-F5344CB8AC3E}">
        <p14:creationId xmlns:p14="http://schemas.microsoft.com/office/powerpoint/2010/main" val="2427355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sz="2800" dirty="0"/>
              <a:t>	High marks on many healthcare quality scores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10</a:t>
            </a:fld>
            <a:endParaRPr lang="en-US" dirty="0">
              <a:solidFill>
                <a:srgbClr val="000000"/>
              </a:solidFill>
            </a:endParaRPr>
          </a:p>
        </p:txBody>
      </p:sp>
      <p:sp>
        <p:nvSpPr>
          <p:cNvPr id="6" name="Content Placeholder 5"/>
          <p:cNvSpPr>
            <a:spLocks noGrp="1"/>
          </p:cNvSpPr>
          <p:nvPr>
            <p:ph idx="1"/>
          </p:nvPr>
        </p:nvSpPr>
        <p:spPr>
          <a:xfrm>
            <a:off x="4495800" y="2057401"/>
            <a:ext cx="4114800" cy="4800599"/>
          </a:xfrm>
        </p:spPr>
        <p:txBody>
          <a:bodyPr/>
          <a:lstStyle/>
          <a:p>
            <a:r>
              <a:rPr lang="en-US" sz="1800" dirty="0"/>
              <a:t>Virginia is 9</a:t>
            </a:r>
            <a:r>
              <a:rPr lang="en-US" sz="1800" baseline="30000" dirty="0"/>
              <a:t>th</a:t>
            </a:r>
            <a:r>
              <a:rPr lang="en-US" sz="1800" dirty="0"/>
              <a:t> overall on AHRQ’s national quality report;</a:t>
            </a:r>
          </a:p>
          <a:p>
            <a:endParaRPr lang="en-US" sz="1800" dirty="0"/>
          </a:p>
          <a:p>
            <a:r>
              <a:rPr lang="en-US" sz="1800" dirty="0"/>
              <a:t>All but one of the states scoring higher on quality has higher coverage;</a:t>
            </a:r>
          </a:p>
          <a:p>
            <a:endParaRPr lang="en-US" sz="1800" dirty="0"/>
          </a:p>
          <a:p>
            <a:r>
              <a:rPr lang="en-US" sz="1800" dirty="0"/>
              <a:t>Virginia is among the top five in many acute care measures, but less high in some chronic disease, access and disparities measures.</a:t>
            </a:r>
          </a:p>
          <a:p>
            <a:endParaRPr lang="en-US" sz="1800" dirty="0"/>
          </a:p>
          <a:p>
            <a:r>
              <a:rPr lang="en-US" sz="1800" dirty="0"/>
              <a:t>Variation within the state as well.</a:t>
            </a:r>
          </a:p>
          <a:p>
            <a:endParaRPr lang="en-US" sz="1800" dirty="0"/>
          </a:p>
          <a:p>
            <a:pPr marL="457200" lvl="1" indent="0">
              <a:buNone/>
            </a:pPr>
            <a:endParaRPr lang="en-US" dirty="0"/>
          </a:p>
        </p:txBody>
      </p:sp>
      <p:sp>
        <p:nvSpPr>
          <p:cNvPr id="5" name="TextBox 4">
            <a:extLst>
              <a:ext uri="{FF2B5EF4-FFF2-40B4-BE49-F238E27FC236}">
                <a16:creationId xmlns:a16="http://schemas.microsoft.com/office/drawing/2014/main" id="{C21471E4-DE0D-4583-B26D-34B722AF852D}"/>
              </a:ext>
            </a:extLst>
          </p:cNvPr>
          <p:cNvSpPr txBox="1"/>
          <p:nvPr/>
        </p:nvSpPr>
        <p:spPr>
          <a:xfrm>
            <a:off x="1143000" y="1143000"/>
            <a:ext cx="7086600" cy="646331"/>
          </a:xfrm>
          <a:prstGeom prst="rect">
            <a:avLst/>
          </a:prstGeom>
          <a:noFill/>
        </p:spPr>
        <p:txBody>
          <a:bodyPr wrap="square" rtlCol="0">
            <a:spAutoFit/>
          </a:bodyPr>
          <a:lstStyle/>
          <a:p>
            <a:pPr algn="ctr"/>
            <a:r>
              <a:rPr lang="en-US" i="1" dirty="0"/>
              <a:t>But achieving and sustaining top-tier performance on quality, safety and service is work that never ends</a:t>
            </a:r>
          </a:p>
        </p:txBody>
      </p:sp>
      <p:pic>
        <p:nvPicPr>
          <p:cNvPr id="8" name="Picture 7">
            <a:extLst>
              <a:ext uri="{FF2B5EF4-FFF2-40B4-BE49-F238E27FC236}">
                <a16:creationId xmlns:a16="http://schemas.microsoft.com/office/drawing/2014/main" id="{E07910A5-BBD3-41E3-884B-A3A42DECA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661" y="2362200"/>
            <a:ext cx="4370715" cy="2438400"/>
          </a:xfrm>
          <a:prstGeom prst="rect">
            <a:avLst/>
          </a:prstGeom>
        </p:spPr>
      </p:pic>
    </p:spTree>
    <p:extLst>
      <p:ext uri="{BB962C8B-B14F-4D97-AF65-F5344CB8AC3E}">
        <p14:creationId xmlns:p14="http://schemas.microsoft.com/office/powerpoint/2010/main" val="213731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914400"/>
          </a:xfrm>
        </p:spPr>
        <p:txBody>
          <a:bodyPr/>
          <a:lstStyle/>
          <a:p>
            <a:r>
              <a:rPr lang="en-US" sz="3200" dirty="0"/>
              <a:t>How does Virginia Rank on Health?</a:t>
            </a:r>
          </a:p>
        </p:txBody>
      </p:sp>
      <p:sp>
        <p:nvSpPr>
          <p:cNvPr id="4" name="Slide Number Placeholder 3"/>
          <p:cNvSpPr>
            <a:spLocks noGrp="1"/>
          </p:cNvSpPr>
          <p:nvPr>
            <p:ph type="sldNum" sz="quarter" idx="10"/>
          </p:nvPr>
        </p:nvSpPr>
        <p:spPr/>
        <p:txBody>
          <a:bodyPr/>
          <a:lstStyle/>
          <a:p>
            <a:pPr>
              <a:defRPr/>
            </a:pPr>
            <a:fld id="{88B2EF3E-8F21-4486-A2D8-09E7D2696263}" type="slidenum">
              <a:rPr lang="en-US" smtClean="0"/>
              <a:pPr>
                <a:defRPr/>
              </a:pPr>
              <a:t>11</a:t>
            </a:fld>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0" y="1219200"/>
            <a:ext cx="8153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46374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8848725" cy="356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91" name="TextBox 3"/>
          <p:cNvSpPr txBox="1">
            <a:spLocks noChangeArrowheads="1"/>
          </p:cNvSpPr>
          <p:nvPr/>
        </p:nvSpPr>
        <p:spPr bwMode="auto">
          <a:xfrm>
            <a:off x="228600" y="5035884"/>
            <a:ext cx="87725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400">
                <a:solidFill>
                  <a:srgbClr val="4D4D4D"/>
                </a:solidFill>
                <a:latin typeface="Trebuchet MS" pitchFamily="34" charset="0"/>
              </a:defRPr>
            </a:lvl1pPr>
            <a:lvl2pPr marL="742950" indent="-285750">
              <a:spcBef>
                <a:spcPct val="20000"/>
              </a:spcBef>
              <a:buChar char="•"/>
              <a:defRPr sz="2400">
                <a:solidFill>
                  <a:srgbClr val="777777"/>
                </a:solidFill>
                <a:latin typeface="Trebuchet MS" pitchFamily="34" charset="0"/>
              </a:defRPr>
            </a:lvl2pPr>
            <a:lvl3pPr marL="1143000" indent="-228600">
              <a:spcBef>
                <a:spcPct val="20000"/>
              </a:spcBef>
              <a:buChar char="•"/>
              <a:defRPr sz="2400">
                <a:solidFill>
                  <a:srgbClr val="777777"/>
                </a:solidFill>
                <a:latin typeface="Trebuchet MS" pitchFamily="34" charset="0"/>
              </a:defRPr>
            </a:lvl3pPr>
            <a:lvl4pPr marL="1600200" indent="-228600">
              <a:spcBef>
                <a:spcPct val="20000"/>
              </a:spcBef>
              <a:buChar char="•"/>
              <a:defRPr sz="2400">
                <a:solidFill>
                  <a:srgbClr val="777777"/>
                </a:solidFill>
                <a:latin typeface="Trebuchet MS" pitchFamily="34" charset="0"/>
              </a:defRPr>
            </a:lvl4pPr>
            <a:lvl5pPr marL="2057400" indent="-228600">
              <a:spcBef>
                <a:spcPct val="20000"/>
              </a:spcBef>
              <a:buChar char="•"/>
              <a:defRPr sz="2400">
                <a:solidFill>
                  <a:srgbClr val="777777"/>
                </a:solidFill>
                <a:latin typeface="Trebuchet MS" pitchFamily="34" charset="0"/>
              </a:defRPr>
            </a:lvl5pPr>
            <a:lvl6pPr marL="2514600" indent="-228600" eaLnBrk="0" fontAlgn="base" hangingPunct="0">
              <a:spcBef>
                <a:spcPct val="20000"/>
              </a:spcBef>
              <a:spcAft>
                <a:spcPct val="0"/>
              </a:spcAft>
              <a:buChar char="•"/>
              <a:defRPr sz="2400">
                <a:solidFill>
                  <a:srgbClr val="777777"/>
                </a:solidFill>
                <a:latin typeface="Trebuchet MS" pitchFamily="34" charset="0"/>
              </a:defRPr>
            </a:lvl6pPr>
            <a:lvl7pPr marL="2971800" indent="-228600" eaLnBrk="0" fontAlgn="base" hangingPunct="0">
              <a:spcBef>
                <a:spcPct val="20000"/>
              </a:spcBef>
              <a:spcAft>
                <a:spcPct val="0"/>
              </a:spcAft>
              <a:buChar char="•"/>
              <a:defRPr sz="2400">
                <a:solidFill>
                  <a:srgbClr val="777777"/>
                </a:solidFill>
                <a:latin typeface="Trebuchet MS" pitchFamily="34" charset="0"/>
              </a:defRPr>
            </a:lvl7pPr>
            <a:lvl8pPr marL="3429000" indent="-228600" eaLnBrk="0" fontAlgn="base" hangingPunct="0">
              <a:spcBef>
                <a:spcPct val="20000"/>
              </a:spcBef>
              <a:spcAft>
                <a:spcPct val="0"/>
              </a:spcAft>
              <a:buChar char="•"/>
              <a:defRPr sz="2400">
                <a:solidFill>
                  <a:srgbClr val="777777"/>
                </a:solidFill>
                <a:latin typeface="Trebuchet MS" pitchFamily="34" charset="0"/>
              </a:defRPr>
            </a:lvl8pPr>
            <a:lvl9pPr marL="3886200" indent="-228600" eaLnBrk="0" fontAlgn="base" hangingPunct="0">
              <a:spcBef>
                <a:spcPct val="20000"/>
              </a:spcBef>
              <a:spcAft>
                <a:spcPct val="0"/>
              </a:spcAft>
              <a:buChar char="•"/>
              <a:defRPr sz="2400">
                <a:solidFill>
                  <a:srgbClr val="777777"/>
                </a:solidFill>
                <a:latin typeface="Trebuchet MS"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srgbClr val="EB7D2A"/>
                </a:solidFill>
                <a:effectLst/>
                <a:uLnTx/>
                <a:uFillTx/>
                <a:latin typeface="Arial" pitchFamily="34" charset="0"/>
                <a:ea typeface="+mn-ea"/>
                <a:cs typeface="+mn-cs"/>
              </a:rPr>
              <a:t>A composite measure comprised of 13 indices that reflect a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srgbClr val="EB7D2A"/>
                </a:solidFill>
                <a:effectLst/>
                <a:uLnTx/>
                <a:uFillTx/>
                <a:latin typeface="Arial" pitchFamily="34" charset="0"/>
                <a:ea typeface="+mn-ea"/>
                <a:cs typeface="+mn-cs"/>
              </a:rPr>
              <a:t>broad array of social determinants of health</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EB7D2A"/>
                </a:solidFill>
                <a:effectLst/>
                <a:uLnTx/>
                <a:uFillTx/>
                <a:latin typeface="Arial" pitchFamily="34" charset="0"/>
                <a:ea typeface="+mn-ea"/>
                <a:cs typeface="+mn-cs"/>
              </a:rPr>
              <a:t>Air Quality ● Population Density ● Population Churning ● Walkability ● Affordability ● Education ● Food Access ● Material Deprivation ● Employment ● Income Inequality ● Job Participation ● Segregation ● Access to Health Care</a:t>
            </a:r>
          </a:p>
        </p:txBody>
      </p:sp>
      <p:sp>
        <p:nvSpPr>
          <p:cNvPr id="12292" name="Title 4"/>
          <p:cNvSpPr>
            <a:spLocks noGrp="1"/>
          </p:cNvSpPr>
          <p:nvPr>
            <p:ph type="title"/>
          </p:nvPr>
        </p:nvSpPr>
        <p:spPr>
          <a:xfrm>
            <a:off x="152400" y="228600"/>
            <a:ext cx="8848725" cy="914400"/>
          </a:xfrm>
        </p:spPr>
        <p:txBody>
          <a:bodyPr/>
          <a:lstStyle/>
          <a:p>
            <a:r>
              <a:rPr lang="en-US" altLang="en-US" b="1" dirty="0">
                <a:solidFill>
                  <a:srgbClr val="58903B"/>
                </a:solidFill>
                <a:latin typeface="Calibri" pitchFamily="34" charset="0"/>
              </a:rPr>
              <a:t>Virginia Health Opportunity Index</a:t>
            </a:r>
            <a:endParaRPr lang="en-US" altLang="en-US" sz="2200" b="1" dirty="0">
              <a:solidFill>
                <a:srgbClr val="58903B"/>
              </a:solidFill>
              <a:latin typeface="Calibri" pitchFamily="34" charset="0"/>
            </a:endParaRPr>
          </a:p>
        </p:txBody>
      </p:sp>
    </p:spTree>
    <p:extLst>
      <p:ext uri="{BB962C8B-B14F-4D97-AF65-F5344CB8AC3E}">
        <p14:creationId xmlns:p14="http://schemas.microsoft.com/office/powerpoint/2010/main" val="2008434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181" y="0"/>
            <a:ext cx="8229600" cy="1143000"/>
          </a:xfrm>
        </p:spPr>
        <p:txBody>
          <a:bodyPr/>
          <a:lstStyle/>
          <a:p>
            <a:r>
              <a:rPr lang="en-US" b="1" dirty="0">
                <a:solidFill>
                  <a:schemeClr val="accent6"/>
                </a:solidFill>
                <a:latin typeface="Calibri" panose="020F0502020204030204" pitchFamily="34" charset="0"/>
              </a:rPr>
              <a:t>Mental Health &amp; Substance Abuse</a:t>
            </a:r>
            <a:endParaRPr lang="en-US" dirty="0">
              <a:solidFill>
                <a:schemeClr val="accent6"/>
              </a:solidFill>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5752" t="3975" r="10849" b="48889"/>
          <a:stretch/>
        </p:blipFill>
        <p:spPr>
          <a:xfrm>
            <a:off x="644236" y="838200"/>
            <a:ext cx="7813490" cy="5715000"/>
          </a:xfrm>
          <a:prstGeom prst="rect">
            <a:avLst/>
          </a:prstGeom>
        </p:spPr>
      </p:pic>
    </p:spTree>
    <p:extLst>
      <p:ext uri="{BB962C8B-B14F-4D97-AF65-F5344CB8AC3E}">
        <p14:creationId xmlns:p14="http://schemas.microsoft.com/office/powerpoint/2010/main" val="86283375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600200"/>
            <a:ext cx="7188200" cy="4278313"/>
          </a:xfrm>
        </p:spPr>
        <p:txBody>
          <a:bodyPr/>
          <a:lstStyle/>
          <a:p>
            <a:pPr marL="0" indent="0" algn="ctr">
              <a:buNone/>
            </a:pPr>
            <a:endParaRPr lang="en-US" sz="6000" dirty="0"/>
          </a:p>
          <a:p>
            <a:pPr marL="0" indent="0" algn="ctr">
              <a:buNone/>
            </a:pPr>
            <a:r>
              <a:rPr lang="en-US" sz="4000" dirty="0"/>
              <a:t>The Patient Protection and Affordable Care Act (ACA)</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14</a:t>
            </a:fld>
            <a:endParaRPr lang="en-US" dirty="0">
              <a:solidFill>
                <a:srgbClr val="000000"/>
              </a:solidFill>
            </a:endParaRPr>
          </a:p>
        </p:txBody>
      </p:sp>
    </p:spTree>
    <p:extLst>
      <p:ext uri="{BB962C8B-B14F-4D97-AF65-F5344CB8AC3E}">
        <p14:creationId xmlns:p14="http://schemas.microsoft.com/office/powerpoint/2010/main" val="173121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Key Provisions of the ACA</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15</a:t>
            </a:fld>
            <a:endParaRPr lang="en-US" dirty="0">
              <a:solidFill>
                <a:srgbClr val="000000"/>
              </a:solidFill>
            </a:endParaRPr>
          </a:p>
        </p:txBody>
      </p:sp>
      <p:sp>
        <p:nvSpPr>
          <p:cNvPr id="6" name="Content Placeholder 5"/>
          <p:cNvSpPr>
            <a:spLocks noGrp="1"/>
          </p:cNvSpPr>
          <p:nvPr>
            <p:ph idx="1"/>
          </p:nvPr>
        </p:nvSpPr>
        <p:spPr>
          <a:xfrm>
            <a:off x="609600" y="1143000"/>
            <a:ext cx="8001000" cy="4800599"/>
          </a:xfrm>
        </p:spPr>
        <p:txBody>
          <a:bodyPr/>
          <a:lstStyle/>
          <a:p>
            <a:r>
              <a:rPr lang="en-US" sz="1600" dirty="0"/>
              <a:t>Employer and Individual Mandates </a:t>
            </a:r>
          </a:p>
          <a:p>
            <a:pPr lvl="1"/>
            <a:r>
              <a:rPr lang="en-US" sz="1400" b="0" dirty="0"/>
              <a:t>Tax penalties for non-compliance</a:t>
            </a:r>
          </a:p>
          <a:p>
            <a:pPr marL="0" indent="0">
              <a:buNone/>
            </a:pPr>
            <a:endParaRPr lang="en-US" sz="1600" dirty="0"/>
          </a:p>
          <a:p>
            <a:r>
              <a:rPr lang="en-US" sz="1600" dirty="0"/>
              <a:t>New limits on HSAs and employer contributions to a  flexible spending account (FSA) limited to $2,500 per year </a:t>
            </a:r>
          </a:p>
          <a:p>
            <a:pPr marL="0" indent="0">
              <a:buNone/>
            </a:pPr>
            <a:endParaRPr lang="en-US" sz="1600" dirty="0"/>
          </a:p>
          <a:p>
            <a:r>
              <a:rPr lang="en-US" sz="1600" dirty="0"/>
              <a:t>Premium Assistance Tax Credits to assist individuals with purchasing insurance </a:t>
            </a:r>
          </a:p>
          <a:p>
            <a:pPr lvl="1"/>
            <a:r>
              <a:rPr lang="en-US" sz="1400" b="0" dirty="0"/>
              <a:t>Individuals with incomes between 100% FPL and 400% FPL</a:t>
            </a:r>
          </a:p>
          <a:p>
            <a:pPr lvl="1"/>
            <a:r>
              <a:rPr lang="en-US" sz="1400" b="0" dirty="0"/>
              <a:t>Age and income adjusted </a:t>
            </a:r>
          </a:p>
          <a:p>
            <a:pPr marL="0" indent="0">
              <a:buNone/>
            </a:pPr>
            <a:endParaRPr lang="en-US" sz="1600" dirty="0"/>
          </a:p>
          <a:p>
            <a:r>
              <a:rPr lang="en-US" sz="1600" dirty="0"/>
              <a:t>Cost-sharing subsidies </a:t>
            </a:r>
          </a:p>
          <a:p>
            <a:pPr lvl="1"/>
            <a:r>
              <a:rPr lang="en-US" sz="1400" b="0" dirty="0"/>
              <a:t>Individuals with incomes between 100% and 250% FPL</a:t>
            </a:r>
          </a:p>
          <a:p>
            <a:pPr lvl="1"/>
            <a:r>
              <a:rPr lang="en-US" sz="1400" b="0" dirty="0"/>
              <a:t>Paid to insurers to reduce premiums and out-of-pocket costs for eligible individuals </a:t>
            </a:r>
          </a:p>
          <a:p>
            <a:endParaRPr lang="en-US" sz="1600" dirty="0"/>
          </a:p>
          <a:p>
            <a:r>
              <a:rPr lang="en-US" sz="1600" dirty="0"/>
              <a:t>Medicaid Expansion – non-elderly adults with income up to 138% FPL</a:t>
            </a:r>
          </a:p>
        </p:txBody>
      </p:sp>
    </p:spTree>
    <p:extLst>
      <p:ext uri="{BB962C8B-B14F-4D97-AF65-F5344CB8AC3E}">
        <p14:creationId xmlns:p14="http://schemas.microsoft.com/office/powerpoint/2010/main" val="3029152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Key Provisions of the ACA</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16</a:t>
            </a:fld>
            <a:endParaRPr lang="en-US" dirty="0">
              <a:solidFill>
                <a:srgbClr val="000000"/>
              </a:solidFill>
            </a:endParaRPr>
          </a:p>
        </p:txBody>
      </p:sp>
      <p:sp>
        <p:nvSpPr>
          <p:cNvPr id="6" name="Content Placeholder 5"/>
          <p:cNvSpPr>
            <a:spLocks noGrp="1"/>
          </p:cNvSpPr>
          <p:nvPr>
            <p:ph idx="1"/>
          </p:nvPr>
        </p:nvSpPr>
        <p:spPr>
          <a:xfrm>
            <a:off x="685800" y="1219200"/>
            <a:ext cx="7772400" cy="4800599"/>
          </a:xfrm>
        </p:spPr>
        <p:txBody>
          <a:bodyPr/>
          <a:lstStyle/>
          <a:p>
            <a:r>
              <a:rPr lang="en-US" sz="1800" dirty="0"/>
              <a:t>Created new state-based and a federal insurance exchange</a:t>
            </a:r>
          </a:p>
          <a:p>
            <a:endParaRPr lang="en-US" sz="1800" dirty="0"/>
          </a:p>
          <a:p>
            <a:r>
              <a:rPr lang="en-US" sz="1800" dirty="0"/>
              <a:t>Imposed numerous new requirements on insurance companies and plans </a:t>
            </a:r>
          </a:p>
          <a:p>
            <a:pPr lvl="1"/>
            <a:r>
              <a:rPr lang="en-US" sz="1600" b="0" dirty="0"/>
              <a:t>Guaranteed issue </a:t>
            </a:r>
          </a:p>
          <a:p>
            <a:pPr lvl="1"/>
            <a:r>
              <a:rPr lang="en-US" sz="1600" b="0" dirty="0"/>
              <a:t>Rating variation limited to four factors: age (3:1), geography, family composition, tobacco use </a:t>
            </a:r>
          </a:p>
          <a:p>
            <a:pPr lvl="1"/>
            <a:r>
              <a:rPr lang="en-US" sz="1600" b="0" dirty="0"/>
              <a:t>Prohibition on pre-existing conditions exclusions</a:t>
            </a:r>
          </a:p>
          <a:p>
            <a:pPr lvl="1"/>
            <a:r>
              <a:rPr lang="en-US" sz="1600" b="0" dirty="0"/>
              <a:t>Prohibition on lifetime and annual limits</a:t>
            </a:r>
          </a:p>
          <a:p>
            <a:pPr lvl="1"/>
            <a:r>
              <a:rPr lang="en-US" sz="1600" b="0" dirty="0"/>
              <a:t>Dependent coverage up to age 26 </a:t>
            </a:r>
          </a:p>
          <a:p>
            <a:pPr lvl="1"/>
            <a:r>
              <a:rPr lang="en-US" sz="1600" b="0" dirty="0"/>
              <a:t>Limits on annual cost sharing: $7,150 for individuals and $14,300 for families, indexed to inflation </a:t>
            </a:r>
          </a:p>
          <a:p>
            <a:pPr lvl="1"/>
            <a:r>
              <a:rPr lang="en-US" sz="1600" b="0" dirty="0"/>
              <a:t>Mandated four cost sharing levels: bronze (60% AV), silver (70% AV), gold (80% AV) and platinum (90% AV)</a:t>
            </a:r>
          </a:p>
          <a:p>
            <a:pPr lvl="1"/>
            <a:r>
              <a:rPr lang="en-US" sz="1600" b="0" dirty="0"/>
              <a:t>All plans must cover 10 essential health benefits </a:t>
            </a:r>
          </a:p>
          <a:p>
            <a:endParaRPr lang="en-US" sz="1800" dirty="0"/>
          </a:p>
          <a:p>
            <a:endParaRPr lang="en-US" sz="1800" dirty="0"/>
          </a:p>
          <a:p>
            <a:pPr marL="457200" lvl="1" indent="0">
              <a:buNone/>
            </a:pPr>
            <a:endParaRPr lang="en-US" dirty="0"/>
          </a:p>
        </p:txBody>
      </p:sp>
    </p:spTree>
    <p:extLst>
      <p:ext uri="{BB962C8B-B14F-4D97-AF65-F5344CB8AC3E}">
        <p14:creationId xmlns:p14="http://schemas.microsoft.com/office/powerpoint/2010/main" val="3440641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Key Provisions of the ACA – Medicaid</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17</a:t>
            </a:fld>
            <a:endParaRPr lang="en-US" dirty="0">
              <a:solidFill>
                <a:srgbClr val="000000"/>
              </a:solidFill>
            </a:endParaRPr>
          </a:p>
        </p:txBody>
      </p:sp>
      <p:sp>
        <p:nvSpPr>
          <p:cNvPr id="6" name="Content Placeholder 5"/>
          <p:cNvSpPr>
            <a:spLocks noGrp="1"/>
          </p:cNvSpPr>
          <p:nvPr>
            <p:ph idx="1"/>
          </p:nvPr>
        </p:nvSpPr>
        <p:spPr>
          <a:xfrm>
            <a:off x="4495800" y="1447800"/>
            <a:ext cx="4114800" cy="4800599"/>
          </a:xfrm>
        </p:spPr>
        <p:txBody>
          <a:bodyPr/>
          <a:lstStyle/>
          <a:p>
            <a:r>
              <a:rPr lang="en-US" sz="1800" dirty="0"/>
              <a:t>Expanded Medicaid to all non-elderly adults with incomes up to 138% FPL</a:t>
            </a:r>
          </a:p>
          <a:p>
            <a:endParaRPr lang="en-US" sz="1800" dirty="0"/>
          </a:p>
          <a:p>
            <a:r>
              <a:rPr lang="en-US" sz="1800" dirty="0"/>
              <a:t>Provided states with 100% federal funding for the expansion population phased down to 90%</a:t>
            </a:r>
          </a:p>
          <a:p>
            <a:endParaRPr lang="en-US" sz="1800" dirty="0"/>
          </a:p>
          <a:p>
            <a:r>
              <a:rPr lang="en-US" sz="1800" dirty="0"/>
              <a:t>States initially required  to expand their Medicaid program, but the Supreme Court rendered it optional </a:t>
            </a:r>
          </a:p>
          <a:p>
            <a:pPr marL="457200" lvl="1" indent="0">
              <a:buNone/>
            </a:pPr>
            <a:endParaRPr lang="en-US" dirty="0"/>
          </a:p>
        </p:txBody>
      </p:sp>
      <p:pic>
        <p:nvPicPr>
          <p:cNvPr id="3" name="Picture 2"/>
          <p:cNvPicPr>
            <a:picLocks noChangeAspect="1"/>
          </p:cNvPicPr>
          <p:nvPr/>
        </p:nvPicPr>
        <p:blipFill>
          <a:blip r:embed="rId2"/>
          <a:stretch>
            <a:fillRect/>
          </a:stretch>
        </p:blipFill>
        <p:spPr>
          <a:xfrm>
            <a:off x="76200" y="1905000"/>
            <a:ext cx="4267200" cy="3137634"/>
          </a:xfrm>
          <a:prstGeom prst="rect">
            <a:avLst/>
          </a:prstGeom>
        </p:spPr>
      </p:pic>
    </p:spTree>
    <p:extLst>
      <p:ext uri="{BB962C8B-B14F-4D97-AF65-F5344CB8AC3E}">
        <p14:creationId xmlns:p14="http://schemas.microsoft.com/office/powerpoint/2010/main" val="1806320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600200"/>
            <a:ext cx="7188200" cy="4278313"/>
          </a:xfrm>
        </p:spPr>
        <p:txBody>
          <a:bodyPr/>
          <a:lstStyle/>
          <a:p>
            <a:pPr marL="0" indent="0" algn="ctr">
              <a:buNone/>
            </a:pPr>
            <a:endParaRPr lang="en-US" sz="6000" dirty="0"/>
          </a:p>
          <a:p>
            <a:pPr marL="0" indent="0" algn="ctr">
              <a:buNone/>
            </a:pPr>
            <a:r>
              <a:rPr lang="en-US" sz="4800" dirty="0"/>
              <a:t>The ACA’s Mixed Results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18</a:t>
            </a:fld>
            <a:endParaRPr lang="en-US" dirty="0">
              <a:solidFill>
                <a:srgbClr val="000000"/>
              </a:solidFill>
            </a:endParaRPr>
          </a:p>
        </p:txBody>
      </p:sp>
    </p:spTree>
    <p:extLst>
      <p:ext uri="{BB962C8B-B14F-4D97-AF65-F5344CB8AC3E}">
        <p14:creationId xmlns:p14="http://schemas.microsoft.com/office/powerpoint/2010/main" val="445817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Decline in Uninsured Rate</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19</a:t>
            </a:fld>
            <a:endParaRPr lang="en-US" dirty="0">
              <a:solidFill>
                <a:srgbClr val="000000"/>
              </a:solidFill>
            </a:endParaRPr>
          </a:p>
        </p:txBody>
      </p:sp>
      <p:sp>
        <p:nvSpPr>
          <p:cNvPr id="6" name="Content Placeholder 5"/>
          <p:cNvSpPr>
            <a:spLocks noGrp="1"/>
          </p:cNvSpPr>
          <p:nvPr>
            <p:ph idx="1"/>
          </p:nvPr>
        </p:nvSpPr>
        <p:spPr>
          <a:xfrm>
            <a:off x="914400" y="5226083"/>
            <a:ext cx="7772400" cy="4800599"/>
          </a:xfrm>
        </p:spPr>
        <p:txBody>
          <a:bodyPr/>
          <a:lstStyle/>
          <a:p>
            <a:pPr marL="0" indent="0" algn="ctr">
              <a:buNone/>
            </a:pPr>
            <a:r>
              <a:rPr lang="en-US" sz="1800" dirty="0"/>
              <a:t>What gains have occurred in Virginia are predominantly in the individual marketplace; 410,726 Virginians signed up for coverage during 2017 open enrollment. </a:t>
            </a:r>
          </a:p>
        </p:txBody>
      </p:sp>
      <p:pic>
        <p:nvPicPr>
          <p:cNvPr id="3" name="Picture 2"/>
          <p:cNvPicPr>
            <a:picLocks noChangeAspect="1"/>
          </p:cNvPicPr>
          <p:nvPr/>
        </p:nvPicPr>
        <p:blipFill>
          <a:blip r:embed="rId3"/>
          <a:stretch>
            <a:fillRect/>
          </a:stretch>
        </p:blipFill>
        <p:spPr>
          <a:xfrm>
            <a:off x="304800" y="990600"/>
            <a:ext cx="8001000" cy="4235483"/>
          </a:xfrm>
          <a:prstGeom prst="rect">
            <a:avLst/>
          </a:prstGeom>
        </p:spPr>
      </p:pic>
      <p:pic>
        <p:nvPicPr>
          <p:cNvPr id="5" name="Picture 4"/>
          <p:cNvPicPr>
            <a:picLocks noChangeAspect="1"/>
          </p:cNvPicPr>
          <p:nvPr/>
        </p:nvPicPr>
        <p:blipFill>
          <a:blip r:embed="rId4"/>
          <a:stretch>
            <a:fillRect/>
          </a:stretch>
        </p:blipFill>
        <p:spPr>
          <a:xfrm>
            <a:off x="7059556" y="3488531"/>
            <a:ext cx="1882887" cy="1414462"/>
          </a:xfrm>
          <a:prstGeom prst="rect">
            <a:avLst/>
          </a:prstGeom>
        </p:spPr>
      </p:pic>
    </p:spTree>
    <p:extLst>
      <p:ext uri="{BB962C8B-B14F-4D97-AF65-F5344CB8AC3E}">
        <p14:creationId xmlns:p14="http://schemas.microsoft.com/office/powerpoint/2010/main" val="2758297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Individual Marketplace</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20</a:t>
            </a:fld>
            <a:endParaRPr lang="en-US" dirty="0">
              <a:solidFill>
                <a:srgbClr val="000000"/>
              </a:solidFill>
            </a:endParaRPr>
          </a:p>
        </p:txBody>
      </p:sp>
      <p:pic>
        <p:nvPicPr>
          <p:cNvPr id="3" name="Content Placeholder 2"/>
          <p:cNvPicPr>
            <a:picLocks noGrp="1" noChangeAspect="1"/>
          </p:cNvPicPr>
          <p:nvPr>
            <p:ph idx="1"/>
          </p:nvPr>
        </p:nvPicPr>
        <p:blipFill>
          <a:blip r:embed="rId2"/>
          <a:stretch>
            <a:fillRect/>
          </a:stretch>
        </p:blipFill>
        <p:spPr>
          <a:xfrm>
            <a:off x="457200" y="1524000"/>
            <a:ext cx="3917271" cy="2819400"/>
          </a:xfrm>
          <a:prstGeom prst="rect">
            <a:avLst/>
          </a:prstGeom>
        </p:spPr>
      </p:pic>
      <p:pic>
        <p:nvPicPr>
          <p:cNvPr id="5" name="Picture 4"/>
          <p:cNvPicPr>
            <a:picLocks noChangeAspect="1"/>
          </p:cNvPicPr>
          <p:nvPr/>
        </p:nvPicPr>
        <p:blipFill>
          <a:blip r:embed="rId3"/>
          <a:stretch>
            <a:fillRect/>
          </a:stretch>
        </p:blipFill>
        <p:spPr>
          <a:xfrm>
            <a:off x="4724400" y="1524000"/>
            <a:ext cx="4267200" cy="2983523"/>
          </a:xfrm>
          <a:prstGeom prst="rect">
            <a:avLst/>
          </a:prstGeom>
        </p:spPr>
      </p:pic>
      <p:sp>
        <p:nvSpPr>
          <p:cNvPr id="10" name="TextBox 9"/>
          <p:cNvSpPr txBox="1"/>
          <p:nvPr/>
        </p:nvSpPr>
        <p:spPr>
          <a:xfrm>
            <a:off x="5486400" y="4724400"/>
            <a:ext cx="3124200" cy="1077218"/>
          </a:xfrm>
          <a:prstGeom prst="rect">
            <a:avLst/>
          </a:prstGeom>
          <a:noFill/>
        </p:spPr>
        <p:txBody>
          <a:bodyPr wrap="square" rtlCol="0">
            <a:spAutoFit/>
          </a:bodyPr>
          <a:lstStyle/>
          <a:p>
            <a:pPr algn="ctr"/>
            <a:r>
              <a:rPr lang="en-US" sz="1600" b="1" dirty="0">
                <a:solidFill>
                  <a:schemeClr val="accent6"/>
                </a:solidFill>
              </a:rPr>
              <a:t>59% of Virginians enrolled in a marketplace plan are receiving cost-sharing subsidies</a:t>
            </a:r>
          </a:p>
        </p:txBody>
      </p:sp>
      <p:sp>
        <p:nvSpPr>
          <p:cNvPr id="11" name="TextBox 10"/>
          <p:cNvSpPr txBox="1"/>
          <p:nvPr/>
        </p:nvSpPr>
        <p:spPr>
          <a:xfrm>
            <a:off x="914400" y="4800600"/>
            <a:ext cx="3124200" cy="1077218"/>
          </a:xfrm>
          <a:prstGeom prst="rect">
            <a:avLst/>
          </a:prstGeom>
          <a:noFill/>
        </p:spPr>
        <p:txBody>
          <a:bodyPr wrap="square" rtlCol="0">
            <a:spAutoFit/>
          </a:bodyPr>
          <a:lstStyle/>
          <a:p>
            <a:pPr algn="ctr"/>
            <a:r>
              <a:rPr lang="en-US" sz="1600" b="1" dirty="0">
                <a:solidFill>
                  <a:schemeClr val="accent6"/>
                </a:solidFill>
              </a:rPr>
              <a:t>82% of Virginians enrolled in a marketplace plan are receiving premium assistance tax credits</a:t>
            </a:r>
          </a:p>
        </p:txBody>
      </p:sp>
    </p:spTree>
    <p:extLst>
      <p:ext uri="{BB962C8B-B14F-4D97-AF65-F5344CB8AC3E}">
        <p14:creationId xmlns:p14="http://schemas.microsoft.com/office/powerpoint/2010/main" val="2592237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Individual Marketplace</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21</a:t>
            </a:fld>
            <a:endParaRPr lang="en-US" dirty="0">
              <a:solidFill>
                <a:srgbClr val="000000"/>
              </a:solidFill>
            </a:endParaRPr>
          </a:p>
        </p:txBody>
      </p:sp>
      <p:sp>
        <p:nvSpPr>
          <p:cNvPr id="6" name="Content Placeholder 5"/>
          <p:cNvSpPr>
            <a:spLocks noGrp="1"/>
          </p:cNvSpPr>
          <p:nvPr>
            <p:ph idx="1"/>
          </p:nvPr>
        </p:nvSpPr>
        <p:spPr>
          <a:xfrm>
            <a:off x="685800" y="1066800"/>
            <a:ext cx="7772400" cy="4278313"/>
          </a:xfrm>
        </p:spPr>
        <p:txBody>
          <a:bodyPr/>
          <a:lstStyle/>
          <a:p>
            <a:pPr marL="0" indent="0" algn="ctr">
              <a:buNone/>
            </a:pPr>
            <a:r>
              <a:rPr lang="en-US" sz="1600" dirty="0"/>
              <a:t>During the 2017 open enrollment period, 410,726 Virginians signed up for coverage through the individual marketplace</a:t>
            </a:r>
          </a:p>
        </p:txBody>
      </p:sp>
      <p:pic>
        <p:nvPicPr>
          <p:cNvPr id="7" name="Picture 6"/>
          <p:cNvPicPr>
            <a:picLocks noChangeAspect="1"/>
          </p:cNvPicPr>
          <p:nvPr/>
        </p:nvPicPr>
        <p:blipFill>
          <a:blip r:embed="rId2"/>
          <a:stretch>
            <a:fillRect/>
          </a:stretch>
        </p:blipFill>
        <p:spPr>
          <a:xfrm>
            <a:off x="457200" y="1676400"/>
            <a:ext cx="8229600" cy="1371600"/>
          </a:xfrm>
          <a:prstGeom prst="rect">
            <a:avLst/>
          </a:prstGeom>
        </p:spPr>
      </p:pic>
      <p:pic>
        <p:nvPicPr>
          <p:cNvPr id="8" name="Picture 7"/>
          <p:cNvPicPr>
            <a:picLocks noChangeAspect="1"/>
          </p:cNvPicPr>
          <p:nvPr/>
        </p:nvPicPr>
        <p:blipFill>
          <a:blip r:embed="rId3"/>
          <a:stretch>
            <a:fillRect/>
          </a:stretch>
        </p:blipFill>
        <p:spPr>
          <a:xfrm>
            <a:off x="457200" y="3137179"/>
            <a:ext cx="8229600" cy="1345642"/>
          </a:xfrm>
          <a:prstGeom prst="rect">
            <a:avLst/>
          </a:prstGeom>
        </p:spPr>
      </p:pic>
      <p:pic>
        <p:nvPicPr>
          <p:cNvPr id="9" name="Picture 8"/>
          <p:cNvPicPr>
            <a:picLocks noChangeAspect="1"/>
          </p:cNvPicPr>
          <p:nvPr/>
        </p:nvPicPr>
        <p:blipFill>
          <a:blip r:embed="rId4"/>
          <a:stretch>
            <a:fillRect/>
          </a:stretch>
        </p:blipFill>
        <p:spPr>
          <a:xfrm>
            <a:off x="483996" y="4572000"/>
            <a:ext cx="8229601" cy="1308379"/>
          </a:xfrm>
          <a:prstGeom prst="rect">
            <a:avLst/>
          </a:prstGeom>
        </p:spPr>
      </p:pic>
    </p:spTree>
    <p:extLst>
      <p:ext uri="{BB962C8B-B14F-4D97-AF65-F5344CB8AC3E}">
        <p14:creationId xmlns:p14="http://schemas.microsoft.com/office/powerpoint/2010/main" val="2006944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914400"/>
          </a:xfrm>
        </p:spPr>
        <p:txBody>
          <a:bodyPr/>
          <a:lstStyle/>
          <a:p>
            <a:r>
              <a:rPr lang="en-US" sz="3200" dirty="0">
                <a:solidFill>
                  <a:srgbClr val="FFFFFF"/>
                </a:solidFill>
              </a:rPr>
              <a:t>Recent Progress on Healthcare Costs</a:t>
            </a:r>
            <a:endParaRPr lang="en-US" dirty="0"/>
          </a:p>
        </p:txBody>
      </p:sp>
      <p:sp>
        <p:nvSpPr>
          <p:cNvPr id="3" name="Content Placeholder 2"/>
          <p:cNvSpPr>
            <a:spLocks noGrp="1"/>
          </p:cNvSpPr>
          <p:nvPr>
            <p:ph idx="1"/>
          </p:nvPr>
        </p:nvSpPr>
        <p:spPr>
          <a:xfrm>
            <a:off x="533224" y="1436132"/>
            <a:ext cx="8305975" cy="4278313"/>
          </a:xfrm>
        </p:spPr>
        <p:txBody>
          <a:bodyPr/>
          <a:lstStyle/>
          <a:p>
            <a:r>
              <a:rPr lang="en-US" sz="1800" b="0" dirty="0"/>
              <a:t>Large employer and group premiums increased on average 3% in 2016*</a:t>
            </a:r>
          </a:p>
          <a:p>
            <a:r>
              <a:rPr lang="en-US" sz="1800" b="0" dirty="0"/>
              <a:t>Overall health care expenditures have moderated significantly over last six years, although further progress depends on further coverage gains and continued innovation in payment and delivery reform</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1800" b="0" dirty="0"/>
              <a:t>Declining plan choices and premium jumps in some exchange/individual insurance markets due to adverse risk selection, not overall healthcare costs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22</a:t>
            </a:fld>
            <a:endParaRPr lang="en-US" dirty="0">
              <a:solidFill>
                <a:srgbClr val="000000"/>
              </a:solidFill>
            </a:endParaRPr>
          </a:p>
        </p:txBody>
      </p:sp>
      <p:sp>
        <p:nvSpPr>
          <p:cNvPr id="5" name="TextBox 4"/>
          <p:cNvSpPr txBox="1"/>
          <p:nvPr/>
        </p:nvSpPr>
        <p:spPr>
          <a:xfrm>
            <a:off x="1371600" y="1023422"/>
            <a:ext cx="6426200" cy="369332"/>
          </a:xfrm>
          <a:prstGeom prst="rect">
            <a:avLst/>
          </a:prstGeom>
          <a:noFill/>
        </p:spPr>
        <p:txBody>
          <a:bodyPr wrap="square" rtlCol="0">
            <a:spAutoFit/>
          </a:bodyPr>
          <a:lstStyle/>
          <a:p>
            <a:r>
              <a:rPr lang="en-US" i="1" dirty="0"/>
              <a:t>But Individual Insurance Premiums Spiking in Some States</a:t>
            </a:r>
          </a:p>
        </p:txBody>
      </p:sp>
      <p:pic>
        <p:nvPicPr>
          <p:cNvPr id="6" name="Picture 5"/>
          <p:cNvPicPr>
            <a:picLocks noChangeAspect="1"/>
          </p:cNvPicPr>
          <p:nvPr/>
        </p:nvPicPr>
        <p:blipFill>
          <a:blip r:embed="rId2"/>
          <a:stretch>
            <a:fillRect/>
          </a:stretch>
        </p:blipFill>
        <p:spPr>
          <a:xfrm>
            <a:off x="1371600" y="2743201"/>
            <a:ext cx="5867400" cy="2743200"/>
          </a:xfrm>
          <a:prstGeom prst="rect">
            <a:avLst/>
          </a:prstGeom>
        </p:spPr>
      </p:pic>
    </p:spTree>
    <p:extLst>
      <p:ext uri="{BB962C8B-B14F-4D97-AF65-F5344CB8AC3E}">
        <p14:creationId xmlns:p14="http://schemas.microsoft.com/office/powerpoint/2010/main" val="1296520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4800"/>
            <a:ext cx="9144000" cy="523220"/>
          </a:xfrm>
          <a:prstGeom prst="rect">
            <a:avLst/>
          </a:prstGeom>
          <a:noFill/>
        </p:spPr>
        <p:txBody>
          <a:bodyPr wrap="square" rtlCol="0">
            <a:spAutoFit/>
          </a:bodyPr>
          <a:lstStyle/>
          <a:p>
            <a:pPr algn="ctr"/>
            <a:r>
              <a:rPr lang="en-US" sz="2800" b="1" dirty="0">
                <a:solidFill>
                  <a:schemeClr val="bg1"/>
                </a:solidFill>
              </a:rPr>
              <a:t>Healthcare Spending in the United States</a:t>
            </a:r>
          </a:p>
        </p:txBody>
      </p:sp>
      <p:pic>
        <p:nvPicPr>
          <p:cNvPr id="3" name="Picture 2"/>
          <p:cNvPicPr>
            <a:picLocks noChangeAspect="1"/>
          </p:cNvPicPr>
          <p:nvPr/>
        </p:nvPicPr>
        <p:blipFill>
          <a:blip r:embed="rId2"/>
          <a:stretch>
            <a:fillRect/>
          </a:stretch>
        </p:blipFill>
        <p:spPr>
          <a:xfrm>
            <a:off x="875983" y="1295400"/>
            <a:ext cx="7315834" cy="4956478"/>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1021269" y="1274356"/>
              <a:ext cx="1130940" cy="521460"/>
            </p14:xfrm>
          </p:contentPart>
        </mc:Choice>
        <mc:Fallback xmlns="">
          <p:pic>
            <p:nvPicPr>
              <p:cNvPr id="6" name="Ink 5"/>
              <p:cNvPicPr/>
              <p:nvPr/>
            </p:nvPicPr>
            <p:blipFill>
              <a:blip r:embed="rId4"/>
              <a:stretch>
                <a:fillRect/>
              </a:stretch>
            </p:blipFill>
            <p:spPr>
              <a:xfrm>
                <a:off x="1002192" y="1255283"/>
                <a:ext cx="1168734" cy="559247"/>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p14:cNvContentPartPr/>
              <p14:nvPr/>
            </p14:nvContentPartPr>
            <p14:xfrm>
              <a:off x="8616369" y="2803456"/>
              <a:ext cx="180" cy="180"/>
            </p14:xfrm>
          </p:contentPart>
        </mc:Choice>
        <mc:Fallback xmlns="">
          <p:pic>
            <p:nvPicPr>
              <p:cNvPr id="7" name="Ink 6"/>
              <p:cNvPicPr/>
              <p:nvPr/>
            </p:nvPicPr>
            <p:blipFill/>
            <p:spPr/>
          </p:pic>
        </mc:Fallback>
      </mc:AlternateContent>
      <p:sp>
        <p:nvSpPr>
          <p:cNvPr id="8" name="Slide Number Placeholder 3"/>
          <p:cNvSpPr>
            <a:spLocks noGrp="1"/>
          </p:cNvSpPr>
          <p:nvPr>
            <p:ph type="sldNum" sz="quarter" idx="10"/>
          </p:nvPr>
        </p:nvSpPr>
        <p:spPr>
          <a:xfrm>
            <a:off x="6934200" y="6553200"/>
            <a:ext cx="2133600" cy="228600"/>
          </a:xfrm>
        </p:spPr>
        <p:txBody>
          <a:bodyPr/>
          <a:lstStyle/>
          <a:p>
            <a:pPr algn="r">
              <a:defRPr/>
            </a:pPr>
            <a:fld id="{28FEBB16-B70C-404C-B04B-7F05634E9ECA}" type="slidenum">
              <a:rPr lang="en-US" sz="1200" smtClean="0">
                <a:solidFill>
                  <a:srgbClr val="000000"/>
                </a:solidFill>
              </a:rPr>
              <a:pPr algn="r">
                <a:defRPr/>
              </a:pPr>
              <a:t>23</a:t>
            </a:fld>
            <a:endParaRPr lang="en-US" sz="1200" dirty="0">
              <a:solidFill>
                <a:srgbClr val="000000"/>
              </a:solidFill>
            </a:endParaRPr>
          </a:p>
        </p:txBody>
      </p:sp>
    </p:spTree>
    <p:extLst>
      <p:ext uri="{BB962C8B-B14F-4D97-AF65-F5344CB8AC3E}">
        <p14:creationId xmlns:p14="http://schemas.microsoft.com/office/powerpoint/2010/main" val="3757051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9781" y="1911438"/>
            <a:ext cx="8358543" cy="3086765"/>
          </a:xfrm>
          <a:prstGeom prst="rect">
            <a:avLst/>
          </a:prstGeom>
        </p:spPr>
      </p:pic>
      <p:sp>
        <p:nvSpPr>
          <p:cNvPr id="3" name="TextBox 2"/>
          <p:cNvSpPr txBox="1"/>
          <p:nvPr/>
        </p:nvSpPr>
        <p:spPr>
          <a:xfrm>
            <a:off x="0" y="152400"/>
            <a:ext cx="9144000" cy="584775"/>
          </a:xfrm>
          <a:prstGeom prst="rect">
            <a:avLst/>
          </a:prstGeom>
          <a:noFill/>
        </p:spPr>
        <p:txBody>
          <a:bodyPr wrap="square" rtlCol="0">
            <a:spAutoFit/>
          </a:bodyPr>
          <a:lstStyle/>
          <a:p>
            <a:pPr algn="ctr"/>
            <a:r>
              <a:rPr lang="en-US" sz="3200" b="1" dirty="0">
                <a:solidFill>
                  <a:schemeClr val="bg1"/>
                </a:solidFill>
              </a:rPr>
              <a:t>Change in Prices for Health Care Elements</a:t>
            </a:r>
          </a:p>
        </p:txBody>
      </p:sp>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420969" y="1819756"/>
              <a:ext cx="673740" cy="312480"/>
            </p14:xfrm>
          </p:contentPart>
        </mc:Choice>
        <mc:Fallback xmlns="">
          <p:pic>
            <p:nvPicPr>
              <p:cNvPr id="6" name="Ink 5"/>
              <p:cNvPicPr/>
              <p:nvPr/>
            </p:nvPicPr>
            <p:blipFill>
              <a:blip r:embed="rId4"/>
              <a:stretch>
                <a:fillRect/>
              </a:stretch>
            </p:blipFill>
            <p:spPr>
              <a:xfrm>
                <a:off x="401894" y="1800676"/>
                <a:ext cx="711530" cy="350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p14:cNvContentPartPr/>
              <p14:nvPr/>
            </p14:nvContentPartPr>
            <p14:xfrm>
              <a:off x="3667629" y="1502056"/>
              <a:ext cx="360" cy="360"/>
            </p14:xfrm>
          </p:contentPart>
        </mc:Choice>
        <mc:Fallback xmlns="">
          <p:pic>
            <p:nvPicPr>
              <p:cNvPr id="8" name="Ink 7"/>
              <p:cNvPicPr/>
              <p:nvPr/>
            </p:nvPicPr>
            <p:blipFill/>
            <p:spPr/>
          </p:pic>
        </mc:Fallback>
      </mc:AlternateContent>
      <p:sp>
        <p:nvSpPr>
          <p:cNvPr id="9" name="Slide Number Placeholder 3"/>
          <p:cNvSpPr>
            <a:spLocks noGrp="1"/>
          </p:cNvSpPr>
          <p:nvPr>
            <p:ph type="sldNum" sz="quarter" idx="10"/>
          </p:nvPr>
        </p:nvSpPr>
        <p:spPr>
          <a:xfrm>
            <a:off x="6934200" y="6553200"/>
            <a:ext cx="2133600" cy="228600"/>
          </a:xfrm>
        </p:spPr>
        <p:txBody>
          <a:bodyPr/>
          <a:lstStyle/>
          <a:p>
            <a:pPr>
              <a:defRPr/>
            </a:pPr>
            <a:fld id="{28FEBB16-B70C-404C-B04B-7F05634E9ECA}" type="slidenum">
              <a:rPr lang="en-US" smtClean="0">
                <a:solidFill>
                  <a:srgbClr val="000000"/>
                </a:solidFill>
              </a:rPr>
              <a:pPr>
                <a:defRPr/>
              </a:pPr>
              <a:t>24</a:t>
            </a:fld>
            <a:endParaRPr lang="en-US" dirty="0">
              <a:solidFill>
                <a:srgbClr val="000000"/>
              </a:solidFill>
            </a:endParaRPr>
          </a:p>
        </p:txBody>
      </p:sp>
    </p:spTree>
    <p:extLst>
      <p:ext uri="{BB962C8B-B14F-4D97-AF65-F5344CB8AC3E}">
        <p14:creationId xmlns:p14="http://schemas.microsoft.com/office/powerpoint/2010/main" val="1977385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491" y="1094234"/>
            <a:ext cx="8960081" cy="4322424"/>
          </a:xfrm>
          <a:prstGeom prst="rect">
            <a:avLst/>
          </a:prstGeom>
        </p:spPr>
      </p:pic>
      <p:sp>
        <p:nvSpPr>
          <p:cNvPr id="4" name="TextBox 3"/>
          <p:cNvSpPr txBox="1"/>
          <p:nvPr/>
        </p:nvSpPr>
        <p:spPr>
          <a:xfrm>
            <a:off x="1" y="250457"/>
            <a:ext cx="9143999" cy="523220"/>
          </a:xfrm>
          <a:prstGeom prst="rect">
            <a:avLst/>
          </a:prstGeom>
          <a:noFill/>
        </p:spPr>
        <p:txBody>
          <a:bodyPr wrap="square" rtlCol="0">
            <a:spAutoFit/>
          </a:bodyPr>
          <a:lstStyle/>
          <a:p>
            <a:pPr algn="ctr"/>
            <a:r>
              <a:rPr lang="en-US" sz="2800" b="1" dirty="0">
                <a:solidFill>
                  <a:schemeClr val="bg1"/>
                </a:solidFill>
              </a:rPr>
              <a:t>Healthcare Spending is Increasing Due to Utilization</a:t>
            </a:r>
          </a:p>
        </p:txBody>
      </p:sp>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189669" y="1054936"/>
              <a:ext cx="695520" cy="279900"/>
            </p14:xfrm>
          </p:contentPart>
        </mc:Choice>
        <mc:Fallback xmlns="">
          <p:pic>
            <p:nvPicPr>
              <p:cNvPr id="5" name="Ink 4"/>
              <p:cNvPicPr/>
              <p:nvPr/>
            </p:nvPicPr>
            <p:blipFill>
              <a:blip r:embed="rId4"/>
              <a:stretch>
                <a:fillRect/>
              </a:stretch>
            </p:blipFill>
            <p:spPr>
              <a:xfrm>
                <a:off x="170599" y="1035868"/>
                <a:ext cx="733300" cy="31767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p14:cNvContentPartPr/>
              <p14:nvPr/>
            </p14:nvContentPartPr>
            <p14:xfrm>
              <a:off x="6265029" y="5635036"/>
              <a:ext cx="3240" cy="2160"/>
            </p14:xfrm>
          </p:contentPart>
        </mc:Choice>
        <mc:Fallback xmlns="">
          <p:pic>
            <p:nvPicPr>
              <p:cNvPr id="7" name="Ink 6"/>
              <p:cNvPicPr/>
              <p:nvPr/>
            </p:nvPicPr>
            <p:blipFill>
              <a:blip r:embed="rId6"/>
              <a:stretch>
                <a:fillRect/>
              </a:stretch>
            </p:blipFill>
            <p:spPr>
              <a:xfrm>
                <a:off x="6255489" y="5625496"/>
                <a:ext cx="22140" cy="21060"/>
              </a:xfrm>
              <a:prstGeom prst="rect">
                <a:avLst/>
              </a:prstGeom>
            </p:spPr>
          </p:pic>
        </mc:Fallback>
      </mc:AlternateContent>
      <p:sp>
        <p:nvSpPr>
          <p:cNvPr id="12" name="Slide Number Placeholder 3"/>
          <p:cNvSpPr>
            <a:spLocks noGrp="1"/>
          </p:cNvSpPr>
          <p:nvPr>
            <p:ph type="sldNum" sz="quarter" idx="10"/>
          </p:nvPr>
        </p:nvSpPr>
        <p:spPr>
          <a:xfrm>
            <a:off x="6934200" y="6553200"/>
            <a:ext cx="2133600" cy="228600"/>
          </a:xfrm>
        </p:spPr>
        <p:txBody>
          <a:bodyPr/>
          <a:lstStyle/>
          <a:p>
            <a:pPr algn="r">
              <a:defRPr/>
            </a:pPr>
            <a:fld id="{28FEBB16-B70C-404C-B04B-7F05634E9ECA}" type="slidenum">
              <a:rPr lang="en-US" sz="1200" smtClean="0">
                <a:solidFill>
                  <a:srgbClr val="000000"/>
                </a:solidFill>
              </a:rPr>
              <a:pPr algn="r">
                <a:defRPr/>
              </a:pPr>
              <a:t>25</a:t>
            </a:fld>
            <a:endParaRPr lang="en-US" sz="1200" dirty="0">
              <a:solidFill>
                <a:srgbClr val="000000"/>
              </a:solidFill>
            </a:endParaRPr>
          </a:p>
        </p:txBody>
      </p:sp>
    </p:spTree>
    <p:extLst>
      <p:ext uri="{BB962C8B-B14F-4D97-AF65-F5344CB8AC3E}">
        <p14:creationId xmlns:p14="http://schemas.microsoft.com/office/powerpoint/2010/main" val="816376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Drug Costs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26</a:t>
            </a:fld>
            <a:endParaRPr lang="en-US" dirty="0">
              <a:solidFill>
                <a:srgbClr val="000000"/>
              </a:solidFill>
            </a:endParaRPr>
          </a:p>
        </p:txBody>
      </p:sp>
      <p:pic>
        <p:nvPicPr>
          <p:cNvPr id="7" name="Content Placeholder 6"/>
          <p:cNvPicPr>
            <a:picLocks noGrp="1" noChangeAspect="1"/>
          </p:cNvPicPr>
          <p:nvPr>
            <p:ph idx="1"/>
          </p:nvPr>
        </p:nvPicPr>
        <p:blipFill>
          <a:blip r:embed="rId2"/>
          <a:stretch>
            <a:fillRect/>
          </a:stretch>
        </p:blipFill>
        <p:spPr>
          <a:xfrm>
            <a:off x="304800" y="1524000"/>
            <a:ext cx="4103134" cy="3048000"/>
          </a:xfrm>
          <a:prstGeom prst="rect">
            <a:avLst/>
          </a:prstGeom>
        </p:spPr>
      </p:pic>
      <p:pic>
        <p:nvPicPr>
          <p:cNvPr id="8" name="Picture 7"/>
          <p:cNvPicPr>
            <a:picLocks noChangeAspect="1"/>
          </p:cNvPicPr>
          <p:nvPr/>
        </p:nvPicPr>
        <p:blipFill>
          <a:blip r:embed="rId3"/>
          <a:stretch>
            <a:fillRect/>
          </a:stretch>
        </p:blipFill>
        <p:spPr>
          <a:xfrm>
            <a:off x="4573675" y="1524000"/>
            <a:ext cx="4273547" cy="3276600"/>
          </a:xfrm>
          <a:prstGeom prst="rect">
            <a:avLst/>
          </a:prstGeom>
        </p:spPr>
      </p:pic>
      <p:sp>
        <p:nvSpPr>
          <p:cNvPr id="9" name="TextBox 8"/>
          <p:cNvSpPr txBox="1"/>
          <p:nvPr/>
        </p:nvSpPr>
        <p:spPr>
          <a:xfrm>
            <a:off x="1143000" y="4953000"/>
            <a:ext cx="7162800" cy="646331"/>
          </a:xfrm>
          <a:prstGeom prst="rect">
            <a:avLst/>
          </a:prstGeom>
          <a:noFill/>
        </p:spPr>
        <p:txBody>
          <a:bodyPr wrap="square" rtlCol="0">
            <a:spAutoFit/>
          </a:bodyPr>
          <a:lstStyle/>
          <a:p>
            <a:pPr algn="ctr"/>
            <a:r>
              <a:rPr lang="en-US" b="1" dirty="0">
                <a:solidFill>
                  <a:schemeClr val="accent6"/>
                </a:solidFill>
              </a:rPr>
              <a:t>Virginia hospitals have seen a more than 41% increase in spending on drugs in the past 6 years.  </a:t>
            </a:r>
          </a:p>
        </p:txBody>
      </p:sp>
    </p:spTree>
    <p:extLst>
      <p:ext uri="{BB962C8B-B14F-4D97-AF65-F5344CB8AC3E}">
        <p14:creationId xmlns:p14="http://schemas.microsoft.com/office/powerpoint/2010/main" val="374742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Individual Market Premiums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27</a:t>
            </a:fld>
            <a:endParaRPr lang="en-US" dirty="0">
              <a:solidFill>
                <a:srgbClr val="000000"/>
              </a:solidFill>
            </a:endParaRPr>
          </a:p>
        </p:txBody>
      </p:sp>
      <p:sp>
        <p:nvSpPr>
          <p:cNvPr id="6" name="Content Placeholder 5"/>
          <p:cNvSpPr>
            <a:spLocks noGrp="1"/>
          </p:cNvSpPr>
          <p:nvPr>
            <p:ph idx="1"/>
          </p:nvPr>
        </p:nvSpPr>
        <p:spPr>
          <a:xfrm>
            <a:off x="685800" y="1219200"/>
            <a:ext cx="4953000" cy="4800599"/>
          </a:xfrm>
        </p:spPr>
        <p:txBody>
          <a:bodyPr/>
          <a:lstStyle/>
          <a:p>
            <a:r>
              <a:rPr lang="en-US" sz="1800" dirty="0"/>
              <a:t>…</a:t>
            </a:r>
          </a:p>
          <a:p>
            <a:pPr marL="457200" lvl="1" indent="0">
              <a:buNone/>
            </a:pPr>
            <a:endParaRPr lang="en-US" dirty="0"/>
          </a:p>
        </p:txBody>
      </p:sp>
      <p:pic>
        <p:nvPicPr>
          <p:cNvPr id="7" name="Picture 6"/>
          <p:cNvPicPr>
            <a:picLocks noChangeAspect="1"/>
          </p:cNvPicPr>
          <p:nvPr/>
        </p:nvPicPr>
        <p:blipFill>
          <a:blip r:embed="rId3"/>
          <a:stretch>
            <a:fillRect/>
          </a:stretch>
        </p:blipFill>
        <p:spPr>
          <a:xfrm>
            <a:off x="685800" y="1066800"/>
            <a:ext cx="7772400" cy="5181600"/>
          </a:xfrm>
          <a:prstGeom prst="rect">
            <a:avLst/>
          </a:prstGeom>
        </p:spPr>
      </p:pic>
    </p:spTree>
    <p:extLst>
      <p:ext uri="{BB962C8B-B14F-4D97-AF65-F5344CB8AC3E}">
        <p14:creationId xmlns:p14="http://schemas.microsoft.com/office/powerpoint/2010/main" val="689473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Insurer Availability in Exchanges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28</a:t>
            </a:fld>
            <a:endParaRPr lang="en-US" dirty="0">
              <a:solidFill>
                <a:srgbClr val="000000"/>
              </a:solidFill>
            </a:endParaRPr>
          </a:p>
        </p:txBody>
      </p:sp>
      <p:sp>
        <p:nvSpPr>
          <p:cNvPr id="6" name="Content Placeholder 5"/>
          <p:cNvSpPr>
            <a:spLocks noGrp="1"/>
          </p:cNvSpPr>
          <p:nvPr>
            <p:ph idx="1"/>
          </p:nvPr>
        </p:nvSpPr>
        <p:spPr>
          <a:xfrm>
            <a:off x="685800" y="1219200"/>
            <a:ext cx="4953000" cy="4800599"/>
          </a:xfrm>
        </p:spPr>
        <p:txBody>
          <a:bodyPr/>
          <a:lstStyle/>
          <a:p>
            <a:r>
              <a:rPr lang="en-US" sz="1800" dirty="0"/>
              <a:t>…</a:t>
            </a:r>
          </a:p>
          <a:p>
            <a:pPr marL="457200" lvl="1" indent="0">
              <a:buNone/>
            </a:pPr>
            <a:endParaRPr lang="en-US" dirty="0"/>
          </a:p>
        </p:txBody>
      </p:sp>
      <p:pic>
        <p:nvPicPr>
          <p:cNvPr id="3" name="Picture 2"/>
          <p:cNvPicPr>
            <a:picLocks noChangeAspect="1"/>
          </p:cNvPicPr>
          <p:nvPr/>
        </p:nvPicPr>
        <p:blipFill>
          <a:blip r:embed="rId3"/>
          <a:stretch>
            <a:fillRect/>
          </a:stretch>
        </p:blipFill>
        <p:spPr>
          <a:xfrm>
            <a:off x="685800" y="1143000"/>
            <a:ext cx="7772400" cy="5181600"/>
          </a:xfrm>
          <a:prstGeom prst="rect">
            <a:avLst/>
          </a:prstGeom>
        </p:spPr>
      </p:pic>
    </p:spTree>
    <p:extLst>
      <p:ext uri="{BB962C8B-B14F-4D97-AF65-F5344CB8AC3E}">
        <p14:creationId xmlns:p14="http://schemas.microsoft.com/office/powerpoint/2010/main" val="3723628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ACA Hospital Reimbursement Cuts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29</a:t>
            </a:fld>
            <a:endParaRPr lang="en-US" dirty="0">
              <a:solidFill>
                <a:srgbClr val="000000"/>
              </a:solidFill>
            </a:endParaRPr>
          </a:p>
        </p:txBody>
      </p:sp>
      <p:sp>
        <p:nvSpPr>
          <p:cNvPr id="6" name="Content Placeholder 5"/>
          <p:cNvSpPr>
            <a:spLocks noGrp="1"/>
          </p:cNvSpPr>
          <p:nvPr>
            <p:ph idx="1"/>
          </p:nvPr>
        </p:nvSpPr>
        <p:spPr>
          <a:xfrm>
            <a:off x="685800" y="1219200"/>
            <a:ext cx="4953000" cy="4800599"/>
          </a:xfrm>
        </p:spPr>
        <p:txBody>
          <a:bodyPr/>
          <a:lstStyle/>
          <a:p>
            <a:r>
              <a:rPr lang="en-US" sz="1800" dirty="0"/>
              <a:t>…</a:t>
            </a:r>
          </a:p>
          <a:p>
            <a:pPr marL="457200" lvl="1" indent="0">
              <a:buNone/>
            </a:pPr>
            <a:endParaRPr lang="en-US" dirty="0"/>
          </a:p>
        </p:txBody>
      </p:sp>
      <p:pic>
        <p:nvPicPr>
          <p:cNvPr id="5" name="Picture 4"/>
          <p:cNvPicPr>
            <a:picLocks noChangeAspect="1"/>
          </p:cNvPicPr>
          <p:nvPr/>
        </p:nvPicPr>
        <p:blipFill>
          <a:blip r:embed="rId3"/>
          <a:stretch>
            <a:fillRect/>
          </a:stretch>
        </p:blipFill>
        <p:spPr>
          <a:xfrm>
            <a:off x="609600" y="1371601"/>
            <a:ext cx="7699915" cy="4651446"/>
          </a:xfrm>
          <a:prstGeom prst="rect">
            <a:avLst/>
          </a:prstGeom>
        </p:spPr>
      </p:pic>
    </p:spTree>
    <p:extLst>
      <p:ext uri="{BB962C8B-B14F-4D97-AF65-F5344CB8AC3E}">
        <p14:creationId xmlns:p14="http://schemas.microsoft.com/office/powerpoint/2010/main" val="4078061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ln>
            <a:solidFill>
              <a:schemeClr val="accent1"/>
            </a:solidFill>
          </a:ln>
        </p:spPr>
        <p:txBody>
          <a:bodyPr/>
          <a:lstStyle/>
          <a:p>
            <a:pPr algn="ctr"/>
            <a:r>
              <a:rPr lang="en-US" sz="3200" dirty="0"/>
              <a:t>Total Federal Reimbursement Cuts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30</a:t>
            </a:fld>
            <a:endParaRPr lang="en-US" dirty="0">
              <a:solidFill>
                <a:srgbClr val="000000"/>
              </a:solidFill>
            </a:endParaRPr>
          </a:p>
        </p:txBody>
      </p:sp>
      <p:graphicFrame>
        <p:nvGraphicFramePr>
          <p:cNvPr id="12" name="GRP_R2_CUT_CHART">
            <a:extLst>
              <a:ext uri="{FF2B5EF4-FFF2-40B4-BE49-F238E27FC236}">
                <a16:creationId xmlns:a16="http://schemas.microsoft.com/office/drawing/2014/main" id="{00000000-0008-0000-0200-000002000000}"/>
              </a:ext>
            </a:extLst>
          </p:cNvPr>
          <p:cNvGraphicFramePr>
            <a:graphicFrameLocks noGrp="1"/>
          </p:cNvGraphicFramePr>
          <p:nvPr>
            <p:ph idx="1"/>
            <p:extLst>
              <p:ext uri="{D42A27DB-BD31-4B8C-83A1-F6EECF244321}">
                <p14:modId xmlns:p14="http://schemas.microsoft.com/office/powerpoint/2010/main" val="3036933651"/>
              </p:ext>
            </p:extLst>
          </p:nvPr>
        </p:nvGraphicFramePr>
        <p:xfrm>
          <a:off x="914400" y="1219200"/>
          <a:ext cx="71882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bwMode="auto">
          <a:xfrm>
            <a:off x="3124200" y="5486400"/>
            <a:ext cx="228600" cy="76200"/>
          </a:xfrm>
          <a:prstGeom prst="rect">
            <a:avLst/>
          </a:prstGeom>
          <a:noFill/>
          <a:ln w="9525" cap="flat" cmpd="sng" algn="ctr">
            <a:noFill/>
            <a:prstDash val="solid"/>
            <a:round/>
            <a:headEnd type="none" w="med" len="med"/>
            <a:tailEnd type="none" w="med" len="med"/>
          </a:ln>
          <a:effectLst>
            <a:outerShdw dist="35921" dir="2700000" algn="ctr" rotWithShape="0">
              <a:srgbClr val="808080">
                <a:alpha val="80000"/>
              </a:srgb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1" i="1" u="none" strike="noStrike" cap="none" normalizeH="0" baseline="0" dirty="0">
              <a:ln>
                <a:noFill/>
              </a:ln>
              <a:solidFill>
                <a:srgbClr val="000099"/>
              </a:solidFill>
              <a:effectLst/>
              <a:latin typeface="Arial" charset="0"/>
            </a:endParaRPr>
          </a:p>
        </p:txBody>
      </p:sp>
    </p:spTree>
    <p:extLst>
      <p:ext uri="{BB962C8B-B14F-4D97-AF65-F5344CB8AC3E}">
        <p14:creationId xmlns:p14="http://schemas.microsoft.com/office/powerpoint/2010/main" val="1684640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Patient Payer Mix</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31</a:t>
            </a:fld>
            <a:endParaRPr lang="en-US" dirty="0">
              <a:solidFill>
                <a:srgbClr val="000000"/>
              </a:solidFill>
            </a:endParaRPr>
          </a:p>
        </p:txBody>
      </p:sp>
      <p:pic>
        <p:nvPicPr>
          <p:cNvPr id="5" name="Content Placeholder 4"/>
          <p:cNvPicPr>
            <a:picLocks noGrp="1" noChangeAspect="1"/>
          </p:cNvPicPr>
          <p:nvPr>
            <p:ph idx="1"/>
          </p:nvPr>
        </p:nvPicPr>
        <p:blipFill>
          <a:blip r:embed="rId2"/>
          <a:stretch>
            <a:fillRect/>
          </a:stretch>
        </p:blipFill>
        <p:spPr>
          <a:xfrm>
            <a:off x="152400" y="1183193"/>
            <a:ext cx="4249280" cy="3596952"/>
          </a:xfrm>
          <a:prstGeom prst="rect">
            <a:avLst/>
          </a:prstGeom>
        </p:spPr>
      </p:pic>
      <p:pic>
        <p:nvPicPr>
          <p:cNvPr id="6" name="Picture 5"/>
          <p:cNvPicPr>
            <a:picLocks noChangeAspect="1"/>
          </p:cNvPicPr>
          <p:nvPr/>
        </p:nvPicPr>
        <p:blipFill>
          <a:blip r:embed="rId3"/>
          <a:stretch>
            <a:fillRect/>
          </a:stretch>
        </p:blipFill>
        <p:spPr>
          <a:xfrm>
            <a:off x="4648200" y="1183193"/>
            <a:ext cx="4249280" cy="3596952"/>
          </a:xfrm>
          <a:prstGeom prst="rect">
            <a:avLst/>
          </a:prstGeom>
        </p:spPr>
      </p:pic>
      <p:pic>
        <p:nvPicPr>
          <p:cNvPr id="7" name="Picture 6"/>
          <p:cNvPicPr>
            <a:picLocks noChangeAspect="1"/>
          </p:cNvPicPr>
          <p:nvPr/>
        </p:nvPicPr>
        <p:blipFill>
          <a:blip r:embed="rId4"/>
          <a:stretch>
            <a:fillRect/>
          </a:stretch>
        </p:blipFill>
        <p:spPr>
          <a:xfrm>
            <a:off x="718994" y="5048938"/>
            <a:ext cx="7706012" cy="847417"/>
          </a:xfrm>
          <a:prstGeom prst="rect">
            <a:avLst/>
          </a:prstGeom>
        </p:spPr>
      </p:pic>
    </p:spTree>
    <p:extLst>
      <p:ext uri="{BB962C8B-B14F-4D97-AF65-F5344CB8AC3E}">
        <p14:creationId xmlns:p14="http://schemas.microsoft.com/office/powerpoint/2010/main" val="618298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2800" dirty="0"/>
              <a:t>Significant Growth in Bad Debt and Medicare Shortfalls</a:t>
            </a:r>
          </a:p>
        </p:txBody>
      </p:sp>
      <p:pic>
        <p:nvPicPr>
          <p:cNvPr id="3" name="Picture 2"/>
          <p:cNvPicPr>
            <a:picLocks noChangeAspect="1"/>
          </p:cNvPicPr>
          <p:nvPr/>
        </p:nvPicPr>
        <p:blipFill>
          <a:blip r:embed="rId3"/>
          <a:stretch>
            <a:fillRect/>
          </a:stretch>
        </p:blipFill>
        <p:spPr>
          <a:xfrm>
            <a:off x="1175385" y="1066801"/>
            <a:ext cx="6793230" cy="5257799"/>
          </a:xfrm>
          <a:prstGeom prst="rect">
            <a:avLst/>
          </a:prstGeom>
        </p:spPr>
      </p:pic>
      <p:sp>
        <p:nvSpPr>
          <p:cNvPr id="4" name="Slide Number Placeholder 3"/>
          <p:cNvSpPr>
            <a:spLocks noGrp="1"/>
          </p:cNvSpPr>
          <p:nvPr>
            <p:ph type="sldNum" sz="quarter" idx="10"/>
          </p:nvPr>
        </p:nvSpPr>
        <p:spPr>
          <a:xfrm>
            <a:off x="6934200" y="6553200"/>
            <a:ext cx="2133600" cy="228600"/>
          </a:xfrm>
        </p:spPr>
        <p:txBody>
          <a:bodyPr/>
          <a:lstStyle/>
          <a:p>
            <a:pPr>
              <a:defRPr/>
            </a:pPr>
            <a:fld id="{28FEBB16-B70C-404C-B04B-7F05634E9ECA}" type="slidenum">
              <a:rPr lang="en-US" smtClean="0">
                <a:solidFill>
                  <a:srgbClr val="000000"/>
                </a:solidFill>
              </a:rPr>
              <a:pPr>
                <a:defRPr/>
              </a:pPr>
              <a:t>32</a:t>
            </a:fld>
            <a:endParaRPr lang="en-US" dirty="0">
              <a:solidFill>
                <a:srgbClr val="000000"/>
              </a:solidFill>
            </a:endParaRPr>
          </a:p>
        </p:txBody>
      </p:sp>
    </p:spTree>
    <p:extLst>
      <p:ext uri="{BB962C8B-B14F-4D97-AF65-F5344CB8AC3E}">
        <p14:creationId xmlns:p14="http://schemas.microsoft.com/office/powerpoint/2010/main" val="2442443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600200"/>
            <a:ext cx="7188200" cy="4278313"/>
          </a:xfrm>
        </p:spPr>
        <p:txBody>
          <a:bodyPr/>
          <a:lstStyle/>
          <a:p>
            <a:pPr marL="0" indent="0" algn="ctr">
              <a:buNone/>
            </a:pPr>
            <a:endParaRPr lang="en-US" sz="6000" dirty="0"/>
          </a:p>
          <a:p>
            <a:pPr marL="0" indent="0" algn="ctr">
              <a:buNone/>
            </a:pPr>
            <a:r>
              <a:rPr lang="en-US" sz="4800" dirty="0"/>
              <a:t>The 115</a:t>
            </a:r>
            <a:r>
              <a:rPr lang="en-US" sz="4800" baseline="30000" dirty="0"/>
              <a:t>th</a:t>
            </a:r>
            <a:r>
              <a:rPr lang="en-US" sz="4800" dirty="0"/>
              <a:t> Congress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33</a:t>
            </a:fld>
            <a:endParaRPr lang="en-US" dirty="0">
              <a:solidFill>
                <a:srgbClr val="000000"/>
              </a:solidFill>
            </a:endParaRPr>
          </a:p>
        </p:txBody>
      </p:sp>
    </p:spTree>
    <p:extLst>
      <p:ext uri="{BB962C8B-B14F-4D97-AF65-F5344CB8AC3E}">
        <p14:creationId xmlns:p14="http://schemas.microsoft.com/office/powerpoint/2010/main" val="3913736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2800" dirty="0"/>
              <a:t>American Health Care Act</a:t>
            </a:r>
          </a:p>
        </p:txBody>
      </p:sp>
      <p:sp>
        <p:nvSpPr>
          <p:cNvPr id="3" name="Content Placeholder 2"/>
          <p:cNvSpPr>
            <a:spLocks noGrp="1"/>
          </p:cNvSpPr>
          <p:nvPr>
            <p:ph idx="1"/>
          </p:nvPr>
        </p:nvSpPr>
        <p:spPr>
          <a:xfrm>
            <a:off x="457200" y="1066800"/>
            <a:ext cx="8229600" cy="4278313"/>
          </a:xfrm>
        </p:spPr>
        <p:txBody>
          <a:bodyPr/>
          <a:lstStyle/>
          <a:p>
            <a:r>
              <a:rPr lang="en-US" sz="1600" dirty="0"/>
              <a:t>Because reconciliation must deal with federal spending, </a:t>
            </a:r>
            <a:r>
              <a:rPr lang="en-US" sz="1600" u="sng" dirty="0"/>
              <a:t>most of the insurance market requirements imposed by ACA remain</a:t>
            </a:r>
            <a:endParaRPr lang="en-US" sz="1600" dirty="0"/>
          </a:p>
          <a:p>
            <a:pPr marL="0" indent="0">
              <a:buNone/>
            </a:pPr>
            <a:endParaRPr lang="en-US" sz="1600" dirty="0"/>
          </a:p>
          <a:p>
            <a:r>
              <a:rPr lang="en-US" sz="1600" dirty="0"/>
              <a:t>Essentially eliminates the employer and individual mandates by zeroing out the penalties beginning in taxable year 2016</a:t>
            </a:r>
          </a:p>
          <a:p>
            <a:pPr marL="0" indent="0">
              <a:buNone/>
            </a:pPr>
            <a:endParaRPr lang="en-US" sz="1600" dirty="0"/>
          </a:p>
          <a:p>
            <a:r>
              <a:rPr lang="en-US" sz="1600" dirty="0"/>
              <a:t>Authorizes insurers to charge a 30% premium penalty for individuals who lacked insurance for longer than 63 days in the preceding 12 month period</a:t>
            </a:r>
          </a:p>
          <a:p>
            <a:endParaRPr lang="en-US" sz="1600" dirty="0"/>
          </a:p>
          <a:p>
            <a:r>
              <a:rPr lang="en-US" sz="1600" dirty="0"/>
              <a:t>Repeals the ACA’s Premium Assistance Tax Credits and implements new age-adjusted, advanceable, and refundable tax credits </a:t>
            </a:r>
          </a:p>
          <a:p>
            <a:pPr lvl="1"/>
            <a:r>
              <a:rPr lang="en-US" sz="1600" b="0" dirty="0"/>
              <a:t>Credits are phased out above $75,000/$150,000 </a:t>
            </a:r>
            <a:r>
              <a:rPr lang="en-US" sz="1600" b="0" u="sng" dirty="0"/>
              <a:t>but are not means tested </a:t>
            </a:r>
          </a:p>
          <a:p>
            <a:pPr lvl="1"/>
            <a:r>
              <a:rPr lang="en-US" sz="1600" b="0" dirty="0"/>
              <a:t>Range from $2,000 for individuals under 30 to $4,000 for individuals 60 and older </a:t>
            </a:r>
          </a:p>
          <a:p>
            <a:pPr lvl="1"/>
            <a:r>
              <a:rPr lang="en-US" sz="1600" b="0" dirty="0"/>
              <a:t>Capped at $14,000 maximum credit for families </a:t>
            </a:r>
          </a:p>
          <a:p>
            <a:pPr marL="457200" lvl="1" indent="0">
              <a:buNone/>
            </a:pPr>
            <a:endParaRPr lang="en-US" sz="1600" dirty="0"/>
          </a:p>
          <a:p>
            <a:r>
              <a:rPr lang="en-US" sz="1600" dirty="0"/>
              <a:t>Continues Medicaid expansion through 2019, but phases out enhanced federal funding thereafter </a:t>
            </a:r>
          </a:p>
          <a:p>
            <a:endParaRPr lang="en-US" sz="1600" dirty="0"/>
          </a:p>
          <a:p>
            <a:pPr marL="457200" lvl="1" indent="0">
              <a:buNone/>
            </a:pPr>
            <a:endParaRPr lang="en-US" sz="1600" b="0" dirty="0"/>
          </a:p>
          <a:p>
            <a:pPr marL="0" lvl="1" indent="0">
              <a:buNone/>
            </a:pPr>
            <a:endParaRPr lang="en-US" sz="1600" b="0" dirty="0"/>
          </a:p>
          <a:p>
            <a:endParaRPr lang="en-US" sz="1600" dirty="0"/>
          </a:p>
          <a:p>
            <a:endParaRPr lang="en-US" sz="1800" dirty="0"/>
          </a:p>
          <a:p>
            <a:endParaRPr lang="en-US" sz="1800" dirty="0"/>
          </a:p>
          <a:p>
            <a:pPr marL="0" indent="0" algn="ctr">
              <a:buNone/>
            </a:pPr>
            <a:endParaRPr lang="en-US" sz="1600" dirty="0"/>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34</a:t>
            </a:fld>
            <a:endParaRPr lang="en-US" dirty="0">
              <a:solidFill>
                <a:srgbClr val="000000"/>
              </a:solidFill>
            </a:endParaRPr>
          </a:p>
        </p:txBody>
      </p:sp>
    </p:spTree>
    <p:extLst>
      <p:ext uri="{BB962C8B-B14F-4D97-AF65-F5344CB8AC3E}">
        <p14:creationId xmlns:p14="http://schemas.microsoft.com/office/powerpoint/2010/main" val="2517690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2800" dirty="0"/>
              <a:t>American Health Care Act</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35</a:t>
            </a:fld>
            <a:endParaRPr lang="en-US" dirty="0">
              <a:solidFill>
                <a:srgbClr val="000000"/>
              </a:solidFill>
            </a:endParaRPr>
          </a:p>
        </p:txBody>
      </p:sp>
      <p:pic>
        <p:nvPicPr>
          <p:cNvPr id="1026" name="Picture 2" descr="https://kaiserfamilyfoundation.files.wordpress.com/2017/03/8984_figure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66800"/>
            <a:ext cx="8686800" cy="577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684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American Health Care Act</a:t>
            </a:r>
          </a:p>
        </p:txBody>
      </p:sp>
      <p:sp>
        <p:nvSpPr>
          <p:cNvPr id="3" name="Content Placeholder 2"/>
          <p:cNvSpPr>
            <a:spLocks noGrp="1"/>
          </p:cNvSpPr>
          <p:nvPr>
            <p:ph idx="1"/>
          </p:nvPr>
        </p:nvSpPr>
        <p:spPr>
          <a:xfrm>
            <a:off x="457200" y="1219200"/>
            <a:ext cx="8229600" cy="4278313"/>
          </a:xfrm>
        </p:spPr>
        <p:txBody>
          <a:bodyPr/>
          <a:lstStyle/>
          <a:p>
            <a:r>
              <a:rPr lang="en-US" sz="1600" dirty="0"/>
              <a:t>Converts Medicaid program funding to a per capita allotment or block grant</a:t>
            </a:r>
          </a:p>
          <a:p>
            <a:pPr marL="0" indent="0">
              <a:buNone/>
            </a:pPr>
            <a:endParaRPr lang="en-US" sz="1600" dirty="0"/>
          </a:p>
          <a:p>
            <a:r>
              <a:rPr lang="en-US" sz="1600" dirty="0"/>
              <a:t>Provides $100 billion for the Patient and State Stability fund to help lower the costs of insurance for high-risk individuals </a:t>
            </a:r>
          </a:p>
          <a:p>
            <a:endParaRPr lang="en-US" sz="1600" dirty="0"/>
          </a:p>
          <a:p>
            <a:r>
              <a:rPr lang="en-US" sz="1600" dirty="0"/>
              <a:t>Provides $10 billion for non-expansion states for safety net provider funding</a:t>
            </a:r>
          </a:p>
          <a:p>
            <a:endParaRPr lang="en-US" sz="1600" dirty="0"/>
          </a:p>
          <a:p>
            <a:r>
              <a:rPr lang="en-US" sz="1600" dirty="0"/>
              <a:t>Eliminates ACA limitations on HSAs and increases the maximum annual contribution limit </a:t>
            </a:r>
          </a:p>
          <a:p>
            <a:endParaRPr lang="en-US" sz="1600" dirty="0"/>
          </a:p>
          <a:p>
            <a:r>
              <a:rPr lang="en-US" sz="1600" dirty="0"/>
              <a:t>Eliminates ACA-related taxes and fees including, among others:</a:t>
            </a:r>
          </a:p>
          <a:p>
            <a:pPr lvl="1"/>
            <a:r>
              <a:rPr lang="en-US" sz="1600" b="0" dirty="0"/>
              <a:t>Limitations on the business expense deduction for prescription drug costs</a:t>
            </a:r>
          </a:p>
          <a:p>
            <a:pPr lvl="1"/>
            <a:r>
              <a:rPr lang="en-US" sz="1600" b="0" dirty="0"/>
              <a:t>The increased threshold for deducting medical expenses </a:t>
            </a:r>
          </a:p>
          <a:p>
            <a:pPr lvl="1"/>
            <a:r>
              <a:rPr lang="en-US" sz="1600" b="0" dirty="0"/>
              <a:t>The medical device tax, the tanning tax, and the net investment tax </a:t>
            </a:r>
          </a:p>
          <a:p>
            <a:pPr lvl="1"/>
            <a:r>
              <a:rPr lang="en-US" sz="1600" b="0" dirty="0"/>
              <a:t>The fee on certain brand name pharmaceuticals </a:t>
            </a:r>
          </a:p>
          <a:p>
            <a:pPr lvl="1"/>
            <a:r>
              <a:rPr lang="en-US" sz="1600" b="0" dirty="0"/>
              <a:t>The fee on health insurers </a:t>
            </a:r>
          </a:p>
          <a:p>
            <a:pPr lvl="1"/>
            <a:endParaRPr lang="en-US" sz="1600" dirty="0"/>
          </a:p>
          <a:p>
            <a:endParaRPr lang="en-US" sz="1600" dirty="0"/>
          </a:p>
          <a:p>
            <a:endParaRPr lang="en-US" sz="1600" dirty="0"/>
          </a:p>
          <a:p>
            <a:pPr marL="0" indent="0" algn="ctr">
              <a:buNone/>
            </a:pPr>
            <a:endParaRPr lang="en-US" sz="1600" dirty="0"/>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36</a:t>
            </a:fld>
            <a:endParaRPr lang="en-US" dirty="0">
              <a:solidFill>
                <a:srgbClr val="000000"/>
              </a:solidFill>
            </a:endParaRPr>
          </a:p>
        </p:txBody>
      </p:sp>
    </p:spTree>
    <p:extLst>
      <p:ext uri="{BB962C8B-B14F-4D97-AF65-F5344CB8AC3E}">
        <p14:creationId xmlns:p14="http://schemas.microsoft.com/office/powerpoint/2010/main" val="3591574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American Health Care Act</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37</a:t>
            </a:fld>
            <a:endParaRPr lang="en-US" dirty="0">
              <a:solidFill>
                <a:srgbClr val="000000"/>
              </a:solidFill>
            </a:endParaRPr>
          </a:p>
        </p:txBody>
      </p:sp>
      <p:sp>
        <p:nvSpPr>
          <p:cNvPr id="6" name="Content Placeholder 5"/>
          <p:cNvSpPr>
            <a:spLocks noGrp="1"/>
          </p:cNvSpPr>
          <p:nvPr>
            <p:ph idx="1"/>
          </p:nvPr>
        </p:nvSpPr>
        <p:spPr>
          <a:xfrm>
            <a:off x="609600" y="1143000"/>
            <a:ext cx="8001000" cy="4800599"/>
          </a:xfrm>
        </p:spPr>
        <p:txBody>
          <a:bodyPr/>
          <a:lstStyle/>
          <a:p>
            <a:r>
              <a:rPr lang="en-US" sz="1400" dirty="0"/>
              <a:t>The Budget Committee recommend several changes to the proposed legislation, including:</a:t>
            </a:r>
          </a:p>
          <a:p>
            <a:pPr lvl="1"/>
            <a:r>
              <a:rPr lang="en-US" sz="1200" b="0" dirty="0"/>
              <a:t>Giving states the option to choose a pure block grant </a:t>
            </a:r>
          </a:p>
          <a:p>
            <a:pPr lvl="1"/>
            <a:r>
              <a:rPr lang="en-US" sz="1200" b="0" dirty="0"/>
              <a:t>Enhancing the value of the tax credits for elderly and low-income populations </a:t>
            </a:r>
          </a:p>
          <a:p>
            <a:pPr lvl="1"/>
            <a:r>
              <a:rPr lang="en-US" sz="1200" b="0" dirty="0"/>
              <a:t>Authorizing states to impose work requirements on able-bodied adults </a:t>
            </a:r>
          </a:p>
          <a:p>
            <a:endParaRPr lang="en-US" sz="1400" dirty="0"/>
          </a:p>
          <a:p>
            <a:r>
              <a:rPr lang="en-US" sz="1400" dirty="0"/>
              <a:t>The Manager’s Amendment proposed several substantive and a number of technical amendments to the legislation, including:</a:t>
            </a:r>
          </a:p>
          <a:p>
            <a:pPr lvl="1"/>
            <a:r>
              <a:rPr lang="en-US" sz="1200" b="0" dirty="0"/>
              <a:t>The changes recommended by the Budget Committee</a:t>
            </a:r>
          </a:p>
          <a:p>
            <a:pPr lvl="1"/>
            <a:r>
              <a:rPr lang="en-US" sz="1200" b="0" dirty="0"/>
              <a:t>Prohibiting additional states from expanding and capping enrollment in 2017</a:t>
            </a:r>
          </a:p>
          <a:p>
            <a:pPr lvl="1"/>
            <a:r>
              <a:rPr lang="en-US" sz="1200" b="0" dirty="0"/>
              <a:t>Eliminating the ACA’s taxes and fees in 2017 instead of 2018 </a:t>
            </a:r>
          </a:p>
          <a:p>
            <a:endParaRPr lang="en-US" sz="1400" dirty="0"/>
          </a:p>
          <a:p>
            <a:r>
              <a:rPr lang="en-US" sz="1400" dirty="0"/>
              <a:t>Prior to the Easter Recess, the Budget Committee approved an amendment to the legislation creating a new $15 billion Federal Invisible High Risk Pool</a:t>
            </a:r>
          </a:p>
          <a:p>
            <a:endParaRPr lang="en-US" sz="1400" dirty="0"/>
          </a:p>
          <a:p>
            <a:r>
              <a:rPr lang="en-US" sz="1400" dirty="0"/>
              <a:t>MacArthur Amendment – enables states to seek waivers from three insurance market requirements</a:t>
            </a:r>
          </a:p>
          <a:p>
            <a:pPr lvl="1"/>
            <a:r>
              <a:rPr lang="en-US" sz="1200" b="0" dirty="0"/>
              <a:t>Age rating </a:t>
            </a:r>
          </a:p>
          <a:p>
            <a:pPr lvl="1"/>
            <a:r>
              <a:rPr lang="en-US" sz="1200" b="0" dirty="0"/>
              <a:t>Essential Health Benefits </a:t>
            </a:r>
          </a:p>
          <a:p>
            <a:pPr lvl="1"/>
            <a:r>
              <a:rPr lang="en-US" sz="1200" b="0" dirty="0"/>
              <a:t>Factoring in health status in setting premiums, provided a state participates in the PSSF or has its own high-risk pool</a:t>
            </a:r>
          </a:p>
          <a:p>
            <a:r>
              <a:rPr lang="en-US" sz="1600" dirty="0"/>
              <a:t>Upton amendment added another $8 million to address high-cost individuals</a:t>
            </a:r>
          </a:p>
          <a:p>
            <a:endParaRPr lang="en-US" sz="1600" dirty="0"/>
          </a:p>
          <a:p>
            <a:endParaRPr lang="en-US" sz="1600" dirty="0"/>
          </a:p>
        </p:txBody>
      </p:sp>
    </p:spTree>
    <p:extLst>
      <p:ext uri="{BB962C8B-B14F-4D97-AF65-F5344CB8AC3E}">
        <p14:creationId xmlns:p14="http://schemas.microsoft.com/office/powerpoint/2010/main" val="2701394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Republican Replacement Proposals </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38</a:t>
            </a:fld>
            <a:endParaRPr lang="en-US" dirty="0">
              <a:solidFill>
                <a:srgbClr val="000000"/>
              </a:solidFill>
            </a:endParaRPr>
          </a:p>
        </p:txBody>
      </p:sp>
      <p:sp>
        <p:nvSpPr>
          <p:cNvPr id="6" name="TextBox 5"/>
          <p:cNvSpPr txBox="1"/>
          <p:nvPr/>
        </p:nvSpPr>
        <p:spPr>
          <a:xfrm>
            <a:off x="5791200" y="6248400"/>
            <a:ext cx="2743200" cy="246221"/>
          </a:xfrm>
          <a:prstGeom prst="rect">
            <a:avLst/>
          </a:prstGeom>
          <a:noFill/>
        </p:spPr>
        <p:txBody>
          <a:bodyPr wrap="square" rtlCol="0">
            <a:spAutoFit/>
          </a:bodyPr>
          <a:lstStyle/>
          <a:p>
            <a:r>
              <a:rPr lang="en-US" sz="1000" dirty="0">
                <a:solidFill>
                  <a:schemeClr val="accent6"/>
                </a:solidFill>
              </a:rPr>
              <a:t>Source: The Advisory Board</a:t>
            </a:r>
          </a:p>
        </p:txBody>
      </p:sp>
      <p:pic>
        <p:nvPicPr>
          <p:cNvPr id="8" name="Content Placeholder 7"/>
          <p:cNvPicPr>
            <a:picLocks noGrp="1" noChangeAspect="1"/>
          </p:cNvPicPr>
          <p:nvPr>
            <p:ph idx="1"/>
          </p:nvPr>
        </p:nvPicPr>
        <p:blipFill>
          <a:blip r:embed="rId2"/>
          <a:stretch>
            <a:fillRect/>
          </a:stretch>
        </p:blipFill>
        <p:spPr>
          <a:xfrm>
            <a:off x="533400" y="1256582"/>
            <a:ext cx="8077200" cy="4991818"/>
          </a:xfrm>
          <a:prstGeom prst="rect">
            <a:avLst/>
          </a:prstGeom>
        </p:spPr>
      </p:pic>
    </p:spTree>
    <p:extLst>
      <p:ext uri="{BB962C8B-B14F-4D97-AF65-F5344CB8AC3E}">
        <p14:creationId xmlns:p14="http://schemas.microsoft.com/office/powerpoint/2010/main" val="2804419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600" dirty="0"/>
              <a:t>Medicaid Block Grants </a:t>
            </a:r>
          </a:p>
        </p:txBody>
      </p:sp>
      <p:sp>
        <p:nvSpPr>
          <p:cNvPr id="3" name="Content Placeholder 2"/>
          <p:cNvSpPr>
            <a:spLocks noGrp="1"/>
          </p:cNvSpPr>
          <p:nvPr>
            <p:ph idx="1"/>
          </p:nvPr>
        </p:nvSpPr>
        <p:spPr>
          <a:xfrm>
            <a:off x="457200" y="1219200"/>
            <a:ext cx="8229600" cy="4278313"/>
          </a:xfrm>
        </p:spPr>
        <p:txBody>
          <a:bodyPr/>
          <a:lstStyle/>
          <a:p>
            <a:pPr marL="0" indent="0" algn="ctr">
              <a:buNone/>
            </a:pPr>
            <a:r>
              <a:rPr lang="en-US" sz="1600" dirty="0"/>
              <a:t>Estimates from the Urban Institute show that Virginia will be on the losing end of Medicaid per capita or block grant proposals. </a:t>
            </a:r>
          </a:p>
          <a:p>
            <a:pPr marL="0" indent="0" algn="ctr">
              <a:buNone/>
            </a:pPr>
            <a:endParaRPr lang="en-US" sz="1600" dirty="0"/>
          </a:p>
          <a:p>
            <a:pPr marL="0" indent="0" algn="ctr">
              <a:buNone/>
            </a:pPr>
            <a:endParaRPr lang="en-US" sz="1600" dirty="0"/>
          </a:p>
          <a:p>
            <a:pPr marL="0" indent="0" algn="ctr">
              <a:buNone/>
            </a:pPr>
            <a:endParaRPr lang="en-US" sz="1600" dirty="0"/>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39</a:t>
            </a:fld>
            <a:endParaRPr lang="en-US" dirty="0">
              <a:solidFill>
                <a:srgbClr val="000000"/>
              </a:solidFill>
            </a:endParaRPr>
          </a:p>
        </p:txBody>
      </p:sp>
      <p:pic>
        <p:nvPicPr>
          <p:cNvPr id="6" name="Picture 5"/>
          <p:cNvPicPr>
            <a:picLocks noChangeAspect="1"/>
          </p:cNvPicPr>
          <p:nvPr/>
        </p:nvPicPr>
        <p:blipFill>
          <a:blip r:embed="rId2"/>
          <a:stretch>
            <a:fillRect/>
          </a:stretch>
        </p:blipFill>
        <p:spPr>
          <a:xfrm>
            <a:off x="762000" y="1828800"/>
            <a:ext cx="7467600" cy="4008436"/>
          </a:xfrm>
          <a:prstGeom prst="rect">
            <a:avLst/>
          </a:prstGeom>
        </p:spPr>
      </p:pic>
    </p:spTree>
    <p:extLst>
      <p:ext uri="{BB962C8B-B14F-4D97-AF65-F5344CB8AC3E}">
        <p14:creationId xmlns:p14="http://schemas.microsoft.com/office/powerpoint/2010/main" val="4246158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600" dirty="0"/>
              <a:t>Medicaid Spending Differences</a:t>
            </a:r>
          </a:p>
        </p:txBody>
      </p:sp>
      <p:sp>
        <p:nvSpPr>
          <p:cNvPr id="3" name="Content Placeholder 2"/>
          <p:cNvSpPr>
            <a:spLocks noGrp="1"/>
          </p:cNvSpPr>
          <p:nvPr>
            <p:ph idx="1"/>
          </p:nvPr>
        </p:nvSpPr>
        <p:spPr>
          <a:xfrm>
            <a:off x="457200" y="1219200"/>
            <a:ext cx="8229600" cy="4278313"/>
          </a:xfrm>
        </p:spPr>
        <p:txBody>
          <a:bodyPr/>
          <a:lstStyle/>
          <a:p>
            <a:pPr marL="0" indent="0" algn="ctr">
              <a:buNone/>
            </a:pPr>
            <a:r>
              <a:rPr lang="en-US" sz="1600" dirty="0"/>
              <a:t>Total Spending per full Medicaid Enrollee FY2011 </a:t>
            </a:r>
          </a:p>
          <a:p>
            <a:pPr marL="0" indent="0" algn="ctr">
              <a:buNone/>
            </a:pPr>
            <a:endParaRPr lang="en-US" sz="1600" dirty="0"/>
          </a:p>
          <a:p>
            <a:pPr marL="0" indent="0" algn="ctr">
              <a:buNone/>
            </a:pPr>
            <a:endParaRPr lang="en-US" sz="1600" dirty="0"/>
          </a:p>
          <a:p>
            <a:pPr marL="0" indent="0" algn="ctr">
              <a:buNone/>
            </a:pPr>
            <a:endParaRPr lang="en-US" sz="1600" dirty="0"/>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40</a:t>
            </a:fld>
            <a:endParaRPr lang="en-US" dirty="0">
              <a:solidFill>
                <a:srgbClr val="000000"/>
              </a:solidFill>
            </a:endParaRPr>
          </a:p>
        </p:txBody>
      </p:sp>
      <p:pic>
        <p:nvPicPr>
          <p:cNvPr id="5" name="Picture 4"/>
          <p:cNvPicPr>
            <a:picLocks noChangeAspect="1"/>
          </p:cNvPicPr>
          <p:nvPr/>
        </p:nvPicPr>
        <p:blipFill>
          <a:blip r:embed="rId2"/>
          <a:stretch>
            <a:fillRect/>
          </a:stretch>
        </p:blipFill>
        <p:spPr>
          <a:xfrm>
            <a:off x="914400" y="2133600"/>
            <a:ext cx="6730115" cy="4221806"/>
          </a:xfrm>
          <a:prstGeom prst="rect">
            <a:avLst/>
          </a:prstGeom>
        </p:spPr>
      </p:pic>
    </p:spTree>
    <p:extLst>
      <p:ext uri="{BB962C8B-B14F-4D97-AF65-F5344CB8AC3E}">
        <p14:creationId xmlns:p14="http://schemas.microsoft.com/office/powerpoint/2010/main" val="2189720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054006"/>
            <a:ext cx="8991600" cy="5803994"/>
          </a:xfrm>
          <a:prstGeom prst="rect">
            <a:avLst/>
          </a:prstGeom>
        </p:spPr>
      </p:pic>
      <p:sp>
        <p:nvSpPr>
          <p:cNvPr id="3" name="Title 1"/>
          <p:cNvSpPr txBox="1">
            <a:spLocks/>
          </p:cNvSpPr>
          <p:nvPr/>
        </p:nvSpPr>
        <p:spPr>
          <a:xfrm>
            <a:off x="0" y="139606"/>
            <a:ext cx="9144000" cy="914400"/>
          </a:xfrm>
          <a:prstGeom prst="rect">
            <a:avLst/>
          </a:prstGeom>
        </p:spPr>
        <p:txBody>
          <a:bodyPr/>
          <a:lstStyle>
            <a:lvl1pPr algn="l" rtl="0" eaLnBrk="1" fontAlgn="base" hangingPunct="1">
              <a:spcBef>
                <a:spcPct val="0"/>
              </a:spcBef>
              <a:spcAft>
                <a:spcPct val="0"/>
              </a:spcAft>
              <a:defRPr sz="4600" b="1">
                <a:solidFill>
                  <a:schemeClr val="bg1"/>
                </a:solidFill>
                <a:latin typeface="+mj-lt"/>
                <a:ea typeface="+mj-ea"/>
                <a:cs typeface="+mj-cs"/>
              </a:defRPr>
            </a:lvl1pPr>
            <a:lvl2pPr algn="l" rtl="0" eaLnBrk="1" fontAlgn="base" hangingPunct="1">
              <a:spcBef>
                <a:spcPct val="0"/>
              </a:spcBef>
              <a:spcAft>
                <a:spcPct val="0"/>
              </a:spcAft>
              <a:defRPr sz="4600" b="1">
                <a:solidFill>
                  <a:schemeClr val="bg1"/>
                </a:solidFill>
                <a:latin typeface="Arial" charset="0"/>
              </a:defRPr>
            </a:lvl2pPr>
            <a:lvl3pPr algn="l" rtl="0" eaLnBrk="1" fontAlgn="base" hangingPunct="1">
              <a:spcBef>
                <a:spcPct val="0"/>
              </a:spcBef>
              <a:spcAft>
                <a:spcPct val="0"/>
              </a:spcAft>
              <a:defRPr sz="4600" b="1">
                <a:solidFill>
                  <a:schemeClr val="bg1"/>
                </a:solidFill>
                <a:latin typeface="Arial" charset="0"/>
              </a:defRPr>
            </a:lvl3pPr>
            <a:lvl4pPr algn="l" rtl="0" eaLnBrk="1" fontAlgn="base" hangingPunct="1">
              <a:spcBef>
                <a:spcPct val="0"/>
              </a:spcBef>
              <a:spcAft>
                <a:spcPct val="0"/>
              </a:spcAft>
              <a:defRPr sz="4600" b="1">
                <a:solidFill>
                  <a:schemeClr val="bg1"/>
                </a:solidFill>
                <a:latin typeface="Arial" charset="0"/>
              </a:defRPr>
            </a:lvl4pPr>
            <a:lvl5pPr algn="l" rtl="0" eaLnBrk="1" fontAlgn="base" hangingPunct="1">
              <a:spcBef>
                <a:spcPct val="0"/>
              </a:spcBef>
              <a:spcAft>
                <a:spcPct val="0"/>
              </a:spcAft>
              <a:defRPr sz="4600" b="1">
                <a:solidFill>
                  <a:schemeClr val="bg1"/>
                </a:solidFill>
                <a:latin typeface="Arial" charset="0"/>
              </a:defRPr>
            </a:lvl5pPr>
            <a:lvl6pPr marL="457200" algn="l" rtl="0" eaLnBrk="1" fontAlgn="base" hangingPunct="1">
              <a:spcBef>
                <a:spcPct val="0"/>
              </a:spcBef>
              <a:spcAft>
                <a:spcPct val="0"/>
              </a:spcAft>
              <a:defRPr sz="4600" b="1">
                <a:solidFill>
                  <a:schemeClr val="bg1"/>
                </a:solidFill>
                <a:latin typeface="Arial" charset="0"/>
              </a:defRPr>
            </a:lvl6pPr>
            <a:lvl7pPr marL="914400" algn="l" rtl="0" eaLnBrk="1" fontAlgn="base" hangingPunct="1">
              <a:spcBef>
                <a:spcPct val="0"/>
              </a:spcBef>
              <a:spcAft>
                <a:spcPct val="0"/>
              </a:spcAft>
              <a:defRPr sz="4600" b="1">
                <a:solidFill>
                  <a:schemeClr val="bg1"/>
                </a:solidFill>
                <a:latin typeface="Arial" charset="0"/>
              </a:defRPr>
            </a:lvl7pPr>
            <a:lvl8pPr marL="1371600" algn="l" rtl="0" eaLnBrk="1" fontAlgn="base" hangingPunct="1">
              <a:spcBef>
                <a:spcPct val="0"/>
              </a:spcBef>
              <a:spcAft>
                <a:spcPct val="0"/>
              </a:spcAft>
              <a:defRPr sz="4600" b="1">
                <a:solidFill>
                  <a:schemeClr val="bg1"/>
                </a:solidFill>
                <a:latin typeface="Arial" charset="0"/>
              </a:defRPr>
            </a:lvl8pPr>
            <a:lvl9pPr marL="1828800" algn="l" rtl="0" eaLnBrk="1" fontAlgn="base" hangingPunct="1">
              <a:spcBef>
                <a:spcPct val="0"/>
              </a:spcBef>
              <a:spcAft>
                <a:spcPct val="0"/>
              </a:spcAft>
              <a:defRPr sz="4600" b="1">
                <a:solidFill>
                  <a:schemeClr val="bg1"/>
                </a:solidFill>
                <a:latin typeface="Arial" charset="0"/>
              </a:defRPr>
            </a:lvl9pPr>
          </a:lstStyle>
          <a:p>
            <a:pPr algn="ctr"/>
            <a:r>
              <a:rPr lang="en-US" sz="2400" kern="0" dirty="0"/>
              <a:t>Medicaid Block Grants:</a:t>
            </a:r>
          </a:p>
          <a:p>
            <a:pPr algn="ctr"/>
            <a:r>
              <a:rPr lang="en-US" sz="2400" kern="0" dirty="0"/>
              <a:t> If History is the guide,  geography is destiny  </a:t>
            </a:r>
          </a:p>
        </p:txBody>
      </p:sp>
    </p:spTree>
    <p:extLst>
      <p:ext uri="{BB962C8B-B14F-4D97-AF65-F5344CB8AC3E}">
        <p14:creationId xmlns:p14="http://schemas.microsoft.com/office/powerpoint/2010/main" val="3552358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 y="1023526"/>
            <a:ext cx="9144000" cy="5777100"/>
          </a:xfrm>
          <a:prstGeom prst="rect">
            <a:avLst/>
          </a:prstGeom>
        </p:spPr>
      </p:pic>
      <p:sp>
        <p:nvSpPr>
          <p:cNvPr id="3" name="Title 1"/>
          <p:cNvSpPr txBox="1">
            <a:spLocks/>
          </p:cNvSpPr>
          <p:nvPr/>
        </p:nvSpPr>
        <p:spPr>
          <a:xfrm>
            <a:off x="0" y="139606"/>
            <a:ext cx="9144000" cy="914400"/>
          </a:xfrm>
          <a:prstGeom prst="rect">
            <a:avLst/>
          </a:prstGeom>
        </p:spPr>
        <p:txBody>
          <a:bodyPr/>
          <a:lstStyle>
            <a:lvl1pPr algn="l" rtl="0" eaLnBrk="1" fontAlgn="base" hangingPunct="1">
              <a:spcBef>
                <a:spcPct val="0"/>
              </a:spcBef>
              <a:spcAft>
                <a:spcPct val="0"/>
              </a:spcAft>
              <a:defRPr sz="4600" b="1">
                <a:solidFill>
                  <a:schemeClr val="bg1"/>
                </a:solidFill>
                <a:latin typeface="+mj-lt"/>
                <a:ea typeface="+mj-ea"/>
                <a:cs typeface="+mj-cs"/>
              </a:defRPr>
            </a:lvl1pPr>
            <a:lvl2pPr algn="l" rtl="0" eaLnBrk="1" fontAlgn="base" hangingPunct="1">
              <a:spcBef>
                <a:spcPct val="0"/>
              </a:spcBef>
              <a:spcAft>
                <a:spcPct val="0"/>
              </a:spcAft>
              <a:defRPr sz="4600" b="1">
                <a:solidFill>
                  <a:schemeClr val="bg1"/>
                </a:solidFill>
                <a:latin typeface="Arial" charset="0"/>
              </a:defRPr>
            </a:lvl2pPr>
            <a:lvl3pPr algn="l" rtl="0" eaLnBrk="1" fontAlgn="base" hangingPunct="1">
              <a:spcBef>
                <a:spcPct val="0"/>
              </a:spcBef>
              <a:spcAft>
                <a:spcPct val="0"/>
              </a:spcAft>
              <a:defRPr sz="4600" b="1">
                <a:solidFill>
                  <a:schemeClr val="bg1"/>
                </a:solidFill>
                <a:latin typeface="Arial" charset="0"/>
              </a:defRPr>
            </a:lvl3pPr>
            <a:lvl4pPr algn="l" rtl="0" eaLnBrk="1" fontAlgn="base" hangingPunct="1">
              <a:spcBef>
                <a:spcPct val="0"/>
              </a:spcBef>
              <a:spcAft>
                <a:spcPct val="0"/>
              </a:spcAft>
              <a:defRPr sz="4600" b="1">
                <a:solidFill>
                  <a:schemeClr val="bg1"/>
                </a:solidFill>
                <a:latin typeface="Arial" charset="0"/>
              </a:defRPr>
            </a:lvl4pPr>
            <a:lvl5pPr algn="l" rtl="0" eaLnBrk="1" fontAlgn="base" hangingPunct="1">
              <a:spcBef>
                <a:spcPct val="0"/>
              </a:spcBef>
              <a:spcAft>
                <a:spcPct val="0"/>
              </a:spcAft>
              <a:defRPr sz="4600" b="1">
                <a:solidFill>
                  <a:schemeClr val="bg1"/>
                </a:solidFill>
                <a:latin typeface="Arial" charset="0"/>
              </a:defRPr>
            </a:lvl5pPr>
            <a:lvl6pPr marL="457200" algn="l" rtl="0" eaLnBrk="1" fontAlgn="base" hangingPunct="1">
              <a:spcBef>
                <a:spcPct val="0"/>
              </a:spcBef>
              <a:spcAft>
                <a:spcPct val="0"/>
              </a:spcAft>
              <a:defRPr sz="4600" b="1">
                <a:solidFill>
                  <a:schemeClr val="bg1"/>
                </a:solidFill>
                <a:latin typeface="Arial" charset="0"/>
              </a:defRPr>
            </a:lvl6pPr>
            <a:lvl7pPr marL="914400" algn="l" rtl="0" eaLnBrk="1" fontAlgn="base" hangingPunct="1">
              <a:spcBef>
                <a:spcPct val="0"/>
              </a:spcBef>
              <a:spcAft>
                <a:spcPct val="0"/>
              </a:spcAft>
              <a:defRPr sz="4600" b="1">
                <a:solidFill>
                  <a:schemeClr val="bg1"/>
                </a:solidFill>
                <a:latin typeface="Arial" charset="0"/>
              </a:defRPr>
            </a:lvl7pPr>
            <a:lvl8pPr marL="1371600" algn="l" rtl="0" eaLnBrk="1" fontAlgn="base" hangingPunct="1">
              <a:spcBef>
                <a:spcPct val="0"/>
              </a:spcBef>
              <a:spcAft>
                <a:spcPct val="0"/>
              </a:spcAft>
              <a:defRPr sz="4600" b="1">
                <a:solidFill>
                  <a:schemeClr val="bg1"/>
                </a:solidFill>
                <a:latin typeface="Arial" charset="0"/>
              </a:defRPr>
            </a:lvl8pPr>
            <a:lvl9pPr marL="1828800" algn="l" rtl="0" eaLnBrk="1" fontAlgn="base" hangingPunct="1">
              <a:spcBef>
                <a:spcPct val="0"/>
              </a:spcBef>
              <a:spcAft>
                <a:spcPct val="0"/>
              </a:spcAft>
              <a:defRPr sz="4600" b="1">
                <a:solidFill>
                  <a:schemeClr val="bg1"/>
                </a:solidFill>
                <a:latin typeface="Arial" charset="0"/>
              </a:defRPr>
            </a:lvl9pPr>
          </a:lstStyle>
          <a:p>
            <a:pPr algn="ctr"/>
            <a:endParaRPr lang="en-US" sz="2400" kern="0" dirty="0"/>
          </a:p>
        </p:txBody>
      </p:sp>
      <p:sp>
        <p:nvSpPr>
          <p:cNvPr id="4" name="Title 1"/>
          <p:cNvSpPr txBox="1">
            <a:spLocks/>
          </p:cNvSpPr>
          <p:nvPr/>
        </p:nvSpPr>
        <p:spPr>
          <a:xfrm>
            <a:off x="0" y="0"/>
            <a:ext cx="9144000" cy="762000"/>
          </a:xfrm>
          <a:prstGeom prst="rect">
            <a:avLst/>
          </a:prstGeom>
        </p:spPr>
        <p:txBody>
          <a:bodyPr/>
          <a:lstStyle>
            <a:lvl1pPr algn="l" rtl="0" eaLnBrk="1" fontAlgn="base" hangingPunct="1">
              <a:spcBef>
                <a:spcPct val="0"/>
              </a:spcBef>
              <a:spcAft>
                <a:spcPct val="0"/>
              </a:spcAft>
              <a:defRPr sz="4600" b="1">
                <a:solidFill>
                  <a:schemeClr val="bg1"/>
                </a:solidFill>
                <a:latin typeface="+mj-lt"/>
                <a:ea typeface="+mj-ea"/>
                <a:cs typeface="+mj-cs"/>
              </a:defRPr>
            </a:lvl1pPr>
            <a:lvl2pPr algn="l" rtl="0" eaLnBrk="1" fontAlgn="base" hangingPunct="1">
              <a:spcBef>
                <a:spcPct val="0"/>
              </a:spcBef>
              <a:spcAft>
                <a:spcPct val="0"/>
              </a:spcAft>
              <a:defRPr sz="4600" b="1">
                <a:solidFill>
                  <a:schemeClr val="bg1"/>
                </a:solidFill>
                <a:latin typeface="Arial" charset="0"/>
              </a:defRPr>
            </a:lvl2pPr>
            <a:lvl3pPr algn="l" rtl="0" eaLnBrk="1" fontAlgn="base" hangingPunct="1">
              <a:spcBef>
                <a:spcPct val="0"/>
              </a:spcBef>
              <a:spcAft>
                <a:spcPct val="0"/>
              </a:spcAft>
              <a:defRPr sz="4600" b="1">
                <a:solidFill>
                  <a:schemeClr val="bg1"/>
                </a:solidFill>
                <a:latin typeface="Arial" charset="0"/>
              </a:defRPr>
            </a:lvl3pPr>
            <a:lvl4pPr algn="l" rtl="0" eaLnBrk="1" fontAlgn="base" hangingPunct="1">
              <a:spcBef>
                <a:spcPct val="0"/>
              </a:spcBef>
              <a:spcAft>
                <a:spcPct val="0"/>
              </a:spcAft>
              <a:defRPr sz="4600" b="1">
                <a:solidFill>
                  <a:schemeClr val="bg1"/>
                </a:solidFill>
                <a:latin typeface="Arial" charset="0"/>
              </a:defRPr>
            </a:lvl4pPr>
            <a:lvl5pPr algn="l" rtl="0" eaLnBrk="1" fontAlgn="base" hangingPunct="1">
              <a:spcBef>
                <a:spcPct val="0"/>
              </a:spcBef>
              <a:spcAft>
                <a:spcPct val="0"/>
              </a:spcAft>
              <a:defRPr sz="4600" b="1">
                <a:solidFill>
                  <a:schemeClr val="bg1"/>
                </a:solidFill>
                <a:latin typeface="Arial" charset="0"/>
              </a:defRPr>
            </a:lvl5pPr>
            <a:lvl6pPr marL="457200" algn="l" rtl="0" eaLnBrk="1" fontAlgn="base" hangingPunct="1">
              <a:spcBef>
                <a:spcPct val="0"/>
              </a:spcBef>
              <a:spcAft>
                <a:spcPct val="0"/>
              </a:spcAft>
              <a:defRPr sz="4600" b="1">
                <a:solidFill>
                  <a:schemeClr val="bg1"/>
                </a:solidFill>
                <a:latin typeface="Arial" charset="0"/>
              </a:defRPr>
            </a:lvl6pPr>
            <a:lvl7pPr marL="914400" algn="l" rtl="0" eaLnBrk="1" fontAlgn="base" hangingPunct="1">
              <a:spcBef>
                <a:spcPct val="0"/>
              </a:spcBef>
              <a:spcAft>
                <a:spcPct val="0"/>
              </a:spcAft>
              <a:defRPr sz="4600" b="1">
                <a:solidFill>
                  <a:schemeClr val="bg1"/>
                </a:solidFill>
                <a:latin typeface="Arial" charset="0"/>
              </a:defRPr>
            </a:lvl7pPr>
            <a:lvl8pPr marL="1371600" algn="l" rtl="0" eaLnBrk="1" fontAlgn="base" hangingPunct="1">
              <a:spcBef>
                <a:spcPct val="0"/>
              </a:spcBef>
              <a:spcAft>
                <a:spcPct val="0"/>
              </a:spcAft>
              <a:defRPr sz="4600" b="1">
                <a:solidFill>
                  <a:schemeClr val="bg1"/>
                </a:solidFill>
                <a:latin typeface="Arial" charset="0"/>
              </a:defRPr>
            </a:lvl8pPr>
            <a:lvl9pPr marL="1828800" algn="l" rtl="0" eaLnBrk="1" fontAlgn="base" hangingPunct="1">
              <a:spcBef>
                <a:spcPct val="0"/>
              </a:spcBef>
              <a:spcAft>
                <a:spcPct val="0"/>
              </a:spcAft>
              <a:defRPr sz="4600" b="1">
                <a:solidFill>
                  <a:schemeClr val="bg1"/>
                </a:solidFill>
                <a:latin typeface="Arial" charset="0"/>
              </a:defRPr>
            </a:lvl9pPr>
          </a:lstStyle>
          <a:p>
            <a:pPr algn="ctr"/>
            <a:r>
              <a:rPr lang="en-US" sz="3600" kern="0" dirty="0"/>
              <a:t>Medicaid Variation with Expansion</a:t>
            </a:r>
          </a:p>
        </p:txBody>
      </p:sp>
    </p:spTree>
    <p:extLst>
      <p:ext uri="{BB962C8B-B14F-4D97-AF65-F5344CB8AC3E}">
        <p14:creationId xmlns:p14="http://schemas.microsoft.com/office/powerpoint/2010/main" val="4166015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39606"/>
            <a:ext cx="9144000" cy="914400"/>
          </a:xfrm>
          <a:prstGeom prst="rect">
            <a:avLst/>
          </a:prstGeom>
        </p:spPr>
        <p:txBody>
          <a:bodyPr/>
          <a:lstStyle>
            <a:lvl1pPr algn="l" rtl="0" eaLnBrk="1" fontAlgn="base" hangingPunct="1">
              <a:spcBef>
                <a:spcPct val="0"/>
              </a:spcBef>
              <a:spcAft>
                <a:spcPct val="0"/>
              </a:spcAft>
              <a:defRPr sz="4600" b="1">
                <a:solidFill>
                  <a:schemeClr val="bg1"/>
                </a:solidFill>
                <a:latin typeface="+mj-lt"/>
                <a:ea typeface="+mj-ea"/>
                <a:cs typeface="+mj-cs"/>
              </a:defRPr>
            </a:lvl1pPr>
            <a:lvl2pPr algn="l" rtl="0" eaLnBrk="1" fontAlgn="base" hangingPunct="1">
              <a:spcBef>
                <a:spcPct val="0"/>
              </a:spcBef>
              <a:spcAft>
                <a:spcPct val="0"/>
              </a:spcAft>
              <a:defRPr sz="4600" b="1">
                <a:solidFill>
                  <a:schemeClr val="bg1"/>
                </a:solidFill>
                <a:latin typeface="Arial" charset="0"/>
              </a:defRPr>
            </a:lvl2pPr>
            <a:lvl3pPr algn="l" rtl="0" eaLnBrk="1" fontAlgn="base" hangingPunct="1">
              <a:spcBef>
                <a:spcPct val="0"/>
              </a:spcBef>
              <a:spcAft>
                <a:spcPct val="0"/>
              </a:spcAft>
              <a:defRPr sz="4600" b="1">
                <a:solidFill>
                  <a:schemeClr val="bg1"/>
                </a:solidFill>
                <a:latin typeface="Arial" charset="0"/>
              </a:defRPr>
            </a:lvl3pPr>
            <a:lvl4pPr algn="l" rtl="0" eaLnBrk="1" fontAlgn="base" hangingPunct="1">
              <a:spcBef>
                <a:spcPct val="0"/>
              </a:spcBef>
              <a:spcAft>
                <a:spcPct val="0"/>
              </a:spcAft>
              <a:defRPr sz="4600" b="1">
                <a:solidFill>
                  <a:schemeClr val="bg1"/>
                </a:solidFill>
                <a:latin typeface="Arial" charset="0"/>
              </a:defRPr>
            </a:lvl4pPr>
            <a:lvl5pPr algn="l" rtl="0" eaLnBrk="1" fontAlgn="base" hangingPunct="1">
              <a:spcBef>
                <a:spcPct val="0"/>
              </a:spcBef>
              <a:spcAft>
                <a:spcPct val="0"/>
              </a:spcAft>
              <a:defRPr sz="4600" b="1">
                <a:solidFill>
                  <a:schemeClr val="bg1"/>
                </a:solidFill>
                <a:latin typeface="Arial" charset="0"/>
              </a:defRPr>
            </a:lvl5pPr>
            <a:lvl6pPr marL="457200" algn="l" rtl="0" eaLnBrk="1" fontAlgn="base" hangingPunct="1">
              <a:spcBef>
                <a:spcPct val="0"/>
              </a:spcBef>
              <a:spcAft>
                <a:spcPct val="0"/>
              </a:spcAft>
              <a:defRPr sz="4600" b="1">
                <a:solidFill>
                  <a:schemeClr val="bg1"/>
                </a:solidFill>
                <a:latin typeface="Arial" charset="0"/>
              </a:defRPr>
            </a:lvl6pPr>
            <a:lvl7pPr marL="914400" algn="l" rtl="0" eaLnBrk="1" fontAlgn="base" hangingPunct="1">
              <a:spcBef>
                <a:spcPct val="0"/>
              </a:spcBef>
              <a:spcAft>
                <a:spcPct val="0"/>
              </a:spcAft>
              <a:defRPr sz="4600" b="1">
                <a:solidFill>
                  <a:schemeClr val="bg1"/>
                </a:solidFill>
                <a:latin typeface="Arial" charset="0"/>
              </a:defRPr>
            </a:lvl7pPr>
            <a:lvl8pPr marL="1371600" algn="l" rtl="0" eaLnBrk="1" fontAlgn="base" hangingPunct="1">
              <a:spcBef>
                <a:spcPct val="0"/>
              </a:spcBef>
              <a:spcAft>
                <a:spcPct val="0"/>
              </a:spcAft>
              <a:defRPr sz="4600" b="1">
                <a:solidFill>
                  <a:schemeClr val="bg1"/>
                </a:solidFill>
                <a:latin typeface="Arial" charset="0"/>
              </a:defRPr>
            </a:lvl8pPr>
            <a:lvl9pPr marL="1828800" algn="l" rtl="0" eaLnBrk="1" fontAlgn="base" hangingPunct="1">
              <a:spcBef>
                <a:spcPct val="0"/>
              </a:spcBef>
              <a:spcAft>
                <a:spcPct val="0"/>
              </a:spcAft>
              <a:defRPr sz="4600" b="1">
                <a:solidFill>
                  <a:schemeClr val="bg1"/>
                </a:solidFill>
                <a:latin typeface="Arial" charset="0"/>
              </a:defRPr>
            </a:lvl9pPr>
          </a:lstStyle>
          <a:p>
            <a:pPr algn="ctr"/>
            <a:endParaRPr lang="en-US" sz="2400" kern="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4006"/>
            <a:ext cx="9113520" cy="5803994"/>
          </a:xfrm>
          <a:prstGeom prst="rect">
            <a:avLst/>
          </a:prstGeom>
        </p:spPr>
      </p:pic>
      <p:sp>
        <p:nvSpPr>
          <p:cNvPr id="5" name="Title 1"/>
          <p:cNvSpPr txBox="1">
            <a:spLocks/>
          </p:cNvSpPr>
          <p:nvPr/>
        </p:nvSpPr>
        <p:spPr>
          <a:xfrm>
            <a:off x="0" y="0"/>
            <a:ext cx="9144000" cy="914400"/>
          </a:xfrm>
          <a:prstGeom prst="rect">
            <a:avLst/>
          </a:prstGeom>
        </p:spPr>
        <p:txBody>
          <a:bodyPr/>
          <a:lstStyle>
            <a:lvl1pPr algn="l" rtl="0" eaLnBrk="1" fontAlgn="base" hangingPunct="1">
              <a:spcBef>
                <a:spcPct val="0"/>
              </a:spcBef>
              <a:spcAft>
                <a:spcPct val="0"/>
              </a:spcAft>
              <a:defRPr sz="4600" b="1">
                <a:solidFill>
                  <a:schemeClr val="bg1"/>
                </a:solidFill>
                <a:latin typeface="+mj-lt"/>
                <a:ea typeface="+mj-ea"/>
                <a:cs typeface="+mj-cs"/>
              </a:defRPr>
            </a:lvl1pPr>
            <a:lvl2pPr algn="l" rtl="0" eaLnBrk="1" fontAlgn="base" hangingPunct="1">
              <a:spcBef>
                <a:spcPct val="0"/>
              </a:spcBef>
              <a:spcAft>
                <a:spcPct val="0"/>
              </a:spcAft>
              <a:defRPr sz="4600" b="1">
                <a:solidFill>
                  <a:schemeClr val="bg1"/>
                </a:solidFill>
                <a:latin typeface="Arial" charset="0"/>
              </a:defRPr>
            </a:lvl2pPr>
            <a:lvl3pPr algn="l" rtl="0" eaLnBrk="1" fontAlgn="base" hangingPunct="1">
              <a:spcBef>
                <a:spcPct val="0"/>
              </a:spcBef>
              <a:spcAft>
                <a:spcPct val="0"/>
              </a:spcAft>
              <a:defRPr sz="4600" b="1">
                <a:solidFill>
                  <a:schemeClr val="bg1"/>
                </a:solidFill>
                <a:latin typeface="Arial" charset="0"/>
              </a:defRPr>
            </a:lvl3pPr>
            <a:lvl4pPr algn="l" rtl="0" eaLnBrk="1" fontAlgn="base" hangingPunct="1">
              <a:spcBef>
                <a:spcPct val="0"/>
              </a:spcBef>
              <a:spcAft>
                <a:spcPct val="0"/>
              </a:spcAft>
              <a:defRPr sz="4600" b="1">
                <a:solidFill>
                  <a:schemeClr val="bg1"/>
                </a:solidFill>
                <a:latin typeface="Arial" charset="0"/>
              </a:defRPr>
            </a:lvl4pPr>
            <a:lvl5pPr algn="l" rtl="0" eaLnBrk="1" fontAlgn="base" hangingPunct="1">
              <a:spcBef>
                <a:spcPct val="0"/>
              </a:spcBef>
              <a:spcAft>
                <a:spcPct val="0"/>
              </a:spcAft>
              <a:defRPr sz="4600" b="1">
                <a:solidFill>
                  <a:schemeClr val="bg1"/>
                </a:solidFill>
                <a:latin typeface="Arial" charset="0"/>
              </a:defRPr>
            </a:lvl5pPr>
            <a:lvl6pPr marL="457200" algn="l" rtl="0" eaLnBrk="1" fontAlgn="base" hangingPunct="1">
              <a:spcBef>
                <a:spcPct val="0"/>
              </a:spcBef>
              <a:spcAft>
                <a:spcPct val="0"/>
              </a:spcAft>
              <a:defRPr sz="4600" b="1">
                <a:solidFill>
                  <a:schemeClr val="bg1"/>
                </a:solidFill>
                <a:latin typeface="Arial" charset="0"/>
              </a:defRPr>
            </a:lvl6pPr>
            <a:lvl7pPr marL="914400" algn="l" rtl="0" eaLnBrk="1" fontAlgn="base" hangingPunct="1">
              <a:spcBef>
                <a:spcPct val="0"/>
              </a:spcBef>
              <a:spcAft>
                <a:spcPct val="0"/>
              </a:spcAft>
              <a:defRPr sz="4600" b="1">
                <a:solidFill>
                  <a:schemeClr val="bg1"/>
                </a:solidFill>
                <a:latin typeface="Arial" charset="0"/>
              </a:defRPr>
            </a:lvl7pPr>
            <a:lvl8pPr marL="1371600" algn="l" rtl="0" eaLnBrk="1" fontAlgn="base" hangingPunct="1">
              <a:spcBef>
                <a:spcPct val="0"/>
              </a:spcBef>
              <a:spcAft>
                <a:spcPct val="0"/>
              </a:spcAft>
              <a:defRPr sz="4600" b="1">
                <a:solidFill>
                  <a:schemeClr val="bg1"/>
                </a:solidFill>
                <a:latin typeface="Arial" charset="0"/>
              </a:defRPr>
            </a:lvl8pPr>
            <a:lvl9pPr marL="1828800" algn="l" rtl="0" eaLnBrk="1" fontAlgn="base" hangingPunct="1">
              <a:spcBef>
                <a:spcPct val="0"/>
              </a:spcBef>
              <a:spcAft>
                <a:spcPct val="0"/>
              </a:spcAft>
              <a:defRPr sz="4600" b="1">
                <a:solidFill>
                  <a:schemeClr val="bg1"/>
                </a:solidFill>
                <a:latin typeface="Arial" charset="0"/>
              </a:defRPr>
            </a:lvl9pPr>
          </a:lstStyle>
          <a:p>
            <a:pPr algn="ctr"/>
            <a:r>
              <a:rPr lang="en-US" sz="3600" kern="0" dirty="0"/>
              <a:t>State Use of Medicaid Creative Financing</a:t>
            </a:r>
          </a:p>
        </p:txBody>
      </p:sp>
    </p:spTree>
    <p:extLst>
      <p:ext uri="{BB962C8B-B14F-4D97-AF65-F5344CB8AC3E}">
        <p14:creationId xmlns:p14="http://schemas.microsoft.com/office/powerpoint/2010/main" val="8697468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Senate plans – Cassidy/Graham</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44</a:t>
            </a:fld>
            <a:endParaRPr lang="en-US" dirty="0">
              <a:solidFill>
                <a:srgbClr val="000000"/>
              </a:solidFill>
            </a:endParaRPr>
          </a:p>
        </p:txBody>
      </p:sp>
      <p:sp>
        <p:nvSpPr>
          <p:cNvPr id="6" name="Content Placeholder 5"/>
          <p:cNvSpPr>
            <a:spLocks noGrp="1"/>
          </p:cNvSpPr>
          <p:nvPr>
            <p:ph idx="1"/>
          </p:nvPr>
        </p:nvSpPr>
        <p:spPr>
          <a:xfrm>
            <a:off x="533400" y="1600200"/>
            <a:ext cx="8229600" cy="4800599"/>
          </a:xfrm>
        </p:spPr>
        <p:txBody>
          <a:bodyPr/>
          <a:lstStyle/>
          <a:p>
            <a:r>
              <a:rPr lang="en-US" dirty="0"/>
              <a:t>Most significant departure from the ACA to date</a:t>
            </a:r>
          </a:p>
          <a:p>
            <a:endParaRPr lang="en-US" dirty="0"/>
          </a:p>
          <a:p>
            <a:r>
              <a:rPr lang="en-US" dirty="0"/>
              <a:t>Takes exchange subsidies and Medicaid expansion funds and reallocates among the states in relation to low-income population</a:t>
            </a:r>
          </a:p>
          <a:p>
            <a:pPr lvl="1"/>
            <a:r>
              <a:rPr lang="en-US" sz="1600" b="0" dirty="0"/>
              <a:t>More equitable in concept, but the formula ignores current state variability</a:t>
            </a:r>
          </a:p>
          <a:p>
            <a:pPr lvl="1"/>
            <a:r>
              <a:rPr lang="en-US" sz="1600" b="0" dirty="0"/>
              <a:t>Overall, moves funds away from states that fully implemented the ACA (thereby eliminating coverage to many who have gained) to those that did not</a:t>
            </a:r>
          </a:p>
          <a:p>
            <a:pPr lvl="1"/>
            <a:endParaRPr lang="en-US" b="0" dirty="0"/>
          </a:p>
          <a:p>
            <a:r>
              <a:rPr lang="en-US" dirty="0"/>
              <a:t>States given wide latitude on how to spend the funds </a:t>
            </a:r>
          </a:p>
          <a:p>
            <a:endParaRPr lang="en-US" dirty="0"/>
          </a:p>
          <a:p>
            <a:r>
              <a:rPr lang="en-US" dirty="0"/>
              <a:t>Eliminates federal rules prohibiting coverage exclusions for pre-existing conditions and lifetime caps (popular policies)</a:t>
            </a:r>
          </a:p>
          <a:p>
            <a:endParaRPr lang="en-US" dirty="0"/>
          </a:p>
          <a:p>
            <a:endParaRPr lang="en-US" dirty="0"/>
          </a:p>
          <a:p>
            <a:pPr marL="0" indent="0">
              <a:buNone/>
            </a:pPr>
            <a:endParaRPr lang="en-US" dirty="0"/>
          </a:p>
          <a:p>
            <a:pPr marL="457200" lvl="1" indent="0">
              <a:buNone/>
            </a:pPr>
            <a:endParaRPr lang="en-US" sz="1600" dirty="0"/>
          </a:p>
          <a:p>
            <a:pPr marL="457200" lvl="1" indent="0">
              <a:buNone/>
            </a:pPr>
            <a:endParaRPr lang="en-US" sz="1600" dirty="0"/>
          </a:p>
          <a:p>
            <a:endParaRPr lang="en-US" sz="1600" dirty="0"/>
          </a:p>
          <a:p>
            <a:endParaRPr lang="en-US" sz="1600" dirty="0"/>
          </a:p>
          <a:p>
            <a:endParaRPr lang="en-US" sz="1600" dirty="0"/>
          </a:p>
          <a:p>
            <a:endParaRPr lang="en-US" sz="1600" dirty="0"/>
          </a:p>
        </p:txBody>
      </p:sp>
    </p:spTree>
    <p:extLst>
      <p:ext uri="{BB962C8B-B14F-4D97-AF65-F5344CB8AC3E}">
        <p14:creationId xmlns:p14="http://schemas.microsoft.com/office/powerpoint/2010/main" val="2136026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Moving Forward</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45</a:t>
            </a:fld>
            <a:endParaRPr lang="en-US" dirty="0">
              <a:solidFill>
                <a:srgbClr val="000000"/>
              </a:solidFill>
            </a:endParaRPr>
          </a:p>
        </p:txBody>
      </p:sp>
      <p:sp>
        <p:nvSpPr>
          <p:cNvPr id="6" name="Content Placeholder 5"/>
          <p:cNvSpPr>
            <a:spLocks noGrp="1"/>
          </p:cNvSpPr>
          <p:nvPr>
            <p:ph idx="1"/>
          </p:nvPr>
        </p:nvSpPr>
        <p:spPr>
          <a:xfrm>
            <a:off x="533400" y="1600200"/>
            <a:ext cx="8229600" cy="4800599"/>
          </a:xfrm>
        </p:spPr>
        <p:txBody>
          <a:bodyPr/>
          <a:lstStyle/>
          <a:p>
            <a:r>
              <a:rPr lang="en-US" dirty="0"/>
              <a:t>Partisan health care plans vs. bi-partisan incremental improvements</a:t>
            </a:r>
          </a:p>
          <a:p>
            <a:endParaRPr lang="en-US" dirty="0"/>
          </a:p>
          <a:p>
            <a:r>
              <a:rPr lang="en-US" dirty="0"/>
              <a:t>Key Issues to track:</a:t>
            </a:r>
          </a:p>
          <a:p>
            <a:pPr lvl="1"/>
            <a:r>
              <a:rPr lang="en-US" sz="1600" b="0" dirty="0"/>
              <a:t>Medicaid expansion, treatment of state differences in eligibility and funding</a:t>
            </a:r>
          </a:p>
          <a:p>
            <a:pPr lvl="1"/>
            <a:r>
              <a:rPr lang="en-US" sz="1600" b="0" dirty="0"/>
              <a:t>Medicaid financial restructuring – per capita caps and/or block grants</a:t>
            </a:r>
          </a:p>
          <a:p>
            <a:pPr lvl="1"/>
            <a:r>
              <a:rPr lang="en-US" sz="1600" b="0" dirty="0"/>
              <a:t>Income adjustments to premium subsidies</a:t>
            </a:r>
          </a:p>
          <a:p>
            <a:pPr lvl="1"/>
            <a:r>
              <a:rPr lang="en-US" sz="1600" b="0" dirty="0"/>
              <a:t>Pre-existing conditions and essential benefits</a:t>
            </a:r>
          </a:p>
          <a:p>
            <a:pPr lvl="1"/>
            <a:endParaRPr lang="en-US" b="0" dirty="0"/>
          </a:p>
          <a:p>
            <a:r>
              <a:rPr lang="en-US" dirty="0"/>
              <a:t>If ACA architecture remains largely intact, responsibility shifts to the states</a:t>
            </a:r>
          </a:p>
          <a:p>
            <a:endParaRPr lang="en-US" dirty="0"/>
          </a:p>
          <a:p>
            <a:r>
              <a:rPr lang="en-US" dirty="0"/>
              <a:t>Status quo for Virginia is not sustainable</a:t>
            </a:r>
          </a:p>
          <a:p>
            <a:endParaRPr lang="en-US" dirty="0"/>
          </a:p>
          <a:p>
            <a:r>
              <a:rPr lang="en-US" dirty="0"/>
              <a:t>STAY ENGAGED! </a:t>
            </a:r>
          </a:p>
          <a:p>
            <a:pPr marL="457200" lvl="1" indent="0">
              <a:buNone/>
            </a:pPr>
            <a:endParaRPr lang="en-US" sz="1600" dirty="0"/>
          </a:p>
          <a:p>
            <a:pPr marL="457200" lvl="1" indent="0">
              <a:buNone/>
            </a:pPr>
            <a:endParaRPr lang="en-US" sz="1600" dirty="0"/>
          </a:p>
          <a:p>
            <a:endParaRPr lang="en-US" sz="1600" dirty="0"/>
          </a:p>
          <a:p>
            <a:endParaRPr lang="en-US" sz="1600" dirty="0"/>
          </a:p>
          <a:p>
            <a:endParaRPr lang="en-US" sz="1600" dirty="0"/>
          </a:p>
          <a:p>
            <a:endParaRPr lang="en-US" sz="1600" dirty="0"/>
          </a:p>
        </p:txBody>
      </p:sp>
    </p:spTree>
    <p:extLst>
      <p:ext uri="{BB962C8B-B14F-4D97-AF65-F5344CB8AC3E}">
        <p14:creationId xmlns:p14="http://schemas.microsoft.com/office/powerpoint/2010/main" val="3348388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Republican Replacement Proposals </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46</a:t>
            </a:fld>
            <a:endParaRPr lang="en-US" dirty="0">
              <a:solidFill>
                <a:srgbClr val="000000"/>
              </a:solidFill>
            </a:endParaRPr>
          </a:p>
        </p:txBody>
      </p:sp>
      <p:sp>
        <p:nvSpPr>
          <p:cNvPr id="6" name="TextBox 5"/>
          <p:cNvSpPr txBox="1"/>
          <p:nvPr/>
        </p:nvSpPr>
        <p:spPr>
          <a:xfrm>
            <a:off x="5791200" y="6248400"/>
            <a:ext cx="2743200" cy="246221"/>
          </a:xfrm>
          <a:prstGeom prst="rect">
            <a:avLst/>
          </a:prstGeom>
          <a:noFill/>
        </p:spPr>
        <p:txBody>
          <a:bodyPr wrap="square" rtlCol="0">
            <a:spAutoFit/>
          </a:bodyPr>
          <a:lstStyle/>
          <a:p>
            <a:r>
              <a:rPr lang="en-US" sz="1000" dirty="0">
                <a:solidFill>
                  <a:schemeClr val="accent6"/>
                </a:solidFill>
              </a:rPr>
              <a:t>Source: The Advisory Board</a:t>
            </a:r>
          </a:p>
        </p:txBody>
      </p:sp>
      <p:pic>
        <p:nvPicPr>
          <p:cNvPr id="8" name="Content Placeholder 7"/>
          <p:cNvPicPr>
            <a:picLocks noGrp="1" noChangeAspect="1"/>
          </p:cNvPicPr>
          <p:nvPr>
            <p:ph idx="1"/>
          </p:nvPr>
        </p:nvPicPr>
        <p:blipFill>
          <a:blip r:embed="rId2"/>
          <a:stretch>
            <a:fillRect/>
          </a:stretch>
        </p:blipFill>
        <p:spPr>
          <a:xfrm>
            <a:off x="533400" y="1256582"/>
            <a:ext cx="8077200" cy="4991818"/>
          </a:xfrm>
          <a:prstGeom prst="rect">
            <a:avLst/>
          </a:prstGeom>
        </p:spPr>
      </p:pic>
    </p:spTree>
    <p:extLst>
      <p:ext uri="{BB962C8B-B14F-4D97-AF65-F5344CB8AC3E}">
        <p14:creationId xmlns:p14="http://schemas.microsoft.com/office/powerpoint/2010/main" val="37546073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VHHA Advocacy Priorities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47</a:t>
            </a:fld>
            <a:endParaRPr lang="en-US" dirty="0">
              <a:solidFill>
                <a:srgbClr val="000000"/>
              </a:solidFill>
            </a:endParaRPr>
          </a:p>
        </p:txBody>
      </p:sp>
      <p:sp>
        <p:nvSpPr>
          <p:cNvPr id="6" name="Content Placeholder 5"/>
          <p:cNvSpPr>
            <a:spLocks noGrp="1"/>
          </p:cNvSpPr>
          <p:nvPr>
            <p:ph idx="1"/>
          </p:nvPr>
        </p:nvSpPr>
        <p:spPr>
          <a:xfrm>
            <a:off x="533400" y="1447800"/>
            <a:ext cx="8229600" cy="4800599"/>
          </a:xfrm>
        </p:spPr>
        <p:txBody>
          <a:bodyPr/>
          <a:lstStyle/>
          <a:p>
            <a:r>
              <a:rPr lang="en-US" dirty="0"/>
              <a:t>Crafting a common-sense Virginia plan on health and health care improvement</a:t>
            </a:r>
          </a:p>
          <a:p>
            <a:endParaRPr lang="en-US" dirty="0"/>
          </a:p>
          <a:p>
            <a:r>
              <a:rPr lang="en-US" dirty="0"/>
              <a:t>Investing in the healthcare workforce (e.g., additional GME funding)</a:t>
            </a:r>
          </a:p>
          <a:p>
            <a:endParaRPr lang="en-US" dirty="0"/>
          </a:p>
          <a:p>
            <a:r>
              <a:rPr lang="en-US" dirty="0"/>
              <a:t>Supporting strong health IT linkages, tele-health and other innovations</a:t>
            </a:r>
          </a:p>
          <a:p>
            <a:endParaRPr lang="en-US" dirty="0"/>
          </a:p>
          <a:p>
            <a:r>
              <a:rPr lang="en-US" dirty="0"/>
              <a:t>Tackling the addiction and behavioral health crises</a:t>
            </a:r>
          </a:p>
          <a:p>
            <a:pPr lvl="1"/>
            <a:r>
              <a:rPr lang="en-US" b="0" dirty="0"/>
              <a:t>Investing in community services and assets</a:t>
            </a:r>
          </a:p>
          <a:p>
            <a:pPr lvl="1"/>
            <a:r>
              <a:rPr lang="en-US" b="0" dirty="0"/>
              <a:t>Broadening access via evidence-based benefits/coverage</a:t>
            </a:r>
          </a:p>
          <a:p>
            <a:pPr lvl="1"/>
            <a:r>
              <a:rPr lang="en-US" b="0" dirty="0"/>
              <a:t>Strengthening community collaborations between health care, law enforcement and local leaders</a:t>
            </a:r>
          </a:p>
          <a:p>
            <a:endParaRPr lang="en-US" sz="2400" dirty="0"/>
          </a:p>
          <a:p>
            <a:pPr marL="457200" lvl="1" indent="0">
              <a:buNone/>
            </a:pPr>
            <a:endParaRPr lang="en-US" sz="2400" dirty="0"/>
          </a:p>
          <a:p>
            <a:pPr marL="457200" lvl="1" indent="0">
              <a:buNone/>
            </a:pPr>
            <a:endParaRPr lang="en-US" sz="1600" dirty="0"/>
          </a:p>
          <a:p>
            <a:endParaRPr lang="en-US" sz="1600" dirty="0"/>
          </a:p>
          <a:p>
            <a:endParaRPr lang="en-US" sz="1600" dirty="0"/>
          </a:p>
          <a:p>
            <a:endParaRPr lang="en-US" sz="1600" dirty="0"/>
          </a:p>
          <a:p>
            <a:endParaRPr lang="en-US" sz="1600" dirty="0"/>
          </a:p>
        </p:txBody>
      </p:sp>
    </p:spTree>
    <p:extLst>
      <p:ext uri="{BB962C8B-B14F-4D97-AF65-F5344CB8AC3E}">
        <p14:creationId xmlns:p14="http://schemas.microsoft.com/office/powerpoint/2010/main" val="25910932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200" dirty="0"/>
              <a:t>Constants Among the Political Chaos</a:t>
            </a:r>
          </a:p>
        </p:txBody>
      </p:sp>
      <p:sp>
        <p:nvSpPr>
          <p:cNvPr id="4" name="Slide Number Placeholder 3"/>
          <p:cNvSpPr>
            <a:spLocks noGrp="1"/>
          </p:cNvSpPr>
          <p:nvPr>
            <p:ph type="sldNum" sz="quarter" idx="10"/>
          </p:nvPr>
        </p:nvSpPr>
        <p:spPr/>
        <p:txBody>
          <a:bodyPr/>
          <a:lstStyle/>
          <a:p>
            <a:pPr>
              <a:defRPr/>
            </a:pPr>
            <a:fld id="{28FEBB16-B70C-404C-B04B-7F05634E9ECA}" type="slidenum">
              <a:rPr lang="en-US" smtClean="0">
                <a:solidFill>
                  <a:srgbClr val="000000"/>
                </a:solidFill>
              </a:rPr>
              <a:pPr>
                <a:defRPr/>
              </a:pPr>
              <a:t>48</a:t>
            </a:fld>
            <a:endParaRPr lang="en-US" dirty="0">
              <a:solidFill>
                <a:srgbClr val="000000"/>
              </a:solidFill>
            </a:endParaRPr>
          </a:p>
        </p:txBody>
      </p:sp>
      <p:sp>
        <p:nvSpPr>
          <p:cNvPr id="6" name="Content Placeholder 5"/>
          <p:cNvSpPr>
            <a:spLocks noGrp="1"/>
          </p:cNvSpPr>
          <p:nvPr>
            <p:ph idx="1"/>
          </p:nvPr>
        </p:nvSpPr>
        <p:spPr>
          <a:xfrm>
            <a:off x="533400" y="1676400"/>
            <a:ext cx="8229600" cy="4800599"/>
          </a:xfrm>
        </p:spPr>
        <p:txBody>
          <a:bodyPr/>
          <a:lstStyle/>
          <a:p>
            <a:r>
              <a:rPr lang="en-US" dirty="0"/>
              <a:t>Pressure to lower overall costs intensifies, but we know too that better quality leads to lower costs</a:t>
            </a:r>
          </a:p>
          <a:p>
            <a:endParaRPr lang="en-US" dirty="0"/>
          </a:p>
          <a:p>
            <a:r>
              <a:rPr lang="en-US" dirty="0"/>
              <a:t>Incentives to coordinate care and manage risk will continue to expand</a:t>
            </a:r>
          </a:p>
          <a:p>
            <a:endParaRPr lang="en-US" dirty="0"/>
          </a:p>
          <a:p>
            <a:r>
              <a:rPr lang="en-US" dirty="0"/>
              <a:t>Technological change can help, but better data and better connectivity absolutely essential</a:t>
            </a:r>
          </a:p>
          <a:p>
            <a:endParaRPr lang="en-US" dirty="0"/>
          </a:p>
          <a:p>
            <a:r>
              <a:rPr lang="en-US" dirty="0"/>
              <a:t>Partnerships and leadership on underlying causes of illness and disparities key</a:t>
            </a:r>
          </a:p>
          <a:p>
            <a:endParaRPr lang="en-US" sz="2400" dirty="0"/>
          </a:p>
          <a:p>
            <a:pPr marL="457200" lvl="1" indent="0">
              <a:buNone/>
            </a:pPr>
            <a:endParaRPr lang="en-US" sz="2400" dirty="0"/>
          </a:p>
          <a:p>
            <a:pPr marL="457200" lvl="1" indent="0">
              <a:buNone/>
            </a:pPr>
            <a:endParaRPr lang="en-US" sz="1600" dirty="0"/>
          </a:p>
          <a:p>
            <a:endParaRPr lang="en-US" sz="1600" dirty="0"/>
          </a:p>
          <a:p>
            <a:endParaRPr lang="en-US" sz="1600" dirty="0"/>
          </a:p>
          <a:p>
            <a:endParaRPr lang="en-US" sz="1600" dirty="0"/>
          </a:p>
          <a:p>
            <a:endParaRPr lang="en-US" sz="1600" dirty="0"/>
          </a:p>
        </p:txBody>
      </p:sp>
    </p:spTree>
    <p:extLst>
      <p:ext uri="{BB962C8B-B14F-4D97-AF65-F5344CB8AC3E}">
        <p14:creationId xmlns:p14="http://schemas.microsoft.com/office/powerpoint/2010/main" val="2320455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2015 Health Care Issues Briefing">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rgbClr val="808080">
              <a:alpha val="80000"/>
            </a:srgbClr>
          </a:outerShdw>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1" u="none" strike="noStrike" cap="none" normalizeH="0" baseline="0" smtClean="0">
            <a:ln>
              <a:noFill/>
            </a:ln>
            <a:solidFill>
              <a:srgbClr val="000099"/>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rgbClr val="808080">
              <a:alpha val="80000"/>
            </a:srgbClr>
          </a:outerShdw>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1" u="none" strike="noStrike" cap="none" normalizeH="0" baseline="0" smtClean="0">
            <a:ln>
              <a:noFill/>
            </a:ln>
            <a:solidFill>
              <a:srgbClr val="000099"/>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99"/>
    </a:dk1>
    <a:lt1>
      <a:srgbClr val="FFFFFF"/>
    </a:lt1>
    <a:dk2>
      <a:srgbClr val="000000"/>
    </a:dk2>
    <a:lt2>
      <a:srgbClr val="808080"/>
    </a:lt2>
    <a:accent1>
      <a:srgbClr val="BBE0E3"/>
    </a:accent1>
    <a:accent2>
      <a:srgbClr val="333399"/>
    </a:accent2>
    <a:accent3>
      <a:srgbClr val="FFFFFF"/>
    </a:accent3>
    <a:accent4>
      <a:srgbClr val="000082"/>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2015 Health Care Issues Briefing</Template>
  <TotalTime>10588</TotalTime>
  <Words>2137</Words>
  <Application>Microsoft Office PowerPoint</Application>
  <PresentationFormat>On-screen Show (4:3)</PresentationFormat>
  <Paragraphs>359</Paragraphs>
  <Slides>48</Slides>
  <Notes>20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48</vt:i4>
      </vt:variant>
    </vt:vector>
  </HeadingPairs>
  <TitlesOfParts>
    <vt:vector size="53" baseType="lpstr">
      <vt:lpstr>Arial</vt:lpstr>
      <vt:lpstr>Calibri</vt:lpstr>
      <vt:lpstr>Trebuchet MS</vt:lpstr>
      <vt:lpstr>2015 Health Care Issues Briefing</vt:lpstr>
      <vt:lpstr>Default Design</vt:lpstr>
      <vt:lpstr>PowerPoint Presentation</vt:lpstr>
      <vt:lpstr>Current Context in Healthcare Generally</vt:lpstr>
      <vt:lpstr>Triple Aim Goals</vt:lpstr>
      <vt:lpstr>Key Strategic Question for Health Systems</vt:lpstr>
      <vt:lpstr>What does Payment Reform mean?</vt:lpstr>
      <vt:lpstr>Where are we today and where are we going?</vt:lpstr>
      <vt:lpstr>Moving From Volume to Value – CMS plans </vt:lpstr>
      <vt:lpstr>PowerPoint Presentation</vt:lpstr>
      <vt:lpstr>PowerPoint Presentation</vt:lpstr>
      <vt:lpstr> High marks on many healthcare quality scores</vt:lpstr>
      <vt:lpstr>How does Virginia Rank on Health?</vt:lpstr>
      <vt:lpstr>Virginia Health Opportunity Index</vt:lpstr>
      <vt:lpstr>Mental Health &amp; Substance Abuse</vt:lpstr>
      <vt:lpstr>PowerPoint Presentation</vt:lpstr>
      <vt:lpstr>Key Provisions of the ACA</vt:lpstr>
      <vt:lpstr>Key Provisions of the ACA</vt:lpstr>
      <vt:lpstr>Key Provisions of the ACA – Medicaid</vt:lpstr>
      <vt:lpstr>PowerPoint Presentation</vt:lpstr>
      <vt:lpstr>Decline in Uninsured Rate</vt:lpstr>
      <vt:lpstr>Individual Marketplace</vt:lpstr>
      <vt:lpstr>Individual Marketplace</vt:lpstr>
      <vt:lpstr>Recent Progress on Healthcare Costs</vt:lpstr>
      <vt:lpstr>PowerPoint Presentation</vt:lpstr>
      <vt:lpstr>PowerPoint Presentation</vt:lpstr>
      <vt:lpstr>PowerPoint Presentation</vt:lpstr>
      <vt:lpstr>Drug Costs</vt:lpstr>
      <vt:lpstr>Individual Market Premiums</vt:lpstr>
      <vt:lpstr>Insurer Availability in Exchanges</vt:lpstr>
      <vt:lpstr>ACA Hospital Reimbursement Cuts</vt:lpstr>
      <vt:lpstr>Total Federal Reimbursement Cuts</vt:lpstr>
      <vt:lpstr>Patient Payer Mix</vt:lpstr>
      <vt:lpstr>Significant Growth in Bad Debt and Medicare Shortfalls</vt:lpstr>
      <vt:lpstr>PowerPoint Presentation</vt:lpstr>
      <vt:lpstr>American Health Care Act</vt:lpstr>
      <vt:lpstr>American Health Care Act</vt:lpstr>
      <vt:lpstr>American Health Care Act</vt:lpstr>
      <vt:lpstr>American Health Care Act</vt:lpstr>
      <vt:lpstr>Republican Replacement Proposals </vt:lpstr>
      <vt:lpstr>Medicaid Block Grants </vt:lpstr>
      <vt:lpstr>Medicaid Spending Differences</vt:lpstr>
      <vt:lpstr>PowerPoint Presentation</vt:lpstr>
      <vt:lpstr>PowerPoint Presentation</vt:lpstr>
      <vt:lpstr>PowerPoint Presentation</vt:lpstr>
      <vt:lpstr>Senate plans – Cassidy/Graham</vt:lpstr>
      <vt:lpstr>Moving Forward</vt:lpstr>
      <vt:lpstr>Republican Replacement Proposals </vt:lpstr>
      <vt:lpstr>VHHA Advocacy Priorities</vt:lpstr>
      <vt:lpstr>Constants Among the Political Chaos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Rawlings, Brent</dc:creator>
  <cp:lastModifiedBy>Wendy Welch</cp:lastModifiedBy>
  <cp:revision>357</cp:revision>
  <cp:lastPrinted>2017-05-09T19:51:36Z</cp:lastPrinted>
  <dcterms:created xsi:type="dcterms:W3CDTF">2015-02-09T20:46:50Z</dcterms:created>
  <dcterms:modified xsi:type="dcterms:W3CDTF">2017-09-21T13:08:04Z</dcterms:modified>
</cp:coreProperties>
</file>