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theme/theme5.xml" ContentType="application/vnd.openxmlformats-officedocument.theme+xml"/>
  <Override PartName="/ppt/slideLayouts/slideLayout39.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Default Extension="png" ContentType="image/png"/>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18.xml" ContentType="application/vnd.openxmlformats-officedocument.presentationml.slideLayout+xml"/>
  <Override PartName="/ppt/slideLayouts/slideLayout36.xml" ContentType="application/vnd.openxmlformats-officedocument.presentationml.slideLayout+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gif" ContentType="image/gif"/>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slides/slide49.xml" ContentType="application/vnd.openxmlformats-officedocument.presentationml.slide+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slideLayouts/slideLayout38.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 id="2147483682" r:id="rId2"/>
    <p:sldMasterId id="2147483683" r:id="rId3"/>
    <p:sldMasterId id="2147483684" r:id="rId4"/>
    <p:sldMasterId id="2147483686" r:id="rId5"/>
    <p:sldMasterId id="2147483693" r:id="rId6"/>
  </p:sldMasterIdLst>
  <p:notesMasterIdLst>
    <p:notesMasterId r:id="rId58"/>
  </p:notesMasterIdLst>
  <p:sldIdLst>
    <p:sldId id="257" r:id="rId7"/>
    <p:sldId id="258" r:id="rId8"/>
    <p:sldId id="290" r:id="rId9"/>
    <p:sldId id="300" r:id="rId10"/>
    <p:sldId id="291" r:id="rId11"/>
    <p:sldId id="292" r:id="rId12"/>
    <p:sldId id="259" r:id="rId13"/>
    <p:sldId id="301" r:id="rId14"/>
    <p:sldId id="260" r:id="rId15"/>
    <p:sldId id="262" r:id="rId16"/>
    <p:sldId id="264" r:id="rId17"/>
    <p:sldId id="265" r:id="rId18"/>
    <p:sldId id="266" r:id="rId19"/>
    <p:sldId id="267" r:id="rId20"/>
    <p:sldId id="268" r:id="rId21"/>
    <p:sldId id="293" r:id="rId22"/>
    <p:sldId id="270" r:id="rId23"/>
    <p:sldId id="271" r:id="rId24"/>
    <p:sldId id="272" r:id="rId25"/>
    <p:sldId id="273" r:id="rId26"/>
    <p:sldId id="274" r:id="rId27"/>
    <p:sldId id="294" r:id="rId28"/>
    <p:sldId id="295" r:id="rId29"/>
    <p:sldId id="296" r:id="rId30"/>
    <p:sldId id="275" r:id="rId31"/>
    <p:sldId id="297" r:id="rId32"/>
    <p:sldId id="302" r:id="rId33"/>
    <p:sldId id="303" r:id="rId34"/>
    <p:sldId id="304" r:id="rId35"/>
    <p:sldId id="305" r:id="rId36"/>
    <p:sldId id="279" r:id="rId37"/>
    <p:sldId id="316" r:id="rId38"/>
    <p:sldId id="317" r:id="rId39"/>
    <p:sldId id="306" r:id="rId40"/>
    <p:sldId id="307" r:id="rId41"/>
    <p:sldId id="308" r:id="rId42"/>
    <p:sldId id="310" r:id="rId43"/>
    <p:sldId id="311" r:id="rId44"/>
    <p:sldId id="312" r:id="rId45"/>
    <p:sldId id="313" r:id="rId46"/>
    <p:sldId id="314" r:id="rId47"/>
    <p:sldId id="315" r:id="rId48"/>
    <p:sldId id="321" r:id="rId49"/>
    <p:sldId id="309" r:id="rId50"/>
    <p:sldId id="285" r:id="rId51"/>
    <p:sldId id="289" r:id="rId52"/>
    <p:sldId id="288" r:id="rId53"/>
    <p:sldId id="299" r:id="rId54"/>
    <p:sldId id="318" r:id="rId55"/>
    <p:sldId id="319" r:id="rId56"/>
    <p:sldId id="320" r:id="rId57"/>
  </p:sldIdLst>
  <p:sldSz cx="9144000" cy="6858000" type="screen4x3"/>
  <p:notesSz cx="7023100" cy="9309100"/>
  <p:embeddedFontLst>
    <p:embeddedFont>
      <p:font typeface="Cambria" pitchFamily="18" charset="0"/>
      <p:regular r:id="rId59"/>
      <p:bold r:id="rId60"/>
      <p:italic r:id="rId61"/>
      <p:boldItalic r:id="rId62"/>
    </p:embeddedFont>
    <p:embeddedFont>
      <p:font typeface="Calibri" pitchFamily="34" charset="0"/>
      <p:regular r:id="rId63"/>
      <p:bold r:id="rId64"/>
      <p:italic r:id="rId65"/>
      <p:boldItalic r:id="rId66"/>
    </p:embeddedFont>
    <p:embeddedFont>
      <p:font typeface="Microsoft Tai Le" charset="0"/>
      <p:regular r:id="rId67"/>
      <p:bold r:id="rId68"/>
    </p:embeddedFont>
    <p:embeddedFont>
      <p:font typeface="Microsoft New Tai Lue" charset="0"/>
      <p:regular r:id="rId69"/>
      <p:bold r:id="rId70"/>
    </p:embeddedFont>
    <p:embeddedFont>
      <p:font typeface="ＭＳ Ｐゴシック" charset="-128"/>
      <p:regular r:id="rId71"/>
    </p:embeddedFont>
    <p:embeddedFont>
      <p:font typeface="Webdings" pitchFamily="18" charset="2"/>
      <p:regular r:id="rId72"/>
    </p:embeddedFont>
    <p:embeddedFont>
      <p:font typeface="Tahoma" pitchFamily="34" charset="0"/>
      <p:regular r:id="rId73"/>
      <p:bold r:id="rId74"/>
    </p:embeddedFont>
    <p:embeddedFont>
      <p:font typeface="Georgia" pitchFamily="18" charset="0"/>
      <p:regular r:id="rId75"/>
      <p:bold r:id="rId76"/>
      <p:italic r:id="rId77"/>
      <p:boldItalic r:id="rId7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186" y="-96"/>
      </p:cViewPr>
      <p:guideLst>
        <p:guide orient="horz" pos="2160"/>
        <p:guide pos="2880"/>
      </p:guideLst>
    </p:cSldViewPr>
  </p:slideViewPr>
  <p:notesTextViewPr>
    <p:cViewPr>
      <p:scale>
        <a:sx n="1" d="1"/>
        <a:sy n="1" d="1"/>
      </p:scale>
      <p:origin x="0" y="0"/>
    </p:cViewPr>
  </p:notesTextViewPr>
  <p:sorterViewPr>
    <p:cViewPr>
      <p:scale>
        <a:sx n="100" d="100"/>
        <a:sy n="100" d="100"/>
      </p:scale>
      <p:origin x="0" y="-1456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font" Target="fonts/font5.fntdata"/><Relationship Id="rId68" Type="http://schemas.openxmlformats.org/officeDocument/2006/relationships/font" Target="fonts/font10.fntdata"/><Relationship Id="rId76" Type="http://schemas.openxmlformats.org/officeDocument/2006/relationships/font" Target="fonts/font18.fntdata"/><Relationship Id="rId7" Type="http://schemas.openxmlformats.org/officeDocument/2006/relationships/slide" Target="slides/slide1.xml"/><Relationship Id="rId71" Type="http://schemas.openxmlformats.org/officeDocument/2006/relationships/font" Target="fonts/font13.fntdata"/><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notesMaster" Target="notesMasters/notesMaster1.xml"/><Relationship Id="rId66" Type="http://schemas.openxmlformats.org/officeDocument/2006/relationships/font" Target="fonts/font8.fntdata"/><Relationship Id="rId74" Type="http://schemas.openxmlformats.org/officeDocument/2006/relationships/font" Target="fonts/font16.fntdata"/><Relationship Id="rId79"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font" Target="fonts/font3.fntdata"/><Relationship Id="rId82"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font" Target="fonts/font15.fntdata"/><Relationship Id="rId78" Type="http://schemas.openxmlformats.org/officeDocument/2006/relationships/font" Target="fonts/font20.fntdata"/><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font" Target="fonts/font6.fntdata"/><Relationship Id="rId69" Type="http://schemas.openxmlformats.org/officeDocument/2006/relationships/font" Target="fonts/font11.fntdata"/><Relationship Id="rId77" Type="http://schemas.openxmlformats.org/officeDocument/2006/relationships/font" Target="fonts/font19.fntdata"/><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font" Target="fonts/font14.fntdata"/><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font" Target="fonts/font17.fntdata"/><Relationship Id="rId83"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3043343" cy="465454"/>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978132" y="0"/>
            <a:ext cx="3043343" cy="465454"/>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84275" y="698500"/>
            <a:ext cx="4654549" cy="349091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702310" y="4421823"/>
            <a:ext cx="5618480" cy="4189095"/>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842029"/>
            <a:ext cx="3043343" cy="465454"/>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978132" y="8842029"/>
            <a:ext cx="3043343" cy="465454"/>
          </a:xfrm>
          <a:prstGeom prst="rect">
            <a:avLst/>
          </a:prstGeom>
          <a:noFill/>
          <a:ln>
            <a:noFill/>
          </a:ln>
        </p:spPr>
        <p:txBody>
          <a:bodyPr lIns="93300" tIns="46650" rIns="93300" bIns="4665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3" name="Shape 233"/>
          <p:cNvSpPr txBox="1">
            <a:spLocks noGrp="1"/>
          </p:cNvSpPr>
          <p:nvPr>
            <p:ph type="body" idx="1"/>
          </p:nvPr>
        </p:nvSpPr>
        <p:spPr>
          <a:xfrm>
            <a:off x="702310" y="4421823"/>
            <a:ext cx="5618480" cy="4189095"/>
          </a:xfrm>
          <a:prstGeom prst="rect">
            <a:avLst/>
          </a:prstGeom>
          <a:noFill/>
          <a:ln>
            <a:noFill/>
          </a:ln>
        </p:spPr>
        <p:txBody>
          <a:bodyPr lIns="93300" tIns="46650" rIns="93300" bIns="4665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This module specifically addresses issues defining addiction and its treatment, and introducing the participant to Virginia specific addiction disease management.</a:t>
            </a:r>
          </a:p>
        </p:txBody>
      </p:sp>
      <p:sp>
        <p:nvSpPr>
          <p:cNvPr id="234" name="Shape 234"/>
          <p:cNvSpPr txBox="1">
            <a:spLocks noGrp="1"/>
          </p:cNvSpPr>
          <p:nvPr>
            <p:ph type="sldNum" idx="12"/>
          </p:nvPr>
        </p:nvSpPr>
        <p:spPr>
          <a:xfrm>
            <a:off x="3978132" y="8842029"/>
            <a:ext cx="3043343" cy="465454"/>
          </a:xfrm>
          <a:prstGeom prst="rect">
            <a:avLst/>
          </a:prstGeom>
          <a:noFill/>
          <a:ln>
            <a:noFill/>
          </a:ln>
        </p:spPr>
        <p:txBody>
          <a:bodyPr lIns="93300" tIns="46650" rIns="93300" bIns="4665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pPr marL="0" marR="0" lvl="0" indent="0" algn="r" rtl="0">
                <a:spcBef>
                  <a:spcPts val="0"/>
                </a:spcBef>
                <a:buSzPct val="25000"/>
                <a:buNone/>
              </a:pPr>
              <a:t>1</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3" name="Shape 243"/>
          <p:cNvSpPr txBox="1">
            <a:spLocks noGrp="1"/>
          </p:cNvSpPr>
          <p:nvPr>
            <p:ph type="body" idx="1"/>
          </p:nvPr>
        </p:nvSpPr>
        <p:spPr>
          <a:xfrm>
            <a:off x="702310" y="4421823"/>
            <a:ext cx="5618400" cy="4189199"/>
          </a:xfrm>
          <a:prstGeom prst="rect">
            <a:avLst/>
          </a:prstGeom>
        </p:spPr>
        <p:txBody>
          <a:bodyPr lIns="91425" tIns="91425" rIns="91425" bIns="91425" anchor="t" anchorCtr="0">
            <a:noAutofit/>
          </a:bodyPr>
          <a:lstStyle/>
          <a:p>
            <a:pPr lvl="0">
              <a:spcBef>
                <a:spcPts val="0"/>
              </a:spcBef>
              <a:buNone/>
            </a:pPr>
            <a:endParaRPr/>
          </a:p>
        </p:txBody>
      </p:sp>
      <p:sp>
        <p:nvSpPr>
          <p:cNvPr id="244" name="Shape 244"/>
          <p:cNvSpPr txBox="1">
            <a:spLocks noGrp="1"/>
          </p:cNvSpPr>
          <p:nvPr>
            <p:ph type="sldNum" idx="12"/>
          </p:nvPr>
        </p:nvSpPr>
        <p:spPr>
          <a:xfrm>
            <a:off x="3978132" y="8842029"/>
            <a:ext cx="3043200" cy="465600"/>
          </a:xfrm>
          <a:prstGeom prst="rect">
            <a:avLst/>
          </a:prstGeom>
        </p:spPr>
        <p:txBody>
          <a:bodyPr lIns="93300" tIns="46650" rIns="93300" bIns="4665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910731F-AACF-4CA9-83EA-7B62774D0A38}" type="slidenum">
              <a:rPr lang="en-US" altLang="en-US" smtClean="0"/>
              <a:pPr eaLnBrk="1" hangingPunct="1"/>
              <a:t>3</a:t>
            </a:fld>
            <a:endParaRPr lang="en-US" altLang="en-US"/>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xmlns="" val="3549220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Shape 249"/>
          <p:cNvSpPr>
            <a:spLocks noGrp="1" noRot="1" noChangeAspect="1"/>
          </p:cNvSpPr>
          <p:nvPr>
            <p:ph type="sldImg" idx="2"/>
          </p:nvPr>
        </p:nvSpPr>
        <p:spPr>
          <a:xfrm>
            <a:off x="1184275" y="698500"/>
            <a:ext cx="4654549" cy="349091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50" name="Shape 250"/>
          <p:cNvSpPr txBox="1">
            <a:spLocks noGrp="1"/>
          </p:cNvSpPr>
          <p:nvPr>
            <p:ph type="body" idx="1"/>
          </p:nvPr>
        </p:nvSpPr>
        <p:spPr>
          <a:xfrm>
            <a:off x="702310" y="4421823"/>
            <a:ext cx="5618480" cy="4189095"/>
          </a:xfrm>
          <a:prstGeom prst="rect">
            <a:avLst/>
          </a:prstGeom>
          <a:noFill/>
          <a:ln>
            <a:noFill/>
          </a:ln>
        </p:spPr>
        <p:txBody>
          <a:bodyPr lIns="93300" tIns="46650" rIns="93300" bIns="4665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N/A</a:t>
            </a:r>
          </a:p>
        </p:txBody>
      </p:sp>
      <p:sp>
        <p:nvSpPr>
          <p:cNvPr id="251" name="Shape 251"/>
          <p:cNvSpPr txBox="1">
            <a:spLocks noGrp="1"/>
          </p:cNvSpPr>
          <p:nvPr>
            <p:ph type="sldNum" idx="12"/>
          </p:nvPr>
        </p:nvSpPr>
        <p:spPr>
          <a:xfrm>
            <a:off x="3978132" y="8842029"/>
            <a:ext cx="3043343" cy="465454"/>
          </a:xfrm>
          <a:prstGeom prst="rect">
            <a:avLst/>
          </a:prstGeom>
          <a:noFill/>
          <a:ln>
            <a:noFill/>
          </a:ln>
        </p:spPr>
        <p:txBody>
          <a:bodyPr lIns="93300" tIns="46650" rIns="93300" bIns="4665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pPr marL="0" marR="0" lvl="0" indent="0" algn="r" rtl="0">
                <a:spcBef>
                  <a:spcPts val="0"/>
                </a:spcBef>
                <a:buSzPct val="25000"/>
                <a:buNone/>
              </a:pPr>
              <a:t>7</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a:solidFill>
                  <a:schemeClr val="tx1"/>
                </a:solidFill>
                <a:effectLst/>
                <a:latin typeface="+mn-lt"/>
                <a:ea typeface="+mn-ea"/>
                <a:cs typeface="+mn-cs"/>
              </a:rPr>
              <a:t> Created a one-pager for thought leaders in the state.</a:t>
            </a:r>
          </a:p>
          <a:p>
            <a:r>
              <a:rPr lang="en-US" sz="1200" kern="1200" baseline="0" dirty="0">
                <a:solidFill>
                  <a:schemeClr val="tx1"/>
                </a:solidFill>
                <a:effectLst/>
                <a:latin typeface="+mn-lt"/>
                <a:ea typeface="+mn-ea"/>
                <a:cs typeface="+mn-cs"/>
              </a:rPr>
              <a:t>Accurate definition of the disease of addiction.</a:t>
            </a:r>
          </a:p>
          <a:p>
            <a:r>
              <a:rPr lang="en-US" sz="1200" kern="1200" baseline="0" dirty="0">
                <a:solidFill>
                  <a:schemeClr val="tx1"/>
                </a:solidFill>
                <a:effectLst/>
                <a:latin typeface="+mn-lt"/>
                <a:ea typeface="+mn-ea"/>
                <a:cs typeface="+mn-cs"/>
              </a:rPr>
              <a:t>Clear understanding of impact of the epidemic.  Graphics to demonstrate.</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E7CAE20-905B-4417-9A73-6193A3065F7B}" type="slidenum">
              <a:rPr lang="en-US" smtClean="0"/>
              <a:pPr/>
              <a:t>8</a:t>
            </a:fld>
            <a:endParaRPr lang="en-US"/>
          </a:p>
        </p:txBody>
      </p:sp>
    </p:spTree>
    <p:extLst>
      <p:ext uri="{BB962C8B-B14F-4D97-AF65-F5344CB8AC3E}">
        <p14:creationId xmlns:p14="http://schemas.microsoft.com/office/powerpoint/2010/main" xmlns="" val="973140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Shape 261"/>
          <p:cNvSpPr>
            <a:spLocks noGrp="1" noRot="1" noChangeAspect="1"/>
          </p:cNvSpPr>
          <p:nvPr>
            <p:ph type="sldImg" idx="2"/>
          </p:nvPr>
        </p:nvSpPr>
        <p:spPr>
          <a:xfrm>
            <a:off x="1184275" y="698500"/>
            <a:ext cx="4654500" cy="34908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62" name="Shape 262"/>
          <p:cNvSpPr txBox="1">
            <a:spLocks noGrp="1"/>
          </p:cNvSpPr>
          <p:nvPr>
            <p:ph type="body" idx="1"/>
          </p:nvPr>
        </p:nvSpPr>
        <p:spPr>
          <a:xfrm>
            <a:off x="702310" y="4421823"/>
            <a:ext cx="5618400" cy="4189199"/>
          </a:xfrm>
          <a:prstGeom prst="rect">
            <a:avLst/>
          </a:prstGeom>
          <a:noFill/>
          <a:ln>
            <a:noFill/>
          </a:ln>
        </p:spPr>
        <p:txBody>
          <a:bodyPr lIns="93300" tIns="46650" rIns="93300" bIns="4665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This slide depicts the top three methods of death by year, from 2007-2016.  All manners of death are included (accident, homicide, suicide, and undetermined).  The take away message is that deaths related to the misuse of drugs have emerged as a leading cause.  </a:t>
            </a:r>
          </a:p>
        </p:txBody>
      </p:sp>
      <p:sp>
        <p:nvSpPr>
          <p:cNvPr id="263" name="Shape 263"/>
          <p:cNvSpPr txBox="1">
            <a:spLocks noGrp="1"/>
          </p:cNvSpPr>
          <p:nvPr>
            <p:ph type="sldNum" idx="12"/>
          </p:nvPr>
        </p:nvSpPr>
        <p:spPr>
          <a:xfrm>
            <a:off x="3978132" y="8842029"/>
            <a:ext cx="3043200" cy="465600"/>
          </a:xfrm>
          <a:prstGeom prst="rect">
            <a:avLst/>
          </a:prstGeom>
          <a:noFill/>
          <a:ln>
            <a:noFill/>
          </a:ln>
        </p:spPr>
        <p:txBody>
          <a:bodyPr lIns="93300" tIns="46650" rIns="93300" bIns="4665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pPr marL="0" marR="0" lvl="0" indent="0" algn="r" rtl="0">
                <a:spcBef>
                  <a:spcPts val="0"/>
                </a:spcBef>
                <a:buSzPct val="25000"/>
                <a:buNone/>
              </a:pPr>
              <a:t>9</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a:spLocks noGrp="1" noRot="1" noChangeAspect="1"/>
          </p:cNvSpPr>
          <p:nvPr>
            <p:ph type="sldImg" idx="2"/>
          </p:nvPr>
        </p:nvSpPr>
        <p:spPr>
          <a:xfrm>
            <a:off x="1184275" y="698500"/>
            <a:ext cx="4654500" cy="34908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87" name="Shape 287"/>
          <p:cNvSpPr txBox="1">
            <a:spLocks noGrp="1"/>
          </p:cNvSpPr>
          <p:nvPr>
            <p:ph type="body" idx="1"/>
          </p:nvPr>
        </p:nvSpPr>
        <p:spPr>
          <a:xfrm>
            <a:off x="702310" y="4421823"/>
            <a:ext cx="5618400" cy="4189199"/>
          </a:xfrm>
          <a:prstGeom prst="rect">
            <a:avLst/>
          </a:prstGeom>
          <a:noFill/>
          <a:ln>
            <a:noFill/>
          </a:ln>
        </p:spPr>
        <p:txBody>
          <a:bodyPr lIns="93300" tIns="46650" rIns="93300" bIns="4665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Of immediate concern are the adverse health consequences that emerge often as a result of misuse of injectable substances.  This slide depicts the report of Hepatitis C per 100,000 persons.  The map excludes results from hepatitis C testing performed at correctional facilities to prevent false clustering of cases.  </a:t>
            </a:r>
          </a:p>
        </p:txBody>
      </p:sp>
      <p:sp>
        <p:nvSpPr>
          <p:cNvPr id="288" name="Shape 288"/>
          <p:cNvSpPr txBox="1">
            <a:spLocks noGrp="1"/>
          </p:cNvSpPr>
          <p:nvPr>
            <p:ph type="sldNum" idx="12"/>
          </p:nvPr>
        </p:nvSpPr>
        <p:spPr>
          <a:xfrm>
            <a:off x="3978132" y="8842029"/>
            <a:ext cx="3043200" cy="465600"/>
          </a:xfrm>
          <a:prstGeom prst="rect">
            <a:avLst/>
          </a:prstGeom>
          <a:noFill/>
          <a:ln>
            <a:noFill/>
          </a:ln>
        </p:spPr>
        <p:txBody>
          <a:bodyPr lIns="93300" tIns="46650" rIns="93300" bIns="4665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pPr marL="0" marR="0" lvl="0" indent="0" algn="r" rtl="0">
                <a:spcBef>
                  <a:spcPts val="0"/>
                </a:spcBef>
                <a:buSzPct val="25000"/>
                <a:buNone/>
              </a:pPr>
              <a:t>10</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Shape 302"/>
          <p:cNvSpPr txBox="1">
            <a:spLocks noGrp="1"/>
          </p:cNvSpPr>
          <p:nvPr>
            <p:ph type="body" idx="1"/>
          </p:nvPr>
        </p:nvSpPr>
        <p:spPr>
          <a:xfrm>
            <a:off x="702309" y="4421822"/>
            <a:ext cx="5618400" cy="4189200"/>
          </a:xfrm>
          <a:prstGeom prst="rect">
            <a:avLst/>
          </a:prstGeom>
        </p:spPr>
        <p:txBody>
          <a:bodyPr lIns="91425" tIns="91425" rIns="91425" bIns="91425" anchor="t" anchorCtr="0">
            <a:noAutofit/>
          </a:bodyPr>
          <a:lstStyle/>
          <a:p>
            <a:pPr lvl="0" rtl="0">
              <a:spcBef>
                <a:spcPts val="0"/>
              </a:spcBef>
              <a:buNone/>
            </a:pPr>
            <a:endParaRPr/>
          </a:p>
        </p:txBody>
      </p:sp>
      <p:sp>
        <p:nvSpPr>
          <p:cNvPr id="303" name="Shape 303"/>
          <p:cNvSpPr>
            <a:spLocks noGrp="1" noRot="1" noChangeAspect="1"/>
          </p:cNvSpPr>
          <p:nvPr>
            <p:ph type="sldImg" idx="2"/>
          </p:nvPr>
        </p:nvSpPr>
        <p:spPr>
          <a:xfrm>
            <a:off x="1170516" y="698182"/>
            <a:ext cx="4682100" cy="34908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Shape 308"/>
          <p:cNvSpPr>
            <a:spLocks noGrp="1" noRot="1" noChangeAspect="1"/>
          </p:cNvSpPr>
          <p:nvPr>
            <p:ph type="sldImg" idx="2"/>
          </p:nvPr>
        </p:nvSpPr>
        <p:spPr>
          <a:xfrm>
            <a:off x="1184275" y="698500"/>
            <a:ext cx="4654549" cy="349091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09" name="Shape 309"/>
          <p:cNvSpPr txBox="1">
            <a:spLocks noGrp="1"/>
          </p:cNvSpPr>
          <p:nvPr>
            <p:ph type="body" idx="1"/>
          </p:nvPr>
        </p:nvSpPr>
        <p:spPr>
          <a:xfrm>
            <a:off x="702310" y="4421823"/>
            <a:ext cx="5618480" cy="4189095"/>
          </a:xfrm>
          <a:prstGeom prst="rect">
            <a:avLst/>
          </a:prstGeom>
          <a:noFill/>
          <a:ln>
            <a:noFill/>
          </a:ln>
        </p:spPr>
        <p:txBody>
          <a:bodyPr lIns="93300" tIns="46650" rIns="93300" bIns="46650" anchor="t" anchorCtr="0">
            <a:noAutofit/>
          </a:bodyPr>
          <a:lstStyle/>
          <a:p>
            <a:pPr marL="0" marR="0" lvl="0" indent="0" algn="l" rtl="0">
              <a:spcBef>
                <a:spcPts val="0"/>
              </a:spcBef>
              <a:buSzPct val="25000"/>
              <a:buNone/>
            </a:pPr>
            <a:r>
              <a:rPr lang="en-US" sz="1200" b="0" i="0" u="none" strike="noStrike" cap="none">
                <a:solidFill>
                  <a:srgbClr val="003399"/>
                </a:solidFill>
                <a:latin typeface="Calibri"/>
                <a:ea typeface="Calibri"/>
                <a:cs typeface="Calibri"/>
                <a:sym typeface="Calibri"/>
              </a:rPr>
              <a:t>The terminology involving Addiction is VERY confusing: </a:t>
            </a:r>
          </a:p>
          <a:p>
            <a:pPr marL="0" marR="0" lvl="0" indent="0" algn="l" rtl="0">
              <a:spcBef>
                <a:spcPts val="0"/>
              </a:spcBef>
              <a:buSzPct val="25000"/>
              <a:buNone/>
            </a:pPr>
            <a:r>
              <a:rPr lang="en-US" sz="1200" b="0" i="1" u="none" strike="noStrike" cap="none">
                <a:solidFill>
                  <a:srgbClr val="003399"/>
                </a:solidFill>
                <a:latin typeface="Calibri"/>
                <a:ea typeface="Calibri"/>
                <a:cs typeface="Calibri"/>
                <a:sym typeface="Calibri"/>
              </a:rPr>
              <a:t>Substance Abuse, Substance Misuse Disorder, Dependence, Addiction.  </a:t>
            </a:r>
          </a:p>
          <a:p>
            <a:pPr marL="0" marR="0" lvl="0" indent="0" algn="l" rtl="0">
              <a:spcBef>
                <a:spcPts val="0"/>
              </a:spcBef>
              <a:buSzPct val="25000"/>
              <a:buNone/>
            </a:pPr>
            <a:r>
              <a:rPr lang="en-US" sz="1200" b="0" i="0" u="none" strike="noStrike" cap="none">
                <a:solidFill>
                  <a:srgbClr val="003399"/>
                </a:solidFill>
                <a:latin typeface="Calibri"/>
                <a:ea typeface="Calibri"/>
                <a:cs typeface="Calibri"/>
                <a:sym typeface="Calibri"/>
              </a:rPr>
              <a:t>By understanding the following definitions, you can then “translate” them into any classification system:  ICD11, DSM5, ASAM Criteria.  </a:t>
            </a:r>
          </a:p>
          <a:p>
            <a:pPr marL="0" marR="0" lvl="0" indent="0" algn="l" rtl="0">
              <a:spcBef>
                <a:spcPts val="0"/>
              </a:spcBef>
              <a:buSzPct val="25000"/>
              <a:buNone/>
            </a:pPr>
            <a:endParaRPr sz="1200" b="0" i="0" u="none" strike="noStrike" cap="none">
              <a:solidFill>
                <a:srgbClr val="003399"/>
              </a:solidFill>
              <a:latin typeface="Calibri"/>
              <a:ea typeface="Calibri"/>
              <a:cs typeface="Calibri"/>
              <a:sym typeface="Calibri"/>
            </a:endParaRPr>
          </a:p>
          <a:p>
            <a:pPr marL="0" marR="0" lvl="0" indent="0" algn="l" rtl="0">
              <a:spcBef>
                <a:spcPts val="0"/>
              </a:spcBef>
              <a:buSzPct val="25000"/>
              <a:buNone/>
            </a:pPr>
            <a:endParaRPr sz="1200" b="0" i="0" u="none" strike="noStrike" cap="none">
              <a:solidFill>
                <a:srgbClr val="003399"/>
              </a:solidFill>
              <a:latin typeface="Calibri"/>
              <a:ea typeface="Calibri"/>
              <a:cs typeface="Calibri"/>
              <a:sym typeface="Calibri"/>
            </a:endParaRP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10" name="Shape 310"/>
          <p:cNvSpPr txBox="1">
            <a:spLocks noGrp="1"/>
          </p:cNvSpPr>
          <p:nvPr>
            <p:ph type="sldNum" idx="12"/>
          </p:nvPr>
        </p:nvSpPr>
        <p:spPr>
          <a:xfrm>
            <a:off x="3978132" y="8842029"/>
            <a:ext cx="3043343" cy="465454"/>
          </a:xfrm>
          <a:prstGeom prst="rect">
            <a:avLst/>
          </a:prstGeom>
          <a:noFill/>
          <a:ln>
            <a:noFill/>
          </a:ln>
        </p:spPr>
        <p:txBody>
          <a:bodyPr lIns="93300" tIns="46650" rIns="93300" bIns="4665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pPr marL="0" marR="0" lvl="0" indent="0" algn="r" rtl="0">
                <a:spcBef>
                  <a:spcPts val="0"/>
                </a:spcBef>
                <a:buSzPct val="25000"/>
                <a:buNone/>
              </a:pPr>
              <a:t>12</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txBox="1">
            <a:spLocks noGrp="1"/>
          </p:cNvSpPr>
          <p:nvPr>
            <p:ph type="body" idx="1"/>
          </p:nvPr>
        </p:nvSpPr>
        <p:spPr>
          <a:xfrm>
            <a:off x="702309" y="4421822"/>
            <a:ext cx="5618400" cy="4189200"/>
          </a:xfrm>
          <a:prstGeom prst="rect">
            <a:avLst/>
          </a:prstGeom>
        </p:spPr>
        <p:txBody>
          <a:bodyPr lIns="91425" tIns="91425" rIns="91425" bIns="91425" anchor="t" anchorCtr="0">
            <a:noAutofit/>
          </a:bodyPr>
          <a:lstStyle/>
          <a:p>
            <a:pPr lvl="0" rtl="0">
              <a:spcBef>
                <a:spcPts val="0"/>
              </a:spcBef>
              <a:buNone/>
            </a:pPr>
            <a:endParaRPr/>
          </a:p>
        </p:txBody>
      </p:sp>
      <p:sp>
        <p:nvSpPr>
          <p:cNvPr id="318" name="Shape 318"/>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a:spLocks noGrp="1" noRot="1" noChangeAspect="1"/>
          </p:cNvSpPr>
          <p:nvPr>
            <p:ph type="sldImg" idx="2"/>
          </p:nvPr>
        </p:nvSpPr>
        <p:spPr>
          <a:xfrm>
            <a:off x="1184275" y="698500"/>
            <a:ext cx="4654549" cy="349091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29" name="Shape 329"/>
          <p:cNvSpPr txBox="1">
            <a:spLocks noGrp="1"/>
          </p:cNvSpPr>
          <p:nvPr>
            <p:ph type="body" idx="1"/>
          </p:nvPr>
        </p:nvSpPr>
        <p:spPr>
          <a:xfrm>
            <a:off x="702310" y="4421823"/>
            <a:ext cx="5618480" cy="4189095"/>
          </a:xfrm>
          <a:prstGeom prst="rect">
            <a:avLst/>
          </a:prstGeom>
          <a:noFill/>
          <a:ln>
            <a:noFill/>
          </a:ln>
        </p:spPr>
        <p:txBody>
          <a:bodyPr lIns="93300" tIns="46650" rIns="93300" bIns="4665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Diversion- obtaining substances, particularly controlled substances, under false pretenses and using them for purposes other than their intended medical purposes.  For instance, the patient who exaggerates his pain level in order to get Vicodin is diverting.  A patient who obtains Ritalin for ADHD and then gives it to friends to use recreationally is diverting. </a:t>
            </a:r>
          </a:p>
        </p:txBody>
      </p:sp>
      <p:sp>
        <p:nvSpPr>
          <p:cNvPr id="330" name="Shape 330"/>
          <p:cNvSpPr txBox="1">
            <a:spLocks noGrp="1"/>
          </p:cNvSpPr>
          <p:nvPr>
            <p:ph type="sldNum" idx="12"/>
          </p:nvPr>
        </p:nvSpPr>
        <p:spPr>
          <a:xfrm>
            <a:off x="3978132" y="8842029"/>
            <a:ext cx="3043343" cy="465454"/>
          </a:xfrm>
          <a:prstGeom prst="rect">
            <a:avLst/>
          </a:prstGeom>
          <a:noFill/>
          <a:ln>
            <a:noFill/>
          </a:ln>
        </p:spPr>
        <p:txBody>
          <a:bodyPr lIns="93300" tIns="46650" rIns="93300" bIns="4665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pPr marL="0" marR="0" lvl="0" indent="0" algn="r" rtl="0">
                <a:spcBef>
                  <a:spcPts val="0"/>
                </a:spcBef>
                <a:buSzPct val="25000"/>
                <a:buNone/>
              </a:pPr>
              <a:t>14</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a:spLocks noGrp="1" noRot="1" noChangeAspect="1"/>
          </p:cNvSpPr>
          <p:nvPr>
            <p:ph type="sldImg" idx="2"/>
          </p:nvPr>
        </p:nvSpPr>
        <p:spPr>
          <a:xfrm>
            <a:off x="1184275" y="698500"/>
            <a:ext cx="4654549" cy="349091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38" name="Shape 338"/>
          <p:cNvSpPr txBox="1">
            <a:spLocks noGrp="1"/>
          </p:cNvSpPr>
          <p:nvPr>
            <p:ph type="body" idx="1"/>
          </p:nvPr>
        </p:nvSpPr>
        <p:spPr>
          <a:xfrm>
            <a:off x="702310" y="4421823"/>
            <a:ext cx="5618480" cy="4189095"/>
          </a:xfrm>
          <a:prstGeom prst="rect">
            <a:avLst/>
          </a:prstGeom>
          <a:noFill/>
          <a:ln>
            <a:noFill/>
          </a:ln>
        </p:spPr>
        <p:txBody>
          <a:bodyPr lIns="93300" tIns="46650" rIns="93300" bIns="46650" anchor="t" anchorCtr="0">
            <a:noAutofit/>
          </a:bodyPr>
          <a:lstStyle/>
          <a:p>
            <a:pPr marL="0" marR="0" lvl="0" indent="0" algn="l" rtl="0">
              <a:spcBef>
                <a:spcPts val="0"/>
              </a:spcBef>
              <a:buSzPct val="25000"/>
              <a:buNone/>
            </a:pPr>
            <a:r>
              <a:rPr lang="en-US" sz="1200" b="0" i="0" u="none" strike="noStrike" cap="none">
                <a:solidFill>
                  <a:srgbClr val="003399"/>
                </a:solidFill>
                <a:latin typeface="Calibri"/>
                <a:ea typeface="Calibri"/>
                <a:cs typeface="Calibri"/>
                <a:sym typeface="Calibri"/>
              </a:rPr>
              <a:t>Substance Misuse (preferred term for Substance Abuse) - using substances, particularly controlled substances, for other than their intended purpose.  </a:t>
            </a:r>
          </a:p>
          <a:p>
            <a:pPr marL="0" marR="0" lvl="0" indent="0" algn="l" rtl="0">
              <a:spcBef>
                <a:spcPts val="0"/>
              </a:spcBef>
              <a:buSzPct val="25000"/>
              <a:buNone/>
            </a:pPr>
            <a:r>
              <a:rPr lang="en-US" sz="1200" b="0" i="0" u="none" strike="noStrike" cap="none">
                <a:solidFill>
                  <a:srgbClr val="003399"/>
                </a:solidFill>
                <a:latin typeface="Calibri"/>
                <a:ea typeface="Calibri"/>
                <a:cs typeface="Calibri"/>
                <a:sym typeface="Calibri"/>
              </a:rPr>
              <a:t>In general the patient knows what are doing something is harmful but they can stop if they so choose.</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39" name="Shape 339"/>
          <p:cNvSpPr txBox="1">
            <a:spLocks noGrp="1"/>
          </p:cNvSpPr>
          <p:nvPr>
            <p:ph type="sldNum" idx="12"/>
          </p:nvPr>
        </p:nvSpPr>
        <p:spPr>
          <a:xfrm>
            <a:off x="3978132" y="8842029"/>
            <a:ext cx="3043343" cy="465454"/>
          </a:xfrm>
          <a:prstGeom prst="rect">
            <a:avLst/>
          </a:prstGeom>
          <a:noFill/>
          <a:ln>
            <a:noFill/>
          </a:ln>
        </p:spPr>
        <p:txBody>
          <a:bodyPr lIns="93300" tIns="46650" rIns="93300" bIns="4665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pPr marL="0" marR="0" lvl="0" indent="0" algn="r" rtl="0">
                <a:spcBef>
                  <a:spcPts val="0"/>
                </a:spcBef>
                <a:buSzPct val="25000"/>
                <a:buNone/>
              </a:pPr>
              <a:t>15</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Shape 356"/>
          <p:cNvSpPr>
            <a:spLocks noGrp="1" noRot="1" noChangeAspect="1"/>
          </p:cNvSpPr>
          <p:nvPr>
            <p:ph type="sldImg" idx="2"/>
          </p:nvPr>
        </p:nvSpPr>
        <p:spPr>
          <a:xfrm>
            <a:off x="1184275" y="698500"/>
            <a:ext cx="4654549" cy="349091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57" name="Shape 357"/>
          <p:cNvSpPr txBox="1">
            <a:spLocks noGrp="1"/>
          </p:cNvSpPr>
          <p:nvPr>
            <p:ph type="body" idx="1"/>
          </p:nvPr>
        </p:nvSpPr>
        <p:spPr>
          <a:xfrm>
            <a:off x="702310" y="4421823"/>
            <a:ext cx="5618480" cy="4189095"/>
          </a:xfrm>
          <a:prstGeom prst="rect">
            <a:avLst/>
          </a:prstGeom>
          <a:noFill/>
          <a:ln>
            <a:noFill/>
          </a:ln>
        </p:spPr>
        <p:txBody>
          <a:bodyPr lIns="93300" tIns="46650" rIns="93300" bIns="46650" anchor="t" anchorCtr="0">
            <a:noAutofit/>
          </a:bodyPr>
          <a:lstStyle/>
          <a:p>
            <a:pPr marL="0" marR="0" lvl="0" indent="0" algn="l" rtl="0">
              <a:spcBef>
                <a:spcPts val="0"/>
              </a:spcBef>
              <a:buSzPct val="25000"/>
              <a:buNone/>
            </a:pPr>
            <a:r>
              <a:rPr lang="en-US" sz="1200" b="0" i="0" u="none" strike="noStrike" cap="none">
                <a:solidFill>
                  <a:srgbClr val="003399"/>
                </a:solidFill>
                <a:latin typeface="Calibri"/>
                <a:ea typeface="Calibri"/>
                <a:cs typeface="Calibri"/>
                <a:sym typeface="Calibri"/>
              </a:rPr>
              <a:t>Withdrawal is a physical syndrome caused when a substance to which the body has become accustomed (dependent) is suddenly stopped.  BEING PHYSICALLY  DEPENDENT AND HAVING WITHDRAWAL IS NOT THE SAME THING AS ADDICTION.  Many medications other than those which are abused can cause a withdrawal syndrome if they are stopped suddenly:  beta blockers (anti hypertensive medicines), sertraline (Zoloft®, an anti-depressant).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58" name="Shape 358"/>
          <p:cNvSpPr txBox="1">
            <a:spLocks noGrp="1"/>
          </p:cNvSpPr>
          <p:nvPr>
            <p:ph type="sldNum" idx="12"/>
          </p:nvPr>
        </p:nvSpPr>
        <p:spPr>
          <a:xfrm>
            <a:off x="3978132" y="8842029"/>
            <a:ext cx="3043343" cy="465454"/>
          </a:xfrm>
          <a:prstGeom prst="rect">
            <a:avLst/>
          </a:prstGeom>
          <a:noFill/>
          <a:ln>
            <a:noFill/>
          </a:ln>
        </p:spPr>
        <p:txBody>
          <a:bodyPr lIns="93300" tIns="46650" rIns="93300" bIns="4665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pPr marL="0" marR="0" lvl="0" indent="0" algn="r" rtl="0">
                <a:spcBef>
                  <a:spcPts val="0"/>
                </a:spcBef>
                <a:buSzPct val="25000"/>
                <a:buNone/>
              </a:pPr>
              <a:t>17</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Shape 365"/>
          <p:cNvSpPr>
            <a:spLocks noGrp="1" noRot="1" noChangeAspect="1"/>
          </p:cNvSpPr>
          <p:nvPr>
            <p:ph type="sldImg" idx="2"/>
          </p:nvPr>
        </p:nvSpPr>
        <p:spPr>
          <a:xfrm>
            <a:off x="1184275" y="698500"/>
            <a:ext cx="4654549" cy="349091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66" name="Shape 366"/>
          <p:cNvSpPr txBox="1">
            <a:spLocks noGrp="1"/>
          </p:cNvSpPr>
          <p:nvPr>
            <p:ph type="body" idx="1"/>
          </p:nvPr>
        </p:nvSpPr>
        <p:spPr>
          <a:xfrm>
            <a:off x="702310" y="4421823"/>
            <a:ext cx="5618480" cy="4189095"/>
          </a:xfrm>
          <a:prstGeom prst="rect">
            <a:avLst/>
          </a:prstGeom>
          <a:noFill/>
          <a:ln>
            <a:noFill/>
          </a:ln>
        </p:spPr>
        <p:txBody>
          <a:bodyPr lIns="93300" tIns="46650" rIns="93300" bIns="46650" anchor="t" anchorCtr="0">
            <a:noAutofit/>
          </a:bodyPr>
          <a:lstStyle/>
          <a:p>
            <a:pPr marL="0" marR="0" lvl="0" indent="0" algn="l" rtl="0">
              <a:spcBef>
                <a:spcPts val="0"/>
              </a:spcBef>
              <a:buSzPct val="25000"/>
              <a:buNone/>
            </a:pPr>
            <a:r>
              <a:rPr lang="en-US" sz="1200" b="0" i="0" u="none" strike="noStrike" cap="none">
                <a:solidFill>
                  <a:srgbClr val="003399"/>
                </a:solidFill>
                <a:latin typeface="Calibri"/>
                <a:ea typeface="Calibri"/>
                <a:cs typeface="Calibri"/>
                <a:sym typeface="Calibri"/>
              </a:rPr>
              <a:t>Tolerance- This is when a patient requires more of a medication to achieve the same effect. For instance, a patient placed on a beta blocker to control their blood pressure often requires an increased amount of the beta blocker 6-8 weeks after starting this medicine. This is because the body has “gotten use to”  the beta blocker in a way which counteracts the desired effects.  In general, tolerance DOES NOT continue to increase after the initial adjustment period.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67" name="Shape 367"/>
          <p:cNvSpPr txBox="1">
            <a:spLocks noGrp="1"/>
          </p:cNvSpPr>
          <p:nvPr>
            <p:ph type="sldNum" idx="12"/>
          </p:nvPr>
        </p:nvSpPr>
        <p:spPr>
          <a:xfrm>
            <a:off x="3978132" y="8842029"/>
            <a:ext cx="3043343" cy="465454"/>
          </a:xfrm>
          <a:prstGeom prst="rect">
            <a:avLst/>
          </a:prstGeom>
          <a:noFill/>
          <a:ln>
            <a:noFill/>
          </a:ln>
        </p:spPr>
        <p:txBody>
          <a:bodyPr lIns="93300" tIns="46650" rIns="93300" bIns="4665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pPr marL="0" marR="0" lvl="0" indent="0" algn="r" rtl="0">
                <a:spcBef>
                  <a:spcPts val="0"/>
                </a:spcBef>
                <a:buSzPct val="25000"/>
                <a:buNone/>
              </a:pPr>
              <a:t>18</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Shape 374"/>
          <p:cNvSpPr>
            <a:spLocks noGrp="1" noRot="1" noChangeAspect="1"/>
          </p:cNvSpPr>
          <p:nvPr>
            <p:ph type="sldImg" idx="2"/>
          </p:nvPr>
        </p:nvSpPr>
        <p:spPr>
          <a:xfrm>
            <a:off x="1184275" y="698500"/>
            <a:ext cx="4654549" cy="349091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75" name="Shape 375"/>
          <p:cNvSpPr txBox="1">
            <a:spLocks noGrp="1"/>
          </p:cNvSpPr>
          <p:nvPr>
            <p:ph type="body" idx="1"/>
          </p:nvPr>
        </p:nvSpPr>
        <p:spPr>
          <a:xfrm>
            <a:off x="702310" y="4421823"/>
            <a:ext cx="5618480" cy="4189095"/>
          </a:xfrm>
          <a:prstGeom prst="rect">
            <a:avLst/>
          </a:prstGeom>
          <a:noFill/>
          <a:ln>
            <a:noFill/>
          </a:ln>
        </p:spPr>
        <p:txBody>
          <a:bodyPr lIns="93300" tIns="46650" rIns="93300" bIns="4665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“Psychoactive” or “Reinforcing” or “Abuse able”- Substances of Abuse activate the reward center in the brain.  Under ordinary circumstances, these are the same rewards the brain gives to activities which promote survival of a species:  eating, drinking, procreating, nurturing the young.  The reward is a strong, happy feeling called euphoria or a “high”.  In order for a substance to induce euphoria, it has to do two things:  cross the blood-brain barrier into the brain and cause an increase in the amount of certain neurotransmitters in the brain.  The FASTER and HIGHER a substance increases these neurotransmitters, the more abuse able it is.  A substance which passes into the brain and causes a </a:t>
            </a:r>
            <a:r>
              <a:rPr lang="en-US" sz="1200" b="0" i="1" u="none" strike="noStrike" cap="none">
                <a:solidFill>
                  <a:schemeClr val="dk1"/>
                </a:solidFill>
                <a:latin typeface="Calibri"/>
                <a:ea typeface="Calibri"/>
                <a:cs typeface="Calibri"/>
                <a:sym typeface="Calibri"/>
              </a:rPr>
              <a:t>slow</a:t>
            </a:r>
            <a:r>
              <a:rPr lang="en-US" sz="1200" b="0" i="0" u="none" strike="noStrike" cap="none">
                <a:solidFill>
                  <a:schemeClr val="dk1"/>
                </a:solidFill>
                <a:latin typeface="Calibri"/>
                <a:ea typeface="Calibri"/>
                <a:cs typeface="Calibri"/>
                <a:sym typeface="Calibri"/>
              </a:rPr>
              <a:t> upswing of neurotransmitters is not as abuse able as a substance which passes into the brain and causes a </a:t>
            </a:r>
            <a:r>
              <a:rPr lang="en-US" sz="1200" b="0" i="1" u="none" strike="noStrike" cap="none">
                <a:solidFill>
                  <a:schemeClr val="dk1"/>
                </a:solidFill>
                <a:latin typeface="Calibri"/>
                <a:ea typeface="Calibri"/>
                <a:cs typeface="Calibri"/>
                <a:sym typeface="Calibri"/>
              </a:rPr>
              <a:t>fast</a:t>
            </a:r>
            <a:r>
              <a:rPr lang="en-US" sz="1200" b="0" i="0" u="none" strike="noStrike" cap="none">
                <a:solidFill>
                  <a:schemeClr val="dk1"/>
                </a:solidFill>
                <a:latin typeface="Calibri"/>
                <a:ea typeface="Calibri"/>
                <a:cs typeface="Calibri"/>
                <a:sym typeface="Calibri"/>
              </a:rPr>
              <a:t> upswing.  Also, a substance which causes a fast upswing of only a </a:t>
            </a:r>
            <a:r>
              <a:rPr lang="en-US" sz="1200" b="0" i="1" u="none" strike="noStrike" cap="none">
                <a:solidFill>
                  <a:schemeClr val="dk1"/>
                </a:solidFill>
                <a:latin typeface="Calibri"/>
                <a:ea typeface="Calibri"/>
                <a:cs typeface="Calibri"/>
                <a:sym typeface="Calibri"/>
              </a:rPr>
              <a:t>small</a:t>
            </a:r>
            <a:r>
              <a:rPr lang="en-US" sz="1200" b="0" i="0" u="none" strike="noStrike" cap="none">
                <a:solidFill>
                  <a:schemeClr val="dk1"/>
                </a:solidFill>
                <a:latin typeface="Calibri"/>
                <a:ea typeface="Calibri"/>
                <a:cs typeface="Calibri"/>
                <a:sym typeface="Calibri"/>
              </a:rPr>
              <a:t> amount of neurotransmitters is less abuse able than a substance which causes a </a:t>
            </a:r>
            <a:r>
              <a:rPr lang="en-US" sz="1200" b="0" i="1" u="none" strike="noStrike" cap="none">
                <a:solidFill>
                  <a:schemeClr val="dk1"/>
                </a:solidFill>
                <a:latin typeface="Calibri"/>
                <a:ea typeface="Calibri"/>
                <a:cs typeface="Calibri"/>
                <a:sym typeface="Calibri"/>
              </a:rPr>
              <a:t>fast</a:t>
            </a:r>
            <a:r>
              <a:rPr lang="en-US" sz="1200" b="0" i="0" u="none" strike="noStrike" cap="none">
                <a:solidFill>
                  <a:schemeClr val="dk1"/>
                </a:solidFill>
                <a:latin typeface="Calibri"/>
                <a:ea typeface="Calibri"/>
                <a:cs typeface="Calibri"/>
                <a:sym typeface="Calibri"/>
              </a:rPr>
              <a:t> upswing of a large amount of neurotransmitters.  This is why people who want a “better high” graduate from taking substances by mouth to inhaled to injected:  substances which are injected reach the brain faster than substances which are inhaled which reach the brain faster than substances which are swallowed.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By the way, in general, THE MORE ABUSE ABLE A SUBSTANCE IS, THE HIGHER ITS STREET VALUE IS.  For instance, my patients with addiction tell me that methadone sells from 50 cents to one dollar per milligram, whereas Hydromorphine (Dilaudid®) sells for as much as 25 dollars per milligram!   This is because, while methadone can cause euphoria, it isn’t a very powerful euphoria.  Hydromorphine (Dilaudid®) on the other hand causes a “really good high” and thus is worth much more on the street.]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76" name="Shape 376"/>
          <p:cNvSpPr txBox="1">
            <a:spLocks noGrp="1"/>
          </p:cNvSpPr>
          <p:nvPr>
            <p:ph type="sldNum" idx="12"/>
          </p:nvPr>
        </p:nvSpPr>
        <p:spPr>
          <a:xfrm>
            <a:off x="3978132" y="8842029"/>
            <a:ext cx="3043343" cy="465454"/>
          </a:xfrm>
          <a:prstGeom prst="rect">
            <a:avLst/>
          </a:prstGeom>
          <a:noFill/>
          <a:ln>
            <a:noFill/>
          </a:ln>
        </p:spPr>
        <p:txBody>
          <a:bodyPr lIns="93300" tIns="46650" rIns="93300" bIns="4665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pPr marL="0" marR="0" lvl="0" indent="0" algn="r" rtl="0">
                <a:spcBef>
                  <a:spcPts val="0"/>
                </a:spcBef>
                <a:buSzPct val="25000"/>
                <a:buNone/>
              </a:pPr>
              <a:t>19</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Shape 384"/>
          <p:cNvSpPr>
            <a:spLocks noGrp="1" noRot="1" noChangeAspect="1"/>
          </p:cNvSpPr>
          <p:nvPr>
            <p:ph type="sldImg" idx="2"/>
          </p:nvPr>
        </p:nvSpPr>
        <p:spPr>
          <a:xfrm>
            <a:off x="1184275" y="698500"/>
            <a:ext cx="4654549" cy="349091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85" name="Shape 385"/>
          <p:cNvSpPr txBox="1">
            <a:spLocks noGrp="1"/>
          </p:cNvSpPr>
          <p:nvPr>
            <p:ph type="body" idx="1"/>
          </p:nvPr>
        </p:nvSpPr>
        <p:spPr>
          <a:xfrm>
            <a:off x="702310" y="4421823"/>
            <a:ext cx="5618480" cy="4189095"/>
          </a:xfrm>
          <a:prstGeom prst="rect">
            <a:avLst/>
          </a:prstGeom>
          <a:noFill/>
          <a:ln>
            <a:noFill/>
          </a:ln>
        </p:spPr>
        <p:txBody>
          <a:bodyPr lIns="93300" tIns="46650" rIns="93300" bIns="4665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Substance of Choice-  While patients with addiction generally have preferences about what they abuse, ADDICTION IS NOT SUBSTANCE SPECIFIC.  In other words, a patient who is addicted to alcohol (an alcoholic) who stops using alcohol but IS NOT utilizing abstinence counseling will switch the addiction to another substance (usually benzodiazepines), or, more likely, resume alcohol.  Patients with the disease of addiction generally give a history of alternating substances (cocaine replaced by methamphetamine replaced by marijuana replaced by gambling or compulsive internet pornography use) as well as the simultaneous use of abuse able substances (alcohol plus methamphetamine).  Addiction also results in other brain changes leading to poor judgment, and insight deficit.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86" name="Shape 386"/>
          <p:cNvSpPr txBox="1">
            <a:spLocks noGrp="1"/>
          </p:cNvSpPr>
          <p:nvPr>
            <p:ph type="sldNum" idx="12"/>
          </p:nvPr>
        </p:nvSpPr>
        <p:spPr>
          <a:xfrm>
            <a:off x="3978132" y="8842029"/>
            <a:ext cx="3043343" cy="465454"/>
          </a:xfrm>
          <a:prstGeom prst="rect">
            <a:avLst/>
          </a:prstGeom>
          <a:noFill/>
          <a:ln>
            <a:noFill/>
          </a:ln>
        </p:spPr>
        <p:txBody>
          <a:bodyPr lIns="93300" tIns="46650" rIns="93300" bIns="4665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pPr marL="0" marR="0" lvl="0" indent="0" algn="r" rtl="0">
                <a:spcBef>
                  <a:spcPts val="0"/>
                </a:spcBef>
                <a:buSzPct val="25000"/>
                <a:buNone/>
              </a:pPr>
              <a:t>20</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Shape 393"/>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94" name="Shape 394"/>
          <p:cNvSpPr txBox="1">
            <a:spLocks noGrp="1"/>
          </p:cNvSpPr>
          <p:nvPr>
            <p:ph type="body" idx="1"/>
          </p:nvPr>
        </p:nvSpPr>
        <p:spPr>
          <a:xfrm>
            <a:off x="702310" y="4421823"/>
            <a:ext cx="5618480" cy="4189095"/>
          </a:xfrm>
          <a:prstGeom prst="rect">
            <a:avLst/>
          </a:prstGeom>
          <a:noFill/>
          <a:ln>
            <a:noFill/>
          </a:ln>
        </p:spPr>
        <p:txBody>
          <a:bodyPr lIns="93300" tIns="46650" rIns="93300" bIns="4665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An example is the parent who lets their child use their opioid pain pills so he/she, “won’t have to use switch to heroin.”  This may keep the child out of withdrawal  and off the street, but in the long run, it makes it easier for him/her to avoid confronting a very lethal disease.</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95" name="Shape 395"/>
          <p:cNvSpPr txBox="1">
            <a:spLocks noGrp="1"/>
          </p:cNvSpPr>
          <p:nvPr>
            <p:ph type="sldNum" idx="12"/>
          </p:nvPr>
        </p:nvSpPr>
        <p:spPr>
          <a:xfrm>
            <a:off x="3978132" y="8842029"/>
            <a:ext cx="3043343" cy="465454"/>
          </a:xfrm>
          <a:prstGeom prst="rect">
            <a:avLst/>
          </a:prstGeom>
          <a:noFill/>
          <a:ln>
            <a:noFill/>
          </a:ln>
        </p:spPr>
        <p:txBody>
          <a:bodyPr lIns="93300" tIns="46650" rIns="93300" bIns="4665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pPr marL="0" marR="0" lvl="0" indent="0" algn="r" rtl="0">
                <a:spcBef>
                  <a:spcPts val="0"/>
                </a:spcBef>
                <a:buSzPct val="25000"/>
                <a:buNone/>
              </a:pPr>
              <a:t>21</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29057" indent="-280406" eaLnBrk="0" hangingPunct="0">
              <a:defRPr>
                <a:solidFill>
                  <a:schemeClr val="tx1"/>
                </a:solidFill>
                <a:latin typeface="Arial" charset="0"/>
              </a:defRPr>
            </a:lvl2pPr>
            <a:lvl3pPr marL="1121626" indent="-224325" eaLnBrk="0" hangingPunct="0">
              <a:defRPr>
                <a:solidFill>
                  <a:schemeClr val="tx1"/>
                </a:solidFill>
                <a:latin typeface="Arial" charset="0"/>
              </a:defRPr>
            </a:lvl3pPr>
            <a:lvl4pPr marL="1570276" indent="-224325" eaLnBrk="0" hangingPunct="0">
              <a:defRPr>
                <a:solidFill>
                  <a:schemeClr val="tx1"/>
                </a:solidFill>
                <a:latin typeface="Arial" charset="0"/>
              </a:defRPr>
            </a:lvl4pPr>
            <a:lvl5pPr marL="2018927" indent="-224325" eaLnBrk="0" hangingPunct="0">
              <a:defRPr>
                <a:solidFill>
                  <a:schemeClr val="tx1"/>
                </a:solidFill>
                <a:latin typeface="Arial" charset="0"/>
              </a:defRPr>
            </a:lvl5pPr>
            <a:lvl6pPr marL="2467577" indent="-224325" eaLnBrk="0" fontAlgn="base" hangingPunct="0">
              <a:spcBef>
                <a:spcPct val="0"/>
              </a:spcBef>
              <a:spcAft>
                <a:spcPct val="0"/>
              </a:spcAft>
              <a:defRPr>
                <a:solidFill>
                  <a:schemeClr val="tx1"/>
                </a:solidFill>
                <a:latin typeface="Arial" charset="0"/>
              </a:defRPr>
            </a:lvl6pPr>
            <a:lvl7pPr marL="2916227" indent="-224325" eaLnBrk="0" fontAlgn="base" hangingPunct="0">
              <a:spcBef>
                <a:spcPct val="0"/>
              </a:spcBef>
              <a:spcAft>
                <a:spcPct val="0"/>
              </a:spcAft>
              <a:defRPr>
                <a:solidFill>
                  <a:schemeClr val="tx1"/>
                </a:solidFill>
                <a:latin typeface="Arial" charset="0"/>
              </a:defRPr>
            </a:lvl7pPr>
            <a:lvl8pPr marL="3364878" indent="-224325" eaLnBrk="0" fontAlgn="base" hangingPunct="0">
              <a:spcBef>
                <a:spcPct val="0"/>
              </a:spcBef>
              <a:spcAft>
                <a:spcPct val="0"/>
              </a:spcAft>
              <a:defRPr>
                <a:solidFill>
                  <a:schemeClr val="tx1"/>
                </a:solidFill>
                <a:latin typeface="Arial" charset="0"/>
              </a:defRPr>
            </a:lvl8pPr>
            <a:lvl9pPr marL="3813528" indent="-224325" eaLnBrk="0" fontAlgn="base" hangingPunct="0">
              <a:spcBef>
                <a:spcPct val="0"/>
              </a:spcBef>
              <a:spcAft>
                <a:spcPct val="0"/>
              </a:spcAft>
              <a:defRPr>
                <a:solidFill>
                  <a:schemeClr val="tx1"/>
                </a:solidFill>
                <a:latin typeface="Arial" charset="0"/>
              </a:defRPr>
            </a:lvl9pPr>
          </a:lstStyle>
          <a:p>
            <a:pPr eaLnBrk="1" hangingPunct="1"/>
            <a:fld id="{3E61714E-2C16-4455-BA4D-DDC1CB28B65F}" type="slidenum">
              <a:rPr lang="en-US" smtClean="0"/>
              <a:pPr eaLnBrk="1" hangingPunct="1"/>
              <a:t>22</a:t>
            </a:fld>
            <a:endParaRPr lang="en-US"/>
          </a:p>
        </p:txBody>
      </p:sp>
      <p:sp>
        <p:nvSpPr>
          <p:cNvPr id="161795" name="Rectangle 2"/>
          <p:cNvSpPr>
            <a:spLocks noGrp="1" noRot="1" noChangeAspect="1" noChangeArrowheads="1" noTextEdit="1"/>
          </p:cNvSpPr>
          <p:nvPr>
            <p:ph type="sldImg"/>
          </p:nvPr>
        </p:nvSpPr>
        <p:spPr>
          <a:xfrm>
            <a:off x="1184275" y="698500"/>
            <a:ext cx="4654550" cy="3490913"/>
          </a:xfrm>
          <a:ln/>
        </p:spPr>
      </p:sp>
      <p:sp>
        <p:nvSpPr>
          <p:cNvPr id="161796"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xmlns="" val="11263733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29057" indent="-280406" eaLnBrk="0" hangingPunct="0">
              <a:defRPr>
                <a:solidFill>
                  <a:schemeClr val="tx1"/>
                </a:solidFill>
                <a:latin typeface="Arial" charset="0"/>
              </a:defRPr>
            </a:lvl2pPr>
            <a:lvl3pPr marL="1121626" indent="-224325" eaLnBrk="0" hangingPunct="0">
              <a:defRPr>
                <a:solidFill>
                  <a:schemeClr val="tx1"/>
                </a:solidFill>
                <a:latin typeface="Arial" charset="0"/>
              </a:defRPr>
            </a:lvl3pPr>
            <a:lvl4pPr marL="1570276" indent="-224325" eaLnBrk="0" hangingPunct="0">
              <a:defRPr>
                <a:solidFill>
                  <a:schemeClr val="tx1"/>
                </a:solidFill>
                <a:latin typeface="Arial" charset="0"/>
              </a:defRPr>
            </a:lvl4pPr>
            <a:lvl5pPr marL="2018927" indent="-224325" eaLnBrk="0" hangingPunct="0">
              <a:defRPr>
                <a:solidFill>
                  <a:schemeClr val="tx1"/>
                </a:solidFill>
                <a:latin typeface="Arial" charset="0"/>
              </a:defRPr>
            </a:lvl5pPr>
            <a:lvl6pPr marL="2467577" indent="-224325" eaLnBrk="0" fontAlgn="base" hangingPunct="0">
              <a:spcBef>
                <a:spcPct val="0"/>
              </a:spcBef>
              <a:spcAft>
                <a:spcPct val="0"/>
              </a:spcAft>
              <a:defRPr>
                <a:solidFill>
                  <a:schemeClr val="tx1"/>
                </a:solidFill>
                <a:latin typeface="Arial" charset="0"/>
              </a:defRPr>
            </a:lvl6pPr>
            <a:lvl7pPr marL="2916227" indent="-224325" eaLnBrk="0" fontAlgn="base" hangingPunct="0">
              <a:spcBef>
                <a:spcPct val="0"/>
              </a:spcBef>
              <a:spcAft>
                <a:spcPct val="0"/>
              </a:spcAft>
              <a:defRPr>
                <a:solidFill>
                  <a:schemeClr val="tx1"/>
                </a:solidFill>
                <a:latin typeface="Arial" charset="0"/>
              </a:defRPr>
            </a:lvl7pPr>
            <a:lvl8pPr marL="3364878" indent="-224325" eaLnBrk="0" fontAlgn="base" hangingPunct="0">
              <a:spcBef>
                <a:spcPct val="0"/>
              </a:spcBef>
              <a:spcAft>
                <a:spcPct val="0"/>
              </a:spcAft>
              <a:defRPr>
                <a:solidFill>
                  <a:schemeClr val="tx1"/>
                </a:solidFill>
                <a:latin typeface="Arial" charset="0"/>
              </a:defRPr>
            </a:lvl8pPr>
            <a:lvl9pPr marL="3813528" indent="-224325" eaLnBrk="0" fontAlgn="base" hangingPunct="0">
              <a:spcBef>
                <a:spcPct val="0"/>
              </a:spcBef>
              <a:spcAft>
                <a:spcPct val="0"/>
              </a:spcAft>
              <a:defRPr>
                <a:solidFill>
                  <a:schemeClr val="tx1"/>
                </a:solidFill>
                <a:latin typeface="Arial" charset="0"/>
              </a:defRPr>
            </a:lvl9pPr>
          </a:lstStyle>
          <a:p>
            <a:pPr eaLnBrk="1" hangingPunct="1"/>
            <a:fld id="{CC98776D-3A9D-4089-9192-F18C7AE453D7}" type="slidenum">
              <a:rPr lang="en-US" smtClean="0"/>
              <a:pPr eaLnBrk="1" hangingPunct="1"/>
              <a:t>23</a:t>
            </a:fld>
            <a:endParaRPr lang="en-US"/>
          </a:p>
        </p:txBody>
      </p:sp>
      <p:sp>
        <p:nvSpPr>
          <p:cNvPr id="162819" name="Rectangle 2"/>
          <p:cNvSpPr>
            <a:spLocks noGrp="1" noRot="1" noChangeAspect="1" noChangeArrowheads="1" noTextEdit="1"/>
          </p:cNvSpPr>
          <p:nvPr>
            <p:ph type="sldImg"/>
          </p:nvPr>
        </p:nvSpPr>
        <p:spPr>
          <a:xfrm>
            <a:off x="1184275" y="698500"/>
            <a:ext cx="4654550" cy="3490913"/>
          </a:xfrm>
          <a:ln/>
        </p:spPr>
      </p:sp>
      <p:sp>
        <p:nvSpPr>
          <p:cNvPr id="16282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xmlns="" val="2636875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29057" indent="-280406" eaLnBrk="0" hangingPunct="0">
              <a:defRPr>
                <a:solidFill>
                  <a:schemeClr val="tx1"/>
                </a:solidFill>
                <a:latin typeface="Arial" charset="0"/>
              </a:defRPr>
            </a:lvl2pPr>
            <a:lvl3pPr marL="1121626" indent="-224325" eaLnBrk="0" hangingPunct="0">
              <a:defRPr>
                <a:solidFill>
                  <a:schemeClr val="tx1"/>
                </a:solidFill>
                <a:latin typeface="Arial" charset="0"/>
              </a:defRPr>
            </a:lvl3pPr>
            <a:lvl4pPr marL="1570276" indent="-224325" eaLnBrk="0" hangingPunct="0">
              <a:defRPr>
                <a:solidFill>
                  <a:schemeClr val="tx1"/>
                </a:solidFill>
                <a:latin typeface="Arial" charset="0"/>
              </a:defRPr>
            </a:lvl4pPr>
            <a:lvl5pPr marL="2018927" indent="-224325" eaLnBrk="0" hangingPunct="0">
              <a:defRPr>
                <a:solidFill>
                  <a:schemeClr val="tx1"/>
                </a:solidFill>
                <a:latin typeface="Arial" charset="0"/>
              </a:defRPr>
            </a:lvl5pPr>
            <a:lvl6pPr marL="2467577" indent="-224325" eaLnBrk="0" fontAlgn="base" hangingPunct="0">
              <a:spcBef>
                <a:spcPct val="0"/>
              </a:spcBef>
              <a:spcAft>
                <a:spcPct val="0"/>
              </a:spcAft>
              <a:defRPr>
                <a:solidFill>
                  <a:schemeClr val="tx1"/>
                </a:solidFill>
                <a:latin typeface="Arial" charset="0"/>
              </a:defRPr>
            </a:lvl6pPr>
            <a:lvl7pPr marL="2916227" indent="-224325" eaLnBrk="0" fontAlgn="base" hangingPunct="0">
              <a:spcBef>
                <a:spcPct val="0"/>
              </a:spcBef>
              <a:spcAft>
                <a:spcPct val="0"/>
              </a:spcAft>
              <a:defRPr>
                <a:solidFill>
                  <a:schemeClr val="tx1"/>
                </a:solidFill>
                <a:latin typeface="Arial" charset="0"/>
              </a:defRPr>
            </a:lvl7pPr>
            <a:lvl8pPr marL="3364878" indent="-224325" eaLnBrk="0" fontAlgn="base" hangingPunct="0">
              <a:spcBef>
                <a:spcPct val="0"/>
              </a:spcBef>
              <a:spcAft>
                <a:spcPct val="0"/>
              </a:spcAft>
              <a:defRPr>
                <a:solidFill>
                  <a:schemeClr val="tx1"/>
                </a:solidFill>
                <a:latin typeface="Arial" charset="0"/>
              </a:defRPr>
            </a:lvl8pPr>
            <a:lvl9pPr marL="3813528" indent="-224325" eaLnBrk="0" fontAlgn="base" hangingPunct="0">
              <a:spcBef>
                <a:spcPct val="0"/>
              </a:spcBef>
              <a:spcAft>
                <a:spcPct val="0"/>
              </a:spcAft>
              <a:defRPr>
                <a:solidFill>
                  <a:schemeClr val="tx1"/>
                </a:solidFill>
                <a:latin typeface="Arial" charset="0"/>
              </a:defRPr>
            </a:lvl9pPr>
          </a:lstStyle>
          <a:p>
            <a:pPr eaLnBrk="1" hangingPunct="1"/>
            <a:fld id="{142DF44A-D331-434D-A9B2-7FDBCF0E5A13}" type="slidenum">
              <a:rPr lang="en-US" smtClean="0"/>
              <a:pPr eaLnBrk="1" hangingPunct="1"/>
              <a:t>24</a:t>
            </a:fld>
            <a:endParaRPr lang="en-US"/>
          </a:p>
        </p:txBody>
      </p:sp>
      <p:sp>
        <p:nvSpPr>
          <p:cNvPr id="163843" name="Rectangle 2"/>
          <p:cNvSpPr>
            <a:spLocks noGrp="1" noRot="1" noChangeAspect="1" noChangeArrowheads="1" noTextEdit="1"/>
          </p:cNvSpPr>
          <p:nvPr>
            <p:ph type="sldImg"/>
          </p:nvPr>
        </p:nvSpPr>
        <p:spPr>
          <a:xfrm>
            <a:off x="1184275" y="698500"/>
            <a:ext cx="4654550" cy="3490913"/>
          </a:xfrm>
          <a:ln/>
        </p:spPr>
      </p:sp>
      <p:sp>
        <p:nvSpPr>
          <p:cNvPr id="16384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xmlns="" val="29721595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Shape 402"/>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3" name="Shape 403"/>
          <p:cNvSpPr txBox="1">
            <a:spLocks noGrp="1"/>
          </p:cNvSpPr>
          <p:nvPr>
            <p:ph type="body" idx="1"/>
          </p:nvPr>
        </p:nvSpPr>
        <p:spPr>
          <a:xfrm>
            <a:off x="702310" y="4421823"/>
            <a:ext cx="5618400" cy="4189199"/>
          </a:xfrm>
          <a:prstGeom prst="rect">
            <a:avLst/>
          </a:prstGeom>
        </p:spPr>
        <p:txBody>
          <a:bodyPr lIns="91425" tIns="91425" rIns="91425" bIns="91425" anchor="t" anchorCtr="0">
            <a:noAutofit/>
          </a:bodyPr>
          <a:lstStyle/>
          <a:p>
            <a:pPr lvl="0">
              <a:spcBef>
                <a:spcPts val="0"/>
              </a:spcBef>
              <a:buNone/>
            </a:pPr>
            <a:endParaRPr/>
          </a:p>
        </p:txBody>
      </p:sp>
      <p:sp>
        <p:nvSpPr>
          <p:cNvPr id="404" name="Shape 404"/>
          <p:cNvSpPr txBox="1">
            <a:spLocks noGrp="1"/>
          </p:cNvSpPr>
          <p:nvPr>
            <p:ph type="sldNum" idx="12"/>
          </p:nvPr>
        </p:nvSpPr>
        <p:spPr>
          <a:xfrm>
            <a:off x="3978132" y="8842029"/>
            <a:ext cx="3043200" cy="465600"/>
          </a:xfrm>
          <a:prstGeom prst="rect">
            <a:avLst/>
          </a:prstGeom>
        </p:spPr>
        <p:txBody>
          <a:bodyPr lIns="93300" tIns="46650" rIns="93300" bIns="4665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29057" indent="-280406" eaLnBrk="0" hangingPunct="0">
              <a:defRPr>
                <a:solidFill>
                  <a:schemeClr val="tx1"/>
                </a:solidFill>
                <a:latin typeface="Arial" charset="0"/>
              </a:defRPr>
            </a:lvl2pPr>
            <a:lvl3pPr marL="1121626" indent="-224325" eaLnBrk="0" hangingPunct="0">
              <a:defRPr>
                <a:solidFill>
                  <a:schemeClr val="tx1"/>
                </a:solidFill>
                <a:latin typeface="Arial" charset="0"/>
              </a:defRPr>
            </a:lvl3pPr>
            <a:lvl4pPr marL="1570276" indent="-224325" eaLnBrk="0" hangingPunct="0">
              <a:defRPr>
                <a:solidFill>
                  <a:schemeClr val="tx1"/>
                </a:solidFill>
                <a:latin typeface="Arial" charset="0"/>
              </a:defRPr>
            </a:lvl4pPr>
            <a:lvl5pPr marL="2018927" indent="-224325" eaLnBrk="0" hangingPunct="0">
              <a:defRPr>
                <a:solidFill>
                  <a:schemeClr val="tx1"/>
                </a:solidFill>
                <a:latin typeface="Arial" charset="0"/>
              </a:defRPr>
            </a:lvl5pPr>
            <a:lvl6pPr marL="2467577" indent="-224325" eaLnBrk="0" fontAlgn="base" hangingPunct="0">
              <a:spcBef>
                <a:spcPct val="0"/>
              </a:spcBef>
              <a:spcAft>
                <a:spcPct val="0"/>
              </a:spcAft>
              <a:defRPr>
                <a:solidFill>
                  <a:schemeClr val="tx1"/>
                </a:solidFill>
                <a:latin typeface="Arial" charset="0"/>
              </a:defRPr>
            </a:lvl6pPr>
            <a:lvl7pPr marL="2916227" indent="-224325" eaLnBrk="0" fontAlgn="base" hangingPunct="0">
              <a:spcBef>
                <a:spcPct val="0"/>
              </a:spcBef>
              <a:spcAft>
                <a:spcPct val="0"/>
              </a:spcAft>
              <a:defRPr>
                <a:solidFill>
                  <a:schemeClr val="tx1"/>
                </a:solidFill>
                <a:latin typeface="Arial" charset="0"/>
              </a:defRPr>
            </a:lvl7pPr>
            <a:lvl8pPr marL="3364878" indent="-224325" eaLnBrk="0" fontAlgn="base" hangingPunct="0">
              <a:spcBef>
                <a:spcPct val="0"/>
              </a:spcBef>
              <a:spcAft>
                <a:spcPct val="0"/>
              </a:spcAft>
              <a:defRPr>
                <a:solidFill>
                  <a:schemeClr val="tx1"/>
                </a:solidFill>
                <a:latin typeface="Arial" charset="0"/>
              </a:defRPr>
            </a:lvl8pPr>
            <a:lvl9pPr marL="3813528" indent="-224325" eaLnBrk="0" fontAlgn="base" hangingPunct="0">
              <a:spcBef>
                <a:spcPct val="0"/>
              </a:spcBef>
              <a:spcAft>
                <a:spcPct val="0"/>
              </a:spcAft>
              <a:defRPr>
                <a:solidFill>
                  <a:schemeClr val="tx1"/>
                </a:solidFill>
                <a:latin typeface="Arial" charset="0"/>
              </a:defRPr>
            </a:lvl9pPr>
          </a:lstStyle>
          <a:p>
            <a:pPr eaLnBrk="1" hangingPunct="1"/>
            <a:fld id="{99D5B4BB-AAC1-483C-9DB5-D37E9D757D34}" type="slidenum">
              <a:rPr lang="en-US" smtClean="0"/>
              <a:pPr eaLnBrk="1" hangingPunct="1"/>
              <a:t>27</a:t>
            </a:fld>
            <a:endParaRPr lang="en-US"/>
          </a:p>
        </p:txBody>
      </p:sp>
      <p:sp>
        <p:nvSpPr>
          <p:cNvPr id="159747" name="Rectangle 2"/>
          <p:cNvSpPr>
            <a:spLocks noGrp="1" noRot="1" noChangeAspect="1" noChangeArrowheads="1" noTextEdit="1"/>
          </p:cNvSpPr>
          <p:nvPr>
            <p:ph type="sldImg"/>
          </p:nvPr>
        </p:nvSpPr>
        <p:spPr>
          <a:xfrm>
            <a:off x="1143000" y="685800"/>
            <a:ext cx="4572000" cy="3429000"/>
          </a:xfrm>
          <a:ln/>
        </p:spPr>
      </p:sp>
      <p:sp>
        <p:nvSpPr>
          <p:cNvPr id="15974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xmlns="" val="14919030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29057" indent="-280406" eaLnBrk="0" hangingPunct="0">
              <a:defRPr>
                <a:solidFill>
                  <a:schemeClr val="tx1"/>
                </a:solidFill>
                <a:latin typeface="Arial" charset="0"/>
              </a:defRPr>
            </a:lvl2pPr>
            <a:lvl3pPr marL="1121626" indent="-224325" eaLnBrk="0" hangingPunct="0">
              <a:defRPr>
                <a:solidFill>
                  <a:schemeClr val="tx1"/>
                </a:solidFill>
                <a:latin typeface="Arial" charset="0"/>
              </a:defRPr>
            </a:lvl3pPr>
            <a:lvl4pPr marL="1570276" indent="-224325" eaLnBrk="0" hangingPunct="0">
              <a:defRPr>
                <a:solidFill>
                  <a:schemeClr val="tx1"/>
                </a:solidFill>
                <a:latin typeface="Arial" charset="0"/>
              </a:defRPr>
            </a:lvl4pPr>
            <a:lvl5pPr marL="2018927" indent="-224325" eaLnBrk="0" hangingPunct="0">
              <a:defRPr>
                <a:solidFill>
                  <a:schemeClr val="tx1"/>
                </a:solidFill>
                <a:latin typeface="Arial" charset="0"/>
              </a:defRPr>
            </a:lvl5pPr>
            <a:lvl6pPr marL="2467577" indent="-224325" eaLnBrk="0" fontAlgn="base" hangingPunct="0">
              <a:spcBef>
                <a:spcPct val="0"/>
              </a:spcBef>
              <a:spcAft>
                <a:spcPct val="0"/>
              </a:spcAft>
              <a:defRPr>
                <a:solidFill>
                  <a:schemeClr val="tx1"/>
                </a:solidFill>
                <a:latin typeface="Arial" charset="0"/>
              </a:defRPr>
            </a:lvl6pPr>
            <a:lvl7pPr marL="2916227" indent="-224325" eaLnBrk="0" fontAlgn="base" hangingPunct="0">
              <a:spcBef>
                <a:spcPct val="0"/>
              </a:spcBef>
              <a:spcAft>
                <a:spcPct val="0"/>
              </a:spcAft>
              <a:defRPr>
                <a:solidFill>
                  <a:schemeClr val="tx1"/>
                </a:solidFill>
                <a:latin typeface="Arial" charset="0"/>
              </a:defRPr>
            </a:lvl7pPr>
            <a:lvl8pPr marL="3364878" indent="-224325" eaLnBrk="0" fontAlgn="base" hangingPunct="0">
              <a:spcBef>
                <a:spcPct val="0"/>
              </a:spcBef>
              <a:spcAft>
                <a:spcPct val="0"/>
              </a:spcAft>
              <a:defRPr>
                <a:solidFill>
                  <a:schemeClr val="tx1"/>
                </a:solidFill>
                <a:latin typeface="Arial" charset="0"/>
              </a:defRPr>
            </a:lvl8pPr>
            <a:lvl9pPr marL="3813528" indent="-224325" eaLnBrk="0" fontAlgn="base" hangingPunct="0">
              <a:spcBef>
                <a:spcPct val="0"/>
              </a:spcBef>
              <a:spcAft>
                <a:spcPct val="0"/>
              </a:spcAft>
              <a:defRPr>
                <a:solidFill>
                  <a:schemeClr val="tx1"/>
                </a:solidFill>
                <a:latin typeface="Arial" charset="0"/>
              </a:defRPr>
            </a:lvl9pPr>
          </a:lstStyle>
          <a:p>
            <a:pPr eaLnBrk="1" hangingPunct="1"/>
            <a:fld id="{B0D609A4-9EA1-42EF-99CD-7837346F431F}" type="slidenum">
              <a:rPr lang="en-US" smtClean="0"/>
              <a:pPr eaLnBrk="1" hangingPunct="1"/>
              <a:t>29</a:t>
            </a:fld>
            <a:endParaRPr lang="en-US"/>
          </a:p>
        </p:txBody>
      </p:sp>
      <p:sp>
        <p:nvSpPr>
          <p:cNvPr id="160771" name="Rectangle 2"/>
          <p:cNvSpPr>
            <a:spLocks noGrp="1" noRot="1" noChangeAspect="1" noChangeArrowheads="1" noTextEdit="1"/>
          </p:cNvSpPr>
          <p:nvPr>
            <p:ph type="sldImg"/>
          </p:nvPr>
        </p:nvSpPr>
        <p:spPr>
          <a:xfrm>
            <a:off x="1143000" y="685800"/>
            <a:ext cx="4572000" cy="3429000"/>
          </a:xfrm>
          <a:ln/>
        </p:spPr>
      </p:sp>
      <p:sp>
        <p:nvSpPr>
          <p:cNvPr id="160772" name="Rectangle 3"/>
          <p:cNvSpPr>
            <a:spLocks noGrp="1" noChangeArrowheads="1"/>
          </p:cNvSpPr>
          <p:nvPr>
            <p:ph type="body" idx="1"/>
          </p:nvPr>
        </p:nvSpPr>
        <p:spPr>
          <a:xfrm>
            <a:off x="914711" y="4344025"/>
            <a:ext cx="5028579" cy="4114488"/>
          </a:xfrm>
          <a:noFill/>
        </p:spPr>
        <p:txBody>
          <a:bodyPr/>
          <a:lstStyle/>
          <a:p>
            <a:endParaRPr lang="en-US"/>
          </a:p>
        </p:txBody>
      </p:sp>
    </p:spTree>
    <p:extLst>
      <p:ext uri="{BB962C8B-B14F-4D97-AF65-F5344CB8AC3E}">
        <p14:creationId xmlns:p14="http://schemas.microsoft.com/office/powerpoint/2010/main" xmlns="" val="4059722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txBox="1">
            <a:spLocks noGrp="1"/>
          </p:cNvSpPr>
          <p:nvPr>
            <p:ph type="body" idx="1"/>
          </p:nvPr>
        </p:nvSpPr>
        <p:spPr>
          <a:xfrm>
            <a:off x="702296" y="4421808"/>
            <a:ext cx="5618461" cy="4189090"/>
          </a:xfrm>
          <a:prstGeom prst="rect">
            <a:avLst/>
          </a:prstGeom>
        </p:spPr>
        <p:txBody>
          <a:bodyPr lIns="83275" tIns="83275" rIns="83275" bIns="83275" anchor="t" anchorCtr="0">
            <a:noAutofit/>
          </a:bodyPr>
          <a:lstStyle/>
          <a:p>
            <a:pPr lvl="0">
              <a:spcBef>
                <a:spcPts val="0"/>
              </a:spcBef>
              <a:buNone/>
            </a:pPr>
            <a:endParaRPr/>
          </a:p>
        </p:txBody>
      </p:sp>
      <p:sp>
        <p:nvSpPr>
          <p:cNvPr id="450" name="Shape 450"/>
          <p:cNvSpPr>
            <a:spLocks noGrp="1" noRot="1" noChangeAspect="1"/>
          </p:cNvSpPr>
          <p:nvPr>
            <p:ph type="sldImg" idx="2"/>
          </p:nvPr>
        </p:nvSpPr>
        <p:spPr>
          <a:xfrm>
            <a:off x="1184275" y="698500"/>
            <a:ext cx="4656138" cy="3490913"/>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1D0EE3-F776-422B-98DE-C73141953E2C}" type="slidenum">
              <a:rPr lang="en-US" smtClean="0"/>
              <a:pPr/>
              <a:t>34</a:t>
            </a:fld>
            <a:endParaRPr lang="en-US"/>
          </a:p>
        </p:txBody>
      </p:sp>
    </p:spTree>
    <p:extLst>
      <p:ext uri="{BB962C8B-B14F-4D97-AF65-F5344CB8AC3E}">
        <p14:creationId xmlns:p14="http://schemas.microsoft.com/office/powerpoint/2010/main" xmlns="" val="25516059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8255" indent="-291636" eaLnBrk="0" hangingPunct="0">
              <a:spcBef>
                <a:spcPct val="30000"/>
              </a:spcBef>
              <a:defRPr sz="1200">
                <a:solidFill>
                  <a:schemeClr val="tx1"/>
                </a:solidFill>
                <a:latin typeface="Arial" charset="0"/>
              </a:defRPr>
            </a:lvl2pPr>
            <a:lvl3pPr marL="1166546" indent="-233309" eaLnBrk="0" hangingPunct="0">
              <a:spcBef>
                <a:spcPct val="30000"/>
              </a:spcBef>
              <a:defRPr sz="1200">
                <a:solidFill>
                  <a:schemeClr val="tx1"/>
                </a:solidFill>
                <a:latin typeface="Arial" charset="0"/>
              </a:defRPr>
            </a:lvl3pPr>
            <a:lvl4pPr marL="1633164" indent="-233309" eaLnBrk="0" hangingPunct="0">
              <a:spcBef>
                <a:spcPct val="30000"/>
              </a:spcBef>
              <a:defRPr sz="1200">
                <a:solidFill>
                  <a:schemeClr val="tx1"/>
                </a:solidFill>
                <a:latin typeface="Arial" charset="0"/>
              </a:defRPr>
            </a:lvl4pPr>
            <a:lvl5pPr marL="2099782" indent="-233309" eaLnBrk="0" hangingPunct="0">
              <a:spcBef>
                <a:spcPct val="30000"/>
              </a:spcBef>
              <a:defRPr sz="1200">
                <a:solidFill>
                  <a:schemeClr val="tx1"/>
                </a:solidFill>
                <a:latin typeface="Arial" charset="0"/>
              </a:defRPr>
            </a:lvl5pPr>
            <a:lvl6pPr marL="2566401" indent="-233309" eaLnBrk="0" fontAlgn="base" hangingPunct="0">
              <a:spcBef>
                <a:spcPct val="30000"/>
              </a:spcBef>
              <a:spcAft>
                <a:spcPct val="0"/>
              </a:spcAft>
              <a:defRPr sz="1200">
                <a:solidFill>
                  <a:schemeClr val="tx1"/>
                </a:solidFill>
                <a:latin typeface="Arial" charset="0"/>
              </a:defRPr>
            </a:lvl6pPr>
            <a:lvl7pPr marL="3033019" indent="-233309" eaLnBrk="0" fontAlgn="base" hangingPunct="0">
              <a:spcBef>
                <a:spcPct val="30000"/>
              </a:spcBef>
              <a:spcAft>
                <a:spcPct val="0"/>
              </a:spcAft>
              <a:defRPr sz="1200">
                <a:solidFill>
                  <a:schemeClr val="tx1"/>
                </a:solidFill>
                <a:latin typeface="Arial" charset="0"/>
              </a:defRPr>
            </a:lvl7pPr>
            <a:lvl8pPr marL="3499637" indent="-233309" eaLnBrk="0" fontAlgn="base" hangingPunct="0">
              <a:spcBef>
                <a:spcPct val="30000"/>
              </a:spcBef>
              <a:spcAft>
                <a:spcPct val="0"/>
              </a:spcAft>
              <a:defRPr sz="1200">
                <a:solidFill>
                  <a:schemeClr val="tx1"/>
                </a:solidFill>
                <a:latin typeface="Arial" charset="0"/>
              </a:defRPr>
            </a:lvl8pPr>
            <a:lvl9pPr marL="3966256" indent="-233309" eaLnBrk="0" fontAlgn="base" hangingPunct="0">
              <a:spcBef>
                <a:spcPct val="30000"/>
              </a:spcBef>
              <a:spcAft>
                <a:spcPct val="0"/>
              </a:spcAft>
              <a:defRPr sz="1200">
                <a:solidFill>
                  <a:schemeClr val="tx1"/>
                </a:solidFill>
                <a:latin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FDF5566D-EAFA-461F-AA76-5526F44656E6}"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35</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r>
              <a:rPr lang="en-US" altLang="en-US" sz="1200" b="0" dirty="0"/>
              <a:t>Universal Precautions for Prescribing Controlled Substances</a:t>
            </a:r>
          </a:p>
          <a:p>
            <a:pPr eaLnBrk="1" hangingPunct="1">
              <a:buFontTx/>
              <a:buNone/>
            </a:pPr>
            <a:r>
              <a:rPr lang="en-US" altLang="en-US" b="0" dirty="0">
                <a:solidFill>
                  <a:srgbClr val="004F8A"/>
                </a:solidFill>
              </a:rPr>
              <a:t>Have a “real” diagnosis:  check the labs, look at the </a:t>
            </a:r>
            <a:r>
              <a:rPr lang="en-US" altLang="en-US" b="0" dirty="0" err="1">
                <a:solidFill>
                  <a:srgbClr val="004F8A"/>
                </a:solidFill>
              </a:rPr>
              <a:t>xrays</a:t>
            </a:r>
            <a:r>
              <a:rPr lang="en-US" altLang="en-US" b="0" dirty="0">
                <a:solidFill>
                  <a:srgbClr val="004F8A"/>
                </a:solidFill>
              </a:rPr>
              <a:t>, read the consultant reports</a:t>
            </a:r>
          </a:p>
          <a:p>
            <a:pPr eaLnBrk="1" hangingPunct="1">
              <a:buFontTx/>
              <a:buNone/>
            </a:pPr>
            <a:r>
              <a:rPr lang="en-US" altLang="en-US" b="0" dirty="0">
                <a:solidFill>
                  <a:srgbClr val="004F8A"/>
                </a:solidFill>
              </a:rPr>
              <a:t>2.  Try the less risky interventions first:  PT, NSAIDS, etc.  </a:t>
            </a:r>
            <a:r>
              <a:rPr lang="en-US" altLang="en-US" b="0" i="1" dirty="0">
                <a:solidFill>
                  <a:srgbClr val="004F8A"/>
                </a:solidFill>
              </a:rPr>
              <a:t>TREATING PAIN WITH NON-NARCOTIC INTERVENTIONS IS TREATING PAIN</a:t>
            </a:r>
            <a:r>
              <a:rPr lang="en-US" altLang="en-US" b="0" dirty="0">
                <a:solidFill>
                  <a:srgbClr val="004F8A"/>
                </a:solidFill>
              </a:rPr>
              <a:t>.</a:t>
            </a:r>
          </a:p>
          <a:p>
            <a:pPr eaLnBrk="1" hangingPunct="1"/>
            <a:endParaRPr lang="en-US" altLang="en-US" dirty="0"/>
          </a:p>
        </p:txBody>
      </p:sp>
    </p:spTree>
    <p:extLst>
      <p:ext uri="{BB962C8B-B14F-4D97-AF65-F5344CB8AC3E}">
        <p14:creationId xmlns:p14="http://schemas.microsoft.com/office/powerpoint/2010/main" xmlns="" val="32778412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8255" indent="-291636" eaLnBrk="0" hangingPunct="0">
              <a:spcBef>
                <a:spcPct val="30000"/>
              </a:spcBef>
              <a:defRPr sz="1200">
                <a:solidFill>
                  <a:schemeClr val="tx1"/>
                </a:solidFill>
                <a:latin typeface="Arial" charset="0"/>
              </a:defRPr>
            </a:lvl2pPr>
            <a:lvl3pPr marL="1166546" indent="-233309" eaLnBrk="0" hangingPunct="0">
              <a:spcBef>
                <a:spcPct val="30000"/>
              </a:spcBef>
              <a:defRPr sz="1200">
                <a:solidFill>
                  <a:schemeClr val="tx1"/>
                </a:solidFill>
                <a:latin typeface="Arial" charset="0"/>
              </a:defRPr>
            </a:lvl3pPr>
            <a:lvl4pPr marL="1633164" indent="-233309" eaLnBrk="0" hangingPunct="0">
              <a:spcBef>
                <a:spcPct val="30000"/>
              </a:spcBef>
              <a:defRPr sz="1200">
                <a:solidFill>
                  <a:schemeClr val="tx1"/>
                </a:solidFill>
                <a:latin typeface="Arial" charset="0"/>
              </a:defRPr>
            </a:lvl4pPr>
            <a:lvl5pPr marL="2099782" indent="-233309" eaLnBrk="0" hangingPunct="0">
              <a:spcBef>
                <a:spcPct val="30000"/>
              </a:spcBef>
              <a:defRPr sz="1200">
                <a:solidFill>
                  <a:schemeClr val="tx1"/>
                </a:solidFill>
                <a:latin typeface="Arial" charset="0"/>
              </a:defRPr>
            </a:lvl5pPr>
            <a:lvl6pPr marL="2566401" indent="-233309" eaLnBrk="0" fontAlgn="base" hangingPunct="0">
              <a:spcBef>
                <a:spcPct val="30000"/>
              </a:spcBef>
              <a:spcAft>
                <a:spcPct val="0"/>
              </a:spcAft>
              <a:defRPr sz="1200">
                <a:solidFill>
                  <a:schemeClr val="tx1"/>
                </a:solidFill>
                <a:latin typeface="Arial" charset="0"/>
              </a:defRPr>
            </a:lvl6pPr>
            <a:lvl7pPr marL="3033019" indent="-233309" eaLnBrk="0" fontAlgn="base" hangingPunct="0">
              <a:spcBef>
                <a:spcPct val="30000"/>
              </a:spcBef>
              <a:spcAft>
                <a:spcPct val="0"/>
              </a:spcAft>
              <a:defRPr sz="1200">
                <a:solidFill>
                  <a:schemeClr val="tx1"/>
                </a:solidFill>
                <a:latin typeface="Arial" charset="0"/>
              </a:defRPr>
            </a:lvl7pPr>
            <a:lvl8pPr marL="3499637" indent="-233309" eaLnBrk="0" fontAlgn="base" hangingPunct="0">
              <a:spcBef>
                <a:spcPct val="30000"/>
              </a:spcBef>
              <a:spcAft>
                <a:spcPct val="0"/>
              </a:spcAft>
              <a:defRPr sz="1200">
                <a:solidFill>
                  <a:schemeClr val="tx1"/>
                </a:solidFill>
                <a:latin typeface="Arial" charset="0"/>
              </a:defRPr>
            </a:lvl8pPr>
            <a:lvl9pPr marL="3966256" indent="-233309" eaLnBrk="0" fontAlgn="base" hangingPunct="0">
              <a:spcBef>
                <a:spcPct val="30000"/>
              </a:spcBef>
              <a:spcAft>
                <a:spcPct val="0"/>
              </a:spcAft>
              <a:defRPr sz="1200">
                <a:solidFill>
                  <a:schemeClr val="tx1"/>
                </a:solidFill>
                <a:latin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7E3C55FD-B902-4271-A6E9-553F2B4B3360}"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36</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pPr eaLnBrk="1" hangingPunct="1">
              <a:buFontTx/>
              <a:buNone/>
            </a:pPr>
            <a:r>
              <a:rPr lang="en-US" altLang="en-US" b="0" dirty="0"/>
              <a:t>6.  </a:t>
            </a:r>
            <a:r>
              <a:rPr lang="en-US" altLang="en-US" sz="2400" b="0" dirty="0">
                <a:solidFill>
                  <a:srgbClr val="004F8A"/>
                </a:solidFill>
              </a:rPr>
              <a:t>Assess Functioning</a:t>
            </a:r>
          </a:p>
          <a:p>
            <a:pPr eaLnBrk="1" hangingPunct="1">
              <a:buFontTx/>
              <a:buNone/>
            </a:pPr>
            <a:r>
              <a:rPr lang="en-US" altLang="en-US" sz="2400" b="0" dirty="0">
                <a:solidFill>
                  <a:srgbClr val="004F8A"/>
                </a:solidFill>
              </a:rPr>
              <a:t>7.  Time limited Trial</a:t>
            </a:r>
          </a:p>
          <a:p>
            <a:pPr lvl="1" eaLnBrk="1" hangingPunct="1"/>
            <a:r>
              <a:rPr lang="en-US" altLang="en-US" sz="2400" b="0" dirty="0">
                <a:solidFill>
                  <a:srgbClr val="004F8A"/>
                </a:solidFill>
              </a:rPr>
              <a:t>Expectations</a:t>
            </a:r>
          </a:p>
          <a:p>
            <a:pPr lvl="2" eaLnBrk="1" hangingPunct="1"/>
            <a:r>
              <a:rPr lang="en-US" altLang="en-US" sz="2400" b="0" dirty="0">
                <a:solidFill>
                  <a:srgbClr val="004F8A"/>
                </a:solidFill>
              </a:rPr>
              <a:t>No problematic behavior</a:t>
            </a:r>
          </a:p>
          <a:p>
            <a:pPr lvl="2" eaLnBrk="1" hangingPunct="1"/>
            <a:r>
              <a:rPr lang="en-US" altLang="en-US" sz="2400" b="0" dirty="0">
                <a:solidFill>
                  <a:srgbClr val="004F8A"/>
                </a:solidFill>
              </a:rPr>
              <a:t>IMPROVED FUNCTIONING</a:t>
            </a:r>
          </a:p>
          <a:p>
            <a:pPr eaLnBrk="1" hangingPunct="1">
              <a:buFontTx/>
              <a:buNone/>
            </a:pPr>
            <a:r>
              <a:rPr lang="en-US" altLang="en-US" sz="2400" b="0" dirty="0">
                <a:solidFill>
                  <a:srgbClr val="004F8A"/>
                </a:solidFill>
              </a:rPr>
              <a:t>8.  Exit Strategy</a:t>
            </a:r>
          </a:p>
          <a:p>
            <a:pPr lvl="1" eaLnBrk="1" hangingPunct="1"/>
            <a:r>
              <a:rPr lang="en-US" altLang="en-US" sz="2400" b="0" dirty="0">
                <a:solidFill>
                  <a:srgbClr val="004F8A"/>
                </a:solidFill>
              </a:rPr>
              <a:t>See REMS (Risk Evaluation and Mitigation Strategy)		</a:t>
            </a:r>
          </a:p>
          <a:p>
            <a:pPr eaLnBrk="1" hangingPunct="1">
              <a:buFontTx/>
              <a:buNone/>
            </a:pPr>
            <a:r>
              <a:rPr lang="en-US" altLang="en-US" sz="2400" b="0" dirty="0">
                <a:solidFill>
                  <a:srgbClr val="004F8A"/>
                </a:solidFill>
              </a:rPr>
              <a:t>9.  Periodic Reassessment</a:t>
            </a:r>
          </a:p>
          <a:p>
            <a:pPr eaLnBrk="1" hangingPunct="1"/>
            <a:endParaRPr lang="en-US" altLang="en-US" dirty="0"/>
          </a:p>
        </p:txBody>
      </p:sp>
    </p:spTree>
    <p:extLst>
      <p:ext uri="{BB962C8B-B14F-4D97-AF65-F5344CB8AC3E}">
        <p14:creationId xmlns:p14="http://schemas.microsoft.com/office/powerpoint/2010/main" xmlns="" val="7990095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8255" indent="-291636" eaLnBrk="0" hangingPunct="0">
              <a:spcBef>
                <a:spcPct val="30000"/>
              </a:spcBef>
              <a:defRPr sz="1200">
                <a:solidFill>
                  <a:schemeClr val="tx1"/>
                </a:solidFill>
                <a:latin typeface="Arial" charset="0"/>
              </a:defRPr>
            </a:lvl2pPr>
            <a:lvl3pPr marL="1166546" indent="-233309" eaLnBrk="0" hangingPunct="0">
              <a:spcBef>
                <a:spcPct val="30000"/>
              </a:spcBef>
              <a:defRPr sz="1200">
                <a:solidFill>
                  <a:schemeClr val="tx1"/>
                </a:solidFill>
                <a:latin typeface="Arial" charset="0"/>
              </a:defRPr>
            </a:lvl3pPr>
            <a:lvl4pPr marL="1633164" indent="-233309" eaLnBrk="0" hangingPunct="0">
              <a:spcBef>
                <a:spcPct val="30000"/>
              </a:spcBef>
              <a:defRPr sz="1200">
                <a:solidFill>
                  <a:schemeClr val="tx1"/>
                </a:solidFill>
                <a:latin typeface="Arial" charset="0"/>
              </a:defRPr>
            </a:lvl4pPr>
            <a:lvl5pPr marL="2099782" indent="-233309" eaLnBrk="0" hangingPunct="0">
              <a:spcBef>
                <a:spcPct val="30000"/>
              </a:spcBef>
              <a:defRPr sz="1200">
                <a:solidFill>
                  <a:schemeClr val="tx1"/>
                </a:solidFill>
                <a:latin typeface="Arial" charset="0"/>
              </a:defRPr>
            </a:lvl5pPr>
            <a:lvl6pPr marL="2566401" indent="-233309" eaLnBrk="0" fontAlgn="base" hangingPunct="0">
              <a:spcBef>
                <a:spcPct val="30000"/>
              </a:spcBef>
              <a:spcAft>
                <a:spcPct val="0"/>
              </a:spcAft>
              <a:defRPr sz="1200">
                <a:solidFill>
                  <a:schemeClr val="tx1"/>
                </a:solidFill>
                <a:latin typeface="Arial" charset="0"/>
              </a:defRPr>
            </a:lvl6pPr>
            <a:lvl7pPr marL="3033019" indent="-233309" eaLnBrk="0" fontAlgn="base" hangingPunct="0">
              <a:spcBef>
                <a:spcPct val="30000"/>
              </a:spcBef>
              <a:spcAft>
                <a:spcPct val="0"/>
              </a:spcAft>
              <a:defRPr sz="1200">
                <a:solidFill>
                  <a:schemeClr val="tx1"/>
                </a:solidFill>
                <a:latin typeface="Arial" charset="0"/>
              </a:defRPr>
            </a:lvl7pPr>
            <a:lvl8pPr marL="3499637" indent="-233309" eaLnBrk="0" fontAlgn="base" hangingPunct="0">
              <a:spcBef>
                <a:spcPct val="30000"/>
              </a:spcBef>
              <a:spcAft>
                <a:spcPct val="0"/>
              </a:spcAft>
              <a:defRPr sz="1200">
                <a:solidFill>
                  <a:schemeClr val="tx1"/>
                </a:solidFill>
                <a:latin typeface="Arial" charset="0"/>
              </a:defRPr>
            </a:lvl8pPr>
            <a:lvl9pPr marL="3966256" indent="-233309" eaLnBrk="0" fontAlgn="base" hangingPunct="0">
              <a:spcBef>
                <a:spcPct val="30000"/>
              </a:spcBef>
              <a:spcAft>
                <a:spcPct val="0"/>
              </a:spcAft>
              <a:defRPr sz="1200">
                <a:solidFill>
                  <a:schemeClr val="tx1"/>
                </a:solidFill>
                <a:latin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BA24176-CFA0-4D4D-A07E-BFF378A9422A}"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44</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p:spPr>
        <p:txBody>
          <a:bodyPr/>
          <a:lstStyle/>
          <a:p>
            <a:pPr lvl="1" algn="l" eaLnBrk="1" hangingPunct="1">
              <a:buFontTx/>
              <a:buNone/>
              <a:defRPr/>
            </a:pPr>
            <a:r>
              <a:rPr lang="en-US" altLang="en-US" sz="1200" b="0" dirty="0">
                <a:solidFill>
                  <a:srgbClr val="003399"/>
                </a:solidFill>
              </a:rPr>
              <a:t>FUNCTIONING</a:t>
            </a:r>
          </a:p>
          <a:p>
            <a:pPr algn="l" eaLnBrk="1" hangingPunct="1">
              <a:defRPr/>
            </a:pPr>
            <a:r>
              <a:rPr lang="en-US" altLang="en-US" sz="1200" b="0" kern="1200" dirty="0">
                <a:solidFill>
                  <a:srgbClr val="003399"/>
                </a:solidFill>
                <a:latin typeface="+mn-lt"/>
                <a:ea typeface="+mn-ea"/>
                <a:cs typeface="+mn-cs"/>
              </a:rPr>
              <a:t>IF YOU ARE TREATING PAIN, FUNCTIONING GETS BETTER</a:t>
            </a:r>
          </a:p>
          <a:p>
            <a:pPr algn="l" eaLnBrk="1" hangingPunct="1">
              <a:defRPr/>
            </a:pPr>
            <a:r>
              <a:rPr lang="en-US" altLang="en-US" sz="1200" b="0" kern="1200" dirty="0">
                <a:solidFill>
                  <a:srgbClr val="003399"/>
                </a:solidFill>
                <a:latin typeface="+mn-lt"/>
                <a:ea typeface="+mn-ea"/>
                <a:cs typeface="+mn-cs"/>
              </a:rPr>
              <a:t>IF YOU ARE FEEDING AN ADDICTION, FUNCTIONING GETS WORSE</a:t>
            </a:r>
          </a:p>
          <a:p>
            <a:pPr marL="0" indent="0" algn="l" eaLnBrk="1" hangingPunct="1">
              <a:buFontTx/>
              <a:buNone/>
              <a:defRPr/>
            </a:pPr>
            <a:r>
              <a:rPr lang="en-US" altLang="en-US" sz="1200" b="0" i="1" u="sng" kern="1200" dirty="0">
                <a:solidFill>
                  <a:srgbClr val="003399"/>
                </a:solidFill>
                <a:latin typeface="+mn-lt"/>
                <a:ea typeface="+mn-ea"/>
                <a:cs typeface="+mn-cs"/>
              </a:rPr>
              <a:t>THINK DEVELOPMENTAL STAGES!!!</a:t>
            </a:r>
          </a:p>
          <a:p>
            <a:pPr lvl="1" eaLnBrk="1" hangingPunct="1">
              <a:buFontTx/>
              <a:buNone/>
              <a:defRPr/>
            </a:pPr>
            <a:endParaRPr lang="en-US" altLang="en-US" sz="8000" dirty="0"/>
          </a:p>
          <a:p>
            <a:pPr eaLnBrk="1" hangingPunct="1"/>
            <a:endParaRPr lang="en-US" altLang="en-US" dirty="0"/>
          </a:p>
        </p:txBody>
      </p:sp>
    </p:spTree>
    <p:extLst>
      <p:ext uri="{BB962C8B-B14F-4D97-AF65-F5344CB8AC3E}">
        <p14:creationId xmlns:p14="http://schemas.microsoft.com/office/powerpoint/2010/main" xmlns="" val="15276914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Shape 589"/>
          <p:cNvSpPr txBox="1">
            <a:spLocks noGrp="1"/>
          </p:cNvSpPr>
          <p:nvPr>
            <p:ph type="body" idx="1"/>
          </p:nvPr>
        </p:nvSpPr>
        <p:spPr>
          <a:xfrm>
            <a:off x="702296" y="4421808"/>
            <a:ext cx="5618461" cy="4189090"/>
          </a:xfrm>
          <a:prstGeom prst="rect">
            <a:avLst/>
          </a:prstGeom>
        </p:spPr>
        <p:txBody>
          <a:bodyPr lIns="83275" tIns="83275" rIns="83275" bIns="83275" anchor="t" anchorCtr="0">
            <a:noAutofit/>
          </a:bodyPr>
          <a:lstStyle/>
          <a:p>
            <a:pPr lvl="0">
              <a:spcBef>
                <a:spcPts val="0"/>
              </a:spcBef>
              <a:buNone/>
            </a:pPr>
            <a:endParaRPr/>
          </a:p>
        </p:txBody>
      </p:sp>
      <p:sp>
        <p:nvSpPr>
          <p:cNvPr id="590" name="Shape 590"/>
          <p:cNvSpPr>
            <a:spLocks noGrp="1" noRot="1" noChangeAspect="1"/>
          </p:cNvSpPr>
          <p:nvPr>
            <p:ph type="sldImg" idx="2"/>
          </p:nvPr>
        </p:nvSpPr>
        <p:spPr>
          <a:xfrm>
            <a:off x="-527736" y="698177"/>
            <a:ext cx="8079250" cy="3490912"/>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Shape 632"/>
          <p:cNvSpPr>
            <a:spLocks noGrp="1" noRot="1" noChangeAspect="1"/>
          </p:cNvSpPr>
          <p:nvPr>
            <p:ph type="sldImg" idx="2"/>
          </p:nvPr>
        </p:nvSpPr>
        <p:spPr>
          <a:xfrm>
            <a:off x="1184275" y="698500"/>
            <a:ext cx="4654549" cy="349091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33" name="Shape 633"/>
          <p:cNvSpPr txBox="1">
            <a:spLocks noGrp="1"/>
          </p:cNvSpPr>
          <p:nvPr>
            <p:ph type="body" idx="1"/>
          </p:nvPr>
        </p:nvSpPr>
        <p:spPr>
          <a:xfrm>
            <a:off x="702310" y="4421823"/>
            <a:ext cx="5618480" cy="4189095"/>
          </a:xfrm>
          <a:prstGeom prst="rect">
            <a:avLst/>
          </a:prstGeom>
          <a:noFill/>
          <a:ln>
            <a:noFill/>
          </a:ln>
        </p:spPr>
        <p:txBody>
          <a:bodyPr lIns="93300" tIns="46650" rIns="93300" bIns="4665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634" name="Shape 634"/>
          <p:cNvSpPr txBox="1">
            <a:spLocks noGrp="1"/>
          </p:cNvSpPr>
          <p:nvPr>
            <p:ph type="sldNum" idx="12"/>
          </p:nvPr>
        </p:nvSpPr>
        <p:spPr>
          <a:xfrm>
            <a:off x="3978132" y="8842029"/>
            <a:ext cx="3043343" cy="465454"/>
          </a:xfrm>
          <a:prstGeom prst="rect">
            <a:avLst/>
          </a:prstGeom>
          <a:noFill/>
          <a:ln>
            <a:noFill/>
          </a:ln>
        </p:spPr>
        <p:txBody>
          <a:bodyPr lIns="93300" tIns="46650" rIns="93300" bIns="4665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pPr marL="0" marR="0" lvl="0" indent="0" algn="r" rtl="0">
                <a:spcBef>
                  <a:spcPts val="0"/>
                </a:spcBef>
                <a:buSzPct val="25000"/>
                <a:buNone/>
              </a:pPr>
              <a:t>46</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Shape 625"/>
          <p:cNvSpPr>
            <a:spLocks noGrp="1" noRot="1" noChangeAspect="1"/>
          </p:cNvSpPr>
          <p:nvPr>
            <p:ph type="sldImg" idx="2"/>
          </p:nvPr>
        </p:nvSpPr>
        <p:spPr>
          <a:xfrm>
            <a:off x="1184275" y="698500"/>
            <a:ext cx="4654500" cy="3490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26" name="Shape 626"/>
          <p:cNvSpPr txBox="1">
            <a:spLocks noGrp="1"/>
          </p:cNvSpPr>
          <p:nvPr>
            <p:ph type="body" idx="1"/>
          </p:nvPr>
        </p:nvSpPr>
        <p:spPr>
          <a:xfrm>
            <a:off x="702310" y="4421823"/>
            <a:ext cx="5618400" cy="4189199"/>
          </a:xfrm>
          <a:prstGeom prst="rect">
            <a:avLst/>
          </a:prstGeom>
        </p:spPr>
        <p:txBody>
          <a:bodyPr lIns="91425" tIns="91425" rIns="91425" bIns="91425" anchor="t" anchorCtr="0">
            <a:noAutofit/>
          </a:bodyPr>
          <a:lstStyle/>
          <a:p>
            <a:pPr lvl="0">
              <a:spcBef>
                <a:spcPts val="0"/>
              </a:spcBef>
              <a:buNone/>
            </a:pPr>
            <a:endParaRPr/>
          </a:p>
        </p:txBody>
      </p:sp>
      <p:sp>
        <p:nvSpPr>
          <p:cNvPr id="627" name="Shape 627"/>
          <p:cNvSpPr txBox="1">
            <a:spLocks noGrp="1"/>
          </p:cNvSpPr>
          <p:nvPr>
            <p:ph type="sldNum" idx="12"/>
          </p:nvPr>
        </p:nvSpPr>
        <p:spPr>
          <a:xfrm>
            <a:off x="3978132" y="8842029"/>
            <a:ext cx="3043200" cy="465600"/>
          </a:xfrm>
          <a:prstGeom prst="rect">
            <a:avLst/>
          </a:prstGeom>
        </p:spPr>
        <p:txBody>
          <a:bodyPr lIns="93300" tIns="46650" rIns="93300" bIns="4665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47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21"/>
        <p:cNvGrpSpPr/>
        <p:nvPr/>
      </p:nvGrpSpPr>
      <p:grpSpPr>
        <a:xfrm>
          <a:off x="0" y="0"/>
          <a:ext cx="0" cy="0"/>
          <a:chOff x="0" y="0"/>
          <a:chExt cx="0" cy="0"/>
        </a:xfrm>
      </p:grpSpPr>
      <p:sp>
        <p:nvSpPr>
          <p:cNvPr id="22" name="Shape 22"/>
          <p:cNvSpPr txBox="1">
            <a:spLocks noGrp="1"/>
          </p:cNvSpPr>
          <p:nvPr>
            <p:ph type="ctrTitle"/>
          </p:nvPr>
        </p:nvSpPr>
        <p:spPr>
          <a:xfrm>
            <a:off x="685800" y="2130425"/>
            <a:ext cx="7772400" cy="1470024"/>
          </a:xfrm>
          <a:prstGeom prst="rect">
            <a:avLst/>
          </a:prstGeom>
          <a:noFill/>
          <a:ln>
            <a:noFill/>
          </a:ln>
        </p:spPr>
        <p:txBody>
          <a:bodyPr lIns="91425" tIns="91425" rIns="91425" bIns="91425" anchor="b" anchorCtr="0"/>
          <a:lstStyle>
            <a:lvl1pPr marL="0" marR="0" lvl="0" indent="0" algn="ctr" rtl="0">
              <a:spcBef>
                <a:spcPts val="0"/>
              </a:spcBef>
              <a:spcAft>
                <a:spcPts val="0"/>
              </a:spcAft>
              <a:buNone/>
              <a:defRPr sz="2500" b="1" i="0" u="none" strike="noStrike" cap="none">
                <a:solidFill>
                  <a:schemeClr val="lt1"/>
                </a:solidFill>
                <a:latin typeface="Calibri"/>
                <a:ea typeface="Calibri"/>
                <a:cs typeface="Calibri"/>
                <a:sym typeface="Calibri"/>
              </a:defRPr>
            </a:lvl1pPr>
            <a:lvl2pPr marL="0" marR="0" lvl="1" indent="0" algn="l" rtl="0">
              <a:spcBef>
                <a:spcPts val="0"/>
              </a:spcBef>
              <a:spcAft>
                <a:spcPts val="0"/>
              </a:spcAft>
              <a:buNone/>
              <a:defRPr sz="2800" b="0" i="0" u="none" strike="noStrike" cap="none">
                <a:solidFill>
                  <a:schemeClr val="dk1"/>
                </a:solidFill>
                <a:latin typeface="Georgia"/>
                <a:ea typeface="Georgia"/>
                <a:cs typeface="Georgia"/>
                <a:sym typeface="Georgia"/>
              </a:defRPr>
            </a:lvl2pPr>
            <a:lvl3pPr marL="0" marR="0" lvl="2" indent="0" algn="l" rtl="0">
              <a:spcBef>
                <a:spcPts val="0"/>
              </a:spcBef>
              <a:spcAft>
                <a:spcPts val="0"/>
              </a:spcAft>
              <a:buNone/>
              <a:defRPr sz="2800" b="0" i="0" u="none" strike="noStrike" cap="none">
                <a:solidFill>
                  <a:schemeClr val="dk1"/>
                </a:solidFill>
                <a:latin typeface="Georgia"/>
                <a:ea typeface="Georgia"/>
                <a:cs typeface="Georgia"/>
                <a:sym typeface="Georgia"/>
              </a:defRPr>
            </a:lvl3pPr>
            <a:lvl4pPr marL="0" marR="0" lvl="3" indent="0" algn="l" rtl="0">
              <a:spcBef>
                <a:spcPts val="0"/>
              </a:spcBef>
              <a:spcAft>
                <a:spcPts val="0"/>
              </a:spcAft>
              <a:buNone/>
              <a:defRPr sz="2800" b="0" i="0" u="none" strike="noStrike" cap="none">
                <a:solidFill>
                  <a:schemeClr val="dk1"/>
                </a:solidFill>
                <a:latin typeface="Georgia"/>
                <a:ea typeface="Georgia"/>
                <a:cs typeface="Georgia"/>
                <a:sym typeface="Georgia"/>
              </a:defRPr>
            </a:lvl4pPr>
            <a:lvl5pPr marL="0" marR="0" lvl="4" indent="0" algn="l" rtl="0">
              <a:spcBef>
                <a:spcPts val="0"/>
              </a:spcBef>
              <a:spcAft>
                <a:spcPts val="0"/>
              </a:spcAft>
              <a:buNone/>
              <a:defRPr sz="2800" b="0" i="0" u="none" strike="noStrike" cap="none">
                <a:solidFill>
                  <a:schemeClr val="dk1"/>
                </a:solidFill>
                <a:latin typeface="Georgia"/>
                <a:ea typeface="Georgia"/>
                <a:cs typeface="Georgia"/>
                <a:sym typeface="Georgia"/>
              </a:defRPr>
            </a:lvl5pPr>
            <a:lvl6pPr marL="457200" marR="0" lvl="5" indent="0" algn="l" rtl="0">
              <a:spcBef>
                <a:spcPts val="0"/>
              </a:spcBef>
              <a:spcAft>
                <a:spcPts val="0"/>
              </a:spcAft>
              <a:buNone/>
              <a:defRPr sz="2500" b="0" i="0" u="none" strike="noStrike" cap="none">
                <a:solidFill>
                  <a:schemeClr val="dk1"/>
                </a:solidFill>
                <a:latin typeface="Calibri"/>
                <a:ea typeface="Calibri"/>
                <a:cs typeface="Calibri"/>
                <a:sym typeface="Calibri"/>
              </a:defRPr>
            </a:lvl6pPr>
            <a:lvl7pPr marL="914400" marR="0" lvl="6" indent="0" algn="l" rtl="0">
              <a:spcBef>
                <a:spcPts val="0"/>
              </a:spcBef>
              <a:spcAft>
                <a:spcPts val="0"/>
              </a:spcAft>
              <a:buNone/>
              <a:defRPr sz="2500" b="0" i="0" u="none" strike="noStrike" cap="none">
                <a:solidFill>
                  <a:schemeClr val="dk1"/>
                </a:solidFill>
                <a:latin typeface="Calibri"/>
                <a:ea typeface="Calibri"/>
                <a:cs typeface="Calibri"/>
                <a:sym typeface="Calibri"/>
              </a:defRPr>
            </a:lvl7pPr>
            <a:lvl8pPr marL="1371600" marR="0" lvl="7" indent="0" algn="l" rtl="0">
              <a:spcBef>
                <a:spcPts val="0"/>
              </a:spcBef>
              <a:spcAft>
                <a:spcPts val="0"/>
              </a:spcAft>
              <a:buNone/>
              <a:defRPr sz="2500" b="0" i="0" u="none" strike="noStrike" cap="none">
                <a:solidFill>
                  <a:schemeClr val="dk1"/>
                </a:solidFill>
                <a:latin typeface="Calibri"/>
                <a:ea typeface="Calibri"/>
                <a:cs typeface="Calibri"/>
                <a:sym typeface="Calibri"/>
              </a:defRPr>
            </a:lvl8pPr>
            <a:lvl9pPr marL="1828800" marR="0" lvl="8" indent="0" algn="l" rtl="0">
              <a:spcBef>
                <a:spcPts val="0"/>
              </a:spcBef>
              <a:spcAft>
                <a:spcPts val="0"/>
              </a:spcAft>
              <a:buNone/>
              <a:defRPr sz="2500" b="0" i="0" u="none" strike="noStrike" cap="none">
                <a:solidFill>
                  <a:schemeClr val="dk1"/>
                </a:solidFill>
                <a:latin typeface="Calibri"/>
                <a:ea typeface="Calibri"/>
                <a:cs typeface="Calibri"/>
                <a:sym typeface="Calibri"/>
              </a:defRPr>
            </a:lvl9pPr>
          </a:lstStyle>
          <a:p>
            <a:endParaRPr/>
          </a:p>
        </p:txBody>
      </p:sp>
      <p:sp>
        <p:nvSpPr>
          <p:cNvPr id="23" name="Shape 23"/>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lvl="0" indent="0" algn="ctr" rtl="0">
              <a:spcBef>
                <a:spcPts val="0"/>
              </a:spcBef>
              <a:spcAft>
                <a:spcPts val="1000"/>
              </a:spcAft>
              <a:buClr>
                <a:srgbClr val="EC1608"/>
              </a:buClr>
              <a:buFont typeface="Arial"/>
              <a:buNone/>
              <a:defRPr sz="2000" b="0" i="0" u="none" strike="noStrike" cap="none">
                <a:solidFill>
                  <a:schemeClr val="dk1"/>
                </a:solidFill>
                <a:latin typeface="Calibri"/>
                <a:ea typeface="Calibri"/>
                <a:cs typeface="Calibri"/>
                <a:sym typeface="Calibri"/>
              </a:defRPr>
            </a:lvl1pPr>
            <a:lvl2pPr marL="457200" marR="0" lvl="1" indent="0" algn="ctr" rtl="0">
              <a:spcBef>
                <a:spcPts val="0"/>
              </a:spcBef>
              <a:spcAft>
                <a:spcPts val="900"/>
              </a:spcAft>
              <a:buClr>
                <a:schemeClr val="dk2"/>
              </a:buClr>
              <a:buFont typeface="Noto Sans Symbols"/>
              <a:buNone/>
              <a:defRPr sz="1800" b="0" i="0" u="none" strike="noStrike" cap="none">
                <a:solidFill>
                  <a:schemeClr val="dk1"/>
                </a:solidFill>
                <a:latin typeface="Calibri"/>
                <a:ea typeface="Calibri"/>
                <a:cs typeface="Calibri"/>
                <a:sym typeface="Calibri"/>
              </a:defRPr>
            </a:lvl2pPr>
            <a:lvl3pPr marL="914400" marR="0" lvl="2" indent="0" algn="ctr" rtl="0">
              <a:spcBef>
                <a:spcPts val="0"/>
              </a:spcBef>
              <a:spcAft>
                <a:spcPts val="800"/>
              </a:spcAft>
              <a:buClr>
                <a:schemeClr val="accent2"/>
              </a:buClr>
              <a:buFont typeface="Arial"/>
              <a:buNone/>
              <a:defRPr sz="1600" b="0" i="0" u="none" strike="noStrike" cap="none">
                <a:solidFill>
                  <a:schemeClr val="dk1"/>
                </a:solidFill>
                <a:latin typeface="Calibri"/>
                <a:ea typeface="Calibri"/>
                <a:cs typeface="Calibri"/>
                <a:sym typeface="Calibri"/>
              </a:defRPr>
            </a:lvl3pPr>
            <a:lvl4pPr marL="1371600" marR="0" lvl="3" indent="0" algn="ctr" rtl="0">
              <a:spcBef>
                <a:spcPts val="0"/>
              </a:spcBef>
              <a:spcAft>
                <a:spcPts val="800"/>
              </a:spcAft>
              <a:buClr>
                <a:schemeClr val="hlink"/>
              </a:buClr>
              <a:buFont typeface="Arial"/>
              <a:buNone/>
              <a:defRPr sz="1600" b="0" i="0" u="none" strike="noStrike" cap="none">
                <a:solidFill>
                  <a:schemeClr val="dk1"/>
                </a:solidFill>
                <a:latin typeface="Calibri"/>
                <a:ea typeface="Calibri"/>
                <a:cs typeface="Calibri"/>
                <a:sym typeface="Calibri"/>
              </a:defRPr>
            </a:lvl4pPr>
            <a:lvl5pPr marL="1828800" marR="0" lvl="4" indent="0" algn="ctr" rtl="0">
              <a:spcBef>
                <a:spcPts val="0"/>
              </a:spcBef>
              <a:spcAft>
                <a:spcPts val="800"/>
              </a:spcAft>
              <a:buClr>
                <a:schemeClr val="accent1"/>
              </a:buClr>
              <a:buFont typeface="Arial"/>
              <a:buNone/>
              <a:defRPr sz="1600" b="0" i="0" u="none" strike="noStrike" cap="none">
                <a:solidFill>
                  <a:schemeClr val="dk1"/>
                </a:solidFill>
                <a:latin typeface="Calibri"/>
                <a:ea typeface="Calibri"/>
                <a:cs typeface="Calibri"/>
                <a:sym typeface="Calibri"/>
              </a:defRPr>
            </a:lvl5pPr>
            <a:lvl6pPr marL="2286000" marR="0" lvl="5" indent="0" algn="ctr" rtl="0">
              <a:spcBef>
                <a:spcPts val="0"/>
              </a:spcBef>
              <a:spcAft>
                <a:spcPts val="700"/>
              </a:spcAft>
              <a:buClr>
                <a:schemeClr val="accent1"/>
              </a:buClr>
              <a:buFont typeface="Arial"/>
              <a:buNone/>
              <a:defRPr sz="1400" b="0" i="0" u="none" strike="noStrike" cap="none">
                <a:solidFill>
                  <a:schemeClr val="dk1"/>
                </a:solidFill>
                <a:latin typeface="Cambria"/>
                <a:ea typeface="Cambria"/>
                <a:cs typeface="Cambria"/>
                <a:sym typeface="Cambria"/>
              </a:defRPr>
            </a:lvl6pPr>
            <a:lvl7pPr marL="2743200" marR="0" lvl="6" indent="0" algn="ctr" rtl="0">
              <a:spcBef>
                <a:spcPts val="0"/>
              </a:spcBef>
              <a:spcAft>
                <a:spcPts val="700"/>
              </a:spcAft>
              <a:buClr>
                <a:schemeClr val="accent1"/>
              </a:buClr>
              <a:buFont typeface="Arial"/>
              <a:buNone/>
              <a:defRPr sz="1400" b="0" i="0" u="none" strike="noStrike" cap="none">
                <a:solidFill>
                  <a:schemeClr val="dk1"/>
                </a:solidFill>
                <a:latin typeface="Cambria"/>
                <a:ea typeface="Cambria"/>
                <a:cs typeface="Cambria"/>
                <a:sym typeface="Cambria"/>
              </a:defRPr>
            </a:lvl7pPr>
            <a:lvl8pPr marL="3200400" marR="0" lvl="7" indent="0" algn="ctr" rtl="0">
              <a:spcBef>
                <a:spcPts val="0"/>
              </a:spcBef>
              <a:spcAft>
                <a:spcPts val="700"/>
              </a:spcAft>
              <a:buClr>
                <a:schemeClr val="accent1"/>
              </a:buClr>
              <a:buFont typeface="Arial"/>
              <a:buNone/>
              <a:defRPr sz="1400" b="0" i="0" u="none" strike="noStrike" cap="none">
                <a:solidFill>
                  <a:schemeClr val="dk1"/>
                </a:solidFill>
                <a:latin typeface="Cambria"/>
                <a:ea typeface="Cambria"/>
                <a:cs typeface="Cambria"/>
                <a:sym typeface="Cambria"/>
              </a:defRPr>
            </a:lvl8pPr>
            <a:lvl9pPr marL="3657600" marR="0" lvl="8" indent="0" algn="ctr" rtl="0">
              <a:spcBef>
                <a:spcPts val="0"/>
              </a:spcBef>
              <a:spcAft>
                <a:spcPts val="700"/>
              </a:spcAft>
              <a:buClr>
                <a:schemeClr val="accent1"/>
              </a:buClr>
              <a:buFont typeface="Arial"/>
              <a:buNone/>
              <a:defRPr sz="1400" b="0" i="0" u="none" strike="noStrike" cap="none">
                <a:solidFill>
                  <a:schemeClr val="dk1"/>
                </a:solidFill>
                <a:latin typeface="Cambria"/>
                <a:ea typeface="Cambria"/>
                <a:cs typeface="Cambria"/>
                <a:sym typeface="Cambria"/>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15925" y="762000"/>
            <a:ext cx="7966074" cy="476964"/>
          </a:xfrm>
          <a:prstGeom prst="rect">
            <a:avLst/>
          </a:prstGeom>
          <a:noFill/>
          <a:ln>
            <a:noFill/>
          </a:ln>
        </p:spPr>
        <p:txBody>
          <a:bodyPr lIns="91425" tIns="91425" rIns="91425" bIns="91425" anchor="b" anchorCtr="0"/>
          <a:lstStyle>
            <a:lvl1pPr marL="0" marR="0" lvl="0" indent="0" algn="ctr" rtl="0">
              <a:spcBef>
                <a:spcPts val="0"/>
              </a:spcBef>
              <a:spcAft>
                <a:spcPts val="0"/>
              </a:spcAft>
              <a:buNone/>
              <a:defRPr sz="2500" b="1" i="0" u="none" strike="noStrike" cap="none">
                <a:solidFill>
                  <a:schemeClr val="lt1"/>
                </a:solidFill>
                <a:latin typeface="Calibri"/>
                <a:ea typeface="Calibri"/>
                <a:cs typeface="Calibri"/>
                <a:sym typeface="Calibri"/>
              </a:defRPr>
            </a:lvl1pPr>
            <a:lvl2pPr marL="0" marR="0" lvl="1" indent="0" algn="l" rtl="0">
              <a:spcBef>
                <a:spcPts val="0"/>
              </a:spcBef>
              <a:spcAft>
                <a:spcPts val="0"/>
              </a:spcAft>
              <a:buNone/>
              <a:defRPr sz="2800" b="0" i="0" u="none" strike="noStrike" cap="none">
                <a:solidFill>
                  <a:schemeClr val="dk1"/>
                </a:solidFill>
                <a:latin typeface="Georgia"/>
                <a:ea typeface="Georgia"/>
                <a:cs typeface="Georgia"/>
                <a:sym typeface="Georgia"/>
              </a:defRPr>
            </a:lvl2pPr>
            <a:lvl3pPr marL="0" marR="0" lvl="2" indent="0" algn="l" rtl="0">
              <a:spcBef>
                <a:spcPts val="0"/>
              </a:spcBef>
              <a:spcAft>
                <a:spcPts val="0"/>
              </a:spcAft>
              <a:buNone/>
              <a:defRPr sz="2800" b="0" i="0" u="none" strike="noStrike" cap="none">
                <a:solidFill>
                  <a:schemeClr val="dk1"/>
                </a:solidFill>
                <a:latin typeface="Georgia"/>
                <a:ea typeface="Georgia"/>
                <a:cs typeface="Georgia"/>
                <a:sym typeface="Georgia"/>
              </a:defRPr>
            </a:lvl3pPr>
            <a:lvl4pPr marL="0" marR="0" lvl="3" indent="0" algn="l" rtl="0">
              <a:spcBef>
                <a:spcPts val="0"/>
              </a:spcBef>
              <a:spcAft>
                <a:spcPts val="0"/>
              </a:spcAft>
              <a:buNone/>
              <a:defRPr sz="2800" b="0" i="0" u="none" strike="noStrike" cap="none">
                <a:solidFill>
                  <a:schemeClr val="dk1"/>
                </a:solidFill>
                <a:latin typeface="Georgia"/>
                <a:ea typeface="Georgia"/>
                <a:cs typeface="Georgia"/>
                <a:sym typeface="Georgia"/>
              </a:defRPr>
            </a:lvl4pPr>
            <a:lvl5pPr marL="0" marR="0" lvl="4" indent="0" algn="l" rtl="0">
              <a:spcBef>
                <a:spcPts val="0"/>
              </a:spcBef>
              <a:spcAft>
                <a:spcPts val="0"/>
              </a:spcAft>
              <a:buNone/>
              <a:defRPr sz="2800" b="0" i="0" u="none" strike="noStrike" cap="none">
                <a:solidFill>
                  <a:schemeClr val="dk1"/>
                </a:solidFill>
                <a:latin typeface="Georgia"/>
                <a:ea typeface="Georgia"/>
                <a:cs typeface="Georgia"/>
                <a:sym typeface="Georgia"/>
              </a:defRPr>
            </a:lvl5pPr>
            <a:lvl6pPr marL="457200" marR="0" lvl="5" indent="0" algn="l" rtl="0">
              <a:spcBef>
                <a:spcPts val="0"/>
              </a:spcBef>
              <a:spcAft>
                <a:spcPts val="0"/>
              </a:spcAft>
              <a:buNone/>
              <a:defRPr sz="2500" b="0" i="0" u="none" strike="noStrike" cap="none">
                <a:solidFill>
                  <a:schemeClr val="dk1"/>
                </a:solidFill>
                <a:latin typeface="Calibri"/>
                <a:ea typeface="Calibri"/>
                <a:cs typeface="Calibri"/>
                <a:sym typeface="Calibri"/>
              </a:defRPr>
            </a:lvl6pPr>
            <a:lvl7pPr marL="914400" marR="0" lvl="6" indent="0" algn="l" rtl="0">
              <a:spcBef>
                <a:spcPts val="0"/>
              </a:spcBef>
              <a:spcAft>
                <a:spcPts val="0"/>
              </a:spcAft>
              <a:buNone/>
              <a:defRPr sz="2500" b="0" i="0" u="none" strike="noStrike" cap="none">
                <a:solidFill>
                  <a:schemeClr val="dk1"/>
                </a:solidFill>
                <a:latin typeface="Calibri"/>
                <a:ea typeface="Calibri"/>
                <a:cs typeface="Calibri"/>
                <a:sym typeface="Calibri"/>
              </a:defRPr>
            </a:lvl7pPr>
            <a:lvl8pPr marL="1371600" marR="0" lvl="7" indent="0" algn="l" rtl="0">
              <a:spcBef>
                <a:spcPts val="0"/>
              </a:spcBef>
              <a:spcAft>
                <a:spcPts val="0"/>
              </a:spcAft>
              <a:buNone/>
              <a:defRPr sz="2500" b="0" i="0" u="none" strike="noStrike" cap="none">
                <a:solidFill>
                  <a:schemeClr val="dk1"/>
                </a:solidFill>
                <a:latin typeface="Calibri"/>
                <a:ea typeface="Calibri"/>
                <a:cs typeface="Calibri"/>
                <a:sym typeface="Calibri"/>
              </a:defRPr>
            </a:lvl8pPr>
            <a:lvl9pPr marL="1828800" marR="0" lvl="8" indent="0" algn="l" rtl="0">
              <a:spcBef>
                <a:spcPts val="0"/>
              </a:spcBef>
              <a:spcAft>
                <a:spcPts val="0"/>
              </a:spcAft>
              <a:buNone/>
              <a:defRPr sz="25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body" idx="1"/>
          </p:nvPr>
        </p:nvSpPr>
        <p:spPr>
          <a:xfrm>
            <a:off x="415925" y="1344612"/>
            <a:ext cx="4148138" cy="4638674"/>
          </a:xfrm>
          <a:prstGeom prst="rect">
            <a:avLst/>
          </a:prstGeom>
          <a:noFill/>
          <a:ln>
            <a:noFill/>
          </a:ln>
        </p:spPr>
        <p:txBody>
          <a:bodyPr lIns="91425" tIns="91425" rIns="91425" bIns="91425" anchor="t" anchorCtr="0"/>
          <a:lstStyle>
            <a:lvl1pPr marL="307975" marR="0" lvl="0" indent="-307975" algn="l" rtl="0">
              <a:spcBef>
                <a:spcPts val="0"/>
              </a:spcBef>
              <a:spcAft>
                <a:spcPts val="1400"/>
              </a:spcAft>
              <a:buNone/>
              <a:defRPr sz="2800" b="0" i="0" u="none" strike="noStrike" cap="none">
                <a:solidFill>
                  <a:schemeClr val="dk1"/>
                </a:solidFill>
                <a:latin typeface="Calibri"/>
                <a:ea typeface="Calibri"/>
                <a:cs typeface="Calibri"/>
                <a:sym typeface="Calibri"/>
              </a:defRPr>
            </a:lvl1pPr>
            <a:lvl2pPr marL="354013" marR="0" lvl="1" indent="1586" algn="l" rtl="0">
              <a:spcBef>
                <a:spcPts val="0"/>
              </a:spcBef>
              <a:spcAft>
                <a:spcPts val="1200"/>
              </a:spcAft>
              <a:buClr>
                <a:schemeClr val="dk2"/>
              </a:buClr>
              <a:buSzPct val="100000"/>
              <a:buFont typeface="Noto Sans Symbols"/>
              <a:buChar char="▪"/>
              <a:defRPr sz="2400" b="0" i="0" u="none" strike="noStrike" cap="none">
                <a:solidFill>
                  <a:schemeClr val="dk1"/>
                </a:solidFill>
                <a:latin typeface="Calibri"/>
                <a:ea typeface="Calibri"/>
                <a:cs typeface="Calibri"/>
                <a:sym typeface="Calibri"/>
              </a:defRPr>
            </a:lvl2pPr>
            <a:lvl3pPr marL="668338" marR="0" lvl="2" indent="-33337" algn="l" rtl="0">
              <a:spcBef>
                <a:spcPts val="0"/>
              </a:spcBef>
              <a:spcAft>
                <a:spcPts val="1000"/>
              </a:spcAft>
              <a:buClr>
                <a:schemeClr val="accent2"/>
              </a:buClr>
              <a:buSzPct val="100000"/>
              <a:buFont typeface="Arial"/>
              <a:buChar char="–"/>
              <a:defRPr sz="2000" b="0" i="0" u="none" strike="noStrike" cap="none">
                <a:solidFill>
                  <a:schemeClr val="dk1"/>
                </a:solidFill>
                <a:latin typeface="Calibri"/>
                <a:ea typeface="Calibri"/>
                <a:cs typeface="Calibri"/>
                <a:sym typeface="Calibri"/>
              </a:defRPr>
            </a:lvl3pPr>
            <a:lvl4pPr marL="971550" marR="0" lvl="3" indent="-44450" algn="l" rtl="0">
              <a:spcBef>
                <a:spcPts val="0"/>
              </a:spcBef>
              <a:spcAft>
                <a:spcPts val="900"/>
              </a:spcAft>
              <a:buClr>
                <a:schemeClr val="hlink"/>
              </a:buClr>
              <a:buSzPct val="100000"/>
              <a:buFont typeface="Arial"/>
              <a:buChar char="»"/>
              <a:defRPr sz="1800" b="0" i="0" u="none" strike="noStrike" cap="none">
                <a:solidFill>
                  <a:schemeClr val="dk1"/>
                </a:solidFill>
                <a:latin typeface="Calibri"/>
                <a:ea typeface="Calibri"/>
                <a:cs typeface="Calibri"/>
                <a:sym typeface="Calibri"/>
              </a:defRPr>
            </a:lvl4pPr>
            <a:lvl5pPr marL="1230313" marR="0" lvl="4" indent="-49212" algn="l" rtl="0">
              <a:spcBef>
                <a:spcPts val="0"/>
              </a:spcBef>
              <a:spcAft>
                <a:spcPts val="900"/>
              </a:spcAft>
              <a:buClr>
                <a:schemeClr val="accent1"/>
              </a:buClr>
              <a:buSzPct val="100000"/>
              <a:buFont typeface="Arial"/>
              <a:buChar char="&gt;"/>
              <a:defRPr sz="1800" b="0" i="0" u="none" strike="noStrike" cap="none">
                <a:solidFill>
                  <a:schemeClr val="dk1"/>
                </a:solidFill>
                <a:latin typeface="Calibri"/>
                <a:ea typeface="Calibri"/>
                <a:cs typeface="Calibri"/>
                <a:sym typeface="Calibri"/>
              </a:defRPr>
            </a:lvl5pPr>
            <a:lvl6pPr marL="1687513" marR="0" lvl="5" indent="-49213" algn="l" rtl="0">
              <a:spcBef>
                <a:spcPts val="0"/>
              </a:spcBef>
              <a:spcAft>
                <a:spcPts val="900"/>
              </a:spcAft>
              <a:buClr>
                <a:schemeClr val="accent1"/>
              </a:buClr>
              <a:buSzPct val="100000"/>
              <a:buFont typeface="Arial"/>
              <a:buChar char="&gt;"/>
              <a:defRPr sz="1800" b="0" i="0" u="none" strike="noStrike" cap="none">
                <a:solidFill>
                  <a:schemeClr val="dk1"/>
                </a:solidFill>
                <a:latin typeface="Cambria"/>
                <a:ea typeface="Cambria"/>
                <a:cs typeface="Cambria"/>
                <a:sym typeface="Cambria"/>
              </a:defRPr>
            </a:lvl6pPr>
            <a:lvl7pPr marL="2144713" marR="0" lvl="6" indent="-49213" algn="l" rtl="0">
              <a:spcBef>
                <a:spcPts val="0"/>
              </a:spcBef>
              <a:spcAft>
                <a:spcPts val="900"/>
              </a:spcAft>
              <a:buClr>
                <a:schemeClr val="accent1"/>
              </a:buClr>
              <a:buSzPct val="100000"/>
              <a:buFont typeface="Arial"/>
              <a:buChar char="&gt;"/>
              <a:defRPr sz="1800" b="0" i="0" u="none" strike="noStrike" cap="none">
                <a:solidFill>
                  <a:schemeClr val="dk1"/>
                </a:solidFill>
                <a:latin typeface="Cambria"/>
                <a:ea typeface="Cambria"/>
                <a:cs typeface="Cambria"/>
                <a:sym typeface="Cambria"/>
              </a:defRPr>
            </a:lvl7pPr>
            <a:lvl8pPr marL="2601913" marR="0" lvl="7" indent="-49213" algn="l" rtl="0">
              <a:spcBef>
                <a:spcPts val="0"/>
              </a:spcBef>
              <a:spcAft>
                <a:spcPts val="900"/>
              </a:spcAft>
              <a:buClr>
                <a:schemeClr val="accent1"/>
              </a:buClr>
              <a:buSzPct val="100000"/>
              <a:buFont typeface="Arial"/>
              <a:buChar char="&gt;"/>
              <a:defRPr sz="1800" b="0" i="0" u="none" strike="noStrike" cap="none">
                <a:solidFill>
                  <a:schemeClr val="dk1"/>
                </a:solidFill>
                <a:latin typeface="Cambria"/>
                <a:ea typeface="Cambria"/>
                <a:cs typeface="Cambria"/>
                <a:sym typeface="Cambria"/>
              </a:defRPr>
            </a:lvl8pPr>
            <a:lvl9pPr marL="3059113" marR="0" lvl="8" indent="-49213" algn="l" rtl="0">
              <a:spcBef>
                <a:spcPts val="0"/>
              </a:spcBef>
              <a:spcAft>
                <a:spcPts val="900"/>
              </a:spcAft>
              <a:buClr>
                <a:schemeClr val="accent1"/>
              </a:buClr>
              <a:buSzPct val="100000"/>
              <a:buFont typeface="Arial"/>
              <a:buChar char="&gt;"/>
              <a:defRPr sz="1800" b="0" i="0" u="none" strike="noStrike" cap="none">
                <a:solidFill>
                  <a:schemeClr val="dk1"/>
                </a:solidFill>
                <a:latin typeface="Cambria"/>
                <a:ea typeface="Cambria"/>
                <a:cs typeface="Cambria"/>
                <a:sym typeface="Cambria"/>
              </a:defRPr>
            </a:lvl9pPr>
          </a:lstStyle>
          <a:p>
            <a:endParaRPr/>
          </a:p>
        </p:txBody>
      </p:sp>
      <p:sp>
        <p:nvSpPr>
          <p:cNvPr id="27" name="Shape 27"/>
          <p:cNvSpPr txBox="1">
            <a:spLocks noGrp="1"/>
          </p:cNvSpPr>
          <p:nvPr>
            <p:ph type="body" idx="2"/>
          </p:nvPr>
        </p:nvSpPr>
        <p:spPr>
          <a:xfrm>
            <a:off x="4716462" y="1344612"/>
            <a:ext cx="4149724" cy="4638674"/>
          </a:xfrm>
          <a:prstGeom prst="rect">
            <a:avLst/>
          </a:prstGeom>
          <a:noFill/>
          <a:ln>
            <a:noFill/>
          </a:ln>
        </p:spPr>
        <p:txBody>
          <a:bodyPr lIns="91425" tIns="91425" rIns="91425" bIns="91425" anchor="t" anchorCtr="0"/>
          <a:lstStyle>
            <a:lvl1pPr marL="307975" marR="0" lvl="0" indent="-307975" algn="l" rtl="0">
              <a:spcBef>
                <a:spcPts val="0"/>
              </a:spcBef>
              <a:spcAft>
                <a:spcPts val="1400"/>
              </a:spcAft>
              <a:buNone/>
              <a:defRPr sz="2800" b="0" i="0" u="none" strike="noStrike" cap="none">
                <a:solidFill>
                  <a:schemeClr val="dk1"/>
                </a:solidFill>
                <a:latin typeface="Calibri"/>
                <a:ea typeface="Calibri"/>
                <a:cs typeface="Calibri"/>
                <a:sym typeface="Calibri"/>
              </a:defRPr>
            </a:lvl1pPr>
            <a:lvl2pPr marL="354013" marR="0" lvl="1" indent="1586" algn="l" rtl="0">
              <a:spcBef>
                <a:spcPts val="0"/>
              </a:spcBef>
              <a:spcAft>
                <a:spcPts val="1200"/>
              </a:spcAft>
              <a:buClr>
                <a:schemeClr val="dk2"/>
              </a:buClr>
              <a:buSzPct val="100000"/>
              <a:buFont typeface="Noto Sans Symbols"/>
              <a:buChar char="▪"/>
              <a:defRPr sz="2400" b="0" i="0" u="none" strike="noStrike" cap="none">
                <a:solidFill>
                  <a:schemeClr val="dk1"/>
                </a:solidFill>
                <a:latin typeface="Calibri"/>
                <a:ea typeface="Calibri"/>
                <a:cs typeface="Calibri"/>
                <a:sym typeface="Calibri"/>
              </a:defRPr>
            </a:lvl2pPr>
            <a:lvl3pPr marL="668338" marR="0" lvl="2" indent="-33337" algn="l" rtl="0">
              <a:spcBef>
                <a:spcPts val="0"/>
              </a:spcBef>
              <a:spcAft>
                <a:spcPts val="1000"/>
              </a:spcAft>
              <a:buClr>
                <a:schemeClr val="accent2"/>
              </a:buClr>
              <a:buSzPct val="100000"/>
              <a:buFont typeface="Arial"/>
              <a:buChar char="–"/>
              <a:defRPr sz="2000" b="0" i="0" u="none" strike="noStrike" cap="none">
                <a:solidFill>
                  <a:schemeClr val="dk1"/>
                </a:solidFill>
                <a:latin typeface="Calibri"/>
                <a:ea typeface="Calibri"/>
                <a:cs typeface="Calibri"/>
                <a:sym typeface="Calibri"/>
              </a:defRPr>
            </a:lvl3pPr>
            <a:lvl4pPr marL="971550" marR="0" lvl="3" indent="-44450" algn="l" rtl="0">
              <a:spcBef>
                <a:spcPts val="0"/>
              </a:spcBef>
              <a:spcAft>
                <a:spcPts val="900"/>
              </a:spcAft>
              <a:buClr>
                <a:schemeClr val="hlink"/>
              </a:buClr>
              <a:buSzPct val="100000"/>
              <a:buFont typeface="Arial"/>
              <a:buChar char="»"/>
              <a:defRPr sz="1800" b="0" i="0" u="none" strike="noStrike" cap="none">
                <a:solidFill>
                  <a:schemeClr val="dk1"/>
                </a:solidFill>
                <a:latin typeface="Calibri"/>
                <a:ea typeface="Calibri"/>
                <a:cs typeface="Calibri"/>
                <a:sym typeface="Calibri"/>
              </a:defRPr>
            </a:lvl4pPr>
            <a:lvl5pPr marL="1230313" marR="0" lvl="4" indent="-49212" algn="l" rtl="0">
              <a:spcBef>
                <a:spcPts val="0"/>
              </a:spcBef>
              <a:spcAft>
                <a:spcPts val="900"/>
              </a:spcAft>
              <a:buClr>
                <a:schemeClr val="accent1"/>
              </a:buClr>
              <a:buSzPct val="100000"/>
              <a:buFont typeface="Arial"/>
              <a:buChar char="&gt;"/>
              <a:defRPr sz="1800" b="0" i="0" u="none" strike="noStrike" cap="none">
                <a:solidFill>
                  <a:schemeClr val="dk1"/>
                </a:solidFill>
                <a:latin typeface="Calibri"/>
                <a:ea typeface="Calibri"/>
                <a:cs typeface="Calibri"/>
                <a:sym typeface="Calibri"/>
              </a:defRPr>
            </a:lvl5pPr>
            <a:lvl6pPr marL="1687513" marR="0" lvl="5" indent="-49213" algn="l" rtl="0">
              <a:spcBef>
                <a:spcPts val="0"/>
              </a:spcBef>
              <a:spcAft>
                <a:spcPts val="900"/>
              </a:spcAft>
              <a:buClr>
                <a:schemeClr val="accent1"/>
              </a:buClr>
              <a:buSzPct val="100000"/>
              <a:buFont typeface="Arial"/>
              <a:buChar char="&gt;"/>
              <a:defRPr sz="1800" b="0" i="0" u="none" strike="noStrike" cap="none">
                <a:solidFill>
                  <a:schemeClr val="dk1"/>
                </a:solidFill>
                <a:latin typeface="Cambria"/>
                <a:ea typeface="Cambria"/>
                <a:cs typeface="Cambria"/>
                <a:sym typeface="Cambria"/>
              </a:defRPr>
            </a:lvl6pPr>
            <a:lvl7pPr marL="2144713" marR="0" lvl="6" indent="-49213" algn="l" rtl="0">
              <a:spcBef>
                <a:spcPts val="0"/>
              </a:spcBef>
              <a:spcAft>
                <a:spcPts val="900"/>
              </a:spcAft>
              <a:buClr>
                <a:schemeClr val="accent1"/>
              </a:buClr>
              <a:buSzPct val="100000"/>
              <a:buFont typeface="Arial"/>
              <a:buChar char="&gt;"/>
              <a:defRPr sz="1800" b="0" i="0" u="none" strike="noStrike" cap="none">
                <a:solidFill>
                  <a:schemeClr val="dk1"/>
                </a:solidFill>
                <a:latin typeface="Cambria"/>
                <a:ea typeface="Cambria"/>
                <a:cs typeface="Cambria"/>
                <a:sym typeface="Cambria"/>
              </a:defRPr>
            </a:lvl7pPr>
            <a:lvl8pPr marL="2601913" marR="0" lvl="7" indent="-49213" algn="l" rtl="0">
              <a:spcBef>
                <a:spcPts val="0"/>
              </a:spcBef>
              <a:spcAft>
                <a:spcPts val="900"/>
              </a:spcAft>
              <a:buClr>
                <a:schemeClr val="accent1"/>
              </a:buClr>
              <a:buSzPct val="100000"/>
              <a:buFont typeface="Arial"/>
              <a:buChar char="&gt;"/>
              <a:defRPr sz="1800" b="0" i="0" u="none" strike="noStrike" cap="none">
                <a:solidFill>
                  <a:schemeClr val="dk1"/>
                </a:solidFill>
                <a:latin typeface="Cambria"/>
                <a:ea typeface="Cambria"/>
                <a:cs typeface="Cambria"/>
                <a:sym typeface="Cambria"/>
              </a:defRPr>
            </a:lvl8pPr>
            <a:lvl9pPr marL="3059113" marR="0" lvl="8" indent="-49213" algn="l" rtl="0">
              <a:spcBef>
                <a:spcPts val="0"/>
              </a:spcBef>
              <a:spcAft>
                <a:spcPts val="900"/>
              </a:spcAft>
              <a:buClr>
                <a:schemeClr val="accent1"/>
              </a:buClr>
              <a:buSzPct val="100000"/>
              <a:buFont typeface="Arial"/>
              <a:buChar char="&gt;"/>
              <a:defRPr sz="1800" b="0" i="0" u="none" strike="noStrike" cap="none">
                <a:solidFill>
                  <a:schemeClr val="dk1"/>
                </a:solidFill>
                <a:latin typeface="Cambria"/>
                <a:ea typeface="Cambria"/>
                <a:cs typeface="Cambria"/>
                <a:sym typeface="Cambria"/>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15925" y="762000"/>
            <a:ext cx="7966074" cy="476964"/>
          </a:xfrm>
          <a:prstGeom prst="rect">
            <a:avLst/>
          </a:prstGeom>
          <a:noFill/>
          <a:ln>
            <a:noFill/>
          </a:ln>
        </p:spPr>
        <p:txBody>
          <a:bodyPr lIns="91425" tIns="91425" rIns="91425" bIns="91425" anchor="b" anchorCtr="0"/>
          <a:lstStyle>
            <a:lvl1pPr marL="0" marR="0" lvl="0" indent="0" algn="ctr" rtl="0">
              <a:spcBef>
                <a:spcPts val="0"/>
              </a:spcBef>
              <a:spcAft>
                <a:spcPts val="0"/>
              </a:spcAft>
              <a:buNone/>
              <a:defRPr sz="2500" b="1" i="0" u="none" strike="noStrike" cap="none">
                <a:solidFill>
                  <a:schemeClr val="lt1"/>
                </a:solidFill>
                <a:latin typeface="Calibri"/>
                <a:ea typeface="Calibri"/>
                <a:cs typeface="Calibri"/>
                <a:sym typeface="Calibri"/>
              </a:defRPr>
            </a:lvl1pPr>
            <a:lvl2pPr marL="0" marR="0" lvl="1" indent="0" algn="l" rtl="0">
              <a:spcBef>
                <a:spcPts val="0"/>
              </a:spcBef>
              <a:spcAft>
                <a:spcPts val="0"/>
              </a:spcAft>
              <a:buNone/>
              <a:defRPr sz="2800" b="0" i="0" u="none" strike="noStrike" cap="none">
                <a:solidFill>
                  <a:schemeClr val="dk1"/>
                </a:solidFill>
                <a:latin typeface="Georgia"/>
                <a:ea typeface="Georgia"/>
                <a:cs typeface="Georgia"/>
                <a:sym typeface="Georgia"/>
              </a:defRPr>
            </a:lvl2pPr>
            <a:lvl3pPr marL="0" marR="0" lvl="2" indent="0" algn="l" rtl="0">
              <a:spcBef>
                <a:spcPts val="0"/>
              </a:spcBef>
              <a:spcAft>
                <a:spcPts val="0"/>
              </a:spcAft>
              <a:buNone/>
              <a:defRPr sz="2800" b="0" i="0" u="none" strike="noStrike" cap="none">
                <a:solidFill>
                  <a:schemeClr val="dk1"/>
                </a:solidFill>
                <a:latin typeface="Georgia"/>
                <a:ea typeface="Georgia"/>
                <a:cs typeface="Georgia"/>
                <a:sym typeface="Georgia"/>
              </a:defRPr>
            </a:lvl3pPr>
            <a:lvl4pPr marL="0" marR="0" lvl="3" indent="0" algn="l" rtl="0">
              <a:spcBef>
                <a:spcPts val="0"/>
              </a:spcBef>
              <a:spcAft>
                <a:spcPts val="0"/>
              </a:spcAft>
              <a:buNone/>
              <a:defRPr sz="2800" b="0" i="0" u="none" strike="noStrike" cap="none">
                <a:solidFill>
                  <a:schemeClr val="dk1"/>
                </a:solidFill>
                <a:latin typeface="Georgia"/>
                <a:ea typeface="Georgia"/>
                <a:cs typeface="Georgia"/>
                <a:sym typeface="Georgia"/>
              </a:defRPr>
            </a:lvl4pPr>
            <a:lvl5pPr marL="0" marR="0" lvl="4" indent="0" algn="l" rtl="0">
              <a:spcBef>
                <a:spcPts val="0"/>
              </a:spcBef>
              <a:spcAft>
                <a:spcPts val="0"/>
              </a:spcAft>
              <a:buNone/>
              <a:defRPr sz="2800" b="0" i="0" u="none" strike="noStrike" cap="none">
                <a:solidFill>
                  <a:schemeClr val="dk1"/>
                </a:solidFill>
                <a:latin typeface="Georgia"/>
                <a:ea typeface="Georgia"/>
                <a:cs typeface="Georgia"/>
                <a:sym typeface="Georgia"/>
              </a:defRPr>
            </a:lvl5pPr>
            <a:lvl6pPr marL="457200" marR="0" lvl="5" indent="0" algn="l" rtl="0">
              <a:spcBef>
                <a:spcPts val="0"/>
              </a:spcBef>
              <a:spcAft>
                <a:spcPts val="0"/>
              </a:spcAft>
              <a:buNone/>
              <a:defRPr sz="2500" b="0" i="0" u="none" strike="noStrike" cap="none">
                <a:solidFill>
                  <a:schemeClr val="dk1"/>
                </a:solidFill>
                <a:latin typeface="Calibri"/>
                <a:ea typeface="Calibri"/>
                <a:cs typeface="Calibri"/>
                <a:sym typeface="Calibri"/>
              </a:defRPr>
            </a:lvl6pPr>
            <a:lvl7pPr marL="914400" marR="0" lvl="6" indent="0" algn="l" rtl="0">
              <a:spcBef>
                <a:spcPts val="0"/>
              </a:spcBef>
              <a:spcAft>
                <a:spcPts val="0"/>
              </a:spcAft>
              <a:buNone/>
              <a:defRPr sz="2500" b="0" i="0" u="none" strike="noStrike" cap="none">
                <a:solidFill>
                  <a:schemeClr val="dk1"/>
                </a:solidFill>
                <a:latin typeface="Calibri"/>
                <a:ea typeface="Calibri"/>
                <a:cs typeface="Calibri"/>
                <a:sym typeface="Calibri"/>
              </a:defRPr>
            </a:lvl7pPr>
            <a:lvl8pPr marL="1371600" marR="0" lvl="7" indent="0" algn="l" rtl="0">
              <a:spcBef>
                <a:spcPts val="0"/>
              </a:spcBef>
              <a:spcAft>
                <a:spcPts val="0"/>
              </a:spcAft>
              <a:buNone/>
              <a:defRPr sz="2500" b="0" i="0" u="none" strike="noStrike" cap="none">
                <a:solidFill>
                  <a:schemeClr val="dk1"/>
                </a:solidFill>
                <a:latin typeface="Calibri"/>
                <a:ea typeface="Calibri"/>
                <a:cs typeface="Calibri"/>
                <a:sym typeface="Calibri"/>
              </a:defRPr>
            </a:lvl8pPr>
            <a:lvl9pPr marL="1828800" marR="0" lvl="8" indent="0" algn="l" rtl="0">
              <a:spcBef>
                <a:spcPts val="0"/>
              </a:spcBef>
              <a:spcAft>
                <a:spcPts val="0"/>
              </a:spcAft>
              <a:buNone/>
              <a:defRPr sz="2500" b="0" i="0" u="none" strike="noStrike" cap="none">
                <a:solidFill>
                  <a:schemeClr val="dk1"/>
                </a:solidFill>
                <a:latin typeface="Calibri"/>
                <a:ea typeface="Calibri"/>
                <a:cs typeface="Calibri"/>
                <a:sym typeface="Calibri"/>
              </a:defRPr>
            </a:lvl9pPr>
          </a:lstStyle>
          <a:p>
            <a:endParaRPr/>
          </a:p>
        </p:txBody>
      </p:sp>
      <p:sp>
        <p:nvSpPr>
          <p:cNvPr id="30" name="Shape 30"/>
          <p:cNvSpPr txBox="1">
            <a:spLocks noGrp="1"/>
          </p:cNvSpPr>
          <p:nvPr>
            <p:ph type="body" idx="1"/>
          </p:nvPr>
        </p:nvSpPr>
        <p:spPr>
          <a:xfrm>
            <a:off x="76200" y="1343025"/>
            <a:ext cx="8991600" cy="4829174"/>
          </a:xfrm>
          <a:prstGeom prst="rect">
            <a:avLst/>
          </a:prstGeom>
          <a:noFill/>
          <a:ln>
            <a:noFill/>
          </a:ln>
        </p:spPr>
        <p:txBody>
          <a:bodyPr lIns="91425" tIns="91425" rIns="91425" bIns="91425" anchor="t" anchorCtr="0"/>
          <a:lstStyle>
            <a:lvl1pPr marL="307975" marR="0" lvl="0" indent="-307975" algn="l" rtl="0">
              <a:spcBef>
                <a:spcPts val="0"/>
              </a:spcBef>
              <a:spcAft>
                <a:spcPts val="1100"/>
              </a:spcAft>
              <a:buNone/>
              <a:defRPr sz="2200" b="0" i="0" u="none" strike="noStrike" cap="none">
                <a:solidFill>
                  <a:srgbClr val="002060"/>
                </a:solidFill>
                <a:latin typeface="Calibri"/>
                <a:ea typeface="Calibri"/>
                <a:cs typeface="Calibri"/>
                <a:sym typeface="Calibri"/>
              </a:defRPr>
            </a:lvl1pPr>
            <a:lvl2pPr marL="546100" marR="0" lvl="1" indent="-228600" algn="l" rtl="0">
              <a:spcBef>
                <a:spcPts val="0"/>
              </a:spcBef>
              <a:spcAft>
                <a:spcPts val="900"/>
              </a:spcAft>
              <a:buClr>
                <a:srgbClr val="002060"/>
              </a:buClr>
              <a:buSzPct val="100000"/>
              <a:buFont typeface="Calibri"/>
              <a:buAutoNum type="arabicPeriod"/>
              <a:defRPr sz="1800" b="0" i="0" u="none" strike="noStrike" cap="none">
                <a:solidFill>
                  <a:schemeClr val="dk1"/>
                </a:solidFill>
                <a:latin typeface="Calibri"/>
                <a:ea typeface="Calibri"/>
                <a:cs typeface="Calibri"/>
                <a:sym typeface="Calibri"/>
              </a:defRPr>
            </a:lvl2pPr>
            <a:lvl3pPr marL="858838" marR="0" lvl="2" indent="-249237" algn="l" rtl="0">
              <a:spcBef>
                <a:spcPts val="0"/>
              </a:spcBef>
              <a:spcAft>
                <a:spcPts val="800"/>
              </a:spcAft>
              <a:buClr>
                <a:srgbClr val="002060"/>
              </a:buClr>
              <a:buSzPct val="100000"/>
              <a:buFont typeface="Calibri"/>
              <a:buAutoNum type="arabicPeriod"/>
              <a:defRPr sz="1600" b="0" i="0" u="none" strike="noStrike" cap="none">
                <a:solidFill>
                  <a:schemeClr val="dk1"/>
                </a:solidFill>
                <a:latin typeface="Calibri"/>
                <a:ea typeface="Calibri"/>
                <a:cs typeface="Calibri"/>
                <a:sym typeface="Calibri"/>
              </a:defRPr>
            </a:lvl3pPr>
            <a:lvl4pPr marL="1157287" marR="0" lvl="3" indent="-242887" algn="l" rtl="0">
              <a:spcBef>
                <a:spcPts val="0"/>
              </a:spcBef>
              <a:spcAft>
                <a:spcPts val="800"/>
              </a:spcAft>
              <a:buClr>
                <a:srgbClr val="002060"/>
              </a:buClr>
              <a:buSzPct val="100000"/>
              <a:buFont typeface="Calibri"/>
              <a:buAutoNum type="arabicPeriod"/>
              <a:defRPr sz="1600" b="0" i="0" u="none" strike="noStrike" cap="none">
                <a:solidFill>
                  <a:schemeClr val="dk1"/>
                </a:solidFill>
                <a:latin typeface="Calibri"/>
                <a:ea typeface="Calibri"/>
                <a:cs typeface="Calibri"/>
                <a:sym typeface="Calibri"/>
              </a:defRPr>
            </a:lvl4pPr>
            <a:lvl5pPr marL="1417638" marR="0" lvl="4" indent="-249237" algn="l" rtl="0">
              <a:spcBef>
                <a:spcPts val="0"/>
              </a:spcBef>
              <a:spcAft>
                <a:spcPts val="800"/>
              </a:spcAft>
              <a:buClr>
                <a:srgbClr val="002060"/>
              </a:buClr>
              <a:buSzPct val="100000"/>
              <a:buFont typeface="Calibri"/>
              <a:buAutoNum type="arabicPeriod"/>
              <a:defRPr sz="1600" b="0" i="0" u="none" strike="noStrike" cap="none">
                <a:solidFill>
                  <a:schemeClr val="dk1"/>
                </a:solidFill>
                <a:latin typeface="Calibri"/>
                <a:ea typeface="Calibri"/>
                <a:cs typeface="Calibri"/>
                <a:sym typeface="Calibri"/>
              </a:defRPr>
            </a:lvl5pPr>
            <a:lvl6pPr marL="1687513" marR="0" lvl="5" indent="-74613" algn="l" rtl="0">
              <a:spcBef>
                <a:spcPts val="0"/>
              </a:spcBef>
              <a:spcAft>
                <a:spcPts val="700"/>
              </a:spcAft>
              <a:buClr>
                <a:schemeClr val="accent1"/>
              </a:buClr>
              <a:buSzPct val="100000"/>
              <a:buFont typeface="Arial"/>
              <a:buChar char="&gt;"/>
              <a:defRPr sz="1400" b="0" i="0" u="none" strike="noStrike" cap="none">
                <a:solidFill>
                  <a:schemeClr val="dk1"/>
                </a:solidFill>
                <a:latin typeface="Cambria"/>
                <a:ea typeface="Cambria"/>
                <a:cs typeface="Cambria"/>
                <a:sym typeface="Cambria"/>
              </a:defRPr>
            </a:lvl6pPr>
            <a:lvl7pPr marL="2144713" marR="0" lvl="6" indent="-74613" algn="l" rtl="0">
              <a:spcBef>
                <a:spcPts val="0"/>
              </a:spcBef>
              <a:spcAft>
                <a:spcPts val="700"/>
              </a:spcAft>
              <a:buClr>
                <a:schemeClr val="accent1"/>
              </a:buClr>
              <a:buSzPct val="100000"/>
              <a:buFont typeface="Arial"/>
              <a:buChar char="&gt;"/>
              <a:defRPr sz="1400" b="0" i="0" u="none" strike="noStrike" cap="none">
                <a:solidFill>
                  <a:schemeClr val="dk1"/>
                </a:solidFill>
                <a:latin typeface="Cambria"/>
                <a:ea typeface="Cambria"/>
                <a:cs typeface="Cambria"/>
                <a:sym typeface="Cambria"/>
              </a:defRPr>
            </a:lvl7pPr>
            <a:lvl8pPr marL="2601913" marR="0" lvl="7" indent="-74613" algn="l" rtl="0">
              <a:spcBef>
                <a:spcPts val="0"/>
              </a:spcBef>
              <a:spcAft>
                <a:spcPts val="700"/>
              </a:spcAft>
              <a:buClr>
                <a:schemeClr val="accent1"/>
              </a:buClr>
              <a:buSzPct val="100000"/>
              <a:buFont typeface="Arial"/>
              <a:buChar char="&gt;"/>
              <a:defRPr sz="1400" b="0" i="0" u="none" strike="noStrike" cap="none">
                <a:solidFill>
                  <a:schemeClr val="dk1"/>
                </a:solidFill>
                <a:latin typeface="Cambria"/>
                <a:ea typeface="Cambria"/>
                <a:cs typeface="Cambria"/>
                <a:sym typeface="Cambria"/>
              </a:defRPr>
            </a:lvl8pPr>
            <a:lvl9pPr marL="3059113" marR="0" lvl="8" indent="-74613" algn="l" rtl="0">
              <a:spcBef>
                <a:spcPts val="0"/>
              </a:spcBef>
              <a:spcAft>
                <a:spcPts val="700"/>
              </a:spcAft>
              <a:buClr>
                <a:schemeClr val="accent1"/>
              </a:buClr>
              <a:buSzPct val="100000"/>
              <a:buFont typeface="Arial"/>
              <a:buChar char="&gt;"/>
              <a:defRPr sz="1400" b="0" i="0" u="none" strike="noStrike" cap="none">
                <a:solidFill>
                  <a:schemeClr val="dk1"/>
                </a:solidFill>
                <a:latin typeface="Cambria"/>
                <a:ea typeface="Cambria"/>
                <a:cs typeface="Cambria"/>
                <a:sym typeface="Cambria"/>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1"/>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spcAft>
                <a:spcPts val="0"/>
              </a:spcAft>
              <a:buNone/>
              <a:defRPr sz="4000" b="1" i="0" u="none" strike="noStrike" cap="none">
                <a:solidFill>
                  <a:schemeClr val="lt1"/>
                </a:solidFill>
                <a:latin typeface="Calibri"/>
                <a:ea typeface="Calibri"/>
                <a:cs typeface="Calibri"/>
                <a:sym typeface="Calibri"/>
              </a:defRPr>
            </a:lvl1pPr>
            <a:lvl2pPr marL="0" marR="0" lvl="1" indent="0" algn="l" rtl="0">
              <a:spcBef>
                <a:spcPts val="0"/>
              </a:spcBef>
              <a:spcAft>
                <a:spcPts val="0"/>
              </a:spcAft>
              <a:buNone/>
              <a:defRPr sz="2800" b="0" i="0" u="none" strike="noStrike" cap="none">
                <a:solidFill>
                  <a:schemeClr val="dk1"/>
                </a:solidFill>
                <a:latin typeface="Georgia"/>
                <a:ea typeface="Georgia"/>
                <a:cs typeface="Georgia"/>
                <a:sym typeface="Georgia"/>
              </a:defRPr>
            </a:lvl2pPr>
            <a:lvl3pPr marL="0" marR="0" lvl="2" indent="0" algn="l" rtl="0">
              <a:spcBef>
                <a:spcPts val="0"/>
              </a:spcBef>
              <a:spcAft>
                <a:spcPts val="0"/>
              </a:spcAft>
              <a:buNone/>
              <a:defRPr sz="2800" b="0" i="0" u="none" strike="noStrike" cap="none">
                <a:solidFill>
                  <a:schemeClr val="dk1"/>
                </a:solidFill>
                <a:latin typeface="Georgia"/>
                <a:ea typeface="Georgia"/>
                <a:cs typeface="Georgia"/>
                <a:sym typeface="Georgia"/>
              </a:defRPr>
            </a:lvl3pPr>
            <a:lvl4pPr marL="0" marR="0" lvl="3" indent="0" algn="l" rtl="0">
              <a:spcBef>
                <a:spcPts val="0"/>
              </a:spcBef>
              <a:spcAft>
                <a:spcPts val="0"/>
              </a:spcAft>
              <a:buNone/>
              <a:defRPr sz="2800" b="0" i="0" u="none" strike="noStrike" cap="none">
                <a:solidFill>
                  <a:schemeClr val="dk1"/>
                </a:solidFill>
                <a:latin typeface="Georgia"/>
                <a:ea typeface="Georgia"/>
                <a:cs typeface="Georgia"/>
                <a:sym typeface="Georgia"/>
              </a:defRPr>
            </a:lvl4pPr>
            <a:lvl5pPr marL="0" marR="0" lvl="4" indent="0" algn="l" rtl="0">
              <a:spcBef>
                <a:spcPts val="0"/>
              </a:spcBef>
              <a:spcAft>
                <a:spcPts val="0"/>
              </a:spcAft>
              <a:buNone/>
              <a:defRPr sz="2800" b="0" i="0" u="none" strike="noStrike" cap="none">
                <a:solidFill>
                  <a:schemeClr val="dk1"/>
                </a:solidFill>
                <a:latin typeface="Georgia"/>
                <a:ea typeface="Georgia"/>
                <a:cs typeface="Georgia"/>
                <a:sym typeface="Georgia"/>
              </a:defRPr>
            </a:lvl5pPr>
            <a:lvl6pPr marL="457200" marR="0" lvl="5" indent="0" algn="l" rtl="0">
              <a:spcBef>
                <a:spcPts val="0"/>
              </a:spcBef>
              <a:spcAft>
                <a:spcPts val="0"/>
              </a:spcAft>
              <a:buNone/>
              <a:defRPr sz="2500" b="0" i="0" u="none" strike="noStrike" cap="none">
                <a:solidFill>
                  <a:schemeClr val="dk1"/>
                </a:solidFill>
                <a:latin typeface="Calibri"/>
                <a:ea typeface="Calibri"/>
                <a:cs typeface="Calibri"/>
                <a:sym typeface="Calibri"/>
              </a:defRPr>
            </a:lvl6pPr>
            <a:lvl7pPr marL="914400" marR="0" lvl="6" indent="0" algn="l" rtl="0">
              <a:spcBef>
                <a:spcPts val="0"/>
              </a:spcBef>
              <a:spcAft>
                <a:spcPts val="0"/>
              </a:spcAft>
              <a:buNone/>
              <a:defRPr sz="2500" b="0" i="0" u="none" strike="noStrike" cap="none">
                <a:solidFill>
                  <a:schemeClr val="dk1"/>
                </a:solidFill>
                <a:latin typeface="Calibri"/>
                <a:ea typeface="Calibri"/>
                <a:cs typeface="Calibri"/>
                <a:sym typeface="Calibri"/>
              </a:defRPr>
            </a:lvl7pPr>
            <a:lvl8pPr marL="1371600" marR="0" lvl="7" indent="0" algn="l" rtl="0">
              <a:spcBef>
                <a:spcPts val="0"/>
              </a:spcBef>
              <a:spcAft>
                <a:spcPts val="0"/>
              </a:spcAft>
              <a:buNone/>
              <a:defRPr sz="2500" b="0" i="0" u="none" strike="noStrike" cap="none">
                <a:solidFill>
                  <a:schemeClr val="dk1"/>
                </a:solidFill>
                <a:latin typeface="Calibri"/>
                <a:ea typeface="Calibri"/>
                <a:cs typeface="Calibri"/>
                <a:sym typeface="Calibri"/>
              </a:defRPr>
            </a:lvl8pPr>
            <a:lvl9pPr marL="1828800" marR="0" lvl="8" indent="0" algn="l" rtl="0">
              <a:spcBef>
                <a:spcPts val="0"/>
              </a:spcBef>
              <a:spcAft>
                <a:spcPts val="0"/>
              </a:spcAft>
              <a:buNone/>
              <a:defRPr sz="2500" b="0" i="0" u="none" strike="noStrike" cap="none">
                <a:solidFill>
                  <a:schemeClr val="dk1"/>
                </a:solidFill>
                <a:latin typeface="Calibri"/>
                <a:ea typeface="Calibri"/>
                <a:cs typeface="Calibri"/>
                <a:sym typeface="Calibri"/>
              </a:defRPr>
            </a:lvl9pPr>
          </a:lstStyle>
          <a:p>
            <a:endParaRPr/>
          </a:p>
        </p:txBody>
      </p:sp>
      <p:sp>
        <p:nvSpPr>
          <p:cNvPr id="34" name="Shape 34"/>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0"/>
              </a:spcBef>
              <a:spcAft>
                <a:spcPts val="1000"/>
              </a:spcAft>
              <a:buClr>
                <a:srgbClr val="EC1608"/>
              </a:buClr>
              <a:buFont typeface="Arial"/>
              <a:buNone/>
              <a:defRPr sz="2000" b="0" i="0" u="none" strike="noStrike" cap="none">
                <a:solidFill>
                  <a:schemeClr val="dk1"/>
                </a:solidFill>
                <a:latin typeface="Calibri"/>
                <a:ea typeface="Calibri"/>
                <a:cs typeface="Calibri"/>
                <a:sym typeface="Calibri"/>
              </a:defRPr>
            </a:lvl1pPr>
            <a:lvl2pPr marL="457200" marR="0" lvl="1" indent="0" algn="l" rtl="0">
              <a:spcBef>
                <a:spcPts val="0"/>
              </a:spcBef>
              <a:spcAft>
                <a:spcPts val="900"/>
              </a:spcAft>
              <a:buClr>
                <a:schemeClr val="dk2"/>
              </a:buClr>
              <a:buFont typeface="Noto Sans Symbols"/>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800"/>
              </a:spcAft>
              <a:buClr>
                <a:schemeClr val="accent2"/>
              </a:buClr>
              <a:buFont typeface="Arial"/>
              <a:buNone/>
              <a:defRPr sz="1600" b="0" i="0" u="none" strike="noStrike" cap="none">
                <a:solidFill>
                  <a:schemeClr val="dk1"/>
                </a:solidFill>
                <a:latin typeface="Calibri"/>
                <a:ea typeface="Calibri"/>
                <a:cs typeface="Calibri"/>
                <a:sym typeface="Calibri"/>
              </a:defRPr>
            </a:lvl3pPr>
            <a:lvl4pPr marL="1371600" marR="0" lvl="3" indent="0" algn="l" rtl="0">
              <a:spcBef>
                <a:spcPts val="0"/>
              </a:spcBef>
              <a:spcAft>
                <a:spcPts val="700"/>
              </a:spcAft>
              <a:buClr>
                <a:schemeClr val="hlink"/>
              </a:buClr>
              <a:buFont typeface="Arial"/>
              <a:buNone/>
              <a:defRPr sz="1400" b="0" i="0" u="none" strike="noStrike" cap="none">
                <a:solidFill>
                  <a:schemeClr val="dk1"/>
                </a:solidFill>
                <a:latin typeface="Calibri"/>
                <a:ea typeface="Calibri"/>
                <a:cs typeface="Calibri"/>
                <a:sym typeface="Calibri"/>
              </a:defRPr>
            </a:lvl4pPr>
            <a:lvl5pPr marL="1828800" marR="0" lvl="4" indent="0" algn="l" rtl="0">
              <a:spcBef>
                <a:spcPts val="0"/>
              </a:spcBef>
              <a:spcAft>
                <a:spcPts val="700"/>
              </a:spcAft>
              <a:buClr>
                <a:schemeClr val="accent1"/>
              </a:buClr>
              <a:buFont typeface="Arial"/>
              <a:buNone/>
              <a:defRPr sz="1400" b="0" i="0" u="none" strike="noStrike" cap="none">
                <a:solidFill>
                  <a:schemeClr val="dk1"/>
                </a:solidFill>
                <a:latin typeface="Calibri"/>
                <a:ea typeface="Calibri"/>
                <a:cs typeface="Calibri"/>
                <a:sym typeface="Calibri"/>
              </a:defRPr>
            </a:lvl5pPr>
            <a:lvl6pPr marL="2286000" marR="0" lvl="5" indent="0" algn="l" rtl="0">
              <a:spcBef>
                <a:spcPts val="0"/>
              </a:spcBef>
              <a:spcAft>
                <a:spcPts val="700"/>
              </a:spcAft>
              <a:buClr>
                <a:schemeClr val="accent1"/>
              </a:buClr>
              <a:buFont typeface="Arial"/>
              <a:buNone/>
              <a:defRPr sz="1400" b="0" i="0" u="none" strike="noStrike" cap="none">
                <a:solidFill>
                  <a:schemeClr val="dk1"/>
                </a:solidFill>
                <a:latin typeface="Cambria"/>
                <a:ea typeface="Cambria"/>
                <a:cs typeface="Cambria"/>
                <a:sym typeface="Cambria"/>
              </a:defRPr>
            </a:lvl6pPr>
            <a:lvl7pPr marL="2743200" marR="0" lvl="6" indent="0" algn="l" rtl="0">
              <a:spcBef>
                <a:spcPts val="0"/>
              </a:spcBef>
              <a:spcAft>
                <a:spcPts val="700"/>
              </a:spcAft>
              <a:buClr>
                <a:schemeClr val="accent1"/>
              </a:buClr>
              <a:buFont typeface="Arial"/>
              <a:buNone/>
              <a:defRPr sz="1400" b="0" i="0" u="none" strike="noStrike" cap="none">
                <a:solidFill>
                  <a:schemeClr val="dk1"/>
                </a:solidFill>
                <a:latin typeface="Cambria"/>
                <a:ea typeface="Cambria"/>
                <a:cs typeface="Cambria"/>
                <a:sym typeface="Cambria"/>
              </a:defRPr>
            </a:lvl7pPr>
            <a:lvl8pPr marL="3200400" marR="0" lvl="7" indent="0" algn="l" rtl="0">
              <a:spcBef>
                <a:spcPts val="0"/>
              </a:spcBef>
              <a:spcAft>
                <a:spcPts val="700"/>
              </a:spcAft>
              <a:buClr>
                <a:schemeClr val="accent1"/>
              </a:buClr>
              <a:buFont typeface="Arial"/>
              <a:buNone/>
              <a:defRPr sz="1400" b="0" i="0" u="none" strike="noStrike" cap="none">
                <a:solidFill>
                  <a:schemeClr val="dk1"/>
                </a:solidFill>
                <a:latin typeface="Cambria"/>
                <a:ea typeface="Cambria"/>
                <a:cs typeface="Cambria"/>
                <a:sym typeface="Cambria"/>
              </a:defRPr>
            </a:lvl8pPr>
            <a:lvl9pPr marL="3657600" marR="0" lvl="8" indent="0" algn="l" rtl="0">
              <a:spcBef>
                <a:spcPts val="0"/>
              </a:spcBef>
              <a:spcAft>
                <a:spcPts val="700"/>
              </a:spcAft>
              <a:buClr>
                <a:schemeClr val="accent1"/>
              </a:buClr>
              <a:buFont typeface="Arial"/>
              <a:buNone/>
              <a:defRPr sz="1400" b="0" i="0" u="none" strike="noStrike" cap="none">
                <a:solidFill>
                  <a:schemeClr val="dk1"/>
                </a:solidFill>
                <a:latin typeface="Cambria"/>
                <a:ea typeface="Cambria"/>
                <a:cs typeface="Cambria"/>
                <a:sym typeface="Cambria"/>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415925" y="762000"/>
            <a:ext cx="7966074" cy="476964"/>
          </a:xfrm>
          <a:prstGeom prst="rect">
            <a:avLst/>
          </a:prstGeom>
          <a:noFill/>
          <a:ln>
            <a:noFill/>
          </a:ln>
        </p:spPr>
        <p:txBody>
          <a:bodyPr lIns="91425" tIns="91425" rIns="91425" bIns="91425" anchor="b" anchorCtr="0"/>
          <a:lstStyle>
            <a:lvl1pPr marL="0" marR="0" lvl="0" indent="0" algn="ctr" rtl="0">
              <a:spcBef>
                <a:spcPts val="0"/>
              </a:spcBef>
              <a:spcAft>
                <a:spcPts val="0"/>
              </a:spcAft>
              <a:buNone/>
              <a:defRPr sz="2500" b="1" i="0" u="none" strike="noStrike" cap="none">
                <a:solidFill>
                  <a:schemeClr val="lt1"/>
                </a:solidFill>
                <a:latin typeface="Calibri"/>
                <a:ea typeface="Calibri"/>
                <a:cs typeface="Calibri"/>
                <a:sym typeface="Calibri"/>
              </a:defRPr>
            </a:lvl1pPr>
            <a:lvl2pPr marL="0" marR="0" lvl="1" indent="0" algn="l" rtl="0">
              <a:spcBef>
                <a:spcPts val="0"/>
              </a:spcBef>
              <a:spcAft>
                <a:spcPts val="0"/>
              </a:spcAft>
              <a:buNone/>
              <a:defRPr sz="2800" b="0" i="0" u="none" strike="noStrike" cap="none">
                <a:solidFill>
                  <a:schemeClr val="dk1"/>
                </a:solidFill>
                <a:latin typeface="Georgia"/>
                <a:ea typeface="Georgia"/>
                <a:cs typeface="Georgia"/>
                <a:sym typeface="Georgia"/>
              </a:defRPr>
            </a:lvl2pPr>
            <a:lvl3pPr marL="0" marR="0" lvl="2" indent="0" algn="l" rtl="0">
              <a:spcBef>
                <a:spcPts val="0"/>
              </a:spcBef>
              <a:spcAft>
                <a:spcPts val="0"/>
              </a:spcAft>
              <a:buNone/>
              <a:defRPr sz="2800" b="0" i="0" u="none" strike="noStrike" cap="none">
                <a:solidFill>
                  <a:schemeClr val="dk1"/>
                </a:solidFill>
                <a:latin typeface="Georgia"/>
                <a:ea typeface="Georgia"/>
                <a:cs typeface="Georgia"/>
                <a:sym typeface="Georgia"/>
              </a:defRPr>
            </a:lvl3pPr>
            <a:lvl4pPr marL="0" marR="0" lvl="3" indent="0" algn="l" rtl="0">
              <a:spcBef>
                <a:spcPts val="0"/>
              </a:spcBef>
              <a:spcAft>
                <a:spcPts val="0"/>
              </a:spcAft>
              <a:buNone/>
              <a:defRPr sz="2800" b="0" i="0" u="none" strike="noStrike" cap="none">
                <a:solidFill>
                  <a:schemeClr val="dk1"/>
                </a:solidFill>
                <a:latin typeface="Georgia"/>
                <a:ea typeface="Georgia"/>
                <a:cs typeface="Georgia"/>
                <a:sym typeface="Georgia"/>
              </a:defRPr>
            </a:lvl4pPr>
            <a:lvl5pPr marL="0" marR="0" lvl="4" indent="0" algn="l" rtl="0">
              <a:spcBef>
                <a:spcPts val="0"/>
              </a:spcBef>
              <a:spcAft>
                <a:spcPts val="0"/>
              </a:spcAft>
              <a:buNone/>
              <a:defRPr sz="2800" b="0" i="0" u="none" strike="noStrike" cap="none">
                <a:solidFill>
                  <a:schemeClr val="dk1"/>
                </a:solidFill>
                <a:latin typeface="Georgia"/>
                <a:ea typeface="Georgia"/>
                <a:cs typeface="Georgia"/>
                <a:sym typeface="Georgia"/>
              </a:defRPr>
            </a:lvl5pPr>
            <a:lvl6pPr marL="457200" marR="0" lvl="5" indent="0" algn="l" rtl="0">
              <a:spcBef>
                <a:spcPts val="0"/>
              </a:spcBef>
              <a:spcAft>
                <a:spcPts val="0"/>
              </a:spcAft>
              <a:buNone/>
              <a:defRPr sz="2500" b="0" i="0" u="none" strike="noStrike" cap="none">
                <a:solidFill>
                  <a:schemeClr val="dk1"/>
                </a:solidFill>
                <a:latin typeface="Calibri"/>
                <a:ea typeface="Calibri"/>
                <a:cs typeface="Calibri"/>
                <a:sym typeface="Calibri"/>
              </a:defRPr>
            </a:lvl6pPr>
            <a:lvl7pPr marL="914400" marR="0" lvl="6" indent="0" algn="l" rtl="0">
              <a:spcBef>
                <a:spcPts val="0"/>
              </a:spcBef>
              <a:spcAft>
                <a:spcPts val="0"/>
              </a:spcAft>
              <a:buNone/>
              <a:defRPr sz="2500" b="0" i="0" u="none" strike="noStrike" cap="none">
                <a:solidFill>
                  <a:schemeClr val="dk1"/>
                </a:solidFill>
                <a:latin typeface="Calibri"/>
                <a:ea typeface="Calibri"/>
                <a:cs typeface="Calibri"/>
                <a:sym typeface="Calibri"/>
              </a:defRPr>
            </a:lvl7pPr>
            <a:lvl8pPr marL="1371600" marR="0" lvl="7" indent="0" algn="l" rtl="0">
              <a:spcBef>
                <a:spcPts val="0"/>
              </a:spcBef>
              <a:spcAft>
                <a:spcPts val="0"/>
              </a:spcAft>
              <a:buNone/>
              <a:defRPr sz="2500" b="0" i="0" u="none" strike="noStrike" cap="none">
                <a:solidFill>
                  <a:schemeClr val="dk1"/>
                </a:solidFill>
                <a:latin typeface="Calibri"/>
                <a:ea typeface="Calibri"/>
                <a:cs typeface="Calibri"/>
                <a:sym typeface="Calibri"/>
              </a:defRPr>
            </a:lvl8pPr>
            <a:lvl9pPr marL="1828800" marR="0" lvl="8" indent="0" algn="l" rtl="0">
              <a:spcBef>
                <a:spcPts val="0"/>
              </a:spcBef>
              <a:spcAft>
                <a:spcPts val="0"/>
              </a:spcAft>
              <a:buNone/>
              <a:defRPr sz="25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43"/>
        <p:cNvGrpSpPr/>
        <p:nvPr/>
      </p:nvGrpSpPr>
      <p:grpSpPr>
        <a:xfrm>
          <a:off x="0" y="0"/>
          <a:ext cx="0" cy="0"/>
          <a:chOff x="0" y="0"/>
          <a:chExt cx="0" cy="0"/>
        </a:xfrm>
      </p:grpSpPr>
      <p:sp>
        <p:nvSpPr>
          <p:cNvPr id="44" name="Shape 44"/>
          <p:cNvSpPr txBox="1">
            <a:spLocks noGrp="1"/>
          </p:cNvSpPr>
          <p:nvPr>
            <p:ph type="ctrTitle"/>
          </p:nvPr>
        </p:nvSpPr>
        <p:spPr>
          <a:xfrm>
            <a:off x="685800" y="2130425"/>
            <a:ext cx="7772400" cy="1470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45" name="Shape 45"/>
          <p:cNvSpPr txBox="1">
            <a:spLocks noGrp="1"/>
          </p:cNvSpPr>
          <p:nvPr>
            <p:ph type="subTitle" idx="1"/>
          </p:nvPr>
        </p:nvSpPr>
        <p:spPr>
          <a:xfrm>
            <a:off x="1371600" y="3886200"/>
            <a:ext cx="6400800" cy="1752600"/>
          </a:xfrm>
          <a:prstGeom prst="rect">
            <a:avLst/>
          </a:prstGeom>
          <a:noFill/>
          <a:ln>
            <a:noFill/>
          </a:ln>
        </p:spPr>
        <p:txBody>
          <a:bodyPr lIns="91425" tIns="91425" rIns="91425" bIns="91425" anchor="t" anchorCtr="0"/>
          <a:lstStyle>
            <a:lvl1pPr marL="0" marR="0" lvl="0" indent="0" algn="ctr" rtl="0">
              <a:spcBef>
                <a:spcPts val="640"/>
              </a:spcBef>
              <a:buClr>
                <a:srgbClr val="888888"/>
              </a:buClr>
              <a:buFont typeface="Arial"/>
              <a:buNone/>
              <a:defRPr sz="3200" b="0" i="0" u="none" strike="noStrike" cap="none">
                <a:solidFill>
                  <a:srgbClr val="888888"/>
                </a:solidFill>
                <a:latin typeface="Calibri"/>
                <a:ea typeface="Calibri"/>
                <a:cs typeface="Calibri"/>
                <a:sym typeface="Calibri"/>
              </a:defRPr>
            </a:lvl1pPr>
            <a:lvl2pPr marL="456535" marR="0" lvl="1" indent="-12035" algn="ctr" rtl="0">
              <a:spcBef>
                <a:spcPts val="560"/>
              </a:spcBef>
              <a:buClr>
                <a:srgbClr val="888888"/>
              </a:buClr>
              <a:buFont typeface="Arial"/>
              <a:buNone/>
              <a:defRPr sz="2800" b="0" i="0" u="none" strike="noStrike" cap="none">
                <a:solidFill>
                  <a:srgbClr val="888888"/>
                </a:solidFill>
                <a:latin typeface="Calibri"/>
                <a:ea typeface="Calibri"/>
                <a:cs typeface="Calibri"/>
                <a:sym typeface="Calibri"/>
              </a:defRPr>
            </a:lvl2pPr>
            <a:lvl3pPr marL="913065" marR="0" lvl="2" indent="-11365" algn="ctr" rtl="0">
              <a:spcBef>
                <a:spcPts val="480"/>
              </a:spcBef>
              <a:buClr>
                <a:srgbClr val="888888"/>
              </a:buClr>
              <a:buFont typeface="Arial"/>
              <a:buNone/>
              <a:defRPr sz="2400" b="0" i="0" u="none" strike="noStrike" cap="none">
                <a:solidFill>
                  <a:srgbClr val="888888"/>
                </a:solidFill>
                <a:latin typeface="Calibri"/>
                <a:ea typeface="Calibri"/>
                <a:cs typeface="Calibri"/>
                <a:sym typeface="Calibri"/>
              </a:defRPr>
            </a:lvl3pPr>
            <a:lvl4pPr marL="1369599" marR="0" lvl="3" indent="-10699"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4pPr>
            <a:lvl5pPr marL="1826131" marR="0" lvl="4" indent="-10031"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5pPr>
            <a:lvl6pPr marL="2282667" marR="0" lvl="5" indent="-9367"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39197" marR="0" lvl="6" indent="-8696"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195732" marR="0" lvl="7" indent="-8032"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2259" marR="0" lvl="8" indent="-7359"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ftr" idx="11"/>
          </p:nvPr>
        </p:nvSpPr>
        <p:spPr>
          <a:xfrm>
            <a:off x="3124202" y="6356350"/>
            <a:ext cx="2895599" cy="365100"/>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sldNum" idx="12"/>
          </p:nvPr>
        </p:nvSpPr>
        <p:spPr>
          <a:xfrm>
            <a:off x="6553200" y="6356350"/>
            <a:ext cx="2133600" cy="365100"/>
          </a:xfrm>
          <a:prstGeom prst="rect">
            <a:avLst/>
          </a:prstGeom>
          <a:noFill/>
          <a:ln>
            <a:noFill/>
          </a:ln>
        </p:spPr>
        <p:txBody>
          <a:bodyPr lIns="91300" tIns="45650" rIns="91300" bIns="4565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57" name="Shape 57"/>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ftr" idx="11"/>
          </p:nvPr>
        </p:nvSpPr>
        <p:spPr>
          <a:xfrm>
            <a:off x="3124202" y="6356350"/>
            <a:ext cx="2895599" cy="365100"/>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sldNum" idx="12"/>
          </p:nvPr>
        </p:nvSpPr>
        <p:spPr>
          <a:xfrm>
            <a:off x="6553200" y="6356350"/>
            <a:ext cx="2133600" cy="365100"/>
          </a:xfrm>
          <a:prstGeom prst="rect">
            <a:avLst/>
          </a:prstGeom>
          <a:noFill/>
          <a:ln>
            <a:noFill/>
          </a:ln>
        </p:spPr>
        <p:txBody>
          <a:bodyPr lIns="91300" tIns="45650" rIns="91300" bIns="4565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0"/>
        <p:cNvGrpSpPr/>
        <p:nvPr/>
      </p:nvGrpSpPr>
      <p:grpSpPr>
        <a:xfrm>
          <a:off x="0" y="0"/>
          <a:ext cx="0" cy="0"/>
          <a:chOff x="0" y="0"/>
          <a:chExt cx="0" cy="0"/>
        </a:xfrm>
      </p:grpSpPr>
      <p:sp>
        <p:nvSpPr>
          <p:cNvPr id="61" name="Shape 61"/>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ftr" idx="11"/>
          </p:nvPr>
        </p:nvSpPr>
        <p:spPr>
          <a:xfrm>
            <a:off x="3124202" y="6356350"/>
            <a:ext cx="2895599" cy="365100"/>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sldNum" idx="12"/>
          </p:nvPr>
        </p:nvSpPr>
        <p:spPr>
          <a:xfrm>
            <a:off x="6553200" y="6356350"/>
            <a:ext cx="2133600" cy="365100"/>
          </a:xfrm>
          <a:prstGeom prst="rect">
            <a:avLst/>
          </a:prstGeom>
          <a:noFill/>
          <a:ln>
            <a:noFill/>
          </a:ln>
        </p:spPr>
        <p:txBody>
          <a:bodyPr lIns="91300" tIns="45650" rIns="91300" bIns="4565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buSzPct val="25000"/>
                <a:buNone/>
              </a:p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722312" y="4406914"/>
            <a:ext cx="7772400" cy="1362000"/>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Calibri"/>
              <a:buNone/>
              <a:defRPr sz="4000" b="1"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66" name="Shape 66"/>
          <p:cNvSpPr txBox="1">
            <a:spLocks noGrp="1"/>
          </p:cNvSpPr>
          <p:nvPr>
            <p:ph type="body" idx="1"/>
          </p:nvPr>
        </p:nvSpPr>
        <p:spPr>
          <a:xfrm>
            <a:off x="722312" y="2906717"/>
            <a:ext cx="7772400" cy="1500300"/>
          </a:xfrm>
          <a:prstGeom prst="rect">
            <a:avLst/>
          </a:prstGeom>
          <a:noFill/>
          <a:ln>
            <a:noFill/>
          </a:ln>
        </p:spPr>
        <p:txBody>
          <a:bodyPr lIns="91425" tIns="91425" rIns="91425" bIns="91425" anchor="b" anchorCtr="0"/>
          <a:lstStyle>
            <a:lvl1pPr marL="0" marR="0" lvl="0" indent="0" algn="l"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1pPr>
            <a:lvl2pPr marL="456535" marR="0" lvl="1" indent="-12035" algn="l" rtl="0">
              <a:spcBef>
                <a:spcPts val="360"/>
              </a:spcBef>
              <a:buClr>
                <a:srgbClr val="888888"/>
              </a:buClr>
              <a:buFont typeface="Arial"/>
              <a:buNone/>
              <a:defRPr sz="1800" b="0" i="0" u="none" strike="noStrike" cap="none">
                <a:solidFill>
                  <a:srgbClr val="888888"/>
                </a:solidFill>
                <a:latin typeface="Calibri"/>
                <a:ea typeface="Calibri"/>
                <a:cs typeface="Calibri"/>
                <a:sym typeface="Calibri"/>
              </a:defRPr>
            </a:lvl2pPr>
            <a:lvl3pPr marL="913065" marR="0" lvl="2" indent="-11365" algn="l" rtl="0">
              <a:spcBef>
                <a:spcPts val="320"/>
              </a:spcBef>
              <a:buClr>
                <a:srgbClr val="888888"/>
              </a:buClr>
              <a:buFont typeface="Arial"/>
              <a:buNone/>
              <a:defRPr sz="1600" b="0" i="0" u="none" strike="noStrike" cap="none">
                <a:solidFill>
                  <a:srgbClr val="888888"/>
                </a:solidFill>
                <a:latin typeface="Calibri"/>
                <a:ea typeface="Calibri"/>
                <a:cs typeface="Calibri"/>
                <a:sym typeface="Calibri"/>
              </a:defRPr>
            </a:lvl3pPr>
            <a:lvl4pPr marL="1369599" marR="0" lvl="3" indent="-10699"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4pPr>
            <a:lvl5pPr marL="1826131" marR="0" lvl="4" indent="-10031"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5pPr>
            <a:lvl6pPr marL="2282667" marR="0" lvl="5" indent="-9367"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39197" marR="0" lvl="6" indent="-8696"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195732" marR="0" lvl="7" indent="-8032"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2259" marR="0" lvl="8" indent="-7359"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67" name="Shape 67"/>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ftr" idx="11"/>
          </p:nvPr>
        </p:nvSpPr>
        <p:spPr>
          <a:xfrm>
            <a:off x="3124202" y="6356350"/>
            <a:ext cx="2895599" cy="365100"/>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sldNum" idx="12"/>
          </p:nvPr>
        </p:nvSpPr>
        <p:spPr>
          <a:xfrm>
            <a:off x="6553200" y="6356350"/>
            <a:ext cx="2133600" cy="365100"/>
          </a:xfrm>
          <a:prstGeom prst="rect">
            <a:avLst/>
          </a:prstGeom>
          <a:noFill/>
          <a:ln>
            <a:noFill/>
          </a:ln>
        </p:spPr>
        <p:txBody>
          <a:bodyPr lIns="91300" tIns="45650" rIns="91300" bIns="4565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buSzPct val="25000"/>
                <a:buNone/>
              </a:p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72" name="Shape 72"/>
          <p:cNvSpPr txBox="1">
            <a:spLocks noGrp="1"/>
          </p:cNvSpPr>
          <p:nvPr>
            <p:ph type="body" idx="1"/>
          </p:nvPr>
        </p:nvSpPr>
        <p:spPr>
          <a:xfrm>
            <a:off x="457200" y="1600215"/>
            <a:ext cx="4038600" cy="4526100"/>
          </a:xfrm>
          <a:prstGeom prst="rect">
            <a:avLst/>
          </a:prstGeom>
          <a:noFill/>
          <a:ln>
            <a:noFill/>
          </a:ln>
        </p:spPr>
        <p:txBody>
          <a:bodyPr lIns="91425" tIns="91425" rIns="91425" bIns="91425" anchor="t" anchorCtr="0"/>
          <a:lstStyle>
            <a:lvl1pPr marL="342399" marR="0" lvl="0" indent="-164599"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1869" marR="0" lvl="1" indent="-144969"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1333" marR="0" lvl="2" indent="-11263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597864" marR="0" lvl="3" indent="-124664"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4400" marR="0" lvl="4" indent="-1240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0936" marR="0" lvl="5" indent="-123336"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67468" marR="0" lvl="6" indent="-122668"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3997" marR="0" lvl="7" indent="-121997"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0534" marR="0" lvl="8" indent="-121334"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Shape 73"/>
          <p:cNvSpPr txBox="1">
            <a:spLocks noGrp="1"/>
          </p:cNvSpPr>
          <p:nvPr>
            <p:ph type="body" idx="2"/>
          </p:nvPr>
        </p:nvSpPr>
        <p:spPr>
          <a:xfrm>
            <a:off x="4648200" y="1600215"/>
            <a:ext cx="4038600" cy="4526100"/>
          </a:xfrm>
          <a:prstGeom prst="rect">
            <a:avLst/>
          </a:prstGeom>
          <a:noFill/>
          <a:ln>
            <a:noFill/>
          </a:ln>
        </p:spPr>
        <p:txBody>
          <a:bodyPr lIns="91425" tIns="91425" rIns="91425" bIns="91425" anchor="t" anchorCtr="0"/>
          <a:lstStyle>
            <a:lvl1pPr marL="342399" marR="0" lvl="0" indent="-164599"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1869" marR="0" lvl="1" indent="-144969"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1333" marR="0" lvl="2" indent="-11263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597864" marR="0" lvl="3" indent="-124664"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4400" marR="0" lvl="4" indent="-1240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0936" marR="0" lvl="5" indent="-123336"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67468" marR="0" lvl="6" indent="-122668"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3997" marR="0" lvl="7" indent="-121997"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0534" marR="0" lvl="8" indent="-121334"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 name="Shape 74"/>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ftr" idx="11"/>
          </p:nvPr>
        </p:nvSpPr>
        <p:spPr>
          <a:xfrm>
            <a:off x="3124202" y="6356350"/>
            <a:ext cx="2895599" cy="365100"/>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sldNum" idx="12"/>
          </p:nvPr>
        </p:nvSpPr>
        <p:spPr>
          <a:xfrm>
            <a:off x="6553200" y="6356350"/>
            <a:ext cx="2133600" cy="365100"/>
          </a:xfrm>
          <a:prstGeom prst="rect">
            <a:avLst/>
          </a:prstGeom>
          <a:noFill/>
          <a:ln>
            <a:noFill/>
          </a:ln>
        </p:spPr>
        <p:txBody>
          <a:bodyPr lIns="91300" tIns="45650" rIns="91300" bIns="4565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buSzPct val="25000"/>
                <a:buNone/>
              </a:p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79" name="Shape 79"/>
          <p:cNvSpPr txBox="1">
            <a:spLocks noGrp="1"/>
          </p:cNvSpPr>
          <p:nvPr>
            <p:ph type="body" idx="1"/>
          </p:nvPr>
        </p:nvSpPr>
        <p:spPr>
          <a:xfrm>
            <a:off x="457200" y="1535112"/>
            <a:ext cx="4040100" cy="639899"/>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6535" marR="0" lvl="1" indent="-12035"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3065" marR="0" lvl="2" indent="-11365"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69599" marR="0" lvl="3" indent="-10699"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6131" marR="0" lvl="4" indent="-10031"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2667" marR="0" lvl="5" indent="-9367"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39197" marR="0" lvl="6" indent="-8696"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195732" marR="0" lvl="7" indent="-8032"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2259" marR="0" lvl="8" indent="-7359"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80" name="Shape 80"/>
          <p:cNvSpPr txBox="1">
            <a:spLocks noGrp="1"/>
          </p:cNvSpPr>
          <p:nvPr>
            <p:ph type="body" idx="2"/>
          </p:nvPr>
        </p:nvSpPr>
        <p:spPr>
          <a:xfrm>
            <a:off x="457200" y="2174875"/>
            <a:ext cx="4040100" cy="3951300"/>
          </a:xfrm>
          <a:prstGeom prst="rect">
            <a:avLst/>
          </a:prstGeom>
          <a:noFill/>
          <a:ln>
            <a:noFill/>
          </a:ln>
        </p:spPr>
        <p:txBody>
          <a:bodyPr lIns="91425" tIns="91425" rIns="91425" bIns="91425" anchor="t" anchorCtr="0"/>
          <a:lstStyle>
            <a:lvl1pPr marL="342399" marR="0" lvl="0" indent="-189999"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1869" marR="0" lvl="1" indent="-170369"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1333" marR="0" lvl="2" indent="-125333"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597864" marR="0" lvl="3" indent="-137364"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4400" marR="0" lvl="4" indent="-1367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0936" marR="0" lvl="5" indent="-136036"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67468" marR="0" lvl="6" indent="-135368"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3997" marR="0" lvl="7" indent="-134697"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0534" marR="0" lvl="8" indent="-134034"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body" idx="3"/>
          </p:nvPr>
        </p:nvSpPr>
        <p:spPr>
          <a:xfrm>
            <a:off x="4645039" y="1535112"/>
            <a:ext cx="4041900" cy="639899"/>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6535" marR="0" lvl="1" indent="-12035"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3065" marR="0" lvl="2" indent="-11365"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69599" marR="0" lvl="3" indent="-10699"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6131" marR="0" lvl="4" indent="-10031"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2667" marR="0" lvl="5" indent="-9367"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39197" marR="0" lvl="6" indent="-8696"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195732" marR="0" lvl="7" indent="-8032"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2259" marR="0" lvl="8" indent="-7359"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body" idx="4"/>
          </p:nvPr>
        </p:nvSpPr>
        <p:spPr>
          <a:xfrm>
            <a:off x="4645039" y="2174875"/>
            <a:ext cx="4041900" cy="3951300"/>
          </a:xfrm>
          <a:prstGeom prst="rect">
            <a:avLst/>
          </a:prstGeom>
          <a:noFill/>
          <a:ln>
            <a:noFill/>
          </a:ln>
        </p:spPr>
        <p:txBody>
          <a:bodyPr lIns="91425" tIns="91425" rIns="91425" bIns="91425" anchor="t" anchorCtr="0"/>
          <a:lstStyle>
            <a:lvl1pPr marL="342399" marR="0" lvl="0" indent="-189999"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1869" marR="0" lvl="1" indent="-170369"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1333" marR="0" lvl="2" indent="-125333"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597864" marR="0" lvl="3" indent="-137364"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4400" marR="0" lvl="4" indent="-1367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0936" marR="0" lvl="5" indent="-136036"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67468" marR="0" lvl="6" indent="-135368"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3997" marR="0" lvl="7" indent="-134697"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0534" marR="0" lvl="8" indent="-134034"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4" name="Shape 84"/>
          <p:cNvSpPr txBox="1">
            <a:spLocks noGrp="1"/>
          </p:cNvSpPr>
          <p:nvPr>
            <p:ph type="ftr" idx="11"/>
          </p:nvPr>
        </p:nvSpPr>
        <p:spPr>
          <a:xfrm>
            <a:off x="3124202" y="6356350"/>
            <a:ext cx="2895599" cy="365100"/>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5" name="Shape 85"/>
          <p:cNvSpPr txBox="1">
            <a:spLocks noGrp="1"/>
          </p:cNvSpPr>
          <p:nvPr>
            <p:ph type="sldNum" idx="12"/>
          </p:nvPr>
        </p:nvSpPr>
        <p:spPr>
          <a:xfrm>
            <a:off x="6553200" y="6356350"/>
            <a:ext cx="2133600" cy="365100"/>
          </a:xfrm>
          <a:prstGeom prst="rect">
            <a:avLst/>
          </a:prstGeom>
          <a:noFill/>
          <a:ln>
            <a:noFill/>
          </a:ln>
        </p:spPr>
        <p:txBody>
          <a:bodyPr lIns="91300" tIns="45650" rIns="91300" bIns="4565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buSzPct val="25000"/>
                <a:buNone/>
              </a:p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457214" y="273054"/>
            <a:ext cx="3008399" cy="1161900"/>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88" name="Shape 88"/>
          <p:cNvSpPr txBox="1">
            <a:spLocks noGrp="1"/>
          </p:cNvSpPr>
          <p:nvPr>
            <p:ph type="body" idx="1"/>
          </p:nvPr>
        </p:nvSpPr>
        <p:spPr>
          <a:xfrm>
            <a:off x="3575050" y="273064"/>
            <a:ext cx="5111700" cy="5853000"/>
          </a:xfrm>
          <a:prstGeom prst="rect">
            <a:avLst/>
          </a:prstGeom>
          <a:noFill/>
          <a:ln>
            <a:noFill/>
          </a:ln>
        </p:spPr>
        <p:txBody>
          <a:bodyPr lIns="91425" tIns="91425" rIns="91425" bIns="91425" anchor="t" anchorCtr="0"/>
          <a:lstStyle>
            <a:lvl1pPr marL="342399" marR="0" lvl="0" indent="-139199"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1869" marR="0" lvl="1" indent="-119569"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1333" marR="0" lvl="2" indent="-87233"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597864" marR="0" lvl="3" indent="-111964"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4400" marR="0" lvl="4" indent="-1113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0936" marR="0" lvl="5" indent="-110636"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67468" marR="0" lvl="6" indent="-109968"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3997" marR="0" lvl="7" indent="-1092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0534" marR="0" lvl="8" indent="-108634"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9" name="Shape 89"/>
          <p:cNvSpPr txBox="1">
            <a:spLocks noGrp="1"/>
          </p:cNvSpPr>
          <p:nvPr>
            <p:ph type="body" idx="2"/>
          </p:nvPr>
        </p:nvSpPr>
        <p:spPr>
          <a:xfrm>
            <a:off x="457214" y="1435100"/>
            <a:ext cx="3008399" cy="4691100"/>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6535" marR="0" lvl="1" indent="-12035"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3065" marR="0" lvl="2" indent="-11365"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69599" marR="0" lvl="3" indent="-10699"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6131" marR="0" lvl="4" indent="-10031"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2667" marR="0" lvl="5" indent="-9367"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39197" marR="0" lvl="6" indent="-8696"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195732" marR="0" lvl="7" indent="-8032"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2259" marR="0" lvl="8" indent="-7359"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0" name="Shape 90"/>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91" name="Shape 91"/>
          <p:cNvSpPr txBox="1">
            <a:spLocks noGrp="1"/>
          </p:cNvSpPr>
          <p:nvPr>
            <p:ph type="ftr" idx="11"/>
          </p:nvPr>
        </p:nvSpPr>
        <p:spPr>
          <a:xfrm>
            <a:off x="3124202" y="6356350"/>
            <a:ext cx="2895599" cy="365100"/>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92" name="Shape 92"/>
          <p:cNvSpPr txBox="1">
            <a:spLocks noGrp="1"/>
          </p:cNvSpPr>
          <p:nvPr>
            <p:ph type="sldNum" idx="12"/>
          </p:nvPr>
        </p:nvSpPr>
        <p:spPr>
          <a:xfrm>
            <a:off x="6553200" y="6356350"/>
            <a:ext cx="2133600" cy="365100"/>
          </a:xfrm>
          <a:prstGeom prst="rect">
            <a:avLst/>
          </a:prstGeom>
          <a:noFill/>
          <a:ln>
            <a:noFill/>
          </a:ln>
        </p:spPr>
        <p:txBody>
          <a:bodyPr lIns="91300" tIns="45650" rIns="91300" bIns="4565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buSzPct val="25000"/>
                <a:buNone/>
              </a:p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93"/>
        <p:cNvGrpSpPr/>
        <p:nvPr/>
      </p:nvGrpSpPr>
      <p:grpSpPr>
        <a:xfrm>
          <a:off x="0" y="0"/>
          <a:ext cx="0" cy="0"/>
          <a:chOff x="0" y="0"/>
          <a:chExt cx="0" cy="0"/>
        </a:xfrm>
      </p:grpSpPr>
      <p:sp>
        <p:nvSpPr>
          <p:cNvPr id="94" name="Shape 94"/>
          <p:cNvSpPr txBox="1">
            <a:spLocks noGrp="1"/>
          </p:cNvSpPr>
          <p:nvPr>
            <p:ph type="title"/>
          </p:nvPr>
        </p:nvSpPr>
        <p:spPr>
          <a:xfrm>
            <a:off x="1792288" y="4800600"/>
            <a:ext cx="5486400" cy="566700"/>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95" name="Shape 95"/>
          <p:cNvSpPr>
            <a:spLocks noGrp="1"/>
          </p:cNvSpPr>
          <p:nvPr>
            <p:ph type="pic" idx="2"/>
          </p:nvPr>
        </p:nvSpPr>
        <p:spPr>
          <a:xfrm>
            <a:off x="1792288" y="612775"/>
            <a:ext cx="5486400" cy="4114800"/>
          </a:xfrm>
          <a:prstGeom prst="rect">
            <a:avLst/>
          </a:prstGeom>
          <a:noFill/>
          <a:ln>
            <a:noFill/>
          </a:ln>
        </p:spPr>
        <p:txBody>
          <a:bodyPr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Calibri"/>
                <a:ea typeface="Calibri"/>
                <a:cs typeface="Calibri"/>
                <a:sym typeface="Calibri"/>
              </a:defRPr>
            </a:lvl1pPr>
            <a:lvl2pPr marL="456535" marR="0" lvl="1" indent="-12035"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3065" marR="0" lvl="2" indent="-11365"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369599" marR="0" lvl="3" indent="-10699"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6131" marR="0" lvl="4" indent="-10031"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2667" marR="0" lvl="5" indent="-9367"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39197" marR="0" lvl="6" indent="-8696"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195732" marR="0" lvl="7" indent="-8032"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2259" marR="0" lvl="8" indent="-7359"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6" name="Shape 96"/>
          <p:cNvSpPr txBox="1">
            <a:spLocks noGrp="1"/>
          </p:cNvSpPr>
          <p:nvPr>
            <p:ph type="body" idx="1"/>
          </p:nvPr>
        </p:nvSpPr>
        <p:spPr>
          <a:xfrm>
            <a:off x="1792288" y="5367337"/>
            <a:ext cx="5486400" cy="804900"/>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6535" marR="0" lvl="1" indent="-12035"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3065" marR="0" lvl="2" indent="-11365"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69599" marR="0" lvl="3" indent="-10699"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6131" marR="0" lvl="4" indent="-10031"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2667" marR="0" lvl="5" indent="-9367"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39197" marR="0" lvl="6" indent="-8696"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195732" marR="0" lvl="7" indent="-8032"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2259" marR="0" lvl="8" indent="-7359"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7" name="Shape 97"/>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98" name="Shape 98"/>
          <p:cNvSpPr txBox="1">
            <a:spLocks noGrp="1"/>
          </p:cNvSpPr>
          <p:nvPr>
            <p:ph type="ftr" idx="11"/>
          </p:nvPr>
        </p:nvSpPr>
        <p:spPr>
          <a:xfrm>
            <a:off x="3124202" y="6356350"/>
            <a:ext cx="2895599" cy="365100"/>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99" name="Shape 99"/>
          <p:cNvSpPr txBox="1">
            <a:spLocks noGrp="1"/>
          </p:cNvSpPr>
          <p:nvPr>
            <p:ph type="sldNum" idx="12"/>
          </p:nvPr>
        </p:nvSpPr>
        <p:spPr>
          <a:xfrm>
            <a:off x="6553200" y="6356350"/>
            <a:ext cx="2133600" cy="365100"/>
          </a:xfrm>
          <a:prstGeom prst="rect">
            <a:avLst/>
          </a:prstGeom>
          <a:noFill/>
          <a:ln>
            <a:noFill/>
          </a:ln>
        </p:spPr>
        <p:txBody>
          <a:bodyPr lIns="91300" tIns="45650" rIns="91300" bIns="4565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buSzPct val="25000"/>
                <a:buNone/>
              </a:p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02" name="Shape 102"/>
          <p:cNvSpPr txBox="1">
            <a:spLocks noGrp="1"/>
          </p:cNvSpPr>
          <p:nvPr>
            <p:ph type="body" idx="1"/>
          </p:nvPr>
        </p:nvSpPr>
        <p:spPr>
          <a:xfrm rot="5400000">
            <a:off x="2308950" y="-251534"/>
            <a:ext cx="4526100" cy="8229600"/>
          </a:xfrm>
          <a:prstGeom prst="rect">
            <a:avLst/>
          </a:prstGeom>
          <a:noFill/>
          <a:ln>
            <a:noFill/>
          </a:ln>
        </p:spPr>
        <p:txBody>
          <a:bodyPr lIns="91425" tIns="91425" rIns="91425" bIns="91425" anchor="t" anchorCtr="0"/>
          <a:lstStyle>
            <a:lvl1pPr marL="342399" marR="0" lvl="0" indent="-139199"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1869" marR="0" lvl="1" indent="-119569"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1333" marR="0" lvl="2" indent="-87233"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597864" marR="0" lvl="3" indent="-111964"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4400" marR="0" lvl="4" indent="-1113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0936" marR="0" lvl="5" indent="-110636"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67468" marR="0" lvl="6" indent="-109968"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3997" marR="0" lvl="7" indent="-1092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0534" marR="0" lvl="8" indent="-108634"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3" name="Shape 103"/>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04" name="Shape 104"/>
          <p:cNvSpPr txBox="1">
            <a:spLocks noGrp="1"/>
          </p:cNvSpPr>
          <p:nvPr>
            <p:ph type="ftr" idx="11"/>
          </p:nvPr>
        </p:nvSpPr>
        <p:spPr>
          <a:xfrm>
            <a:off x="3124202" y="6356350"/>
            <a:ext cx="2895599" cy="365100"/>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05" name="Shape 105"/>
          <p:cNvSpPr txBox="1">
            <a:spLocks noGrp="1"/>
          </p:cNvSpPr>
          <p:nvPr>
            <p:ph type="sldNum" idx="12"/>
          </p:nvPr>
        </p:nvSpPr>
        <p:spPr>
          <a:xfrm>
            <a:off x="6553200" y="6356350"/>
            <a:ext cx="2133600" cy="365100"/>
          </a:xfrm>
          <a:prstGeom prst="rect">
            <a:avLst/>
          </a:prstGeom>
          <a:noFill/>
          <a:ln>
            <a:noFill/>
          </a:ln>
        </p:spPr>
        <p:txBody>
          <a:bodyPr lIns="91300" tIns="45650" rIns="91300" bIns="4565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buSzPct val="25000"/>
                <a:buNone/>
              </a:p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rot="5400000">
            <a:off x="4732350" y="2171690"/>
            <a:ext cx="5851500" cy="20574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08" name="Shape 108"/>
          <p:cNvSpPr txBox="1">
            <a:spLocks noGrp="1"/>
          </p:cNvSpPr>
          <p:nvPr>
            <p:ph type="body" idx="1"/>
          </p:nvPr>
        </p:nvSpPr>
        <p:spPr>
          <a:xfrm rot="5400000">
            <a:off x="541350" y="190490"/>
            <a:ext cx="5851500" cy="6019800"/>
          </a:xfrm>
          <a:prstGeom prst="rect">
            <a:avLst/>
          </a:prstGeom>
          <a:noFill/>
          <a:ln>
            <a:noFill/>
          </a:ln>
        </p:spPr>
        <p:txBody>
          <a:bodyPr lIns="91425" tIns="91425" rIns="91425" bIns="91425" anchor="t" anchorCtr="0"/>
          <a:lstStyle>
            <a:lvl1pPr marL="342399" marR="0" lvl="0" indent="-139199"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1869" marR="0" lvl="1" indent="-119569"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1333" marR="0" lvl="2" indent="-87233"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597864" marR="0" lvl="3" indent="-111964"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4400" marR="0" lvl="4" indent="-1113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0936" marR="0" lvl="5" indent="-110636"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67468" marR="0" lvl="6" indent="-109968"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3997" marR="0" lvl="7" indent="-1092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0534" marR="0" lvl="8" indent="-108634"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9" name="Shape 109"/>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10" name="Shape 110"/>
          <p:cNvSpPr txBox="1">
            <a:spLocks noGrp="1"/>
          </p:cNvSpPr>
          <p:nvPr>
            <p:ph type="ftr" idx="11"/>
          </p:nvPr>
        </p:nvSpPr>
        <p:spPr>
          <a:xfrm>
            <a:off x="3124202" y="6356350"/>
            <a:ext cx="2895599" cy="365100"/>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11" name="Shape 111"/>
          <p:cNvSpPr txBox="1">
            <a:spLocks noGrp="1"/>
          </p:cNvSpPr>
          <p:nvPr>
            <p:ph type="sldNum" idx="12"/>
          </p:nvPr>
        </p:nvSpPr>
        <p:spPr>
          <a:xfrm>
            <a:off x="6553200" y="6356350"/>
            <a:ext cx="2133600" cy="365100"/>
          </a:xfrm>
          <a:prstGeom prst="rect">
            <a:avLst/>
          </a:prstGeom>
          <a:noFill/>
          <a:ln>
            <a:noFill/>
          </a:ln>
        </p:spPr>
        <p:txBody>
          <a:bodyPr lIns="91300" tIns="45650" rIns="91300" bIns="4565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pPr marL="0" marR="0" lvl="0" indent="0" algn="r" rtl="0">
                <a:spcBef>
                  <a:spcPts val="0"/>
                </a:spcBef>
                <a:buSzPct val="25000"/>
                <a:buNone/>
              </a:p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18"/>
        <p:cNvGrpSpPr/>
        <p:nvPr/>
      </p:nvGrpSpPr>
      <p:grpSpPr>
        <a:xfrm>
          <a:off x="0" y="0"/>
          <a:ext cx="0" cy="0"/>
          <a:chOff x="0" y="0"/>
          <a:chExt cx="0" cy="0"/>
        </a:xfrm>
      </p:grpSpPr>
      <p:sp>
        <p:nvSpPr>
          <p:cNvPr id="119" name="Shape 119"/>
          <p:cNvSpPr txBox="1">
            <a:spLocks noGrp="1"/>
          </p:cNvSpPr>
          <p:nvPr>
            <p:ph type="ctrTitle"/>
          </p:nvPr>
        </p:nvSpPr>
        <p:spPr>
          <a:xfrm>
            <a:off x="1143000" y="1122362"/>
            <a:ext cx="6858000" cy="2387700"/>
          </a:xfrm>
          <a:prstGeom prst="rect">
            <a:avLst/>
          </a:prstGeom>
          <a:noFill/>
          <a:ln>
            <a:noFill/>
          </a:ln>
        </p:spPr>
        <p:txBody>
          <a:bodyPr lIns="91425" tIns="91425" rIns="91425" bIns="91425" anchor="b" anchorCtr="0"/>
          <a:lstStyle>
            <a:lvl1pPr marL="0" marR="0" lvl="0" indent="0" algn="ctr"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20" name="Shape 120"/>
          <p:cNvSpPr txBox="1">
            <a:spLocks noGrp="1"/>
          </p:cNvSpPr>
          <p:nvPr>
            <p:ph type="subTitle" idx="1"/>
          </p:nvPr>
        </p:nvSpPr>
        <p:spPr>
          <a:xfrm>
            <a:off x="1143000" y="3602037"/>
            <a:ext cx="6858000" cy="1655700"/>
          </a:xfrm>
          <a:prstGeom prst="rect">
            <a:avLst/>
          </a:prstGeom>
          <a:noFill/>
          <a:ln>
            <a:noFill/>
          </a:ln>
        </p:spPr>
        <p:txBody>
          <a:bodyPr lIns="91425" tIns="91425" rIns="91425" bIns="91425" anchor="t" anchorCtr="0"/>
          <a:lstStyle>
            <a:lvl1pPr marL="0" marR="0" lvl="0" indent="0" algn="ctr" rtl="0">
              <a:lnSpc>
                <a:spcPct val="90000"/>
              </a:lnSpc>
              <a:spcBef>
                <a:spcPts val="1000"/>
              </a:spcBef>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buClr>
                <a:schemeClr val="dk1"/>
              </a:buClr>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21" name="Shape 121"/>
          <p:cNvSpPr txBox="1">
            <a:spLocks noGrp="1"/>
          </p:cNvSpPr>
          <p:nvPr>
            <p:ph type="dt" idx="10"/>
          </p:nvPr>
        </p:nvSpPr>
        <p:spPr>
          <a:xfrm>
            <a:off x="628650" y="6356350"/>
            <a:ext cx="2057400" cy="365100"/>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22" name="Shape 122"/>
          <p:cNvSpPr txBox="1">
            <a:spLocks noGrp="1"/>
          </p:cNvSpPr>
          <p:nvPr>
            <p:ph type="ftr" idx="11"/>
          </p:nvPr>
        </p:nvSpPr>
        <p:spPr>
          <a:xfrm>
            <a:off x="3028950" y="6356350"/>
            <a:ext cx="3086100" cy="365100"/>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23" name="Shape 123"/>
          <p:cNvSpPr txBox="1">
            <a:spLocks noGrp="1"/>
          </p:cNvSpPr>
          <p:nvPr>
            <p:ph type="sldNum" idx="12"/>
          </p:nvPr>
        </p:nvSpPr>
        <p:spPr>
          <a:xfrm>
            <a:off x="6457950" y="6356350"/>
            <a:ext cx="20574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24"/>
        <p:cNvGrpSpPr/>
        <p:nvPr/>
      </p:nvGrpSpPr>
      <p:grpSpPr>
        <a:xfrm>
          <a:off x="0" y="0"/>
          <a:ext cx="0" cy="0"/>
          <a:chOff x="0" y="0"/>
          <a:chExt cx="0" cy="0"/>
        </a:xfrm>
      </p:grpSpPr>
      <p:sp>
        <p:nvSpPr>
          <p:cNvPr id="125" name="Shape 125"/>
          <p:cNvSpPr txBox="1">
            <a:spLocks noGrp="1"/>
          </p:cNvSpPr>
          <p:nvPr>
            <p:ph type="dt" idx="10"/>
          </p:nvPr>
        </p:nvSpPr>
        <p:spPr>
          <a:xfrm>
            <a:off x="628650" y="6356350"/>
            <a:ext cx="2057400" cy="365100"/>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26" name="Shape 126"/>
          <p:cNvSpPr txBox="1">
            <a:spLocks noGrp="1"/>
          </p:cNvSpPr>
          <p:nvPr>
            <p:ph type="ftr" idx="11"/>
          </p:nvPr>
        </p:nvSpPr>
        <p:spPr>
          <a:xfrm>
            <a:off x="3028950" y="6356350"/>
            <a:ext cx="3086100" cy="365100"/>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27" name="Shape 127"/>
          <p:cNvSpPr txBox="1">
            <a:spLocks noGrp="1"/>
          </p:cNvSpPr>
          <p:nvPr>
            <p:ph type="sldNum" idx="12"/>
          </p:nvPr>
        </p:nvSpPr>
        <p:spPr>
          <a:xfrm>
            <a:off x="6457950" y="6356350"/>
            <a:ext cx="20574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628650" y="365125"/>
            <a:ext cx="7886700" cy="1325700"/>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30" name="Shape 130"/>
          <p:cNvSpPr txBox="1">
            <a:spLocks noGrp="1"/>
          </p:cNvSpPr>
          <p:nvPr>
            <p:ph type="body" idx="1"/>
          </p:nvPr>
        </p:nvSpPr>
        <p:spPr>
          <a:xfrm>
            <a:off x="628650" y="1825625"/>
            <a:ext cx="7886700" cy="4351200"/>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1" name="Shape 131"/>
          <p:cNvSpPr txBox="1">
            <a:spLocks noGrp="1"/>
          </p:cNvSpPr>
          <p:nvPr>
            <p:ph type="dt" idx="10"/>
          </p:nvPr>
        </p:nvSpPr>
        <p:spPr>
          <a:xfrm>
            <a:off x="628650" y="6356350"/>
            <a:ext cx="2057400" cy="365100"/>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2" name="Shape 132"/>
          <p:cNvSpPr txBox="1">
            <a:spLocks noGrp="1"/>
          </p:cNvSpPr>
          <p:nvPr>
            <p:ph type="ftr" idx="11"/>
          </p:nvPr>
        </p:nvSpPr>
        <p:spPr>
          <a:xfrm>
            <a:off x="3028950" y="6356350"/>
            <a:ext cx="3086100" cy="365100"/>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3" name="Shape 133"/>
          <p:cNvSpPr txBox="1">
            <a:spLocks noGrp="1"/>
          </p:cNvSpPr>
          <p:nvPr>
            <p:ph type="sldNum" idx="12"/>
          </p:nvPr>
        </p:nvSpPr>
        <p:spPr>
          <a:xfrm>
            <a:off x="6457950" y="6356350"/>
            <a:ext cx="20574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623887" y="1709738"/>
            <a:ext cx="7886700" cy="2852700"/>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36" name="Shape 136"/>
          <p:cNvSpPr txBox="1">
            <a:spLocks noGrp="1"/>
          </p:cNvSpPr>
          <p:nvPr>
            <p:ph type="body" idx="1"/>
          </p:nvPr>
        </p:nvSpPr>
        <p:spPr>
          <a:xfrm>
            <a:off x="623887" y="4589462"/>
            <a:ext cx="7886700" cy="1500300"/>
          </a:xfrm>
          <a:prstGeom prst="rect">
            <a:avLst/>
          </a:prstGeom>
          <a:noFill/>
          <a:ln>
            <a:noFill/>
          </a:ln>
        </p:spPr>
        <p:txBody>
          <a:bodyPr lIns="91425" tIns="91425" rIns="91425" bIns="91425" anchor="t" anchorCtr="0"/>
          <a:lstStyle>
            <a:lvl1pPr marL="0" marR="0" lvl="0" indent="0" algn="l" rtl="0">
              <a:lnSpc>
                <a:spcPct val="90000"/>
              </a:lnSpc>
              <a:spcBef>
                <a:spcPts val="1000"/>
              </a:spcBef>
              <a:buClr>
                <a:srgbClr val="888888"/>
              </a:buClr>
              <a:buFont typeface="Arial"/>
              <a:buNone/>
              <a:defRPr sz="2400" b="0" i="0" u="none" strike="noStrike" cap="none">
                <a:solidFill>
                  <a:srgbClr val="888888"/>
                </a:solidFill>
                <a:latin typeface="Calibri"/>
                <a:ea typeface="Calibri"/>
                <a:cs typeface="Calibri"/>
                <a:sym typeface="Calibri"/>
              </a:defRPr>
            </a:lvl1pPr>
            <a:lvl2pPr marL="457200" marR="0" lvl="1" indent="0" algn="l" rtl="0">
              <a:lnSpc>
                <a:spcPct val="90000"/>
              </a:lnSpc>
              <a:spcBef>
                <a:spcPts val="500"/>
              </a:spcBef>
              <a:buClr>
                <a:srgbClr val="888888"/>
              </a:buClr>
              <a:buFont typeface="Arial"/>
              <a:buNone/>
              <a:defRPr sz="2000" b="0" i="0" u="none" strike="noStrike" cap="none">
                <a:solidFill>
                  <a:srgbClr val="888888"/>
                </a:solidFill>
                <a:latin typeface="Calibri"/>
                <a:ea typeface="Calibri"/>
                <a:cs typeface="Calibri"/>
                <a:sym typeface="Calibri"/>
              </a:defRPr>
            </a:lvl2pPr>
            <a:lvl3pPr marL="914400" marR="0" lvl="2" indent="0" algn="l" rtl="0">
              <a:lnSpc>
                <a:spcPct val="90000"/>
              </a:lnSpc>
              <a:spcBef>
                <a:spcPts val="500"/>
              </a:spcBef>
              <a:buClr>
                <a:srgbClr val="888888"/>
              </a:buClr>
              <a:buFont typeface="Arial"/>
              <a:buNone/>
              <a:defRPr sz="1800" b="0" i="0" u="none" strike="noStrike" cap="none">
                <a:solidFill>
                  <a:srgbClr val="888888"/>
                </a:solidFill>
                <a:latin typeface="Calibri"/>
                <a:ea typeface="Calibri"/>
                <a:cs typeface="Calibri"/>
                <a:sym typeface="Calibri"/>
              </a:defRPr>
            </a:lvl3pPr>
            <a:lvl4pPr marL="1371600" marR="0" lvl="3"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4pPr>
            <a:lvl5pPr marL="1828800" marR="0" lvl="4"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5pPr>
            <a:lvl6pPr marL="2286000" marR="0" lvl="5"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6pPr>
            <a:lvl7pPr marL="2743200" marR="0" lvl="6"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7pPr>
            <a:lvl8pPr marL="3200400" marR="0" lvl="7"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8pPr>
            <a:lvl9pPr marL="3657600" marR="0" lvl="8"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137" name="Shape 137"/>
          <p:cNvSpPr txBox="1">
            <a:spLocks noGrp="1"/>
          </p:cNvSpPr>
          <p:nvPr>
            <p:ph type="dt" idx="10"/>
          </p:nvPr>
        </p:nvSpPr>
        <p:spPr>
          <a:xfrm>
            <a:off x="628650" y="6356350"/>
            <a:ext cx="2057400" cy="365100"/>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8" name="Shape 138"/>
          <p:cNvSpPr txBox="1">
            <a:spLocks noGrp="1"/>
          </p:cNvSpPr>
          <p:nvPr>
            <p:ph type="ftr" idx="11"/>
          </p:nvPr>
        </p:nvSpPr>
        <p:spPr>
          <a:xfrm>
            <a:off x="3028950" y="6356350"/>
            <a:ext cx="3086100" cy="365100"/>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9" name="Shape 139"/>
          <p:cNvSpPr txBox="1">
            <a:spLocks noGrp="1"/>
          </p:cNvSpPr>
          <p:nvPr>
            <p:ph type="sldNum" idx="12"/>
          </p:nvPr>
        </p:nvSpPr>
        <p:spPr>
          <a:xfrm>
            <a:off x="6457950" y="6356350"/>
            <a:ext cx="20574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628650" y="365125"/>
            <a:ext cx="7886700" cy="1325700"/>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42" name="Shape 142"/>
          <p:cNvSpPr txBox="1">
            <a:spLocks noGrp="1"/>
          </p:cNvSpPr>
          <p:nvPr>
            <p:ph type="body" idx="1"/>
          </p:nvPr>
        </p:nvSpPr>
        <p:spPr>
          <a:xfrm>
            <a:off x="628650" y="1825625"/>
            <a:ext cx="3886200" cy="4351200"/>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3" name="Shape 143"/>
          <p:cNvSpPr txBox="1">
            <a:spLocks noGrp="1"/>
          </p:cNvSpPr>
          <p:nvPr>
            <p:ph type="body" idx="2"/>
          </p:nvPr>
        </p:nvSpPr>
        <p:spPr>
          <a:xfrm>
            <a:off x="4629150" y="1825625"/>
            <a:ext cx="3886200" cy="4351200"/>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4" name="Shape 144"/>
          <p:cNvSpPr txBox="1">
            <a:spLocks noGrp="1"/>
          </p:cNvSpPr>
          <p:nvPr>
            <p:ph type="dt" idx="10"/>
          </p:nvPr>
        </p:nvSpPr>
        <p:spPr>
          <a:xfrm>
            <a:off x="628650" y="6356350"/>
            <a:ext cx="2057400" cy="365100"/>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5" name="Shape 145"/>
          <p:cNvSpPr txBox="1">
            <a:spLocks noGrp="1"/>
          </p:cNvSpPr>
          <p:nvPr>
            <p:ph type="ftr" idx="11"/>
          </p:nvPr>
        </p:nvSpPr>
        <p:spPr>
          <a:xfrm>
            <a:off x="3028950" y="6356350"/>
            <a:ext cx="3086100" cy="365100"/>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6" name="Shape 146"/>
          <p:cNvSpPr txBox="1">
            <a:spLocks noGrp="1"/>
          </p:cNvSpPr>
          <p:nvPr>
            <p:ph type="sldNum" idx="12"/>
          </p:nvPr>
        </p:nvSpPr>
        <p:spPr>
          <a:xfrm>
            <a:off x="6457950" y="6356350"/>
            <a:ext cx="20574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47"/>
        <p:cNvGrpSpPr/>
        <p:nvPr/>
      </p:nvGrpSpPr>
      <p:grpSpPr>
        <a:xfrm>
          <a:off x="0" y="0"/>
          <a:ext cx="0" cy="0"/>
          <a:chOff x="0" y="0"/>
          <a:chExt cx="0" cy="0"/>
        </a:xfrm>
      </p:grpSpPr>
      <p:sp>
        <p:nvSpPr>
          <p:cNvPr id="148" name="Shape 148"/>
          <p:cNvSpPr txBox="1">
            <a:spLocks noGrp="1"/>
          </p:cNvSpPr>
          <p:nvPr>
            <p:ph type="title"/>
          </p:nvPr>
        </p:nvSpPr>
        <p:spPr>
          <a:xfrm>
            <a:off x="629840" y="365125"/>
            <a:ext cx="7886700" cy="1325700"/>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49" name="Shape 149"/>
          <p:cNvSpPr txBox="1">
            <a:spLocks noGrp="1"/>
          </p:cNvSpPr>
          <p:nvPr>
            <p:ph type="body" idx="1"/>
          </p:nvPr>
        </p:nvSpPr>
        <p:spPr>
          <a:xfrm>
            <a:off x="629840" y="1681163"/>
            <a:ext cx="3868500" cy="823800"/>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50" name="Shape 150"/>
          <p:cNvSpPr txBox="1">
            <a:spLocks noGrp="1"/>
          </p:cNvSpPr>
          <p:nvPr>
            <p:ph type="body" idx="2"/>
          </p:nvPr>
        </p:nvSpPr>
        <p:spPr>
          <a:xfrm>
            <a:off x="629840" y="2505075"/>
            <a:ext cx="3868500" cy="3684600"/>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1" name="Shape 151"/>
          <p:cNvSpPr txBox="1">
            <a:spLocks noGrp="1"/>
          </p:cNvSpPr>
          <p:nvPr>
            <p:ph type="body" idx="3"/>
          </p:nvPr>
        </p:nvSpPr>
        <p:spPr>
          <a:xfrm>
            <a:off x="4629150" y="1681163"/>
            <a:ext cx="3887400" cy="823800"/>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52" name="Shape 152"/>
          <p:cNvSpPr txBox="1">
            <a:spLocks noGrp="1"/>
          </p:cNvSpPr>
          <p:nvPr>
            <p:ph type="body" idx="4"/>
          </p:nvPr>
        </p:nvSpPr>
        <p:spPr>
          <a:xfrm>
            <a:off x="4629150" y="2505075"/>
            <a:ext cx="3887400" cy="3684600"/>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3" name="Shape 153"/>
          <p:cNvSpPr txBox="1">
            <a:spLocks noGrp="1"/>
          </p:cNvSpPr>
          <p:nvPr>
            <p:ph type="dt" idx="10"/>
          </p:nvPr>
        </p:nvSpPr>
        <p:spPr>
          <a:xfrm>
            <a:off x="628650" y="6356350"/>
            <a:ext cx="2057400" cy="365100"/>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54" name="Shape 154"/>
          <p:cNvSpPr txBox="1">
            <a:spLocks noGrp="1"/>
          </p:cNvSpPr>
          <p:nvPr>
            <p:ph type="ftr" idx="11"/>
          </p:nvPr>
        </p:nvSpPr>
        <p:spPr>
          <a:xfrm>
            <a:off x="3028950" y="6356350"/>
            <a:ext cx="3086100" cy="365100"/>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55" name="Shape 155"/>
          <p:cNvSpPr txBox="1">
            <a:spLocks noGrp="1"/>
          </p:cNvSpPr>
          <p:nvPr>
            <p:ph type="sldNum" idx="12"/>
          </p:nvPr>
        </p:nvSpPr>
        <p:spPr>
          <a:xfrm>
            <a:off x="6457950" y="6356350"/>
            <a:ext cx="20574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628650" y="365125"/>
            <a:ext cx="7886700" cy="1325700"/>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58" name="Shape 158"/>
          <p:cNvSpPr txBox="1">
            <a:spLocks noGrp="1"/>
          </p:cNvSpPr>
          <p:nvPr>
            <p:ph type="dt" idx="10"/>
          </p:nvPr>
        </p:nvSpPr>
        <p:spPr>
          <a:xfrm>
            <a:off x="628650" y="6356350"/>
            <a:ext cx="2057400" cy="365100"/>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59" name="Shape 159"/>
          <p:cNvSpPr txBox="1">
            <a:spLocks noGrp="1"/>
          </p:cNvSpPr>
          <p:nvPr>
            <p:ph type="ftr" idx="11"/>
          </p:nvPr>
        </p:nvSpPr>
        <p:spPr>
          <a:xfrm>
            <a:off x="3028950" y="6356350"/>
            <a:ext cx="3086100" cy="365100"/>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60" name="Shape 160"/>
          <p:cNvSpPr txBox="1">
            <a:spLocks noGrp="1"/>
          </p:cNvSpPr>
          <p:nvPr>
            <p:ph type="sldNum" idx="12"/>
          </p:nvPr>
        </p:nvSpPr>
        <p:spPr>
          <a:xfrm>
            <a:off x="6457950" y="6356350"/>
            <a:ext cx="20574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629840" y="457200"/>
            <a:ext cx="2949000" cy="1600200"/>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63" name="Shape 163"/>
          <p:cNvSpPr txBox="1">
            <a:spLocks noGrp="1"/>
          </p:cNvSpPr>
          <p:nvPr>
            <p:ph type="body" idx="1"/>
          </p:nvPr>
        </p:nvSpPr>
        <p:spPr>
          <a:xfrm>
            <a:off x="3887390" y="987425"/>
            <a:ext cx="4629300" cy="4873500"/>
          </a:xfrm>
          <a:prstGeom prst="rect">
            <a:avLst/>
          </a:prstGeom>
          <a:noFill/>
          <a:ln>
            <a:noFill/>
          </a:ln>
        </p:spPr>
        <p:txBody>
          <a:bodyPr lIns="91425" tIns="91425" rIns="91425" bIns="91425" anchor="t" anchorCtr="0"/>
          <a:lstStyle>
            <a:lvl1pPr marL="228600" marR="0" lvl="0" indent="-25400" algn="l" rtl="0">
              <a:lnSpc>
                <a:spcPct val="90000"/>
              </a:lnSpc>
              <a:spcBef>
                <a:spcPts val="100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685800" marR="0" lvl="1" indent="-50800" algn="l" rtl="0">
              <a:lnSpc>
                <a:spcPct val="90000"/>
              </a:lnSpc>
              <a:spcBef>
                <a:spcPts val="5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4" name="Shape 164"/>
          <p:cNvSpPr txBox="1">
            <a:spLocks noGrp="1"/>
          </p:cNvSpPr>
          <p:nvPr>
            <p:ph type="body" idx="2"/>
          </p:nvPr>
        </p:nvSpPr>
        <p:spPr>
          <a:xfrm>
            <a:off x="629840" y="2057400"/>
            <a:ext cx="2949000" cy="3811500"/>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65" name="Shape 165"/>
          <p:cNvSpPr txBox="1">
            <a:spLocks noGrp="1"/>
          </p:cNvSpPr>
          <p:nvPr>
            <p:ph type="dt" idx="10"/>
          </p:nvPr>
        </p:nvSpPr>
        <p:spPr>
          <a:xfrm>
            <a:off x="628650" y="6356350"/>
            <a:ext cx="2057400" cy="365100"/>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66" name="Shape 166"/>
          <p:cNvSpPr txBox="1">
            <a:spLocks noGrp="1"/>
          </p:cNvSpPr>
          <p:nvPr>
            <p:ph type="ftr" idx="11"/>
          </p:nvPr>
        </p:nvSpPr>
        <p:spPr>
          <a:xfrm>
            <a:off x="3028950" y="6356350"/>
            <a:ext cx="3086100" cy="365100"/>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67" name="Shape 167"/>
          <p:cNvSpPr txBox="1">
            <a:spLocks noGrp="1"/>
          </p:cNvSpPr>
          <p:nvPr>
            <p:ph type="sldNum" idx="12"/>
          </p:nvPr>
        </p:nvSpPr>
        <p:spPr>
          <a:xfrm>
            <a:off x="6457950" y="6356350"/>
            <a:ext cx="20574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68"/>
        <p:cNvGrpSpPr/>
        <p:nvPr/>
      </p:nvGrpSpPr>
      <p:grpSpPr>
        <a:xfrm>
          <a:off x="0" y="0"/>
          <a:ext cx="0" cy="0"/>
          <a:chOff x="0" y="0"/>
          <a:chExt cx="0" cy="0"/>
        </a:xfrm>
      </p:grpSpPr>
      <p:sp>
        <p:nvSpPr>
          <p:cNvPr id="169" name="Shape 169"/>
          <p:cNvSpPr txBox="1">
            <a:spLocks noGrp="1"/>
          </p:cNvSpPr>
          <p:nvPr>
            <p:ph type="title"/>
          </p:nvPr>
        </p:nvSpPr>
        <p:spPr>
          <a:xfrm>
            <a:off x="629840" y="457200"/>
            <a:ext cx="2949000" cy="1600200"/>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70" name="Shape 170"/>
          <p:cNvSpPr>
            <a:spLocks noGrp="1"/>
          </p:cNvSpPr>
          <p:nvPr>
            <p:ph type="pic" idx="2"/>
          </p:nvPr>
        </p:nvSpPr>
        <p:spPr>
          <a:xfrm>
            <a:off x="3887390" y="987425"/>
            <a:ext cx="4629300" cy="4873500"/>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1" name="Shape 171"/>
          <p:cNvSpPr txBox="1">
            <a:spLocks noGrp="1"/>
          </p:cNvSpPr>
          <p:nvPr>
            <p:ph type="body" idx="1"/>
          </p:nvPr>
        </p:nvSpPr>
        <p:spPr>
          <a:xfrm>
            <a:off x="629840" y="2057400"/>
            <a:ext cx="2949000" cy="3811500"/>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72" name="Shape 172"/>
          <p:cNvSpPr txBox="1">
            <a:spLocks noGrp="1"/>
          </p:cNvSpPr>
          <p:nvPr>
            <p:ph type="dt" idx="10"/>
          </p:nvPr>
        </p:nvSpPr>
        <p:spPr>
          <a:xfrm>
            <a:off x="628650" y="6356350"/>
            <a:ext cx="2057400" cy="365100"/>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73" name="Shape 173"/>
          <p:cNvSpPr txBox="1">
            <a:spLocks noGrp="1"/>
          </p:cNvSpPr>
          <p:nvPr>
            <p:ph type="ftr" idx="11"/>
          </p:nvPr>
        </p:nvSpPr>
        <p:spPr>
          <a:xfrm>
            <a:off x="3028950" y="6356350"/>
            <a:ext cx="3086100" cy="365100"/>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74" name="Shape 174"/>
          <p:cNvSpPr txBox="1">
            <a:spLocks noGrp="1"/>
          </p:cNvSpPr>
          <p:nvPr>
            <p:ph type="sldNum" idx="12"/>
          </p:nvPr>
        </p:nvSpPr>
        <p:spPr>
          <a:xfrm>
            <a:off x="6457950" y="6356350"/>
            <a:ext cx="20574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75"/>
        <p:cNvGrpSpPr/>
        <p:nvPr/>
      </p:nvGrpSpPr>
      <p:grpSpPr>
        <a:xfrm>
          <a:off x="0" y="0"/>
          <a:ext cx="0" cy="0"/>
          <a:chOff x="0" y="0"/>
          <a:chExt cx="0" cy="0"/>
        </a:xfrm>
      </p:grpSpPr>
      <p:sp>
        <p:nvSpPr>
          <p:cNvPr id="176" name="Shape 176"/>
          <p:cNvSpPr txBox="1">
            <a:spLocks noGrp="1"/>
          </p:cNvSpPr>
          <p:nvPr>
            <p:ph type="title"/>
          </p:nvPr>
        </p:nvSpPr>
        <p:spPr>
          <a:xfrm>
            <a:off x="628650" y="365125"/>
            <a:ext cx="7886700" cy="1325700"/>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77" name="Shape 177"/>
          <p:cNvSpPr txBox="1">
            <a:spLocks noGrp="1"/>
          </p:cNvSpPr>
          <p:nvPr>
            <p:ph type="body" idx="1"/>
          </p:nvPr>
        </p:nvSpPr>
        <p:spPr>
          <a:xfrm rot="5400000">
            <a:off x="2396400" y="57875"/>
            <a:ext cx="4351200" cy="7886700"/>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8" name="Shape 178"/>
          <p:cNvSpPr txBox="1">
            <a:spLocks noGrp="1"/>
          </p:cNvSpPr>
          <p:nvPr>
            <p:ph type="dt" idx="10"/>
          </p:nvPr>
        </p:nvSpPr>
        <p:spPr>
          <a:xfrm>
            <a:off x="628650" y="6356350"/>
            <a:ext cx="2057400" cy="365100"/>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79" name="Shape 179"/>
          <p:cNvSpPr txBox="1">
            <a:spLocks noGrp="1"/>
          </p:cNvSpPr>
          <p:nvPr>
            <p:ph type="ftr" idx="11"/>
          </p:nvPr>
        </p:nvSpPr>
        <p:spPr>
          <a:xfrm>
            <a:off x="3028950" y="6356350"/>
            <a:ext cx="3086100" cy="365100"/>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80" name="Shape 180"/>
          <p:cNvSpPr txBox="1">
            <a:spLocks noGrp="1"/>
          </p:cNvSpPr>
          <p:nvPr>
            <p:ph type="sldNum" idx="12"/>
          </p:nvPr>
        </p:nvSpPr>
        <p:spPr>
          <a:xfrm>
            <a:off x="6457950" y="6356350"/>
            <a:ext cx="20574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rot="5400000">
            <a:off x="4623600" y="2285275"/>
            <a:ext cx="5811900" cy="1971600"/>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83" name="Shape 183"/>
          <p:cNvSpPr txBox="1">
            <a:spLocks noGrp="1"/>
          </p:cNvSpPr>
          <p:nvPr>
            <p:ph type="body" idx="1"/>
          </p:nvPr>
        </p:nvSpPr>
        <p:spPr>
          <a:xfrm rot="5400000">
            <a:off x="623025" y="370675"/>
            <a:ext cx="5811900" cy="5800800"/>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4" name="Shape 184"/>
          <p:cNvSpPr txBox="1">
            <a:spLocks noGrp="1"/>
          </p:cNvSpPr>
          <p:nvPr>
            <p:ph type="dt" idx="10"/>
          </p:nvPr>
        </p:nvSpPr>
        <p:spPr>
          <a:xfrm>
            <a:off x="628650" y="6356350"/>
            <a:ext cx="2057400" cy="365100"/>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85" name="Shape 185"/>
          <p:cNvSpPr txBox="1">
            <a:spLocks noGrp="1"/>
          </p:cNvSpPr>
          <p:nvPr>
            <p:ph type="ftr" idx="11"/>
          </p:nvPr>
        </p:nvSpPr>
        <p:spPr>
          <a:xfrm>
            <a:off x="3028950" y="6356350"/>
            <a:ext cx="3086100" cy="365100"/>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86" name="Shape 186"/>
          <p:cNvSpPr txBox="1">
            <a:spLocks noGrp="1"/>
          </p:cNvSpPr>
          <p:nvPr>
            <p:ph type="sldNum" idx="12"/>
          </p:nvPr>
        </p:nvSpPr>
        <p:spPr>
          <a:xfrm>
            <a:off x="6457950" y="6356350"/>
            <a:ext cx="20574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Blank">
    <p:spTree>
      <p:nvGrpSpPr>
        <p:cNvPr id="1" name="Shape 193"/>
        <p:cNvGrpSpPr/>
        <p:nvPr/>
      </p:nvGrpSpPr>
      <p:grpSpPr>
        <a:xfrm>
          <a:off x="0" y="0"/>
          <a:ext cx="0" cy="0"/>
          <a:chOff x="0" y="0"/>
          <a:chExt cx="0" cy="0"/>
        </a:xfrm>
      </p:grpSpPr>
      <p:sp>
        <p:nvSpPr>
          <p:cNvPr id="194" name="Shape 194"/>
          <p:cNvSpPr txBox="1">
            <a:spLocks noGrp="1"/>
          </p:cNvSpPr>
          <p:nvPr>
            <p:ph type="ftr" idx="11"/>
          </p:nvPr>
        </p:nvSpPr>
        <p:spPr>
          <a:xfrm>
            <a:off x="3108960" y="6377939"/>
            <a:ext cx="2926080" cy="342900"/>
          </a:xfrm>
          <a:prstGeom prst="rect">
            <a:avLst/>
          </a:prstGeom>
          <a:noFill/>
          <a:ln>
            <a:noFill/>
          </a:ln>
        </p:spPr>
        <p:txBody>
          <a:bodyPr lIns="91425" tIns="91425" rIns="91425" bIns="91425" anchor="t" anchorCtr="0"/>
          <a:lstStyle>
            <a:lvl1pPr marL="0" marR="0" lvl="0" indent="0" algn="ctr" rtl="0">
              <a:spcBef>
                <a:spcPts val="0"/>
              </a:spcBef>
              <a:buNone/>
              <a:defRPr sz="18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5" name="Shape 195"/>
          <p:cNvSpPr txBox="1">
            <a:spLocks noGrp="1"/>
          </p:cNvSpPr>
          <p:nvPr>
            <p:ph type="dt" idx="10"/>
          </p:nvPr>
        </p:nvSpPr>
        <p:spPr>
          <a:xfrm>
            <a:off x="457199" y="6377939"/>
            <a:ext cx="2103120" cy="342900"/>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6" name="Shape 196"/>
          <p:cNvSpPr txBox="1">
            <a:spLocks noGrp="1"/>
          </p:cNvSpPr>
          <p:nvPr>
            <p:ph type="sldNum" idx="12"/>
          </p:nvPr>
        </p:nvSpPr>
        <p:spPr>
          <a:xfrm>
            <a:off x="6583680" y="6377939"/>
            <a:ext cx="2103120" cy="342900"/>
          </a:xfrm>
          <a:prstGeom prst="rect">
            <a:avLst/>
          </a:prstGeom>
          <a:noFill/>
          <a:ln>
            <a:noFill/>
          </a:ln>
        </p:spPr>
        <p:txBody>
          <a:bodyPr lIns="0" tIns="0" rIns="0" bIns="0" anchor="t" anchorCtr="0">
            <a:noAutofit/>
          </a:bodyPr>
          <a:lstStyle/>
          <a:p>
            <a:pPr marL="0" marR="0" lvl="0" indent="0" algn="r" rtl="0">
              <a:spcBef>
                <a:spcPts val="0"/>
              </a:spcBef>
              <a:buSzPct val="25000"/>
              <a:buNone/>
            </a:pPr>
            <a:fld id="{00000000-1234-1234-1234-123412341234}" type="slidenum">
              <a:rPr lang="en-US" sz="18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8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Title Slide">
    <p:spTree>
      <p:nvGrpSpPr>
        <p:cNvPr id="1" name="Shape 197"/>
        <p:cNvGrpSpPr/>
        <p:nvPr/>
      </p:nvGrpSpPr>
      <p:grpSpPr>
        <a:xfrm>
          <a:off x="0" y="0"/>
          <a:ext cx="0" cy="0"/>
          <a:chOff x="0" y="0"/>
          <a:chExt cx="0" cy="0"/>
        </a:xfrm>
      </p:grpSpPr>
      <p:sp>
        <p:nvSpPr>
          <p:cNvPr id="198" name="Shape 198"/>
          <p:cNvSpPr txBox="1">
            <a:spLocks noGrp="1"/>
          </p:cNvSpPr>
          <p:nvPr>
            <p:ph type="ctrTitle"/>
          </p:nvPr>
        </p:nvSpPr>
        <p:spPr>
          <a:xfrm>
            <a:off x="685799" y="2125979"/>
            <a:ext cx="7772399" cy="1440179"/>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99" name="Shape 199"/>
          <p:cNvSpPr txBox="1">
            <a:spLocks noGrp="1"/>
          </p:cNvSpPr>
          <p:nvPr>
            <p:ph type="subTitle" idx="1"/>
          </p:nvPr>
        </p:nvSpPr>
        <p:spPr>
          <a:xfrm>
            <a:off x="1371599" y="3840479"/>
            <a:ext cx="6400800" cy="1714499"/>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atin typeface="Calibri"/>
                <a:ea typeface="Calibri"/>
                <a:cs typeface="Calibri"/>
                <a:sym typeface="Calibri"/>
              </a:defRPr>
            </a:lvl1pPr>
            <a:lvl2pPr marL="457200" marR="0" lvl="1" indent="0" algn="l" rtl="0">
              <a:spcBef>
                <a:spcPts val="0"/>
              </a:spcBef>
              <a:buNone/>
              <a:defRPr sz="1800" b="0" i="0" u="none" strike="noStrike" cap="none">
                <a:latin typeface="Calibri"/>
                <a:ea typeface="Calibri"/>
                <a:cs typeface="Calibri"/>
                <a:sym typeface="Calibri"/>
              </a:defRPr>
            </a:lvl2pPr>
            <a:lvl3pPr marL="914400" marR="0" lvl="2" indent="0" algn="l" rtl="0">
              <a:spcBef>
                <a:spcPts val="0"/>
              </a:spcBef>
              <a:buNone/>
              <a:defRPr sz="1800" b="0" i="0" u="none" strike="noStrike" cap="none">
                <a:latin typeface="Calibri"/>
                <a:ea typeface="Calibri"/>
                <a:cs typeface="Calibri"/>
                <a:sym typeface="Calibri"/>
              </a:defRPr>
            </a:lvl3pPr>
            <a:lvl4pPr marL="1371600" marR="0" lvl="3" indent="0" algn="l" rtl="0">
              <a:spcBef>
                <a:spcPts val="0"/>
              </a:spcBef>
              <a:buNone/>
              <a:defRPr sz="1800" b="0" i="0" u="none" strike="noStrike" cap="none">
                <a:latin typeface="Calibri"/>
                <a:ea typeface="Calibri"/>
                <a:cs typeface="Calibri"/>
                <a:sym typeface="Calibri"/>
              </a:defRPr>
            </a:lvl4pPr>
            <a:lvl5pPr marL="1828800" marR="0" lvl="4" indent="0" algn="l" rtl="0">
              <a:spcBef>
                <a:spcPts val="0"/>
              </a:spcBef>
              <a:buNone/>
              <a:defRPr sz="1800" b="0" i="0" u="none" strike="noStrike" cap="none">
                <a:latin typeface="Calibri"/>
                <a:ea typeface="Calibri"/>
                <a:cs typeface="Calibri"/>
                <a:sym typeface="Calibri"/>
              </a:defRPr>
            </a:lvl5pPr>
            <a:lvl6pPr marL="2286000" marR="0" lvl="5" indent="0" algn="l" rtl="0">
              <a:spcBef>
                <a:spcPts val="0"/>
              </a:spcBef>
              <a:buNone/>
              <a:defRPr sz="1800" b="0" i="0" u="none" strike="noStrike" cap="none">
                <a:latin typeface="Calibri"/>
                <a:ea typeface="Calibri"/>
                <a:cs typeface="Calibri"/>
                <a:sym typeface="Calibri"/>
              </a:defRPr>
            </a:lvl6pPr>
            <a:lvl7pPr marL="2743200" marR="0" lvl="6" indent="0" algn="l" rtl="0">
              <a:spcBef>
                <a:spcPts val="0"/>
              </a:spcBef>
              <a:buNone/>
              <a:defRPr sz="1800" b="0" i="0" u="none" strike="noStrike" cap="none">
                <a:latin typeface="Calibri"/>
                <a:ea typeface="Calibri"/>
                <a:cs typeface="Calibri"/>
                <a:sym typeface="Calibri"/>
              </a:defRPr>
            </a:lvl7pPr>
            <a:lvl8pPr marL="3200400" marR="0" lvl="7" indent="0" algn="l" rtl="0">
              <a:spcBef>
                <a:spcPts val="0"/>
              </a:spcBef>
              <a:buNone/>
              <a:defRPr sz="1800" b="0" i="0" u="none" strike="noStrike" cap="none">
                <a:latin typeface="Calibri"/>
                <a:ea typeface="Calibri"/>
                <a:cs typeface="Calibri"/>
                <a:sym typeface="Calibri"/>
              </a:defRPr>
            </a:lvl8pPr>
            <a:lvl9pPr marL="3657600" marR="0" lvl="8" indent="0" algn="l" rtl="0">
              <a:spcBef>
                <a:spcPts val="0"/>
              </a:spcBef>
              <a:buNone/>
              <a:defRPr sz="1800" b="0" i="0" u="none" strike="noStrike" cap="none">
                <a:latin typeface="Calibri"/>
                <a:ea typeface="Calibri"/>
                <a:cs typeface="Calibri"/>
                <a:sym typeface="Calibri"/>
              </a:defRPr>
            </a:lvl9pPr>
          </a:lstStyle>
          <a:p>
            <a:endParaRPr/>
          </a:p>
        </p:txBody>
      </p:sp>
      <p:sp>
        <p:nvSpPr>
          <p:cNvPr id="200" name="Shape 200"/>
          <p:cNvSpPr txBox="1">
            <a:spLocks noGrp="1"/>
          </p:cNvSpPr>
          <p:nvPr>
            <p:ph type="ftr" idx="11"/>
          </p:nvPr>
        </p:nvSpPr>
        <p:spPr>
          <a:xfrm>
            <a:off x="3108960" y="6377939"/>
            <a:ext cx="2926080" cy="342900"/>
          </a:xfrm>
          <a:prstGeom prst="rect">
            <a:avLst/>
          </a:prstGeom>
          <a:noFill/>
          <a:ln>
            <a:noFill/>
          </a:ln>
        </p:spPr>
        <p:txBody>
          <a:bodyPr lIns="91425" tIns="91425" rIns="91425" bIns="91425" anchor="t" anchorCtr="0"/>
          <a:lstStyle>
            <a:lvl1pPr marL="0" marR="0" lvl="0" indent="0" algn="ctr" rtl="0">
              <a:spcBef>
                <a:spcPts val="0"/>
              </a:spcBef>
              <a:buNone/>
              <a:defRPr sz="18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1" name="Shape 201"/>
          <p:cNvSpPr txBox="1">
            <a:spLocks noGrp="1"/>
          </p:cNvSpPr>
          <p:nvPr>
            <p:ph type="dt" idx="10"/>
          </p:nvPr>
        </p:nvSpPr>
        <p:spPr>
          <a:xfrm>
            <a:off x="457199" y="6377939"/>
            <a:ext cx="2103120" cy="342900"/>
          </a:xfrm>
          <a:prstGeom prst="rect">
            <a:avLst/>
          </a:prstGeom>
          <a:noFill/>
          <a:ln>
            <a:noFill/>
          </a:ln>
        </p:spPr>
        <p:txBody>
          <a:bodyPr lIns="91425" tIns="91425" rIns="91425" bIns="91425" anchor="t" anchorCtr="0"/>
          <a:lstStyle>
            <a:lvl1pPr marL="0" marR="0" lvl="0" indent="0" algn="l" rtl="0">
              <a:spcBef>
                <a:spcPts val="0"/>
              </a:spcBef>
              <a:buNone/>
              <a:defRPr sz="18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2" name="Shape 202"/>
          <p:cNvSpPr txBox="1">
            <a:spLocks noGrp="1"/>
          </p:cNvSpPr>
          <p:nvPr>
            <p:ph type="sldNum" idx="12"/>
          </p:nvPr>
        </p:nvSpPr>
        <p:spPr>
          <a:xfrm>
            <a:off x="6583680" y="6377939"/>
            <a:ext cx="2103120" cy="342900"/>
          </a:xfrm>
          <a:prstGeom prst="rect">
            <a:avLst/>
          </a:prstGeom>
          <a:noFill/>
          <a:ln>
            <a:noFill/>
          </a:ln>
        </p:spPr>
        <p:txBody>
          <a:bodyPr lIns="0" tIns="0" rIns="0" bIns="0" anchor="t" anchorCtr="0">
            <a:noAutofit/>
          </a:bodyPr>
          <a:lstStyle/>
          <a:p>
            <a:pPr marL="0" marR="0" lvl="0" indent="0" algn="r" rtl="0">
              <a:spcBef>
                <a:spcPts val="0"/>
              </a:spcBef>
              <a:buSzPct val="25000"/>
              <a:buNone/>
            </a:pPr>
            <a:fld id="{00000000-1234-1234-1234-123412341234}" type="slidenum">
              <a:rPr lang="en-US" sz="1800">
                <a:solidFill>
                  <a:srgbClr val="888888"/>
                </a:solidFill>
                <a:latin typeface="Calibri"/>
                <a:ea typeface="Calibri"/>
                <a:cs typeface="Calibri"/>
                <a:sym typeface="Calibri"/>
              </a:rPr>
              <a:pPr marL="0" marR="0" lvl="0" indent="0" algn="r" rtl="0">
                <a:spcBef>
                  <a:spcPts val="0"/>
                </a:spcBef>
                <a:buSzPct val="25000"/>
                <a:buNone/>
              </a:pPr>
              <a:t>‹#›</a:t>
            </a:fld>
            <a:endParaRPr lang="en-US" sz="1800">
              <a:solidFill>
                <a:srgbClr val="888888"/>
              </a:solidFill>
              <a:latin typeface="Calibri"/>
              <a:ea typeface="Calibri"/>
              <a:cs typeface="Calibri"/>
              <a:sym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Two Content">
    <p:spTree>
      <p:nvGrpSpPr>
        <p:cNvPr id="1" name="Shape 209"/>
        <p:cNvGrpSpPr/>
        <p:nvPr/>
      </p:nvGrpSpPr>
      <p:grpSpPr>
        <a:xfrm>
          <a:off x="0" y="0"/>
          <a:ext cx="0" cy="0"/>
          <a:chOff x="0" y="0"/>
          <a:chExt cx="0" cy="0"/>
        </a:xfrm>
      </p:grpSpPr>
      <p:sp>
        <p:nvSpPr>
          <p:cNvPr id="210" name="Shape 210"/>
          <p:cNvSpPr txBox="1">
            <a:spLocks noGrp="1"/>
          </p:cNvSpPr>
          <p:nvPr>
            <p:ph type="title"/>
          </p:nvPr>
        </p:nvSpPr>
        <p:spPr>
          <a:xfrm>
            <a:off x="457199" y="274320"/>
            <a:ext cx="8229600" cy="1097280"/>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11" name="Shape 211"/>
          <p:cNvSpPr txBox="1">
            <a:spLocks noGrp="1"/>
          </p:cNvSpPr>
          <p:nvPr>
            <p:ph type="body" idx="1"/>
          </p:nvPr>
        </p:nvSpPr>
        <p:spPr>
          <a:xfrm>
            <a:off x="457199" y="1577340"/>
            <a:ext cx="3977639" cy="4526279"/>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atin typeface="Calibri"/>
                <a:ea typeface="Calibri"/>
                <a:cs typeface="Calibri"/>
                <a:sym typeface="Calibri"/>
              </a:defRPr>
            </a:lvl1pPr>
            <a:lvl2pPr marL="457200" marR="0" lvl="1" indent="0" algn="l" rtl="0">
              <a:spcBef>
                <a:spcPts val="0"/>
              </a:spcBef>
              <a:buNone/>
              <a:defRPr sz="1800" b="0" i="0" u="none" strike="noStrike" cap="none">
                <a:latin typeface="Calibri"/>
                <a:ea typeface="Calibri"/>
                <a:cs typeface="Calibri"/>
                <a:sym typeface="Calibri"/>
              </a:defRPr>
            </a:lvl2pPr>
            <a:lvl3pPr marL="914400" marR="0" lvl="2" indent="0" algn="l" rtl="0">
              <a:spcBef>
                <a:spcPts val="0"/>
              </a:spcBef>
              <a:buNone/>
              <a:defRPr sz="1800" b="0" i="0" u="none" strike="noStrike" cap="none">
                <a:latin typeface="Calibri"/>
                <a:ea typeface="Calibri"/>
                <a:cs typeface="Calibri"/>
                <a:sym typeface="Calibri"/>
              </a:defRPr>
            </a:lvl3pPr>
            <a:lvl4pPr marL="1371600" marR="0" lvl="3" indent="0" algn="l" rtl="0">
              <a:spcBef>
                <a:spcPts val="0"/>
              </a:spcBef>
              <a:buNone/>
              <a:defRPr sz="1800" b="0" i="0" u="none" strike="noStrike" cap="none">
                <a:latin typeface="Calibri"/>
                <a:ea typeface="Calibri"/>
                <a:cs typeface="Calibri"/>
                <a:sym typeface="Calibri"/>
              </a:defRPr>
            </a:lvl4pPr>
            <a:lvl5pPr marL="1828800" marR="0" lvl="4" indent="0" algn="l" rtl="0">
              <a:spcBef>
                <a:spcPts val="0"/>
              </a:spcBef>
              <a:buNone/>
              <a:defRPr sz="1800" b="0" i="0" u="none" strike="noStrike" cap="none">
                <a:latin typeface="Calibri"/>
                <a:ea typeface="Calibri"/>
                <a:cs typeface="Calibri"/>
                <a:sym typeface="Calibri"/>
              </a:defRPr>
            </a:lvl5pPr>
            <a:lvl6pPr marL="2286000" marR="0" lvl="5" indent="0" algn="l" rtl="0">
              <a:spcBef>
                <a:spcPts val="0"/>
              </a:spcBef>
              <a:buNone/>
              <a:defRPr sz="1800" b="0" i="0" u="none" strike="noStrike" cap="none">
                <a:latin typeface="Calibri"/>
                <a:ea typeface="Calibri"/>
                <a:cs typeface="Calibri"/>
                <a:sym typeface="Calibri"/>
              </a:defRPr>
            </a:lvl6pPr>
            <a:lvl7pPr marL="2743200" marR="0" lvl="6" indent="0" algn="l" rtl="0">
              <a:spcBef>
                <a:spcPts val="0"/>
              </a:spcBef>
              <a:buNone/>
              <a:defRPr sz="1800" b="0" i="0" u="none" strike="noStrike" cap="none">
                <a:latin typeface="Calibri"/>
                <a:ea typeface="Calibri"/>
                <a:cs typeface="Calibri"/>
                <a:sym typeface="Calibri"/>
              </a:defRPr>
            </a:lvl7pPr>
            <a:lvl8pPr marL="3200400" marR="0" lvl="7" indent="0" algn="l" rtl="0">
              <a:spcBef>
                <a:spcPts val="0"/>
              </a:spcBef>
              <a:buNone/>
              <a:defRPr sz="1800" b="0" i="0" u="none" strike="noStrike" cap="none">
                <a:latin typeface="Calibri"/>
                <a:ea typeface="Calibri"/>
                <a:cs typeface="Calibri"/>
                <a:sym typeface="Calibri"/>
              </a:defRPr>
            </a:lvl8pPr>
            <a:lvl9pPr marL="3657600" marR="0" lvl="8" indent="0" algn="l" rtl="0">
              <a:spcBef>
                <a:spcPts val="0"/>
              </a:spcBef>
              <a:buNone/>
              <a:defRPr sz="1800" b="0" i="0" u="none" strike="noStrike" cap="none">
                <a:latin typeface="Calibri"/>
                <a:ea typeface="Calibri"/>
                <a:cs typeface="Calibri"/>
                <a:sym typeface="Calibri"/>
              </a:defRPr>
            </a:lvl9pPr>
          </a:lstStyle>
          <a:p>
            <a:endParaRPr/>
          </a:p>
        </p:txBody>
      </p:sp>
      <p:sp>
        <p:nvSpPr>
          <p:cNvPr id="212" name="Shape 212"/>
          <p:cNvSpPr txBox="1">
            <a:spLocks noGrp="1"/>
          </p:cNvSpPr>
          <p:nvPr>
            <p:ph type="body" idx="2"/>
          </p:nvPr>
        </p:nvSpPr>
        <p:spPr>
          <a:xfrm>
            <a:off x="4709159" y="1577340"/>
            <a:ext cx="3977639" cy="4526279"/>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atin typeface="Calibri"/>
                <a:ea typeface="Calibri"/>
                <a:cs typeface="Calibri"/>
                <a:sym typeface="Calibri"/>
              </a:defRPr>
            </a:lvl1pPr>
            <a:lvl2pPr marL="457200" marR="0" lvl="1" indent="0" algn="l" rtl="0">
              <a:spcBef>
                <a:spcPts val="0"/>
              </a:spcBef>
              <a:buNone/>
              <a:defRPr sz="1800" b="0" i="0" u="none" strike="noStrike" cap="none">
                <a:latin typeface="Calibri"/>
                <a:ea typeface="Calibri"/>
                <a:cs typeface="Calibri"/>
                <a:sym typeface="Calibri"/>
              </a:defRPr>
            </a:lvl2pPr>
            <a:lvl3pPr marL="914400" marR="0" lvl="2" indent="0" algn="l" rtl="0">
              <a:spcBef>
                <a:spcPts val="0"/>
              </a:spcBef>
              <a:buNone/>
              <a:defRPr sz="1800" b="0" i="0" u="none" strike="noStrike" cap="none">
                <a:latin typeface="Calibri"/>
                <a:ea typeface="Calibri"/>
                <a:cs typeface="Calibri"/>
                <a:sym typeface="Calibri"/>
              </a:defRPr>
            </a:lvl3pPr>
            <a:lvl4pPr marL="1371600" marR="0" lvl="3" indent="0" algn="l" rtl="0">
              <a:spcBef>
                <a:spcPts val="0"/>
              </a:spcBef>
              <a:buNone/>
              <a:defRPr sz="1800" b="0" i="0" u="none" strike="noStrike" cap="none">
                <a:latin typeface="Calibri"/>
                <a:ea typeface="Calibri"/>
                <a:cs typeface="Calibri"/>
                <a:sym typeface="Calibri"/>
              </a:defRPr>
            </a:lvl4pPr>
            <a:lvl5pPr marL="1828800" marR="0" lvl="4" indent="0" algn="l" rtl="0">
              <a:spcBef>
                <a:spcPts val="0"/>
              </a:spcBef>
              <a:buNone/>
              <a:defRPr sz="1800" b="0" i="0" u="none" strike="noStrike" cap="none">
                <a:latin typeface="Calibri"/>
                <a:ea typeface="Calibri"/>
                <a:cs typeface="Calibri"/>
                <a:sym typeface="Calibri"/>
              </a:defRPr>
            </a:lvl5pPr>
            <a:lvl6pPr marL="2286000" marR="0" lvl="5" indent="0" algn="l" rtl="0">
              <a:spcBef>
                <a:spcPts val="0"/>
              </a:spcBef>
              <a:buNone/>
              <a:defRPr sz="1800" b="0" i="0" u="none" strike="noStrike" cap="none">
                <a:latin typeface="Calibri"/>
                <a:ea typeface="Calibri"/>
                <a:cs typeface="Calibri"/>
                <a:sym typeface="Calibri"/>
              </a:defRPr>
            </a:lvl6pPr>
            <a:lvl7pPr marL="2743200" marR="0" lvl="6" indent="0" algn="l" rtl="0">
              <a:spcBef>
                <a:spcPts val="0"/>
              </a:spcBef>
              <a:buNone/>
              <a:defRPr sz="1800" b="0" i="0" u="none" strike="noStrike" cap="none">
                <a:latin typeface="Calibri"/>
                <a:ea typeface="Calibri"/>
                <a:cs typeface="Calibri"/>
                <a:sym typeface="Calibri"/>
              </a:defRPr>
            </a:lvl7pPr>
            <a:lvl8pPr marL="3200400" marR="0" lvl="7" indent="0" algn="l" rtl="0">
              <a:spcBef>
                <a:spcPts val="0"/>
              </a:spcBef>
              <a:buNone/>
              <a:defRPr sz="1800" b="0" i="0" u="none" strike="noStrike" cap="none">
                <a:latin typeface="Calibri"/>
                <a:ea typeface="Calibri"/>
                <a:cs typeface="Calibri"/>
                <a:sym typeface="Calibri"/>
              </a:defRPr>
            </a:lvl8pPr>
            <a:lvl9pPr marL="3657600" marR="0" lvl="8" indent="0" algn="l" rtl="0">
              <a:spcBef>
                <a:spcPts val="0"/>
              </a:spcBef>
              <a:buNone/>
              <a:defRPr sz="1800" b="0" i="0" u="none" strike="noStrike" cap="none">
                <a:latin typeface="Calibri"/>
                <a:ea typeface="Calibri"/>
                <a:cs typeface="Calibri"/>
                <a:sym typeface="Calibri"/>
              </a:defRPr>
            </a:lvl9pPr>
          </a:lstStyle>
          <a:p>
            <a:endParaRPr/>
          </a:p>
        </p:txBody>
      </p:sp>
      <p:sp>
        <p:nvSpPr>
          <p:cNvPr id="213" name="Shape 213"/>
          <p:cNvSpPr txBox="1">
            <a:spLocks noGrp="1"/>
          </p:cNvSpPr>
          <p:nvPr>
            <p:ph type="ftr" idx="11"/>
          </p:nvPr>
        </p:nvSpPr>
        <p:spPr>
          <a:xfrm>
            <a:off x="3108960" y="6377939"/>
            <a:ext cx="2926080" cy="342900"/>
          </a:xfrm>
          <a:prstGeom prst="rect">
            <a:avLst/>
          </a:prstGeom>
          <a:noFill/>
          <a:ln>
            <a:noFill/>
          </a:ln>
        </p:spPr>
        <p:txBody>
          <a:bodyPr lIns="91425" tIns="91425" rIns="91425" bIns="91425" anchor="t" anchorCtr="0"/>
          <a:lstStyle>
            <a:lvl1pPr marL="0" marR="0" lvl="0" indent="0" algn="ctr" rtl="0">
              <a:spcBef>
                <a:spcPts val="0"/>
              </a:spcBef>
              <a:buNone/>
              <a:defRPr sz="18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14" name="Shape 214"/>
          <p:cNvSpPr txBox="1">
            <a:spLocks noGrp="1"/>
          </p:cNvSpPr>
          <p:nvPr>
            <p:ph type="dt" idx="10"/>
          </p:nvPr>
        </p:nvSpPr>
        <p:spPr>
          <a:xfrm>
            <a:off x="457199" y="6377939"/>
            <a:ext cx="2103120" cy="342900"/>
          </a:xfrm>
          <a:prstGeom prst="rect">
            <a:avLst/>
          </a:prstGeom>
          <a:noFill/>
          <a:ln>
            <a:noFill/>
          </a:ln>
        </p:spPr>
        <p:txBody>
          <a:bodyPr lIns="91425" tIns="91425" rIns="91425" bIns="91425" anchor="t" anchorCtr="0"/>
          <a:lstStyle>
            <a:lvl1pPr marL="0" marR="0" lvl="0" indent="0" algn="l" rtl="0">
              <a:spcBef>
                <a:spcPts val="0"/>
              </a:spcBef>
              <a:buNone/>
              <a:defRPr sz="18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15" name="Shape 215"/>
          <p:cNvSpPr txBox="1">
            <a:spLocks noGrp="1"/>
          </p:cNvSpPr>
          <p:nvPr>
            <p:ph type="sldNum" idx="12"/>
          </p:nvPr>
        </p:nvSpPr>
        <p:spPr>
          <a:xfrm>
            <a:off x="6583680" y="6377939"/>
            <a:ext cx="2103120" cy="342900"/>
          </a:xfrm>
          <a:prstGeom prst="rect">
            <a:avLst/>
          </a:prstGeom>
          <a:noFill/>
          <a:ln>
            <a:noFill/>
          </a:ln>
        </p:spPr>
        <p:txBody>
          <a:bodyPr lIns="0" tIns="0" rIns="0" bIns="0" anchor="t" anchorCtr="0">
            <a:noAutofit/>
          </a:bodyPr>
          <a:lstStyle/>
          <a:p>
            <a:pPr marL="0" marR="0" lvl="0" indent="0" algn="r" rtl="0">
              <a:spcBef>
                <a:spcPts val="0"/>
              </a:spcBef>
              <a:buSzPct val="25000"/>
              <a:buNone/>
            </a:pPr>
            <a:fld id="{00000000-1234-1234-1234-123412341234}" type="slidenum">
              <a:rPr lang="en-US" sz="1800">
                <a:solidFill>
                  <a:srgbClr val="888888"/>
                </a:solidFill>
                <a:latin typeface="Calibri"/>
                <a:ea typeface="Calibri"/>
                <a:cs typeface="Calibri"/>
                <a:sym typeface="Calibri"/>
              </a:rPr>
              <a:pPr marL="0" marR="0" lvl="0" indent="0" algn="r" rtl="0">
                <a:spcBef>
                  <a:spcPts val="0"/>
                </a:spcBef>
                <a:buSzPct val="25000"/>
                <a:buNone/>
              </a:pPr>
              <a:t>‹#›</a:t>
            </a:fld>
            <a:endParaRPr lang="en-US" sz="1800">
              <a:solidFill>
                <a:srgbClr val="888888"/>
              </a:solidFill>
              <a:latin typeface="Calibri"/>
              <a:ea typeface="Calibri"/>
              <a:cs typeface="Calibri"/>
              <a:sym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7784F3-6E45-4D2A-A481-D577648B0EC4}" type="datetimeFigureOut">
              <a:rPr lang="en-US" smtClean="0"/>
              <a:pPr/>
              <a:t>6/29/2005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07D706-DEA2-4E14-B1E6-EC9B916BFAD8}" type="slidenum">
              <a:rPr lang="en-US" smtClean="0"/>
              <a:pPr/>
              <a:t>‹#›</a:t>
            </a:fld>
            <a:endParaRPr lang="en-US"/>
          </a:p>
        </p:txBody>
      </p:sp>
    </p:spTree>
    <p:extLst>
      <p:ext uri="{BB962C8B-B14F-4D97-AF65-F5344CB8AC3E}">
        <p14:creationId xmlns:p14="http://schemas.microsoft.com/office/powerpoint/2010/main" xmlns="" val="2542578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xmlns="" val="4157888199"/>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i="0" baseline="0">
                <a:solidFill>
                  <a:schemeClr val="bg1"/>
                </a:solidFill>
                <a:latin typeface="Calibri" pitchFamily="34" charset="0"/>
              </a:defRPr>
            </a:lvl1pPr>
          </a:lstStyle>
          <a:p>
            <a:r>
              <a:rPr lang="en-US" dirty="0"/>
              <a:t>Click to edit Master title style</a:t>
            </a:r>
          </a:p>
        </p:txBody>
      </p:sp>
      <p:sp>
        <p:nvSpPr>
          <p:cNvPr id="3" name="Content Placeholder 2"/>
          <p:cNvSpPr>
            <a:spLocks noGrp="1"/>
          </p:cNvSpPr>
          <p:nvPr>
            <p:ph idx="1"/>
          </p:nvPr>
        </p:nvSpPr>
        <p:spPr>
          <a:ln>
            <a:noFill/>
          </a:ln>
        </p:spPr>
        <p:txBody>
          <a:bodyPr/>
          <a:lstStyle>
            <a:lvl1pPr>
              <a:defRPr sz="2200" baseline="0">
                <a:solidFill>
                  <a:srgbClr val="002060"/>
                </a:solidFill>
                <a:latin typeface="Calibri" pitchFamily="34" charset="0"/>
              </a:defRPr>
            </a:lvl1pPr>
            <a:lvl2pPr marL="546100" indent="-342900">
              <a:buClr>
                <a:srgbClr val="002060"/>
              </a:buClr>
              <a:buFont typeface="+mj-lt"/>
              <a:buAutoNum type="arabicPeriod"/>
              <a:defRPr sz="1800">
                <a:latin typeface="+mj-lt"/>
              </a:defRPr>
            </a:lvl2pPr>
            <a:lvl3pPr marL="858838" indent="-342900">
              <a:buClr>
                <a:srgbClr val="002060"/>
              </a:buClr>
              <a:buFont typeface="+mj-lt"/>
              <a:buAutoNum type="arabicPeriod"/>
              <a:defRPr baseline="0">
                <a:latin typeface="Calibri" pitchFamily="34" charset="0"/>
              </a:defRPr>
            </a:lvl3pPr>
            <a:lvl4pPr marL="1157287" indent="-342900">
              <a:buClr>
                <a:srgbClr val="002060"/>
              </a:buClr>
              <a:buFont typeface="+mj-lt"/>
              <a:buAutoNum type="arabicPeriod"/>
              <a:defRPr baseline="0">
                <a:latin typeface="Calibri" pitchFamily="34" charset="0"/>
              </a:defRPr>
            </a:lvl4pPr>
            <a:lvl5pPr marL="1417638" indent="-342900">
              <a:buClr>
                <a:srgbClr val="002060"/>
              </a:buClr>
              <a:buFont typeface="+mj-lt"/>
              <a:buAutoNum type="arabicPeriod"/>
              <a:defRPr baseline="0">
                <a:latin typeface="Calibri"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xmlns="" val="347312598"/>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extLst>
      <p:ext uri="{BB962C8B-B14F-4D97-AF65-F5344CB8AC3E}">
        <p14:creationId xmlns:p14="http://schemas.microsoft.com/office/powerpoint/2010/main" xmlns="" val="3613184549"/>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5925" y="1344613"/>
            <a:ext cx="4148138"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16463" y="1344613"/>
            <a:ext cx="4149725"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96356239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Tree>
    <p:extLst>
      <p:ext uri="{BB962C8B-B14F-4D97-AF65-F5344CB8AC3E}">
        <p14:creationId xmlns:p14="http://schemas.microsoft.com/office/powerpoint/2010/main" xmlns="" val="4069134554"/>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850551808"/>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6/29/2005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xmlns="" val="38866407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6/29/2005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xmlns="" val="23533474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457200" y="1577340"/>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6/29/2005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xmlns="" val="10573395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6/29/2005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xmlns="" val="13438434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6/29/2005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xmlns="" val="1461241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gif"/><Relationship Id="rId13" Type="http://schemas.openxmlformats.org/officeDocument/2006/relationships/image" Target="../media/image6.jpe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jpeg"/><Relationship Id="rId5" Type="http://schemas.openxmlformats.org/officeDocument/2006/relationships/slideLayout" Target="../slideLayouts/slideLayout5.xml"/><Relationship Id="rId10"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image" Target="../media/image2.png"/><Relationship Id="rId14" Type="http://schemas.openxmlformats.org/officeDocument/2006/relationships/image" Target="../media/image7.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theme" Target="../theme/theme2.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5" Type="http://schemas.openxmlformats.org/officeDocument/2006/relationships/theme" Target="../theme/theme4.xml"/><Relationship Id="rId4"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gif"/><Relationship Id="rId13" Type="http://schemas.openxmlformats.org/officeDocument/2006/relationships/image" Target="../media/image6.jpeg"/><Relationship Id="rId3" Type="http://schemas.openxmlformats.org/officeDocument/2006/relationships/slideLayout" Target="../slideLayouts/slideLayout34.xml"/><Relationship Id="rId7" Type="http://schemas.openxmlformats.org/officeDocument/2006/relationships/theme" Target="../theme/theme5.xml"/><Relationship Id="rId12" Type="http://schemas.openxmlformats.org/officeDocument/2006/relationships/image" Target="../media/image5.jpe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image" Target="../media/image4.jpeg"/><Relationship Id="rId5" Type="http://schemas.openxmlformats.org/officeDocument/2006/relationships/slideLayout" Target="../slideLayouts/slideLayout36.xml"/><Relationship Id="rId10" Type="http://schemas.openxmlformats.org/officeDocument/2006/relationships/image" Target="../media/image3.jpeg"/><Relationship Id="rId4" Type="http://schemas.openxmlformats.org/officeDocument/2006/relationships/slideLayout" Target="../slideLayouts/slideLayout35.xml"/><Relationship Id="rId9" Type="http://schemas.openxmlformats.org/officeDocument/2006/relationships/image" Target="../media/image8.png"/><Relationship Id="rId14"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theme" Target="../theme/theme6.xml"/><Relationship Id="rId5" Type="http://schemas.openxmlformats.org/officeDocument/2006/relationships/slideLayout" Target="../slideLayouts/slideLayout42.xml"/><Relationship Id="rId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Shape 10"/>
          <p:cNvPicPr preferRelativeResize="0"/>
          <p:nvPr/>
        </p:nvPicPr>
        <p:blipFill rotWithShape="1">
          <a:blip r:embed="rId8">
            <a:alphaModFix/>
          </a:blip>
          <a:srcRect/>
          <a:stretch/>
        </p:blipFill>
        <p:spPr>
          <a:xfrm>
            <a:off x="2362200" y="186363"/>
            <a:ext cx="2438399" cy="435429"/>
          </a:xfrm>
          <a:prstGeom prst="rect">
            <a:avLst/>
          </a:prstGeom>
          <a:noFill/>
          <a:ln>
            <a:noFill/>
          </a:ln>
        </p:spPr>
      </p:pic>
      <p:sp>
        <p:nvSpPr>
          <p:cNvPr id="11" name="Shape 11"/>
          <p:cNvSpPr txBox="1">
            <a:spLocks noGrp="1"/>
          </p:cNvSpPr>
          <p:nvPr>
            <p:ph type="body" idx="1"/>
          </p:nvPr>
        </p:nvSpPr>
        <p:spPr>
          <a:xfrm>
            <a:off x="76200" y="1343025"/>
            <a:ext cx="8991600" cy="4829174"/>
          </a:xfrm>
          <a:prstGeom prst="rect">
            <a:avLst/>
          </a:prstGeom>
          <a:noFill/>
          <a:ln>
            <a:noFill/>
          </a:ln>
        </p:spPr>
        <p:txBody>
          <a:bodyPr lIns="91425" tIns="91425" rIns="91425" bIns="91425" anchor="t" anchorCtr="0"/>
          <a:lstStyle>
            <a:lvl1pPr marL="307975" marR="0" lvl="0" indent="-307975" algn="l" rtl="0">
              <a:spcBef>
                <a:spcPts val="0"/>
              </a:spcBef>
              <a:spcAft>
                <a:spcPts val="1000"/>
              </a:spcAft>
              <a:buNone/>
              <a:defRPr sz="2000" b="0" i="0" u="none" strike="noStrike" cap="none">
                <a:solidFill>
                  <a:schemeClr val="dk1"/>
                </a:solidFill>
                <a:latin typeface="Calibri"/>
                <a:ea typeface="Calibri"/>
                <a:cs typeface="Calibri"/>
                <a:sym typeface="Calibri"/>
              </a:defRPr>
            </a:lvl1pPr>
            <a:lvl2pPr marL="354013" marR="0" lvl="1" indent="-36513" algn="l" rtl="0">
              <a:spcBef>
                <a:spcPts val="0"/>
              </a:spcBef>
              <a:spcAft>
                <a:spcPts val="900"/>
              </a:spcAft>
              <a:buClr>
                <a:schemeClr val="dk2"/>
              </a:buClr>
              <a:buSzPct val="100000"/>
              <a:buFont typeface="Noto Sans Symbols"/>
              <a:buChar char="▪"/>
              <a:defRPr sz="1800" b="0" i="0" u="none" strike="noStrike" cap="none">
                <a:solidFill>
                  <a:schemeClr val="dk1"/>
                </a:solidFill>
                <a:latin typeface="Calibri"/>
                <a:ea typeface="Calibri"/>
                <a:cs typeface="Calibri"/>
                <a:sym typeface="Calibri"/>
              </a:defRPr>
            </a:lvl2pPr>
            <a:lvl3pPr marL="668338" marR="0" lvl="2" indent="-58737" algn="l" rtl="0">
              <a:spcBef>
                <a:spcPts val="0"/>
              </a:spcBef>
              <a:spcAft>
                <a:spcPts val="800"/>
              </a:spcAft>
              <a:buClr>
                <a:schemeClr val="accent2"/>
              </a:buClr>
              <a:buSzPct val="100000"/>
              <a:buFont typeface="Arial"/>
              <a:buChar char="–"/>
              <a:defRPr sz="1600" b="0" i="0" u="none" strike="noStrike" cap="none">
                <a:solidFill>
                  <a:schemeClr val="dk1"/>
                </a:solidFill>
                <a:latin typeface="Calibri"/>
                <a:ea typeface="Calibri"/>
                <a:cs typeface="Calibri"/>
                <a:sym typeface="Calibri"/>
              </a:defRPr>
            </a:lvl3pPr>
            <a:lvl4pPr marL="971550" marR="0" lvl="3" indent="-57150" algn="l" rtl="0">
              <a:spcBef>
                <a:spcPts val="0"/>
              </a:spcBef>
              <a:spcAft>
                <a:spcPts val="800"/>
              </a:spcAft>
              <a:buClr>
                <a:schemeClr val="hlink"/>
              </a:buClr>
              <a:buSzPct val="100000"/>
              <a:buFont typeface="Arial"/>
              <a:buChar char="»"/>
              <a:defRPr sz="1600" b="0" i="0" u="none" strike="noStrike" cap="none">
                <a:solidFill>
                  <a:schemeClr val="dk1"/>
                </a:solidFill>
                <a:latin typeface="Calibri"/>
                <a:ea typeface="Calibri"/>
                <a:cs typeface="Calibri"/>
                <a:sym typeface="Calibri"/>
              </a:defRPr>
            </a:lvl4pPr>
            <a:lvl5pPr marL="1230313" marR="0" lvl="4" indent="-61912" algn="l" rtl="0">
              <a:spcBef>
                <a:spcPts val="0"/>
              </a:spcBef>
              <a:spcAft>
                <a:spcPts val="800"/>
              </a:spcAft>
              <a:buClr>
                <a:schemeClr val="accent1"/>
              </a:buClr>
              <a:buSzPct val="100000"/>
              <a:buFont typeface="Arial"/>
              <a:buChar char="&gt;"/>
              <a:defRPr sz="1600" b="0" i="0" u="none" strike="noStrike" cap="none">
                <a:solidFill>
                  <a:schemeClr val="dk1"/>
                </a:solidFill>
                <a:latin typeface="Calibri"/>
                <a:ea typeface="Calibri"/>
                <a:cs typeface="Calibri"/>
                <a:sym typeface="Calibri"/>
              </a:defRPr>
            </a:lvl5pPr>
            <a:lvl6pPr marL="1687513" marR="0" lvl="5" indent="-74613" algn="l" rtl="0">
              <a:spcBef>
                <a:spcPts val="0"/>
              </a:spcBef>
              <a:spcAft>
                <a:spcPts val="700"/>
              </a:spcAft>
              <a:buClr>
                <a:schemeClr val="accent1"/>
              </a:buClr>
              <a:buSzPct val="100000"/>
              <a:buFont typeface="Arial"/>
              <a:buChar char="&gt;"/>
              <a:defRPr sz="1400" b="0" i="0" u="none" strike="noStrike" cap="none">
                <a:solidFill>
                  <a:schemeClr val="dk1"/>
                </a:solidFill>
                <a:latin typeface="Cambria"/>
                <a:ea typeface="Cambria"/>
                <a:cs typeface="Cambria"/>
                <a:sym typeface="Cambria"/>
              </a:defRPr>
            </a:lvl6pPr>
            <a:lvl7pPr marL="2144713" marR="0" lvl="6" indent="-74613" algn="l" rtl="0">
              <a:spcBef>
                <a:spcPts val="0"/>
              </a:spcBef>
              <a:spcAft>
                <a:spcPts val="700"/>
              </a:spcAft>
              <a:buClr>
                <a:schemeClr val="accent1"/>
              </a:buClr>
              <a:buSzPct val="100000"/>
              <a:buFont typeface="Arial"/>
              <a:buChar char="&gt;"/>
              <a:defRPr sz="1400" b="0" i="0" u="none" strike="noStrike" cap="none">
                <a:solidFill>
                  <a:schemeClr val="dk1"/>
                </a:solidFill>
                <a:latin typeface="Cambria"/>
                <a:ea typeface="Cambria"/>
                <a:cs typeface="Cambria"/>
                <a:sym typeface="Cambria"/>
              </a:defRPr>
            </a:lvl7pPr>
            <a:lvl8pPr marL="2601913" marR="0" lvl="7" indent="-74613" algn="l" rtl="0">
              <a:spcBef>
                <a:spcPts val="0"/>
              </a:spcBef>
              <a:spcAft>
                <a:spcPts val="700"/>
              </a:spcAft>
              <a:buClr>
                <a:schemeClr val="accent1"/>
              </a:buClr>
              <a:buSzPct val="100000"/>
              <a:buFont typeface="Arial"/>
              <a:buChar char="&gt;"/>
              <a:defRPr sz="1400" b="0" i="0" u="none" strike="noStrike" cap="none">
                <a:solidFill>
                  <a:schemeClr val="dk1"/>
                </a:solidFill>
                <a:latin typeface="Cambria"/>
                <a:ea typeface="Cambria"/>
                <a:cs typeface="Cambria"/>
                <a:sym typeface="Cambria"/>
              </a:defRPr>
            </a:lvl8pPr>
            <a:lvl9pPr marL="3059113" marR="0" lvl="8" indent="-74613" algn="l" rtl="0">
              <a:spcBef>
                <a:spcPts val="0"/>
              </a:spcBef>
              <a:spcAft>
                <a:spcPts val="700"/>
              </a:spcAft>
              <a:buClr>
                <a:schemeClr val="accent1"/>
              </a:buClr>
              <a:buSzPct val="100000"/>
              <a:buFont typeface="Arial"/>
              <a:buChar char="&gt;"/>
              <a:defRPr sz="1400" b="0" i="0" u="none" strike="noStrike" cap="none">
                <a:solidFill>
                  <a:schemeClr val="dk1"/>
                </a:solidFill>
                <a:latin typeface="Cambria"/>
                <a:ea typeface="Cambria"/>
                <a:cs typeface="Cambria"/>
                <a:sym typeface="Cambria"/>
              </a:defRPr>
            </a:lvl9pPr>
          </a:lstStyle>
          <a:p>
            <a:endParaRPr/>
          </a:p>
        </p:txBody>
      </p:sp>
      <p:pic>
        <p:nvPicPr>
          <p:cNvPr id="12" name="Shape 12" descr="stateSeal"/>
          <p:cNvPicPr preferRelativeResize="0"/>
          <p:nvPr/>
        </p:nvPicPr>
        <p:blipFill rotWithShape="1">
          <a:blip r:embed="rId9">
            <a:alphaModFix/>
          </a:blip>
          <a:srcRect/>
          <a:stretch/>
        </p:blipFill>
        <p:spPr>
          <a:xfrm>
            <a:off x="4114800" y="0"/>
            <a:ext cx="762000" cy="767329"/>
          </a:xfrm>
          <a:prstGeom prst="rect">
            <a:avLst/>
          </a:prstGeom>
          <a:noFill/>
          <a:ln>
            <a:noFill/>
          </a:ln>
        </p:spPr>
      </p:pic>
      <p:pic>
        <p:nvPicPr>
          <p:cNvPr id="13" name="Shape 13" descr="VITA logo"/>
          <p:cNvPicPr preferRelativeResize="0"/>
          <p:nvPr/>
        </p:nvPicPr>
        <p:blipFill rotWithShape="1">
          <a:blip r:embed="rId10">
            <a:alphaModFix/>
          </a:blip>
          <a:srcRect/>
          <a:stretch/>
        </p:blipFill>
        <p:spPr>
          <a:xfrm>
            <a:off x="7772400" y="124643"/>
            <a:ext cx="1006358" cy="552509"/>
          </a:xfrm>
          <a:prstGeom prst="rect">
            <a:avLst/>
          </a:prstGeom>
          <a:noFill/>
          <a:ln>
            <a:noFill/>
          </a:ln>
        </p:spPr>
      </p:pic>
      <p:pic>
        <p:nvPicPr>
          <p:cNvPr id="14" name="Shape 14" descr="thinBanner"/>
          <p:cNvPicPr preferRelativeResize="0"/>
          <p:nvPr/>
        </p:nvPicPr>
        <p:blipFill rotWithShape="1">
          <a:blip r:embed="rId11">
            <a:alphaModFix/>
          </a:blip>
          <a:srcRect/>
          <a:stretch/>
        </p:blipFill>
        <p:spPr>
          <a:xfrm>
            <a:off x="0" y="762000"/>
            <a:ext cx="9144000" cy="457200"/>
          </a:xfrm>
          <a:prstGeom prst="rect">
            <a:avLst/>
          </a:prstGeom>
          <a:noFill/>
          <a:ln>
            <a:noFill/>
          </a:ln>
        </p:spPr>
      </p:pic>
      <p:sp>
        <p:nvSpPr>
          <p:cNvPr id="15" name="Shape 15"/>
          <p:cNvSpPr txBox="1">
            <a:spLocks noGrp="1"/>
          </p:cNvSpPr>
          <p:nvPr>
            <p:ph type="title"/>
          </p:nvPr>
        </p:nvSpPr>
        <p:spPr>
          <a:xfrm>
            <a:off x="415925" y="762000"/>
            <a:ext cx="7966074" cy="476964"/>
          </a:xfrm>
          <a:prstGeom prst="rect">
            <a:avLst/>
          </a:prstGeom>
          <a:noFill/>
          <a:ln>
            <a:noFill/>
          </a:ln>
        </p:spPr>
        <p:txBody>
          <a:bodyPr lIns="91425" tIns="91425" rIns="91425" bIns="91425" anchor="b" anchorCtr="0"/>
          <a:lstStyle>
            <a:lvl1pPr marL="0" marR="0" lvl="0" indent="0" algn="ctr" rtl="0">
              <a:spcBef>
                <a:spcPts val="0"/>
              </a:spcBef>
              <a:spcAft>
                <a:spcPts val="0"/>
              </a:spcAft>
              <a:buNone/>
              <a:defRPr sz="2500" b="1" i="0" u="none" strike="noStrike" cap="none">
                <a:solidFill>
                  <a:schemeClr val="lt1"/>
                </a:solidFill>
                <a:latin typeface="Calibri"/>
                <a:ea typeface="Calibri"/>
                <a:cs typeface="Calibri"/>
                <a:sym typeface="Calibri"/>
              </a:defRPr>
            </a:lvl1pPr>
            <a:lvl2pPr marL="0" marR="0" lvl="1" indent="0" algn="l" rtl="0">
              <a:spcBef>
                <a:spcPts val="0"/>
              </a:spcBef>
              <a:spcAft>
                <a:spcPts val="0"/>
              </a:spcAft>
              <a:buNone/>
              <a:defRPr sz="2800" b="0" i="0" u="none" strike="noStrike" cap="none">
                <a:solidFill>
                  <a:schemeClr val="dk1"/>
                </a:solidFill>
                <a:latin typeface="Georgia"/>
                <a:ea typeface="Georgia"/>
                <a:cs typeface="Georgia"/>
                <a:sym typeface="Georgia"/>
              </a:defRPr>
            </a:lvl2pPr>
            <a:lvl3pPr marL="0" marR="0" lvl="2" indent="0" algn="l" rtl="0">
              <a:spcBef>
                <a:spcPts val="0"/>
              </a:spcBef>
              <a:spcAft>
                <a:spcPts val="0"/>
              </a:spcAft>
              <a:buNone/>
              <a:defRPr sz="2800" b="0" i="0" u="none" strike="noStrike" cap="none">
                <a:solidFill>
                  <a:schemeClr val="dk1"/>
                </a:solidFill>
                <a:latin typeface="Georgia"/>
                <a:ea typeface="Georgia"/>
                <a:cs typeface="Georgia"/>
                <a:sym typeface="Georgia"/>
              </a:defRPr>
            </a:lvl3pPr>
            <a:lvl4pPr marL="0" marR="0" lvl="3" indent="0" algn="l" rtl="0">
              <a:spcBef>
                <a:spcPts val="0"/>
              </a:spcBef>
              <a:spcAft>
                <a:spcPts val="0"/>
              </a:spcAft>
              <a:buNone/>
              <a:defRPr sz="2800" b="0" i="0" u="none" strike="noStrike" cap="none">
                <a:solidFill>
                  <a:schemeClr val="dk1"/>
                </a:solidFill>
                <a:latin typeface="Georgia"/>
                <a:ea typeface="Georgia"/>
                <a:cs typeface="Georgia"/>
                <a:sym typeface="Georgia"/>
              </a:defRPr>
            </a:lvl4pPr>
            <a:lvl5pPr marL="0" marR="0" lvl="4" indent="0" algn="l" rtl="0">
              <a:spcBef>
                <a:spcPts val="0"/>
              </a:spcBef>
              <a:spcAft>
                <a:spcPts val="0"/>
              </a:spcAft>
              <a:buNone/>
              <a:defRPr sz="2800" b="0" i="0" u="none" strike="noStrike" cap="none">
                <a:solidFill>
                  <a:schemeClr val="dk1"/>
                </a:solidFill>
                <a:latin typeface="Georgia"/>
                <a:ea typeface="Georgia"/>
                <a:cs typeface="Georgia"/>
                <a:sym typeface="Georgia"/>
              </a:defRPr>
            </a:lvl5pPr>
            <a:lvl6pPr marL="457200" marR="0" lvl="5" indent="0" algn="l" rtl="0">
              <a:spcBef>
                <a:spcPts val="0"/>
              </a:spcBef>
              <a:spcAft>
                <a:spcPts val="0"/>
              </a:spcAft>
              <a:buNone/>
              <a:defRPr sz="2500" b="0" i="0" u="none" strike="noStrike" cap="none">
                <a:solidFill>
                  <a:schemeClr val="dk1"/>
                </a:solidFill>
                <a:latin typeface="Calibri"/>
                <a:ea typeface="Calibri"/>
                <a:cs typeface="Calibri"/>
                <a:sym typeface="Calibri"/>
              </a:defRPr>
            </a:lvl6pPr>
            <a:lvl7pPr marL="914400" marR="0" lvl="6" indent="0" algn="l" rtl="0">
              <a:spcBef>
                <a:spcPts val="0"/>
              </a:spcBef>
              <a:spcAft>
                <a:spcPts val="0"/>
              </a:spcAft>
              <a:buNone/>
              <a:defRPr sz="2500" b="0" i="0" u="none" strike="noStrike" cap="none">
                <a:solidFill>
                  <a:schemeClr val="dk1"/>
                </a:solidFill>
                <a:latin typeface="Calibri"/>
                <a:ea typeface="Calibri"/>
                <a:cs typeface="Calibri"/>
                <a:sym typeface="Calibri"/>
              </a:defRPr>
            </a:lvl7pPr>
            <a:lvl8pPr marL="1371600" marR="0" lvl="7" indent="0" algn="l" rtl="0">
              <a:spcBef>
                <a:spcPts val="0"/>
              </a:spcBef>
              <a:spcAft>
                <a:spcPts val="0"/>
              </a:spcAft>
              <a:buNone/>
              <a:defRPr sz="2500" b="0" i="0" u="none" strike="noStrike" cap="none">
                <a:solidFill>
                  <a:schemeClr val="dk1"/>
                </a:solidFill>
                <a:latin typeface="Calibri"/>
                <a:ea typeface="Calibri"/>
                <a:cs typeface="Calibri"/>
                <a:sym typeface="Calibri"/>
              </a:defRPr>
            </a:lvl8pPr>
            <a:lvl9pPr marL="1828800" marR="0" lvl="8" indent="0" algn="l" rtl="0">
              <a:spcBef>
                <a:spcPts val="0"/>
              </a:spcBef>
              <a:spcAft>
                <a:spcPts val="0"/>
              </a:spcAft>
              <a:buNone/>
              <a:defRPr sz="2500" b="0" i="0" u="none" strike="noStrike" cap="none">
                <a:solidFill>
                  <a:schemeClr val="dk1"/>
                </a:solidFill>
                <a:latin typeface="Calibri"/>
                <a:ea typeface="Calibri"/>
                <a:cs typeface="Calibri"/>
                <a:sym typeface="Calibri"/>
              </a:defRPr>
            </a:lvl9pPr>
          </a:lstStyle>
          <a:p>
            <a:endParaRPr/>
          </a:p>
        </p:txBody>
      </p:sp>
      <p:sp>
        <p:nvSpPr>
          <p:cNvPr id="16" name="Shape 16"/>
          <p:cNvSpPr/>
          <p:nvPr/>
        </p:nvSpPr>
        <p:spPr>
          <a:xfrm>
            <a:off x="0" y="6461126"/>
            <a:ext cx="9144000" cy="320672"/>
          </a:xfrm>
          <a:prstGeom prst="rect">
            <a:avLst/>
          </a:prstGeom>
          <a:solidFill>
            <a:srgbClr val="66AE20"/>
          </a:solidFill>
          <a:ln>
            <a:noFill/>
          </a:ln>
        </p:spPr>
        <p:txBody>
          <a:bodyPr lIns="91425" tIns="45700" rIns="91425" bIns="45700" anchor="ctr" anchorCtr="0">
            <a:noAutofit/>
          </a:bodyPr>
          <a:lstStyle/>
          <a:p>
            <a:pPr marL="0" marR="0" lvl="0" indent="0" algn="l" rtl="0">
              <a:spcBef>
                <a:spcPts val="0"/>
              </a:spcBef>
              <a:buSzPct val="25000"/>
              <a:buNone/>
            </a:pPr>
            <a:r>
              <a:rPr lang="en-US" sz="1400" b="0" i="0" u="none" strike="noStrike" cap="none">
                <a:solidFill>
                  <a:srgbClr val="000000"/>
                </a:solidFill>
                <a:latin typeface="Cambria"/>
                <a:ea typeface="Cambria"/>
                <a:cs typeface="Cambria"/>
                <a:sym typeface="Cambria"/>
              </a:rPr>
              <a:t>       http://www.dmas.virginia.gov/</a:t>
            </a:r>
          </a:p>
        </p:txBody>
      </p:sp>
      <p:sp>
        <p:nvSpPr>
          <p:cNvPr id="17" name="Shape 17"/>
          <p:cNvSpPr/>
          <p:nvPr/>
        </p:nvSpPr>
        <p:spPr>
          <a:xfrm>
            <a:off x="8458200" y="6529387"/>
            <a:ext cx="204787" cy="176212"/>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1000">
                <a:solidFill>
                  <a:srgbClr val="FFFFFF"/>
                </a:solidFill>
                <a:latin typeface="Cambria"/>
                <a:ea typeface="Cambria"/>
                <a:cs typeface="Cambria"/>
                <a:sym typeface="Cambria"/>
              </a:rPr>
              <a:pPr marL="0" marR="0" lvl="0" indent="0" algn="ctr" rtl="0">
                <a:spcBef>
                  <a:spcPts val="0"/>
                </a:spcBef>
                <a:buSzPct val="25000"/>
                <a:buNone/>
              </a:pPr>
              <a:t>‹#›</a:t>
            </a:fld>
            <a:endParaRPr lang="en-US" sz="1000">
              <a:solidFill>
                <a:srgbClr val="FFFFFF"/>
              </a:solidFill>
              <a:latin typeface="Cambria"/>
              <a:ea typeface="Cambria"/>
              <a:cs typeface="Cambria"/>
              <a:sym typeface="Cambria"/>
            </a:endParaRPr>
          </a:p>
        </p:txBody>
      </p:sp>
      <p:pic>
        <p:nvPicPr>
          <p:cNvPr id="18" name="Shape 18" descr="DBHDS_Logo_CMYK_BLK_062014-Cropped.jpg"/>
          <p:cNvPicPr preferRelativeResize="0"/>
          <p:nvPr/>
        </p:nvPicPr>
        <p:blipFill rotWithShape="1">
          <a:blip r:embed="rId12">
            <a:alphaModFix/>
          </a:blip>
          <a:srcRect/>
          <a:stretch/>
        </p:blipFill>
        <p:spPr>
          <a:xfrm>
            <a:off x="152400" y="173138"/>
            <a:ext cx="1961103" cy="482325"/>
          </a:xfrm>
          <a:prstGeom prst="rect">
            <a:avLst/>
          </a:prstGeom>
          <a:noFill/>
          <a:ln>
            <a:noFill/>
          </a:ln>
        </p:spPr>
      </p:pic>
      <p:pic>
        <p:nvPicPr>
          <p:cNvPr id="19" name="Shape 19" descr="C:\Users\dez25552\AppData\Local\Microsoft\Windows\Temporary Internet Files\Content.Outlook\YE7IQVMW\DHP Logo.jpg"/>
          <p:cNvPicPr preferRelativeResize="0"/>
          <p:nvPr/>
        </p:nvPicPr>
        <p:blipFill rotWithShape="1">
          <a:blip r:embed="rId13">
            <a:alphaModFix/>
          </a:blip>
          <a:srcRect/>
          <a:stretch/>
        </p:blipFill>
        <p:spPr>
          <a:xfrm>
            <a:off x="5334000" y="152400"/>
            <a:ext cx="2002357" cy="508060"/>
          </a:xfrm>
          <a:prstGeom prst="rect">
            <a:avLst/>
          </a:prstGeom>
          <a:noFill/>
          <a:ln>
            <a:noFill/>
          </a:ln>
        </p:spPr>
      </p:pic>
      <p:pic>
        <p:nvPicPr>
          <p:cNvPr id="20" name="Shape 20" descr="C:\Users\vmh49622\AppData\Local\Microsoft\Windows\Temporary Internet Files\Content.Outlook\42FBZQ14\ARTS logo_color.png"/>
          <p:cNvPicPr preferRelativeResize="0"/>
          <p:nvPr/>
        </p:nvPicPr>
        <p:blipFill rotWithShape="1">
          <a:blip r:embed="rId14">
            <a:alphaModFix/>
          </a:blip>
          <a:srcRect/>
          <a:stretch/>
        </p:blipFill>
        <p:spPr>
          <a:xfrm>
            <a:off x="3836541" y="6367355"/>
            <a:ext cx="1318517" cy="4572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39" name="Shape 39"/>
          <p:cNvSpPr txBox="1">
            <a:spLocks noGrp="1"/>
          </p:cNvSpPr>
          <p:nvPr>
            <p:ph type="body" idx="1"/>
          </p:nvPr>
        </p:nvSpPr>
        <p:spPr>
          <a:xfrm>
            <a:off x="457200" y="1600215"/>
            <a:ext cx="8229600" cy="4526100"/>
          </a:xfrm>
          <a:prstGeom prst="rect">
            <a:avLst/>
          </a:prstGeom>
          <a:noFill/>
          <a:ln>
            <a:noFill/>
          </a:ln>
        </p:spPr>
        <p:txBody>
          <a:bodyPr lIns="91425" tIns="91425" rIns="91425" bIns="91425" anchor="t" anchorCtr="0"/>
          <a:lstStyle>
            <a:lvl1pPr marL="342399" marR="0" lvl="0" indent="-139199"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1869" marR="0" lvl="1" indent="-119569"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1333" marR="0" lvl="2" indent="-87233"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597864" marR="0" lvl="3" indent="-111964"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4400" marR="0" lvl="4" indent="-1113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0936" marR="0" lvl="5" indent="-110636"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67468" marR="0" lvl="6" indent="-109968"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3997" marR="0" lvl="7" indent="-109297"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0534" marR="0" lvl="8" indent="-108634"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dt" idx="10"/>
          </p:nvPr>
        </p:nvSpPr>
        <p:spPr>
          <a:xfrm>
            <a:off x="457200" y="6356350"/>
            <a:ext cx="2133600" cy="365100"/>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1" name="Shape 41"/>
          <p:cNvSpPr txBox="1">
            <a:spLocks noGrp="1"/>
          </p:cNvSpPr>
          <p:nvPr>
            <p:ph type="ftr" idx="11"/>
          </p:nvPr>
        </p:nvSpPr>
        <p:spPr>
          <a:xfrm>
            <a:off x="3124202" y="6356350"/>
            <a:ext cx="2895599" cy="365100"/>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6535" marR="0" lvl="1" indent="-12035" algn="l" rtl="0">
              <a:spcBef>
                <a:spcPts val="0"/>
              </a:spcBef>
              <a:buNone/>
              <a:defRPr sz="1800" b="0" i="0" u="none" strike="noStrike" cap="none">
                <a:solidFill>
                  <a:schemeClr val="dk1"/>
                </a:solidFill>
                <a:latin typeface="Calibri"/>
                <a:ea typeface="Calibri"/>
                <a:cs typeface="Calibri"/>
                <a:sym typeface="Calibri"/>
              </a:defRPr>
            </a:lvl2pPr>
            <a:lvl3pPr marL="913065" marR="0" lvl="2" indent="-11365" algn="l" rtl="0">
              <a:spcBef>
                <a:spcPts val="0"/>
              </a:spcBef>
              <a:buNone/>
              <a:defRPr sz="1800" b="0" i="0" u="none" strike="noStrike" cap="none">
                <a:solidFill>
                  <a:schemeClr val="dk1"/>
                </a:solidFill>
                <a:latin typeface="Calibri"/>
                <a:ea typeface="Calibri"/>
                <a:cs typeface="Calibri"/>
                <a:sym typeface="Calibri"/>
              </a:defRPr>
            </a:lvl3pPr>
            <a:lvl4pPr marL="1369599" marR="0" lvl="3" indent="-10699" algn="l" rtl="0">
              <a:spcBef>
                <a:spcPts val="0"/>
              </a:spcBef>
              <a:buNone/>
              <a:defRPr sz="1800" b="0" i="0" u="none" strike="noStrike" cap="none">
                <a:solidFill>
                  <a:schemeClr val="dk1"/>
                </a:solidFill>
                <a:latin typeface="Calibri"/>
                <a:ea typeface="Calibri"/>
                <a:cs typeface="Calibri"/>
                <a:sym typeface="Calibri"/>
              </a:defRPr>
            </a:lvl4pPr>
            <a:lvl5pPr marL="1826131" marR="0" lvl="4" indent="-10031" algn="l" rtl="0">
              <a:spcBef>
                <a:spcPts val="0"/>
              </a:spcBef>
              <a:buNone/>
              <a:defRPr sz="1800" b="0" i="0" u="none" strike="noStrike" cap="none">
                <a:solidFill>
                  <a:schemeClr val="dk1"/>
                </a:solidFill>
                <a:latin typeface="Calibri"/>
                <a:ea typeface="Calibri"/>
                <a:cs typeface="Calibri"/>
                <a:sym typeface="Calibri"/>
              </a:defRPr>
            </a:lvl5pPr>
            <a:lvl6pPr marL="2282667" marR="0" lvl="5" indent="-9367" algn="l" rtl="0">
              <a:spcBef>
                <a:spcPts val="0"/>
              </a:spcBef>
              <a:buNone/>
              <a:defRPr sz="1800" b="0" i="0" u="none" strike="noStrike" cap="none">
                <a:solidFill>
                  <a:schemeClr val="dk1"/>
                </a:solidFill>
                <a:latin typeface="Calibri"/>
                <a:ea typeface="Calibri"/>
                <a:cs typeface="Calibri"/>
                <a:sym typeface="Calibri"/>
              </a:defRPr>
            </a:lvl6pPr>
            <a:lvl7pPr marL="2739197" marR="0" lvl="6" indent="-8696" algn="l" rtl="0">
              <a:spcBef>
                <a:spcPts val="0"/>
              </a:spcBef>
              <a:buNone/>
              <a:defRPr sz="1800" b="0" i="0" u="none" strike="noStrike" cap="none">
                <a:solidFill>
                  <a:schemeClr val="dk1"/>
                </a:solidFill>
                <a:latin typeface="Calibri"/>
                <a:ea typeface="Calibri"/>
                <a:cs typeface="Calibri"/>
                <a:sym typeface="Calibri"/>
              </a:defRPr>
            </a:lvl7pPr>
            <a:lvl8pPr marL="3195732" marR="0" lvl="7" indent="-8032" algn="l" rtl="0">
              <a:spcBef>
                <a:spcPts val="0"/>
              </a:spcBef>
              <a:buNone/>
              <a:defRPr sz="1800" b="0" i="0" u="none" strike="noStrike" cap="none">
                <a:solidFill>
                  <a:schemeClr val="dk1"/>
                </a:solidFill>
                <a:latin typeface="Calibri"/>
                <a:ea typeface="Calibri"/>
                <a:cs typeface="Calibri"/>
                <a:sym typeface="Calibri"/>
              </a:defRPr>
            </a:lvl8pPr>
            <a:lvl9pPr marL="3652259" marR="0" lvl="8" indent="-7359"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2" name="Shape 42"/>
          <p:cNvSpPr txBox="1">
            <a:spLocks noGrp="1"/>
          </p:cNvSpPr>
          <p:nvPr>
            <p:ph type="sldNum" idx="12"/>
          </p:nvPr>
        </p:nvSpPr>
        <p:spPr>
          <a:xfrm>
            <a:off x="6553200" y="6356350"/>
            <a:ext cx="2133600" cy="365100"/>
          </a:xfrm>
          <a:prstGeom prst="rect">
            <a:avLst/>
          </a:prstGeom>
          <a:noFill/>
          <a:ln>
            <a:noFill/>
          </a:ln>
        </p:spPr>
        <p:txBody>
          <a:bodyPr lIns="91300" tIns="45650" rIns="91300" bIns="4565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4"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628650" y="365125"/>
            <a:ext cx="7886700" cy="1325700"/>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14" name="Shape 114"/>
          <p:cNvSpPr txBox="1">
            <a:spLocks noGrp="1"/>
          </p:cNvSpPr>
          <p:nvPr>
            <p:ph type="body" idx="1"/>
          </p:nvPr>
        </p:nvSpPr>
        <p:spPr>
          <a:xfrm>
            <a:off x="628650" y="1825625"/>
            <a:ext cx="7886700" cy="4351200"/>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5" name="Shape 115"/>
          <p:cNvSpPr txBox="1">
            <a:spLocks noGrp="1"/>
          </p:cNvSpPr>
          <p:nvPr>
            <p:ph type="dt" idx="10"/>
          </p:nvPr>
        </p:nvSpPr>
        <p:spPr>
          <a:xfrm>
            <a:off x="628650" y="6356350"/>
            <a:ext cx="2057400" cy="365100"/>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16" name="Shape 116"/>
          <p:cNvSpPr txBox="1">
            <a:spLocks noGrp="1"/>
          </p:cNvSpPr>
          <p:nvPr>
            <p:ph type="ftr" idx="11"/>
          </p:nvPr>
        </p:nvSpPr>
        <p:spPr>
          <a:xfrm>
            <a:off x="3028950" y="6356350"/>
            <a:ext cx="3086100" cy="365100"/>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17" name="Shape 117"/>
          <p:cNvSpPr txBox="1">
            <a:spLocks noGrp="1"/>
          </p:cNvSpPr>
          <p:nvPr>
            <p:ph type="sldNum" idx="12"/>
          </p:nvPr>
        </p:nvSpPr>
        <p:spPr>
          <a:xfrm>
            <a:off x="6457950" y="6356350"/>
            <a:ext cx="2057400" cy="3651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7"/>
        <p:cNvGrpSpPr/>
        <p:nvPr/>
      </p:nvGrpSpPr>
      <p:grpSpPr>
        <a:xfrm>
          <a:off x="0" y="0"/>
          <a:ext cx="0" cy="0"/>
          <a:chOff x="0" y="0"/>
          <a:chExt cx="0" cy="0"/>
        </a:xfrm>
      </p:grpSpPr>
      <p:sp>
        <p:nvSpPr>
          <p:cNvPr id="188" name="Shape 188"/>
          <p:cNvSpPr txBox="1">
            <a:spLocks noGrp="1"/>
          </p:cNvSpPr>
          <p:nvPr>
            <p:ph type="title"/>
          </p:nvPr>
        </p:nvSpPr>
        <p:spPr>
          <a:xfrm>
            <a:off x="457199" y="274320"/>
            <a:ext cx="8229600" cy="1097280"/>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89" name="Shape 189"/>
          <p:cNvSpPr txBox="1">
            <a:spLocks noGrp="1"/>
          </p:cNvSpPr>
          <p:nvPr>
            <p:ph type="body" idx="1"/>
          </p:nvPr>
        </p:nvSpPr>
        <p:spPr>
          <a:xfrm>
            <a:off x="457199" y="1577340"/>
            <a:ext cx="8229600" cy="4526279"/>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atin typeface="Calibri"/>
                <a:ea typeface="Calibri"/>
                <a:cs typeface="Calibri"/>
                <a:sym typeface="Calibri"/>
              </a:defRPr>
            </a:lvl1pPr>
            <a:lvl2pPr marL="457200" marR="0" lvl="1" indent="0" algn="l" rtl="0">
              <a:spcBef>
                <a:spcPts val="0"/>
              </a:spcBef>
              <a:buNone/>
              <a:defRPr sz="1800" b="0" i="0" u="none" strike="noStrike" cap="none">
                <a:latin typeface="Calibri"/>
                <a:ea typeface="Calibri"/>
                <a:cs typeface="Calibri"/>
                <a:sym typeface="Calibri"/>
              </a:defRPr>
            </a:lvl2pPr>
            <a:lvl3pPr marL="914400" marR="0" lvl="2" indent="0" algn="l" rtl="0">
              <a:spcBef>
                <a:spcPts val="0"/>
              </a:spcBef>
              <a:buNone/>
              <a:defRPr sz="1800" b="0" i="0" u="none" strike="noStrike" cap="none">
                <a:latin typeface="Calibri"/>
                <a:ea typeface="Calibri"/>
                <a:cs typeface="Calibri"/>
                <a:sym typeface="Calibri"/>
              </a:defRPr>
            </a:lvl3pPr>
            <a:lvl4pPr marL="1371600" marR="0" lvl="3" indent="0" algn="l" rtl="0">
              <a:spcBef>
                <a:spcPts val="0"/>
              </a:spcBef>
              <a:buNone/>
              <a:defRPr sz="1800" b="0" i="0" u="none" strike="noStrike" cap="none">
                <a:latin typeface="Calibri"/>
                <a:ea typeface="Calibri"/>
                <a:cs typeface="Calibri"/>
                <a:sym typeface="Calibri"/>
              </a:defRPr>
            </a:lvl4pPr>
            <a:lvl5pPr marL="1828800" marR="0" lvl="4" indent="0" algn="l" rtl="0">
              <a:spcBef>
                <a:spcPts val="0"/>
              </a:spcBef>
              <a:buNone/>
              <a:defRPr sz="1800" b="0" i="0" u="none" strike="noStrike" cap="none">
                <a:latin typeface="Calibri"/>
                <a:ea typeface="Calibri"/>
                <a:cs typeface="Calibri"/>
                <a:sym typeface="Calibri"/>
              </a:defRPr>
            </a:lvl5pPr>
            <a:lvl6pPr marL="2286000" marR="0" lvl="5" indent="0" algn="l" rtl="0">
              <a:spcBef>
                <a:spcPts val="0"/>
              </a:spcBef>
              <a:buNone/>
              <a:defRPr sz="1800" b="0" i="0" u="none" strike="noStrike" cap="none">
                <a:latin typeface="Calibri"/>
                <a:ea typeface="Calibri"/>
                <a:cs typeface="Calibri"/>
                <a:sym typeface="Calibri"/>
              </a:defRPr>
            </a:lvl6pPr>
            <a:lvl7pPr marL="2743200" marR="0" lvl="6" indent="0" algn="l" rtl="0">
              <a:spcBef>
                <a:spcPts val="0"/>
              </a:spcBef>
              <a:buNone/>
              <a:defRPr sz="1800" b="0" i="0" u="none" strike="noStrike" cap="none">
                <a:latin typeface="Calibri"/>
                <a:ea typeface="Calibri"/>
                <a:cs typeface="Calibri"/>
                <a:sym typeface="Calibri"/>
              </a:defRPr>
            </a:lvl7pPr>
            <a:lvl8pPr marL="3200400" marR="0" lvl="7" indent="0" algn="l" rtl="0">
              <a:spcBef>
                <a:spcPts val="0"/>
              </a:spcBef>
              <a:buNone/>
              <a:defRPr sz="1800" b="0" i="0" u="none" strike="noStrike" cap="none">
                <a:latin typeface="Calibri"/>
                <a:ea typeface="Calibri"/>
                <a:cs typeface="Calibri"/>
                <a:sym typeface="Calibri"/>
              </a:defRPr>
            </a:lvl8pPr>
            <a:lvl9pPr marL="3657600" marR="0" lvl="8" indent="0" algn="l" rtl="0">
              <a:spcBef>
                <a:spcPts val="0"/>
              </a:spcBef>
              <a:buNone/>
              <a:defRPr sz="1800" b="0" i="0" u="none" strike="noStrike" cap="none">
                <a:latin typeface="Calibri"/>
                <a:ea typeface="Calibri"/>
                <a:cs typeface="Calibri"/>
                <a:sym typeface="Calibri"/>
              </a:defRPr>
            </a:lvl9pPr>
          </a:lstStyle>
          <a:p>
            <a:endParaRPr/>
          </a:p>
        </p:txBody>
      </p:sp>
      <p:sp>
        <p:nvSpPr>
          <p:cNvPr id="190" name="Shape 190"/>
          <p:cNvSpPr txBox="1">
            <a:spLocks noGrp="1"/>
          </p:cNvSpPr>
          <p:nvPr>
            <p:ph type="ftr" idx="11"/>
          </p:nvPr>
        </p:nvSpPr>
        <p:spPr>
          <a:xfrm>
            <a:off x="3108960" y="6377939"/>
            <a:ext cx="2926080" cy="342900"/>
          </a:xfrm>
          <a:prstGeom prst="rect">
            <a:avLst/>
          </a:prstGeom>
          <a:noFill/>
          <a:ln>
            <a:noFill/>
          </a:ln>
        </p:spPr>
        <p:txBody>
          <a:bodyPr lIns="91425" tIns="91425" rIns="91425" bIns="91425" anchor="t" anchorCtr="0"/>
          <a:lstStyle>
            <a:lvl1pPr marL="0" marR="0" lvl="0" indent="0" algn="ctr" rtl="0">
              <a:spcBef>
                <a:spcPts val="0"/>
              </a:spcBef>
              <a:buNone/>
              <a:defRPr sz="18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1" name="Shape 191"/>
          <p:cNvSpPr txBox="1">
            <a:spLocks noGrp="1"/>
          </p:cNvSpPr>
          <p:nvPr>
            <p:ph type="dt" idx="10"/>
          </p:nvPr>
        </p:nvSpPr>
        <p:spPr>
          <a:xfrm>
            <a:off x="457199" y="6377939"/>
            <a:ext cx="2103120" cy="342900"/>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2" name="Shape 192"/>
          <p:cNvSpPr txBox="1">
            <a:spLocks noGrp="1"/>
          </p:cNvSpPr>
          <p:nvPr>
            <p:ph type="sldNum" idx="12"/>
          </p:nvPr>
        </p:nvSpPr>
        <p:spPr>
          <a:xfrm>
            <a:off x="6583680" y="6377939"/>
            <a:ext cx="2103120" cy="342900"/>
          </a:xfrm>
          <a:prstGeom prst="rect">
            <a:avLst/>
          </a:prstGeom>
          <a:noFill/>
          <a:ln>
            <a:noFill/>
          </a:ln>
        </p:spPr>
        <p:txBody>
          <a:bodyPr lIns="0" tIns="0" rIns="0" bIns="0" anchor="t" anchorCtr="0">
            <a:noAutofit/>
          </a:bodyPr>
          <a:lstStyle/>
          <a:p>
            <a:pPr marL="0" marR="0" lvl="0" indent="0" algn="r" rtl="0">
              <a:spcBef>
                <a:spcPts val="0"/>
              </a:spcBef>
              <a:buSzPct val="25000"/>
              <a:buNone/>
            </a:pPr>
            <a:fld id="{00000000-1234-1234-1234-123412341234}" type="slidenum">
              <a:rPr lang="en-US" sz="18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8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76" r:id="rId1"/>
    <p:sldLayoutId id="2147483677" r:id="rId2"/>
    <p:sldLayoutId id="2147483679" r:id="rId3"/>
    <p:sldLayoutId id="2147483685"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8">
            <a:extLst>
              <a:ext uri="{28A0092B-C50C-407E-A947-70E740481C1C}">
                <a14:useLocalDpi xmlns:a14="http://schemas.microsoft.com/office/drawing/2010/main" xmlns="" val="0"/>
              </a:ext>
            </a:extLst>
          </a:blip>
          <a:stretch>
            <a:fillRect/>
          </a:stretch>
        </p:blipFill>
        <p:spPr>
          <a:xfrm>
            <a:off x="2362200" y="186363"/>
            <a:ext cx="2438400" cy="435429"/>
          </a:xfrm>
          <a:prstGeom prst="rect">
            <a:avLst/>
          </a:prstGeom>
        </p:spPr>
      </p:pic>
      <p:sp>
        <p:nvSpPr>
          <p:cNvPr id="37891" name="Rectangle 3"/>
          <p:cNvSpPr>
            <a:spLocks noGrp="1" noChangeArrowheads="1"/>
          </p:cNvSpPr>
          <p:nvPr>
            <p:ph type="body" idx="1"/>
          </p:nvPr>
        </p:nvSpPr>
        <p:spPr bwMode="auto">
          <a:xfrm>
            <a:off x="76200" y="1343025"/>
            <a:ext cx="8991600" cy="4829175"/>
          </a:xfrm>
          <a:prstGeom prst="rect">
            <a:avLst/>
          </a:prstGeom>
          <a:noFill/>
          <a:ln w="38100">
            <a:noFill/>
            <a:miter lim="800000"/>
            <a:headEnd/>
            <a:tailEnd/>
          </a:ln>
        </p:spPr>
        <p:txBody>
          <a:bodyPr vert="horz" wrap="square" lIns="91440" tIns="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11" descr="stateSeal"/>
          <p:cNvPicPr>
            <a:picLocks noChangeAspect="1" noChangeArrowheads="1"/>
          </p:cNvPicPr>
          <p:nvPr userDrawn="1"/>
        </p:nvPicPr>
        <p:blipFill>
          <a:blip r:embed="rId9" cstate="print"/>
          <a:srcRect/>
          <a:stretch>
            <a:fillRect/>
          </a:stretch>
        </p:blipFill>
        <p:spPr bwMode="auto">
          <a:xfrm>
            <a:off x="4114800" y="0"/>
            <a:ext cx="762000" cy="767329"/>
          </a:xfrm>
          <a:prstGeom prst="rect">
            <a:avLst/>
          </a:prstGeom>
          <a:noFill/>
        </p:spPr>
      </p:pic>
      <p:pic>
        <p:nvPicPr>
          <p:cNvPr id="9" name="Picture 24" descr="VITA logo"/>
          <p:cNvPicPr>
            <a:picLocks noChangeAspect="1" noChangeArrowheads="1"/>
          </p:cNvPicPr>
          <p:nvPr userDrawn="1"/>
        </p:nvPicPr>
        <p:blipFill>
          <a:blip r:embed="rId10" cstate="print"/>
          <a:srcRect/>
          <a:stretch>
            <a:fillRect/>
          </a:stretch>
        </p:blipFill>
        <p:spPr bwMode="auto">
          <a:xfrm>
            <a:off x="7772400" y="124644"/>
            <a:ext cx="1006358" cy="552510"/>
          </a:xfrm>
          <a:prstGeom prst="rect">
            <a:avLst/>
          </a:prstGeom>
          <a:noFill/>
          <a:ln w="9525">
            <a:noFill/>
            <a:miter lim="800000"/>
            <a:headEnd/>
            <a:tailEnd/>
          </a:ln>
        </p:spPr>
      </p:pic>
      <p:pic>
        <p:nvPicPr>
          <p:cNvPr id="14" name="Picture 8" descr="thinBanner"/>
          <p:cNvPicPr>
            <a:picLocks noChangeAspect="1" noChangeArrowheads="1"/>
          </p:cNvPicPr>
          <p:nvPr userDrawn="1"/>
        </p:nvPicPr>
        <p:blipFill>
          <a:blip r:embed="rId11" cstate="print"/>
          <a:srcRect/>
          <a:stretch>
            <a:fillRect/>
          </a:stretch>
        </p:blipFill>
        <p:spPr bwMode="auto">
          <a:xfrm>
            <a:off x="0" y="762000"/>
            <a:ext cx="9144000" cy="457200"/>
          </a:xfrm>
          <a:prstGeom prst="rect">
            <a:avLst/>
          </a:prstGeom>
          <a:noFill/>
        </p:spPr>
      </p:pic>
      <p:sp>
        <p:nvSpPr>
          <p:cNvPr id="37890" name="Rectangle 2"/>
          <p:cNvSpPr>
            <a:spLocks noGrp="1" noChangeArrowheads="1"/>
          </p:cNvSpPr>
          <p:nvPr>
            <p:ph type="title"/>
          </p:nvPr>
        </p:nvSpPr>
        <p:spPr bwMode="auto">
          <a:xfrm>
            <a:off x="415925" y="762000"/>
            <a:ext cx="7966075" cy="476965"/>
          </a:xfrm>
          <a:prstGeom prst="rect">
            <a:avLst/>
          </a:prstGeom>
          <a:noFill/>
          <a:ln w="9525">
            <a:noFill/>
            <a:miter lim="800000"/>
            <a:headEnd/>
            <a:tailEnd/>
          </a:ln>
        </p:spPr>
        <p:txBody>
          <a:bodyPr vert="horz" wrap="square" lIns="91350" tIns="45676" rIns="91350" bIns="45676" numCol="1" anchor="b" anchorCtr="0" compatLnSpc="1">
            <a:prstTxWarp prst="textNoShape">
              <a:avLst/>
            </a:prstTxWarp>
            <a:spAutoFit/>
          </a:bodyPr>
          <a:lstStyle/>
          <a:p>
            <a:pPr lvl="0"/>
            <a:r>
              <a:rPr lang="en-US" dirty="0"/>
              <a:t>Click to edit Master title style</a:t>
            </a:r>
          </a:p>
        </p:txBody>
      </p:sp>
      <p:sp>
        <p:nvSpPr>
          <p:cNvPr id="15" name="Rectangle 12"/>
          <p:cNvSpPr>
            <a:spLocks noChangeArrowheads="1"/>
          </p:cNvSpPr>
          <p:nvPr userDrawn="1"/>
        </p:nvSpPr>
        <p:spPr bwMode="auto">
          <a:xfrm>
            <a:off x="0" y="6461126"/>
            <a:ext cx="9144000" cy="320673"/>
          </a:xfrm>
          <a:prstGeom prst="rect">
            <a:avLst/>
          </a:prstGeom>
          <a:solidFill>
            <a:srgbClr val="66AE20"/>
          </a:solidFill>
          <a:ln w="9525">
            <a:noFill/>
            <a:miter lim="800000"/>
            <a:headEnd/>
            <a:tailEnd/>
          </a:ln>
          <a:effectLst/>
        </p:spPr>
        <p:txBody>
          <a:bodyPr wrap="none" anchor="ctr"/>
          <a:lstStyle/>
          <a:p>
            <a:r>
              <a:rPr lang="en-US" sz="1400" dirty="0">
                <a:solidFill>
                  <a:srgbClr val="000000"/>
                </a:solidFill>
              </a:rPr>
              <a:t>       http://www.dmas.virginia.gov/</a:t>
            </a:r>
          </a:p>
        </p:txBody>
      </p:sp>
      <p:sp>
        <p:nvSpPr>
          <p:cNvPr id="16" name="Rectangle 14"/>
          <p:cNvSpPr>
            <a:spLocks noChangeArrowheads="1"/>
          </p:cNvSpPr>
          <p:nvPr userDrawn="1"/>
        </p:nvSpPr>
        <p:spPr bwMode="auto">
          <a:xfrm>
            <a:off x="8458200" y="6529387"/>
            <a:ext cx="204788" cy="176213"/>
          </a:xfrm>
          <a:prstGeom prst="rect">
            <a:avLst/>
          </a:prstGeom>
          <a:noFill/>
          <a:ln w="9525">
            <a:noFill/>
            <a:miter lim="800000"/>
            <a:headEnd/>
            <a:tailEnd/>
          </a:ln>
          <a:effectLst/>
        </p:spPr>
        <p:txBody>
          <a:bodyPr wrap="none" anchor="ctr"/>
          <a:lstStyle/>
          <a:p>
            <a:pPr algn="ctr"/>
            <a:fld id="{71B0E4C6-FB2D-4D18-AF01-C283A5981E3C}" type="slidenum">
              <a:rPr lang="en-US" sz="1000">
                <a:solidFill>
                  <a:srgbClr val="FFFFFF"/>
                </a:solidFill>
              </a:rPr>
              <a:pPr algn="ctr"/>
              <a:t>‹#›</a:t>
            </a:fld>
            <a:endParaRPr lang="en-US" sz="1000" dirty="0">
              <a:solidFill>
                <a:srgbClr val="FFFFFF"/>
              </a:solidFill>
            </a:endParaRPr>
          </a:p>
        </p:txBody>
      </p:sp>
      <p:pic>
        <p:nvPicPr>
          <p:cNvPr id="10" name="Picture 7" descr="DBHDS_Logo_CMYK_BLK_062014-Cropped.jpg"/>
          <p:cNvPicPr>
            <a:picLocks noChangeAspect="1" noChangeArrowheads="1"/>
          </p:cNvPicPr>
          <p:nvPr userDrawn="1"/>
        </p:nvPicPr>
        <p:blipFill>
          <a:blip r:embed="rId12">
            <a:extLst>
              <a:ext uri="{28A0092B-C50C-407E-A947-70E740481C1C}">
                <a14:useLocalDpi xmlns:a14="http://schemas.microsoft.com/office/drawing/2010/main" xmlns="" val="0"/>
              </a:ext>
            </a:extLst>
          </a:blip>
          <a:srcRect/>
          <a:stretch>
            <a:fillRect/>
          </a:stretch>
        </p:blipFill>
        <p:spPr bwMode="auto">
          <a:xfrm>
            <a:off x="152400" y="173138"/>
            <a:ext cx="1961104" cy="482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2" descr="C:\Users\dez25552\AppData\Local\Microsoft\Windows\Temporary Internet Files\Content.Outlook\YE7IQVMW\DHP Logo.jpg"/>
          <p:cNvPicPr>
            <a:picLocks noChangeAspect="1" noChangeArrowheads="1"/>
          </p:cNvPicPr>
          <p:nvPr userDrawn="1"/>
        </p:nvPicPr>
        <p:blipFill>
          <a:blip r:embed="rId13" cstate="print">
            <a:extLst>
              <a:ext uri="{28A0092B-C50C-407E-A947-70E740481C1C}">
                <a14:useLocalDpi xmlns:a14="http://schemas.microsoft.com/office/drawing/2010/main" xmlns="" val="0"/>
              </a:ext>
            </a:extLst>
          </a:blip>
          <a:srcRect/>
          <a:stretch>
            <a:fillRect/>
          </a:stretch>
        </p:blipFill>
        <p:spPr bwMode="auto">
          <a:xfrm>
            <a:off x="5334000" y="152400"/>
            <a:ext cx="2002357" cy="508061"/>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C:\Users\vmh49622\AppData\Local\Microsoft\Windows\Temporary Internet Files\Content.Outlook\42FBZQ14\ARTS logo_color.png"/>
          <p:cNvPicPr>
            <a:picLocks noChangeAspect="1" noChangeArrowheads="1"/>
          </p:cNvPicPr>
          <p:nvPr userDrawn="1"/>
        </p:nvPicPr>
        <p:blipFill>
          <a:blip r:embed="rId14" cstate="print">
            <a:extLst>
              <a:ext uri="{28A0092B-C50C-407E-A947-70E740481C1C}">
                <a14:useLocalDpi xmlns:a14="http://schemas.microsoft.com/office/drawing/2010/main" xmlns="" val="0"/>
              </a:ext>
            </a:extLst>
          </a:blip>
          <a:srcRect/>
          <a:stretch>
            <a:fillRect/>
          </a:stretch>
        </p:blipFill>
        <p:spPr bwMode="auto">
          <a:xfrm>
            <a:off x="3836541" y="6367355"/>
            <a:ext cx="1318518" cy="457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4576132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Lst>
  <p:transition spd="slow">
    <p:fade/>
  </p:transition>
  <p:hf sldNum="0" hdr="0" dt="0"/>
  <p:txStyles>
    <p:titleStyle>
      <a:lvl1pPr algn="ctr" rtl="0" eaLnBrk="0" fontAlgn="base" hangingPunct="0">
        <a:spcBef>
          <a:spcPct val="0"/>
        </a:spcBef>
        <a:spcAft>
          <a:spcPct val="0"/>
        </a:spcAft>
        <a:defRPr sz="2500" b="1">
          <a:solidFill>
            <a:schemeClr val="bg1"/>
          </a:solidFill>
          <a:latin typeface="+mj-lt"/>
          <a:ea typeface="ＭＳ Ｐゴシック" pitchFamily="1" charset="-128"/>
          <a:cs typeface="ＭＳ Ｐゴシック" pitchFamily="1" charset="-128"/>
        </a:defRPr>
      </a:lvl1pPr>
      <a:lvl2pPr algn="l" rtl="0" eaLnBrk="0" fontAlgn="base" hangingPunct="0">
        <a:spcBef>
          <a:spcPct val="0"/>
        </a:spcBef>
        <a:spcAft>
          <a:spcPct val="0"/>
        </a:spcAft>
        <a:defRPr sz="2800">
          <a:solidFill>
            <a:schemeClr val="tx1"/>
          </a:solidFill>
          <a:latin typeface="Georgia" pitchFamily="18" charset="0"/>
          <a:ea typeface="ＭＳ Ｐゴシック" pitchFamily="1" charset="-128"/>
          <a:cs typeface="ＭＳ Ｐゴシック" pitchFamily="1" charset="-128"/>
        </a:defRPr>
      </a:lvl2pPr>
      <a:lvl3pPr algn="l" rtl="0" eaLnBrk="0" fontAlgn="base" hangingPunct="0">
        <a:spcBef>
          <a:spcPct val="0"/>
        </a:spcBef>
        <a:spcAft>
          <a:spcPct val="0"/>
        </a:spcAft>
        <a:defRPr sz="2800">
          <a:solidFill>
            <a:schemeClr val="tx1"/>
          </a:solidFill>
          <a:latin typeface="Georgia" pitchFamily="18" charset="0"/>
          <a:ea typeface="ＭＳ Ｐゴシック" pitchFamily="1" charset="-128"/>
          <a:cs typeface="ＭＳ Ｐゴシック" pitchFamily="1" charset="-128"/>
        </a:defRPr>
      </a:lvl3pPr>
      <a:lvl4pPr algn="l" rtl="0" eaLnBrk="0" fontAlgn="base" hangingPunct="0">
        <a:spcBef>
          <a:spcPct val="0"/>
        </a:spcBef>
        <a:spcAft>
          <a:spcPct val="0"/>
        </a:spcAft>
        <a:defRPr sz="2800">
          <a:solidFill>
            <a:schemeClr val="tx1"/>
          </a:solidFill>
          <a:latin typeface="Georgia" pitchFamily="18" charset="0"/>
          <a:ea typeface="ＭＳ Ｐゴシック" pitchFamily="1" charset="-128"/>
          <a:cs typeface="ＭＳ Ｐゴシック" pitchFamily="1" charset="-128"/>
        </a:defRPr>
      </a:lvl4pPr>
      <a:lvl5pPr algn="l" rtl="0" eaLnBrk="0" fontAlgn="base" hangingPunct="0">
        <a:spcBef>
          <a:spcPct val="0"/>
        </a:spcBef>
        <a:spcAft>
          <a:spcPct val="0"/>
        </a:spcAft>
        <a:defRPr sz="2800">
          <a:solidFill>
            <a:schemeClr val="tx1"/>
          </a:solidFill>
          <a:latin typeface="Georgia" pitchFamily="18" charset="0"/>
          <a:ea typeface="ＭＳ Ｐゴシック" pitchFamily="1" charset="-128"/>
          <a:cs typeface="ＭＳ Ｐゴシック" pitchFamily="1" charset="-128"/>
        </a:defRPr>
      </a:lvl5pPr>
      <a:lvl6pPr marL="457200" algn="l" rtl="0" fontAlgn="base">
        <a:spcBef>
          <a:spcPct val="0"/>
        </a:spcBef>
        <a:spcAft>
          <a:spcPct val="0"/>
        </a:spcAft>
        <a:defRPr sz="2500">
          <a:solidFill>
            <a:schemeClr val="tx1"/>
          </a:solidFill>
          <a:latin typeface="Calibri" charset="0"/>
        </a:defRPr>
      </a:lvl6pPr>
      <a:lvl7pPr marL="914400" algn="l" rtl="0" fontAlgn="base">
        <a:spcBef>
          <a:spcPct val="0"/>
        </a:spcBef>
        <a:spcAft>
          <a:spcPct val="0"/>
        </a:spcAft>
        <a:defRPr sz="2500">
          <a:solidFill>
            <a:schemeClr val="tx1"/>
          </a:solidFill>
          <a:latin typeface="Calibri" charset="0"/>
        </a:defRPr>
      </a:lvl7pPr>
      <a:lvl8pPr marL="1371600" algn="l" rtl="0" fontAlgn="base">
        <a:spcBef>
          <a:spcPct val="0"/>
        </a:spcBef>
        <a:spcAft>
          <a:spcPct val="0"/>
        </a:spcAft>
        <a:defRPr sz="2500">
          <a:solidFill>
            <a:schemeClr val="tx1"/>
          </a:solidFill>
          <a:latin typeface="Calibri" charset="0"/>
        </a:defRPr>
      </a:lvl8pPr>
      <a:lvl9pPr marL="1828800" algn="l" rtl="0" fontAlgn="base">
        <a:spcBef>
          <a:spcPct val="0"/>
        </a:spcBef>
        <a:spcAft>
          <a:spcPct val="0"/>
        </a:spcAft>
        <a:defRPr sz="2500">
          <a:solidFill>
            <a:schemeClr val="tx1"/>
          </a:solidFill>
          <a:latin typeface="Calibri" charset="0"/>
        </a:defRPr>
      </a:lvl9pPr>
    </p:titleStyle>
    <p:bodyStyle>
      <a:lvl1pPr marL="307975" indent="-307975" algn="l" rtl="0" eaLnBrk="0" fontAlgn="base" hangingPunct="0">
        <a:spcBef>
          <a:spcPct val="0"/>
        </a:spcBef>
        <a:spcAft>
          <a:spcPct val="50000"/>
        </a:spcAft>
        <a:buClr>
          <a:srgbClr val="EC1608"/>
        </a:buClr>
        <a:buFont typeface="Arial" charset="0"/>
        <a:defRPr sz="2000">
          <a:solidFill>
            <a:schemeClr val="tx1"/>
          </a:solidFill>
          <a:latin typeface="Calibri" panose="020F0502020204030204" pitchFamily="34" charset="0"/>
          <a:ea typeface="ＭＳ Ｐゴシック" pitchFamily="1" charset="-128"/>
          <a:cs typeface="Calibri" panose="020F0502020204030204" pitchFamily="34" charset="0"/>
        </a:defRPr>
      </a:lvl1pPr>
      <a:lvl2pPr marL="354013" indent="-150813" algn="l" rtl="0" eaLnBrk="0" fontAlgn="base" hangingPunct="0">
        <a:spcBef>
          <a:spcPct val="0"/>
        </a:spcBef>
        <a:spcAft>
          <a:spcPct val="50000"/>
        </a:spcAft>
        <a:buClr>
          <a:schemeClr val="tx2"/>
        </a:buClr>
        <a:buFont typeface="Wingdings" pitchFamily="2" charset="2"/>
        <a:buChar char="§"/>
        <a:defRPr sz="1800">
          <a:solidFill>
            <a:schemeClr val="tx1"/>
          </a:solidFill>
          <a:latin typeface="Calibri" panose="020F0502020204030204" pitchFamily="34" charset="0"/>
          <a:ea typeface="ＭＳ Ｐゴシック" charset="-128"/>
          <a:cs typeface="Calibri" panose="020F0502020204030204" pitchFamily="34" charset="0"/>
        </a:defRPr>
      </a:lvl2pPr>
      <a:lvl3pPr marL="668338" indent="-152400" algn="l" rtl="0" eaLnBrk="0" fontAlgn="base" hangingPunct="0">
        <a:spcBef>
          <a:spcPct val="0"/>
        </a:spcBef>
        <a:spcAft>
          <a:spcPct val="50000"/>
        </a:spcAft>
        <a:buClr>
          <a:schemeClr val="accent2"/>
        </a:buClr>
        <a:buFont typeface="Arial" charset="0"/>
        <a:buChar char="–"/>
        <a:defRPr sz="1600">
          <a:solidFill>
            <a:schemeClr val="tx1"/>
          </a:solidFill>
          <a:latin typeface="Calibri" panose="020F0502020204030204" pitchFamily="34" charset="0"/>
          <a:ea typeface="ＭＳ Ｐゴシック" charset="-128"/>
          <a:cs typeface="Calibri" panose="020F0502020204030204" pitchFamily="34" charset="0"/>
        </a:defRPr>
      </a:lvl3pPr>
      <a:lvl4pPr marL="971550" indent="-157163" algn="l" rtl="0" eaLnBrk="0" fontAlgn="base" hangingPunct="0">
        <a:spcBef>
          <a:spcPct val="0"/>
        </a:spcBef>
        <a:spcAft>
          <a:spcPct val="50000"/>
        </a:spcAft>
        <a:buClr>
          <a:schemeClr val="hlink"/>
        </a:buClr>
        <a:buFont typeface="Arial" charset="0"/>
        <a:buChar char="»"/>
        <a:defRPr sz="1600">
          <a:solidFill>
            <a:schemeClr val="tx1"/>
          </a:solidFill>
          <a:latin typeface="Calibri" panose="020F0502020204030204" pitchFamily="34" charset="0"/>
          <a:ea typeface="ＭＳ Ｐゴシック" charset="-128"/>
          <a:cs typeface="Calibri" panose="020F0502020204030204" pitchFamily="34" charset="0"/>
        </a:defRPr>
      </a:lvl4pPr>
      <a:lvl5pPr marL="1230313" indent="-155575" algn="l" rtl="0" eaLnBrk="0" fontAlgn="base" hangingPunct="0">
        <a:spcBef>
          <a:spcPct val="0"/>
        </a:spcBef>
        <a:spcAft>
          <a:spcPct val="50000"/>
        </a:spcAft>
        <a:buClr>
          <a:schemeClr val="accent1"/>
        </a:buClr>
        <a:buFont typeface="Arial" charset="0"/>
        <a:buChar char="&gt;"/>
        <a:defRPr sz="1600">
          <a:solidFill>
            <a:schemeClr val="tx1"/>
          </a:solidFill>
          <a:latin typeface="Calibri" panose="020F0502020204030204" pitchFamily="34" charset="0"/>
          <a:ea typeface="ＭＳ Ｐゴシック" charset="-128"/>
          <a:cs typeface="Calibri" panose="020F0502020204030204" pitchFamily="34" charset="0"/>
        </a:defRPr>
      </a:lvl5pPr>
      <a:lvl6pPr marL="1687513" indent="-155575" algn="l" rtl="0" fontAlgn="base">
        <a:spcBef>
          <a:spcPct val="0"/>
        </a:spcBef>
        <a:spcAft>
          <a:spcPct val="50000"/>
        </a:spcAft>
        <a:buClr>
          <a:schemeClr val="accent1"/>
        </a:buClr>
        <a:buFont typeface="Arial" charset="0"/>
        <a:buChar char="&gt;"/>
        <a:defRPr sz="1400">
          <a:solidFill>
            <a:schemeClr val="tx1"/>
          </a:solidFill>
          <a:latin typeface="+mn-lt"/>
          <a:ea typeface="ＭＳ Ｐゴシック" charset="-128"/>
        </a:defRPr>
      </a:lvl6pPr>
      <a:lvl7pPr marL="2144713" indent="-155575" algn="l" rtl="0" fontAlgn="base">
        <a:spcBef>
          <a:spcPct val="0"/>
        </a:spcBef>
        <a:spcAft>
          <a:spcPct val="50000"/>
        </a:spcAft>
        <a:buClr>
          <a:schemeClr val="accent1"/>
        </a:buClr>
        <a:buFont typeface="Arial" charset="0"/>
        <a:buChar char="&gt;"/>
        <a:defRPr sz="1400">
          <a:solidFill>
            <a:schemeClr val="tx1"/>
          </a:solidFill>
          <a:latin typeface="+mn-lt"/>
          <a:ea typeface="ＭＳ Ｐゴシック" charset="-128"/>
        </a:defRPr>
      </a:lvl7pPr>
      <a:lvl8pPr marL="2601913" indent="-155575" algn="l" rtl="0" fontAlgn="base">
        <a:spcBef>
          <a:spcPct val="0"/>
        </a:spcBef>
        <a:spcAft>
          <a:spcPct val="50000"/>
        </a:spcAft>
        <a:buClr>
          <a:schemeClr val="accent1"/>
        </a:buClr>
        <a:buFont typeface="Arial" charset="0"/>
        <a:buChar char="&gt;"/>
        <a:defRPr sz="1400">
          <a:solidFill>
            <a:schemeClr val="tx1"/>
          </a:solidFill>
          <a:latin typeface="+mn-lt"/>
          <a:ea typeface="ＭＳ Ｐゴシック" charset="-128"/>
        </a:defRPr>
      </a:lvl8pPr>
      <a:lvl9pPr marL="3059113" indent="-155575" algn="l" rtl="0" fontAlgn="base">
        <a:spcBef>
          <a:spcPct val="0"/>
        </a:spcBef>
        <a:spcAft>
          <a:spcPct val="50000"/>
        </a:spcAft>
        <a:buClr>
          <a:schemeClr val="accent1"/>
        </a:buClr>
        <a:buFont typeface="Arial" charset="0"/>
        <a:buChar char="&gt;"/>
        <a:defRPr sz="14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57200" y="274320"/>
            <a:ext cx="822960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457200" y="1577340"/>
            <a:ext cx="82296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80" cy="215444"/>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15444"/>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6/29/2005</a:t>
            </a:fld>
            <a:endParaRPr lang="en-US"/>
          </a:p>
        </p:txBody>
      </p:sp>
      <p:sp>
        <p:nvSpPr>
          <p:cNvPr id="6" name="Holder 6"/>
          <p:cNvSpPr>
            <a:spLocks noGrp="1"/>
          </p:cNvSpPr>
          <p:nvPr>
            <p:ph type="sldNum" sz="quarter" idx="7"/>
          </p:nvPr>
        </p:nvSpPr>
        <p:spPr>
          <a:xfrm>
            <a:off x="6583680" y="6377940"/>
            <a:ext cx="2103120" cy="215444"/>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xmlns="" val="3103494912"/>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Lst>
  <p:txStyles>
    <p:titleStyle>
      <a:lvl1pPr>
        <a:defRPr>
          <a:latin typeface="+mj-lt"/>
          <a:ea typeface="+mj-ea"/>
          <a:cs typeface="+mj-cs"/>
        </a:defRPr>
      </a:lvl1pPr>
    </p:titleStyle>
    <p:bodyStyle>
      <a:lvl1pPr marL="0">
        <a:defRPr>
          <a:latin typeface="+mn-lt"/>
          <a:ea typeface="+mn-ea"/>
          <a:cs typeface="+mn-cs"/>
        </a:defRPr>
      </a:lvl1pPr>
      <a:lvl2pPr marL="311719">
        <a:defRPr>
          <a:latin typeface="+mn-lt"/>
          <a:ea typeface="+mn-ea"/>
          <a:cs typeface="+mn-cs"/>
        </a:defRPr>
      </a:lvl2pPr>
      <a:lvl3pPr marL="623438">
        <a:defRPr>
          <a:latin typeface="+mn-lt"/>
          <a:ea typeface="+mn-ea"/>
          <a:cs typeface="+mn-cs"/>
        </a:defRPr>
      </a:lvl3pPr>
      <a:lvl4pPr marL="935157">
        <a:defRPr>
          <a:latin typeface="+mn-lt"/>
          <a:ea typeface="+mn-ea"/>
          <a:cs typeface="+mn-cs"/>
        </a:defRPr>
      </a:lvl4pPr>
      <a:lvl5pPr marL="1246876">
        <a:defRPr>
          <a:latin typeface="+mn-lt"/>
          <a:ea typeface="+mn-ea"/>
          <a:cs typeface="+mn-cs"/>
        </a:defRPr>
      </a:lvl5pPr>
      <a:lvl6pPr marL="1558595">
        <a:defRPr>
          <a:latin typeface="+mn-lt"/>
          <a:ea typeface="+mn-ea"/>
          <a:cs typeface="+mn-cs"/>
        </a:defRPr>
      </a:lvl6pPr>
      <a:lvl7pPr marL="1870314">
        <a:defRPr>
          <a:latin typeface="+mn-lt"/>
          <a:ea typeface="+mn-ea"/>
          <a:cs typeface="+mn-cs"/>
        </a:defRPr>
      </a:lvl7pPr>
      <a:lvl8pPr marL="2182033">
        <a:defRPr>
          <a:latin typeface="+mn-lt"/>
          <a:ea typeface="+mn-ea"/>
          <a:cs typeface="+mn-cs"/>
        </a:defRPr>
      </a:lvl8pPr>
      <a:lvl9pPr marL="2493752">
        <a:defRPr>
          <a:latin typeface="+mn-lt"/>
          <a:ea typeface="+mn-ea"/>
          <a:cs typeface="+mn-cs"/>
        </a:defRPr>
      </a:lvl9pPr>
    </p:bodyStyle>
    <p:otherStyle>
      <a:lvl1pPr marL="0">
        <a:defRPr>
          <a:latin typeface="+mn-lt"/>
          <a:ea typeface="+mn-ea"/>
          <a:cs typeface="+mn-cs"/>
        </a:defRPr>
      </a:lvl1pPr>
      <a:lvl2pPr marL="311719">
        <a:defRPr>
          <a:latin typeface="+mn-lt"/>
          <a:ea typeface="+mn-ea"/>
          <a:cs typeface="+mn-cs"/>
        </a:defRPr>
      </a:lvl2pPr>
      <a:lvl3pPr marL="623438">
        <a:defRPr>
          <a:latin typeface="+mn-lt"/>
          <a:ea typeface="+mn-ea"/>
          <a:cs typeface="+mn-cs"/>
        </a:defRPr>
      </a:lvl3pPr>
      <a:lvl4pPr marL="935157">
        <a:defRPr>
          <a:latin typeface="+mn-lt"/>
          <a:ea typeface="+mn-ea"/>
          <a:cs typeface="+mn-cs"/>
        </a:defRPr>
      </a:lvl4pPr>
      <a:lvl5pPr marL="1246876">
        <a:defRPr>
          <a:latin typeface="+mn-lt"/>
          <a:ea typeface="+mn-ea"/>
          <a:cs typeface="+mn-cs"/>
        </a:defRPr>
      </a:lvl5pPr>
      <a:lvl6pPr marL="1558595">
        <a:defRPr>
          <a:latin typeface="+mn-lt"/>
          <a:ea typeface="+mn-ea"/>
          <a:cs typeface="+mn-cs"/>
        </a:defRPr>
      </a:lvl6pPr>
      <a:lvl7pPr marL="1870314">
        <a:defRPr>
          <a:latin typeface="+mn-lt"/>
          <a:ea typeface="+mn-ea"/>
          <a:cs typeface="+mn-cs"/>
        </a:defRPr>
      </a:lvl7pPr>
      <a:lvl8pPr marL="2182033">
        <a:defRPr>
          <a:latin typeface="+mn-lt"/>
          <a:ea typeface="+mn-ea"/>
          <a:cs typeface="+mn-cs"/>
        </a:defRPr>
      </a:lvl8pPr>
      <a:lvl9pPr marL="249375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hyperlink" Target="mailto:mary.mcmasters@gmail.co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www.vdh.virginia.gov/ofhs/preventio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2.xml"/></Relationships>
</file>

<file path=ppt/slides/_rels/slide38.xml.rels><?xml version="1.0" encoding="UTF-8" standalone="yes"?>
<Relationships xmlns="http://schemas.openxmlformats.org/package/2006/relationships"><Relationship Id="rId3" Type="http://schemas.openxmlformats.org/officeDocument/2006/relationships/hyperlink" Target="http://law.lis.virginia.gov/vacode/title54.1/chapter25.2/section54.1-2522.1/" TargetMode="External"/><Relationship Id="rId2" Type="http://schemas.openxmlformats.org/officeDocument/2006/relationships/hyperlink" Target="http://www.msv.org/" TargetMode="External"/><Relationship Id="rId1" Type="http://schemas.openxmlformats.org/officeDocument/2006/relationships/slideLayout" Target="../slideLayouts/slideLayout42.xml"/><Relationship Id="rId5" Type="http://schemas.openxmlformats.org/officeDocument/2006/relationships/hyperlink" Target="https://www.dhp.virginia.gov/medicine/" TargetMode="External"/><Relationship Id="rId4" Type="http://schemas.openxmlformats.org/officeDocument/2006/relationships/hyperlink" Target="https://www.dhp.virginia.gov/dhp_programs/pmp/toolkit.htm"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law.lis.virginia.gov/vacode/title54.1/chapter25.2/section54.1-2522.1/" TargetMode="External"/><Relationship Id="rId2" Type="http://schemas.openxmlformats.org/officeDocument/2006/relationships/image" Target="../media/image35.png"/><Relationship Id="rId1" Type="http://schemas.openxmlformats.org/officeDocument/2006/relationships/slideLayout" Target="../slideLayouts/slideLayout42.xml"/><Relationship Id="rId4" Type="http://schemas.openxmlformats.org/officeDocument/2006/relationships/hyperlink" Target="https://www.dhp.virginia.gov/dhp_programs/pmp/toolkit.htm" TargetMode="External"/></Relationships>
</file>

<file path=ppt/slides/_rels/slide40.xml.rels><?xml version="1.0" encoding="UTF-8" standalone="yes"?>
<Relationships xmlns="http://schemas.openxmlformats.org/package/2006/relationships"><Relationship Id="rId2" Type="http://schemas.openxmlformats.org/officeDocument/2006/relationships/hyperlink" Target="http://www.msv.org/" TargetMode="External"/><Relationship Id="rId1" Type="http://schemas.openxmlformats.org/officeDocument/2006/relationships/slideLayout" Target="../slideLayouts/slideLayout42.xml"/></Relationships>
</file>

<file path=ppt/slides/_rels/slide41.xml.rels><?xml version="1.0" encoding="UTF-8" standalone="yes"?>
<Relationships xmlns="http://schemas.openxmlformats.org/package/2006/relationships"><Relationship Id="rId3" Type="http://schemas.openxmlformats.org/officeDocument/2006/relationships/hyperlink" Target="https://www.dhp.virginia.gov/dhp_programs/pmp/toolkit.htm" TargetMode="External"/><Relationship Id="rId2" Type="http://schemas.openxmlformats.org/officeDocument/2006/relationships/image" Target="../media/image35.png"/><Relationship Id="rId1" Type="http://schemas.openxmlformats.org/officeDocument/2006/relationships/slideLayout" Target="../slideLayouts/slideLayout42.xml"/><Relationship Id="rId4" Type="http://schemas.openxmlformats.org/officeDocument/2006/relationships/hyperlink" Target="http://law.lis.virginia.gov/vacode/title54.1/chapter24/section54.1-2400.1/"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law.lis.virginia.gov/vacode/title54.1/chapter24/section54.1-2400.1/" TargetMode="External"/><Relationship Id="rId2" Type="http://schemas.openxmlformats.org/officeDocument/2006/relationships/hyperlink" Target="http://www.msv.org/" TargetMode="External"/><Relationship Id="rId1" Type="http://schemas.openxmlformats.org/officeDocument/2006/relationships/slideLayout" Target="../slideLayouts/slideLayout42.xml"/><Relationship Id="rId5" Type="http://schemas.openxmlformats.org/officeDocument/2006/relationships/hyperlink" Target="http://law.lis.virginia.gov/admincode/title18/agency85/chapter20/section27/" TargetMode="External"/><Relationship Id="rId4" Type="http://schemas.openxmlformats.org/officeDocument/2006/relationships/hyperlink" Target="http://www.ecfr.gov/cgi-bin/text-idx?rgn=div5;node=42:1.0.1.1.2"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35.xml"/><Relationship Id="rId4" Type="http://schemas.openxmlformats.org/officeDocument/2006/relationships/image" Target="../media/image34.jpeg"/></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28.xml"/><Relationship Id="rId6" Type="http://schemas.openxmlformats.org/officeDocument/2006/relationships/hyperlink" Target="mailto:healthpolicy@msv.org" TargetMode="External"/><Relationship Id="rId5" Type="http://schemas.openxmlformats.org/officeDocument/2006/relationships/hyperlink" Target="mailto:pmp@dhp.virginia.gov" TargetMode="External"/><Relationship Id="rId4" Type="http://schemas.openxmlformats.org/officeDocument/2006/relationships/hyperlink" Target="mailto:medbd@dhp.virginia.gov"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www.dmas.virginia.gov/Content_pgs/bh-sud.aspx"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hyperlink" Target="mailto:SUD@dmas.virginia.gov"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www.vdh.virginia.gov/ofhs/prevention/"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1.xml.rels><?xml version="1.0" encoding="UTF-8" standalone="yes"?>
<Relationships xmlns="http://schemas.openxmlformats.org/package/2006/relationships"><Relationship Id="rId3" Type="http://schemas.openxmlformats.org/officeDocument/2006/relationships/hyperlink" Target="https://www.msv.org/sites/default/files/opioid_and_buprenorphine_prescriber_regulations_guide.pdf" TargetMode="External"/><Relationship Id="rId2" Type="http://schemas.openxmlformats.org/officeDocument/2006/relationships/hyperlink" Target="http://www.tandfonline.com/loi/iada20" TargetMode="Externa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p:nvPr/>
        </p:nvSpPr>
        <p:spPr>
          <a:xfrm>
            <a:off x="0" y="6400800"/>
            <a:ext cx="9144000" cy="457200"/>
          </a:xfrm>
          <a:prstGeom prst="rect">
            <a:avLst/>
          </a:prstGeom>
          <a:solidFill>
            <a:srgbClr val="66AE20"/>
          </a:solidFill>
          <a:ln>
            <a:noFill/>
          </a:ln>
        </p:spPr>
        <p:txBody>
          <a:bodyPr lIns="91425" tIns="45700" rIns="91425" bIns="45700" anchor="ctr" anchorCtr="0">
            <a:noAutofit/>
          </a:bodyPr>
          <a:lstStyle/>
          <a:p>
            <a:pPr marL="0" marR="0" lvl="0" indent="0" algn="l" rtl="0">
              <a:spcBef>
                <a:spcPts val="0"/>
              </a:spcBef>
              <a:buNone/>
            </a:pPr>
            <a:endParaRPr sz="1800">
              <a:solidFill>
                <a:srgbClr val="000000"/>
              </a:solidFill>
              <a:latin typeface="Cambria"/>
              <a:ea typeface="Cambria"/>
              <a:cs typeface="Cambria"/>
              <a:sym typeface="Cambria"/>
            </a:endParaRPr>
          </a:p>
        </p:txBody>
      </p:sp>
      <p:pic>
        <p:nvPicPr>
          <p:cNvPr id="237" name="Shape 237" descr="bigStateBackground"/>
          <p:cNvPicPr preferRelativeResize="0"/>
          <p:nvPr/>
        </p:nvPicPr>
        <p:blipFill rotWithShape="1">
          <a:blip r:embed="rId3">
            <a:alphaModFix/>
          </a:blip>
          <a:srcRect/>
          <a:stretch/>
        </p:blipFill>
        <p:spPr>
          <a:xfrm>
            <a:off x="-3747" y="1111250"/>
            <a:ext cx="9144000" cy="5333999"/>
          </a:xfrm>
          <a:prstGeom prst="rect">
            <a:avLst/>
          </a:prstGeom>
          <a:noFill/>
          <a:ln>
            <a:noFill/>
          </a:ln>
        </p:spPr>
      </p:pic>
      <p:sp>
        <p:nvSpPr>
          <p:cNvPr id="238" name="Shape 238"/>
          <p:cNvSpPr txBox="1">
            <a:spLocks noGrp="1"/>
          </p:cNvSpPr>
          <p:nvPr>
            <p:ph type="ctrTitle"/>
          </p:nvPr>
        </p:nvSpPr>
        <p:spPr>
          <a:xfrm>
            <a:off x="-6375" y="614064"/>
            <a:ext cx="9144000" cy="5047447"/>
          </a:xfrm>
          <a:prstGeom prst="rect">
            <a:avLst/>
          </a:prstGeom>
          <a:noFill/>
          <a:ln>
            <a:noFill/>
          </a:ln>
        </p:spPr>
        <p:txBody>
          <a:bodyPr lIns="91350" tIns="45675" rIns="91350" bIns="45675" anchor="b" anchorCtr="0">
            <a:noAutofit/>
          </a:bodyPr>
          <a:lstStyle/>
          <a:p>
            <a:pPr marL="0" marR="0" lvl="0" indent="0" algn="ctr" rtl="0">
              <a:spcBef>
                <a:spcPts val="0"/>
              </a:spcBef>
              <a:spcAft>
                <a:spcPts val="0"/>
              </a:spcAft>
              <a:buSzPct val="25000"/>
              <a:buNone/>
            </a:pPr>
            <a:r>
              <a:rPr lang="en-US" sz="3500" b="1" i="1" u="none" strike="noStrike" cap="none" dirty="0">
                <a:solidFill>
                  <a:schemeClr val="lt1"/>
                </a:solidFill>
                <a:latin typeface="Arial"/>
                <a:ea typeface="Arial"/>
                <a:cs typeface="Arial"/>
                <a:sym typeface="Arial"/>
              </a:rPr>
              <a:t/>
            </a:r>
            <a:br>
              <a:rPr lang="en-US" sz="3500" b="1" i="1" u="none" strike="noStrike" cap="none" dirty="0">
                <a:solidFill>
                  <a:schemeClr val="lt1"/>
                </a:solidFill>
                <a:latin typeface="Arial"/>
                <a:ea typeface="Arial"/>
                <a:cs typeface="Arial"/>
                <a:sym typeface="Arial"/>
              </a:rPr>
            </a:br>
            <a:r>
              <a:rPr lang="en-US" sz="3500" b="1" i="1" u="none" strike="noStrike" cap="none" dirty="0">
                <a:solidFill>
                  <a:schemeClr val="lt1"/>
                </a:solidFill>
                <a:latin typeface="Arial"/>
                <a:ea typeface="Arial"/>
                <a:cs typeface="Arial"/>
                <a:sym typeface="Arial"/>
              </a:rPr>
              <a:t/>
            </a:r>
            <a:br>
              <a:rPr lang="en-US" sz="3500" b="1" i="1" u="none" strike="noStrike" cap="none" dirty="0">
                <a:solidFill>
                  <a:schemeClr val="lt1"/>
                </a:solidFill>
                <a:latin typeface="Arial"/>
                <a:ea typeface="Arial"/>
                <a:cs typeface="Arial"/>
                <a:sym typeface="Arial"/>
              </a:rPr>
            </a:br>
            <a:r>
              <a:rPr lang="en-US" sz="3500" b="1" i="1" u="none" strike="noStrike" cap="none" dirty="0">
                <a:solidFill>
                  <a:schemeClr val="lt1"/>
                </a:solidFill>
                <a:latin typeface="Arial"/>
                <a:ea typeface="Arial"/>
                <a:cs typeface="Arial"/>
                <a:sym typeface="Arial"/>
              </a:rPr>
              <a:t/>
            </a:r>
            <a:br>
              <a:rPr lang="en-US" sz="3500" b="1" i="1" u="none" strike="noStrike" cap="none" dirty="0">
                <a:solidFill>
                  <a:schemeClr val="lt1"/>
                </a:solidFill>
                <a:latin typeface="Arial"/>
                <a:ea typeface="Arial"/>
                <a:cs typeface="Arial"/>
                <a:sym typeface="Arial"/>
              </a:rPr>
            </a:br>
            <a:r>
              <a:rPr lang="en-US" sz="3500" b="1" i="0" u="none" strike="noStrike" cap="none" dirty="0">
                <a:solidFill>
                  <a:schemeClr val="lt1"/>
                </a:solidFill>
                <a:latin typeface="Arial"/>
                <a:ea typeface="Arial"/>
                <a:cs typeface="Arial"/>
                <a:sym typeface="Arial"/>
              </a:rPr>
              <a:t>The New Virginia Guidelines on Pain Treatment and What They Mean For Primary Care</a:t>
            </a:r>
            <a:br>
              <a:rPr lang="en-US" sz="3500" b="1" i="0" u="none" strike="noStrike" cap="none" dirty="0">
                <a:solidFill>
                  <a:schemeClr val="lt1"/>
                </a:solidFill>
                <a:latin typeface="Arial"/>
                <a:ea typeface="Arial"/>
                <a:cs typeface="Arial"/>
                <a:sym typeface="Arial"/>
              </a:rPr>
            </a:br>
            <a:r>
              <a:rPr lang="en-US" sz="3500" b="1" i="1" u="none" strike="noStrike" cap="none" dirty="0">
                <a:solidFill>
                  <a:schemeClr val="lt1"/>
                </a:solidFill>
                <a:latin typeface="Arial"/>
                <a:ea typeface="Arial"/>
                <a:cs typeface="Arial"/>
                <a:sym typeface="Arial"/>
              </a:rPr>
              <a:t/>
            </a:r>
            <a:br>
              <a:rPr lang="en-US" sz="3500" b="1" i="1" u="none" strike="noStrike" cap="none" dirty="0">
                <a:solidFill>
                  <a:schemeClr val="lt1"/>
                </a:solidFill>
                <a:latin typeface="Arial"/>
                <a:ea typeface="Arial"/>
                <a:cs typeface="Arial"/>
                <a:sym typeface="Arial"/>
              </a:rPr>
            </a:br>
            <a:r>
              <a:rPr lang="en-US" sz="2800" b="0" i="0" u="none" strike="noStrike" cap="none" dirty="0">
                <a:solidFill>
                  <a:schemeClr val="lt1"/>
                </a:solidFill>
                <a:latin typeface="Arial"/>
                <a:ea typeface="Arial"/>
                <a:cs typeface="Arial"/>
                <a:sym typeface="Arial"/>
              </a:rPr>
              <a:t>Head for the Hills</a:t>
            </a:r>
            <a:br>
              <a:rPr lang="en-US" sz="2800" b="0" i="0" u="none" strike="noStrike" cap="none" dirty="0">
                <a:solidFill>
                  <a:schemeClr val="lt1"/>
                </a:solidFill>
                <a:latin typeface="Arial"/>
                <a:ea typeface="Arial"/>
                <a:cs typeface="Arial"/>
                <a:sym typeface="Arial"/>
              </a:rPr>
            </a:br>
            <a:r>
              <a:rPr lang="en-US" sz="2800" b="0" i="0" u="none" strike="noStrike" cap="none" dirty="0">
                <a:solidFill>
                  <a:schemeClr val="lt1"/>
                </a:solidFill>
                <a:latin typeface="Arial"/>
                <a:ea typeface="Arial"/>
                <a:cs typeface="Arial"/>
                <a:sym typeface="Arial"/>
              </a:rPr>
              <a:t>The Breaks</a:t>
            </a:r>
            <a:br>
              <a:rPr lang="en-US" sz="2800" b="0" i="0" u="none" strike="noStrike" cap="none" dirty="0">
                <a:solidFill>
                  <a:schemeClr val="lt1"/>
                </a:solidFill>
                <a:latin typeface="Arial"/>
                <a:ea typeface="Arial"/>
                <a:cs typeface="Arial"/>
                <a:sym typeface="Arial"/>
              </a:rPr>
            </a:br>
            <a:r>
              <a:rPr lang="en-US" sz="2800" b="0" i="0" u="none" strike="noStrike" cap="none" dirty="0">
                <a:solidFill>
                  <a:schemeClr val="lt1"/>
                </a:solidFill>
                <a:latin typeface="Arial"/>
                <a:ea typeface="Arial"/>
                <a:cs typeface="Arial"/>
                <a:sym typeface="Arial"/>
              </a:rPr>
              <a:t>September 29, 2017</a:t>
            </a:r>
          </a:p>
        </p:txBody>
      </p:sp>
      <p:pic>
        <p:nvPicPr>
          <p:cNvPr id="239" name="Shape 239" descr="J:\Admin_MLTSS-shared\ARTS\Logo\ARTS logo_color.png"/>
          <p:cNvPicPr preferRelativeResize="0"/>
          <p:nvPr/>
        </p:nvPicPr>
        <p:blipFill rotWithShape="1">
          <a:blip r:embed="rId4">
            <a:alphaModFix/>
          </a:blip>
          <a:srcRect/>
          <a:stretch/>
        </p:blipFill>
        <p:spPr>
          <a:xfrm>
            <a:off x="3349051" y="843234"/>
            <a:ext cx="2438399" cy="845523"/>
          </a:xfrm>
          <a:prstGeom prst="rect">
            <a:avLst/>
          </a:prstGeom>
          <a:noFill/>
          <a:ln>
            <a:noFill/>
          </a:ln>
        </p:spPr>
      </p:pic>
      <p:pic>
        <p:nvPicPr>
          <p:cNvPr id="240" name="Shape 240" descr="C:\Users\tdz83574\AppData\Local\Microsoft\Windows\Temporary Internet Files\Content.Outlook\2JL2SHCJ\PCSSMAT-Logo-OnWhite-RGB (6).jpg"/>
          <p:cNvPicPr preferRelativeResize="0"/>
          <p:nvPr/>
        </p:nvPicPr>
        <p:blipFill rotWithShape="1">
          <a:blip r:embed="rId5">
            <a:alphaModFix/>
          </a:blip>
          <a:srcRect/>
          <a:stretch/>
        </p:blipFill>
        <p:spPr>
          <a:xfrm>
            <a:off x="7924800" y="6439266"/>
            <a:ext cx="1219199" cy="380267"/>
          </a:xfrm>
          <a:prstGeom prst="rect">
            <a:avLst/>
          </a:prstGeom>
          <a:noFill/>
          <a:ln>
            <a:noFill/>
          </a:ln>
        </p:spPr>
      </p:pic>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Shape 246"/>
          <p:cNvSpPr txBox="1">
            <a:spLocks noGrp="1"/>
          </p:cNvSpPr>
          <p:nvPr>
            <p:ph type="ctrTitle"/>
          </p:nvPr>
        </p:nvSpPr>
        <p:spPr>
          <a:xfrm>
            <a:off x="685800" y="2130425"/>
            <a:ext cx="7772400" cy="1470000"/>
          </a:xfrm>
          <a:prstGeom prst="rect">
            <a:avLst/>
          </a:prstGeom>
        </p:spPr>
        <p:txBody>
          <a:bodyPr lIns="91425" tIns="91425" rIns="91425" bIns="91425" anchor="b" anchorCtr="0">
            <a:noAutofit/>
          </a:bodyPr>
          <a:lstStyle/>
          <a:p>
            <a:pPr lvl="0">
              <a:spcBef>
                <a:spcPts val="0"/>
              </a:spcBef>
              <a:buNone/>
            </a:pPr>
            <a:endParaRPr/>
          </a:p>
        </p:txBody>
      </p:sp>
      <p:sp>
        <p:nvSpPr>
          <p:cNvPr id="247" name="Shape 247"/>
          <p:cNvSpPr txBox="1">
            <a:spLocks noGrp="1"/>
          </p:cNvSpPr>
          <p:nvPr>
            <p:ph type="subTitle" idx="1"/>
          </p:nvPr>
        </p:nvSpPr>
        <p:spPr>
          <a:xfrm>
            <a:off x="50" y="1227075"/>
            <a:ext cx="9144000" cy="5208300"/>
          </a:xfrm>
          <a:prstGeom prst="rect">
            <a:avLst/>
          </a:prstGeom>
        </p:spPr>
        <p:txBody>
          <a:bodyPr lIns="91425" tIns="91425" rIns="91425" bIns="91425" anchor="t" anchorCtr="0">
            <a:noAutofit/>
          </a:bodyPr>
          <a:lstStyle/>
          <a:p>
            <a:pPr lvl="0">
              <a:spcBef>
                <a:spcPts val="0"/>
              </a:spcBef>
              <a:buNone/>
            </a:pPr>
            <a:r>
              <a:rPr lang="en-US" sz="1400">
                <a:solidFill>
                  <a:srgbClr val="000000"/>
                </a:solidFill>
              </a:rPr>
              <a:t>Mary G. McMasters, MD, DFASAM</a:t>
            </a:r>
          </a:p>
          <a:p>
            <a:pPr lvl="0">
              <a:spcBef>
                <a:spcPts val="0"/>
              </a:spcBef>
              <a:buNone/>
            </a:pPr>
            <a:r>
              <a:rPr lang="en-US" sz="1400">
                <a:solidFill>
                  <a:srgbClr val="000000"/>
                </a:solidFill>
              </a:rPr>
              <a:t>Addiction Medicine</a:t>
            </a:r>
          </a:p>
          <a:p>
            <a:pPr lvl="0">
              <a:spcBef>
                <a:spcPts val="0"/>
              </a:spcBef>
              <a:buNone/>
            </a:pPr>
            <a:r>
              <a:rPr lang="en-US" sz="1400">
                <a:solidFill>
                  <a:srgbClr val="000000"/>
                </a:solidFill>
              </a:rPr>
              <a:t>Master Trainer, Addiction Disease Management</a:t>
            </a:r>
          </a:p>
          <a:p>
            <a:pPr lvl="0">
              <a:spcBef>
                <a:spcPts val="0"/>
              </a:spcBef>
              <a:buNone/>
            </a:pPr>
            <a:r>
              <a:rPr lang="en-US" sz="1400">
                <a:solidFill>
                  <a:srgbClr val="000000"/>
                </a:solidFill>
              </a:rPr>
              <a:t>State of Virginia</a:t>
            </a:r>
          </a:p>
          <a:p>
            <a:pPr lvl="0">
              <a:spcBef>
                <a:spcPts val="0"/>
              </a:spcBef>
              <a:buNone/>
            </a:pPr>
            <a:r>
              <a:rPr lang="en-US" sz="1400" u="sng">
                <a:solidFill>
                  <a:srgbClr val="000000"/>
                </a:solidFill>
                <a:hlinkClick r:id="rId3"/>
              </a:rPr>
              <a:t>mary.mcmasters@gmail.com</a:t>
            </a:r>
          </a:p>
          <a:p>
            <a:pPr lvl="0">
              <a:spcBef>
                <a:spcPts val="0"/>
              </a:spcBef>
              <a:buClr>
                <a:schemeClr val="dk1"/>
              </a:buClr>
              <a:buSzPct val="78571"/>
              <a:buFont typeface="Arial"/>
              <a:buNone/>
            </a:pPr>
            <a:r>
              <a:rPr lang="en-US" sz="1400">
                <a:solidFill>
                  <a:srgbClr val="000000"/>
                </a:solidFill>
                <a:highlight>
                  <a:srgbClr val="FFFFFF"/>
                </a:highlight>
                <a:latin typeface="Arial"/>
                <a:ea typeface="Arial"/>
                <a:cs typeface="Arial"/>
                <a:sym typeface="Arial"/>
              </a:rPr>
              <a:t>Lisa Wooten, MPH, BSN, RN </a:t>
            </a:r>
          </a:p>
          <a:p>
            <a:pPr lvl="0">
              <a:spcBef>
                <a:spcPts val="0"/>
              </a:spcBef>
              <a:buClr>
                <a:schemeClr val="dk1"/>
              </a:buClr>
              <a:buSzPct val="78571"/>
              <a:buFont typeface="Arial"/>
              <a:buNone/>
            </a:pPr>
            <a:r>
              <a:rPr lang="en-US" sz="1400">
                <a:solidFill>
                  <a:srgbClr val="000000"/>
                </a:solidFill>
                <a:highlight>
                  <a:srgbClr val="FFFFFF"/>
                </a:highlight>
                <a:latin typeface="Arial"/>
                <a:ea typeface="Arial"/>
                <a:cs typeface="Arial"/>
                <a:sym typeface="Arial"/>
              </a:rPr>
              <a:t>Injury and Violence Prevention Program Supervisor</a:t>
            </a:r>
          </a:p>
          <a:p>
            <a:pPr lvl="0">
              <a:spcBef>
                <a:spcPts val="0"/>
              </a:spcBef>
              <a:buClr>
                <a:schemeClr val="dk1"/>
              </a:buClr>
              <a:buSzPct val="78571"/>
              <a:buFont typeface="Arial"/>
              <a:buNone/>
            </a:pPr>
            <a:r>
              <a:rPr lang="en-US" sz="1400">
                <a:solidFill>
                  <a:srgbClr val="000000"/>
                </a:solidFill>
                <a:highlight>
                  <a:srgbClr val="FFFFFF"/>
                </a:highlight>
                <a:latin typeface="Arial"/>
                <a:ea typeface="Arial"/>
                <a:cs typeface="Arial"/>
                <a:sym typeface="Arial"/>
              </a:rPr>
              <a:t>Division of Prevention and Health Promotion </a:t>
            </a:r>
          </a:p>
          <a:p>
            <a:pPr lvl="0">
              <a:spcBef>
                <a:spcPts val="0"/>
              </a:spcBef>
              <a:buClr>
                <a:schemeClr val="dk1"/>
              </a:buClr>
              <a:buSzPct val="78571"/>
              <a:buFont typeface="Arial"/>
              <a:buNone/>
            </a:pPr>
            <a:r>
              <a:rPr lang="en-US" sz="1400">
                <a:solidFill>
                  <a:srgbClr val="000000"/>
                </a:solidFill>
                <a:highlight>
                  <a:srgbClr val="FFFFFF"/>
                </a:highlight>
                <a:latin typeface="Arial"/>
                <a:ea typeface="Arial"/>
                <a:cs typeface="Arial"/>
                <a:sym typeface="Arial"/>
              </a:rPr>
              <a:t>Virginia Department of Health </a:t>
            </a:r>
          </a:p>
          <a:p>
            <a:pPr lvl="0">
              <a:spcBef>
                <a:spcPts val="0"/>
              </a:spcBef>
              <a:buClr>
                <a:schemeClr val="dk1"/>
              </a:buClr>
              <a:buSzPct val="78571"/>
              <a:buFont typeface="Arial"/>
              <a:buNone/>
            </a:pPr>
            <a:r>
              <a:rPr lang="en-US" sz="1400">
                <a:solidFill>
                  <a:srgbClr val="000000"/>
                </a:solidFill>
                <a:highlight>
                  <a:srgbClr val="FFFFFF"/>
                </a:highlight>
                <a:latin typeface="Arial"/>
                <a:ea typeface="Arial"/>
                <a:cs typeface="Arial"/>
                <a:sym typeface="Arial"/>
              </a:rPr>
              <a:t>109 Governor St, 9th Floor </a:t>
            </a:r>
          </a:p>
          <a:p>
            <a:pPr lvl="0">
              <a:spcBef>
                <a:spcPts val="0"/>
              </a:spcBef>
              <a:buClr>
                <a:schemeClr val="dk1"/>
              </a:buClr>
              <a:buSzPct val="78571"/>
              <a:buFont typeface="Arial"/>
              <a:buNone/>
            </a:pPr>
            <a:r>
              <a:rPr lang="en-US" sz="1400">
                <a:solidFill>
                  <a:srgbClr val="000000"/>
                </a:solidFill>
                <a:highlight>
                  <a:srgbClr val="FFFFFF"/>
                </a:highlight>
                <a:latin typeface="Arial"/>
                <a:ea typeface="Arial"/>
                <a:cs typeface="Arial"/>
                <a:sym typeface="Arial"/>
              </a:rPr>
              <a:t>Richmond, VA  23219 </a:t>
            </a:r>
          </a:p>
          <a:p>
            <a:pPr lvl="0">
              <a:spcBef>
                <a:spcPts val="0"/>
              </a:spcBef>
              <a:buClr>
                <a:schemeClr val="dk1"/>
              </a:buClr>
              <a:buSzPct val="78571"/>
              <a:buFont typeface="Arial"/>
              <a:buNone/>
            </a:pPr>
            <a:r>
              <a:rPr lang="en-US" sz="1400">
                <a:solidFill>
                  <a:srgbClr val="000000"/>
                </a:solidFill>
                <a:highlight>
                  <a:srgbClr val="FFFFFF"/>
                </a:highlight>
                <a:latin typeface="Arial"/>
                <a:ea typeface="Arial"/>
                <a:cs typeface="Arial"/>
                <a:sym typeface="Arial"/>
              </a:rPr>
              <a:t>ph (804)864-7735 </a:t>
            </a:r>
          </a:p>
          <a:p>
            <a:pPr lvl="0">
              <a:spcBef>
                <a:spcPts val="0"/>
              </a:spcBef>
              <a:buClr>
                <a:schemeClr val="dk1"/>
              </a:buClr>
              <a:buSzPct val="78571"/>
              <a:buFont typeface="Arial"/>
              <a:buNone/>
            </a:pPr>
            <a:r>
              <a:rPr lang="en-US" sz="1400">
                <a:solidFill>
                  <a:srgbClr val="000000"/>
                </a:solidFill>
                <a:highlight>
                  <a:srgbClr val="FFFFFF"/>
                </a:highlight>
                <a:latin typeface="Arial"/>
                <a:ea typeface="Arial"/>
                <a:cs typeface="Arial"/>
                <a:sym typeface="Arial"/>
              </a:rPr>
              <a:t>fx (804)864-7748 </a:t>
            </a:r>
          </a:p>
          <a:p>
            <a:pPr lvl="0">
              <a:spcBef>
                <a:spcPts val="0"/>
              </a:spcBef>
              <a:buNone/>
            </a:pPr>
            <a:r>
              <a:rPr lang="en-US" sz="1400" u="sng">
                <a:solidFill>
                  <a:srgbClr val="000000"/>
                </a:solidFill>
                <a:highlight>
                  <a:srgbClr val="FFFFFF"/>
                </a:highlight>
                <a:latin typeface="Times New Roman"/>
                <a:ea typeface="Times New Roman"/>
                <a:cs typeface="Times New Roman"/>
                <a:sym typeface="Times New Roman"/>
                <a:hlinkClick r:id="rId4"/>
              </a:rPr>
              <a:t>www.vdh.virginia.gov/ofhs/prevention/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ltLang="en-US"/>
              <a:t>The United States of Drugs</a:t>
            </a:r>
          </a:p>
        </p:txBody>
      </p:sp>
      <p:sp>
        <p:nvSpPr>
          <p:cNvPr id="3075" name="Rectangle 3"/>
          <p:cNvSpPr>
            <a:spLocks noGrp="1" noChangeArrowheads="1"/>
          </p:cNvSpPr>
          <p:nvPr>
            <p:ph type="body" idx="1"/>
          </p:nvPr>
        </p:nvSpPr>
        <p:spPr/>
        <p:txBody>
          <a:bodyPr/>
          <a:lstStyle/>
          <a:p>
            <a:endParaRPr lang="en-US" altLang="en-US"/>
          </a:p>
        </p:txBody>
      </p:sp>
      <p:pic>
        <p:nvPicPr>
          <p:cNvPr id="3076" name="Picture 4" descr="Drug TidalWave"/>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3175"/>
            <a:ext cx="9144000" cy="6865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287305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C1B006-F54E-46B5-B55A-C52D3744F700}"/>
              </a:ext>
            </a:extLst>
          </p:cNvPr>
          <p:cNvSpPr>
            <a:spLocks noGrp="1"/>
          </p:cNvSpPr>
          <p:nvPr>
            <p:ph type="title"/>
          </p:nvPr>
        </p:nvSpPr>
        <p:spPr/>
        <p:txBody>
          <a:bodyPr/>
          <a:lstStyle/>
          <a:p>
            <a:r>
              <a:rPr lang="en-US" dirty="0"/>
              <a:t>It isn’t an “Opioid Crisis”</a:t>
            </a:r>
          </a:p>
        </p:txBody>
      </p:sp>
      <p:sp>
        <p:nvSpPr>
          <p:cNvPr id="3" name="Content Placeholder 2">
            <a:extLst>
              <a:ext uri="{FF2B5EF4-FFF2-40B4-BE49-F238E27FC236}">
                <a16:creationId xmlns:a16="http://schemas.microsoft.com/office/drawing/2014/main" xmlns="" id="{8A5A07EE-9F5D-4EF8-96DA-1C75545677ED}"/>
              </a:ext>
            </a:extLst>
          </p:cNvPr>
          <p:cNvSpPr>
            <a:spLocks noGrp="1"/>
          </p:cNvSpPr>
          <p:nvPr>
            <p:ph idx="1"/>
          </p:nvPr>
        </p:nvSpPr>
        <p:spPr/>
        <p:txBody>
          <a:bodyPr>
            <a:normAutofit/>
          </a:bodyPr>
          <a:lstStyle/>
          <a:p>
            <a:r>
              <a:rPr lang="en-US" dirty="0"/>
              <a:t>Before the first World War- Laudanum for menopausal women, “It’s a female problem.”</a:t>
            </a:r>
          </a:p>
          <a:p>
            <a:r>
              <a:rPr lang="en-US" dirty="0"/>
              <a:t>Opium among Chinese immigrants, “It’s an immigrant problem.”</a:t>
            </a:r>
          </a:p>
          <a:p>
            <a:r>
              <a:rPr lang="en-US" dirty="0"/>
              <a:t>Heroin and cocaine in urban areas, “It’s a minority problem.”</a:t>
            </a:r>
          </a:p>
          <a:p>
            <a:r>
              <a:rPr lang="en-US" dirty="0"/>
              <a:t>Oxycontin in Appalachia, “It’s a hillbilly problem.”</a:t>
            </a:r>
          </a:p>
          <a:p>
            <a:r>
              <a:rPr lang="en-US" dirty="0"/>
              <a:t>Methamphetamine in rural areas, “It’s a redneck problem.”</a:t>
            </a:r>
          </a:p>
          <a:p>
            <a:endParaRPr lang="en-US" dirty="0"/>
          </a:p>
        </p:txBody>
      </p:sp>
    </p:spTree>
    <p:extLst>
      <p:ext uri="{BB962C8B-B14F-4D97-AF65-F5344CB8AC3E}">
        <p14:creationId xmlns:p14="http://schemas.microsoft.com/office/powerpoint/2010/main" xmlns="" val="2284698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925" y="762000"/>
            <a:ext cx="7956894" cy="824429"/>
          </a:xfrm>
        </p:spPr>
        <p:txBody>
          <a:bodyPr>
            <a:noAutofit/>
          </a:bodyPr>
          <a:lstStyle/>
          <a:p>
            <a:r>
              <a:rPr lang="en-US" sz="2800" dirty="0"/>
              <a:t>The Cost of Prescription Drug Abuse</a:t>
            </a:r>
            <a:br>
              <a:rPr lang="en-US" sz="2800" dirty="0"/>
            </a:br>
            <a:r>
              <a:rPr lang="en-US" sz="2800" dirty="0"/>
              <a:t>John Deskins, Bureau Business and Economy, WVU</a:t>
            </a:r>
            <a:br>
              <a:rPr lang="en-US" sz="2800" dirty="0"/>
            </a:br>
            <a:endParaRPr lang="en-US" sz="1800" dirty="0"/>
          </a:p>
        </p:txBody>
      </p:sp>
      <p:sp>
        <p:nvSpPr>
          <p:cNvPr id="3" name="Content Placeholder 2"/>
          <p:cNvSpPr>
            <a:spLocks noGrp="1"/>
          </p:cNvSpPr>
          <p:nvPr>
            <p:ph idx="1"/>
          </p:nvPr>
        </p:nvSpPr>
        <p:spPr/>
        <p:txBody>
          <a:bodyPr/>
          <a:lstStyle/>
          <a:p>
            <a:r>
              <a:rPr lang="en-US" dirty="0"/>
              <a:t>2013- estimated 62 billion lost</a:t>
            </a:r>
          </a:p>
          <a:p>
            <a:pPr lvl="1"/>
            <a:r>
              <a:rPr lang="en-US" dirty="0"/>
              <a:t>4% drug abuse </a:t>
            </a:r>
            <a:r>
              <a:rPr lang="en-US" dirty="0" err="1"/>
              <a:t>tx</a:t>
            </a:r>
            <a:endParaRPr lang="en-US" dirty="0"/>
          </a:p>
          <a:p>
            <a:pPr lvl="1"/>
            <a:r>
              <a:rPr lang="en-US" dirty="0"/>
              <a:t>2% medical complications</a:t>
            </a:r>
          </a:p>
          <a:p>
            <a:pPr lvl="1"/>
            <a:r>
              <a:rPr lang="en-US" dirty="0"/>
              <a:t>15% criminal justice costs including victims</a:t>
            </a:r>
          </a:p>
          <a:p>
            <a:pPr lvl="1"/>
            <a:r>
              <a:rPr lang="en-US" dirty="0"/>
              <a:t>79% lost productivity</a:t>
            </a:r>
          </a:p>
          <a:p>
            <a:pPr lvl="2"/>
            <a:r>
              <a:rPr lang="en-US" dirty="0"/>
              <a:t>Premature death</a:t>
            </a:r>
          </a:p>
          <a:p>
            <a:pPr lvl="2"/>
            <a:r>
              <a:rPr lang="en-US" dirty="0"/>
              <a:t>Unemployment</a:t>
            </a:r>
          </a:p>
          <a:p>
            <a:pPr lvl="2"/>
            <a:r>
              <a:rPr lang="en-US" dirty="0" err="1"/>
              <a:t>Subemployment</a:t>
            </a:r>
            <a:endParaRPr lang="en-US" dirty="0"/>
          </a:p>
          <a:p>
            <a:pPr lvl="1"/>
            <a:r>
              <a:rPr lang="en-US" dirty="0"/>
              <a:t>Does NOT account for multipliers</a:t>
            </a:r>
          </a:p>
          <a:p>
            <a:pPr lvl="1"/>
            <a:endParaRPr lang="en-US" dirty="0"/>
          </a:p>
          <a:p>
            <a:pPr marL="317500" lvl="1" indent="0">
              <a:buNone/>
            </a:pPr>
            <a:r>
              <a:rPr lang="en-US" dirty="0"/>
              <a:t>Presentation Appalachian Drug Summit, USDOJ, 2013, Johnson City, TN</a:t>
            </a:r>
          </a:p>
        </p:txBody>
      </p:sp>
    </p:spTree>
    <p:extLst>
      <p:ext uri="{BB962C8B-B14F-4D97-AF65-F5344CB8AC3E}">
        <p14:creationId xmlns:p14="http://schemas.microsoft.com/office/powerpoint/2010/main" xmlns="" val="251279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John </a:t>
            </a:r>
            <a:r>
              <a:rPr lang="en-US" dirty="0" err="1"/>
              <a:t>Deskins</a:t>
            </a:r>
            <a:r>
              <a:rPr lang="en-US" dirty="0"/>
              <a:t> </a:t>
            </a:r>
            <a:r>
              <a:rPr lang="en-US" dirty="0" err="1"/>
              <a:t>con’t</a:t>
            </a:r>
            <a:endParaRPr lang="en-US" dirty="0"/>
          </a:p>
        </p:txBody>
      </p:sp>
      <p:sp>
        <p:nvSpPr>
          <p:cNvPr id="3" name="Content Placeholder 2"/>
          <p:cNvSpPr>
            <a:spLocks noGrp="1"/>
          </p:cNvSpPr>
          <p:nvPr>
            <p:ph idx="1"/>
          </p:nvPr>
        </p:nvSpPr>
        <p:spPr/>
        <p:txBody>
          <a:bodyPr>
            <a:normAutofit fontScale="77500" lnSpcReduction="20000"/>
          </a:bodyPr>
          <a:lstStyle/>
          <a:p>
            <a:r>
              <a:rPr lang="en-US" dirty="0"/>
              <a:t>Per year:</a:t>
            </a:r>
          </a:p>
          <a:p>
            <a:pPr lvl="1"/>
            <a:r>
              <a:rPr lang="en-US" dirty="0"/>
              <a:t>WV- entire state and local government spending on police </a:t>
            </a:r>
          </a:p>
          <a:p>
            <a:pPr lvl="1"/>
            <a:r>
              <a:rPr lang="en-US" dirty="0"/>
              <a:t>KY- entire amount spent on elementary and secondary education</a:t>
            </a:r>
          </a:p>
          <a:p>
            <a:pPr lvl="1"/>
            <a:r>
              <a:rPr lang="en-US" dirty="0"/>
              <a:t>TN- entire amount spent on highways annually</a:t>
            </a:r>
          </a:p>
          <a:p>
            <a:endParaRPr lang="en-US" b="1" dirty="0">
              <a:solidFill>
                <a:srgbClr val="000000"/>
              </a:solidFill>
              <a:latin typeface="Arial"/>
              <a:ea typeface="Arial"/>
              <a:cs typeface="Arial"/>
              <a:sym typeface="Arial"/>
            </a:endParaRPr>
          </a:p>
          <a:p>
            <a:r>
              <a:rPr lang="en-US" sz="2800" b="1" dirty="0">
                <a:solidFill>
                  <a:srgbClr val="000000"/>
                </a:solidFill>
                <a:latin typeface="Calibri" panose="020F0502020204030204" pitchFamily="34" charset="0"/>
                <a:ea typeface="Arial"/>
                <a:cs typeface="Arial"/>
                <a:sym typeface="Arial"/>
              </a:rPr>
              <a:t>How much does substance </a:t>
            </a:r>
            <a:r>
              <a:rPr lang="en-US" sz="2800" b="1" dirty="0" err="1">
                <a:solidFill>
                  <a:srgbClr val="000000"/>
                </a:solidFill>
                <a:latin typeface="Calibri" panose="020F0502020204030204" pitchFamily="34" charset="0"/>
                <a:ea typeface="Arial"/>
                <a:cs typeface="Arial"/>
                <a:sym typeface="Arial"/>
              </a:rPr>
              <a:t>mis</a:t>
            </a:r>
            <a:r>
              <a:rPr lang="en-US" sz="2800" b="1" dirty="0">
                <a:solidFill>
                  <a:srgbClr val="000000"/>
                </a:solidFill>
                <a:latin typeface="Calibri" panose="020F0502020204030204" pitchFamily="34" charset="0"/>
                <a:ea typeface="Arial"/>
                <a:cs typeface="Arial"/>
                <a:sym typeface="Arial"/>
              </a:rPr>
              <a:t>-use cost employers??? National Safety Council  Hhttps://www.nsc.org/forms/substance-use-employer-calculator/index.aspx</a:t>
            </a:r>
          </a:p>
          <a:p>
            <a:endParaRPr lang="en-US" b="1" dirty="0">
              <a:solidFill>
                <a:srgbClr val="000000"/>
              </a:solidFill>
              <a:latin typeface="Arial"/>
              <a:cs typeface="Arial"/>
              <a:sym typeface="Arial"/>
            </a:endParaRPr>
          </a:p>
          <a:p>
            <a:pPr marL="0" lvl="0" indent="0">
              <a:lnSpc>
                <a:spcPct val="90000"/>
              </a:lnSpc>
              <a:spcBef>
                <a:spcPts val="1000"/>
              </a:spcBef>
              <a:spcAft>
                <a:spcPts val="0"/>
              </a:spcAft>
            </a:pPr>
            <a:r>
              <a:rPr lang="en-US" sz="2800" kern="1200" dirty="0">
                <a:solidFill>
                  <a:prstClr val="black"/>
                </a:solidFill>
                <a:ea typeface="+mn-ea"/>
                <a:cs typeface="+mn-cs"/>
              </a:rPr>
              <a:t>Alan B. Krueger; BPEA Article; Brookings Institute; Thursday, September 7, 2017;  “Where have all the workers gone? An inquiry into the decline of the U.S. labor force participation rate”; https://www.brookings.edu/bpea-articles/where-have-all-the-workers-gone-an-inquiry-into-the-decline-of-the-u-s-labor-force-participation-rate/</a:t>
            </a:r>
          </a:p>
          <a:p>
            <a:endParaRPr lang="en-US" dirty="0"/>
          </a:p>
        </p:txBody>
      </p:sp>
    </p:spTree>
    <p:extLst>
      <p:ext uri="{BB962C8B-B14F-4D97-AF65-F5344CB8AC3E}">
        <p14:creationId xmlns:p14="http://schemas.microsoft.com/office/powerpoint/2010/main" xmlns="" val="4082926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Shape 253"/>
          <p:cNvSpPr/>
          <p:nvPr/>
        </p:nvSpPr>
        <p:spPr>
          <a:xfrm>
            <a:off x="0" y="6400800"/>
            <a:ext cx="9144000" cy="457200"/>
          </a:xfrm>
          <a:prstGeom prst="rect">
            <a:avLst/>
          </a:prstGeom>
          <a:solidFill>
            <a:srgbClr val="66AE20"/>
          </a:solidFill>
          <a:ln>
            <a:noFill/>
          </a:ln>
        </p:spPr>
        <p:txBody>
          <a:bodyPr lIns="91425" tIns="45700" rIns="91425" bIns="45700" anchor="ctr" anchorCtr="0">
            <a:noAutofit/>
          </a:bodyPr>
          <a:lstStyle/>
          <a:p>
            <a:pPr marL="0" marR="0" lvl="0" indent="0" algn="l" rtl="0">
              <a:spcBef>
                <a:spcPts val="0"/>
              </a:spcBef>
              <a:buNone/>
            </a:pPr>
            <a:endParaRPr sz="1800">
              <a:solidFill>
                <a:srgbClr val="000000"/>
              </a:solidFill>
              <a:latin typeface="Cambria"/>
              <a:ea typeface="Cambria"/>
              <a:cs typeface="Cambria"/>
              <a:sym typeface="Cambria"/>
            </a:endParaRPr>
          </a:p>
        </p:txBody>
      </p:sp>
      <p:pic>
        <p:nvPicPr>
          <p:cNvPr id="254" name="Shape 254" descr="bigStateBackground"/>
          <p:cNvPicPr preferRelativeResize="0"/>
          <p:nvPr/>
        </p:nvPicPr>
        <p:blipFill rotWithShape="1">
          <a:blip r:embed="rId3">
            <a:alphaModFix/>
          </a:blip>
          <a:srcRect/>
          <a:stretch/>
        </p:blipFill>
        <p:spPr>
          <a:xfrm>
            <a:off x="-3747" y="1111250"/>
            <a:ext cx="9144000" cy="5333999"/>
          </a:xfrm>
          <a:prstGeom prst="rect">
            <a:avLst/>
          </a:prstGeom>
          <a:noFill/>
          <a:ln>
            <a:noFill/>
          </a:ln>
        </p:spPr>
      </p:pic>
      <p:sp>
        <p:nvSpPr>
          <p:cNvPr id="255" name="Shape 255"/>
          <p:cNvSpPr txBox="1">
            <a:spLocks noGrp="1"/>
          </p:cNvSpPr>
          <p:nvPr>
            <p:ph type="ctrTitle"/>
          </p:nvPr>
        </p:nvSpPr>
        <p:spPr>
          <a:xfrm>
            <a:off x="-3747" y="2470666"/>
            <a:ext cx="9144000" cy="1323349"/>
          </a:xfrm>
          <a:prstGeom prst="rect">
            <a:avLst/>
          </a:prstGeom>
          <a:noFill/>
          <a:ln>
            <a:noFill/>
          </a:ln>
        </p:spPr>
        <p:txBody>
          <a:bodyPr lIns="91350" tIns="45675" rIns="91350" bIns="45675" anchor="b" anchorCtr="0">
            <a:noAutofit/>
          </a:bodyPr>
          <a:lstStyle/>
          <a:p>
            <a:pPr marL="0" marR="0" lvl="0" indent="0" algn="ctr" rtl="0">
              <a:spcBef>
                <a:spcPts val="0"/>
              </a:spcBef>
              <a:spcAft>
                <a:spcPts val="0"/>
              </a:spcAft>
              <a:buSzPct val="25000"/>
              <a:buNone/>
            </a:pPr>
            <a:r>
              <a:rPr lang="en-US" sz="4000" b="1" i="0" u="none" strike="noStrike" cap="none">
                <a:solidFill>
                  <a:schemeClr val="lt1"/>
                </a:solidFill>
                <a:latin typeface="Arial"/>
                <a:ea typeface="Arial"/>
                <a:cs typeface="Arial"/>
                <a:sym typeface="Arial"/>
              </a:rPr>
              <a:t>Virginia’s Burden of Addiction: </a:t>
            </a:r>
            <a:br>
              <a:rPr lang="en-US" sz="4000" b="1" i="0" u="none" strike="noStrike" cap="none">
                <a:solidFill>
                  <a:schemeClr val="lt1"/>
                </a:solidFill>
                <a:latin typeface="Arial"/>
                <a:ea typeface="Arial"/>
                <a:cs typeface="Arial"/>
                <a:sym typeface="Arial"/>
              </a:rPr>
            </a:br>
            <a:r>
              <a:rPr lang="en-US" sz="4000" b="1" i="0" u="none" strike="noStrike" cap="none">
                <a:solidFill>
                  <a:schemeClr val="lt1"/>
                </a:solidFill>
                <a:latin typeface="Arial"/>
                <a:ea typeface="Arial"/>
                <a:cs typeface="Arial"/>
                <a:sym typeface="Arial"/>
              </a:rPr>
              <a:t>A Public Health Perspective</a:t>
            </a:r>
          </a:p>
        </p:txBody>
      </p:sp>
      <p:sp>
        <p:nvSpPr>
          <p:cNvPr id="256" name="Shape 256"/>
          <p:cNvSpPr txBox="1">
            <a:spLocks noGrp="1"/>
          </p:cNvSpPr>
          <p:nvPr>
            <p:ph type="subTitle" idx="1"/>
          </p:nvPr>
        </p:nvSpPr>
        <p:spPr>
          <a:xfrm>
            <a:off x="4191000" y="4425741"/>
            <a:ext cx="5711251" cy="2203658"/>
          </a:xfrm>
          <a:prstGeom prst="rect">
            <a:avLst/>
          </a:prstGeom>
          <a:noFill/>
          <a:ln>
            <a:noFill/>
          </a:ln>
        </p:spPr>
        <p:txBody>
          <a:bodyPr lIns="91425" tIns="0" rIns="91425" bIns="45700" anchor="t" anchorCtr="0">
            <a:noAutofit/>
          </a:bodyPr>
          <a:lstStyle/>
          <a:p>
            <a:pPr marL="0" marR="0" lvl="0" indent="0" algn="l" rtl="0">
              <a:spcBef>
                <a:spcPts val="0"/>
              </a:spcBef>
              <a:spcAft>
                <a:spcPts val="0"/>
              </a:spcAft>
              <a:buClr>
                <a:srgbClr val="EC1608"/>
              </a:buClr>
              <a:buSzPct val="25000"/>
              <a:buFont typeface="Arial"/>
              <a:buNone/>
            </a:pPr>
            <a:endParaRPr sz="2000" b="1" i="0" u="none" strike="noStrike" cap="none">
              <a:solidFill>
                <a:schemeClr val="lt1"/>
              </a:solidFill>
              <a:latin typeface="Calibri"/>
              <a:ea typeface="Calibri"/>
              <a:cs typeface="Calibri"/>
              <a:sym typeface="Calibri"/>
            </a:endParaRPr>
          </a:p>
          <a:p>
            <a:pPr marL="0" marR="0" lvl="0" indent="0" algn="l" rtl="0">
              <a:spcBef>
                <a:spcPts val="0"/>
              </a:spcBef>
              <a:spcAft>
                <a:spcPts val="0"/>
              </a:spcAft>
              <a:buClr>
                <a:srgbClr val="EC1608"/>
              </a:buClr>
              <a:buSzPct val="25000"/>
              <a:buFont typeface="Arial"/>
              <a:buNone/>
            </a:pPr>
            <a:endParaRPr sz="2800" b="0" i="0" u="none" strike="noStrike" cap="none">
              <a:solidFill>
                <a:schemeClr val="lt1"/>
              </a:solidFill>
              <a:latin typeface="Arial"/>
              <a:ea typeface="Arial"/>
              <a:cs typeface="Arial"/>
              <a:sym typeface="Arial"/>
            </a:endParaRPr>
          </a:p>
        </p:txBody>
      </p:sp>
      <p:sp>
        <p:nvSpPr>
          <p:cNvPr id="257" name="Shape 257"/>
          <p:cNvSpPr txBox="1"/>
          <p:nvPr/>
        </p:nvSpPr>
        <p:spPr>
          <a:xfrm>
            <a:off x="457200" y="6445250"/>
            <a:ext cx="3429000"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800">
                <a:solidFill>
                  <a:srgbClr val="000000"/>
                </a:solidFill>
                <a:latin typeface="Cambria"/>
                <a:ea typeface="Cambria"/>
                <a:cs typeface="Cambria"/>
                <a:sym typeface="Cambria"/>
              </a:rPr>
              <a:t>http://www.dmas.virginia.gov</a:t>
            </a:r>
          </a:p>
        </p:txBody>
      </p:sp>
      <p:pic>
        <p:nvPicPr>
          <p:cNvPr id="258" name="Shape 258" descr="J:\Admin_MLTSS-shared\ARTS\Logo\ARTS logo_color.png"/>
          <p:cNvPicPr preferRelativeResize="0"/>
          <p:nvPr/>
        </p:nvPicPr>
        <p:blipFill rotWithShape="1">
          <a:blip r:embed="rId4">
            <a:alphaModFix/>
          </a:blip>
          <a:srcRect/>
          <a:stretch/>
        </p:blipFill>
        <p:spPr>
          <a:xfrm>
            <a:off x="3124200" y="914399"/>
            <a:ext cx="2438399" cy="845523"/>
          </a:xfrm>
          <a:prstGeom prst="rect">
            <a:avLst/>
          </a:prstGeom>
          <a:noFill/>
          <a:ln>
            <a:noFill/>
          </a:ln>
        </p:spPr>
      </p:pic>
      <p:pic>
        <p:nvPicPr>
          <p:cNvPr id="259" name="Shape 259" descr="C:\Users\tdz83574\AppData\Local\Microsoft\Windows\Temporary Internet Files\Content.Outlook\2JL2SHCJ\PCSSMAT-Logo-OnWhite-RGB (6).jpg"/>
          <p:cNvPicPr preferRelativeResize="0"/>
          <p:nvPr/>
        </p:nvPicPr>
        <p:blipFill rotWithShape="1">
          <a:blip r:embed="rId5">
            <a:alphaModFix/>
          </a:blip>
          <a:srcRect/>
          <a:stretch/>
        </p:blipFill>
        <p:spPr>
          <a:xfrm>
            <a:off x="6248400" y="6442971"/>
            <a:ext cx="1774825" cy="409575"/>
          </a:xfrm>
          <a:prstGeom prst="rect">
            <a:avLst/>
          </a:prstGeom>
          <a:noFill/>
          <a:ln>
            <a:noFill/>
          </a:ln>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09600" y="0"/>
            <a:ext cx="8153399" cy="6375294"/>
          </a:xfrm>
          <a:prstGeom prst="rect">
            <a:avLst/>
          </a:prstGeom>
        </p:spPr>
      </p:pic>
    </p:spTree>
    <p:extLst>
      <p:ext uri="{BB962C8B-B14F-4D97-AF65-F5344CB8AC3E}">
        <p14:creationId xmlns:p14="http://schemas.microsoft.com/office/powerpoint/2010/main" xmlns="" val="3779050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Shape 265"/>
          <p:cNvPicPr preferRelativeResize="0"/>
          <p:nvPr/>
        </p:nvPicPr>
        <p:blipFill rotWithShape="1">
          <a:blip r:embed="rId3">
            <a:alphaModFix/>
          </a:blip>
          <a:srcRect/>
          <a:stretch/>
        </p:blipFill>
        <p:spPr>
          <a:xfrm>
            <a:off x="457200" y="1278000"/>
            <a:ext cx="8458200" cy="5334000"/>
          </a:xfrm>
          <a:prstGeom prst="rect">
            <a:avLst/>
          </a:prstGeom>
          <a:noFill/>
          <a:ln>
            <a:noFill/>
          </a:ln>
        </p:spPr>
      </p:pic>
      <p:cxnSp>
        <p:nvCxnSpPr>
          <p:cNvPr id="266" name="Shape 266"/>
          <p:cNvCxnSpPr/>
          <p:nvPr/>
        </p:nvCxnSpPr>
        <p:spPr>
          <a:xfrm>
            <a:off x="6019800" y="1905000"/>
            <a:ext cx="457200" cy="533400"/>
          </a:xfrm>
          <a:prstGeom prst="straightConnector1">
            <a:avLst/>
          </a:prstGeom>
          <a:noFill/>
          <a:ln w="28575" cap="flat" cmpd="sng">
            <a:solidFill>
              <a:schemeClr val="dk1"/>
            </a:solidFill>
            <a:prstDash val="solid"/>
            <a:round/>
            <a:headEnd type="none" w="med" len="med"/>
            <a:tailEnd type="stealth" w="lg" len="lg"/>
          </a:ln>
        </p:spPr>
      </p:cxnSp>
      <p:cxnSp>
        <p:nvCxnSpPr>
          <p:cNvPr id="267" name="Shape 267"/>
          <p:cNvCxnSpPr/>
          <p:nvPr/>
        </p:nvCxnSpPr>
        <p:spPr>
          <a:xfrm rot="10800000">
            <a:off x="7584263" y="2895533"/>
            <a:ext cx="390300" cy="7500"/>
          </a:xfrm>
          <a:prstGeom prst="straightConnector1">
            <a:avLst/>
          </a:prstGeom>
          <a:noFill/>
          <a:ln w="28575" cap="flat" cmpd="sng">
            <a:solidFill>
              <a:schemeClr val="dk1"/>
            </a:solidFill>
            <a:prstDash val="solid"/>
            <a:round/>
            <a:headEnd type="none" w="med" len="med"/>
            <a:tailEnd type="stealth" w="lg" len="lg"/>
          </a:ln>
        </p:spPr>
      </p:cxnSp>
      <p:sp>
        <p:nvSpPr>
          <p:cNvPr id="268" name="Shape 268"/>
          <p:cNvSpPr txBox="1"/>
          <p:nvPr/>
        </p:nvSpPr>
        <p:spPr>
          <a:xfrm>
            <a:off x="5562600" y="1600200"/>
            <a:ext cx="984900" cy="4572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600" b="1">
                <a:solidFill>
                  <a:schemeClr val="accent4"/>
                </a:solidFill>
              </a:rPr>
              <a:t>Drugs</a:t>
            </a:r>
          </a:p>
        </p:txBody>
      </p:sp>
      <p:sp>
        <p:nvSpPr>
          <p:cNvPr id="269" name="Shape 269"/>
          <p:cNvSpPr txBox="1"/>
          <p:nvPr/>
        </p:nvSpPr>
        <p:spPr>
          <a:xfrm>
            <a:off x="7315200" y="3726367"/>
            <a:ext cx="845700" cy="319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600" b="1">
                <a:solidFill>
                  <a:srgbClr val="00727A"/>
                </a:solidFill>
                <a:latin typeface="Cambria"/>
                <a:ea typeface="Cambria"/>
                <a:cs typeface="Cambria"/>
                <a:sym typeface="Cambria"/>
              </a:rPr>
              <a:t>MVAs</a:t>
            </a:r>
          </a:p>
        </p:txBody>
      </p:sp>
      <p:sp>
        <p:nvSpPr>
          <p:cNvPr id="270" name="Shape 270"/>
          <p:cNvSpPr txBox="1"/>
          <p:nvPr/>
        </p:nvSpPr>
        <p:spPr>
          <a:xfrm>
            <a:off x="7974593" y="2743200"/>
            <a:ext cx="864600" cy="4572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600" b="1">
                <a:solidFill>
                  <a:srgbClr val="FF0000"/>
                </a:solidFill>
                <a:latin typeface="Cambria"/>
                <a:ea typeface="Cambria"/>
                <a:cs typeface="Cambria"/>
                <a:sym typeface="Cambria"/>
              </a:rPr>
              <a:t>Guns</a:t>
            </a:r>
          </a:p>
        </p:txBody>
      </p:sp>
      <p:cxnSp>
        <p:nvCxnSpPr>
          <p:cNvPr id="271" name="Shape 271"/>
          <p:cNvCxnSpPr/>
          <p:nvPr/>
        </p:nvCxnSpPr>
        <p:spPr>
          <a:xfrm rot="10800000">
            <a:off x="6914100" y="3359051"/>
            <a:ext cx="477300" cy="618900"/>
          </a:xfrm>
          <a:prstGeom prst="straightConnector1">
            <a:avLst/>
          </a:prstGeom>
          <a:noFill/>
          <a:ln w="28575" cap="flat" cmpd="sng">
            <a:solidFill>
              <a:schemeClr val="dk1"/>
            </a:solidFill>
            <a:prstDash val="solid"/>
            <a:round/>
            <a:headEnd type="none" w="med" len="med"/>
            <a:tailEnd type="stealth" w="lg" len="lg"/>
          </a:ln>
        </p:spPr>
      </p:cxnSp>
      <p:sp>
        <p:nvSpPr>
          <p:cNvPr id="272" name="Shape 272"/>
          <p:cNvSpPr txBox="1"/>
          <p:nvPr/>
        </p:nvSpPr>
        <p:spPr>
          <a:xfrm>
            <a:off x="1028700" y="5562600"/>
            <a:ext cx="7086600" cy="3387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800" b="1">
                <a:solidFill>
                  <a:schemeClr val="dk1"/>
                </a:solidFill>
                <a:latin typeface="Cambria"/>
                <a:ea typeface="Cambria"/>
                <a:cs typeface="Cambria"/>
                <a:sym typeface="Cambria"/>
              </a:rPr>
              <a:t>* Data for 2016 is a predicted total for the entire year</a:t>
            </a:r>
          </a:p>
          <a:p>
            <a:pPr marL="0" marR="0" lvl="0" indent="0" algn="l" rtl="0">
              <a:spcBef>
                <a:spcPts val="0"/>
              </a:spcBef>
              <a:buSzPct val="25000"/>
              <a:buNone/>
            </a:pPr>
            <a:r>
              <a:rPr lang="en-US" sz="800" b="1">
                <a:solidFill>
                  <a:schemeClr val="dk1"/>
                </a:solidFill>
                <a:latin typeface="Cambria"/>
                <a:ea typeface="Cambria"/>
                <a:cs typeface="Cambria"/>
                <a:sym typeface="Cambria"/>
              </a:rPr>
              <a:t>** All manners of death are included (accident, homicide, suicide, and undetermined)</a:t>
            </a:r>
          </a:p>
        </p:txBody>
      </p:sp>
      <p:sp>
        <p:nvSpPr>
          <p:cNvPr id="273" name="Shape 273"/>
          <p:cNvSpPr txBox="1">
            <a:spLocks noGrp="1"/>
          </p:cNvSpPr>
          <p:nvPr>
            <p:ph type="title"/>
          </p:nvPr>
        </p:nvSpPr>
        <p:spPr>
          <a:xfrm>
            <a:off x="457200" y="762000"/>
            <a:ext cx="8229600" cy="457200"/>
          </a:xfrm>
          <a:prstGeom prst="rect">
            <a:avLst/>
          </a:prstGeom>
          <a:noFill/>
          <a:ln>
            <a:noFill/>
          </a:ln>
        </p:spPr>
        <p:txBody>
          <a:bodyPr lIns="91350" tIns="45675" rIns="91350" bIns="45675" anchor="b" anchorCtr="0">
            <a:noAutofit/>
          </a:bodyPr>
          <a:lstStyle/>
          <a:p>
            <a:pPr marL="0" marR="0" lvl="0" indent="0" algn="ctr" rtl="0">
              <a:spcBef>
                <a:spcPts val="0"/>
              </a:spcBef>
              <a:spcAft>
                <a:spcPts val="0"/>
              </a:spcAft>
              <a:buSzPct val="25000"/>
              <a:buNone/>
            </a:pPr>
            <a:r>
              <a:rPr lang="en-US" sz="2520" b="1" i="0" u="none" strike="noStrike" cap="none">
                <a:solidFill>
                  <a:schemeClr val="lt1"/>
                </a:solidFill>
                <a:latin typeface="Arial"/>
                <a:ea typeface="Arial"/>
                <a:cs typeface="Arial"/>
                <a:sym typeface="Arial"/>
              </a:rPr>
              <a:t>Top 3 Methods of Death by Year, 2007-2016</a:t>
            </a:r>
          </a:p>
        </p:txBody>
      </p:sp>
      <p:pic>
        <p:nvPicPr>
          <p:cNvPr id="274" name="Shape 274" descr="C:\Users\tdz83574\AppData\Local\Microsoft\Windows\Temporary Internet Files\Content.Outlook\2JL2SHCJ\PCSSMAT-Logo-OnWhite-RGB (6).jpg"/>
          <p:cNvPicPr preferRelativeResize="0"/>
          <p:nvPr/>
        </p:nvPicPr>
        <p:blipFill rotWithShape="1">
          <a:blip r:embed="rId4">
            <a:alphaModFix/>
          </a:blip>
          <a:srcRect/>
          <a:stretch/>
        </p:blipFill>
        <p:spPr>
          <a:xfrm>
            <a:off x="6248400" y="6442971"/>
            <a:ext cx="1774800" cy="409500"/>
          </a:xfrm>
          <a:prstGeom prst="rect">
            <a:avLst/>
          </a:prstGeom>
          <a:noFill/>
          <a:ln>
            <a:noFill/>
          </a:ln>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Shape 290"/>
          <p:cNvSpPr/>
          <p:nvPr/>
        </p:nvSpPr>
        <p:spPr>
          <a:xfrm>
            <a:off x="1828800" y="742145"/>
            <a:ext cx="5715000" cy="477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lt1"/>
              </a:buClr>
              <a:buSzPct val="25000"/>
              <a:buFont typeface="Arial"/>
              <a:buNone/>
            </a:pPr>
            <a:r>
              <a:rPr lang="en-US" sz="2500" b="1" u="none" strike="noStrike" cap="none">
                <a:solidFill>
                  <a:schemeClr val="lt1"/>
                </a:solidFill>
                <a:latin typeface="Arial"/>
                <a:ea typeface="Arial"/>
                <a:cs typeface="Arial"/>
                <a:sym typeface="Arial"/>
              </a:rPr>
              <a:t>Reported hepatitis C per 100,000*</a:t>
            </a:r>
          </a:p>
        </p:txBody>
      </p:sp>
      <p:pic>
        <p:nvPicPr>
          <p:cNvPr id="291" name="Shape 291" descr="Excluding incarcerated rate map rev"/>
          <p:cNvPicPr preferRelativeResize="0"/>
          <p:nvPr/>
        </p:nvPicPr>
        <p:blipFill rotWithShape="1">
          <a:blip r:embed="rId3">
            <a:alphaModFix/>
          </a:blip>
          <a:srcRect/>
          <a:stretch/>
        </p:blipFill>
        <p:spPr>
          <a:xfrm>
            <a:off x="36319" y="1824526"/>
            <a:ext cx="9124500" cy="3429000"/>
          </a:xfrm>
          <a:prstGeom prst="rect">
            <a:avLst/>
          </a:prstGeom>
          <a:noFill/>
          <a:ln>
            <a:noFill/>
          </a:ln>
        </p:spPr>
      </p:pic>
      <p:sp>
        <p:nvSpPr>
          <p:cNvPr id="292" name="Shape 292"/>
          <p:cNvSpPr/>
          <p:nvPr/>
        </p:nvSpPr>
        <p:spPr>
          <a:xfrm>
            <a:off x="609600" y="5257800"/>
            <a:ext cx="7391400" cy="5079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900" b="0" i="1" u="none" strike="noStrike" cap="none">
                <a:solidFill>
                  <a:srgbClr val="000000"/>
                </a:solidFill>
                <a:latin typeface="Arial"/>
                <a:ea typeface="Arial"/>
                <a:cs typeface="Arial"/>
                <a:sym typeface="Arial"/>
              </a:rPr>
              <a:t>*</a:t>
            </a:r>
            <a:r>
              <a:rPr lang="en-US" sz="900" b="0" i="1" u="none" strike="noStrike" cap="none">
                <a:solidFill>
                  <a:schemeClr val="dk1"/>
                </a:solidFill>
                <a:latin typeface="Arial"/>
                <a:ea typeface="Arial"/>
                <a:cs typeface="Arial"/>
                <a:sym typeface="Arial"/>
              </a:rPr>
              <a:t>This map excludes results from hepatitis C testing performed at correctional facilities to prevent false clustering of cases. Incarcerated individuals are not included in census population data for the counties where correctional facilities are located. Trends in hepatitis C in the incarcerated population are described separately</a:t>
            </a:r>
            <a:r>
              <a:rPr lang="en-US" sz="600" b="0" i="0" u="none" strike="noStrike" cap="none">
                <a:solidFill>
                  <a:schemeClr val="dk1"/>
                </a:solidFill>
                <a:latin typeface="Arial"/>
                <a:ea typeface="Arial"/>
                <a:cs typeface="Arial"/>
                <a:sym typeface="Arial"/>
              </a:rPr>
              <a:t> </a:t>
            </a:r>
          </a:p>
        </p:txBody>
      </p:sp>
      <p:pic>
        <p:nvPicPr>
          <p:cNvPr id="293" name="Shape 293" descr="C:\Users\tdz83574\AppData\Local\Microsoft\Windows\Temporary Internet Files\Content.Outlook\2JL2SHCJ\PCSSMAT-Logo-OnWhite-RGB (6).jpg"/>
          <p:cNvPicPr preferRelativeResize="0"/>
          <p:nvPr/>
        </p:nvPicPr>
        <p:blipFill rotWithShape="1">
          <a:blip r:embed="rId4">
            <a:alphaModFix/>
          </a:blip>
          <a:srcRect/>
          <a:stretch/>
        </p:blipFill>
        <p:spPr>
          <a:xfrm>
            <a:off x="6248400" y="6442971"/>
            <a:ext cx="1774800" cy="409500"/>
          </a:xfrm>
          <a:prstGeom prst="rect">
            <a:avLst/>
          </a:prstGeom>
          <a:noFill/>
          <a:ln>
            <a:noFill/>
          </a:ln>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Shape 305"/>
          <p:cNvSpPr txBox="1">
            <a:spLocks noGrp="1"/>
          </p:cNvSpPr>
          <p:nvPr>
            <p:ph type="title"/>
          </p:nvPr>
        </p:nvSpPr>
        <p:spPr>
          <a:xfrm>
            <a:off x="457200" y="274637"/>
            <a:ext cx="8229600" cy="1143000"/>
          </a:xfrm>
          <a:prstGeom prst="rect">
            <a:avLst/>
          </a:prstGeom>
          <a:noFill/>
          <a:ln>
            <a:noFill/>
          </a:ln>
        </p:spPr>
        <p:txBody>
          <a:bodyPr lIns="91300" tIns="45650" rIns="91300" bIns="45650" anchor="ctr" anchorCtr="0">
            <a:noAutofit/>
          </a:bodyPr>
          <a:lstStyle/>
          <a:p>
            <a:pPr marL="0" marR="0" lvl="0" indent="0" algn="ctr" rtl="0">
              <a:spcBef>
                <a:spcPts val="0"/>
              </a:spcBef>
              <a:buClr>
                <a:schemeClr val="dk1"/>
              </a:buClr>
              <a:buSzPct val="25000"/>
              <a:buFont typeface="Calibri"/>
              <a:buNone/>
            </a:pPr>
            <a:r>
              <a:rPr lang="en-US" sz="4400" b="0" i="0" u="none" strike="noStrike" cap="none">
                <a:solidFill>
                  <a:schemeClr val="dk1"/>
                </a:solidFill>
                <a:latin typeface="Calibri"/>
                <a:ea typeface="Calibri"/>
                <a:cs typeface="Calibri"/>
                <a:sym typeface="Calibri"/>
              </a:rPr>
              <a:t>Project Remote </a:t>
            </a:r>
            <a:r>
              <a:rPr lang="en-US" sz="1800" b="0" i="0" u="none" strike="noStrike" cap="none">
                <a:solidFill>
                  <a:schemeClr val="dk1"/>
                </a:solidFill>
                <a:latin typeface="Calibri"/>
                <a:ea typeface="Calibri"/>
                <a:cs typeface="Calibri"/>
                <a:sym typeface="Calibri"/>
              </a:rPr>
              <a:t>2006-2008</a:t>
            </a:r>
          </a:p>
        </p:txBody>
      </p:sp>
      <p:pic>
        <p:nvPicPr>
          <p:cNvPr id="306" name="Shape 306"/>
          <p:cNvPicPr preferRelativeResize="0"/>
          <p:nvPr/>
        </p:nvPicPr>
        <p:blipFill rotWithShape="1">
          <a:blip r:embed="rId3">
            <a:alphaModFix/>
          </a:blip>
          <a:srcRect/>
          <a:stretch/>
        </p:blipFill>
        <p:spPr>
          <a:xfrm>
            <a:off x="1295400" y="1752600"/>
            <a:ext cx="6310200" cy="4669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Shape 312"/>
          <p:cNvSpPr txBox="1">
            <a:spLocks noGrp="1"/>
          </p:cNvSpPr>
          <p:nvPr>
            <p:ph type="title"/>
          </p:nvPr>
        </p:nvSpPr>
        <p:spPr>
          <a:xfrm>
            <a:off x="415925" y="762000"/>
            <a:ext cx="7966074" cy="476964"/>
          </a:xfrm>
          <a:prstGeom prst="rect">
            <a:avLst/>
          </a:prstGeom>
          <a:noFill/>
          <a:ln>
            <a:noFill/>
          </a:ln>
        </p:spPr>
        <p:txBody>
          <a:bodyPr lIns="91350" tIns="45675" rIns="91350" bIns="45675" anchor="b" anchorCtr="0">
            <a:noAutofit/>
          </a:bodyPr>
          <a:lstStyle/>
          <a:p>
            <a:pPr marL="0" marR="0" lvl="0" indent="0" algn="ctr" rtl="0">
              <a:spcBef>
                <a:spcPts val="0"/>
              </a:spcBef>
              <a:spcAft>
                <a:spcPts val="0"/>
              </a:spcAft>
              <a:buSzPct val="25000"/>
              <a:buNone/>
            </a:pPr>
            <a:r>
              <a:rPr lang="en-US" sz="2500" b="1" i="0" u="none" strike="noStrike" cap="none">
                <a:solidFill>
                  <a:schemeClr val="lt1"/>
                </a:solidFill>
                <a:latin typeface="Arial"/>
                <a:ea typeface="Arial"/>
                <a:cs typeface="Arial"/>
                <a:sym typeface="Arial"/>
              </a:rPr>
              <a:t>Defining the Problem</a:t>
            </a:r>
          </a:p>
        </p:txBody>
      </p:sp>
      <p:sp>
        <p:nvSpPr>
          <p:cNvPr id="313" name="Shape 313"/>
          <p:cNvSpPr txBox="1">
            <a:spLocks noGrp="1"/>
          </p:cNvSpPr>
          <p:nvPr>
            <p:ph type="body" idx="1"/>
          </p:nvPr>
        </p:nvSpPr>
        <p:spPr>
          <a:xfrm>
            <a:off x="76200" y="1905000"/>
            <a:ext cx="8763000" cy="3536234"/>
          </a:xfrm>
          <a:prstGeom prst="rect">
            <a:avLst/>
          </a:prstGeom>
          <a:noFill/>
          <a:ln>
            <a:noFill/>
          </a:ln>
        </p:spPr>
        <p:txBody>
          <a:bodyPr lIns="91425" tIns="0" rIns="91425" bIns="45700" anchor="t" anchorCtr="0">
            <a:noAutofit/>
          </a:bodyPr>
          <a:lstStyle/>
          <a:p>
            <a:pPr marL="307975" marR="0" lvl="0" indent="-3175" algn="l" rtl="0">
              <a:spcBef>
                <a:spcPts val="0"/>
              </a:spcBef>
              <a:spcAft>
                <a:spcPts val="0"/>
              </a:spcAft>
              <a:buSzPct val="25000"/>
              <a:buNone/>
            </a:pPr>
            <a:r>
              <a:rPr lang="en-US" sz="1800" b="0" i="0" u="none" strike="noStrike" cap="none">
                <a:solidFill>
                  <a:srgbClr val="3F3F3F"/>
                </a:solidFill>
                <a:latin typeface="Arial"/>
                <a:ea typeface="Arial"/>
                <a:cs typeface="Arial"/>
                <a:sym typeface="Arial"/>
              </a:rPr>
              <a:t>The terminology involving Addiction is VERY confusing:     </a:t>
            </a:r>
          </a:p>
          <a:p>
            <a:pPr marL="307975" marR="0" lvl="0" indent="-3175" algn="l" rtl="0">
              <a:spcBef>
                <a:spcPts val="900"/>
              </a:spcBef>
              <a:spcAft>
                <a:spcPts val="0"/>
              </a:spcAft>
              <a:buSzPct val="25000"/>
              <a:buNone/>
            </a:pPr>
            <a:endParaRPr sz="1800" b="0" i="0" u="none" strike="noStrike" cap="none">
              <a:solidFill>
                <a:srgbClr val="3F3F3F"/>
              </a:solidFill>
              <a:latin typeface="Arial"/>
              <a:ea typeface="Arial"/>
              <a:cs typeface="Arial"/>
              <a:sym typeface="Arial"/>
            </a:endParaRPr>
          </a:p>
          <a:p>
            <a:pPr marL="307975" marR="0" lvl="0" indent="-3175" algn="l" rtl="0">
              <a:spcBef>
                <a:spcPts val="900"/>
              </a:spcBef>
              <a:spcAft>
                <a:spcPts val="0"/>
              </a:spcAft>
              <a:buSzPct val="25000"/>
              <a:buNone/>
            </a:pPr>
            <a:r>
              <a:rPr lang="en-US" sz="1800" b="0" i="0" u="none" strike="noStrike" cap="none">
                <a:solidFill>
                  <a:srgbClr val="3F3F3F"/>
                </a:solidFill>
                <a:latin typeface="Arial"/>
                <a:ea typeface="Arial"/>
                <a:cs typeface="Arial"/>
                <a:sym typeface="Arial"/>
              </a:rPr>
              <a:t>Substance Abuse, Substance Misuse Disorder, Dependence, Addiction. </a:t>
            </a:r>
          </a:p>
          <a:p>
            <a:pPr marL="307975" marR="0" lvl="0" indent="-3175" algn="l" rtl="0">
              <a:spcBef>
                <a:spcPts val="900"/>
              </a:spcBef>
              <a:spcAft>
                <a:spcPts val="0"/>
              </a:spcAft>
              <a:buSzPct val="25000"/>
              <a:buNone/>
            </a:pPr>
            <a:r>
              <a:rPr lang="en-US" sz="1800" b="0" i="1" u="none" strike="noStrike" cap="none">
                <a:solidFill>
                  <a:srgbClr val="3F3F3F"/>
                </a:solidFill>
                <a:latin typeface="Arial"/>
                <a:ea typeface="Arial"/>
                <a:cs typeface="Arial"/>
                <a:sym typeface="Arial"/>
              </a:rPr>
              <a:t> </a:t>
            </a:r>
          </a:p>
          <a:p>
            <a:pPr marL="307975" marR="0" lvl="0" indent="-3175" algn="l" rtl="0">
              <a:spcBef>
                <a:spcPts val="900"/>
              </a:spcBef>
              <a:spcAft>
                <a:spcPts val="0"/>
              </a:spcAft>
              <a:buSzPct val="25000"/>
              <a:buNone/>
            </a:pPr>
            <a:r>
              <a:rPr lang="en-US" sz="1800" b="0" i="0" u="none" strike="noStrike" cap="none">
                <a:solidFill>
                  <a:srgbClr val="3F3F3F"/>
                </a:solidFill>
                <a:latin typeface="Arial"/>
                <a:ea typeface="Arial"/>
                <a:cs typeface="Arial"/>
                <a:sym typeface="Arial"/>
              </a:rPr>
              <a:t>By understanding the following definitions, you can then “translate” them into any classification system:  ICD11, DSM5, ASAM Criteria.  </a:t>
            </a:r>
          </a:p>
          <a:p>
            <a:pPr marL="307975" marR="0" lvl="0" indent="-3175" algn="l" rtl="0">
              <a:spcBef>
                <a:spcPts val="900"/>
              </a:spcBef>
              <a:spcAft>
                <a:spcPts val="0"/>
              </a:spcAft>
              <a:buSzPct val="25000"/>
              <a:buNone/>
            </a:pPr>
            <a:r>
              <a:rPr lang="en-US" sz="800" b="0" i="0" u="none" strike="noStrike" cap="none">
                <a:solidFill>
                  <a:srgbClr val="3F3F3F"/>
                </a:solidFill>
                <a:latin typeface="Arial"/>
                <a:ea typeface="Arial"/>
                <a:cs typeface="Arial"/>
                <a:sym typeface="Arial"/>
              </a:rPr>
              <a:t>McMasters, 2016. Google images</a:t>
            </a:r>
          </a:p>
          <a:p>
            <a:pPr marL="307975" marR="0" lvl="0" indent="-307975" algn="l" rtl="0">
              <a:spcBef>
                <a:spcPts val="400"/>
              </a:spcBef>
              <a:spcAft>
                <a:spcPts val="0"/>
              </a:spcAft>
              <a:buSzPct val="25000"/>
              <a:buNone/>
            </a:pPr>
            <a:endParaRPr sz="2800" b="0" i="0" u="none" strike="noStrike" cap="none">
              <a:solidFill>
                <a:schemeClr val="dk1"/>
              </a:solidFill>
              <a:latin typeface="Calibri"/>
              <a:ea typeface="Calibri"/>
              <a:cs typeface="Calibri"/>
              <a:sym typeface="Calibri"/>
            </a:endParaRPr>
          </a:p>
        </p:txBody>
      </p:sp>
      <p:pic>
        <p:nvPicPr>
          <p:cNvPr id="314" name="Shape 314" descr="C:\Users\tdz83574\AppData\Local\Microsoft\Windows\Temporary Internet Files\Content.Outlook\2JL2SHCJ\PCSSMAT-Logo-OnWhite-RGB (6).jpg"/>
          <p:cNvPicPr preferRelativeResize="0"/>
          <p:nvPr/>
        </p:nvPicPr>
        <p:blipFill rotWithShape="1">
          <a:blip r:embed="rId3">
            <a:alphaModFix/>
          </a:blip>
          <a:srcRect/>
          <a:stretch/>
        </p:blipFill>
        <p:spPr>
          <a:xfrm>
            <a:off x="6477000" y="6453883"/>
            <a:ext cx="1647824" cy="380267"/>
          </a:xfrm>
          <a:prstGeom prst="rect">
            <a:avLst/>
          </a:prstGeom>
          <a:noFill/>
          <a:ln>
            <a:noFill/>
          </a:ln>
        </p:spPr>
      </p:pic>
      <p:sp>
        <p:nvSpPr>
          <p:cNvPr id="315" name="Shape 315"/>
          <p:cNvSpPr/>
          <p:nvPr/>
        </p:nvSpPr>
        <p:spPr>
          <a:xfrm>
            <a:off x="4454019" y="3244333"/>
            <a:ext cx="235961"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800">
                <a:solidFill>
                  <a:schemeClr val="dk1"/>
                </a:solidFill>
                <a:latin typeface="Cambria"/>
                <a:ea typeface="Cambria"/>
                <a:cs typeface="Cambria"/>
                <a:sym typeface="Cambria"/>
              </a:rPr>
              <a:t> </a:t>
            </a: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pic>
        <p:nvPicPr>
          <p:cNvPr id="320" name="Shape 320" descr="File:Primatenskelett-drawing.jpg - Wikimedia Commons"/>
          <p:cNvPicPr preferRelativeResize="0"/>
          <p:nvPr/>
        </p:nvPicPr>
        <p:blipFill rotWithShape="1">
          <a:blip r:embed="rId3">
            <a:alphaModFix/>
          </a:blip>
          <a:srcRect l="-550" t="-431" r="48658" b="10"/>
          <a:stretch/>
        </p:blipFill>
        <p:spPr>
          <a:xfrm>
            <a:off x="3477985" y="849086"/>
            <a:ext cx="1739100" cy="5007900"/>
          </a:xfrm>
          <a:prstGeom prst="rect">
            <a:avLst/>
          </a:prstGeom>
          <a:noFill/>
          <a:ln>
            <a:noFill/>
          </a:ln>
        </p:spPr>
      </p:pic>
      <p:pic>
        <p:nvPicPr>
          <p:cNvPr id="321" name="Shape 321" descr="simple &lt;strong&gt;suit&lt;/strong&gt; by Shinnoske"/>
          <p:cNvPicPr preferRelativeResize="0"/>
          <p:nvPr/>
        </p:nvPicPr>
        <p:blipFill rotWithShape="1">
          <a:blip r:embed="rId4">
            <a:alphaModFix/>
          </a:blip>
          <a:srcRect/>
          <a:stretch/>
        </p:blipFill>
        <p:spPr>
          <a:xfrm>
            <a:off x="1113298" y="1325762"/>
            <a:ext cx="2037600" cy="4531200"/>
          </a:xfrm>
          <a:prstGeom prst="rect">
            <a:avLst/>
          </a:prstGeom>
          <a:noFill/>
          <a:ln>
            <a:noFill/>
          </a:ln>
        </p:spPr>
      </p:pic>
      <p:pic>
        <p:nvPicPr>
          <p:cNvPr id="322" name="Shape 322" descr="We are Anonymous. We are Legion. We do not forgive. We do not ..."/>
          <p:cNvPicPr preferRelativeResize="0"/>
          <p:nvPr/>
        </p:nvPicPr>
        <p:blipFill rotWithShape="1">
          <a:blip r:embed="rId5">
            <a:alphaModFix/>
          </a:blip>
          <a:srcRect/>
          <a:stretch/>
        </p:blipFill>
        <p:spPr>
          <a:xfrm>
            <a:off x="5814854" y="1343149"/>
            <a:ext cx="2559000" cy="4019700"/>
          </a:xfrm>
          <a:prstGeom prst="rect">
            <a:avLst/>
          </a:prstGeom>
          <a:noFill/>
          <a:ln w="9525" cap="flat" cmpd="sng">
            <a:solidFill>
              <a:srgbClr val="FF0000"/>
            </a:solidFill>
            <a:prstDash val="solid"/>
            <a:round/>
            <a:headEnd type="none" w="med" len="med"/>
            <a:tailEnd type="none" w="med" len="med"/>
          </a:ln>
        </p:spPr>
      </p:pic>
      <p:sp>
        <p:nvSpPr>
          <p:cNvPr id="323" name="Shape 323"/>
          <p:cNvSpPr txBox="1"/>
          <p:nvPr/>
        </p:nvSpPr>
        <p:spPr>
          <a:xfrm>
            <a:off x="1180976" y="4873800"/>
            <a:ext cx="2485200" cy="983100"/>
          </a:xfrm>
          <a:prstGeom prst="rect">
            <a:avLst/>
          </a:prstGeom>
          <a:noFill/>
          <a:ln>
            <a:noFill/>
          </a:ln>
        </p:spPr>
        <p:txBody>
          <a:bodyPr lIns="91425" tIns="91425" rIns="91425" bIns="91425" anchor="t" anchorCtr="0">
            <a:noAutofit/>
          </a:bodyPr>
          <a:lstStyle/>
          <a:p>
            <a:pPr lvl="0" rtl="0">
              <a:spcBef>
                <a:spcPts val="0"/>
              </a:spcBef>
              <a:buNone/>
            </a:pPr>
            <a:r>
              <a:rPr lang="en-US" sz="6000" dirty="0">
                <a:solidFill>
                  <a:srgbClr val="CC0000"/>
                </a:solidFill>
              </a:rPr>
              <a:t>DSM5</a:t>
            </a:r>
          </a:p>
        </p:txBody>
      </p:sp>
      <p:sp>
        <p:nvSpPr>
          <p:cNvPr id="324" name="Shape 324"/>
          <p:cNvSpPr txBox="1"/>
          <p:nvPr/>
        </p:nvSpPr>
        <p:spPr>
          <a:xfrm>
            <a:off x="5814825" y="3944025"/>
            <a:ext cx="2559000" cy="1349700"/>
          </a:xfrm>
          <a:prstGeom prst="rect">
            <a:avLst/>
          </a:prstGeom>
          <a:noFill/>
          <a:ln>
            <a:noFill/>
          </a:ln>
        </p:spPr>
        <p:txBody>
          <a:bodyPr lIns="91425" tIns="91425" rIns="91425" bIns="91425" anchor="t" anchorCtr="0">
            <a:noAutofit/>
          </a:bodyPr>
          <a:lstStyle/>
          <a:p>
            <a:pPr lvl="0" rtl="0">
              <a:spcBef>
                <a:spcPts val="0"/>
              </a:spcBef>
              <a:buNone/>
            </a:pPr>
            <a:r>
              <a:rPr lang="en-US" sz="6000"/>
              <a:t>ASAM</a:t>
            </a:r>
          </a:p>
        </p:txBody>
      </p:sp>
      <p:pic>
        <p:nvPicPr>
          <p:cNvPr id="325" name="Shape 325" descr="Hat - Free images on Pixabay"/>
          <p:cNvPicPr preferRelativeResize="0"/>
          <p:nvPr/>
        </p:nvPicPr>
        <p:blipFill>
          <a:blip r:embed="rId6">
            <a:alphaModFix/>
          </a:blip>
          <a:stretch>
            <a:fillRect/>
          </a:stretch>
        </p:blipFill>
        <p:spPr>
          <a:xfrm>
            <a:off x="3668824" y="509998"/>
            <a:ext cx="1628100" cy="1112525"/>
          </a:xfrm>
          <a:prstGeom prst="rect">
            <a:avLst/>
          </a:prstGeom>
          <a:noFill/>
          <a:ln>
            <a:noFill/>
          </a:ln>
        </p:spPr>
      </p:pic>
      <p:sp>
        <p:nvSpPr>
          <p:cNvPr id="326" name="Shape 326"/>
          <p:cNvSpPr txBox="1"/>
          <p:nvPr/>
        </p:nvSpPr>
        <p:spPr>
          <a:xfrm>
            <a:off x="3793500" y="729000"/>
            <a:ext cx="1423500" cy="675000"/>
          </a:xfrm>
          <a:prstGeom prst="rect">
            <a:avLst/>
          </a:prstGeom>
          <a:noFill/>
          <a:ln>
            <a:noFill/>
          </a:ln>
        </p:spPr>
        <p:txBody>
          <a:bodyPr lIns="91425" tIns="91425" rIns="91425" bIns="91425" anchor="t" anchorCtr="0">
            <a:noAutofit/>
          </a:bodyPr>
          <a:lstStyle/>
          <a:p>
            <a:pPr lvl="0">
              <a:spcBef>
                <a:spcPts val="0"/>
              </a:spcBef>
              <a:buNone/>
            </a:pPr>
            <a:r>
              <a:rPr lang="en-US" sz="3000" dirty="0">
                <a:solidFill>
                  <a:srgbClr val="00FF00"/>
                </a:solidFill>
              </a:rPr>
              <a:t>ICD11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21"/>
                                        </p:tgtEl>
                                        <p:attrNameLst>
                                          <p:attrName>style.visibility</p:attrName>
                                        </p:attrNameLst>
                                      </p:cBhvr>
                                      <p:to>
                                        <p:strVal val="visible"/>
                                      </p:to>
                                    </p:set>
                                    <p:anim calcmode="lin" valueType="num">
                                      <p:cBhvr additive="base">
                                        <p:cTn id="7" dur="1000"/>
                                        <p:tgtEl>
                                          <p:spTgt spid="321"/>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323"/>
                                        </p:tgtEl>
                                        <p:attrNameLst>
                                          <p:attrName>style.visibility</p:attrName>
                                        </p:attrNameLst>
                                      </p:cBhvr>
                                      <p:to>
                                        <p:strVal val="visible"/>
                                      </p:to>
                                    </p:set>
                                    <p:anim calcmode="lin" valueType="num">
                                      <p:cBhvr additive="base">
                                        <p:cTn id="10" dur="1000"/>
                                        <p:tgtEl>
                                          <p:spTgt spid="323"/>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321"/>
                                        </p:tgtEl>
                                        <p:attrNameLst>
                                          <p:attrName>style.visibility</p:attrName>
                                        </p:attrNameLst>
                                      </p:cBhvr>
                                      <p:to>
                                        <p:strVal val="visible"/>
                                      </p:to>
                                    </p:set>
                                    <p:anim calcmode="lin" valueType="num">
                                      <p:cBhvr additive="base">
                                        <p:cTn id="13" dur="1000"/>
                                        <p:tgtEl>
                                          <p:spTgt spid="321"/>
                                        </p:tgtEl>
                                        <p:attrNameLst>
                                          <p:attrName>ppt_x</p:attrName>
                                        </p:attrNameLst>
                                      </p:cBhvr>
                                      <p:tavLst>
                                        <p:tav tm="0">
                                          <p:val>
                                            <p:strVal val="#ppt_x-1"/>
                                          </p:val>
                                        </p:tav>
                                        <p:tav tm="100000">
                                          <p:val>
                                            <p:strVal val="#ppt_x"/>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322"/>
                                        </p:tgtEl>
                                        <p:attrNameLst>
                                          <p:attrName>style.visibility</p:attrName>
                                        </p:attrNameLst>
                                      </p:cBhvr>
                                      <p:to>
                                        <p:strVal val="visible"/>
                                      </p:to>
                                    </p:set>
                                    <p:anim calcmode="lin" valueType="num">
                                      <p:cBhvr additive="base">
                                        <p:cTn id="18" dur="1000"/>
                                        <p:tgtEl>
                                          <p:spTgt spid="322"/>
                                        </p:tgtEl>
                                        <p:attrNameLst>
                                          <p:attrName>ppt_x</p:attrName>
                                        </p:attrNameLst>
                                      </p:cBhvr>
                                      <p:tavLst>
                                        <p:tav tm="0">
                                          <p:val>
                                            <p:strVal val="#ppt_x+1"/>
                                          </p:val>
                                        </p:tav>
                                        <p:tav tm="100000">
                                          <p:val>
                                            <p:strVal val="#ppt_x"/>
                                          </p:val>
                                        </p:tav>
                                      </p:tavLst>
                                    </p:anim>
                                  </p:childTnLst>
                                </p:cTn>
                              </p:par>
                              <p:par>
                                <p:cTn id="19" presetID="2" presetClass="entr" presetSubtype="2" fill="hold" nodeType="withEffect">
                                  <p:stCondLst>
                                    <p:cond delay="0"/>
                                  </p:stCondLst>
                                  <p:childTnLst>
                                    <p:set>
                                      <p:cBhvr>
                                        <p:cTn id="20" dur="1" fill="hold">
                                          <p:stCondLst>
                                            <p:cond delay="0"/>
                                          </p:stCondLst>
                                        </p:cTn>
                                        <p:tgtEl>
                                          <p:spTgt spid="324"/>
                                        </p:tgtEl>
                                        <p:attrNameLst>
                                          <p:attrName>style.visibility</p:attrName>
                                        </p:attrNameLst>
                                      </p:cBhvr>
                                      <p:to>
                                        <p:strVal val="visible"/>
                                      </p:to>
                                    </p:set>
                                    <p:anim calcmode="lin" valueType="num">
                                      <p:cBhvr additive="base">
                                        <p:cTn id="21" dur="1000"/>
                                        <p:tgtEl>
                                          <p:spTgt spid="324"/>
                                        </p:tgtEl>
                                        <p:attrNameLst>
                                          <p:attrName>ppt_x</p:attrName>
                                        </p:attrNameLst>
                                      </p:cBhvr>
                                      <p:tavLst>
                                        <p:tav tm="0">
                                          <p:val>
                                            <p:strVal val="#ppt_x+1"/>
                                          </p:val>
                                        </p:tav>
                                        <p:tav tm="100000">
                                          <p:val>
                                            <p:strVal val="#ppt_x"/>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325"/>
                                        </p:tgtEl>
                                        <p:attrNameLst>
                                          <p:attrName>style.visibility</p:attrName>
                                        </p:attrNameLst>
                                      </p:cBhvr>
                                      <p:to>
                                        <p:strVal val="visible"/>
                                      </p:to>
                                    </p:set>
                                    <p:anim calcmode="lin" valueType="num">
                                      <p:cBhvr additive="base">
                                        <p:cTn id="26" dur="1000"/>
                                        <p:tgtEl>
                                          <p:spTgt spid="325"/>
                                        </p:tgtEl>
                                        <p:attrNameLst>
                                          <p:attrName>ppt_x</p:attrName>
                                        </p:attrNameLst>
                                      </p:cBhvr>
                                      <p:tavLst>
                                        <p:tav tm="0">
                                          <p:val>
                                            <p:strVal val="#ppt_x-1"/>
                                          </p:val>
                                        </p:tav>
                                        <p:tav tm="100000">
                                          <p:val>
                                            <p:strVal val="#ppt_x"/>
                                          </p:val>
                                        </p:tav>
                                      </p:tavLst>
                                    </p:anim>
                                  </p:childTnLst>
                                </p:cTn>
                              </p:par>
                              <p:par>
                                <p:cTn id="27" presetID="2" presetClass="entr" presetSubtype="8" fill="hold" nodeType="withEffect">
                                  <p:stCondLst>
                                    <p:cond delay="0"/>
                                  </p:stCondLst>
                                  <p:childTnLst>
                                    <p:set>
                                      <p:cBhvr>
                                        <p:cTn id="28" dur="1" fill="hold">
                                          <p:stCondLst>
                                            <p:cond delay="0"/>
                                          </p:stCondLst>
                                        </p:cTn>
                                        <p:tgtEl>
                                          <p:spTgt spid="326"/>
                                        </p:tgtEl>
                                        <p:attrNameLst>
                                          <p:attrName>style.visibility</p:attrName>
                                        </p:attrNameLst>
                                      </p:cBhvr>
                                      <p:to>
                                        <p:strVal val="visible"/>
                                      </p:to>
                                    </p:set>
                                    <p:anim calcmode="lin" valueType="num">
                                      <p:cBhvr additive="base">
                                        <p:cTn id="29" dur="1000"/>
                                        <p:tgtEl>
                                          <p:spTgt spid="32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Shape 332"/>
          <p:cNvSpPr txBox="1">
            <a:spLocks noGrp="1"/>
          </p:cNvSpPr>
          <p:nvPr>
            <p:ph type="title"/>
          </p:nvPr>
        </p:nvSpPr>
        <p:spPr>
          <a:xfrm>
            <a:off x="415925" y="762000"/>
            <a:ext cx="7966074" cy="476964"/>
          </a:xfrm>
          <a:prstGeom prst="rect">
            <a:avLst/>
          </a:prstGeom>
          <a:noFill/>
          <a:ln>
            <a:noFill/>
          </a:ln>
        </p:spPr>
        <p:txBody>
          <a:bodyPr lIns="91350" tIns="45675" rIns="91350" bIns="45675" anchor="b" anchorCtr="0">
            <a:noAutofit/>
          </a:bodyPr>
          <a:lstStyle/>
          <a:p>
            <a:pPr marL="0" marR="0" lvl="0" indent="0" algn="ctr" rtl="0">
              <a:spcBef>
                <a:spcPts val="0"/>
              </a:spcBef>
              <a:spcAft>
                <a:spcPts val="0"/>
              </a:spcAft>
              <a:buSzPct val="25000"/>
              <a:buNone/>
            </a:pPr>
            <a:r>
              <a:rPr lang="en-US" sz="2500" b="1" i="0" u="none" strike="noStrike" cap="none">
                <a:solidFill>
                  <a:schemeClr val="lt1"/>
                </a:solidFill>
                <a:latin typeface="Arial"/>
                <a:ea typeface="Arial"/>
                <a:cs typeface="Arial"/>
                <a:sym typeface="Arial"/>
              </a:rPr>
              <a:t>Diversion</a:t>
            </a:r>
          </a:p>
        </p:txBody>
      </p:sp>
      <p:sp>
        <p:nvSpPr>
          <p:cNvPr id="333" name="Shape 333"/>
          <p:cNvSpPr txBox="1">
            <a:spLocks noGrp="1"/>
          </p:cNvSpPr>
          <p:nvPr>
            <p:ph type="body" idx="1"/>
          </p:nvPr>
        </p:nvSpPr>
        <p:spPr>
          <a:xfrm>
            <a:off x="0" y="1676400"/>
            <a:ext cx="4564062" cy="4638674"/>
          </a:xfrm>
          <a:prstGeom prst="rect">
            <a:avLst/>
          </a:prstGeom>
          <a:noFill/>
          <a:ln>
            <a:noFill/>
          </a:ln>
        </p:spPr>
        <p:txBody>
          <a:bodyPr lIns="91425" tIns="0" rIns="91425" bIns="45700" anchor="t" anchorCtr="0">
            <a:noAutofit/>
          </a:bodyPr>
          <a:lstStyle/>
          <a:p>
            <a:pPr marL="307975" marR="0" lvl="0" indent="-3175" algn="l" rtl="0">
              <a:spcBef>
                <a:spcPts val="0"/>
              </a:spcBef>
              <a:spcAft>
                <a:spcPts val="0"/>
              </a:spcAft>
              <a:buSzPct val="25000"/>
              <a:buNone/>
            </a:pPr>
            <a:r>
              <a:rPr lang="en-US" sz="1800" b="0" i="0" u="none" strike="noStrike" cap="none">
                <a:solidFill>
                  <a:srgbClr val="3F3F3F"/>
                </a:solidFill>
                <a:latin typeface="Arial"/>
                <a:ea typeface="Arial"/>
                <a:cs typeface="Arial"/>
                <a:sym typeface="Arial"/>
              </a:rPr>
              <a:t>Diversion- obtaining substances, particularly controlled substances, under false pretenses and using them for purposes other than their intended medical purposes. </a:t>
            </a:r>
          </a:p>
          <a:p>
            <a:pPr marL="307975" marR="0" lvl="0" indent="-307975" algn="l" rtl="0">
              <a:spcBef>
                <a:spcPts val="900"/>
              </a:spcBef>
              <a:spcAft>
                <a:spcPts val="0"/>
              </a:spcAft>
              <a:buSzPct val="25000"/>
              <a:buNone/>
            </a:pPr>
            <a:r>
              <a:rPr lang="en-US" sz="1800" b="0" i="0" u="none" strike="noStrike" cap="none">
                <a:solidFill>
                  <a:srgbClr val="004F8A"/>
                </a:solidFill>
                <a:latin typeface="Arial"/>
                <a:ea typeface="Arial"/>
                <a:cs typeface="Arial"/>
                <a:sym typeface="Arial"/>
              </a:rPr>
              <a:t> </a:t>
            </a:r>
          </a:p>
          <a:p>
            <a:pPr marL="307975" marR="0" lvl="0" indent="-3175" algn="l" rtl="0">
              <a:spcBef>
                <a:spcPts val="900"/>
              </a:spcBef>
              <a:spcAft>
                <a:spcPts val="0"/>
              </a:spcAft>
              <a:buSzPct val="25000"/>
              <a:buNone/>
            </a:pPr>
            <a:r>
              <a:rPr lang="en-US" sz="1800" b="0" i="0" u="none" strike="noStrike" cap="none">
                <a:solidFill>
                  <a:srgbClr val="3F3F3F"/>
                </a:solidFill>
                <a:latin typeface="Arial"/>
                <a:ea typeface="Arial"/>
                <a:cs typeface="Arial"/>
                <a:sym typeface="Arial"/>
              </a:rPr>
              <a:t>example: The patient who exaggerates his pain level in order to get Vicodin is diverting.  A patient who obtains Ritalin for ADHD and then gives it to friends to use recreationally is diverting.  </a:t>
            </a:r>
          </a:p>
          <a:p>
            <a:pPr marL="307975" marR="0" lvl="0" indent="-3175" algn="l" rtl="0">
              <a:spcBef>
                <a:spcPts val="900"/>
              </a:spcBef>
              <a:spcAft>
                <a:spcPts val="0"/>
              </a:spcAft>
              <a:buSzPct val="25000"/>
              <a:buNone/>
            </a:pPr>
            <a:endParaRPr sz="1800" b="0" i="0" u="none" strike="noStrike" cap="none">
              <a:solidFill>
                <a:srgbClr val="3F3F3F"/>
              </a:solidFill>
              <a:latin typeface="Arial"/>
              <a:ea typeface="Arial"/>
              <a:cs typeface="Arial"/>
              <a:sym typeface="Arial"/>
            </a:endParaRPr>
          </a:p>
          <a:p>
            <a:pPr marL="307975" marR="0" lvl="0" indent="-3175" algn="l" rtl="0">
              <a:spcBef>
                <a:spcPts val="900"/>
              </a:spcBef>
              <a:spcAft>
                <a:spcPts val="0"/>
              </a:spcAft>
              <a:buSzPct val="25000"/>
              <a:buNone/>
            </a:pPr>
            <a:r>
              <a:rPr lang="en-US" sz="800" b="0" i="0" u="none" strike="noStrike" cap="none">
                <a:solidFill>
                  <a:srgbClr val="3F3F3F"/>
                </a:solidFill>
                <a:latin typeface="Arial"/>
                <a:ea typeface="Arial"/>
                <a:cs typeface="Arial"/>
                <a:sym typeface="Arial"/>
              </a:rPr>
              <a:t>McMasters, 2016. Google images</a:t>
            </a:r>
          </a:p>
          <a:p>
            <a:pPr marL="307975" marR="0" lvl="0" indent="-307975" algn="l" rtl="0">
              <a:spcBef>
                <a:spcPts val="400"/>
              </a:spcBef>
              <a:spcAft>
                <a:spcPts val="0"/>
              </a:spcAft>
              <a:buSzPct val="25000"/>
              <a:buNone/>
            </a:pPr>
            <a:endParaRPr sz="2800" b="0" i="0" u="none" strike="noStrike" cap="none">
              <a:solidFill>
                <a:schemeClr val="dk1"/>
              </a:solidFill>
              <a:latin typeface="Calibri"/>
              <a:ea typeface="Calibri"/>
              <a:cs typeface="Calibri"/>
              <a:sym typeface="Calibri"/>
            </a:endParaRPr>
          </a:p>
        </p:txBody>
      </p:sp>
      <p:pic>
        <p:nvPicPr>
          <p:cNvPr id="334" name="Shape 334"/>
          <p:cNvPicPr preferRelativeResize="0">
            <a:picLocks noGrp="1"/>
          </p:cNvPicPr>
          <p:nvPr>
            <p:ph type="body" idx="2"/>
          </p:nvPr>
        </p:nvPicPr>
        <p:blipFill rotWithShape="1">
          <a:blip r:embed="rId3">
            <a:alphaModFix/>
          </a:blip>
          <a:srcRect/>
          <a:stretch/>
        </p:blipFill>
        <p:spPr>
          <a:xfrm>
            <a:off x="4648200" y="1828800"/>
            <a:ext cx="4267199" cy="3035300"/>
          </a:xfrm>
          <a:prstGeom prst="rect">
            <a:avLst/>
          </a:prstGeom>
          <a:noFill/>
          <a:ln>
            <a:noFill/>
          </a:ln>
        </p:spPr>
      </p:pic>
      <p:pic>
        <p:nvPicPr>
          <p:cNvPr id="335" name="Shape 335" descr="C:\Users\tdz83574\AppData\Local\Microsoft\Windows\Temporary Internet Files\Content.Outlook\2JL2SHCJ\PCSSMAT-Logo-OnWhite-RGB (6).jpg"/>
          <p:cNvPicPr preferRelativeResize="0"/>
          <p:nvPr/>
        </p:nvPicPr>
        <p:blipFill rotWithShape="1">
          <a:blip r:embed="rId4">
            <a:alphaModFix/>
          </a:blip>
          <a:srcRect/>
          <a:stretch/>
        </p:blipFill>
        <p:spPr>
          <a:xfrm>
            <a:off x="6629400" y="6462571"/>
            <a:ext cx="1495424" cy="345097"/>
          </a:xfrm>
          <a:prstGeom prst="rect">
            <a:avLst/>
          </a:prstGeom>
          <a:noFill/>
          <a:ln>
            <a:noFill/>
          </a:ln>
        </p:spPr>
      </p:pic>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Shape 341"/>
          <p:cNvSpPr txBox="1">
            <a:spLocks noGrp="1"/>
          </p:cNvSpPr>
          <p:nvPr>
            <p:ph type="title"/>
          </p:nvPr>
        </p:nvSpPr>
        <p:spPr>
          <a:xfrm>
            <a:off x="415925" y="762000"/>
            <a:ext cx="7966074" cy="476964"/>
          </a:xfrm>
          <a:prstGeom prst="rect">
            <a:avLst/>
          </a:prstGeom>
          <a:noFill/>
          <a:ln>
            <a:noFill/>
          </a:ln>
        </p:spPr>
        <p:txBody>
          <a:bodyPr lIns="91350" tIns="45675" rIns="91350" bIns="45675" anchor="b" anchorCtr="0">
            <a:noAutofit/>
          </a:bodyPr>
          <a:lstStyle/>
          <a:p>
            <a:pPr marL="0" marR="0" lvl="0" indent="0" algn="ctr" rtl="0">
              <a:spcBef>
                <a:spcPts val="0"/>
              </a:spcBef>
              <a:spcAft>
                <a:spcPts val="0"/>
              </a:spcAft>
              <a:buSzPct val="25000"/>
              <a:buNone/>
            </a:pPr>
            <a:r>
              <a:rPr lang="en-US" sz="2500" b="1" i="0" u="none" strike="noStrike" cap="none">
                <a:solidFill>
                  <a:schemeClr val="lt1"/>
                </a:solidFill>
                <a:latin typeface="Calibri"/>
                <a:ea typeface="Calibri"/>
                <a:cs typeface="Calibri"/>
                <a:sym typeface="Calibri"/>
              </a:rPr>
              <a:t>Substance Misuse</a:t>
            </a:r>
          </a:p>
        </p:txBody>
      </p:sp>
      <p:sp>
        <p:nvSpPr>
          <p:cNvPr id="342" name="Shape 342"/>
          <p:cNvSpPr txBox="1">
            <a:spLocks noGrp="1"/>
          </p:cNvSpPr>
          <p:nvPr>
            <p:ph type="body" idx="1"/>
          </p:nvPr>
        </p:nvSpPr>
        <p:spPr>
          <a:xfrm>
            <a:off x="609600" y="1524000"/>
            <a:ext cx="8153399" cy="914400"/>
          </a:xfrm>
          <a:prstGeom prst="rect">
            <a:avLst/>
          </a:prstGeom>
          <a:noFill/>
          <a:ln>
            <a:noFill/>
          </a:ln>
        </p:spPr>
        <p:txBody>
          <a:bodyPr lIns="91425" tIns="0" rIns="91425" bIns="45700" anchor="t" anchorCtr="0">
            <a:noAutofit/>
          </a:bodyPr>
          <a:lstStyle/>
          <a:p>
            <a:pPr marL="307975" marR="0" lvl="0" indent="-3175" algn="l" rtl="0">
              <a:spcBef>
                <a:spcPts val="0"/>
              </a:spcBef>
              <a:spcAft>
                <a:spcPts val="0"/>
              </a:spcAft>
              <a:buSzPct val="25000"/>
              <a:buNone/>
            </a:pPr>
            <a:r>
              <a:rPr lang="en-US" sz="1800" b="0" i="0" u="none" strike="noStrike" cap="none">
                <a:solidFill>
                  <a:srgbClr val="3F3F3F"/>
                </a:solidFill>
                <a:latin typeface="Arial"/>
                <a:ea typeface="Arial"/>
                <a:cs typeface="Arial"/>
                <a:sym typeface="Arial"/>
              </a:rPr>
              <a:t>Substance Misuse (preferred term for Substance Abuse) - using substances, particularly controlled substances, for other than their intended purpose.</a:t>
            </a:r>
          </a:p>
          <a:p>
            <a:pPr marL="307975" marR="0" lvl="0" indent="-307975" algn="l" rtl="0">
              <a:spcBef>
                <a:spcPts val="900"/>
              </a:spcBef>
              <a:spcAft>
                <a:spcPts val="0"/>
              </a:spcAft>
              <a:buSzPct val="25000"/>
              <a:buNone/>
            </a:pPr>
            <a:endParaRPr sz="2800" b="0" i="0" u="none" strike="noStrike" cap="none">
              <a:solidFill>
                <a:schemeClr val="dk1"/>
              </a:solidFill>
              <a:latin typeface="Calibri"/>
              <a:ea typeface="Calibri"/>
              <a:cs typeface="Calibri"/>
              <a:sym typeface="Calibri"/>
            </a:endParaRPr>
          </a:p>
        </p:txBody>
      </p:sp>
      <p:pic>
        <p:nvPicPr>
          <p:cNvPr id="343" name="Shape 343"/>
          <p:cNvPicPr preferRelativeResize="0">
            <a:picLocks noGrp="1"/>
          </p:cNvPicPr>
          <p:nvPr>
            <p:ph type="body" idx="2"/>
          </p:nvPr>
        </p:nvPicPr>
        <p:blipFill rotWithShape="1">
          <a:blip r:embed="rId3">
            <a:alphaModFix/>
          </a:blip>
          <a:srcRect/>
          <a:stretch/>
        </p:blipFill>
        <p:spPr>
          <a:xfrm>
            <a:off x="2057400" y="2514600"/>
            <a:ext cx="4149724" cy="2335404"/>
          </a:xfrm>
          <a:prstGeom prst="rect">
            <a:avLst/>
          </a:prstGeom>
          <a:noFill/>
          <a:ln>
            <a:noFill/>
          </a:ln>
        </p:spPr>
      </p:pic>
      <p:pic>
        <p:nvPicPr>
          <p:cNvPr id="344" name="Shape 344" descr="C:\Users\tdz83574\AppData\Local\Microsoft\Windows\Temporary Internet Files\Content.Outlook\2JL2SHCJ\PCSSMAT-Logo-OnWhite-RGB (6).jpg"/>
          <p:cNvPicPr preferRelativeResize="0"/>
          <p:nvPr/>
        </p:nvPicPr>
        <p:blipFill rotWithShape="1">
          <a:blip r:embed="rId4">
            <a:alphaModFix/>
          </a:blip>
          <a:srcRect/>
          <a:stretch/>
        </p:blipFill>
        <p:spPr>
          <a:xfrm>
            <a:off x="6781800" y="6400800"/>
            <a:ext cx="1444624" cy="333374"/>
          </a:xfrm>
          <a:prstGeom prst="rect">
            <a:avLst/>
          </a:prstGeom>
          <a:noFill/>
          <a:ln>
            <a:noFill/>
          </a:ln>
        </p:spPr>
      </p:pic>
      <p:sp>
        <p:nvSpPr>
          <p:cNvPr id="345" name="Shape 345"/>
          <p:cNvSpPr txBox="1"/>
          <p:nvPr/>
        </p:nvSpPr>
        <p:spPr>
          <a:xfrm>
            <a:off x="762000" y="5119171"/>
            <a:ext cx="7588786" cy="907940"/>
          </a:xfrm>
          <a:prstGeom prst="rect">
            <a:avLst/>
          </a:prstGeom>
          <a:noFill/>
          <a:ln>
            <a:noFill/>
          </a:ln>
        </p:spPr>
        <p:txBody>
          <a:bodyPr lIns="91425" tIns="45700" rIns="91425" bIns="45700" anchor="t" anchorCtr="0">
            <a:noAutofit/>
          </a:bodyPr>
          <a:lstStyle/>
          <a:p>
            <a:pPr marL="307975" marR="0" lvl="0" indent="-3175" algn="ctr" rtl="0">
              <a:spcBef>
                <a:spcPts val="0"/>
              </a:spcBef>
              <a:spcAft>
                <a:spcPts val="0"/>
              </a:spcAft>
              <a:buSzPct val="25000"/>
              <a:buNone/>
            </a:pPr>
            <a:r>
              <a:rPr lang="en-US" sz="1800">
                <a:solidFill>
                  <a:srgbClr val="3F3F3F"/>
                </a:solidFill>
                <a:latin typeface="Arial"/>
                <a:ea typeface="Arial"/>
                <a:cs typeface="Arial"/>
                <a:sym typeface="Arial"/>
              </a:rPr>
              <a:t>In general the patient knows what are doing</a:t>
            </a:r>
            <a:r>
              <a:rPr lang="en-US" sz="1800">
                <a:solidFill>
                  <a:srgbClr val="3F3F3F"/>
                </a:solidFill>
              </a:rPr>
              <a:t> </a:t>
            </a:r>
            <a:r>
              <a:rPr lang="en-US" sz="1800">
                <a:solidFill>
                  <a:srgbClr val="3F3F3F"/>
                </a:solidFill>
                <a:latin typeface="Arial"/>
                <a:ea typeface="Arial"/>
                <a:cs typeface="Arial"/>
                <a:sym typeface="Arial"/>
              </a:rPr>
              <a:t>is harmful but they can stop if they so choose.</a:t>
            </a:r>
          </a:p>
          <a:p>
            <a:pPr marL="307975" marR="0" lvl="0" indent="-3175" algn="ctr" rtl="0">
              <a:spcBef>
                <a:spcPts val="900"/>
              </a:spcBef>
              <a:spcAft>
                <a:spcPts val="0"/>
              </a:spcAft>
              <a:buSzPct val="25000"/>
              <a:buNone/>
            </a:pPr>
            <a:r>
              <a:rPr lang="en-US" sz="800">
                <a:solidFill>
                  <a:srgbClr val="3F3F3F"/>
                </a:solidFill>
                <a:latin typeface="Arial"/>
                <a:ea typeface="Arial"/>
                <a:cs typeface="Arial"/>
                <a:sym typeface="Arial"/>
              </a:rPr>
              <a:t>McMasters, 2016; Google images</a:t>
            </a:r>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Addiction</a:t>
            </a:r>
          </a:p>
        </p:txBody>
      </p:sp>
      <p:sp>
        <p:nvSpPr>
          <p:cNvPr id="3" name="Content Placeholder 2"/>
          <p:cNvSpPr>
            <a:spLocks noGrp="1"/>
          </p:cNvSpPr>
          <p:nvPr>
            <p:ph idx="1"/>
          </p:nvPr>
        </p:nvSpPr>
        <p:spPr/>
        <p:txBody>
          <a:bodyPr/>
          <a:lstStyle/>
          <a:p>
            <a:r>
              <a:rPr lang="en-US" dirty="0"/>
              <a:t>LOSS OF CONTROL</a:t>
            </a:r>
          </a:p>
          <a:p>
            <a:r>
              <a:rPr lang="en-US" dirty="0"/>
              <a:t>Objective Symptoms:  Poor Functioning</a:t>
            </a:r>
          </a:p>
          <a:p>
            <a:r>
              <a:rPr lang="en-US" dirty="0"/>
              <a:t>Subjective Symptom:  CRAVINGS</a:t>
            </a:r>
          </a:p>
          <a:p>
            <a:r>
              <a:rPr lang="en-US" dirty="0"/>
              <a:t>Addiction IS NOT Substance Specific</a:t>
            </a:r>
          </a:p>
          <a:p>
            <a:r>
              <a:rPr lang="en-US" dirty="0"/>
              <a:t>Addiction is a CHRONIC Brain Disease</a:t>
            </a:r>
          </a:p>
        </p:txBody>
      </p:sp>
    </p:spTree>
    <p:extLst>
      <p:ext uri="{BB962C8B-B14F-4D97-AF65-F5344CB8AC3E}">
        <p14:creationId xmlns:p14="http://schemas.microsoft.com/office/powerpoint/2010/main" xmlns="" val="3930244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Shape 360"/>
          <p:cNvSpPr txBox="1">
            <a:spLocks noGrp="1"/>
          </p:cNvSpPr>
          <p:nvPr>
            <p:ph type="title"/>
          </p:nvPr>
        </p:nvSpPr>
        <p:spPr>
          <a:xfrm>
            <a:off x="415925" y="762000"/>
            <a:ext cx="7966074" cy="476964"/>
          </a:xfrm>
          <a:prstGeom prst="rect">
            <a:avLst/>
          </a:prstGeom>
          <a:noFill/>
          <a:ln>
            <a:noFill/>
          </a:ln>
        </p:spPr>
        <p:txBody>
          <a:bodyPr lIns="91350" tIns="45675" rIns="91350" bIns="45675" anchor="b" anchorCtr="0">
            <a:noAutofit/>
          </a:bodyPr>
          <a:lstStyle/>
          <a:p>
            <a:pPr marL="0" marR="0" lvl="0" indent="0" algn="ctr" rtl="0">
              <a:spcBef>
                <a:spcPts val="0"/>
              </a:spcBef>
              <a:spcAft>
                <a:spcPts val="0"/>
              </a:spcAft>
              <a:buSzPct val="25000"/>
              <a:buNone/>
            </a:pPr>
            <a:r>
              <a:rPr lang="en-US" sz="2500" b="1" i="0" u="none" strike="noStrike" cap="none">
                <a:solidFill>
                  <a:schemeClr val="lt1"/>
                </a:solidFill>
                <a:latin typeface="Arial"/>
                <a:ea typeface="Arial"/>
                <a:cs typeface="Arial"/>
                <a:sym typeface="Arial"/>
              </a:rPr>
              <a:t>Withdrawal and Physical Dependence</a:t>
            </a:r>
          </a:p>
        </p:txBody>
      </p:sp>
      <p:sp>
        <p:nvSpPr>
          <p:cNvPr id="361" name="Shape 361"/>
          <p:cNvSpPr txBox="1">
            <a:spLocks noGrp="1"/>
          </p:cNvSpPr>
          <p:nvPr>
            <p:ph type="body" idx="1"/>
          </p:nvPr>
        </p:nvSpPr>
        <p:spPr>
          <a:xfrm>
            <a:off x="7937" y="1371600"/>
            <a:ext cx="4564062" cy="4638674"/>
          </a:xfrm>
          <a:prstGeom prst="rect">
            <a:avLst/>
          </a:prstGeom>
          <a:noFill/>
          <a:ln>
            <a:noFill/>
          </a:ln>
        </p:spPr>
        <p:txBody>
          <a:bodyPr lIns="91425" tIns="0" rIns="91425" bIns="45700" anchor="t" anchorCtr="0">
            <a:noAutofit/>
          </a:bodyPr>
          <a:lstStyle/>
          <a:p>
            <a:pPr marL="307975" marR="0" lvl="0" indent="-307975" algn="l" rtl="0">
              <a:spcBef>
                <a:spcPts val="0"/>
              </a:spcBef>
              <a:spcAft>
                <a:spcPts val="0"/>
              </a:spcAft>
              <a:buSzPct val="25000"/>
              <a:buNone/>
            </a:pPr>
            <a:endParaRPr sz="1800" b="0" i="0" u="none" strike="noStrike" cap="none">
              <a:solidFill>
                <a:srgbClr val="003399"/>
              </a:solidFill>
              <a:latin typeface="Calibri"/>
              <a:ea typeface="Calibri"/>
              <a:cs typeface="Calibri"/>
              <a:sym typeface="Calibri"/>
            </a:endParaRPr>
          </a:p>
          <a:p>
            <a:pPr marL="307975" marR="0" lvl="0" indent="-3175" algn="l" rtl="0">
              <a:spcBef>
                <a:spcPts val="900"/>
              </a:spcBef>
              <a:spcAft>
                <a:spcPts val="0"/>
              </a:spcAft>
              <a:buSzPct val="25000"/>
              <a:buNone/>
            </a:pPr>
            <a:r>
              <a:rPr lang="en-US" sz="1800" b="0" i="0" u="none" strike="noStrike" cap="none">
                <a:solidFill>
                  <a:srgbClr val="3F3F3F"/>
                </a:solidFill>
                <a:latin typeface="Arial"/>
                <a:ea typeface="Arial"/>
                <a:cs typeface="Arial"/>
                <a:sym typeface="Arial"/>
              </a:rPr>
              <a:t>Withdrawal is a physical syndrome caused when a substance to which the body has become accustomed (dependent) is suddenly stopped.  </a:t>
            </a:r>
          </a:p>
          <a:p>
            <a:pPr marL="307975" marR="0" lvl="0" indent="-3175" algn="l" rtl="0">
              <a:spcBef>
                <a:spcPts val="900"/>
              </a:spcBef>
              <a:spcAft>
                <a:spcPts val="0"/>
              </a:spcAft>
              <a:buSzPct val="25000"/>
              <a:buNone/>
            </a:pPr>
            <a:endParaRPr sz="1800" b="0" i="0" u="none" strike="noStrike" cap="none">
              <a:solidFill>
                <a:srgbClr val="003399"/>
              </a:solidFill>
              <a:latin typeface="Arial"/>
              <a:ea typeface="Arial"/>
              <a:cs typeface="Arial"/>
              <a:sym typeface="Arial"/>
            </a:endParaRPr>
          </a:p>
          <a:p>
            <a:pPr marL="307975" marR="0" lvl="0" indent="-3175" algn="l" rtl="0">
              <a:spcBef>
                <a:spcPts val="900"/>
              </a:spcBef>
              <a:spcAft>
                <a:spcPts val="0"/>
              </a:spcAft>
              <a:buSzPct val="25000"/>
              <a:buNone/>
            </a:pPr>
            <a:r>
              <a:rPr lang="en-US" sz="1800" b="0" i="0" u="none" strike="noStrike" cap="none">
                <a:solidFill>
                  <a:srgbClr val="3F3F3F"/>
                </a:solidFill>
                <a:latin typeface="Arial"/>
                <a:ea typeface="Arial"/>
                <a:cs typeface="Arial"/>
                <a:sym typeface="Arial"/>
              </a:rPr>
              <a:t>BEING PHYSICALLY  DEPENDENT AND HAVING WITHDRAWAL IS NOT THE SAME THING AS ADDICTION. </a:t>
            </a:r>
          </a:p>
          <a:p>
            <a:pPr marL="307975" marR="0" lvl="0" indent="-3175" algn="l" rtl="0">
              <a:spcBef>
                <a:spcPts val="900"/>
              </a:spcBef>
              <a:spcAft>
                <a:spcPts val="0"/>
              </a:spcAft>
              <a:buSzPct val="25000"/>
              <a:buNone/>
            </a:pPr>
            <a:endParaRPr sz="1800" b="0" i="0" u="none" strike="noStrike" cap="none">
              <a:solidFill>
                <a:srgbClr val="3F3F3F"/>
              </a:solidFill>
              <a:latin typeface="Arial"/>
              <a:ea typeface="Arial"/>
              <a:cs typeface="Arial"/>
              <a:sym typeface="Arial"/>
            </a:endParaRPr>
          </a:p>
          <a:p>
            <a:pPr marL="307975" marR="0" lvl="0" indent="-3175" algn="l" rtl="0">
              <a:spcBef>
                <a:spcPts val="900"/>
              </a:spcBef>
              <a:spcAft>
                <a:spcPts val="0"/>
              </a:spcAft>
              <a:buSzPct val="25000"/>
              <a:buNone/>
            </a:pPr>
            <a:endParaRPr sz="1800" b="0" i="0" u="none" strike="noStrike" cap="none">
              <a:solidFill>
                <a:srgbClr val="3F3F3F"/>
              </a:solidFill>
              <a:latin typeface="Arial"/>
              <a:ea typeface="Arial"/>
              <a:cs typeface="Arial"/>
              <a:sym typeface="Arial"/>
            </a:endParaRPr>
          </a:p>
          <a:p>
            <a:pPr marL="307975" marR="0" lvl="0" indent="-3175" algn="l" rtl="0">
              <a:spcBef>
                <a:spcPts val="900"/>
              </a:spcBef>
              <a:spcAft>
                <a:spcPts val="0"/>
              </a:spcAft>
              <a:buSzPct val="25000"/>
              <a:buNone/>
            </a:pPr>
            <a:r>
              <a:rPr lang="en-US" sz="800" b="0" i="0" u="none" strike="noStrike" cap="none">
                <a:solidFill>
                  <a:srgbClr val="3F3F3F"/>
                </a:solidFill>
                <a:latin typeface="Arial"/>
                <a:ea typeface="Arial"/>
                <a:cs typeface="Arial"/>
                <a:sym typeface="Arial"/>
              </a:rPr>
              <a:t>McMasters, 2016 ; Google images</a:t>
            </a:r>
          </a:p>
        </p:txBody>
      </p:sp>
      <p:pic>
        <p:nvPicPr>
          <p:cNvPr id="362" name="Shape 362"/>
          <p:cNvPicPr preferRelativeResize="0">
            <a:picLocks noGrp="1"/>
          </p:cNvPicPr>
          <p:nvPr>
            <p:ph type="body" idx="2"/>
          </p:nvPr>
        </p:nvPicPr>
        <p:blipFill rotWithShape="1">
          <a:blip r:embed="rId3">
            <a:alphaModFix/>
          </a:blip>
          <a:srcRect/>
          <a:stretch/>
        </p:blipFill>
        <p:spPr>
          <a:xfrm>
            <a:off x="4800600" y="2286000"/>
            <a:ext cx="4149724" cy="2660705"/>
          </a:xfrm>
          <a:prstGeom prst="rect">
            <a:avLst/>
          </a:prstGeom>
          <a:noFill/>
          <a:ln>
            <a:noFill/>
          </a:ln>
        </p:spPr>
      </p:pic>
      <p:pic>
        <p:nvPicPr>
          <p:cNvPr id="363" name="Shape 363" descr="C:\Users\tdz83574\AppData\Local\Microsoft\Windows\Temporary Internet Files\Content.Outlook\2JL2SHCJ\PCSSMAT-Logo-OnWhite-RGB (6).jpg"/>
          <p:cNvPicPr preferRelativeResize="0"/>
          <p:nvPr/>
        </p:nvPicPr>
        <p:blipFill rotWithShape="1">
          <a:blip r:embed="rId4">
            <a:alphaModFix/>
          </a:blip>
          <a:srcRect/>
          <a:stretch/>
        </p:blipFill>
        <p:spPr>
          <a:xfrm>
            <a:off x="6248400" y="6400800"/>
            <a:ext cx="1495424" cy="345097"/>
          </a:xfrm>
          <a:prstGeom prst="rect">
            <a:avLst/>
          </a:prstGeom>
          <a:noFill/>
          <a:ln>
            <a:noFill/>
          </a:ln>
        </p:spPr>
      </p:pic>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Shape 369"/>
          <p:cNvSpPr txBox="1">
            <a:spLocks noGrp="1"/>
          </p:cNvSpPr>
          <p:nvPr>
            <p:ph type="title"/>
          </p:nvPr>
        </p:nvSpPr>
        <p:spPr>
          <a:xfrm>
            <a:off x="415925" y="762000"/>
            <a:ext cx="7966074" cy="476964"/>
          </a:xfrm>
          <a:prstGeom prst="rect">
            <a:avLst/>
          </a:prstGeom>
          <a:noFill/>
          <a:ln>
            <a:noFill/>
          </a:ln>
        </p:spPr>
        <p:txBody>
          <a:bodyPr lIns="91350" tIns="45675" rIns="91350" bIns="45675" anchor="b" anchorCtr="0">
            <a:noAutofit/>
          </a:bodyPr>
          <a:lstStyle/>
          <a:p>
            <a:pPr marL="0" marR="0" lvl="0" indent="0" algn="ctr" rtl="0">
              <a:spcBef>
                <a:spcPts val="0"/>
              </a:spcBef>
              <a:spcAft>
                <a:spcPts val="0"/>
              </a:spcAft>
              <a:buSzPct val="25000"/>
              <a:buNone/>
            </a:pPr>
            <a:r>
              <a:rPr lang="en-US" sz="2500" b="1" i="0" u="none" strike="noStrike" cap="none">
                <a:solidFill>
                  <a:schemeClr val="lt1"/>
                </a:solidFill>
                <a:latin typeface="Arial"/>
                <a:ea typeface="Arial"/>
                <a:cs typeface="Arial"/>
                <a:sym typeface="Arial"/>
              </a:rPr>
              <a:t>Tolerance</a:t>
            </a:r>
          </a:p>
        </p:txBody>
      </p:sp>
      <p:sp>
        <p:nvSpPr>
          <p:cNvPr id="370" name="Shape 370"/>
          <p:cNvSpPr txBox="1">
            <a:spLocks noGrp="1"/>
          </p:cNvSpPr>
          <p:nvPr>
            <p:ph type="body" idx="1"/>
          </p:nvPr>
        </p:nvSpPr>
        <p:spPr>
          <a:xfrm>
            <a:off x="3886200" y="2209800"/>
            <a:ext cx="4564062" cy="2971799"/>
          </a:xfrm>
          <a:prstGeom prst="rect">
            <a:avLst/>
          </a:prstGeom>
          <a:noFill/>
          <a:ln>
            <a:noFill/>
          </a:ln>
        </p:spPr>
        <p:txBody>
          <a:bodyPr lIns="91425" tIns="0" rIns="91425" bIns="45700" anchor="t" anchorCtr="0">
            <a:noAutofit/>
          </a:bodyPr>
          <a:lstStyle/>
          <a:p>
            <a:pPr marL="307975" marR="0" lvl="0" indent="-3175" algn="l" rtl="0">
              <a:spcBef>
                <a:spcPts val="0"/>
              </a:spcBef>
              <a:spcAft>
                <a:spcPts val="0"/>
              </a:spcAft>
              <a:buSzPct val="25000"/>
              <a:buNone/>
            </a:pPr>
            <a:r>
              <a:rPr lang="en-US" sz="1800" b="0" i="0" u="none" strike="noStrike" cap="none">
                <a:solidFill>
                  <a:srgbClr val="3F3F3F"/>
                </a:solidFill>
                <a:latin typeface="Calibri"/>
                <a:ea typeface="Calibri"/>
                <a:cs typeface="Calibri"/>
                <a:sym typeface="Calibri"/>
              </a:rPr>
              <a:t>Tolerance - This is when a patient requires more of a medication to achieve the same effect. </a:t>
            </a:r>
          </a:p>
          <a:p>
            <a:pPr marL="307975" marR="0" lvl="0" indent="-3175" algn="l" rtl="0">
              <a:spcBef>
                <a:spcPts val="900"/>
              </a:spcBef>
              <a:spcAft>
                <a:spcPts val="0"/>
              </a:spcAft>
              <a:buSzPct val="25000"/>
              <a:buNone/>
            </a:pPr>
            <a:endParaRPr sz="1800" b="0" i="0" u="none" strike="noStrike" cap="none">
              <a:solidFill>
                <a:srgbClr val="003399"/>
              </a:solidFill>
              <a:latin typeface="Calibri"/>
              <a:ea typeface="Calibri"/>
              <a:cs typeface="Calibri"/>
              <a:sym typeface="Calibri"/>
            </a:endParaRPr>
          </a:p>
          <a:p>
            <a:pPr marL="307975" marR="0" lvl="0" indent="-3175" algn="l" rtl="0">
              <a:spcBef>
                <a:spcPts val="900"/>
              </a:spcBef>
              <a:spcAft>
                <a:spcPts val="0"/>
              </a:spcAft>
              <a:buSzPct val="25000"/>
              <a:buNone/>
            </a:pPr>
            <a:r>
              <a:rPr lang="en-US" sz="1800" b="0" i="0" u="none" strike="noStrike" cap="none">
                <a:solidFill>
                  <a:srgbClr val="3F3F3F"/>
                </a:solidFill>
                <a:latin typeface="Calibri"/>
                <a:ea typeface="Calibri"/>
                <a:cs typeface="Calibri"/>
                <a:sym typeface="Calibri"/>
              </a:rPr>
              <a:t>In general, tolerance DOES NOT continue to increase after the initial adjustment period.</a:t>
            </a:r>
          </a:p>
          <a:p>
            <a:pPr marL="307975" marR="0" lvl="0" indent="-3175" algn="l" rtl="0">
              <a:spcBef>
                <a:spcPts val="900"/>
              </a:spcBef>
              <a:spcAft>
                <a:spcPts val="0"/>
              </a:spcAft>
              <a:buSzPct val="25000"/>
              <a:buNone/>
            </a:pPr>
            <a:endParaRPr sz="1800" b="0" i="0" u="none" strike="noStrike" cap="none">
              <a:solidFill>
                <a:srgbClr val="3F3F3F"/>
              </a:solidFill>
              <a:latin typeface="Calibri"/>
              <a:ea typeface="Calibri"/>
              <a:cs typeface="Calibri"/>
              <a:sym typeface="Calibri"/>
            </a:endParaRPr>
          </a:p>
          <a:p>
            <a:pPr marL="307975" marR="0" lvl="0" indent="-3175" algn="l" rtl="0">
              <a:spcBef>
                <a:spcPts val="900"/>
              </a:spcBef>
              <a:spcAft>
                <a:spcPts val="0"/>
              </a:spcAft>
              <a:buSzPct val="25000"/>
              <a:buNone/>
            </a:pPr>
            <a:r>
              <a:rPr lang="en-US" sz="800" b="0" i="0" u="none" strike="noStrike" cap="none">
                <a:solidFill>
                  <a:srgbClr val="3F3F3F"/>
                </a:solidFill>
                <a:latin typeface="Arial"/>
                <a:ea typeface="Arial"/>
                <a:cs typeface="Arial"/>
                <a:sym typeface="Arial"/>
              </a:rPr>
              <a:t>McMasters, 2016</a:t>
            </a:r>
            <a:r>
              <a:rPr lang="en-US" sz="800" b="0" i="0" u="none" strike="noStrike" cap="none">
                <a:solidFill>
                  <a:srgbClr val="3F3F3F"/>
                </a:solidFill>
                <a:latin typeface="Calibri"/>
                <a:ea typeface="Calibri"/>
                <a:cs typeface="Calibri"/>
                <a:sym typeface="Calibri"/>
              </a:rPr>
              <a:t> ; Google images</a:t>
            </a:r>
          </a:p>
        </p:txBody>
      </p:sp>
      <p:pic>
        <p:nvPicPr>
          <p:cNvPr id="371" name="Shape 371"/>
          <p:cNvPicPr preferRelativeResize="0">
            <a:picLocks noGrp="1"/>
          </p:cNvPicPr>
          <p:nvPr>
            <p:ph type="body" idx="2"/>
          </p:nvPr>
        </p:nvPicPr>
        <p:blipFill rotWithShape="1">
          <a:blip r:embed="rId3">
            <a:alphaModFix/>
          </a:blip>
          <a:srcRect l="51379" b="3612"/>
          <a:stretch/>
        </p:blipFill>
        <p:spPr>
          <a:xfrm>
            <a:off x="990600" y="1981200"/>
            <a:ext cx="2362200" cy="2514599"/>
          </a:xfrm>
          <a:prstGeom prst="rect">
            <a:avLst/>
          </a:prstGeom>
          <a:noFill/>
          <a:ln>
            <a:noFill/>
          </a:ln>
        </p:spPr>
      </p:pic>
      <p:pic>
        <p:nvPicPr>
          <p:cNvPr id="372" name="Shape 372" descr="C:\Users\tdz83574\AppData\Local\Microsoft\Windows\Temporary Internet Files\Content.Outlook\2JL2SHCJ\PCSSMAT-Logo-OnWhite-RGB (6).jpg"/>
          <p:cNvPicPr preferRelativeResize="0"/>
          <p:nvPr/>
        </p:nvPicPr>
        <p:blipFill rotWithShape="1">
          <a:blip r:embed="rId4">
            <a:alphaModFix/>
          </a:blip>
          <a:srcRect/>
          <a:stretch/>
        </p:blipFill>
        <p:spPr>
          <a:xfrm>
            <a:off x="6324600" y="6431957"/>
            <a:ext cx="1774820" cy="409573"/>
          </a:xfrm>
          <a:prstGeom prst="rect">
            <a:avLst/>
          </a:prstGeom>
          <a:noFill/>
          <a:ln>
            <a:noFill/>
          </a:ln>
        </p:spPr>
      </p:pic>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Shape 378"/>
          <p:cNvSpPr txBox="1">
            <a:spLocks noGrp="1"/>
          </p:cNvSpPr>
          <p:nvPr>
            <p:ph type="title"/>
          </p:nvPr>
        </p:nvSpPr>
        <p:spPr>
          <a:xfrm>
            <a:off x="415925" y="762000"/>
            <a:ext cx="7966074" cy="476964"/>
          </a:xfrm>
          <a:prstGeom prst="rect">
            <a:avLst/>
          </a:prstGeom>
          <a:noFill/>
          <a:ln>
            <a:noFill/>
          </a:ln>
        </p:spPr>
        <p:txBody>
          <a:bodyPr lIns="91350" tIns="45675" rIns="91350" bIns="45675" anchor="b" anchorCtr="0">
            <a:noAutofit/>
          </a:bodyPr>
          <a:lstStyle/>
          <a:p>
            <a:pPr marL="0" marR="0" lvl="0" indent="0" algn="ctr" rtl="0">
              <a:spcBef>
                <a:spcPts val="0"/>
              </a:spcBef>
              <a:spcAft>
                <a:spcPts val="0"/>
              </a:spcAft>
              <a:buSzPct val="25000"/>
              <a:buNone/>
            </a:pPr>
            <a:r>
              <a:rPr lang="en-US" sz="2500" b="1" i="0" u="none" strike="noStrike" cap="none">
                <a:solidFill>
                  <a:schemeClr val="lt1"/>
                </a:solidFill>
                <a:latin typeface="Arial"/>
                <a:ea typeface="Arial"/>
                <a:cs typeface="Arial"/>
                <a:sym typeface="Arial"/>
              </a:rPr>
              <a:t>Psychoactive or Reinforcing or Abuse Able </a:t>
            </a:r>
          </a:p>
        </p:txBody>
      </p:sp>
      <p:sp>
        <p:nvSpPr>
          <p:cNvPr id="379" name="Shape 379"/>
          <p:cNvSpPr txBox="1">
            <a:spLocks noGrp="1"/>
          </p:cNvSpPr>
          <p:nvPr>
            <p:ph type="body" idx="1"/>
          </p:nvPr>
        </p:nvSpPr>
        <p:spPr>
          <a:xfrm>
            <a:off x="609600" y="1600200"/>
            <a:ext cx="7924799" cy="1066799"/>
          </a:xfrm>
          <a:prstGeom prst="rect">
            <a:avLst/>
          </a:prstGeom>
          <a:noFill/>
          <a:ln>
            <a:noFill/>
          </a:ln>
        </p:spPr>
        <p:txBody>
          <a:bodyPr lIns="91425" tIns="0" rIns="91425" bIns="45700" anchor="t" anchorCtr="0">
            <a:noAutofit/>
          </a:bodyPr>
          <a:lstStyle/>
          <a:p>
            <a:pPr marL="307975" marR="0" lvl="0" indent="-3175" algn="l" rtl="0">
              <a:spcBef>
                <a:spcPts val="0"/>
              </a:spcBef>
              <a:spcAft>
                <a:spcPts val="0"/>
              </a:spcAft>
              <a:buSzPct val="25000"/>
              <a:buNone/>
            </a:pPr>
            <a:r>
              <a:rPr lang="en-US" sz="1800" b="0" i="0" u="none" strike="noStrike" cap="none">
                <a:solidFill>
                  <a:srgbClr val="3F3F3F"/>
                </a:solidFill>
                <a:latin typeface="Arial"/>
                <a:ea typeface="Arial"/>
                <a:cs typeface="Arial"/>
                <a:sym typeface="Arial"/>
              </a:rPr>
              <a:t>“Psychoactive” or “Reinforcing” or “Abuse able”- Substances of Abuse activate the reward center in the brain. </a:t>
            </a:r>
          </a:p>
        </p:txBody>
      </p:sp>
      <p:pic>
        <p:nvPicPr>
          <p:cNvPr id="380" name="Shape 380"/>
          <p:cNvPicPr preferRelativeResize="0">
            <a:picLocks noGrp="1"/>
          </p:cNvPicPr>
          <p:nvPr>
            <p:ph type="body" idx="2"/>
          </p:nvPr>
        </p:nvPicPr>
        <p:blipFill rotWithShape="1">
          <a:blip r:embed="rId3">
            <a:alphaModFix/>
          </a:blip>
          <a:srcRect/>
          <a:stretch/>
        </p:blipFill>
        <p:spPr>
          <a:xfrm>
            <a:off x="2590800" y="2514600"/>
            <a:ext cx="3581399" cy="2590800"/>
          </a:xfrm>
          <a:prstGeom prst="rect">
            <a:avLst/>
          </a:prstGeom>
          <a:noFill/>
          <a:ln>
            <a:noFill/>
          </a:ln>
        </p:spPr>
      </p:pic>
      <p:pic>
        <p:nvPicPr>
          <p:cNvPr id="381" name="Shape 381" descr="C:\Users\tdz83574\AppData\Local\Microsoft\Windows\Temporary Internet Files\Content.Outlook\2JL2SHCJ\PCSSMAT-Logo-OnWhite-RGB (6).jpg"/>
          <p:cNvPicPr preferRelativeResize="0"/>
          <p:nvPr/>
        </p:nvPicPr>
        <p:blipFill rotWithShape="1">
          <a:blip r:embed="rId4">
            <a:alphaModFix/>
          </a:blip>
          <a:srcRect/>
          <a:stretch/>
        </p:blipFill>
        <p:spPr>
          <a:xfrm>
            <a:off x="6553200" y="6423162"/>
            <a:ext cx="1571624" cy="362683"/>
          </a:xfrm>
          <a:prstGeom prst="rect">
            <a:avLst/>
          </a:prstGeom>
          <a:noFill/>
          <a:ln>
            <a:noFill/>
          </a:ln>
        </p:spPr>
      </p:pic>
      <p:sp>
        <p:nvSpPr>
          <p:cNvPr id="382" name="Shape 382"/>
          <p:cNvSpPr txBox="1"/>
          <p:nvPr/>
        </p:nvSpPr>
        <p:spPr>
          <a:xfrm>
            <a:off x="914400" y="5373469"/>
            <a:ext cx="7391399" cy="907940"/>
          </a:xfrm>
          <a:prstGeom prst="rect">
            <a:avLst/>
          </a:prstGeom>
          <a:noFill/>
          <a:ln>
            <a:noFill/>
          </a:ln>
        </p:spPr>
        <p:txBody>
          <a:bodyPr lIns="91425" tIns="45700" rIns="91425" bIns="45700" anchor="t" anchorCtr="0">
            <a:noAutofit/>
          </a:bodyPr>
          <a:lstStyle/>
          <a:p>
            <a:pPr marL="307975" marR="0" lvl="0" indent="-3175" algn="l" rtl="0">
              <a:spcBef>
                <a:spcPts val="0"/>
              </a:spcBef>
              <a:spcAft>
                <a:spcPts val="0"/>
              </a:spcAft>
              <a:buSzPct val="25000"/>
              <a:buNone/>
            </a:pPr>
            <a:r>
              <a:rPr lang="en-US" sz="1800">
                <a:solidFill>
                  <a:srgbClr val="3F3F3F"/>
                </a:solidFill>
                <a:latin typeface="Arial"/>
                <a:ea typeface="Arial"/>
                <a:cs typeface="Arial"/>
                <a:sym typeface="Arial"/>
              </a:rPr>
              <a:t>In general, THE MORE </a:t>
            </a:r>
            <a:r>
              <a:rPr lang="en-US" sz="1800">
                <a:solidFill>
                  <a:srgbClr val="3F3F3F"/>
                </a:solidFill>
              </a:rPr>
              <a:t>MISUSE</a:t>
            </a:r>
            <a:r>
              <a:rPr lang="en-US" sz="1800">
                <a:solidFill>
                  <a:srgbClr val="3F3F3F"/>
                </a:solidFill>
                <a:latin typeface="Arial"/>
                <a:ea typeface="Arial"/>
                <a:cs typeface="Arial"/>
                <a:sym typeface="Arial"/>
              </a:rPr>
              <a:t> ABLE A SUBSTANCE IS, THE HIGHER ITS STREET VALUE IS.  </a:t>
            </a:r>
          </a:p>
          <a:p>
            <a:pPr marL="307975" marR="0" lvl="0" indent="-3175" algn="l" rtl="0">
              <a:spcBef>
                <a:spcPts val="900"/>
              </a:spcBef>
              <a:spcAft>
                <a:spcPts val="0"/>
              </a:spcAft>
              <a:buSzPct val="25000"/>
              <a:buNone/>
            </a:pPr>
            <a:r>
              <a:rPr lang="en-US" sz="800">
                <a:solidFill>
                  <a:srgbClr val="3F3F3F"/>
                </a:solidFill>
                <a:latin typeface="Arial"/>
                <a:ea typeface="Arial"/>
                <a:cs typeface="Arial"/>
                <a:sym typeface="Arial"/>
              </a:rPr>
              <a:t>McMasters, 2016; Google images</a:t>
            </a:r>
          </a:p>
        </p:txBody>
      </p: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Shape 388"/>
          <p:cNvSpPr txBox="1">
            <a:spLocks noGrp="1"/>
          </p:cNvSpPr>
          <p:nvPr>
            <p:ph type="title"/>
          </p:nvPr>
        </p:nvSpPr>
        <p:spPr>
          <a:xfrm>
            <a:off x="415925" y="762000"/>
            <a:ext cx="7966074" cy="476964"/>
          </a:xfrm>
          <a:prstGeom prst="rect">
            <a:avLst/>
          </a:prstGeom>
          <a:noFill/>
          <a:ln>
            <a:noFill/>
          </a:ln>
        </p:spPr>
        <p:txBody>
          <a:bodyPr lIns="91350" tIns="45675" rIns="91350" bIns="45675" anchor="b" anchorCtr="0">
            <a:noAutofit/>
          </a:bodyPr>
          <a:lstStyle/>
          <a:p>
            <a:pPr marL="0" marR="0" lvl="0" indent="0" algn="ctr" rtl="0">
              <a:spcBef>
                <a:spcPts val="0"/>
              </a:spcBef>
              <a:spcAft>
                <a:spcPts val="0"/>
              </a:spcAft>
              <a:buSzPct val="25000"/>
              <a:buNone/>
            </a:pPr>
            <a:r>
              <a:rPr lang="en-US" sz="2500" b="1" i="0" u="none" strike="noStrike" cap="none">
                <a:solidFill>
                  <a:schemeClr val="lt1"/>
                </a:solidFill>
                <a:latin typeface="Arial"/>
                <a:ea typeface="Arial"/>
                <a:cs typeface="Arial"/>
                <a:sym typeface="Arial"/>
              </a:rPr>
              <a:t>Substances of Choice</a:t>
            </a:r>
          </a:p>
        </p:txBody>
      </p:sp>
      <p:sp>
        <p:nvSpPr>
          <p:cNvPr id="389" name="Shape 389"/>
          <p:cNvSpPr txBox="1">
            <a:spLocks noGrp="1"/>
          </p:cNvSpPr>
          <p:nvPr>
            <p:ph type="body" idx="1"/>
          </p:nvPr>
        </p:nvSpPr>
        <p:spPr>
          <a:xfrm>
            <a:off x="304800" y="1981200"/>
            <a:ext cx="4648199" cy="3124199"/>
          </a:xfrm>
          <a:prstGeom prst="rect">
            <a:avLst/>
          </a:prstGeom>
          <a:noFill/>
          <a:ln>
            <a:noFill/>
          </a:ln>
        </p:spPr>
        <p:txBody>
          <a:bodyPr lIns="91425" tIns="0" rIns="91425" bIns="45700" anchor="t" anchorCtr="0">
            <a:noAutofit/>
          </a:bodyPr>
          <a:lstStyle/>
          <a:p>
            <a:pPr marL="307975" marR="0" lvl="0" indent="-3175" algn="l" rtl="0">
              <a:spcBef>
                <a:spcPts val="0"/>
              </a:spcBef>
              <a:spcAft>
                <a:spcPts val="0"/>
              </a:spcAft>
              <a:buSzPct val="25000"/>
              <a:buNone/>
            </a:pPr>
            <a:r>
              <a:rPr lang="en-US" sz="1800" b="0" i="0" u="none" strike="noStrike" cap="none">
                <a:solidFill>
                  <a:srgbClr val="3F3F3F"/>
                </a:solidFill>
                <a:latin typeface="Arial"/>
                <a:ea typeface="Arial"/>
                <a:cs typeface="Arial"/>
                <a:sym typeface="Arial"/>
              </a:rPr>
              <a:t>Substance of Choice-  While patients with addiction generally have preferences about what they abuse, ADDICTION IS NOT SUBSTANCE SPECIFIC.  </a:t>
            </a:r>
          </a:p>
          <a:p>
            <a:pPr marL="307975" marR="0" lvl="0" indent="-3175" algn="l" rtl="0">
              <a:spcBef>
                <a:spcPts val="900"/>
              </a:spcBef>
              <a:spcAft>
                <a:spcPts val="0"/>
              </a:spcAft>
              <a:buSzPct val="25000"/>
              <a:buNone/>
            </a:pPr>
            <a:endParaRPr sz="1800" b="0" i="0" u="none" strike="noStrike" cap="none">
              <a:solidFill>
                <a:srgbClr val="3F3F3F"/>
              </a:solidFill>
              <a:latin typeface="Arial"/>
              <a:ea typeface="Arial"/>
              <a:cs typeface="Arial"/>
              <a:sym typeface="Arial"/>
            </a:endParaRPr>
          </a:p>
          <a:p>
            <a:pPr marL="307975" marR="0" lvl="0" indent="-3175" algn="l" rtl="0">
              <a:spcBef>
                <a:spcPts val="900"/>
              </a:spcBef>
              <a:spcAft>
                <a:spcPts val="0"/>
              </a:spcAft>
              <a:buSzPct val="25000"/>
              <a:buNone/>
            </a:pPr>
            <a:r>
              <a:rPr lang="en-US" sz="800" b="0" i="0" u="none" strike="noStrike" cap="none">
                <a:solidFill>
                  <a:srgbClr val="3F3F3F"/>
                </a:solidFill>
                <a:latin typeface="Arial"/>
                <a:ea typeface="Arial"/>
                <a:cs typeface="Arial"/>
                <a:sym typeface="Arial"/>
              </a:rPr>
              <a:t>McMasters, 2016; Google images</a:t>
            </a:r>
          </a:p>
        </p:txBody>
      </p:sp>
      <p:pic>
        <p:nvPicPr>
          <p:cNvPr id="390" name="Shape 390"/>
          <p:cNvPicPr preferRelativeResize="0">
            <a:picLocks noGrp="1"/>
          </p:cNvPicPr>
          <p:nvPr>
            <p:ph type="body" idx="2"/>
          </p:nvPr>
        </p:nvPicPr>
        <p:blipFill rotWithShape="1">
          <a:blip r:embed="rId3">
            <a:alphaModFix/>
          </a:blip>
          <a:srcRect/>
          <a:stretch/>
        </p:blipFill>
        <p:spPr>
          <a:xfrm>
            <a:off x="5388969" y="1905000"/>
            <a:ext cx="2666999" cy="3429000"/>
          </a:xfrm>
          <a:prstGeom prst="rect">
            <a:avLst/>
          </a:prstGeom>
          <a:noFill/>
          <a:ln>
            <a:noFill/>
          </a:ln>
        </p:spPr>
      </p:pic>
      <p:pic>
        <p:nvPicPr>
          <p:cNvPr id="391" name="Shape 391" descr="C:\Users\tdz83574\AppData\Local\Microsoft\Windows\Temporary Internet Files\Content.Outlook\2JL2SHCJ\PCSSMAT-Logo-OnWhite-RGB (6).jpg"/>
          <p:cNvPicPr preferRelativeResize="0"/>
          <p:nvPr/>
        </p:nvPicPr>
        <p:blipFill rotWithShape="1">
          <a:blip r:embed="rId4">
            <a:alphaModFix/>
          </a:blip>
          <a:srcRect/>
          <a:stretch/>
        </p:blipFill>
        <p:spPr>
          <a:xfrm>
            <a:off x="6400800" y="6475896"/>
            <a:ext cx="1647824" cy="380267"/>
          </a:xfrm>
          <a:prstGeom prst="rect">
            <a:avLst/>
          </a:prstGeom>
          <a:noFill/>
          <a:ln>
            <a:noFill/>
          </a:ln>
        </p:spPr>
      </p:pic>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Shape 397"/>
          <p:cNvSpPr txBox="1">
            <a:spLocks noGrp="1"/>
          </p:cNvSpPr>
          <p:nvPr>
            <p:ph type="title"/>
          </p:nvPr>
        </p:nvSpPr>
        <p:spPr>
          <a:xfrm>
            <a:off x="415925" y="762000"/>
            <a:ext cx="7966074" cy="476964"/>
          </a:xfrm>
          <a:prstGeom prst="rect">
            <a:avLst/>
          </a:prstGeom>
          <a:noFill/>
          <a:ln>
            <a:noFill/>
          </a:ln>
        </p:spPr>
        <p:txBody>
          <a:bodyPr lIns="91350" tIns="45675" rIns="91350" bIns="45675" anchor="b" anchorCtr="0">
            <a:noAutofit/>
          </a:bodyPr>
          <a:lstStyle/>
          <a:p>
            <a:pPr marL="0" marR="0" lvl="0" indent="0" algn="ctr" rtl="0">
              <a:spcBef>
                <a:spcPts val="0"/>
              </a:spcBef>
              <a:spcAft>
                <a:spcPts val="0"/>
              </a:spcAft>
              <a:buSzPct val="25000"/>
              <a:buNone/>
            </a:pPr>
            <a:r>
              <a:rPr lang="en-US" sz="2500" b="1" i="0" u="none" strike="noStrike" cap="none">
                <a:solidFill>
                  <a:schemeClr val="lt1"/>
                </a:solidFill>
                <a:latin typeface="Arial"/>
                <a:ea typeface="Arial"/>
                <a:cs typeface="Arial"/>
                <a:sym typeface="Arial"/>
              </a:rPr>
              <a:t>Enabling</a:t>
            </a:r>
          </a:p>
        </p:txBody>
      </p:sp>
      <p:sp>
        <p:nvSpPr>
          <p:cNvPr id="398" name="Shape 398"/>
          <p:cNvSpPr txBox="1">
            <a:spLocks noGrp="1"/>
          </p:cNvSpPr>
          <p:nvPr>
            <p:ph type="body" idx="1"/>
          </p:nvPr>
        </p:nvSpPr>
        <p:spPr>
          <a:xfrm>
            <a:off x="381000" y="1600200"/>
            <a:ext cx="4148138" cy="4065586"/>
          </a:xfrm>
          <a:prstGeom prst="rect">
            <a:avLst/>
          </a:prstGeom>
          <a:noFill/>
          <a:ln>
            <a:noFill/>
          </a:ln>
        </p:spPr>
        <p:txBody>
          <a:bodyPr lIns="91425" tIns="0" rIns="91425" bIns="45700" anchor="t" anchorCtr="0">
            <a:noAutofit/>
          </a:bodyPr>
          <a:lstStyle/>
          <a:p>
            <a:pPr marL="307975" marR="0" lvl="0" indent="-307975" algn="l" rtl="0">
              <a:spcBef>
                <a:spcPts val="0"/>
              </a:spcBef>
              <a:spcAft>
                <a:spcPts val="0"/>
              </a:spcAft>
              <a:buSzPct val="25000"/>
              <a:buNone/>
            </a:pPr>
            <a:endParaRPr sz="2800" b="0" i="0" u="none" strike="noStrike" cap="none" dirty="0">
              <a:solidFill>
                <a:schemeClr val="dk1"/>
              </a:solidFill>
              <a:latin typeface="Calibri"/>
              <a:ea typeface="Calibri"/>
              <a:cs typeface="Calibri"/>
              <a:sym typeface="Calibri"/>
            </a:endParaRPr>
          </a:p>
          <a:p>
            <a:pPr marL="307975" marR="0" lvl="0" indent="-3175" algn="l" rtl="0">
              <a:spcBef>
                <a:spcPts val="1400"/>
              </a:spcBef>
              <a:spcAft>
                <a:spcPts val="0"/>
              </a:spcAft>
              <a:buSzPct val="25000"/>
              <a:buNone/>
            </a:pPr>
            <a:r>
              <a:rPr lang="en-US" sz="1800" b="0" i="0" u="none" strike="noStrike" cap="none" dirty="0">
                <a:solidFill>
                  <a:srgbClr val="3F3F3F"/>
                </a:solidFill>
                <a:latin typeface="Calibri"/>
                <a:ea typeface="Calibri"/>
                <a:cs typeface="Calibri"/>
                <a:sym typeface="Calibri"/>
              </a:rPr>
              <a:t>Roughly defined, it is when service provided to an individual benefits that individual in the short term, but harms </a:t>
            </a:r>
            <a:r>
              <a:rPr lang="en-US" sz="1800" dirty="0">
                <a:solidFill>
                  <a:srgbClr val="3F3F3F"/>
                </a:solidFill>
              </a:rPr>
              <a:t>them </a:t>
            </a:r>
            <a:r>
              <a:rPr lang="en-US" sz="1800" b="0" i="0" u="none" strike="noStrike" cap="none" dirty="0">
                <a:solidFill>
                  <a:srgbClr val="3F3F3F"/>
                </a:solidFill>
                <a:latin typeface="Calibri"/>
                <a:ea typeface="Calibri"/>
                <a:cs typeface="Calibri"/>
                <a:sym typeface="Calibri"/>
              </a:rPr>
              <a:t>in the long term.</a:t>
            </a:r>
          </a:p>
          <a:p>
            <a:pPr marL="307975" marR="0" lvl="0" indent="-3175" algn="l" rtl="0">
              <a:spcBef>
                <a:spcPts val="1400"/>
              </a:spcBef>
              <a:spcAft>
                <a:spcPts val="0"/>
              </a:spcAft>
              <a:buSzPct val="25000"/>
              <a:buNone/>
            </a:pPr>
            <a:r>
              <a:rPr lang="en-US" sz="1800" dirty="0">
                <a:solidFill>
                  <a:srgbClr val="3F3F3F"/>
                </a:solidFill>
              </a:rPr>
              <a:t>	Individuals</a:t>
            </a:r>
          </a:p>
          <a:p>
            <a:pPr marL="307975" marR="0" lvl="0" indent="-3175" algn="l" rtl="0">
              <a:spcBef>
                <a:spcPts val="1400"/>
              </a:spcBef>
              <a:spcAft>
                <a:spcPts val="0"/>
              </a:spcAft>
              <a:buSzPct val="25000"/>
              <a:buNone/>
            </a:pPr>
            <a:r>
              <a:rPr lang="en-US" sz="1800" dirty="0">
                <a:solidFill>
                  <a:srgbClr val="3F3F3F"/>
                </a:solidFill>
              </a:rPr>
              <a:t>	Institutions</a:t>
            </a:r>
          </a:p>
          <a:p>
            <a:pPr marL="307975" marR="0" lvl="0" indent="-3175" algn="l" rtl="0">
              <a:spcBef>
                <a:spcPts val="1400"/>
              </a:spcBef>
              <a:spcAft>
                <a:spcPts val="0"/>
              </a:spcAft>
              <a:buSzPct val="25000"/>
              <a:buNone/>
            </a:pPr>
            <a:r>
              <a:rPr lang="en-US" sz="1800" dirty="0">
                <a:solidFill>
                  <a:srgbClr val="3F3F3F"/>
                </a:solidFill>
              </a:rPr>
              <a:t>	Non EBM</a:t>
            </a:r>
          </a:p>
          <a:p>
            <a:pPr marL="307975" marR="0" lvl="0" indent="-3175" algn="l" rtl="0">
              <a:spcBef>
                <a:spcPts val="1400"/>
              </a:spcBef>
              <a:spcAft>
                <a:spcPts val="0"/>
              </a:spcAft>
              <a:buSzPct val="25000"/>
              <a:buNone/>
            </a:pPr>
            <a:r>
              <a:rPr lang="en-US" sz="1800" dirty="0">
                <a:solidFill>
                  <a:srgbClr val="3F3F3F"/>
                </a:solidFill>
              </a:rPr>
              <a:t>	Allowing $ to dictate care</a:t>
            </a:r>
          </a:p>
          <a:p>
            <a:pPr marL="307975" marR="0" lvl="0" indent="-3175" algn="l" rtl="0">
              <a:spcBef>
                <a:spcPts val="1400"/>
              </a:spcBef>
              <a:spcAft>
                <a:spcPts val="0"/>
              </a:spcAft>
              <a:buSzPct val="25000"/>
              <a:buNone/>
            </a:pPr>
            <a:r>
              <a:rPr lang="en-US" sz="1800" dirty="0">
                <a:solidFill>
                  <a:srgbClr val="3F3F3F"/>
                </a:solidFill>
              </a:rPr>
              <a:t>	Silo-</a:t>
            </a:r>
            <a:r>
              <a:rPr lang="en-US" sz="1800" dirty="0" err="1">
                <a:solidFill>
                  <a:srgbClr val="3F3F3F"/>
                </a:solidFill>
              </a:rPr>
              <a:t>ing</a:t>
            </a:r>
            <a:endParaRPr lang="en-US" sz="1800" dirty="0">
              <a:solidFill>
                <a:srgbClr val="3F3F3F"/>
              </a:solidFill>
            </a:endParaRPr>
          </a:p>
          <a:p>
            <a:pPr marL="307975" marR="0" lvl="0" indent="-3175" algn="l" rtl="0">
              <a:spcBef>
                <a:spcPts val="900"/>
              </a:spcBef>
              <a:spcAft>
                <a:spcPts val="0"/>
              </a:spcAft>
              <a:buSzPct val="25000"/>
              <a:buNone/>
            </a:pPr>
            <a:endParaRPr sz="800" b="0" i="0" u="none" strike="noStrike" cap="none" dirty="0">
              <a:solidFill>
                <a:srgbClr val="3F3F3F"/>
              </a:solidFill>
              <a:latin typeface="Calibri"/>
              <a:ea typeface="Calibri"/>
              <a:cs typeface="Calibri"/>
              <a:sym typeface="Calibri"/>
            </a:endParaRPr>
          </a:p>
          <a:p>
            <a:pPr marL="307975" marR="0" lvl="0" indent="-3175" algn="l" rtl="0">
              <a:spcBef>
                <a:spcPts val="400"/>
              </a:spcBef>
              <a:spcAft>
                <a:spcPts val="0"/>
              </a:spcAft>
              <a:buSzPct val="25000"/>
              <a:buNone/>
            </a:pPr>
            <a:r>
              <a:rPr lang="en-US" sz="800" b="0" i="0" u="none" strike="noStrike" cap="none" dirty="0">
                <a:solidFill>
                  <a:srgbClr val="3F3F3F"/>
                </a:solidFill>
                <a:latin typeface="Arial"/>
                <a:ea typeface="Arial"/>
                <a:cs typeface="Arial"/>
                <a:sym typeface="Arial"/>
              </a:rPr>
              <a:t>McMasters, 2016; Google images</a:t>
            </a:r>
          </a:p>
        </p:txBody>
      </p:sp>
      <p:pic>
        <p:nvPicPr>
          <p:cNvPr id="399" name="Shape 399"/>
          <p:cNvPicPr preferRelativeResize="0">
            <a:picLocks noGrp="1"/>
          </p:cNvPicPr>
          <p:nvPr>
            <p:ph type="body" idx="2"/>
          </p:nvPr>
        </p:nvPicPr>
        <p:blipFill rotWithShape="1">
          <a:blip r:embed="rId3">
            <a:alphaModFix/>
          </a:blip>
          <a:srcRect/>
          <a:stretch/>
        </p:blipFill>
        <p:spPr>
          <a:xfrm>
            <a:off x="5257800" y="2209800"/>
            <a:ext cx="3113871" cy="2335404"/>
          </a:xfrm>
          <a:prstGeom prst="rect">
            <a:avLst/>
          </a:prstGeom>
          <a:noFill/>
          <a:ln>
            <a:noFill/>
          </a:ln>
        </p:spPr>
      </p:pic>
      <p:pic>
        <p:nvPicPr>
          <p:cNvPr id="400" name="Shape 400" descr="C:\Users\tdz83574\AppData\Local\Microsoft\Windows\Temporary Internet Files\Content.Outlook\2JL2SHCJ\PCSSMAT-Logo-OnWhite-RGB (6).jpg"/>
          <p:cNvPicPr preferRelativeResize="0"/>
          <p:nvPr/>
        </p:nvPicPr>
        <p:blipFill rotWithShape="1">
          <a:blip r:embed="rId4">
            <a:alphaModFix/>
          </a:blip>
          <a:srcRect/>
          <a:stretch/>
        </p:blipFill>
        <p:spPr>
          <a:xfrm>
            <a:off x="6248400" y="6442971"/>
            <a:ext cx="1774825" cy="409575"/>
          </a:xfrm>
          <a:prstGeom prst="rect">
            <a:avLst/>
          </a:prstGeom>
          <a:noFill/>
          <a:ln>
            <a:noFill/>
          </a:ln>
        </p:spPr>
      </p:pic>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38411" y="1384091"/>
            <a:ext cx="7966074" cy="1570038"/>
          </a:xfrm>
        </p:spPr>
        <p:txBody>
          <a:bodyPr>
            <a:normAutofit/>
          </a:bodyPr>
          <a:lstStyle/>
          <a:p>
            <a:pPr eaLnBrk="1" hangingPunct="1"/>
            <a:r>
              <a:rPr lang="en-US" sz="4000" b="0" dirty="0">
                <a:ln w="0"/>
                <a:solidFill>
                  <a:schemeClr val="tx1"/>
                </a:solidFill>
                <a:effectLst>
                  <a:outerShdw blurRad="38100" dist="19050" dir="2700000" algn="tl" rotWithShape="0">
                    <a:schemeClr val="dk1">
                      <a:alpha val="40000"/>
                    </a:schemeClr>
                  </a:outerShdw>
                </a:effectLst>
              </a:rPr>
              <a:t>What Damage do substances of misuse do to Brains?</a:t>
            </a:r>
          </a:p>
        </p:txBody>
      </p:sp>
      <p:sp>
        <p:nvSpPr>
          <p:cNvPr id="64515" name="Rectangle 3"/>
          <p:cNvSpPr>
            <a:spLocks noGrp="1" noChangeArrowheads="1"/>
          </p:cNvSpPr>
          <p:nvPr>
            <p:ph type="body" idx="1"/>
          </p:nvPr>
        </p:nvSpPr>
        <p:spPr>
          <a:xfrm>
            <a:off x="539646" y="3403835"/>
            <a:ext cx="8229600" cy="4525962"/>
          </a:xfrm>
        </p:spPr>
        <p:txBody>
          <a:bodyPr/>
          <a:lstStyle/>
          <a:p>
            <a:pPr eaLnBrk="1" hangingPunct="1"/>
            <a:r>
              <a:rPr lang="en-US" dirty="0"/>
              <a:t>Toxins and Free Radicals</a:t>
            </a:r>
          </a:p>
          <a:p>
            <a:pPr eaLnBrk="1" hangingPunct="1"/>
            <a:r>
              <a:rPr lang="en-US" dirty="0"/>
              <a:t>Upregulation of Pain Signals (amplifier), i.e. hyperalgesia</a:t>
            </a:r>
          </a:p>
          <a:p>
            <a:pPr eaLnBrk="1" hangingPunct="1"/>
            <a:r>
              <a:rPr lang="en-US" dirty="0"/>
              <a:t>Predispose to the Development of Addiction</a:t>
            </a:r>
          </a:p>
          <a:p>
            <a:pPr eaLnBrk="1" hangingPunct="1"/>
            <a:endParaRPr lang="en-US" dirty="0"/>
          </a:p>
          <a:p>
            <a:pPr marL="0" indent="0" eaLnBrk="1" hangingPunct="1">
              <a:buNone/>
            </a:pPr>
            <a:r>
              <a:rPr lang="en-US" dirty="0"/>
              <a:t>CHANGES STRUCTURE AND CHEMISTRY OF THE BRAIN FOR THE WORSE!!!!!!!</a:t>
            </a:r>
          </a:p>
        </p:txBody>
      </p:sp>
    </p:spTree>
    <p:extLst>
      <p:ext uri="{BB962C8B-B14F-4D97-AF65-F5344CB8AC3E}">
        <p14:creationId xmlns:p14="http://schemas.microsoft.com/office/powerpoint/2010/main" xmlns="" val="1016591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38410" y="934387"/>
            <a:ext cx="7966074" cy="476964"/>
          </a:xfrm>
        </p:spPr>
        <p:txBody>
          <a:bodyPr/>
          <a:lstStyle/>
          <a:p>
            <a:pPr eaLnBrk="1" hangingPunct="1"/>
            <a:r>
              <a:rPr lang="en-US" sz="4000" dirty="0"/>
              <a:t>Brains don’t have pain receptors!!!</a:t>
            </a:r>
          </a:p>
        </p:txBody>
      </p:sp>
      <p:sp>
        <p:nvSpPr>
          <p:cNvPr id="65539" name="Rectangle 3"/>
          <p:cNvSpPr>
            <a:spLocks noGrp="1" noChangeArrowheads="1"/>
          </p:cNvSpPr>
          <p:nvPr>
            <p:ph type="body" idx="1"/>
          </p:nvPr>
        </p:nvSpPr>
        <p:spPr/>
        <p:txBody>
          <a:bodyPr>
            <a:normAutofit lnSpcReduction="10000"/>
          </a:bodyPr>
          <a:lstStyle/>
          <a:p>
            <a:pPr eaLnBrk="1" hangingPunct="1">
              <a:lnSpc>
                <a:spcPct val="80000"/>
              </a:lnSpc>
            </a:pPr>
            <a:r>
              <a:rPr lang="en-US" sz="2800" dirty="0"/>
              <a:t>Instead, a damaged brain will become</a:t>
            </a:r>
          </a:p>
          <a:p>
            <a:pPr lvl="1">
              <a:lnSpc>
                <a:spcPct val="80000"/>
              </a:lnSpc>
            </a:pPr>
            <a:r>
              <a:rPr lang="en-US" sz="2400"/>
              <a:t>Psychotic</a:t>
            </a:r>
            <a:endParaRPr lang="en-US" sz="2400" dirty="0"/>
          </a:p>
          <a:p>
            <a:pPr lvl="1" eaLnBrk="1" hangingPunct="1">
              <a:lnSpc>
                <a:spcPct val="80000"/>
              </a:lnSpc>
            </a:pPr>
            <a:r>
              <a:rPr lang="en-US" sz="2400" dirty="0"/>
              <a:t>Depressed</a:t>
            </a:r>
          </a:p>
          <a:p>
            <a:pPr lvl="1" eaLnBrk="1" hangingPunct="1">
              <a:lnSpc>
                <a:spcPct val="80000"/>
              </a:lnSpc>
            </a:pPr>
            <a:r>
              <a:rPr lang="en-US" sz="2400" dirty="0"/>
              <a:t>Anxious</a:t>
            </a:r>
          </a:p>
          <a:p>
            <a:pPr lvl="1" eaLnBrk="1" hangingPunct="1">
              <a:lnSpc>
                <a:spcPct val="80000"/>
              </a:lnSpc>
            </a:pPr>
            <a:r>
              <a:rPr lang="en-US" sz="2400" dirty="0"/>
              <a:t>Unable to concentrate</a:t>
            </a:r>
          </a:p>
          <a:p>
            <a:pPr lvl="1" eaLnBrk="1" hangingPunct="1">
              <a:lnSpc>
                <a:spcPct val="80000"/>
              </a:lnSpc>
            </a:pPr>
            <a:r>
              <a:rPr lang="en-US" sz="2400" dirty="0"/>
              <a:t>Unable to coordinate movement</a:t>
            </a:r>
          </a:p>
          <a:p>
            <a:pPr lvl="1" eaLnBrk="1" hangingPunct="1">
              <a:lnSpc>
                <a:spcPct val="80000"/>
              </a:lnSpc>
            </a:pPr>
            <a:r>
              <a:rPr lang="en-US" sz="2400" dirty="0"/>
              <a:t>Insomniac</a:t>
            </a:r>
          </a:p>
          <a:p>
            <a:pPr lvl="1" eaLnBrk="1" hangingPunct="1">
              <a:lnSpc>
                <a:spcPct val="80000"/>
              </a:lnSpc>
            </a:pPr>
            <a:r>
              <a:rPr lang="en-US" sz="2400" dirty="0"/>
              <a:t>Abnormally aware of pain (hyperalgesia)</a:t>
            </a:r>
          </a:p>
          <a:p>
            <a:pPr lvl="1" eaLnBrk="1" hangingPunct="1">
              <a:lnSpc>
                <a:spcPct val="80000"/>
              </a:lnSpc>
            </a:pPr>
            <a:r>
              <a:rPr lang="en-US" sz="2400" dirty="0"/>
              <a:t>Less able to process and understand information</a:t>
            </a:r>
          </a:p>
          <a:p>
            <a:pPr lvl="1" eaLnBrk="1" hangingPunct="1">
              <a:lnSpc>
                <a:spcPct val="80000"/>
              </a:lnSpc>
            </a:pPr>
            <a:r>
              <a:rPr lang="en-US" sz="2400" dirty="0"/>
              <a:t>Less “smart”, i.e. have a decreased IQ</a:t>
            </a:r>
          </a:p>
          <a:p>
            <a:pPr lvl="1" eaLnBrk="1" hangingPunct="1">
              <a:lnSpc>
                <a:spcPct val="80000"/>
              </a:lnSpc>
            </a:pPr>
            <a:r>
              <a:rPr lang="en-US" sz="2400" dirty="0" err="1"/>
              <a:t>Maturationally</a:t>
            </a:r>
            <a:r>
              <a:rPr lang="en-US" sz="2400" dirty="0"/>
              <a:t> and developmentally impaired</a:t>
            </a:r>
          </a:p>
          <a:p>
            <a:pPr eaLnBrk="1" hangingPunct="1">
              <a:lnSpc>
                <a:spcPct val="80000"/>
              </a:lnSpc>
            </a:pPr>
            <a:r>
              <a:rPr lang="en-US" sz="2800" dirty="0"/>
              <a:t>These can become permanent</a:t>
            </a:r>
          </a:p>
        </p:txBody>
      </p:sp>
    </p:spTree>
    <p:extLst>
      <p:ext uri="{BB962C8B-B14F-4D97-AF65-F5344CB8AC3E}">
        <p14:creationId xmlns:p14="http://schemas.microsoft.com/office/powerpoint/2010/main" xmlns="" val="975730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393440" y="919396"/>
            <a:ext cx="7966074" cy="476964"/>
          </a:xfrm>
        </p:spPr>
        <p:txBody>
          <a:bodyPr/>
          <a:lstStyle/>
          <a:p>
            <a:pPr eaLnBrk="1" hangingPunct="1"/>
            <a:r>
              <a:rPr lang="en-US" sz="4000" dirty="0"/>
              <a:t>“Co-Morbid” Psychiatric Diagnoses</a:t>
            </a:r>
          </a:p>
        </p:txBody>
      </p:sp>
      <p:sp>
        <p:nvSpPr>
          <p:cNvPr id="66563" name="Rectangle 3"/>
          <p:cNvSpPr>
            <a:spLocks noGrp="1" noChangeArrowheads="1"/>
          </p:cNvSpPr>
          <p:nvPr>
            <p:ph type="body" idx="1"/>
          </p:nvPr>
        </p:nvSpPr>
        <p:spPr/>
        <p:txBody>
          <a:bodyPr/>
          <a:lstStyle/>
          <a:p>
            <a:pPr eaLnBrk="1" hangingPunct="1"/>
            <a:r>
              <a:rPr lang="en-US" sz="2800" dirty="0"/>
              <a:t>It is VERY important that NO major mental illness be diagnosed until a patient has been substance free for X amount of time.</a:t>
            </a:r>
          </a:p>
          <a:p>
            <a:pPr eaLnBrk="1" hangingPunct="1"/>
            <a:r>
              <a:rPr lang="en-US" sz="2800" dirty="0"/>
              <a:t>Many (not all) other psychiatric problems will go away once the brain is given time to heal</a:t>
            </a:r>
          </a:p>
          <a:p>
            <a:pPr eaLnBrk="1" hangingPunct="1"/>
            <a:r>
              <a:rPr lang="en-US" sz="2800" dirty="0"/>
              <a:t>Medications for depression, anxiety, etc. are NOT effective when other substances are affecting the brain</a:t>
            </a:r>
          </a:p>
        </p:txBody>
      </p:sp>
    </p:spTree>
    <p:extLst>
      <p:ext uri="{BB962C8B-B14F-4D97-AF65-F5344CB8AC3E}">
        <p14:creationId xmlns:p14="http://schemas.microsoft.com/office/powerpoint/2010/main" xmlns="" val="15761991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Shape 406"/>
          <p:cNvSpPr txBox="1">
            <a:spLocks noGrp="1"/>
          </p:cNvSpPr>
          <p:nvPr>
            <p:ph type="title"/>
          </p:nvPr>
        </p:nvSpPr>
        <p:spPr>
          <a:xfrm>
            <a:off x="437959" y="894203"/>
            <a:ext cx="7966200" cy="477000"/>
          </a:xfrm>
          <a:prstGeom prst="rect">
            <a:avLst/>
          </a:prstGeom>
        </p:spPr>
        <p:txBody>
          <a:bodyPr lIns="91425" tIns="91425" rIns="91425" bIns="91425" anchor="b" anchorCtr="0">
            <a:noAutofit/>
          </a:bodyPr>
          <a:lstStyle/>
          <a:p>
            <a:pPr lvl="0">
              <a:spcBef>
                <a:spcPts val="0"/>
              </a:spcBef>
              <a:buNone/>
            </a:pPr>
            <a:r>
              <a:rPr lang="en-US" sz="4000" dirty="0"/>
              <a:t>Standard of Care</a:t>
            </a:r>
          </a:p>
        </p:txBody>
      </p:sp>
      <p:sp>
        <p:nvSpPr>
          <p:cNvPr id="407" name="Shape 407"/>
          <p:cNvSpPr txBox="1">
            <a:spLocks noGrp="1"/>
          </p:cNvSpPr>
          <p:nvPr>
            <p:ph type="body" idx="1"/>
          </p:nvPr>
        </p:nvSpPr>
        <p:spPr>
          <a:xfrm>
            <a:off x="142301" y="1239000"/>
            <a:ext cx="8825429" cy="4508578"/>
          </a:xfrm>
          <a:prstGeom prst="rect">
            <a:avLst/>
          </a:prstGeom>
        </p:spPr>
        <p:txBody>
          <a:bodyPr lIns="91425" tIns="91425" rIns="91425" bIns="91425" anchor="t" anchorCtr="0">
            <a:noAutofit/>
          </a:bodyPr>
          <a:lstStyle/>
          <a:p>
            <a:pPr lvl="0">
              <a:spcBef>
                <a:spcPts val="0"/>
              </a:spcBef>
              <a:buNone/>
            </a:pPr>
            <a:r>
              <a:rPr lang="en-US" sz="2000" dirty="0"/>
              <a:t>Derived from Evidence Based Medicine </a:t>
            </a:r>
          </a:p>
          <a:p>
            <a:r>
              <a:rPr lang="en-US" sz="2000" dirty="0"/>
              <a:t>	 Final common pathway for Addiction Medicine </a:t>
            </a:r>
          </a:p>
          <a:p>
            <a:r>
              <a:rPr lang="en-US" sz="2000" dirty="0"/>
              <a:t>		AMERICAN SOCIETY OF ADDICTION MEDICINE</a:t>
            </a:r>
          </a:p>
          <a:p>
            <a:r>
              <a:rPr lang="en-US" sz="2000" dirty="0"/>
              <a:t>		AMERICAN ASSOCIATION OF ADDICITON PSYCHIATRY	</a:t>
            </a:r>
          </a:p>
          <a:p>
            <a:pPr lvl="0">
              <a:spcBef>
                <a:spcPts val="0"/>
              </a:spcBef>
              <a:buNone/>
            </a:pPr>
            <a:r>
              <a:rPr lang="en-US" sz="2000" dirty="0"/>
              <a:t>Research and Peer Review</a:t>
            </a:r>
          </a:p>
          <a:p>
            <a:pPr lvl="0">
              <a:spcBef>
                <a:spcPts val="0"/>
              </a:spcBef>
              <a:buNone/>
            </a:pPr>
            <a:r>
              <a:rPr lang="en-US" sz="2000" dirty="0"/>
              <a:t>ASAM Criteria</a:t>
            </a:r>
          </a:p>
          <a:p>
            <a:pPr lvl="0">
              <a:spcBef>
                <a:spcPts val="0"/>
              </a:spcBef>
              <a:buNone/>
            </a:pPr>
            <a:r>
              <a:rPr lang="en-US" sz="2000" dirty="0"/>
              <a:t>	levels of risk to the patient resulting in individualized treatment plans</a:t>
            </a:r>
          </a:p>
          <a:p>
            <a:pPr lvl="0">
              <a:spcBef>
                <a:spcPts val="0"/>
              </a:spcBef>
              <a:buNone/>
            </a:pPr>
            <a:r>
              <a:rPr lang="en-US" sz="2000" dirty="0"/>
              <a:t>	avoid too much care (inpatient detox for everyone which is very expensive)</a:t>
            </a:r>
          </a:p>
          <a:p>
            <a:pPr lvl="0">
              <a:spcBef>
                <a:spcPts val="0"/>
              </a:spcBef>
              <a:buNone/>
            </a:pPr>
            <a:r>
              <a:rPr lang="en-US" sz="2000" dirty="0"/>
              <a:t>	avoid too little care (inadequate length of treatment)</a:t>
            </a:r>
          </a:p>
          <a:p>
            <a:r>
              <a:rPr lang="en-US" sz="2000" dirty="0"/>
              <a:t>Weighs Risks and Benefits, HARM REDUCTION</a:t>
            </a:r>
          </a:p>
          <a:p>
            <a:pPr lvl="0">
              <a:spcBef>
                <a:spcPts val="0"/>
              </a:spcBef>
              <a:buNone/>
            </a:pPr>
            <a:r>
              <a:rPr lang="en-US" dirty="0"/>
              <a:t>Discourages “parasites and predators”</a:t>
            </a:r>
          </a:p>
          <a:p>
            <a:pPr lvl="0">
              <a:spcBef>
                <a:spcPts val="0"/>
              </a:spcBef>
              <a:buNone/>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925" y="866061"/>
            <a:ext cx="7966074" cy="476964"/>
          </a:xfrm>
        </p:spPr>
        <p:txBody>
          <a:bodyPr/>
          <a:lstStyle/>
          <a:p>
            <a:r>
              <a:rPr lang="en-US" sz="4000" dirty="0"/>
              <a:t>“Pirates and Predators”</a:t>
            </a:r>
          </a:p>
        </p:txBody>
      </p:sp>
      <p:sp>
        <p:nvSpPr>
          <p:cNvPr id="3" name="Content Placeholder 2"/>
          <p:cNvSpPr>
            <a:spLocks noGrp="1"/>
          </p:cNvSpPr>
          <p:nvPr>
            <p:ph idx="1"/>
          </p:nvPr>
        </p:nvSpPr>
        <p:spPr/>
        <p:txBody>
          <a:bodyPr>
            <a:normAutofit/>
          </a:bodyPr>
          <a:lstStyle/>
          <a:p>
            <a:r>
              <a:rPr lang="en-US" dirty="0"/>
              <a:t>Patients with the disease of Addiction are the most vulnerable population in health care</a:t>
            </a:r>
          </a:p>
          <a:p>
            <a:pPr lvl="1"/>
            <a:r>
              <a:rPr lang="en-US" dirty="0"/>
              <a:t>They’ll pay anything to get the monkey off their back</a:t>
            </a:r>
          </a:p>
          <a:p>
            <a:pPr lvl="1"/>
            <a:r>
              <a:rPr lang="en-US" dirty="0"/>
              <a:t>They are ashamed</a:t>
            </a:r>
          </a:p>
          <a:p>
            <a:pPr lvl="1"/>
            <a:r>
              <a:rPr lang="en-US" dirty="0"/>
              <a:t>Treatment failure is always their fault</a:t>
            </a:r>
          </a:p>
          <a:p>
            <a:pPr lvl="1"/>
            <a:r>
              <a:rPr lang="en-US" dirty="0"/>
              <a:t>They’re just as poorly informed about the disease as anyone else</a:t>
            </a:r>
          </a:p>
          <a:p>
            <a:r>
              <a:rPr lang="en-US" dirty="0"/>
              <a:t>There is A LOT of money to be made, especially with all the recognition addiction is (finally) getting</a:t>
            </a:r>
          </a:p>
          <a:p>
            <a:r>
              <a:rPr lang="en-US" dirty="0"/>
              <a:t>	</a:t>
            </a:r>
            <a:r>
              <a:rPr lang="en-US" b="1" i="1" dirty="0"/>
              <a:t> Michael Corkery, Sept 14, 2017, Google Sets Limits on Addiction Treatment Ads, Citing Safety </a:t>
            </a:r>
            <a:r>
              <a:rPr lang="en-US" dirty="0"/>
              <a:t>https://www.nytimes.com/2017/09/14/business/google-addiction-treatment-ads.html</a:t>
            </a:r>
          </a:p>
        </p:txBody>
      </p:sp>
    </p:spTree>
    <p:extLst>
      <p:ext uri="{BB962C8B-B14F-4D97-AF65-F5344CB8AC3E}">
        <p14:creationId xmlns:p14="http://schemas.microsoft.com/office/powerpoint/2010/main" xmlns="" val="9813645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531563" y="472806"/>
            <a:ext cx="8229600" cy="1143000"/>
          </a:xfrm>
        </p:spPr>
        <p:txBody>
          <a:bodyPr>
            <a:normAutofit fontScale="90000"/>
          </a:bodyPr>
          <a:lstStyle/>
          <a:p>
            <a:r>
              <a:rPr lang="en-US" dirty="0"/>
              <a:t>Treating Addiction-It is ALL ABOUT the Brain (ASAM CRITERIA)</a:t>
            </a:r>
            <a:br>
              <a:rPr lang="en-US" dirty="0"/>
            </a:br>
            <a:endParaRPr lang="en-US" dirty="0"/>
          </a:p>
        </p:txBody>
      </p:sp>
      <p:sp>
        <p:nvSpPr>
          <p:cNvPr id="70659" name="Rectangle 3"/>
          <p:cNvSpPr>
            <a:spLocks noGrp="1" noChangeArrowheads="1"/>
          </p:cNvSpPr>
          <p:nvPr>
            <p:ph type="body" idx="1"/>
          </p:nvPr>
        </p:nvSpPr>
        <p:spPr>
          <a:xfrm>
            <a:off x="421395" y="2332037"/>
            <a:ext cx="8229600" cy="4525963"/>
          </a:xfrm>
        </p:spPr>
        <p:txBody>
          <a:bodyPr/>
          <a:lstStyle/>
          <a:p>
            <a:pPr eaLnBrk="1" hangingPunct="1">
              <a:defRPr/>
            </a:pPr>
            <a:r>
              <a:rPr lang="en-US" b="1" i="1" u="sng" dirty="0">
                <a:effectLst>
                  <a:outerShdw blurRad="38100" dist="38100" dir="2700000" algn="tl">
                    <a:srgbClr val="C0C0C0"/>
                  </a:outerShdw>
                </a:effectLst>
              </a:rPr>
              <a:t>The Way You Think Affects the Structure of the Brain.</a:t>
            </a:r>
          </a:p>
          <a:p>
            <a:pPr eaLnBrk="1" hangingPunct="1">
              <a:defRPr/>
            </a:pPr>
            <a:r>
              <a:rPr lang="en-US" b="1" i="1" u="sng" dirty="0">
                <a:effectLst>
                  <a:outerShdw blurRad="38100" dist="38100" dir="2700000" algn="tl">
                    <a:srgbClr val="C0C0C0"/>
                  </a:outerShdw>
                </a:effectLst>
              </a:rPr>
              <a:t>(Don’t just Detox!!!!!)</a:t>
            </a:r>
          </a:p>
          <a:p>
            <a:pPr>
              <a:defRPr/>
            </a:pPr>
            <a:r>
              <a:rPr lang="en-US" dirty="0"/>
              <a:t>Community Support Groups (lifelong)</a:t>
            </a:r>
            <a:endParaRPr lang="en-US" b="1" i="1" u="sng" dirty="0">
              <a:effectLst>
                <a:outerShdw blurRad="38100" dist="38100" dir="2700000" algn="tl">
                  <a:srgbClr val="C0C0C0"/>
                </a:outerShdw>
              </a:effectLst>
            </a:endParaRPr>
          </a:p>
          <a:p>
            <a:pPr eaLnBrk="1" hangingPunct="1">
              <a:defRPr/>
            </a:pPr>
            <a:r>
              <a:rPr lang="en-US" dirty="0"/>
              <a:t>Counseling</a:t>
            </a:r>
          </a:p>
          <a:p>
            <a:pPr eaLnBrk="1" hangingPunct="1">
              <a:defRPr/>
            </a:pPr>
            <a:r>
              <a:rPr lang="en-US" dirty="0"/>
              <a:t>Etc.</a:t>
            </a:r>
          </a:p>
          <a:p>
            <a:pPr marL="0" indent="0" eaLnBrk="1" hangingPunct="1">
              <a:buNone/>
              <a:defRPr/>
            </a:pPr>
            <a:endParaRPr lang="en-US" dirty="0"/>
          </a:p>
          <a:p>
            <a:pPr eaLnBrk="1" hangingPunct="1">
              <a:defRPr/>
            </a:pPr>
            <a:r>
              <a:rPr lang="en-US" dirty="0"/>
              <a:t>Adjunct Medications</a:t>
            </a:r>
          </a:p>
          <a:p>
            <a:pPr lvl="1" eaLnBrk="1" hangingPunct="1">
              <a:defRPr/>
            </a:pPr>
            <a:r>
              <a:rPr lang="en-US" dirty="0"/>
              <a:t>Minority of patients</a:t>
            </a:r>
          </a:p>
        </p:txBody>
      </p:sp>
    </p:spTree>
    <p:extLst>
      <p:ext uri="{BB962C8B-B14F-4D97-AF65-F5344CB8AC3E}">
        <p14:creationId xmlns:p14="http://schemas.microsoft.com/office/powerpoint/2010/main" xmlns="" val="38862436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n-US" altLang="en-US" dirty="0"/>
              <a:t>LEVELS OF CARE </a:t>
            </a:r>
            <a:r>
              <a:rPr lang="en-US" altLang="en-US" sz="2400" dirty="0"/>
              <a:t>ASAM CRITERIA</a:t>
            </a:r>
          </a:p>
        </p:txBody>
      </p:sp>
      <p:sp>
        <p:nvSpPr>
          <p:cNvPr id="68611" name="Content Placeholder 2"/>
          <p:cNvSpPr>
            <a:spLocks noGrp="1"/>
          </p:cNvSpPr>
          <p:nvPr>
            <p:ph idx="1"/>
          </p:nvPr>
        </p:nvSpPr>
        <p:spPr/>
        <p:txBody>
          <a:bodyPr/>
          <a:lstStyle/>
          <a:p>
            <a:pPr marL="0" indent="0">
              <a:buNone/>
            </a:pPr>
            <a:r>
              <a:rPr lang="en-US" altLang="en-US" dirty="0"/>
              <a:t>Diabetes                                                      Addiction</a:t>
            </a:r>
          </a:p>
          <a:p>
            <a:pPr marL="0" indent="0">
              <a:buNone/>
            </a:pPr>
            <a:endParaRPr lang="en-US" altLang="en-US" dirty="0"/>
          </a:p>
        </p:txBody>
      </p:sp>
      <p:sp>
        <p:nvSpPr>
          <p:cNvPr id="4" name="Isosceles Triangle 3"/>
          <p:cNvSpPr/>
          <p:nvPr/>
        </p:nvSpPr>
        <p:spPr>
          <a:xfrm>
            <a:off x="495300" y="1633538"/>
            <a:ext cx="8229600" cy="4495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lIns="91306" tIns="45651" rIns="91306" bIns="45651" anchor="ctr"/>
          <a:lstStyle/>
          <a:p>
            <a:pPr algn="ctr">
              <a:defRPr/>
            </a:pPr>
            <a:endParaRPr lang="en-US" dirty="0"/>
          </a:p>
        </p:txBody>
      </p:sp>
      <p:cxnSp>
        <p:nvCxnSpPr>
          <p:cNvPr id="6" name="Straight Connector 5"/>
          <p:cNvCxnSpPr>
            <a:stCxn id="4" idx="0"/>
            <a:endCxn id="4" idx="3"/>
          </p:cNvCxnSpPr>
          <p:nvPr/>
        </p:nvCxnSpPr>
        <p:spPr>
          <a:xfrm>
            <a:off x="4610100" y="1633538"/>
            <a:ext cx="0" cy="4495800"/>
          </a:xfrm>
          <a:prstGeom prst="line">
            <a:avLst/>
          </a:prstGeom>
        </p:spPr>
        <p:style>
          <a:lnRef idx="2">
            <a:schemeClr val="accent6"/>
          </a:lnRef>
          <a:fillRef idx="0">
            <a:schemeClr val="accent6"/>
          </a:fillRef>
          <a:effectRef idx="1">
            <a:schemeClr val="accent6"/>
          </a:effectRef>
          <a:fontRef idx="minor">
            <a:schemeClr val="tx1"/>
          </a:fontRef>
        </p:style>
      </p:cxnSp>
      <p:cxnSp>
        <p:nvCxnSpPr>
          <p:cNvPr id="20" name="Straight Connector 19"/>
          <p:cNvCxnSpPr>
            <a:stCxn id="4" idx="1"/>
            <a:endCxn id="4" idx="5"/>
          </p:cNvCxnSpPr>
          <p:nvPr/>
        </p:nvCxnSpPr>
        <p:spPr>
          <a:xfrm>
            <a:off x="2552700" y="3881438"/>
            <a:ext cx="4114800" cy="0"/>
          </a:xfrm>
          <a:prstGeom prst="line">
            <a:avLst/>
          </a:prstGeom>
        </p:spPr>
        <p:style>
          <a:lnRef idx="2">
            <a:schemeClr val="dk1"/>
          </a:lnRef>
          <a:fillRef idx="0">
            <a:schemeClr val="dk1"/>
          </a:fillRef>
          <a:effectRef idx="1">
            <a:schemeClr val="dk1"/>
          </a:effectRef>
          <a:fontRef idx="minor">
            <a:schemeClr val="tx1"/>
          </a:fontRef>
        </p:style>
      </p:cxnSp>
      <p:cxnSp>
        <p:nvCxnSpPr>
          <p:cNvPr id="24" name="Straight Connector 23"/>
          <p:cNvCxnSpPr/>
          <p:nvPr/>
        </p:nvCxnSpPr>
        <p:spPr>
          <a:xfrm>
            <a:off x="3657600" y="2590800"/>
            <a:ext cx="1905000" cy="0"/>
          </a:xfrm>
          <a:prstGeom prst="line">
            <a:avLst/>
          </a:prstGeom>
        </p:spPr>
        <p:style>
          <a:lnRef idx="2">
            <a:schemeClr val="dk1"/>
          </a:lnRef>
          <a:fillRef idx="0">
            <a:schemeClr val="dk1"/>
          </a:fillRef>
          <a:effectRef idx="1">
            <a:schemeClr val="dk1"/>
          </a:effectRef>
          <a:fontRef idx="minor">
            <a:schemeClr val="tx1"/>
          </a:fontRef>
        </p:style>
      </p:cxnSp>
      <p:cxnSp>
        <p:nvCxnSpPr>
          <p:cNvPr id="26" name="Straight Connector 25"/>
          <p:cNvCxnSpPr/>
          <p:nvPr/>
        </p:nvCxnSpPr>
        <p:spPr>
          <a:xfrm>
            <a:off x="4343400" y="1828800"/>
            <a:ext cx="533400" cy="0"/>
          </a:xfrm>
          <a:prstGeom prst="line">
            <a:avLst/>
          </a:prstGeom>
        </p:spPr>
        <p:style>
          <a:lnRef idx="2">
            <a:schemeClr val="dk1"/>
          </a:lnRef>
          <a:fillRef idx="0">
            <a:schemeClr val="dk1"/>
          </a:fillRef>
          <a:effectRef idx="1">
            <a:schemeClr val="dk1"/>
          </a:effectRef>
          <a:fontRef idx="minor">
            <a:schemeClr val="tx1"/>
          </a:fontRef>
        </p:style>
      </p:cxnSp>
      <p:cxnSp>
        <p:nvCxnSpPr>
          <p:cNvPr id="42" name="Straight Connector 41"/>
          <p:cNvCxnSpPr/>
          <p:nvPr/>
        </p:nvCxnSpPr>
        <p:spPr>
          <a:xfrm>
            <a:off x="4038600" y="2209800"/>
            <a:ext cx="1143000" cy="0"/>
          </a:xfrm>
          <a:prstGeom prst="line">
            <a:avLst/>
          </a:prstGeom>
        </p:spPr>
        <p:style>
          <a:lnRef idx="2">
            <a:schemeClr val="dk1"/>
          </a:lnRef>
          <a:fillRef idx="0">
            <a:schemeClr val="dk1"/>
          </a:fillRef>
          <a:effectRef idx="1">
            <a:schemeClr val="dk1"/>
          </a:effectRef>
          <a:fontRef idx="minor">
            <a:schemeClr val="tx1"/>
          </a:fontRef>
        </p:style>
      </p:cxnSp>
      <p:sp>
        <p:nvSpPr>
          <p:cNvPr id="68618" name="TextBox 46"/>
          <p:cNvSpPr txBox="1">
            <a:spLocks noChangeArrowheads="1"/>
          </p:cNvSpPr>
          <p:nvPr/>
        </p:nvSpPr>
        <p:spPr bwMode="auto">
          <a:xfrm>
            <a:off x="5203830" y="5486412"/>
            <a:ext cx="2313183" cy="3691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306" tIns="45651" rIns="91306" bIns="45651">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12 Step Participation</a:t>
            </a:r>
          </a:p>
        </p:txBody>
      </p:sp>
      <p:sp>
        <p:nvSpPr>
          <p:cNvPr id="68619" name="TextBox 47"/>
          <p:cNvSpPr txBox="1">
            <a:spLocks noChangeArrowheads="1"/>
          </p:cNvSpPr>
          <p:nvPr/>
        </p:nvSpPr>
        <p:spPr bwMode="auto">
          <a:xfrm>
            <a:off x="1057282" y="5348291"/>
            <a:ext cx="3274985" cy="6461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306" tIns="45651" rIns="91306" bIns="45651">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Basic Diabetic Teaching and</a:t>
            </a:r>
          </a:p>
          <a:p>
            <a:pPr eaLnBrk="1" hangingPunct="1">
              <a:spcBef>
                <a:spcPct val="0"/>
              </a:spcBef>
              <a:buFontTx/>
              <a:buNone/>
            </a:pPr>
            <a:r>
              <a:rPr lang="en-US" altLang="en-US" sz="1800"/>
              <a:t>Home Blood Sugar Monitoring</a:t>
            </a:r>
          </a:p>
        </p:txBody>
      </p:sp>
      <p:sp>
        <p:nvSpPr>
          <p:cNvPr id="68620" name="TextBox 48"/>
          <p:cNvSpPr txBox="1">
            <a:spLocks noChangeArrowheads="1"/>
          </p:cNvSpPr>
          <p:nvPr/>
        </p:nvSpPr>
        <p:spPr bwMode="auto">
          <a:xfrm>
            <a:off x="1419229" y="3213106"/>
            <a:ext cx="3142641" cy="6461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306" tIns="45651" rIns="91306" bIns="45651">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Basic Diabetic Teaching Plus</a:t>
            </a:r>
          </a:p>
          <a:p>
            <a:pPr eaLnBrk="1" hangingPunct="1">
              <a:spcBef>
                <a:spcPct val="0"/>
              </a:spcBef>
              <a:buFontTx/>
              <a:buNone/>
            </a:pPr>
            <a:r>
              <a:rPr lang="en-US" altLang="en-US" sz="1800"/>
              <a:t>Dietician Monitoring</a:t>
            </a:r>
          </a:p>
        </p:txBody>
      </p:sp>
      <p:sp>
        <p:nvSpPr>
          <p:cNvPr id="68621" name="TextBox 49"/>
          <p:cNvSpPr txBox="1">
            <a:spLocks noChangeArrowheads="1"/>
          </p:cNvSpPr>
          <p:nvPr/>
        </p:nvSpPr>
        <p:spPr bwMode="auto">
          <a:xfrm>
            <a:off x="4664083" y="2894019"/>
            <a:ext cx="2672256" cy="9231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306" tIns="45651" rIns="91306" bIns="45651">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12 Step Participation</a:t>
            </a:r>
          </a:p>
          <a:p>
            <a:pPr eaLnBrk="1" hangingPunct="1">
              <a:spcBef>
                <a:spcPct val="0"/>
              </a:spcBef>
              <a:buFontTx/>
              <a:buNone/>
            </a:pPr>
            <a:r>
              <a:rPr lang="en-US" altLang="en-US" sz="1800"/>
              <a:t>Plus Addiction Specific</a:t>
            </a:r>
          </a:p>
          <a:p>
            <a:pPr eaLnBrk="1" hangingPunct="1">
              <a:spcBef>
                <a:spcPct val="0"/>
              </a:spcBef>
              <a:buFontTx/>
              <a:buNone/>
            </a:pPr>
            <a:r>
              <a:rPr lang="en-US" altLang="en-US" sz="1800"/>
              <a:t>Professional Counseling</a:t>
            </a:r>
          </a:p>
        </p:txBody>
      </p:sp>
      <p:sp>
        <p:nvSpPr>
          <p:cNvPr id="68622" name="TextBox 50"/>
          <p:cNvSpPr txBox="1">
            <a:spLocks noChangeArrowheads="1"/>
          </p:cNvSpPr>
          <p:nvPr/>
        </p:nvSpPr>
        <p:spPr bwMode="auto">
          <a:xfrm>
            <a:off x="4611688" y="2247910"/>
            <a:ext cx="3716337" cy="3691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06" tIns="45651" rIns="91306" bIns="45651">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Plus Outpatient Buprenorphine Tx</a:t>
            </a:r>
          </a:p>
        </p:txBody>
      </p:sp>
      <p:sp>
        <p:nvSpPr>
          <p:cNvPr id="68623" name="TextBox 51"/>
          <p:cNvSpPr txBox="1">
            <a:spLocks noChangeArrowheads="1"/>
          </p:cNvSpPr>
          <p:nvPr/>
        </p:nvSpPr>
        <p:spPr bwMode="auto">
          <a:xfrm>
            <a:off x="2298702" y="2247910"/>
            <a:ext cx="2313183" cy="3691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306" tIns="45651" rIns="91306" bIns="45651">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Plus Oral Medication</a:t>
            </a:r>
          </a:p>
        </p:txBody>
      </p:sp>
      <p:sp>
        <p:nvSpPr>
          <p:cNvPr id="68624" name="TextBox 52"/>
          <p:cNvSpPr txBox="1">
            <a:spLocks noChangeArrowheads="1"/>
          </p:cNvSpPr>
          <p:nvPr/>
        </p:nvSpPr>
        <p:spPr bwMode="auto">
          <a:xfrm>
            <a:off x="3203581" y="1828810"/>
            <a:ext cx="1364205" cy="3691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306" tIns="45651" rIns="91306" bIns="45651">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Plus Insulin</a:t>
            </a:r>
          </a:p>
        </p:txBody>
      </p:sp>
      <p:sp>
        <p:nvSpPr>
          <p:cNvPr id="68625" name="TextBox 53"/>
          <p:cNvSpPr txBox="1">
            <a:spLocks noChangeArrowheads="1"/>
          </p:cNvSpPr>
          <p:nvPr/>
        </p:nvSpPr>
        <p:spPr bwMode="auto">
          <a:xfrm>
            <a:off x="4546606" y="1811351"/>
            <a:ext cx="2479896" cy="3691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306" tIns="45651" rIns="91306" bIns="45651">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t>Plus Methadone Clinic</a:t>
            </a:r>
          </a:p>
        </p:txBody>
      </p:sp>
      <p:sp>
        <p:nvSpPr>
          <p:cNvPr id="68626" name="TextBox 54"/>
          <p:cNvSpPr txBox="1">
            <a:spLocks noChangeArrowheads="1"/>
          </p:cNvSpPr>
          <p:nvPr/>
        </p:nvSpPr>
        <p:spPr bwMode="auto">
          <a:xfrm>
            <a:off x="3764351" y="1436626"/>
            <a:ext cx="1595038" cy="3691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306" tIns="45651" rIns="91306" bIns="45651">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Inpatient, IOP</a:t>
            </a:r>
          </a:p>
        </p:txBody>
      </p:sp>
      <p:sp>
        <p:nvSpPr>
          <p:cNvPr id="2" name="Down Arrow 1"/>
          <p:cNvSpPr/>
          <p:nvPr/>
        </p:nvSpPr>
        <p:spPr>
          <a:xfrm>
            <a:off x="4387215" y="3531394"/>
            <a:ext cx="350519" cy="2198688"/>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lIns="91306" tIns="45651" rIns="91306" bIns="45651" rtlCol="0" anchor="ctr"/>
          <a:lstStyle/>
          <a:p>
            <a:pPr algn="ctr"/>
            <a:endParaRPr lang="en-US">
              <a:solidFill>
                <a:srgbClr val="FF0000"/>
              </a:solidFill>
            </a:endParaRPr>
          </a:p>
        </p:txBody>
      </p:sp>
      <p:sp>
        <p:nvSpPr>
          <p:cNvPr id="3" name="Down Arrow 2"/>
          <p:cNvSpPr/>
          <p:nvPr/>
        </p:nvSpPr>
        <p:spPr>
          <a:xfrm>
            <a:off x="4452318" y="2408707"/>
            <a:ext cx="318769" cy="949807"/>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91306" tIns="45651" rIns="91306" bIns="45651" rtlCol="0" anchor="ctr"/>
          <a:lstStyle/>
          <a:p>
            <a:pPr algn="ctr"/>
            <a:endParaRPr lang="en-US"/>
          </a:p>
        </p:txBody>
      </p:sp>
      <p:sp>
        <p:nvSpPr>
          <p:cNvPr id="7" name="Down Arrow 6"/>
          <p:cNvSpPr/>
          <p:nvPr/>
        </p:nvSpPr>
        <p:spPr>
          <a:xfrm>
            <a:off x="4531202" y="1752614"/>
            <a:ext cx="160972" cy="428625"/>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lIns="91306" tIns="45651" rIns="91306" bIns="45651" rtlCol="0" anchor="ctr"/>
          <a:lstStyle/>
          <a:p>
            <a:pPr algn="ctr"/>
            <a:endParaRPr lang="en-US"/>
          </a:p>
        </p:txBody>
      </p:sp>
    </p:spTree>
    <p:extLst>
      <p:ext uri="{BB962C8B-B14F-4D97-AF65-F5344CB8AC3E}">
        <p14:creationId xmlns:p14="http://schemas.microsoft.com/office/powerpoint/2010/main" xmlns="" val="210076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a:xfrm>
            <a:off x="457200" y="609603"/>
            <a:ext cx="8257142" cy="1186146"/>
          </a:xfrm>
        </p:spPr>
        <p:txBody>
          <a:bodyPr>
            <a:normAutofit fontScale="90000"/>
          </a:bodyPr>
          <a:lstStyle/>
          <a:p>
            <a:pPr>
              <a:defRPr/>
            </a:pPr>
            <a:r>
              <a:rPr lang="en-US" sz="3200" b="1" i="1" u="sng" dirty="0">
                <a:effectLst>
                  <a:outerShdw blurRad="38100" dist="38100" dir="2700000" algn="tl">
                    <a:srgbClr val="C0C0C0"/>
                  </a:outerShdw>
                </a:effectLst>
              </a:rPr>
              <a:t>ADJUNCT</a:t>
            </a:r>
            <a:r>
              <a:rPr lang="en-US" sz="3200" dirty="0"/>
              <a:t> TO COUNSELING:</a:t>
            </a:r>
            <a:br>
              <a:rPr lang="en-US" sz="3200" dirty="0"/>
            </a:br>
            <a:r>
              <a:rPr lang="en-US" sz="3200" dirty="0"/>
              <a:t>MEDICATION ASSITED ADDICTION TREATMENT</a:t>
            </a:r>
            <a:br>
              <a:rPr lang="en-US" sz="3200" dirty="0"/>
            </a:br>
            <a:r>
              <a:rPr lang="en-US" sz="3200" dirty="0"/>
              <a:t> primarily</a:t>
            </a:r>
            <a:endParaRPr lang="en-US" sz="3200" b="1" i="1" u="sng" dirty="0">
              <a:effectLst>
                <a:outerShdw blurRad="38100" dist="38100" dir="2700000" algn="tl">
                  <a:srgbClr val="C0C0C0"/>
                </a:outerShdw>
              </a:effectLst>
            </a:endParaRPr>
          </a:p>
        </p:txBody>
      </p:sp>
      <p:sp>
        <p:nvSpPr>
          <p:cNvPr id="62467" name="Rectangle 3"/>
          <p:cNvSpPr>
            <a:spLocks noGrp="1" noChangeArrowheads="1"/>
          </p:cNvSpPr>
          <p:nvPr>
            <p:ph type="body" idx="1"/>
          </p:nvPr>
        </p:nvSpPr>
        <p:spPr>
          <a:xfrm>
            <a:off x="567369" y="1491851"/>
            <a:ext cx="7772400" cy="4114800"/>
          </a:xfrm>
        </p:spPr>
        <p:txBody>
          <a:bodyPr>
            <a:normAutofit fontScale="92500" lnSpcReduction="10000"/>
          </a:bodyPr>
          <a:lstStyle/>
          <a:p>
            <a:pPr>
              <a:lnSpc>
                <a:spcPct val="90000"/>
              </a:lnSpc>
            </a:pPr>
            <a:r>
              <a:rPr lang="en-US" sz="2800" dirty="0"/>
              <a:t>Medication- (FDA approved)</a:t>
            </a:r>
          </a:p>
          <a:p>
            <a:pPr lvl="1">
              <a:lnSpc>
                <a:spcPct val="90000"/>
              </a:lnSpc>
            </a:pPr>
            <a:r>
              <a:rPr lang="en-US" sz="2400" dirty="0"/>
              <a:t>Nicotine</a:t>
            </a:r>
          </a:p>
          <a:p>
            <a:pPr lvl="2">
              <a:lnSpc>
                <a:spcPct val="90000"/>
              </a:lnSpc>
            </a:pPr>
            <a:r>
              <a:rPr lang="en-US" sz="2000" dirty="0" err="1"/>
              <a:t>Varenicline</a:t>
            </a:r>
            <a:endParaRPr lang="en-US" sz="2000" dirty="0"/>
          </a:p>
          <a:p>
            <a:pPr lvl="2">
              <a:lnSpc>
                <a:spcPct val="90000"/>
              </a:lnSpc>
            </a:pPr>
            <a:r>
              <a:rPr lang="en-US" sz="2000" dirty="0"/>
              <a:t>Nicotine Replacement</a:t>
            </a:r>
          </a:p>
          <a:p>
            <a:pPr lvl="1">
              <a:lnSpc>
                <a:spcPct val="90000"/>
              </a:lnSpc>
            </a:pPr>
            <a:r>
              <a:rPr lang="en-US" sz="2400" dirty="0"/>
              <a:t>Alcohol</a:t>
            </a:r>
          </a:p>
          <a:p>
            <a:pPr lvl="2">
              <a:lnSpc>
                <a:spcPct val="90000"/>
              </a:lnSpc>
            </a:pPr>
            <a:r>
              <a:rPr lang="en-US" sz="2000" dirty="0" err="1"/>
              <a:t>Acamprosate</a:t>
            </a:r>
            <a:endParaRPr lang="en-US" sz="2000" dirty="0"/>
          </a:p>
          <a:p>
            <a:pPr lvl="2">
              <a:lnSpc>
                <a:spcPct val="90000"/>
              </a:lnSpc>
            </a:pPr>
            <a:r>
              <a:rPr lang="en-US" sz="2000" dirty="0"/>
              <a:t>Naltrexone (pills and injections)</a:t>
            </a:r>
          </a:p>
          <a:p>
            <a:pPr lvl="1">
              <a:lnSpc>
                <a:spcPct val="90000"/>
              </a:lnSpc>
            </a:pPr>
            <a:r>
              <a:rPr lang="en-US" sz="2000" dirty="0"/>
              <a:t>Opioids</a:t>
            </a:r>
          </a:p>
          <a:p>
            <a:pPr lvl="2">
              <a:lnSpc>
                <a:spcPct val="90000"/>
              </a:lnSpc>
            </a:pPr>
            <a:r>
              <a:rPr lang="en-US" sz="2000" dirty="0"/>
              <a:t>Methadone (Methadone Maintenance Therapy- MMT)</a:t>
            </a:r>
          </a:p>
          <a:p>
            <a:pPr lvl="2">
              <a:lnSpc>
                <a:spcPct val="90000"/>
              </a:lnSpc>
            </a:pPr>
            <a:r>
              <a:rPr lang="en-US" sz="2000" dirty="0"/>
              <a:t>Buprenorphine</a:t>
            </a:r>
          </a:p>
          <a:p>
            <a:pPr lvl="2">
              <a:lnSpc>
                <a:spcPct val="90000"/>
              </a:lnSpc>
            </a:pPr>
            <a:r>
              <a:rPr lang="en-US" sz="2000" dirty="0"/>
              <a:t>Naltrexone – oral and Intramuscular depot (</a:t>
            </a:r>
            <a:r>
              <a:rPr lang="en-US" sz="2000" dirty="0" err="1"/>
              <a:t>Vivitrol</a:t>
            </a:r>
            <a:r>
              <a:rPr lang="en-US" sz="2000" dirty="0"/>
              <a:t>)</a:t>
            </a:r>
          </a:p>
          <a:p>
            <a:pPr lvl="1">
              <a:lnSpc>
                <a:spcPct val="90000"/>
              </a:lnSpc>
              <a:buFontTx/>
              <a:buNone/>
            </a:pPr>
            <a:endParaRPr lang="en-US" sz="2400" dirty="0"/>
          </a:p>
        </p:txBody>
      </p:sp>
      <p:sp>
        <p:nvSpPr>
          <p:cNvPr id="2" name="TextBox 1"/>
          <p:cNvSpPr txBox="1"/>
          <p:nvPr/>
        </p:nvSpPr>
        <p:spPr>
          <a:xfrm>
            <a:off x="5486401" y="3352803"/>
            <a:ext cx="3048000" cy="646191"/>
          </a:xfrm>
          <a:prstGeom prst="rect">
            <a:avLst/>
          </a:prstGeom>
          <a:noFill/>
        </p:spPr>
        <p:txBody>
          <a:bodyPr wrap="square" lIns="91306" tIns="45651" rIns="91306" bIns="45651" rtlCol="0">
            <a:spAutoFit/>
          </a:bodyPr>
          <a:lstStyle/>
          <a:p>
            <a:r>
              <a:rPr lang="en-US" dirty="0"/>
              <a:t>Aversive Medication-</a:t>
            </a:r>
          </a:p>
          <a:p>
            <a:r>
              <a:rPr lang="en-US" dirty="0"/>
              <a:t>Disulfiram</a:t>
            </a:r>
          </a:p>
        </p:txBody>
      </p:sp>
      <p:sp>
        <p:nvSpPr>
          <p:cNvPr id="3" name="TextBox 2">
            <a:extLst>
              <a:ext uri="{FF2B5EF4-FFF2-40B4-BE49-F238E27FC236}">
                <a16:creationId xmlns:a16="http://schemas.microsoft.com/office/drawing/2014/main" xmlns="" id="{01EEE1B0-2DCD-4C5E-B75F-7408523627B7}"/>
              </a:ext>
            </a:extLst>
          </p:cNvPr>
          <p:cNvSpPr txBox="1"/>
          <p:nvPr/>
        </p:nvSpPr>
        <p:spPr>
          <a:xfrm>
            <a:off x="6189643" y="1491851"/>
            <a:ext cx="2677099" cy="1077218"/>
          </a:xfrm>
          <a:prstGeom prst="rect">
            <a:avLst/>
          </a:prstGeom>
          <a:noFill/>
        </p:spPr>
        <p:txBody>
          <a:bodyPr wrap="square" rtlCol="0">
            <a:spAutoFit/>
          </a:bodyPr>
          <a:lstStyle/>
          <a:p>
            <a:r>
              <a:rPr lang="en-US" sz="3200" b="1" i="1" u="sng" dirty="0">
                <a:effectLst>
                  <a:outerShdw blurRad="38100" dist="38100" dir="2700000" algn="tl">
                    <a:srgbClr val="C0C0C0"/>
                  </a:outerShdw>
                </a:effectLst>
              </a:rPr>
              <a:t>Decrease Cravings!!!</a:t>
            </a:r>
            <a:endParaRPr lang="en-US" sz="3200" dirty="0"/>
          </a:p>
        </p:txBody>
      </p:sp>
    </p:spTree>
    <p:extLst>
      <p:ext uri="{BB962C8B-B14F-4D97-AF65-F5344CB8AC3E}">
        <p14:creationId xmlns:p14="http://schemas.microsoft.com/office/powerpoint/2010/main" xmlns="" val="1125325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3598"/>
            <a:ext cx="8686800" cy="1143000"/>
          </a:xfrm>
        </p:spPr>
        <p:txBody>
          <a:bodyPr>
            <a:normAutofit/>
          </a:bodyPr>
          <a:lstStyle/>
          <a:p>
            <a:r>
              <a:rPr lang="en-US" dirty="0"/>
              <a:t>The one medication every one should have on </a:t>
            </a:r>
            <a:r>
              <a:rPr lang="en-US" dirty="0" err="1"/>
              <a:t>hand:Naloxone</a:t>
            </a:r>
            <a:r>
              <a:rPr lang="en-US" dirty="0"/>
              <a:t> (Narcan)</a:t>
            </a:r>
          </a:p>
        </p:txBody>
      </p:sp>
      <p:sp>
        <p:nvSpPr>
          <p:cNvPr id="3" name="Content Placeholder 2"/>
          <p:cNvSpPr>
            <a:spLocks noGrp="1"/>
          </p:cNvSpPr>
          <p:nvPr>
            <p:ph idx="1"/>
          </p:nvPr>
        </p:nvSpPr>
        <p:spPr>
          <a:xfrm>
            <a:off x="457200" y="2133600"/>
            <a:ext cx="8229600" cy="4525963"/>
          </a:xfrm>
        </p:spPr>
        <p:txBody>
          <a:bodyPr>
            <a:normAutofit/>
          </a:bodyPr>
          <a:lstStyle/>
          <a:p>
            <a:r>
              <a:rPr lang="en-US" dirty="0"/>
              <a:t>Reverse Opioid Overdoses</a:t>
            </a:r>
          </a:p>
          <a:p>
            <a:r>
              <a:rPr lang="en-US" dirty="0"/>
              <a:t>SHORT acting, still need to call 911</a:t>
            </a:r>
          </a:p>
          <a:p>
            <a:r>
              <a:rPr lang="en-US" dirty="0"/>
              <a:t>Has NOT been shown to increase opioid </a:t>
            </a:r>
            <a:r>
              <a:rPr lang="en-US" dirty="0" err="1"/>
              <a:t>mis</a:t>
            </a:r>
            <a:r>
              <a:rPr lang="en-US" dirty="0"/>
              <a:t>-use</a:t>
            </a:r>
          </a:p>
          <a:p>
            <a:r>
              <a:rPr lang="en-US" dirty="0"/>
              <a:t>Good Samaritan</a:t>
            </a:r>
          </a:p>
          <a:p>
            <a:r>
              <a:rPr lang="en-US" dirty="0"/>
              <a:t>Project Lazarus</a:t>
            </a:r>
          </a:p>
          <a:p>
            <a:r>
              <a:rPr lang="en-US" dirty="0"/>
              <a:t>REVIVE!</a:t>
            </a:r>
          </a:p>
          <a:p>
            <a:pPr marL="0" indent="0">
              <a:buNone/>
            </a:pPr>
            <a:r>
              <a:rPr lang="en-US" dirty="0"/>
              <a:t>        DO YOU HAVE NARCAN AT YOUR PLACE OF      	EMPLOYMENT???????????</a:t>
            </a:r>
          </a:p>
        </p:txBody>
      </p:sp>
    </p:spTree>
    <p:extLst>
      <p:ext uri="{BB962C8B-B14F-4D97-AF65-F5344CB8AC3E}">
        <p14:creationId xmlns:p14="http://schemas.microsoft.com/office/powerpoint/2010/main" xmlns="" val="25321473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Shape 452"/>
          <p:cNvSpPr/>
          <p:nvPr/>
        </p:nvSpPr>
        <p:spPr>
          <a:xfrm>
            <a:off x="4701408" y="5767923"/>
            <a:ext cx="877794" cy="155863"/>
          </a:xfrm>
          <a:custGeom>
            <a:avLst/>
            <a:gdLst/>
            <a:ahLst/>
            <a:cxnLst/>
            <a:rect l="0" t="0" r="0" b="0"/>
            <a:pathLst>
              <a:path w="120000" h="120000" extrusionOk="0">
                <a:moveTo>
                  <a:pt x="43083" y="0"/>
                </a:moveTo>
                <a:lnTo>
                  <a:pt x="35614" y="3082"/>
                </a:lnTo>
                <a:lnTo>
                  <a:pt x="27296" y="10078"/>
                </a:lnTo>
                <a:lnTo>
                  <a:pt x="18657" y="20824"/>
                </a:lnTo>
                <a:lnTo>
                  <a:pt x="11390" y="33258"/>
                </a:lnTo>
                <a:lnTo>
                  <a:pt x="5251" y="47147"/>
                </a:lnTo>
                <a:lnTo>
                  <a:pt x="0" y="62258"/>
                </a:lnTo>
                <a:lnTo>
                  <a:pt x="8368" y="119992"/>
                </a:lnTo>
                <a:lnTo>
                  <a:pt x="13115" y="99807"/>
                </a:lnTo>
                <a:lnTo>
                  <a:pt x="18486" y="80741"/>
                </a:lnTo>
                <a:lnTo>
                  <a:pt x="24893" y="63170"/>
                </a:lnTo>
                <a:lnTo>
                  <a:pt x="32751" y="47467"/>
                </a:lnTo>
                <a:lnTo>
                  <a:pt x="42470" y="34005"/>
                </a:lnTo>
                <a:lnTo>
                  <a:pt x="51009" y="26322"/>
                </a:lnTo>
                <a:lnTo>
                  <a:pt x="58629" y="23154"/>
                </a:lnTo>
                <a:lnTo>
                  <a:pt x="77159" y="23154"/>
                </a:lnTo>
                <a:lnTo>
                  <a:pt x="72402" y="18241"/>
                </a:lnTo>
                <a:lnTo>
                  <a:pt x="67158" y="12490"/>
                </a:lnTo>
                <a:lnTo>
                  <a:pt x="61740" y="7074"/>
                </a:lnTo>
                <a:lnTo>
                  <a:pt x="56010" y="2711"/>
                </a:lnTo>
                <a:lnTo>
                  <a:pt x="49836" y="114"/>
                </a:lnTo>
                <a:lnTo>
                  <a:pt x="43083" y="0"/>
                </a:lnTo>
                <a:close/>
              </a:path>
              <a:path w="120000" h="120000" extrusionOk="0">
                <a:moveTo>
                  <a:pt x="77159" y="23154"/>
                </a:moveTo>
                <a:lnTo>
                  <a:pt x="58629" y="23154"/>
                </a:lnTo>
                <a:lnTo>
                  <a:pt x="65490" y="23592"/>
                </a:lnTo>
                <a:lnTo>
                  <a:pt x="71752" y="26731"/>
                </a:lnTo>
                <a:lnTo>
                  <a:pt x="77575" y="31664"/>
                </a:lnTo>
                <a:lnTo>
                  <a:pt x="88543" y="43283"/>
                </a:lnTo>
                <a:lnTo>
                  <a:pt x="94008" y="48156"/>
                </a:lnTo>
                <a:lnTo>
                  <a:pt x="99674" y="51197"/>
                </a:lnTo>
                <a:lnTo>
                  <a:pt x="105701" y="51497"/>
                </a:lnTo>
                <a:lnTo>
                  <a:pt x="112250" y="48151"/>
                </a:lnTo>
                <a:lnTo>
                  <a:pt x="119479" y="40251"/>
                </a:lnTo>
                <a:lnTo>
                  <a:pt x="119644" y="40025"/>
                </a:lnTo>
                <a:lnTo>
                  <a:pt x="119795" y="39798"/>
                </a:lnTo>
                <a:lnTo>
                  <a:pt x="119959" y="39572"/>
                </a:lnTo>
                <a:lnTo>
                  <a:pt x="116930" y="35146"/>
                </a:lnTo>
                <a:lnTo>
                  <a:pt x="113883" y="30362"/>
                </a:lnTo>
                <a:lnTo>
                  <a:pt x="88428" y="30362"/>
                </a:lnTo>
                <a:lnTo>
                  <a:pt x="82902" y="27893"/>
                </a:lnTo>
                <a:lnTo>
                  <a:pt x="77605" y="23614"/>
                </a:lnTo>
                <a:lnTo>
                  <a:pt x="77159" y="23154"/>
                </a:lnTo>
                <a:close/>
              </a:path>
              <a:path w="120000" h="120000" extrusionOk="0">
                <a:moveTo>
                  <a:pt x="107742" y="19738"/>
                </a:moveTo>
                <a:lnTo>
                  <a:pt x="100706" y="27009"/>
                </a:lnTo>
                <a:lnTo>
                  <a:pt x="94318" y="30306"/>
                </a:lnTo>
                <a:lnTo>
                  <a:pt x="88428" y="30362"/>
                </a:lnTo>
                <a:lnTo>
                  <a:pt x="113883" y="30362"/>
                </a:lnTo>
                <a:lnTo>
                  <a:pt x="110820" y="25225"/>
                </a:lnTo>
                <a:lnTo>
                  <a:pt x="107742" y="19738"/>
                </a:lnTo>
                <a:close/>
              </a:path>
            </a:pathLst>
          </a:custGeom>
          <a:solidFill>
            <a:srgbClr val="74CBC8"/>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53" name="Shape 453"/>
          <p:cNvSpPr/>
          <p:nvPr/>
        </p:nvSpPr>
        <p:spPr>
          <a:xfrm>
            <a:off x="4620615" y="5711993"/>
            <a:ext cx="828488" cy="101311"/>
          </a:xfrm>
          <a:custGeom>
            <a:avLst/>
            <a:gdLst/>
            <a:ahLst/>
            <a:cxnLst/>
            <a:rect l="0" t="0" r="0" b="0"/>
            <a:pathLst>
              <a:path w="120000" h="120000" extrusionOk="0">
                <a:moveTo>
                  <a:pt x="35959" y="0"/>
                </a:moveTo>
                <a:lnTo>
                  <a:pt x="27521" y="3212"/>
                </a:lnTo>
                <a:lnTo>
                  <a:pt x="18078" y="12313"/>
                </a:lnTo>
                <a:lnTo>
                  <a:pt x="8300" y="27076"/>
                </a:lnTo>
                <a:lnTo>
                  <a:pt x="0" y="44723"/>
                </a:lnTo>
                <a:lnTo>
                  <a:pt x="7459" y="119492"/>
                </a:lnTo>
                <a:lnTo>
                  <a:pt x="12896" y="99958"/>
                </a:lnTo>
                <a:lnTo>
                  <a:pt x="19151" y="82123"/>
                </a:lnTo>
                <a:lnTo>
                  <a:pt x="26411" y="66266"/>
                </a:lnTo>
                <a:lnTo>
                  <a:pt x="34859" y="52662"/>
                </a:lnTo>
                <a:lnTo>
                  <a:pt x="43746" y="43115"/>
                </a:lnTo>
                <a:lnTo>
                  <a:pt x="51713" y="39337"/>
                </a:lnTo>
                <a:lnTo>
                  <a:pt x="71696" y="39337"/>
                </a:lnTo>
                <a:lnTo>
                  <a:pt x="68678" y="34417"/>
                </a:lnTo>
                <a:lnTo>
                  <a:pt x="62863" y="24405"/>
                </a:lnTo>
                <a:lnTo>
                  <a:pt x="56843" y="14876"/>
                </a:lnTo>
                <a:lnTo>
                  <a:pt x="50460" y="6912"/>
                </a:lnTo>
                <a:lnTo>
                  <a:pt x="43551" y="1593"/>
                </a:lnTo>
                <a:lnTo>
                  <a:pt x="35959" y="0"/>
                </a:lnTo>
                <a:close/>
              </a:path>
              <a:path w="120000" h="120000" extrusionOk="0">
                <a:moveTo>
                  <a:pt x="71696" y="39337"/>
                </a:moveTo>
                <a:lnTo>
                  <a:pt x="51713" y="39337"/>
                </a:lnTo>
                <a:lnTo>
                  <a:pt x="58904" y="40285"/>
                </a:lnTo>
                <a:lnTo>
                  <a:pt x="65464" y="44916"/>
                </a:lnTo>
                <a:lnTo>
                  <a:pt x="71537" y="52186"/>
                </a:lnTo>
                <a:lnTo>
                  <a:pt x="77269" y="61051"/>
                </a:lnTo>
                <a:lnTo>
                  <a:pt x="82804" y="70469"/>
                </a:lnTo>
                <a:lnTo>
                  <a:pt x="88287" y="79397"/>
                </a:lnTo>
                <a:lnTo>
                  <a:pt x="93863" y="86791"/>
                </a:lnTo>
                <a:lnTo>
                  <a:pt x="99675" y="91606"/>
                </a:lnTo>
                <a:lnTo>
                  <a:pt x="105870" y="92802"/>
                </a:lnTo>
                <a:lnTo>
                  <a:pt x="112590" y="89334"/>
                </a:lnTo>
                <a:lnTo>
                  <a:pt x="119982" y="80159"/>
                </a:lnTo>
                <a:lnTo>
                  <a:pt x="117138" y="71634"/>
                </a:lnTo>
                <a:lnTo>
                  <a:pt x="114282" y="62707"/>
                </a:lnTo>
                <a:lnTo>
                  <a:pt x="112737" y="57679"/>
                </a:lnTo>
                <a:lnTo>
                  <a:pt x="93108" y="57679"/>
                </a:lnTo>
                <a:lnTo>
                  <a:pt x="86505" y="56543"/>
                </a:lnTo>
                <a:lnTo>
                  <a:pt x="80339" y="51567"/>
                </a:lnTo>
                <a:lnTo>
                  <a:pt x="74432" y="43800"/>
                </a:lnTo>
                <a:lnTo>
                  <a:pt x="71696" y="39337"/>
                </a:lnTo>
                <a:close/>
              </a:path>
              <a:path w="120000" h="120000" extrusionOk="0">
                <a:moveTo>
                  <a:pt x="108541" y="43656"/>
                </a:moveTo>
                <a:lnTo>
                  <a:pt x="108429" y="43831"/>
                </a:lnTo>
                <a:lnTo>
                  <a:pt x="108359" y="43964"/>
                </a:lnTo>
                <a:lnTo>
                  <a:pt x="108266" y="44108"/>
                </a:lnTo>
                <a:lnTo>
                  <a:pt x="100308" y="53894"/>
                </a:lnTo>
                <a:lnTo>
                  <a:pt x="93108" y="57679"/>
                </a:lnTo>
                <a:lnTo>
                  <a:pt x="112737" y="57679"/>
                </a:lnTo>
                <a:lnTo>
                  <a:pt x="111417" y="53381"/>
                </a:lnTo>
                <a:lnTo>
                  <a:pt x="108541" y="43656"/>
                </a:lnTo>
                <a:close/>
              </a:path>
            </a:pathLst>
          </a:custGeom>
          <a:solidFill>
            <a:srgbClr val="F3901D"/>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54" name="Shape 454"/>
          <p:cNvSpPr/>
          <p:nvPr/>
        </p:nvSpPr>
        <p:spPr>
          <a:xfrm>
            <a:off x="4549895" y="5650813"/>
            <a:ext cx="782917" cy="91353"/>
          </a:xfrm>
          <a:custGeom>
            <a:avLst/>
            <a:gdLst/>
            <a:ahLst/>
            <a:cxnLst/>
            <a:rect l="0" t="0" r="0" b="0"/>
            <a:pathLst>
              <a:path w="120000" h="120000" extrusionOk="0">
                <a:moveTo>
                  <a:pt x="63067" y="47637"/>
                </a:moveTo>
                <a:lnTo>
                  <a:pt x="43172" y="47637"/>
                </a:lnTo>
                <a:lnTo>
                  <a:pt x="51277" y="50399"/>
                </a:lnTo>
                <a:lnTo>
                  <a:pt x="58634" y="57159"/>
                </a:lnTo>
                <a:lnTo>
                  <a:pt x="65417" y="66764"/>
                </a:lnTo>
                <a:lnTo>
                  <a:pt x="71802" y="78059"/>
                </a:lnTo>
                <a:lnTo>
                  <a:pt x="77962" y="89889"/>
                </a:lnTo>
                <a:lnTo>
                  <a:pt x="84071" y="101101"/>
                </a:lnTo>
                <a:lnTo>
                  <a:pt x="90305" y="110540"/>
                </a:lnTo>
                <a:lnTo>
                  <a:pt x="96837" y="117052"/>
                </a:lnTo>
                <a:lnTo>
                  <a:pt x="103841" y="119484"/>
                </a:lnTo>
                <a:lnTo>
                  <a:pt x="111493" y="116679"/>
                </a:lnTo>
                <a:lnTo>
                  <a:pt x="119965" y="107486"/>
                </a:lnTo>
                <a:lnTo>
                  <a:pt x="117198" y="96671"/>
                </a:lnTo>
                <a:lnTo>
                  <a:pt x="114421" y="85504"/>
                </a:lnTo>
                <a:lnTo>
                  <a:pt x="112453" y="77368"/>
                </a:lnTo>
                <a:lnTo>
                  <a:pt x="90453" y="77368"/>
                </a:lnTo>
                <a:lnTo>
                  <a:pt x="83489" y="75625"/>
                </a:lnTo>
                <a:lnTo>
                  <a:pt x="77008" y="70048"/>
                </a:lnTo>
                <a:lnTo>
                  <a:pt x="70859" y="61578"/>
                </a:lnTo>
                <a:lnTo>
                  <a:pt x="64890" y="51151"/>
                </a:lnTo>
                <a:lnTo>
                  <a:pt x="63067" y="47637"/>
                </a:lnTo>
                <a:close/>
              </a:path>
              <a:path w="120000" h="120000" extrusionOk="0">
                <a:moveTo>
                  <a:pt x="24395" y="0"/>
                </a:moveTo>
                <a:lnTo>
                  <a:pt x="15452" y="2128"/>
                </a:lnTo>
                <a:lnTo>
                  <a:pt x="5480" y="9802"/>
                </a:lnTo>
                <a:lnTo>
                  <a:pt x="0" y="16126"/>
                </a:lnTo>
                <a:lnTo>
                  <a:pt x="6725" y="86762"/>
                </a:lnTo>
                <a:lnTo>
                  <a:pt x="10611" y="78806"/>
                </a:lnTo>
                <a:lnTo>
                  <a:pt x="14773" y="71450"/>
                </a:lnTo>
                <a:lnTo>
                  <a:pt x="19235" y="64741"/>
                </a:lnTo>
                <a:lnTo>
                  <a:pt x="24022" y="58723"/>
                </a:lnTo>
                <a:lnTo>
                  <a:pt x="34145" y="50027"/>
                </a:lnTo>
                <a:lnTo>
                  <a:pt x="43172" y="47637"/>
                </a:lnTo>
                <a:lnTo>
                  <a:pt x="63067" y="47637"/>
                </a:lnTo>
                <a:lnTo>
                  <a:pt x="52889" y="28175"/>
                </a:lnTo>
                <a:lnTo>
                  <a:pt x="46554" y="17503"/>
                </a:lnTo>
                <a:lnTo>
                  <a:pt x="39795" y="8624"/>
                </a:lnTo>
                <a:lnTo>
                  <a:pt x="32459" y="2477"/>
                </a:lnTo>
                <a:lnTo>
                  <a:pt x="24395" y="0"/>
                </a:lnTo>
                <a:close/>
              </a:path>
              <a:path w="120000" h="120000" extrusionOk="0">
                <a:moveTo>
                  <a:pt x="108840" y="62125"/>
                </a:moveTo>
                <a:lnTo>
                  <a:pt x="107264" y="64513"/>
                </a:lnTo>
                <a:lnTo>
                  <a:pt x="106438" y="65605"/>
                </a:lnTo>
                <a:lnTo>
                  <a:pt x="98052" y="74340"/>
                </a:lnTo>
                <a:lnTo>
                  <a:pt x="90453" y="77368"/>
                </a:lnTo>
                <a:lnTo>
                  <a:pt x="112453" y="77368"/>
                </a:lnTo>
                <a:lnTo>
                  <a:pt x="111635" y="73988"/>
                </a:lnTo>
                <a:lnTo>
                  <a:pt x="108840" y="62125"/>
                </a:lnTo>
                <a:close/>
              </a:path>
            </a:pathLst>
          </a:custGeom>
          <a:solidFill>
            <a:srgbClr val="5D87A1"/>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55" name="Shape 455"/>
          <p:cNvSpPr/>
          <p:nvPr/>
        </p:nvSpPr>
        <p:spPr>
          <a:xfrm>
            <a:off x="4479472" y="5576126"/>
            <a:ext cx="750047" cy="115598"/>
          </a:xfrm>
          <a:custGeom>
            <a:avLst/>
            <a:gdLst/>
            <a:ahLst/>
            <a:cxnLst/>
            <a:rect l="0" t="0" r="0" b="0"/>
            <a:pathLst>
              <a:path w="120000" h="120000" extrusionOk="0">
                <a:moveTo>
                  <a:pt x="54110" y="52018"/>
                </a:moveTo>
                <a:lnTo>
                  <a:pt x="31369" y="52018"/>
                </a:lnTo>
                <a:lnTo>
                  <a:pt x="39885" y="54798"/>
                </a:lnTo>
                <a:lnTo>
                  <a:pt x="47614" y="60398"/>
                </a:lnTo>
                <a:lnTo>
                  <a:pt x="54721" y="68091"/>
                </a:lnTo>
                <a:lnTo>
                  <a:pt x="61370" y="77156"/>
                </a:lnTo>
                <a:lnTo>
                  <a:pt x="73951" y="96501"/>
                </a:lnTo>
                <a:lnTo>
                  <a:pt x="80213" y="105333"/>
                </a:lnTo>
                <a:lnTo>
                  <a:pt x="86674" y="112641"/>
                </a:lnTo>
                <a:lnTo>
                  <a:pt x="93499" y="117700"/>
                </a:lnTo>
                <a:lnTo>
                  <a:pt x="100853" y="119786"/>
                </a:lnTo>
                <a:lnTo>
                  <a:pt x="108899" y="118176"/>
                </a:lnTo>
                <a:lnTo>
                  <a:pt x="117803" y="112144"/>
                </a:lnTo>
                <a:lnTo>
                  <a:pt x="119220" y="110805"/>
                </a:lnTo>
                <a:lnTo>
                  <a:pt x="119909" y="110086"/>
                </a:lnTo>
                <a:lnTo>
                  <a:pt x="117166" y="100654"/>
                </a:lnTo>
                <a:lnTo>
                  <a:pt x="114412" y="90968"/>
                </a:lnTo>
                <a:lnTo>
                  <a:pt x="112776" y="85080"/>
                </a:lnTo>
                <a:lnTo>
                  <a:pt x="84454" y="85080"/>
                </a:lnTo>
                <a:lnTo>
                  <a:pt x="76987" y="82901"/>
                </a:lnTo>
                <a:lnTo>
                  <a:pt x="70287" y="77555"/>
                </a:lnTo>
                <a:lnTo>
                  <a:pt x="64146" y="69728"/>
                </a:lnTo>
                <a:lnTo>
                  <a:pt x="58358" y="60103"/>
                </a:lnTo>
                <a:lnTo>
                  <a:pt x="54110" y="52018"/>
                </a:lnTo>
                <a:close/>
              </a:path>
              <a:path w="120000" h="120000" extrusionOk="0">
                <a:moveTo>
                  <a:pt x="108884" y="70859"/>
                </a:moveTo>
                <a:lnTo>
                  <a:pt x="92893" y="83407"/>
                </a:lnTo>
                <a:lnTo>
                  <a:pt x="84454" y="85080"/>
                </a:lnTo>
                <a:lnTo>
                  <a:pt x="112776" y="85080"/>
                </a:lnTo>
                <a:lnTo>
                  <a:pt x="111651" y="81034"/>
                </a:lnTo>
                <a:lnTo>
                  <a:pt x="108884" y="70859"/>
                </a:lnTo>
                <a:close/>
              </a:path>
              <a:path w="120000" h="120000" extrusionOk="0">
                <a:moveTo>
                  <a:pt x="10393" y="0"/>
                </a:moveTo>
                <a:lnTo>
                  <a:pt x="0" y="675"/>
                </a:lnTo>
                <a:lnTo>
                  <a:pt x="7532" y="60584"/>
                </a:lnTo>
                <a:lnTo>
                  <a:pt x="8768" y="59605"/>
                </a:lnTo>
                <a:lnTo>
                  <a:pt x="10023" y="58679"/>
                </a:lnTo>
                <a:lnTo>
                  <a:pt x="11321" y="57807"/>
                </a:lnTo>
                <a:lnTo>
                  <a:pt x="21903" y="52779"/>
                </a:lnTo>
                <a:lnTo>
                  <a:pt x="31369" y="52018"/>
                </a:lnTo>
                <a:lnTo>
                  <a:pt x="54110" y="52018"/>
                </a:lnTo>
                <a:lnTo>
                  <a:pt x="52717" y="49368"/>
                </a:lnTo>
                <a:lnTo>
                  <a:pt x="41050" y="27305"/>
                </a:lnTo>
                <a:lnTo>
                  <a:pt x="27493" y="9022"/>
                </a:lnTo>
                <a:lnTo>
                  <a:pt x="19489" y="3010"/>
                </a:lnTo>
                <a:lnTo>
                  <a:pt x="10393" y="0"/>
                </a:lnTo>
                <a:close/>
              </a:path>
            </a:pathLst>
          </a:custGeom>
          <a:solidFill>
            <a:srgbClr val="EE3124"/>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56" name="Shape 456"/>
          <p:cNvSpPr/>
          <p:nvPr/>
        </p:nvSpPr>
        <p:spPr>
          <a:xfrm>
            <a:off x="5257432" y="5968093"/>
            <a:ext cx="46317" cy="41995"/>
          </a:xfrm>
          <a:custGeom>
            <a:avLst/>
            <a:gdLst/>
            <a:ahLst/>
            <a:cxnLst/>
            <a:rect l="0" t="0" r="0" b="0"/>
            <a:pathLst>
              <a:path w="120000" h="120000" extrusionOk="0">
                <a:moveTo>
                  <a:pt x="19857" y="92610"/>
                </a:moveTo>
                <a:lnTo>
                  <a:pt x="0" y="103471"/>
                </a:lnTo>
                <a:lnTo>
                  <a:pt x="12036" y="114184"/>
                </a:lnTo>
                <a:lnTo>
                  <a:pt x="33869" y="119158"/>
                </a:lnTo>
                <a:lnTo>
                  <a:pt x="56668" y="119158"/>
                </a:lnTo>
                <a:lnTo>
                  <a:pt x="80692" y="116773"/>
                </a:lnTo>
                <a:lnTo>
                  <a:pt x="100291" y="109877"/>
                </a:lnTo>
                <a:lnTo>
                  <a:pt x="106393" y="104782"/>
                </a:lnTo>
                <a:lnTo>
                  <a:pt x="43083" y="104782"/>
                </a:lnTo>
                <a:lnTo>
                  <a:pt x="28334" y="100897"/>
                </a:lnTo>
                <a:lnTo>
                  <a:pt x="19857" y="92610"/>
                </a:lnTo>
                <a:close/>
              </a:path>
              <a:path w="120000" h="120000" extrusionOk="0">
                <a:moveTo>
                  <a:pt x="84734" y="0"/>
                </a:moveTo>
                <a:lnTo>
                  <a:pt x="65416" y="0"/>
                </a:lnTo>
                <a:lnTo>
                  <a:pt x="37999" y="3084"/>
                </a:lnTo>
                <a:lnTo>
                  <a:pt x="19309" y="10867"/>
                </a:lnTo>
                <a:lnTo>
                  <a:pt x="8625" y="21145"/>
                </a:lnTo>
                <a:lnTo>
                  <a:pt x="5224" y="31718"/>
                </a:lnTo>
                <a:lnTo>
                  <a:pt x="18900" y="55163"/>
                </a:lnTo>
                <a:lnTo>
                  <a:pt x="48984" y="65590"/>
                </a:lnTo>
                <a:lnTo>
                  <a:pt x="79071" y="72621"/>
                </a:lnTo>
                <a:lnTo>
                  <a:pt x="92747" y="85879"/>
                </a:lnTo>
                <a:lnTo>
                  <a:pt x="92747" y="98374"/>
                </a:lnTo>
                <a:lnTo>
                  <a:pt x="73158" y="104782"/>
                </a:lnTo>
                <a:lnTo>
                  <a:pt x="106393" y="104782"/>
                </a:lnTo>
                <a:lnTo>
                  <a:pt x="113495" y="98856"/>
                </a:lnTo>
                <a:lnTo>
                  <a:pt x="118332" y="84098"/>
                </a:lnTo>
                <a:lnTo>
                  <a:pt x="104659" y="62716"/>
                </a:lnTo>
                <a:lnTo>
                  <a:pt x="74572" y="53351"/>
                </a:lnTo>
                <a:lnTo>
                  <a:pt x="44485" y="46266"/>
                </a:lnTo>
                <a:lnTo>
                  <a:pt x="30812" y="31718"/>
                </a:lnTo>
                <a:lnTo>
                  <a:pt x="31065" y="24344"/>
                </a:lnTo>
                <a:lnTo>
                  <a:pt x="38862" y="14424"/>
                </a:lnTo>
                <a:lnTo>
                  <a:pt x="114086" y="14424"/>
                </a:lnTo>
                <a:lnTo>
                  <a:pt x="116513" y="13014"/>
                </a:lnTo>
                <a:lnTo>
                  <a:pt x="103235" y="2548"/>
                </a:lnTo>
                <a:lnTo>
                  <a:pt x="84734" y="0"/>
                </a:lnTo>
                <a:close/>
              </a:path>
              <a:path w="120000" h="120000" extrusionOk="0">
                <a:moveTo>
                  <a:pt x="114086" y="14424"/>
                </a:moveTo>
                <a:lnTo>
                  <a:pt x="79199" y="14424"/>
                </a:lnTo>
                <a:lnTo>
                  <a:pt x="90928" y="18406"/>
                </a:lnTo>
                <a:lnTo>
                  <a:pt x="97005" y="24344"/>
                </a:lnTo>
                <a:lnTo>
                  <a:pt x="114086" y="14424"/>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57" name="Shape 457"/>
          <p:cNvSpPr/>
          <p:nvPr/>
        </p:nvSpPr>
        <p:spPr>
          <a:xfrm>
            <a:off x="5316155" y="5969101"/>
            <a:ext cx="71717" cy="39831"/>
          </a:xfrm>
          <a:custGeom>
            <a:avLst/>
            <a:gdLst/>
            <a:ahLst/>
            <a:cxnLst/>
            <a:rect l="0" t="0" r="0" b="0"/>
            <a:pathLst>
              <a:path w="120000" h="120000" extrusionOk="0">
                <a:moveTo>
                  <a:pt x="23124" y="0"/>
                </a:moveTo>
                <a:lnTo>
                  <a:pt x="0" y="0"/>
                </a:lnTo>
                <a:lnTo>
                  <a:pt x="0" y="119607"/>
                </a:lnTo>
                <a:lnTo>
                  <a:pt x="15523" y="119607"/>
                </a:lnTo>
                <a:lnTo>
                  <a:pt x="15523" y="21311"/>
                </a:lnTo>
                <a:lnTo>
                  <a:pt x="31702" y="21311"/>
                </a:lnTo>
                <a:lnTo>
                  <a:pt x="23124" y="0"/>
                </a:lnTo>
                <a:close/>
              </a:path>
              <a:path w="120000" h="120000" extrusionOk="0">
                <a:moveTo>
                  <a:pt x="31702" y="21311"/>
                </a:moveTo>
                <a:lnTo>
                  <a:pt x="15874" y="21311"/>
                </a:lnTo>
                <a:lnTo>
                  <a:pt x="54549" y="119607"/>
                </a:lnTo>
                <a:lnTo>
                  <a:pt x="64874" y="119607"/>
                </a:lnTo>
                <a:lnTo>
                  <a:pt x="76322" y="90546"/>
                </a:lnTo>
                <a:lnTo>
                  <a:pt x="59574" y="90546"/>
                </a:lnTo>
                <a:lnTo>
                  <a:pt x="31702" y="21311"/>
                </a:lnTo>
                <a:close/>
              </a:path>
              <a:path w="120000" h="120000" extrusionOk="0">
                <a:moveTo>
                  <a:pt x="119474" y="21311"/>
                </a:moveTo>
                <a:lnTo>
                  <a:pt x="103899" y="21311"/>
                </a:lnTo>
                <a:lnTo>
                  <a:pt x="103899" y="119607"/>
                </a:lnTo>
                <a:lnTo>
                  <a:pt x="119474" y="119607"/>
                </a:lnTo>
                <a:lnTo>
                  <a:pt x="119474" y="21311"/>
                </a:lnTo>
                <a:close/>
              </a:path>
              <a:path w="120000" h="120000" extrusionOk="0">
                <a:moveTo>
                  <a:pt x="119474" y="0"/>
                </a:moveTo>
                <a:lnTo>
                  <a:pt x="96299" y="0"/>
                </a:lnTo>
                <a:lnTo>
                  <a:pt x="60173" y="90546"/>
                </a:lnTo>
                <a:lnTo>
                  <a:pt x="76322" y="90546"/>
                </a:lnTo>
                <a:lnTo>
                  <a:pt x="103598" y="21311"/>
                </a:lnTo>
                <a:lnTo>
                  <a:pt x="119474" y="21311"/>
                </a:lnTo>
                <a:lnTo>
                  <a:pt x="119474" y="0"/>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58" name="Shape 458"/>
          <p:cNvSpPr/>
          <p:nvPr/>
        </p:nvSpPr>
        <p:spPr>
          <a:xfrm>
            <a:off x="3973728" y="5965387"/>
            <a:ext cx="461682" cy="265401"/>
          </a:xfrm>
          <a:custGeom>
            <a:avLst/>
            <a:gdLst/>
            <a:ahLst/>
            <a:cxnLst/>
            <a:rect l="0" t="0" r="0" b="0"/>
            <a:pathLst>
              <a:path w="120000" h="120000" extrusionOk="0">
                <a:moveTo>
                  <a:pt x="7560" y="0"/>
                </a:moveTo>
                <a:lnTo>
                  <a:pt x="0" y="119988"/>
                </a:lnTo>
                <a:lnTo>
                  <a:pt x="21782" y="119988"/>
                </a:lnTo>
                <a:lnTo>
                  <a:pt x="22966" y="62979"/>
                </a:lnTo>
                <a:lnTo>
                  <a:pt x="22986" y="61796"/>
                </a:lnTo>
                <a:lnTo>
                  <a:pt x="46243" y="61796"/>
                </a:lnTo>
                <a:lnTo>
                  <a:pt x="7560" y="0"/>
                </a:lnTo>
                <a:close/>
              </a:path>
              <a:path w="120000" h="120000" extrusionOk="0">
                <a:moveTo>
                  <a:pt x="116219" y="61945"/>
                </a:moveTo>
                <a:lnTo>
                  <a:pt x="96629" y="61945"/>
                </a:lnTo>
                <a:lnTo>
                  <a:pt x="98147" y="119988"/>
                </a:lnTo>
                <a:lnTo>
                  <a:pt x="119918" y="119988"/>
                </a:lnTo>
                <a:lnTo>
                  <a:pt x="116219" y="61945"/>
                </a:lnTo>
                <a:close/>
              </a:path>
              <a:path w="120000" h="120000" extrusionOk="0">
                <a:moveTo>
                  <a:pt x="46243" y="61796"/>
                </a:moveTo>
                <a:lnTo>
                  <a:pt x="22986" y="61796"/>
                </a:lnTo>
                <a:lnTo>
                  <a:pt x="59964" y="117752"/>
                </a:lnTo>
                <a:lnTo>
                  <a:pt x="81767" y="84567"/>
                </a:lnTo>
                <a:lnTo>
                  <a:pt x="60497" y="84567"/>
                </a:lnTo>
                <a:lnTo>
                  <a:pt x="46243" y="61796"/>
                </a:lnTo>
                <a:close/>
              </a:path>
              <a:path w="120000" h="120000" extrusionOk="0">
                <a:moveTo>
                  <a:pt x="112272" y="11"/>
                </a:moveTo>
                <a:lnTo>
                  <a:pt x="60497" y="84567"/>
                </a:lnTo>
                <a:lnTo>
                  <a:pt x="81767" y="84567"/>
                </a:lnTo>
                <a:lnTo>
                  <a:pt x="96629" y="61945"/>
                </a:lnTo>
                <a:lnTo>
                  <a:pt x="116219" y="61945"/>
                </a:lnTo>
                <a:lnTo>
                  <a:pt x="112272" y="11"/>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59" name="Shape 459"/>
          <p:cNvSpPr/>
          <p:nvPr/>
        </p:nvSpPr>
        <p:spPr>
          <a:xfrm>
            <a:off x="4798031" y="5967082"/>
            <a:ext cx="435535" cy="266267"/>
          </a:xfrm>
          <a:custGeom>
            <a:avLst/>
            <a:gdLst/>
            <a:ahLst/>
            <a:cxnLst/>
            <a:rect l="0" t="0" r="0" b="0"/>
            <a:pathLst>
              <a:path w="120000" h="120000" extrusionOk="0">
                <a:moveTo>
                  <a:pt x="26688" y="0"/>
                </a:moveTo>
                <a:lnTo>
                  <a:pt x="0" y="0"/>
                </a:lnTo>
                <a:lnTo>
                  <a:pt x="60070" y="119909"/>
                </a:lnTo>
                <a:lnTo>
                  <a:pt x="82129" y="75746"/>
                </a:lnTo>
                <a:lnTo>
                  <a:pt x="60399" y="75746"/>
                </a:lnTo>
                <a:lnTo>
                  <a:pt x="60049" y="74930"/>
                </a:lnTo>
                <a:lnTo>
                  <a:pt x="26688" y="0"/>
                </a:lnTo>
                <a:close/>
              </a:path>
              <a:path w="120000" h="120000" extrusionOk="0">
                <a:moveTo>
                  <a:pt x="119963" y="0"/>
                </a:moveTo>
                <a:lnTo>
                  <a:pt x="93966" y="0"/>
                </a:lnTo>
                <a:lnTo>
                  <a:pt x="60399" y="75746"/>
                </a:lnTo>
                <a:lnTo>
                  <a:pt x="82129" y="75746"/>
                </a:lnTo>
                <a:lnTo>
                  <a:pt x="119963" y="0"/>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60" name="Shape 460"/>
          <p:cNvSpPr/>
          <p:nvPr/>
        </p:nvSpPr>
        <p:spPr>
          <a:xfrm>
            <a:off x="4493024" y="5962651"/>
            <a:ext cx="295835" cy="272328"/>
          </a:xfrm>
          <a:custGeom>
            <a:avLst/>
            <a:gdLst/>
            <a:ahLst/>
            <a:cxnLst/>
            <a:rect l="0" t="0" r="0" b="0"/>
            <a:pathLst>
              <a:path w="120000" h="120000" extrusionOk="0">
                <a:moveTo>
                  <a:pt x="11435" y="89013"/>
                </a:moveTo>
                <a:lnTo>
                  <a:pt x="0" y="108770"/>
                </a:lnTo>
                <a:lnTo>
                  <a:pt x="29985" y="117336"/>
                </a:lnTo>
                <a:lnTo>
                  <a:pt x="59320" y="120000"/>
                </a:lnTo>
                <a:lnTo>
                  <a:pt x="71899" y="119238"/>
                </a:lnTo>
                <a:lnTo>
                  <a:pt x="94908" y="113610"/>
                </a:lnTo>
                <a:lnTo>
                  <a:pt x="110981" y="103748"/>
                </a:lnTo>
                <a:lnTo>
                  <a:pt x="114337" y="99701"/>
                </a:lnTo>
                <a:lnTo>
                  <a:pt x="59720" y="99701"/>
                </a:lnTo>
                <a:lnTo>
                  <a:pt x="47701" y="99098"/>
                </a:lnTo>
                <a:lnTo>
                  <a:pt x="36031" y="97204"/>
                </a:lnTo>
                <a:lnTo>
                  <a:pt x="24134" y="93886"/>
                </a:lnTo>
                <a:lnTo>
                  <a:pt x="11435" y="89013"/>
                </a:lnTo>
                <a:close/>
              </a:path>
              <a:path w="120000" h="120000" extrusionOk="0">
                <a:moveTo>
                  <a:pt x="66829" y="0"/>
                </a:moveTo>
                <a:lnTo>
                  <a:pt x="41379" y="2866"/>
                </a:lnTo>
                <a:lnTo>
                  <a:pt x="21224" y="11099"/>
                </a:lnTo>
                <a:lnTo>
                  <a:pt x="10154" y="21626"/>
                </a:lnTo>
                <a:lnTo>
                  <a:pt x="6466" y="33649"/>
                </a:lnTo>
                <a:lnTo>
                  <a:pt x="9355" y="44020"/>
                </a:lnTo>
                <a:lnTo>
                  <a:pt x="17604" y="52806"/>
                </a:lnTo>
                <a:lnTo>
                  <a:pt x="31530" y="60235"/>
                </a:lnTo>
                <a:lnTo>
                  <a:pt x="51448" y="66539"/>
                </a:lnTo>
                <a:lnTo>
                  <a:pt x="68641" y="71512"/>
                </a:lnTo>
                <a:lnTo>
                  <a:pt x="78778" y="76005"/>
                </a:lnTo>
                <a:lnTo>
                  <a:pt x="83624" y="80539"/>
                </a:lnTo>
                <a:lnTo>
                  <a:pt x="84945" y="85636"/>
                </a:lnTo>
                <a:lnTo>
                  <a:pt x="84606" y="88364"/>
                </a:lnTo>
                <a:lnTo>
                  <a:pt x="70723" y="98586"/>
                </a:lnTo>
                <a:lnTo>
                  <a:pt x="59720" y="99701"/>
                </a:lnTo>
                <a:lnTo>
                  <a:pt x="114337" y="99701"/>
                </a:lnTo>
                <a:lnTo>
                  <a:pt x="115970" y="97732"/>
                </a:lnTo>
                <a:lnTo>
                  <a:pt x="118955" y="91156"/>
                </a:lnTo>
                <a:lnTo>
                  <a:pt x="119842" y="84171"/>
                </a:lnTo>
                <a:lnTo>
                  <a:pt x="117071" y="73231"/>
                </a:lnTo>
                <a:lnTo>
                  <a:pt x="108762" y="64313"/>
                </a:lnTo>
                <a:lnTo>
                  <a:pt x="93947" y="56726"/>
                </a:lnTo>
                <a:lnTo>
                  <a:pt x="71660" y="49778"/>
                </a:lnTo>
                <a:lnTo>
                  <a:pt x="57027" y="45481"/>
                </a:lnTo>
                <a:lnTo>
                  <a:pt x="47544" y="41506"/>
                </a:lnTo>
                <a:lnTo>
                  <a:pt x="42428" y="37421"/>
                </a:lnTo>
                <a:lnTo>
                  <a:pt x="40896" y="32794"/>
                </a:lnTo>
                <a:lnTo>
                  <a:pt x="43830" y="25660"/>
                </a:lnTo>
                <a:lnTo>
                  <a:pt x="50864" y="21658"/>
                </a:lnTo>
                <a:lnTo>
                  <a:pt x="59351" y="19904"/>
                </a:lnTo>
                <a:lnTo>
                  <a:pt x="66642" y="19516"/>
                </a:lnTo>
                <a:lnTo>
                  <a:pt x="108586" y="19516"/>
                </a:lnTo>
                <a:lnTo>
                  <a:pt x="114654" y="8394"/>
                </a:lnTo>
                <a:lnTo>
                  <a:pt x="104260" y="4865"/>
                </a:lnTo>
                <a:lnTo>
                  <a:pt x="92469" y="2226"/>
                </a:lnTo>
                <a:lnTo>
                  <a:pt x="79815" y="572"/>
                </a:lnTo>
                <a:lnTo>
                  <a:pt x="66829" y="0"/>
                </a:lnTo>
                <a:close/>
              </a:path>
              <a:path w="120000" h="120000" extrusionOk="0">
                <a:moveTo>
                  <a:pt x="108586" y="19516"/>
                </a:moveTo>
                <a:lnTo>
                  <a:pt x="66642" y="19516"/>
                </a:lnTo>
                <a:lnTo>
                  <a:pt x="73889" y="19951"/>
                </a:lnTo>
                <a:lnTo>
                  <a:pt x="82946" y="21369"/>
                </a:lnTo>
                <a:lnTo>
                  <a:pt x="93205" y="23933"/>
                </a:lnTo>
                <a:lnTo>
                  <a:pt x="104060" y="27811"/>
                </a:lnTo>
                <a:lnTo>
                  <a:pt x="108586" y="19516"/>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61" name="Shape 461"/>
          <p:cNvSpPr/>
          <p:nvPr/>
        </p:nvSpPr>
        <p:spPr>
          <a:xfrm>
            <a:off x="3604271" y="6331669"/>
            <a:ext cx="63499" cy="59747"/>
          </a:xfrm>
          <a:custGeom>
            <a:avLst/>
            <a:gdLst/>
            <a:ahLst/>
            <a:cxnLst/>
            <a:rect l="0" t="0" r="0" b="0"/>
            <a:pathLst>
              <a:path w="120000" h="120000" extrusionOk="0">
                <a:moveTo>
                  <a:pt x="118643" y="0"/>
                </a:moveTo>
                <a:lnTo>
                  <a:pt x="0" y="0"/>
                </a:lnTo>
                <a:lnTo>
                  <a:pt x="0" y="119809"/>
                </a:lnTo>
                <a:lnTo>
                  <a:pt x="118643" y="119809"/>
                </a:lnTo>
                <a:lnTo>
                  <a:pt x="118643" y="101200"/>
                </a:lnTo>
                <a:lnTo>
                  <a:pt x="33146" y="101200"/>
                </a:lnTo>
                <a:lnTo>
                  <a:pt x="33146" y="68017"/>
                </a:lnTo>
                <a:lnTo>
                  <a:pt x="110426" y="68017"/>
                </a:lnTo>
                <a:lnTo>
                  <a:pt x="110426" y="49999"/>
                </a:lnTo>
                <a:lnTo>
                  <a:pt x="33146" y="49999"/>
                </a:lnTo>
                <a:lnTo>
                  <a:pt x="33146" y="18643"/>
                </a:lnTo>
                <a:lnTo>
                  <a:pt x="118643" y="18643"/>
                </a:lnTo>
                <a:lnTo>
                  <a:pt x="118643" y="0"/>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62" name="Shape 462"/>
          <p:cNvSpPr/>
          <p:nvPr/>
        </p:nvSpPr>
        <p:spPr>
          <a:xfrm>
            <a:off x="3687334" y="6331257"/>
            <a:ext cx="89647" cy="60613"/>
          </a:xfrm>
          <a:custGeom>
            <a:avLst/>
            <a:gdLst/>
            <a:ahLst/>
            <a:cxnLst/>
            <a:rect l="0" t="0" r="0" b="0"/>
            <a:pathLst>
              <a:path w="120000" h="120000" extrusionOk="0">
                <a:moveTo>
                  <a:pt x="38379" y="0"/>
                </a:moveTo>
                <a:lnTo>
                  <a:pt x="24639" y="0"/>
                </a:lnTo>
                <a:lnTo>
                  <a:pt x="13379" y="650"/>
                </a:lnTo>
                <a:lnTo>
                  <a:pt x="0" y="1937"/>
                </a:lnTo>
                <a:lnTo>
                  <a:pt x="0" y="117941"/>
                </a:lnTo>
                <a:lnTo>
                  <a:pt x="24639" y="119879"/>
                </a:lnTo>
                <a:lnTo>
                  <a:pt x="39699" y="119879"/>
                </a:lnTo>
                <a:lnTo>
                  <a:pt x="75195" y="115008"/>
                </a:lnTo>
                <a:lnTo>
                  <a:pt x="99770" y="101998"/>
                </a:lnTo>
                <a:lnTo>
                  <a:pt x="34218" y="101998"/>
                </a:lnTo>
                <a:lnTo>
                  <a:pt x="29338" y="101844"/>
                </a:lnTo>
                <a:lnTo>
                  <a:pt x="23499" y="101038"/>
                </a:lnTo>
                <a:lnTo>
                  <a:pt x="23499" y="18684"/>
                </a:lnTo>
                <a:lnTo>
                  <a:pt x="28398" y="18067"/>
                </a:lnTo>
                <a:lnTo>
                  <a:pt x="34379" y="17724"/>
                </a:lnTo>
                <a:lnTo>
                  <a:pt x="99707" y="17724"/>
                </a:lnTo>
                <a:lnTo>
                  <a:pt x="99478" y="17443"/>
                </a:lnTo>
                <a:lnTo>
                  <a:pt x="74072" y="4702"/>
                </a:lnTo>
                <a:lnTo>
                  <a:pt x="38379" y="0"/>
                </a:lnTo>
                <a:close/>
              </a:path>
              <a:path w="120000" h="120000" extrusionOk="0">
                <a:moveTo>
                  <a:pt x="99707" y="17724"/>
                </a:moveTo>
                <a:lnTo>
                  <a:pt x="41179" y="17724"/>
                </a:lnTo>
                <a:lnTo>
                  <a:pt x="64269" y="20703"/>
                </a:lnTo>
                <a:lnTo>
                  <a:pt x="80979" y="29090"/>
                </a:lnTo>
                <a:lnTo>
                  <a:pt x="91135" y="42068"/>
                </a:lnTo>
                <a:lnTo>
                  <a:pt x="94559" y="58816"/>
                </a:lnTo>
                <a:lnTo>
                  <a:pt x="91510" y="76108"/>
                </a:lnTo>
                <a:lnTo>
                  <a:pt x="82151" y="89781"/>
                </a:lnTo>
                <a:lnTo>
                  <a:pt x="66166" y="98767"/>
                </a:lnTo>
                <a:lnTo>
                  <a:pt x="43239" y="101998"/>
                </a:lnTo>
                <a:lnTo>
                  <a:pt x="99770" y="101998"/>
                </a:lnTo>
                <a:lnTo>
                  <a:pt x="100146" y="101800"/>
                </a:lnTo>
                <a:lnTo>
                  <a:pt x="114880" y="82366"/>
                </a:lnTo>
                <a:lnTo>
                  <a:pt x="119719" y="58816"/>
                </a:lnTo>
                <a:lnTo>
                  <a:pt x="114670" y="36167"/>
                </a:lnTo>
                <a:lnTo>
                  <a:pt x="99707" y="17724"/>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63" name="Shape 463"/>
          <p:cNvSpPr/>
          <p:nvPr/>
        </p:nvSpPr>
        <p:spPr>
          <a:xfrm>
            <a:off x="3802349" y="6331673"/>
            <a:ext cx="0" cy="59747"/>
          </a:xfrm>
          <a:custGeom>
            <a:avLst/>
            <a:gdLst/>
            <a:ahLst/>
            <a:cxnLst/>
            <a:rect l="0" t="0" r="0" b="0"/>
            <a:pathLst>
              <a:path w="120000" h="120000" extrusionOk="0">
                <a:moveTo>
                  <a:pt x="0" y="0"/>
                </a:moveTo>
                <a:lnTo>
                  <a:pt x="0" y="119809"/>
                </a:lnTo>
              </a:path>
            </a:pathLst>
          </a:custGeom>
          <a:noFill/>
          <a:ln w="14900" cap="flat" cmpd="sng">
            <a:solidFill>
              <a:srgbClr val="002F65"/>
            </a:solidFill>
            <a:prstDash val="solid"/>
            <a:round/>
            <a:headEnd type="none" w="med" len="med"/>
            <a:tailEnd type="none" w="med" len="med"/>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64" name="Shape 464"/>
          <p:cNvSpPr/>
          <p:nvPr/>
        </p:nvSpPr>
        <p:spPr>
          <a:xfrm>
            <a:off x="3827960" y="6330697"/>
            <a:ext cx="89647" cy="61912"/>
          </a:xfrm>
          <a:custGeom>
            <a:avLst/>
            <a:gdLst/>
            <a:ahLst/>
            <a:cxnLst/>
            <a:rect l="0" t="0" r="0" b="0"/>
            <a:pathLst>
              <a:path w="120000" h="120000" extrusionOk="0">
                <a:moveTo>
                  <a:pt x="74278" y="0"/>
                </a:moveTo>
                <a:lnTo>
                  <a:pt x="44422" y="4524"/>
                </a:lnTo>
                <a:lnTo>
                  <a:pt x="20916" y="17049"/>
                </a:lnTo>
                <a:lnTo>
                  <a:pt x="5521" y="35989"/>
                </a:lnTo>
                <a:lnTo>
                  <a:pt x="0" y="59764"/>
                </a:lnTo>
                <a:lnTo>
                  <a:pt x="5470" y="83597"/>
                </a:lnTo>
                <a:lnTo>
                  <a:pt x="20781" y="102483"/>
                </a:lnTo>
                <a:lnTo>
                  <a:pt x="44270" y="114917"/>
                </a:lnTo>
                <a:lnTo>
                  <a:pt x="74278" y="119396"/>
                </a:lnTo>
                <a:lnTo>
                  <a:pt x="86889" y="118560"/>
                </a:lnTo>
                <a:lnTo>
                  <a:pt x="98839" y="116262"/>
                </a:lnTo>
                <a:lnTo>
                  <a:pt x="109738" y="112812"/>
                </a:lnTo>
                <a:lnTo>
                  <a:pt x="119198" y="108521"/>
                </a:lnTo>
                <a:lnTo>
                  <a:pt x="115970" y="100951"/>
                </a:lnTo>
                <a:lnTo>
                  <a:pt x="74439" y="100951"/>
                </a:lnTo>
                <a:lnTo>
                  <a:pt x="53990" y="97931"/>
                </a:lnTo>
                <a:lnTo>
                  <a:pt x="38489" y="89464"/>
                </a:lnTo>
                <a:lnTo>
                  <a:pt x="28656" y="76446"/>
                </a:lnTo>
                <a:lnTo>
                  <a:pt x="25218" y="59764"/>
                </a:lnTo>
                <a:lnTo>
                  <a:pt x="28566" y="42999"/>
                </a:lnTo>
                <a:lnTo>
                  <a:pt x="38204" y="29940"/>
                </a:lnTo>
                <a:lnTo>
                  <a:pt x="53518" y="21464"/>
                </a:lnTo>
                <a:lnTo>
                  <a:pt x="73899" y="18444"/>
                </a:lnTo>
                <a:lnTo>
                  <a:pt x="114822" y="18444"/>
                </a:lnTo>
                <a:lnTo>
                  <a:pt x="118639" y="10539"/>
                </a:lnTo>
                <a:lnTo>
                  <a:pt x="109198" y="6372"/>
                </a:lnTo>
                <a:lnTo>
                  <a:pt x="98499" y="3028"/>
                </a:lnTo>
                <a:lnTo>
                  <a:pt x="86779" y="806"/>
                </a:lnTo>
                <a:lnTo>
                  <a:pt x="74278" y="0"/>
                </a:lnTo>
                <a:close/>
              </a:path>
              <a:path w="120000" h="120000" extrusionOk="0">
                <a:moveTo>
                  <a:pt x="112059" y="91788"/>
                </a:moveTo>
                <a:lnTo>
                  <a:pt x="100959" y="97309"/>
                </a:lnTo>
                <a:lnTo>
                  <a:pt x="86659" y="100951"/>
                </a:lnTo>
                <a:lnTo>
                  <a:pt x="115970" y="100951"/>
                </a:lnTo>
                <a:lnTo>
                  <a:pt x="112059" y="91788"/>
                </a:lnTo>
                <a:close/>
              </a:path>
              <a:path w="120000" h="120000" extrusionOk="0">
                <a:moveTo>
                  <a:pt x="114822" y="18444"/>
                </a:moveTo>
                <a:lnTo>
                  <a:pt x="86099" y="18444"/>
                </a:lnTo>
                <a:lnTo>
                  <a:pt x="99659" y="22069"/>
                </a:lnTo>
                <a:lnTo>
                  <a:pt x="110559" y="27272"/>
                </a:lnTo>
                <a:lnTo>
                  <a:pt x="114822" y="18444"/>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65" name="Shape 465"/>
          <p:cNvSpPr/>
          <p:nvPr/>
        </p:nvSpPr>
        <p:spPr>
          <a:xfrm>
            <a:off x="3925445" y="6330854"/>
            <a:ext cx="97864" cy="60613"/>
          </a:xfrm>
          <a:custGeom>
            <a:avLst/>
            <a:gdLst/>
            <a:ahLst/>
            <a:cxnLst/>
            <a:rect l="0" t="0" r="0" b="0"/>
            <a:pathLst>
              <a:path w="120000" h="120000" extrusionOk="0">
                <a:moveTo>
                  <a:pt x="61300" y="0"/>
                </a:moveTo>
                <a:lnTo>
                  <a:pt x="58185" y="0"/>
                </a:lnTo>
                <a:lnTo>
                  <a:pt x="0" y="119708"/>
                </a:lnTo>
                <a:lnTo>
                  <a:pt x="22222" y="119708"/>
                </a:lnTo>
                <a:lnTo>
                  <a:pt x="34441" y="92638"/>
                </a:lnTo>
                <a:lnTo>
                  <a:pt x="106201" y="92638"/>
                </a:lnTo>
                <a:lnTo>
                  <a:pt x="98474" y="76696"/>
                </a:lnTo>
                <a:lnTo>
                  <a:pt x="41495" y="76696"/>
                </a:lnTo>
                <a:lnTo>
                  <a:pt x="59413" y="37216"/>
                </a:lnTo>
                <a:lnTo>
                  <a:pt x="79338" y="37216"/>
                </a:lnTo>
                <a:lnTo>
                  <a:pt x="61300" y="0"/>
                </a:lnTo>
                <a:close/>
              </a:path>
              <a:path w="120000" h="120000" extrusionOk="0">
                <a:moveTo>
                  <a:pt x="106201" y="92638"/>
                </a:moveTo>
                <a:lnTo>
                  <a:pt x="84346" y="92638"/>
                </a:lnTo>
                <a:lnTo>
                  <a:pt x="96604" y="119708"/>
                </a:lnTo>
                <a:lnTo>
                  <a:pt x="119321" y="119708"/>
                </a:lnTo>
                <a:lnTo>
                  <a:pt x="106201" y="92638"/>
                </a:lnTo>
                <a:close/>
              </a:path>
              <a:path w="120000" h="120000" extrusionOk="0">
                <a:moveTo>
                  <a:pt x="79338" y="37216"/>
                </a:moveTo>
                <a:lnTo>
                  <a:pt x="59413" y="37216"/>
                </a:lnTo>
                <a:lnTo>
                  <a:pt x="77294" y="76696"/>
                </a:lnTo>
                <a:lnTo>
                  <a:pt x="98474" y="76696"/>
                </a:lnTo>
                <a:lnTo>
                  <a:pt x="79338" y="37216"/>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66" name="Shape 466"/>
          <p:cNvSpPr/>
          <p:nvPr/>
        </p:nvSpPr>
        <p:spPr>
          <a:xfrm>
            <a:off x="4035714" y="6331669"/>
            <a:ext cx="63499" cy="59747"/>
          </a:xfrm>
          <a:custGeom>
            <a:avLst/>
            <a:gdLst/>
            <a:ahLst/>
            <a:cxnLst/>
            <a:rect l="0" t="0" r="0" b="0"/>
            <a:pathLst>
              <a:path w="120000" h="120000" extrusionOk="0">
                <a:moveTo>
                  <a:pt x="33204" y="0"/>
                </a:moveTo>
                <a:lnTo>
                  <a:pt x="0" y="0"/>
                </a:lnTo>
                <a:lnTo>
                  <a:pt x="0" y="119809"/>
                </a:lnTo>
                <a:lnTo>
                  <a:pt x="118614" y="119809"/>
                </a:lnTo>
                <a:lnTo>
                  <a:pt x="118614" y="101200"/>
                </a:lnTo>
                <a:lnTo>
                  <a:pt x="33204" y="101200"/>
                </a:lnTo>
                <a:lnTo>
                  <a:pt x="33204" y="0"/>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67" name="Shape 467"/>
          <p:cNvSpPr/>
          <p:nvPr/>
        </p:nvSpPr>
        <p:spPr>
          <a:xfrm>
            <a:off x="4151428" y="6330697"/>
            <a:ext cx="66488" cy="61912"/>
          </a:xfrm>
          <a:custGeom>
            <a:avLst/>
            <a:gdLst/>
            <a:ahLst/>
            <a:cxnLst/>
            <a:rect l="0" t="0" r="0" b="0"/>
            <a:pathLst>
              <a:path w="120000" h="120000" extrusionOk="0">
                <a:moveTo>
                  <a:pt x="10892" y="90395"/>
                </a:moveTo>
                <a:lnTo>
                  <a:pt x="58273" y="119396"/>
                </a:lnTo>
                <a:lnTo>
                  <a:pt x="83998" y="116614"/>
                </a:lnTo>
                <a:lnTo>
                  <a:pt x="103284" y="109097"/>
                </a:lnTo>
                <a:lnTo>
                  <a:pt x="112081" y="101102"/>
                </a:lnTo>
                <a:lnTo>
                  <a:pt x="43333" y="101102"/>
                </a:lnTo>
                <a:lnTo>
                  <a:pt x="25590" y="96990"/>
                </a:lnTo>
                <a:lnTo>
                  <a:pt x="10892" y="90395"/>
                </a:lnTo>
                <a:close/>
              </a:path>
              <a:path w="120000" h="120000" extrusionOk="0">
                <a:moveTo>
                  <a:pt x="87453" y="0"/>
                </a:moveTo>
                <a:lnTo>
                  <a:pt x="69410" y="0"/>
                </a:lnTo>
                <a:lnTo>
                  <a:pt x="43507" y="2699"/>
                </a:lnTo>
                <a:lnTo>
                  <a:pt x="24329" y="9892"/>
                </a:lnTo>
                <a:lnTo>
                  <a:pt x="12421" y="20220"/>
                </a:lnTo>
                <a:lnTo>
                  <a:pt x="8332" y="32324"/>
                </a:lnTo>
                <a:lnTo>
                  <a:pt x="10663" y="42114"/>
                </a:lnTo>
                <a:lnTo>
                  <a:pt x="18224" y="50744"/>
                </a:lnTo>
                <a:lnTo>
                  <a:pt x="31869" y="58366"/>
                </a:lnTo>
                <a:lnTo>
                  <a:pt x="52449" y="65135"/>
                </a:lnTo>
                <a:lnTo>
                  <a:pt x="81843" y="72873"/>
                </a:lnTo>
                <a:lnTo>
                  <a:pt x="87453" y="77925"/>
                </a:lnTo>
                <a:lnTo>
                  <a:pt x="87453" y="93987"/>
                </a:lnTo>
                <a:lnTo>
                  <a:pt x="78823" y="101102"/>
                </a:lnTo>
                <a:lnTo>
                  <a:pt x="112081" y="101102"/>
                </a:lnTo>
                <a:lnTo>
                  <a:pt x="115396" y="98091"/>
                </a:lnTo>
                <a:lnTo>
                  <a:pt x="119596" y="84839"/>
                </a:lnTo>
                <a:lnTo>
                  <a:pt x="117358" y="74486"/>
                </a:lnTo>
                <a:lnTo>
                  <a:pt x="109682" y="65708"/>
                </a:lnTo>
                <a:lnTo>
                  <a:pt x="95124" y="57902"/>
                </a:lnTo>
                <a:lnTo>
                  <a:pt x="72243" y="50466"/>
                </a:lnTo>
                <a:lnTo>
                  <a:pt x="49105" y="44156"/>
                </a:lnTo>
                <a:lnTo>
                  <a:pt x="39991" y="39574"/>
                </a:lnTo>
                <a:lnTo>
                  <a:pt x="39991" y="24116"/>
                </a:lnTo>
                <a:lnTo>
                  <a:pt x="49105" y="17504"/>
                </a:lnTo>
                <a:lnTo>
                  <a:pt x="110718" y="17504"/>
                </a:lnTo>
                <a:lnTo>
                  <a:pt x="116063" y="8357"/>
                </a:lnTo>
                <a:lnTo>
                  <a:pt x="105170" y="3775"/>
                </a:lnTo>
                <a:lnTo>
                  <a:pt x="87453" y="0"/>
                </a:lnTo>
                <a:close/>
              </a:path>
              <a:path w="120000" h="120000" extrusionOk="0">
                <a:moveTo>
                  <a:pt x="110718" y="17504"/>
                </a:moveTo>
                <a:lnTo>
                  <a:pt x="81356" y="17504"/>
                </a:lnTo>
                <a:lnTo>
                  <a:pt x="96054" y="21465"/>
                </a:lnTo>
                <a:lnTo>
                  <a:pt x="105924" y="25711"/>
                </a:lnTo>
                <a:lnTo>
                  <a:pt x="110718" y="17504"/>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68" name="Shape 468"/>
          <p:cNvSpPr/>
          <p:nvPr/>
        </p:nvSpPr>
        <p:spPr>
          <a:xfrm>
            <a:off x="4229279" y="6330694"/>
            <a:ext cx="104588" cy="61912"/>
          </a:xfrm>
          <a:custGeom>
            <a:avLst/>
            <a:gdLst/>
            <a:ahLst/>
            <a:cxnLst/>
            <a:rect l="0" t="0" r="0" b="0"/>
            <a:pathLst>
              <a:path w="120000" h="120000" extrusionOk="0">
                <a:moveTo>
                  <a:pt x="60256" y="0"/>
                </a:moveTo>
                <a:lnTo>
                  <a:pt x="36434" y="4501"/>
                </a:lnTo>
                <a:lnTo>
                  <a:pt x="17322" y="16985"/>
                </a:lnTo>
                <a:lnTo>
                  <a:pt x="4612" y="35919"/>
                </a:lnTo>
                <a:lnTo>
                  <a:pt x="0" y="59764"/>
                </a:lnTo>
                <a:lnTo>
                  <a:pt x="4435" y="83527"/>
                </a:lnTo>
                <a:lnTo>
                  <a:pt x="16756" y="102419"/>
                </a:lnTo>
                <a:lnTo>
                  <a:pt x="35480" y="114893"/>
                </a:lnTo>
                <a:lnTo>
                  <a:pt x="59125" y="119396"/>
                </a:lnTo>
                <a:lnTo>
                  <a:pt x="82956" y="114893"/>
                </a:lnTo>
                <a:lnTo>
                  <a:pt x="102074" y="102419"/>
                </a:lnTo>
                <a:lnTo>
                  <a:pt x="102418" y="101908"/>
                </a:lnTo>
                <a:lnTo>
                  <a:pt x="59775" y="101908"/>
                </a:lnTo>
                <a:lnTo>
                  <a:pt x="44296" y="98695"/>
                </a:lnTo>
                <a:lnTo>
                  <a:pt x="32236" y="89830"/>
                </a:lnTo>
                <a:lnTo>
                  <a:pt x="24406" y="76467"/>
                </a:lnTo>
                <a:lnTo>
                  <a:pt x="21616" y="59764"/>
                </a:lnTo>
                <a:lnTo>
                  <a:pt x="24406" y="43010"/>
                </a:lnTo>
                <a:lnTo>
                  <a:pt x="32236" y="29665"/>
                </a:lnTo>
                <a:lnTo>
                  <a:pt x="44296" y="20843"/>
                </a:lnTo>
                <a:lnTo>
                  <a:pt x="59775" y="17655"/>
                </a:lnTo>
                <a:lnTo>
                  <a:pt x="103075" y="17655"/>
                </a:lnTo>
                <a:lnTo>
                  <a:pt x="102639" y="16985"/>
                </a:lnTo>
                <a:lnTo>
                  <a:pt x="83910" y="4501"/>
                </a:lnTo>
                <a:lnTo>
                  <a:pt x="60256" y="0"/>
                </a:lnTo>
                <a:close/>
              </a:path>
              <a:path w="120000" h="120000" extrusionOk="0">
                <a:moveTo>
                  <a:pt x="103075" y="17655"/>
                </a:moveTo>
                <a:lnTo>
                  <a:pt x="59775" y="17655"/>
                </a:lnTo>
                <a:lnTo>
                  <a:pt x="75172" y="20843"/>
                </a:lnTo>
                <a:lnTo>
                  <a:pt x="87199" y="29665"/>
                </a:lnTo>
                <a:lnTo>
                  <a:pt x="95024" y="43010"/>
                </a:lnTo>
                <a:lnTo>
                  <a:pt x="97816" y="59764"/>
                </a:lnTo>
                <a:lnTo>
                  <a:pt x="95024" y="76467"/>
                </a:lnTo>
                <a:lnTo>
                  <a:pt x="87199" y="89830"/>
                </a:lnTo>
                <a:lnTo>
                  <a:pt x="75172" y="98695"/>
                </a:lnTo>
                <a:lnTo>
                  <a:pt x="59775" y="101908"/>
                </a:lnTo>
                <a:lnTo>
                  <a:pt x="102418" y="101908"/>
                </a:lnTo>
                <a:lnTo>
                  <a:pt x="114785" y="83527"/>
                </a:lnTo>
                <a:lnTo>
                  <a:pt x="119399" y="59764"/>
                </a:lnTo>
                <a:lnTo>
                  <a:pt x="114962" y="35919"/>
                </a:lnTo>
                <a:lnTo>
                  <a:pt x="103075" y="17655"/>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69" name="Shape 469"/>
          <p:cNvSpPr/>
          <p:nvPr/>
        </p:nvSpPr>
        <p:spPr>
          <a:xfrm>
            <a:off x="4345915" y="6330697"/>
            <a:ext cx="89647" cy="61912"/>
          </a:xfrm>
          <a:custGeom>
            <a:avLst/>
            <a:gdLst/>
            <a:ahLst/>
            <a:cxnLst/>
            <a:rect l="0" t="0" r="0" b="0"/>
            <a:pathLst>
              <a:path w="120000" h="120000" extrusionOk="0">
                <a:moveTo>
                  <a:pt x="74259" y="0"/>
                </a:moveTo>
                <a:lnTo>
                  <a:pt x="44406" y="4524"/>
                </a:lnTo>
                <a:lnTo>
                  <a:pt x="20907" y="17049"/>
                </a:lnTo>
                <a:lnTo>
                  <a:pt x="5519" y="35989"/>
                </a:lnTo>
                <a:lnTo>
                  <a:pt x="0" y="59764"/>
                </a:lnTo>
                <a:lnTo>
                  <a:pt x="5467" y="83597"/>
                </a:lnTo>
                <a:lnTo>
                  <a:pt x="20771" y="102483"/>
                </a:lnTo>
                <a:lnTo>
                  <a:pt x="44253" y="114917"/>
                </a:lnTo>
                <a:lnTo>
                  <a:pt x="74259" y="119396"/>
                </a:lnTo>
                <a:lnTo>
                  <a:pt x="86877" y="118560"/>
                </a:lnTo>
                <a:lnTo>
                  <a:pt x="98826" y="116262"/>
                </a:lnTo>
                <a:lnTo>
                  <a:pt x="109721" y="112812"/>
                </a:lnTo>
                <a:lnTo>
                  <a:pt x="119179" y="108521"/>
                </a:lnTo>
                <a:lnTo>
                  <a:pt x="115959" y="100951"/>
                </a:lnTo>
                <a:lnTo>
                  <a:pt x="74439" y="100951"/>
                </a:lnTo>
                <a:lnTo>
                  <a:pt x="53979" y="97931"/>
                </a:lnTo>
                <a:lnTo>
                  <a:pt x="38472" y="89464"/>
                </a:lnTo>
                <a:lnTo>
                  <a:pt x="28637" y="76446"/>
                </a:lnTo>
                <a:lnTo>
                  <a:pt x="25200" y="59764"/>
                </a:lnTo>
                <a:lnTo>
                  <a:pt x="28551" y="42999"/>
                </a:lnTo>
                <a:lnTo>
                  <a:pt x="38193" y="29940"/>
                </a:lnTo>
                <a:lnTo>
                  <a:pt x="53514" y="21464"/>
                </a:lnTo>
                <a:lnTo>
                  <a:pt x="73899" y="18444"/>
                </a:lnTo>
                <a:lnTo>
                  <a:pt x="114801" y="18444"/>
                </a:lnTo>
                <a:lnTo>
                  <a:pt x="118618" y="10539"/>
                </a:lnTo>
                <a:lnTo>
                  <a:pt x="109182" y="6372"/>
                </a:lnTo>
                <a:lnTo>
                  <a:pt x="98486" y="3028"/>
                </a:lnTo>
                <a:lnTo>
                  <a:pt x="86766" y="806"/>
                </a:lnTo>
                <a:lnTo>
                  <a:pt x="74259" y="0"/>
                </a:lnTo>
                <a:close/>
              </a:path>
              <a:path w="120000" h="120000" extrusionOk="0">
                <a:moveTo>
                  <a:pt x="112059" y="91788"/>
                </a:moveTo>
                <a:lnTo>
                  <a:pt x="100938" y="97309"/>
                </a:lnTo>
                <a:lnTo>
                  <a:pt x="86659" y="100951"/>
                </a:lnTo>
                <a:lnTo>
                  <a:pt x="115959" y="100951"/>
                </a:lnTo>
                <a:lnTo>
                  <a:pt x="112059" y="91788"/>
                </a:lnTo>
                <a:close/>
              </a:path>
              <a:path w="120000" h="120000" extrusionOk="0">
                <a:moveTo>
                  <a:pt x="114801" y="18444"/>
                </a:moveTo>
                <a:lnTo>
                  <a:pt x="86099" y="18444"/>
                </a:lnTo>
                <a:lnTo>
                  <a:pt x="99639" y="22069"/>
                </a:lnTo>
                <a:lnTo>
                  <a:pt x="110538" y="27272"/>
                </a:lnTo>
                <a:lnTo>
                  <a:pt x="114801" y="18444"/>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70" name="Shape 470"/>
          <p:cNvSpPr/>
          <p:nvPr/>
        </p:nvSpPr>
        <p:spPr>
          <a:xfrm>
            <a:off x="4462033" y="6331673"/>
            <a:ext cx="0" cy="59747"/>
          </a:xfrm>
          <a:custGeom>
            <a:avLst/>
            <a:gdLst/>
            <a:ahLst/>
            <a:cxnLst/>
            <a:rect l="0" t="0" r="0" b="0"/>
            <a:pathLst>
              <a:path w="120000" h="120000" extrusionOk="0">
                <a:moveTo>
                  <a:pt x="0" y="0"/>
                </a:moveTo>
                <a:lnTo>
                  <a:pt x="0" y="119809"/>
                </a:lnTo>
              </a:path>
            </a:pathLst>
          </a:custGeom>
          <a:noFill/>
          <a:ln w="14925" cap="flat" cmpd="sng">
            <a:solidFill>
              <a:srgbClr val="002F65"/>
            </a:solidFill>
            <a:prstDash val="solid"/>
            <a:round/>
            <a:headEnd type="none" w="med" len="med"/>
            <a:tailEnd type="none" w="med" len="med"/>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71" name="Shape 471"/>
          <p:cNvSpPr/>
          <p:nvPr/>
        </p:nvSpPr>
        <p:spPr>
          <a:xfrm>
            <a:off x="4496159" y="6331669"/>
            <a:ext cx="63499" cy="59747"/>
          </a:xfrm>
          <a:custGeom>
            <a:avLst/>
            <a:gdLst/>
            <a:ahLst/>
            <a:cxnLst/>
            <a:rect l="0" t="0" r="0" b="0"/>
            <a:pathLst>
              <a:path w="120000" h="120000" extrusionOk="0">
                <a:moveTo>
                  <a:pt x="118643" y="0"/>
                </a:moveTo>
                <a:lnTo>
                  <a:pt x="0" y="0"/>
                </a:lnTo>
                <a:lnTo>
                  <a:pt x="0" y="119809"/>
                </a:lnTo>
                <a:lnTo>
                  <a:pt x="118643" y="119809"/>
                </a:lnTo>
                <a:lnTo>
                  <a:pt x="118643" y="101200"/>
                </a:lnTo>
                <a:lnTo>
                  <a:pt x="33146" y="101200"/>
                </a:lnTo>
                <a:lnTo>
                  <a:pt x="33146" y="68017"/>
                </a:lnTo>
                <a:lnTo>
                  <a:pt x="110400" y="68017"/>
                </a:lnTo>
                <a:lnTo>
                  <a:pt x="110400" y="49999"/>
                </a:lnTo>
                <a:lnTo>
                  <a:pt x="33146" y="49999"/>
                </a:lnTo>
                <a:lnTo>
                  <a:pt x="33146" y="18643"/>
                </a:lnTo>
                <a:lnTo>
                  <a:pt x="118643" y="18643"/>
                </a:lnTo>
                <a:lnTo>
                  <a:pt x="118643" y="0"/>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72" name="Shape 472"/>
          <p:cNvSpPr/>
          <p:nvPr/>
        </p:nvSpPr>
        <p:spPr>
          <a:xfrm>
            <a:off x="4574012" y="6331666"/>
            <a:ext cx="82923" cy="59747"/>
          </a:xfrm>
          <a:custGeom>
            <a:avLst/>
            <a:gdLst/>
            <a:ahLst/>
            <a:cxnLst/>
            <a:rect l="0" t="0" r="0" b="0"/>
            <a:pathLst>
              <a:path w="120000" h="120000" extrusionOk="0">
                <a:moveTo>
                  <a:pt x="72755" y="18643"/>
                </a:moveTo>
                <a:lnTo>
                  <a:pt x="47351" y="18643"/>
                </a:lnTo>
                <a:lnTo>
                  <a:pt x="47351" y="119809"/>
                </a:lnTo>
                <a:lnTo>
                  <a:pt x="72755" y="119809"/>
                </a:lnTo>
                <a:lnTo>
                  <a:pt x="72755" y="18643"/>
                </a:lnTo>
                <a:close/>
              </a:path>
              <a:path w="120000" h="120000" extrusionOk="0">
                <a:moveTo>
                  <a:pt x="119891" y="0"/>
                </a:moveTo>
                <a:lnTo>
                  <a:pt x="0" y="0"/>
                </a:lnTo>
                <a:lnTo>
                  <a:pt x="0" y="18643"/>
                </a:lnTo>
                <a:lnTo>
                  <a:pt x="119891" y="18643"/>
                </a:lnTo>
                <a:lnTo>
                  <a:pt x="119891" y="0"/>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73" name="Shape 473"/>
          <p:cNvSpPr/>
          <p:nvPr/>
        </p:nvSpPr>
        <p:spPr>
          <a:xfrm>
            <a:off x="4664628" y="6331673"/>
            <a:ext cx="90394" cy="59747"/>
          </a:xfrm>
          <a:custGeom>
            <a:avLst/>
            <a:gdLst/>
            <a:ahLst/>
            <a:cxnLst/>
            <a:rect l="0" t="0" r="0" b="0"/>
            <a:pathLst>
              <a:path w="120000" h="120000" extrusionOk="0">
                <a:moveTo>
                  <a:pt x="26676" y="0"/>
                </a:moveTo>
                <a:lnTo>
                  <a:pt x="0" y="0"/>
                </a:lnTo>
                <a:lnTo>
                  <a:pt x="48078" y="69304"/>
                </a:lnTo>
                <a:lnTo>
                  <a:pt x="48078" y="119809"/>
                </a:lnTo>
                <a:lnTo>
                  <a:pt x="71404" y="119809"/>
                </a:lnTo>
                <a:lnTo>
                  <a:pt x="71512" y="69304"/>
                </a:lnTo>
                <a:lnTo>
                  <a:pt x="84416" y="50677"/>
                </a:lnTo>
                <a:lnTo>
                  <a:pt x="60197" y="50677"/>
                </a:lnTo>
                <a:lnTo>
                  <a:pt x="26676" y="0"/>
                </a:lnTo>
                <a:close/>
              </a:path>
              <a:path w="120000" h="120000" extrusionOk="0">
                <a:moveTo>
                  <a:pt x="119523" y="0"/>
                </a:moveTo>
                <a:lnTo>
                  <a:pt x="93401" y="0"/>
                </a:lnTo>
                <a:lnTo>
                  <a:pt x="60197" y="50677"/>
                </a:lnTo>
                <a:lnTo>
                  <a:pt x="84416" y="50677"/>
                </a:lnTo>
                <a:lnTo>
                  <a:pt x="119523" y="0"/>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74" name="Shape 474"/>
          <p:cNvSpPr/>
          <p:nvPr/>
        </p:nvSpPr>
        <p:spPr>
          <a:xfrm>
            <a:off x="4798817" y="6330694"/>
            <a:ext cx="104588" cy="61912"/>
          </a:xfrm>
          <a:custGeom>
            <a:avLst/>
            <a:gdLst/>
            <a:ahLst/>
            <a:cxnLst/>
            <a:rect l="0" t="0" r="0" b="0"/>
            <a:pathLst>
              <a:path w="120000" h="120000" extrusionOk="0">
                <a:moveTo>
                  <a:pt x="60238" y="0"/>
                </a:moveTo>
                <a:lnTo>
                  <a:pt x="36419" y="4501"/>
                </a:lnTo>
                <a:lnTo>
                  <a:pt x="17314" y="16985"/>
                </a:lnTo>
                <a:lnTo>
                  <a:pt x="4609" y="35919"/>
                </a:lnTo>
                <a:lnTo>
                  <a:pt x="0" y="59764"/>
                </a:lnTo>
                <a:lnTo>
                  <a:pt x="4432" y="83527"/>
                </a:lnTo>
                <a:lnTo>
                  <a:pt x="16750" y="102419"/>
                </a:lnTo>
                <a:lnTo>
                  <a:pt x="35473" y="114893"/>
                </a:lnTo>
                <a:lnTo>
                  <a:pt x="59125" y="119396"/>
                </a:lnTo>
                <a:lnTo>
                  <a:pt x="82956" y="114893"/>
                </a:lnTo>
                <a:lnTo>
                  <a:pt x="102074" y="102419"/>
                </a:lnTo>
                <a:lnTo>
                  <a:pt x="102418" y="101908"/>
                </a:lnTo>
                <a:lnTo>
                  <a:pt x="59775" y="101908"/>
                </a:lnTo>
                <a:lnTo>
                  <a:pt x="44290" y="98695"/>
                </a:lnTo>
                <a:lnTo>
                  <a:pt x="32219" y="89830"/>
                </a:lnTo>
                <a:lnTo>
                  <a:pt x="24377" y="76467"/>
                </a:lnTo>
                <a:lnTo>
                  <a:pt x="21582" y="59764"/>
                </a:lnTo>
                <a:lnTo>
                  <a:pt x="24377" y="43010"/>
                </a:lnTo>
                <a:lnTo>
                  <a:pt x="32219" y="29665"/>
                </a:lnTo>
                <a:lnTo>
                  <a:pt x="44290" y="20843"/>
                </a:lnTo>
                <a:lnTo>
                  <a:pt x="59775" y="17655"/>
                </a:lnTo>
                <a:lnTo>
                  <a:pt x="103073" y="17655"/>
                </a:lnTo>
                <a:lnTo>
                  <a:pt x="102638" y="16985"/>
                </a:lnTo>
                <a:lnTo>
                  <a:pt x="83904" y="4501"/>
                </a:lnTo>
                <a:lnTo>
                  <a:pt x="60238" y="0"/>
                </a:lnTo>
                <a:close/>
              </a:path>
              <a:path w="120000" h="120000" extrusionOk="0">
                <a:moveTo>
                  <a:pt x="103073" y="17655"/>
                </a:moveTo>
                <a:lnTo>
                  <a:pt x="59775" y="17655"/>
                </a:lnTo>
                <a:lnTo>
                  <a:pt x="75155" y="20843"/>
                </a:lnTo>
                <a:lnTo>
                  <a:pt x="87177" y="29665"/>
                </a:lnTo>
                <a:lnTo>
                  <a:pt x="95003" y="43010"/>
                </a:lnTo>
                <a:lnTo>
                  <a:pt x="97799" y="59764"/>
                </a:lnTo>
                <a:lnTo>
                  <a:pt x="95003" y="76467"/>
                </a:lnTo>
                <a:lnTo>
                  <a:pt x="87177" y="89830"/>
                </a:lnTo>
                <a:lnTo>
                  <a:pt x="75155" y="98695"/>
                </a:lnTo>
                <a:lnTo>
                  <a:pt x="59775" y="101908"/>
                </a:lnTo>
                <a:lnTo>
                  <a:pt x="102418" y="101908"/>
                </a:lnTo>
                <a:lnTo>
                  <a:pt x="114785" y="83527"/>
                </a:lnTo>
                <a:lnTo>
                  <a:pt x="119399" y="59764"/>
                </a:lnTo>
                <a:lnTo>
                  <a:pt x="114962" y="35919"/>
                </a:lnTo>
                <a:lnTo>
                  <a:pt x="103073" y="17655"/>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75" name="Shape 475"/>
          <p:cNvSpPr/>
          <p:nvPr/>
        </p:nvSpPr>
        <p:spPr>
          <a:xfrm>
            <a:off x="4916426" y="6331666"/>
            <a:ext cx="63499" cy="59747"/>
          </a:xfrm>
          <a:custGeom>
            <a:avLst/>
            <a:gdLst/>
            <a:ahLst/>
            <a:cxnLst/>
            <a:rect l="0" t="0" r="0" b="0"/>
            <a:pathLst>
              <a:path w="120000" h="120000" extrusionOk="0">
                <a:moveTo>
                  <a:pt x="118643" y="0"/>
                </a:moveTo>
                <a:lnTo>
                  <a:pt x="0" y="0"/>
                </a:lnTo>
                <a:lnTo>
                  <a:pt x="0" y="119809"/>
                </a:lnTo>
                <a:lnTo>
                  <a:pt x="33204" y="119809"/>
                </a:lnTo>
                <a:lnTo>
                  <a:pt x="33204" y="71757"/>
                </a:lnTo>
                <a:lnTo>
                  <a:pt x="108310" y="71757"/>
                </a:lnTo>
                <a:lnTo>
                  <a:pt x="108310" y="53617"/>
                </a:lnTo>
                <a:lnTo>
                  <a:pt x="33204" y="53617"/>
                </a:lnTo>
                <a:lnTo>
                  <a:pt x="33204" y="18643"/>
                </a:lnTo>
                <a:lnTo>
                  <a:pt x="118643" y="18643"/>
                </a:lnTo>
                <a:lnTo>
                  <a:pt x="118643" y="0"/>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76" name="Shape 476"/>
          <p:cNvSpPr/>
          <p:nvPr/>
        </p:nvSpPr>
        <p:spPr>
          <a:xfrm>
            <a:off x="5144500" y="6331673"/>
            <a:ext cx="0" cy="59747"/>
          </a:xfrm>
          <a:custGeom>
            <a:avLst/>
            <a:gdLst/>
            <a:ahLst/>
            <a:cxnLst/>
            <a:rect l="0" t="0" r="0" b="0"/>
            <a:pathLst>
              <a:path w="120000" h="120000" extrusionOk="0">
                <a:moveTo>
                  <a:pt x="0" y="0"/>
                </a:moveTo>
                <a:lnTo>
                  <a:pt x="0" y="119809"/>
                </a:lnTo>
              </a:path>
            </a:pathLst>
          </a:custGeom>
          <a:noFill/>
          <a:ln w="14925" cap="flat" cmpd="sng">
            <a:solidFill>
              <a:srgbClr val="002F65"/>
            </a:solidFill>
            <a:prstDash val="solid"/>
            <a:round/>
            <a:headEnd type="none" w="med" len="med"/>
            <a:tailEnd type="none" w="med" len="med"/>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77" name="Shape 477"/>
          <p:cNvSpPr/>
          <p:nvPr/>
        </p:nvSpPr>
        <p:spPr>
          <a:xfrm>
            <a:off x="5181281" y="6331259"/>
            <a:ext cx="76198" cy="60180"/>
          </a:xfrm>
          <a:custGeom>
            <a:avLst/>
            <a:gdLst/>
            <a:ahLst/>
            <a:cxnLst/>
            <a:rect l="0" t="0" r="0" b="0"/>
            <a:pathLst>
              <a:path w="120000" h="120000" extrusionOk="0">
                <a:moveTo>
                  <a:pt x="42658" y="0"/>
                </a:moveTo>
                <a:lnTo>
                  <a:pt x="26304" y="0"/>
                </a:lnTo>
                <a:lnTo>
                  <a:pt x="12822" y="827"/>
                </a:lnTo>
                <a:lnTo>
                  <a:pt x="0" y="1950"/>
                </a:lnTo>
                <a:lnTo>
                  <a:pt x="0" y="119758"/>
                </a:lnTo>
                <a:lnTo>
                  <a:pt x="27622" y="119758"/>
                </a:lnTo>
                <a:lnTo>
                  <a:pt x="27622" y="76747"/>
                </a:lnTo>
                <a:lnTo>
                  <a:pt x="81674" y="76747"/>
                </a:lnTo>
                <a:lnTo>
                  <a:pt x="77387" y="71912"/>
                </a:lnTo>
                <a:lnTo>
                  <a:pt x="90812" y="65955"/>
                </a:lnTo>
                <a:lnTo>
                  <a:pt x="97823" y="60362"/>
                </a:lnTo>
                <a:lnTo>
                  <a:pt x="38234" y="60362"/>
                </a:lnTo>
                <a:lnTo>
                  <a:pt x="32705" y="60223"/>
                </a:lnTo>
                <a:lnTo>
                  <a:pt x="27622" y="59741"/>
                </a:lnTo>
                <a:lnTo>
                  <a:pt x="27622" y="19147"/>
                </a:lnTo>
                <a:lnTo>
                  <a:pt x="33152" y="18336"/>
                </a:lnTo>
                <a:lnTo>
                  <a:pt x="39551" y="18197"/>
                </a:lnTo>
                <a:lnTo>
                  <a:pt x="100516" y="18197"/>
                </a:lnTo>
                <a:lnTo>
                  <a:pt x="93081" y="10831"/>
                </a:lnTo>
                <a:lnTo>
                  <a:pt x="72437" y="2889"/>
                </a:lnTo>
                <a:lnTo>
                  <a:pt x="42658" y="0"/>
                </a:lnTo>
                <a:close/>
              </a:path>
              <a:path w="120000" h="120000" extrusionOk="0">
                <a:moveTo>
                  <a:pt x="81841" y="76937"/>
                </a:moveTo>
                <a:lnTo>
                  <a:pt x="52376" y="76937"/>
                </a:lnTo>
                <a:lnTo>
                  <a:pt x="87764" y="119758"/>
                </a:lnTo>
                <a:lnTo>
                  <a:pt x="119811" y="119758"/>
                </a:lnTo>
                <a:lnTo>
                  <a:pt x="81841" y="76937"/>
                </a:lnTo>
                <a:close/>
              </a:path>
              <a:path w="120000" h="120000" extrusionOk="0">
                <a:moveTo>
                  <a:pt x="81674" y="76747"/>
                </a:moveTo>
                <a:lnTo>
                  <a:pt x="27622" y="76747"/>
                </a:lnTo>
                <a:lnTo>
                  <a:pt x="32917" y="76937"/>
                </a:lnTo>
                <a:lnTo>
                  <a:pt x="38493" y="77092"/>
                </a:lnTo>
                <a:lnTo>
                  <a:pt x="49528" y="77092"/>
                </a:lnTo>
                <a:lnTo>
                  <a:pt x="52376" y="76937"/>
                </a:lnTo>
                <a:lnTo>
                  <a:pt x="81841" y="76937"/>
                </a:lnTo>
                <a:lnTo>
                  <a:pt x="81674" y="76747"/>
                </a:lnTo>
                <a:close/>
              </a:path>
              <a:path w="120000" h="120000" extrusionOk="0">
                <a:moveTo>
                  <a:pt x="100516" y="18197"/>
                </a:moveTo>
                <a:lnTo>
                  <a:pt x="67434" y="18197"/>
                </a:lnTo>
                <a:lnTo>
                  <a:pt x="79811" y="26451"/>
                </a:lnTo>
                <a:lnTo>
                  <a:pt x="79811" y="52090"/>
                </a:lnTo>
                <a:lnTo>
                  <a:pt x="67646" y="60362"/>
                </a:lnTo>
                <a:lnTo>
                  <a:pt x="97823" y="60362"/>
                </a:lnTo>
                <a:lnTo>
                  <a:pt x="100731" y="58041"/>
                </a:lnTo>
                <a:lnTo>
                  <a:pt x="106879" y="48460"/>
                </a:lnTo>
                <a:lnTo>
                  <a:pt x="108987" y="37501"/>
                </a:lnTo>
                <a:lnTo>
                  <a:pt x="105094" y="22732"/>
                </a:lnTo>
                <a:lnTo>
                  <a:pt x="100516" y="18197"/>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78" name="Shape 478"/>
          <p:cNvSpPr/>
          <p:nvPr/>
        </p:nvSpPr>
        <p:spPr>
          <a:xfrm>
            <a:off x="5262266" y="6330692"/>
            <a:ext cx="93382" cy="61912"/>
          </a:xfrm>
          <a:custGeom>
            <a:avLst/>
            <a:gdLst/>
            <a:ahLst/>
            <a:cxnLst/>
            <a:rect l="0" t="0" r="0" b="0"/>
            <a:pathLst>
              <a:path w="120000" h="120000" extrusionOk="0">
                <a:moveTo>
                  <a:pt x="70194" y="0"/>
                </a:moveTo>
                <a:lnTo>
                  <a:pt x="43537" y="4283"/>
                </a:lnTo>
                <a:lnTo>
                  <a:pt x="21150" y="16402"/>
                </a:lnTo>
                <a:lnTo>
                  <a:pt x="5737" y="35267"/>
                </a:lnTo>
                <a:lnTo>
                  <a:pt x="0" y="59781"/>
                </a:lnTo>
                <a:lnTo>
                  <a:pt x="5661" y="84135"/>
                </a:lnTo>
                <a:lnTo>
                  <a:pt x="20949" y="102957"/>
                </a:lnTo>
                <a:lnTo>
                  <a:pt x="43310" y="115094"/>
                </a:lnTo>
                <a:lnTo>
                  <a:pt x="70194" y="119396"/>
                </a:lnTo>
                <a:lnTo>
                  <a:pt x="84269" y="118558"/>
                </a:lnTo>
                <a:lnTo>
                  <a:pt x="96970" y="116110"/>
                </a:lnTo>
                <a:lnTo>
                  <a:pt x="108596" y="112160"/>
                </a:lnTo>
                <a:lnTo>
                  <a:pt x="119442" y="106808"/>
                </a:lnTo>
                <a:lnTo>
                  <a:pt x="119442" y="101908"/>
                </a:lnTo>
                <a:lnTo>
                  <a:pt x="71077" y="101908"/>
                </a:lnTo>
                <a:lnTo>
                  <a:pt x="52713" y="98785"/>
                </a:lnTo>
                <a:lnTo>
                  <a:pt x="37808" y="90071"/>
                </a:lnTo>
                <a:lnTo>
                  <a:pt x="27806" y="76743"/>
                </a:lnTo>
                <a:lnTo>
                  <a:pt x="24152" y="59781"/>
                </a:lnTo>
                <a:lnTo>
                  <a:pt x="27273" y="43558"/>
                </a:lnTo>
                <a:lnTo>
                  <a:pt x="36398" y="30318"/>
                </a:lnTo>
                <a:lnTo>
                  <a:pt x="51174" y="21395"/>
                </a:lnTo>
                <a:lnTo>
                  <a:pt x="71250" y="18124"/>
                </a:lnTo>
                <a:lnTo>
                  <a:pt x="113092" y="18124"/>
                </a:lnTo>
                <a:lnTo>
                  <a:pt x="117100" y="11982"/>
                </a:lnTo>
                <a:lnTo>
                  <a:pt x="106798" y="7051"/>
                </a:lnTo>
                <a:lnTo>
                  <a:pt x="95871" y="3272"/>
                </a:lnTo>
                <a:lnTo>
                  <a:pt x="83832" y="852"/>
                </a:lnTo>
                <a:lnTo>
                  <a:pt x="70194" y="0"/>
                </a:lnTo>
                <a:close/>
              </a:path>
              <a:path w="120000" h="120000" extrusionOk="0">
                <a:moveTo>
                  <a:pt x="119442" y="56307"/>
                </a:moveTo>
                <a:lnTo>
                  <a:pt x="66911" y="56307"/>
                </a:lnTo>
                <a:lnTo>
                  <a:pt x="66911" y="73661"/>
                </a:lnTo>
                <a:lnTo>
                  <a:pt x="97765" y="73661"/>
                </a:lnTo>
                <a:lnTo>
                  <a:pt x="97765" y="96369"/>
                </a:lnTo>
                <a:lnTo>
                  <a:pt x="90008" y="100162"/>
                </a:lnTo>
                <a:lnTo>
                  <a:pt x="82463" y="101908"/>
                </a:lnTo>
                <a:lnTo>
                  <a:pt x="119442" y="101908"/>
                </a:lnTo>
                <a:lnTo>
                  <a:pt x="119442" y="56307"/>
                </a:lnTo>
                <a:close/>
              </a:path>
              <a:path w="120000" h="120000" extrusionOk="0">
                <a:moveTo>
                  <a:pt x="113092" y="18124"/>
                </a:moveTo>
                <a:lnTo>
                  <a:pt x="83538" y="18124"/>
                </a:lnTo>
                <a:lnTo>
                  <a:pt x="96172" y="21766"/>
                </a:lnTo>
                <a:lnTo>
                  <a:pt x="106809" y="27758"/>
                </a:lnTo>
                <a:lnTo>
                  <a:pt x="113092" y="18124"/>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79" name="Shape 479"/>
          <p:cNvSpPr/>
          <p:nvPr/>
        </p:nvSpPr>
        <p:spPr>
          <a:xfrm>
            <a:off x="5388714" y="6331673"/>
            <a:ext cx="0" cy="59747"/>
          </a:xfrm>
          <a:custGeom>
            <a:avLst/>
            <a:gdLst/>
            <a:ahLst/>
            <a:cxnLst/>
            <a:rect l="0" t="0" r="0" b="0"/>
            <a:pathLst>
              <a:path w="120000" h="120000" extrusionOk="0">
                <a:moveTo>
                  <a:pt x="0" y="0"/>
                </a:moveTo>
                <a:lnTo>
                  <a:pt x="0" y="119809"/>
                </a:lnTo>
              </a:path>
            </a:pathLst>
          </a:custGeom>
          <a:noFill/>
          <a:ln w="14925" cap="flat" cmpd="sng">
            <a:solidFill>
              <a:srgbClr val="002F65"/>
            </a:solidFill>
            <a:prstDash val="solid"/>
            <a:round/>
            <a:headEnd type="none" w="med" len="med"/>
            <a:tailEnd type="none" w="med" len="med"/>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80" name="Shape 480"/>
          <p:cNvSpPr/>
          <p:nvPr/>
        </p:nvSpPr>
        <p:spPr>
          <a:xfrm>
            <a:off x="5422862" y="6330533"/>
            <a:ext cx="84417" cy="62345"/>
          </a:xfrm>
          <a:custGeom>
            <a:avLst/>
            <a:gdLst/>
            <a:ahLst/>
            <a:cxnLst/>
            <a:rect l="0" t="0" r="0" b="0"/>
            <a:pathLst>
              <a:path w="120000" h="120000" extrusionOk="0">
                <a:moveTo>
                  <a:pt x="56472" y="43366"/>
                </a:moveTo>
                <a:lnTo>
                  <a:pt x="24933" y="43366"/>
                </a:lnTo>
                <a:lnTo>
                  <a:pt x="116559" y="119216"/>
                </a:lnTo>
                <a:lnTo>
                  <a:pt x="119362" y="118732"/>
                </a:lnTo>
                <a:lnTo>
                  <a:pt x="119362" y="74699"/>
                </a:lnTo>
                <a:lnTo>
                  <a:pt x="94407" y="74699"/>
                </a:lnTo>
                <a:lnTo>
                  <a:pt x="56472" y="43366"/>
                </a:lnTo>
                <a:close/>
              </a:path>
              <a:path w="120000" h="120000" extrusionOk="0">
                <a:moveTo>
                  <a:pt x="3970" y="0"/>
                </a:moveTo>
                <a:lnTo>
                  <a:pt x="0" y="615"/>
                </a:lnTo>
                <a:lnTo>
                  <a:pt x="0" y="117000"/>
                </a:lnTo>
                <a:lnTo>
                  <a:pt x="24933" y="117000"/>
                </a:lnTo>
                <a:lnTo>
                  <a:pt x="24933" y="43366"/>
                </a:lnTo>
                <a:lnTo>
                  <a:pt x="56472" y="43366"/>
                </a:lnTo>
                <a:lnTo>
                  <a:pt x="3970" y="0"/>
                </a:lnTo>
                <a:close/>
              </a:path>
              <a:path w="120000" h="120000" extrusionOk="0">
                <a:moveTo>
                  <a:pt x="119362" y="2182"/>
                </a:moveTo>
                <a:lnTo>
                  <a:pt x="94407" y="2182"/>
                </a:lnTo>
                <a:lnTo>
                  <a:pt x="94407" y="74699"/>
                </a:lnTo>
                <a:lnTo>
                  <a:pt x="119362" y="74699"/>
                </a:lnTo>
                <a:lnTo>
                  <a:pt x="119362" y="2182"/>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81" name="Shape 481"/>
          <p:cNvSpPr/>
          <p:nvPr/>
        </p:nvSpPr>
        <p:spPr>
          <a:xfrm>
            <a:off x="5540935" y="6331673"/>
            <a:ext cx="0" cy="59747"/>
          </a:xfrm>
          <a:custGeom>
            <a:avLst/>
            <a:gdLst/>
            <a:ahLst/>
            <a:cxnLst/>
            <a:rect l="0" t="0" r="0" b="0"/>
            <a:pathLst>
              <a:path w="120000" h="120000" extrusionOk="0">
                <a:moveTo>
                  <a:pt x="0" y="0"/>
                </a:moveTo>
                <a:lnTo>
                  <a:pt x="0" y="119809"/>
                </a:lnTo>
              </a:path>
            </a:pathLst>
          </a:custGeom>
          <a:noFill/>
          <a:ln w="14900" cap="flat" cmpd="sng">
            <a:solidFill>
              <a:srgbClr val="002F65"/>
            </a:solidFill>
            <a:prstDash val="solid"/>
            <a:round/>
            <a:headEnd type="none" w="med" len="med"/>
            <a:tailEnd type="none" w="med" len="med"/>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82" name="Shape 482"/>
          <p:cNvSpPr/>
          <p:nvPr/>
        </p:nvSpPr>
        <p:spPr>
          <a:xfrm>
            <a:off x="5563408" y="6330854"/>
            <a:ext cx="97864" cy="60613"/>
          </a:xfrm>
          <a:custGeom>
            <a:avLst/>
            <a:gdLst/>
            <a:ahLst/>
            <a:cxnLst/>
            <a:rect l="0" t="0" r="0" b="0"/>
            <a:pathLst>
              <a:path w="120000" h="120000" extrusionOk="0">
                <a:moveTo>
                  <a:pt x="61281" y="0"/>
                </a:moveTo>
                <a:lnTo>
                  <a:pt x="58203" y="0"/>
                </a:lnTo>
                <a:lnTo>
                  <a:pt x="0" y="119708"/>
                </a:lnTo>
                <a:lnTo>
                  <a:pt x="22185" y="119708"/>
                </a:lnTo>
                <a:lnTo>
                  <a:pt x="34423" y="92638"/>
                </a:lnTo>
                <a:lnTo>
                  <a:pt x="106197" y="92638"/>
                </a:lnTo>
                <a:lnTo>
                  <a:pt x="98468" y="76696"/>
                </a:lnTo>
                <a:lnTo>
                  <a:pt x="41476" y="76696"/>
                </a:lnTo>
                <a:lnTo>
                  <a:pt x="59394" y="37216"/>
                </a:lnTo>
                <a:lnTo>
                  <a:pt x="79326" y="37216"/>
                </a:lnTo>
                <a:lnTo>
                  <a:pt x="61281" y="0"/>
                </a:lnTo>
                <a:close/>
              </a:path>
              <a:path w="120000" h="120000" extrusionOk="0">
                <a:moveTo>
                  <a:pt x="106197" y="92638"/>
                </a:moveTo>
                <a:lnTo>
                  <a:pt x="84365" y="92638"/>
                </a:lnTo>
                <a:lnTo>
                  <a:pt x="96585" y="119708"/>
                </a:lnTo>
                <a:lnTo>
                  <a:pt x="119321" y="119708"/>
                </a:lnTo>
                <a:lnTo>
                  <a:pt x="106197" y="92638"/>
                </a:lnTo>
                <a:close/>
              </a:path>
              <a:path w="120000" h="120000" extrusionOk="0">
                <a:moveTo>
                  <a:pt x="79326" y="37216"/>
                </a:moveTo>
                <a:lnTo>
                  <a:pt x="59394" y="37216"/>
                </a:lnTo>
                <a:lnTo>
                  <a:pt x="77312" y="76696"/>
                </a:lnTo>
                <a:lnTo>
                  <a:pt x="98468" y="76696"/>
                </a:lnTo>
                <a:lnTo>
                  <a:pt x="79326" y="37216"/>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83" name="Shape 483"/>
          <p:cNvSpPr/>
          <p:nvPr/>
        </p:nvSpPr>
        <p:spPr>
          <a:xfrm>
            <a:off x="3479663" y="6331088"/>
            <a:ext cx="104588" cy="60180"/>
          </a:xfrm>
          <a:custGeom>
            <a:avLst/>
            <a:gdLst/>
            <a:ahLst/>
            <a:cxnLst/>
            <a:rect l="0" t="0" r="0" b="0"/>
            <a:pathLst>
              <a:path w="120000" h="120000" extrusionOk="0">
                <a:moveTo>
                  <a:pt x="7559" y="0"/>
                </a:moveTo>
                <a:lnTo>
                  <a:pt x="0" y="119930"/>
                </a:lnTo>
                <a:lnTo>
                  <a:pt x="21770" y="119930"/>
                </a:lnTo>
                <a:lnTo>
                  <a:pt x="22987" y="61777"/>
                </a:lnTo>
                <a:lnTo>
                  <a:pt x="46269" y="61777"/>
                </a:lnTo>
                <a:lnTo>
                  <a:pt x="7559" y="0"/>
                </a:lnTo>
                <a:close/>
              </a:path>
              <a:path w="120000" h="120000" extrusionOk="0">
                <a:moveTo>
                  <a:pt x="116258" y="61916"/>
                </a:moveTo>
                <a:lnTo>
                  <a:pt x="96650" y="61916"/>
                </a:lnTo>
                <a:lnTo>
                  <a:pt x="98175" y="119930"/>
                </a:lnTo>
                <a:lnTo>
                  <a:pt x="119964" y="119930"/>
                </a:lnTo>
                <a:lnTo>
                  <a:pt x="116258" y="61916"/>
                </a:lnTo>
                <a:close/>
              </a:path>
              <a:path w="120000" h="120000" extrusionOk="0">
                <a:moveTo>
                  <a:pt x="46269" y="61777"/>
                </a:moveTo>
                <a:lnTo>
                  <a:pt x="22987" y="61777"/>
                </a:lnTo>
                <a:lnTo>
                  <a:pt x="59964" y="117686"/>
                </a:lnTo>
                <a:lnTo>
                  <a:pt x="81783" y="84517"/>
                </a:lnTo>
                <a:lnTo>
                  <a:pt x="60496" y="84517"/>
                </a:lnTo>
                <a:lnTo>
                  <a:pt x="60205" y="84016"/>
                </a:lnTo>
                <a:lnTo>
                  <a:pt x="46269" y="61777"/>
                </a:lnTo>
                <a:close/>
              </a:path>
              <a:path w="120000" h="120000" extrusionOk="0">
                <a:moveTo>
                  <a:pt x="112301" y="0"/>
                </a:moveTo>
                <a:lnTo>
                  <a:pt x="60839" y="84016"/>
                </a:lnTo>
                <a:lnTo>
                  <a:pt x="60496" y="84517"/>
                </a:lnTo>
                <a:lnTo>
                  <a:pt x="81783" y="84517"/>
                </a:lnTo>
                <a:lnTo>
                  <a:pt x="96650" y="61916"/>
                </a:lnTo>
                <a:lnTo>
                  <a:pt x="116258" y="61916"/>
                </a:lnTo>
                <a:lnTo>
                  <a:pt x="112301" y="0"/>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84" name="Shape 484"/>
          <p:cNvSpPr/>
          <p:nvPr/>
        </p:nvSpPr>
        <p:spPr>
          <a:xfrm>
            <a:off x="5026153" y="6331755"/>
            <a:ext cx="97864" cy="60613"/>
          </a:xfrm>
          <a:custGeom>
            <a:avLst/>
            <a:gdLst/>
            <a:ahLst/>
            <a:cxnLst/>
            <a:rect l="0" t="0" r="0" b="0"/>
            <a:pathLst>
              <a:path w="120000" h="120000" extrusionOk="0">
                <a:moveTo>
                  <a:pt x="24621" y="0"/>
                </a:moveTo>
                <a:lnTo>
                  <a:pt x="0" y="0"/>
                </a:lnTo>
                <a:lnTo>
                  <a:pt x="58350" y="119639"/>
                </a:lnTo>
                <a:lnTo>
                  <a:pt x="61098" y="119639"/>
                </a:lnTo>
                <a:lnTo>
                  <a:pt x="81066" y="78581"/>
                </a:lnTo>
                <a:lnTo>
                  <a:pt x="60072" y="78581"/>
                </a:lnTo>
                <a:lnTo>
                  <a:pt x="24621" y="0"/>
                </a:lnTo>
                <a:close/>
              </a:path>
              <a:path w="120000" h="120000" extrusionOk="0">
                <a:moveTo>
                  <a:pt x="119284" y="0"/>
                </a:moveTo>
                <a:lnTo>
                  <a:pt x="95339" y="0"/>
                </a:lnTo>
                <a:lnTo>
                  <a:pt x="60072" y="78581"/>
                </a:lnTo>
                <a:lnTo>
                  <a:pt x="81066" y="78581"/>
                </a:lnTo>
                <a:lnTo>
                  <a:pt x="119284" y="0"/>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85" name="Shape 485"/>
          <p:cNvSpPr/>
          <p:nvPr/>
        </p:nvSpPr>
        <p:spPr>
          <a:xfrm>
            <a:off x="0" y="0"/>
            <a:ext cx="9144000" cy="4738254"/>
          </a:xfrm>
          <a:prstGeom prst="rect">
            <a:avLst/>
          </a:prstGeom>
          <a:blipFill rotWithShape="1">
            <a:blip r:embed="rId3">
              <a:alphaModFix/>
            </a:blip>
            <a:stretch>
              <a:fillRect/>
            </a:stretch>
          </a:blip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86" name="Shape 486"/>
          <p:cNvSpPr/>
          <p:nvPr/>
        </p:nvSpPr>
        <p:spPr>
          <a:xfrm>
            <a:off x="0" y="3743501"/>
            <a:ext cx="9144000" cy="1460788"/>
          </a:xfrm>
          <a:custGeom>
            <a:avLst/>
            <a:gdLst/>
            <a:ahLst/>
            <a:cxnLst/>
            <a:rect l="0" t="0" r="0" b="0"/>
            <a:pathLst>
              <a:path w="120000" h="120000" extrusionOk="0">
                <a:moveTo>
                  <a:pt x="113088" y="98645"/>
                </a:moveTo>
                <a:lnTo>
                  <a:pt x="7044" y="98645"/>
                </a:lnTo>
                <a:lnTo>
                  <a:pt x="10567" y="119985"/>
                </a:lnTo>
                <a:lnTo>
                  <a:pt x="109411" y="119985"/>
                </a:lnTo>
                <a:lnTo>
                  <a:pt x="113088" y="98645"/>
                </a:lnTo>
                <a:close/>
              </a:path>
              <a:path w="120000" h="120000" extrusionOk="0">
                <a:moveTo>
                  <a:pt x="7044" y="0"/>
                </a:moveTo>
                <a:lnTo>
                  <a:pt x="0" y="0"/>
                </a:lnTo>
                <a:lnTo>
                  <a:pt x="0" y="98645"/>
                </a:lnTo>
                <a:lnTo>
                  <a:pt x="120000" y="98645"/>
                </a:lnTo>
                <a:lnTo>
                  <a:pt x="120000" y="21339"/>
                </a:lnTo>
                <a:lnTo>
                  <a:pt x="10510" y="21339"/>
                </a:lnTo>
                <a:lnTo>
                  <a:pt x="7044" y="0"/>
                </a:lnTo>
                <a:close/>
              </a:path>
              <a:path w="120000" h="120000" extrusionOk="0">
                <a:moveTo>
                  <a:pt x="120000" y="0"/>
                </a:moveTo>
                <a:lnTo>
                  <a:pt x="112941" y="0"/>
                </a:lnTo>
                <a:lnTo>
                  <a:pt x="109338" y="21339"/>
                </a:lnTo>
                <a:lnTo>
                  <a:pt x="120000" y="21339"/>
                </a:lnTo>
                <a:lnTo>
                  <a:pt x="120000" y="0"/>
                </a:lnTo>
                <a:close/>
              </a:path>
            </a:pathLst>
          </a:custGeom>
          <a:solidFill>
            <a:srgbClr val="EE3124"/>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87" name="Shape 487"/>
          <p:cNvSpPr/>
          <p:nvPr/>
        </p:nvSpPr>
        <p:spPr>
          <a:xfrm>
            <a:off x="537882" y="3740474"/>
            <a:ext cx="263710" cy="1463819"/>
          </a:xfrm>
          <a:custGeom>
            <a:avLst/>
            <a:gdLst/>
            <a:ahLst/>
            <a:cxnLst/>
            <a:rect l="0" t="0" r="0" b="0"/>
            <a:pathLst>
              <a:path w="120000" h="120000" extrusionOk="0">
                <a:moveTo>
                  <a:pt x="0" y="0"/>
                </a:moveTo>
                <a:lnTo>
                  <a:pt x="0" y="98689"/>
                </a:lnTo>
                <a:lnTo>
                  <a:pt x="119932" y="119985"/>
                </a:lnTo>
                <a:lnTo>
                  <a:pt x="119932" y="21543"/>
                </a:lnTo>
                <a:lnTo>
                  <a:pt x="0" y="0"/>
                </a:lnTo>
                <a:close/>
              </a:path>
            </a:pathLst>
          </a:custGeom>
          <a:solidFill>
            <a:srgbClr val="A22F21"/>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88" name="Shape 488"/>
          <p:cNvSpPr/>
          <p:nvPr/>
        </p:nvSpPr>
        <p:spPr>
          <a:xfrm>
            <a:off x="8337176" y="3740474"/>
            <a:ext cx="263710" cy="1463819"/>
          </a:xfrm>
          <a:custGeom>
            <a:avLst/>
            <a:gdLst/>
            <a:ahLst/>
            <a:cxnLst/>
            <a:rect l="0" t="0" r="0" b="0"/>
            <a:pathLst>
              <a:path w="120000" h="120000" extrusionOk="0">
                <a:moveTo>
                  <a:pt x="119932" y="0"/>
                </a:moveTo>
                <a:lnTo>
                  <a:pt x="0" y="21543"/>
                </a:lnTo>
                <a:lnTo>
                  <a:pt x="0" y="119985"/>
                </a:lnTo>
                <a:lnTo>
                  <a:pt x="119932" y="98689"/>
                </a:lnTo>
                <a:lnTo>
                  <a:pt x="119932" y="0"/>
                </a:lnTo>
                <a:close/>
              </a:path>
            </a:pathLst>
          </a:custGeom>
          <a:solidFill>
            <a:srgbClr val="A22F21"/>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89" name="Shape 489"/>
          <p:cNvSpPr txBox="1"/>
          <p:nvPr/>
        </p:nvSpPr>
        <p:spPr>
          <a:xfrm>
            <a:off x="1038345" y="3803525"/>
            <a:ext cx="7023099" cy="836468"/>
          </a:xfrm>
          <a:prstGeom prst="rect">
            <a:avLst/>
          </a:prstGeom>
          <a:noFill/>
          <a:ln>
            <a:noFill/>
          </a:ln>
        </p:spPr>
        <p:txBody>
          <a:bodyPr lIns="0" tIns="11425" rIns="0" bIns="0" anchor="t" anchorCtr="0">
            <a:noAutofit/>
          </a:bodyPr>
          <a:lstStyle/>
          <a:p>
            <a:pPr marL="0" marR="0" lvl="0" indent="0" algn="ctr" rtl="0">
              <a:lnSpc>
                <a:spcPct val="119873"/>
              </a:lnSpc>
              <a:spcBef>
                <a:spcPts val="0"/>
              </a:spcBef>
              <a:buSzPct val="25000"/>
              <a:buNone/>
            </a:pPr>
            <a:r>
              <a:rPr lang="en-US" sz="3950" dirty="0">
                <a:solidFill>
                  <a:srgbClr val="FFFFFF"/>
                </a:solidFill>
                <a:latin typeface="Calibri"/>
                <a:ea typeface="Calibri"/>
                <a:cs typeface="Calibri"/>
                <a:sym typeface="Calibri"/>
              </a:rPr>
              <a:t>Opioid and Buprenorphine</a:t>
            </a:r>
          </a:p>
          <a:p>
            <a:pPr marL="0" marR="0" lvl="0" indent="0" algn="ctr" rtl="0">
              <a:lnSpc>
                <a:spcPct val="119873"/>
              </a:lnSpc>
              <a:spcBef>
                <a:spcPts val="0"/>
              </a:spcBef>
              <a:buSzPct val="25000"/>
              <a:buNone/>
            </a:pPr>
            <a:r>
              <a:rPr lang="en-US" sz="3950" b="1" dirty="0">
                <a:solidFill>
                  <a:srgbClr val="FFFFFF"/>
                </a:solidFill>
                <a:latin typeface="Calibri"/>
                <a:ea typeface="Calibri"/>
                <a:cs typeface="Calibri"/>
                <a:sym typeface="Calibri"/>
              </a:rPr>
              <a:t>Prescriber Regulations Guide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31B594-BCDB-426E-9DC5-D7CFD23E645A}"/>
              </a:ext>
            </a:extLst>
          </p:cNvPr>
          <p:cNvSpPr>
            <a:spLocks noGrp="1"/>
          </p:cNvSpPr>
          <p:nvPr>
            <p:ph type="title"/>
          </p:nvPr>
        </p:nvSpPr>
        <p:spPr/>
        <p:txBody>
          <a:bodyPr/>
          <a:lstStyle/>
          <a:p>
            <a:r>
              <a:rPr lang="en-US" sz="8000" dirty="0"/>
              <a:t>WHY???????</a:t>
            </a:r>
            <a:endParaRPr lang="en-US" dirty="0"/>
          </a:p>
        </p:txBody>
      </p:sp>
      <p:sp>
        <p:nvSpPr>
          <p:cNvPr id="3" name="Content Placeholder 2">
            <a:extLst>
              <a:ext uri="{FF2B5EF4-FFF2-40B4-BE49-F238E27FC236}">
                <a16:creationId xmlns:a16="http://schemas.microsoft.com/office/drawing/2014/main" xmlns="" id="{8E265E3B-D0D3-42CD-A826-D1D1DFE2E74E}"/>
              </a:ext>
            </a:extLst>
          </p:cNvPr>
          <p:cNvSpPr>
            <a:spLocks noGrp="1"/>
          </p:cNvSpPr>
          <p:nvPr>
            <p:ph idx="1"/>
          </p:nvPr>
        </p:nvSpPr>
        <p:spPr>
          <a:xfrm>
            <a:off x="457199" y="1577340"/>
            <a:ext cx="8146974" cy="4878544"/>
          </a:xfrm>
        </p:spPr>
        <p:txBody>
          <a:bodyPr/>
          <a:lstStyle/>
          <a:p>
            <a:r>
              <a:rPr lang="en-US" dirty="0"/>
              <a:t>NO PRESCRIBER LIKES THE GOVERNMENT TELLING HIM/HER WHAT TO DO!!!!</a:t>
            </a:r>
          </a:p>
          <a:p>
            <a:endParaRPr lang="en-US" dirty="0"/>
          </a:p>
          <a:p>
            <a:r>
              <a:rPr lang="en-US" dirty="0"/>
              <a:t>The 5</a:t>
            </a:r>
            <a:r>
              <a:rPr lang="en-US" baseline="30000" dirty="0"/>
              <a:t>th</a:t>
            </a:r>
            <a:r>
              <a:rPr lang="en-US" dirty="0"/>
              <a:t> Vital Sign</a:t>
            </a:r>
          </a:p>
          <a:p>
            <a:r>
              <a:rPr lang="en-US" dirty="0"/>
              <a:t>	We all learned something about the physiology behind pulse rate, respiratory rate, blood pressure and temperature.  Most of us were taught little to nothing  about pain, opioids and iatrogenic substance </a:t>
            </a:r>
            <a:r>
              <a:rPr lang="en-US" dirty="0" err="1"/>
              <a:t>missue</a:t>
            </a:r>
            <a:r>
              <a:rPr lang="en-US" dirty="0"/>
              <a:t> and addiction.	</a:t>
            </a:r>
          </a:p>
          <a:p>
            <a:r>
              <a:rPr lang="en-US" dirty="0"/>
              <a:t>Public Health Crisis</a:t>
            </a:r>
          </a:p>
          <a:p>
            <a:r>
              <a:rPr lang="en-US" dirty="0"/>
              <a:t>Medical Schools and Residencies Slow to include Addiction Medicine in their curricula</a:t>
            </a:r>
          </a:p>
          <a:p>
            <a:r>
              <a:rPr lang="en-US" dirty="0"/>
              <a:t>Major source of illicit opioids are prescribers</a:t>
            </a:r>
          </a:p>
          <a:p>
            <a:r>
              <a:rPr lang="en-US" dirty="0"/>
              <a:t>Financial incentives for bad prescribing (Systems problems)</a:t>
            </a:r>
          </a:p>
          <a:p>
            <a:r>
              <a:rPr lang="en-US" dirty="0"/>
              <a:t>Buprenorphine being prescribed with substandard care</a:t>
            </a:r>
          </a:p>
          <a:p>
            <a:r>
              <a:rPr lang="en-US" dirty="0"/>
              <a:t>	No additional services</a:t>
            </a:r>
          </a:p>
          <a:p>
            <a:r>
              <a:rPr lang="en-US" dirty="0"/>
              <a:t>	Large quantities</a:t>
            </a:r>
          </a:p>
          <a:p>
            <a:r>
              <a:rPr lang="en-US" dirty="0"/>
              <a:t>	Plain buprenorphine</a:t>
            </a:r>
          </a:p>
          <a:p>
            <a:r>
              <a:rPr lang="en-US" dirty="0"/>
              <a:t>	Large quantity seizures</a:t>
            </a:r>
          </a:p>
          <a:p>
            <a:r>
              <a:rPr lang="en-US" dirty="0"/>
              <a:t>	Gateway opioid use</a:t>
            </a:r>
          </a:p>
          <a:p>
            <a:r>
              <a:rPr lang="en-US" dirty="0"/>
              <a:t>	Buprenorphine OD and Death</a:t>
            </a:r>
          </a:p>
          <a:p>
            <a:endParaRPr lang="en-US" dirty="0"/>
          </a:p>
          <a:p>
            <a:endParaRPr lang="en-US" dirty="0"/>
          </a:p>
        </p:txBody>
      </p:sp>
    </p:spTree>
    <p:extLst>
      <p:ext uri="{BB962C8B-B14F-4D97-AF65-F5344CB8AC3E}">
        <p14:creationId xmlns:p14="http://schemas.microsoft.com/office/powerpoint/2010/main" xmlns="" val="3868072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933F0C-B810-49A7-AC32-03A91C4A38BC}"/>
              </a:ext>
            </a:extLst>
          </p:cNvPr>
          <p:cNvSpPr>
            <a:spLocks noGrp="1"/>
          </p:cNvSpPr>
          <p:nvPr>
            <p:ph type="title"/>
          </p:nvPr>
        </p:nvSpPr>
        <p:spPr/>
        <p:txBody>
          <a:bodyPr/>
          <a:lstStyle/>
          <a:p>
            <a:r>
              <a:rPr lang="en-US" dirty="0"/>
              <a:t/>
            </a:r>
            <a:br>
              <a:rPr lang="en-US" dirty="0"/>
            </a:br>
            <a:endParaRPr lang="en-US" dirty="0"/>
          </a:p>
        </p:txBody>
      </p:sp>
      <p:sp>
        <p:nvSpPr>
          <p:cNvPr id="3" name="Content Placeholder 2">
            <a:extLst>
              <a:ext uri="{FF2B5EF4-FFF2-40B4-BE49-F238E27FC236}">
                <a16:creationId xmlns:a16="http://schemas.microsoft.com/office/drawing/2014/main" xmlns="" id="{C7C00417-87F5-4FCA-8083-34CE6C5A34E1}"/>
              </a:ext>
            </a:extLst>
          </p:cNvPr>
          <p:cNvSpPr>
            <a:spLocks noGrp="1"/>
          </p:cNvSpPr>
          <p:nvPr>
            <p:ph idx="1"/>
          </p:nvPr>
        </p:nvSpPr>
        <p:spPr/>
        <p:txBody>
          <a:bodyPr/>
          <a:lstStyle/>
          <a:p>
            <a:endParaRPr lang="en-US" dirty="0"/>
          </a:p>
          <a:p>
            <a:r>
              <a:rPr lang="en-US" dirty="0"/>
              <a:t>The Board of Medicine asks professional organizations and experts in the field to elucidate the Standard of Care (SOC).  The Board then uses these guidelines to identify practitioners who practice below the standard of care and pose a threat to the safety of the citizens of Virginia.  Rarely, the guidelines are codified.  Even more rarely, the Governor signs them into law in emergency legislation.  </a:t>
            </a:r>
          </a:p>
          <a:p>
            <a:endParaRPr lang="en-US" dirty="0"/>
          </a:p>
        </p:txBody>
      </p:sp>
    </p:spTree>
    <p:extLst>
      <p:ext uri="{BB962C8B-B14F-4D97-AF65-F5344CB8AC3E}">
        <p14:creationId xmlns:p14="http://schemas.microsoft.com/office/powerpoint/2010/main" xmlns="" val="15751263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320"/>
            <a:ext cx="8229600" cy="507878"/>
          </a:xfrm>
        </p:spPr>
        <p:txBody>
          <a:bodyPr>
            <a:normAutofit fontScale="90000"/>
          </a:bodyPr>
          <a:lstStyle/>
          <a:p>
            <a:r>
              <a:rPr lang="en-US" sz="2700" dirty="0">
                <a:latin typeface="Microsoft Tai Le" panose="020B0502040204020203" pitchFamily="34" charset="0"/>
                <a:cs typeface="Microsoft Tai Le" panose="020B0502040204020203" pitchFamily="34" charset="0"/>
              </a:rPr>
              <a:t>Universal Precautions</a:t>
            </a:r>
          </a:p>
        </p:txBody>
      </p:sp>
      <p:sp>
        <p:nvSpPr>
          <p:cNvPr id="3" name="Content Placeholder 2"/>
          <p:cNvSpPr>
            <a:spLocks noGrp="1"/>
          </p:cNvSpPr>
          <p:nvPr>
            <p:ph idx="1"/>
          </p:nvPr>
        </p:nvSpPr>
        <p:spPr/>
        <p:txBody>
          <a:bodyPr/>
          <a:lstStyle/>
          <a:p>
            <a:pPr algn="ctr"/>
            <a:endParaRPr lang="en-US" dirty="0"/>
          </a:p>
          <a:p>
            <a:pPr algn="ctr"/>
            <a:endParaRPr lang="en-US" dirty="0"/>
          </a:p>
        </p:txBody>
      </p:sp>
      <p:sp>
        <p:nvSpPr>
          <p:cNvPr id="5" name="Content Placeholder 4"/>
          <p:cNvSpPr>
            <a:spLocks noGrp="1"/>
          </p:cNvSpPr>
          <p:nvPr>
            <p:ph sz="half" idx="4294967295"/>
          </p:nvPr>
        </p:nvSpPr>
        <p:spPr>
          <a:xfrm>
            <a:off x="533400" y="782198"/>
            <a:ext cx="8610600" cy="4638675"/>
          </a:xfrm>
        </p:spPr>
        <p:txBody>
          <a:bodyPr/>
          <a:lstStyle/>
          <a:p>
            <a:pPr marL="342900" indent="-342900">
              <a:buFont typeface="Arial" panose="020B0604020202020204" pitchFamily="34" charset="0"/>
              <a:buChar char="•"/>
            </a:pPr>
            <a:r>
              <a:rPr lang="en-US" sz="1600" b="1" dirty="0">
                <a:solidFill>
                  <a:srgbClr val="000099"/>
                </a:solidFill>
                <a:latin typeface="Microsoft Tai Le" panose="020B0502040204020203" pitchFamily="34" charset="0"/>
                <a:cs typeface="Microsoft Tai Le" panose="020B0502040204020203" pitchFamily="34" charset="0"/>
              </a:rPr>
              <a:t>Addiction can be managed through a Universal Precaution approach similar to implemented strategies to infection control</a:t>
            </a:r>
          </a:p>
          <a:p>
            <a:pPr marL="703263" lvl="2" indent="-342900">
              <a:buFont typeface="Arial" panose="020B0604020202020204" pitchFamily="34" charset="0"/>
              <a:buChar char="•"/>
            </a:pPr>
            <a:r>
              <a:rPr lang="en-US" b="1" dirty="0">
                <a:solidFill>
                  <a:srgbClr val="000099"/>
                </a:solidFill>
                <a:latin typeface="Microsoft Tai Le" panose="020B0502040204020203" pitchFamily="34" charset="0"/>
                <a:cs typeface="Microsoft Tai Le" panose="020B0502040204020203" pitchFamily="34" charset="0"/>
              </a:rPr>
              <a:t>Infection Control: Universal precautions</a:t>
            </a:r>
            <a:r>
              <a:rPr lang="en-US" dirty="0">
                <a:solidFill>
                  <a:srgbClr val="000099"/>
                </a:solidFill>
                <a:latin typeface="Microsoft Tai Le" panose="020B0502040204020203" pitchFamily="34" charset="0"/>
                <a:cs typeface="Microsoft Tai Le" panose="020B0502040204020203" pitchFamily="34" charset="0"/>
              </a:rPr>
              <a:t> is an approach to infection control that all human blood and certain human body fluids have a potential risk for </a:t>
            </a:r>
            <a:r>
              <a:rPr lang="en-US" dirty="0" err="1">
                <a:solidFill>
                  <a:srgbClr val="000099"/>
                </a:solidFill>
                <a:latin typeface="Microsoft Tai Le" panose="020B0502040204020203" pitchFamily="34" charset="0"/>
                <a:cs typeface="Microsoft Tai Le" panose="020B0502040204020203" pitchFamily="34" charset="0"/>
              </a:rPr>
              <a:t>bloodborne</a:t>
            </a:r>
            <a:r>
              <a:rPr lang="en-US" dirty="0">
                <a:solidFill>
                  <a:srgbClr val="000099"/>
                </a:solidFill>
                <a:latin typeface="Microsoft Tai Le" panose="020B0502040204020203" pitchFamily="34" charset="0"/>
                <a:cs typeface="Microsoft Tai Le" panose="020B0502040204020203" pitchFamily="34" charset="0"/>
              </a:rPr>
              <a:t> pathogens (</a:t>
            </a:r>
            <a:r>
              <a:rPr lang="en-US" dirty="0" err="1">
                <a:solidFill>
                  <a:srgbClr val="000099"/>
                </a:solidFill>
                <a:latin typeface="Microsoft Tai Le" panose="020B0502040204020203" pitchFamily="34" charset="0"/>
                <a:cs typeface="Microsoft Tai Le" panose="020B0502040204020203" pitchFamily="34" charset="0"/>
              </a:rPr>
              <a:t>Bloodborne</a:t>
            </a:r>
            <a:r>
              <a:rPr lang="en-US" dirty="0">
                <a:solidFill>
                  <a:srgbClr val="000099"/>
                </a:solidFill>
                <a:latin typeface="Microsoft Tai Le" panose="020B0502040204020203" pitchFamily="34" charset="0"/>
                <a:cs typeface="Microsoft Tai Le" panose="020B0502040204020203" pitchFamily="34" charset="0"/>
              </a:rPr>
              <a:t> Pathogens Standard 29 CFR 1910.1030(b) definitions).</a:t>
            </a:r>
          </a:p>
          <a:p>
            <a:pPr marL="703263" lvl="2" indent="-342900">
              <a:buFont typeface="Arial" panose="020B0604020202020204" pitchFamily="34" charset="0"/>
              <a:buChar char="•"/>
            </a:pPr>
            <a:r>
              <a:rPr lang="en-US" b="1" dirty="0">
                <a:solidFill>
                  <a:srgbClr val="000099"/>
                </a:solidFill>
                <a:latin typeface="Microsoft Tai Le" panose="020B0502040204020203" pitchFamily="34" charset="0"/>
                <a:cs typeface="Microsoft Tai Le" panose="020B0502040204020203" pitchFamily="34" charset="0"/>
              </a:rPr>
              <a:t>Historically,</a:t>
            </a:r>
            <a:r>
              <a:rPr lang="en-US" dirty="0">
                <a:solidFill>
                  <a:srgbClr val="000099"/>
                </a:solidFill>
                <a:latin typeface="Microsoft Tai Le" panose="020B0502040204020203" pitchFamily="34" charset="0"/>
                <a:cs typeface="Microsoft Tai Le" panose="020B0502040204020203" pitchFamily="34" charset="0"/>
              </a:rPr>
              <a:t> at the emergence of </a:t>
            </a:r>
            <a:r>
              <a:rPr lang="en-US" dirty="0" err="1">
                <a:solidFill>
                  <a:srgbClr val="000099"/>
                </a:solidFill>
                <a:latin typeface="Microsoft Tai Le" panose="020B0502040204020203" pitchFamily="34" charset="0"/>
                <a:cs typeface="Microsoft Tai Le" panose="020B0502040204020203" pitchFamily="34" charset="0"/>
              </a:rPr>
              <a:t>bloodborne</a:t>
            </a:r>
            <a:r>
              <a:rPr lang="en-US" dirty="0">
                <a:solidFill>
                  <a:srgbClr val="000099"/>
                </a:solidFill>
                <a:latin typeface="Microsoft Tai Le" panose="020B0502040204020203" pitchFamily="34" charset="0"/>
                <a:cs typeface="Microsoft Tai Le" panose="020B0502040204020203" pitchFamily="34" charset="0"/>
              </a:rPr>
              <a:t> pathogens, there was a significant fear instilled in the healthcare provider community </a:t>
            </a:r>
          </a:p>
          <a:p>
            <a:pPr marL="1006475" lvl="3" indent="-342900">
              <a:buFont typeface="Arial" panose="020B0604020202020204" pitchFamily="34" charset="0"/>
              <a:buChar char="•"/>
            </a:pPr>
            <a:r>
              <a:rPr lang="en-US" dirty="0">
                <a:solidFill>
                  <a:srgbClr val="000099"/>
                </a:solidFill>
                <a:latin typeface="Microsoft Tai Le" panose="020B0502040204020203" pitchFamily="34" charset="0"/>
                <a:cs typeface="Microsoft Tai Le" panose="020B0502040204020203" pitchFamily="34" charset="0"/>
              </a:rPr>
              <a:t>that patients could not be identified on visual assessment to be at risk;  and</a:t>
            </a:r>
          </a:p>
          <a:p>
            <a:pPr marL="1006475" lvl="3" indent="-342900">
              <a:buFont typeface="Arial" panose="020B0604020202020204" pitchFamily="34" charset="0"/>
              <a:buChar char="•"/>
            </a:pPr>
            <a:r>
              <a:rPr lang="en-US" dirty="0">
                <a:solidFill>
                  <a:srgbClr val="000099"/>
                </a:solidFill>
                <a:latin typeface="Microsoft Tai Le" panose="020B0502040204020203" pitchFamily="34" charset="0"/>
                <a:cs typeface="Microsoft Tai Le" panose="020B0502040204020203" pitchFamily="34" charset="0"/>
              </a:rPr>
              <a:t>that healthcare providers were at significant risk for contact with patients at risk</a:t>
            </a:r>
          </a:p>
          <a:p>
            <a:pPr marL="1006475" lvl="3" indent="-342900">
              <a:buFont typeface="Arial" panose="020B0604020202020204" pitchFamily="34" charset="0"/>
              <a:buChar char="•"/>
            </a:pPr>
            <a:r>
              <a:rPr lang="en-US" b="1" dirty="0">
                <a:solidFill>
                  <a:srgbClr val="000099"/>
                </a:solidFill>
                <a:latin typeface="Microsoft Tai Le" panose="020B0502040204020203" pitchFamily="34" charset="0"/>
                <a:cs typeface="Microsoft Tai Le" panose="020B0502040204020203" pitchFamily="34" charset="0"/>
              </a:rPr>
              <a:t>Evidence Based Universal Precautions guidelines </a:t>
            </a:r>
            <a:r>
              <a:rPr lang="en-US" dirty="0">
                <a:solidFill>
                  <a:srgbClr val="000099"/>
                </a:solidFill>
                <a:latin typeface="Microsoft Tai Le" panose="020B0502040204020203" pitchFamily="34" charset="0"/>
                <a:cs typeface="Microsoft Tai Le" panose="020B0502040204020203" pitchFamily="34" charset="0"/>
              </a:rPr>
              <a:t>reports released by the Centers for Disease Control and Prevention in the 1980s offered tools and strategies for reducing stigma and fear for healthcare provider</a:t>
            </a:r>
          </a:p>
          <a:p>
            <a:pPr marL="703263" lvl="2" indent="-342900">
              <a:buFont typeface="Arial" panose="020B0604020202020204" pitchFamily="34" charset="0"/>
              <a:buChar char="•"/>
            </a:pPr>
            <a:r>
              <a:rPr lang="en-US" dirty="0">
                <a:solidFill>
                  <a:srgbClr val="000099"/>
                </a:solidFill>
                <a:latin typeface="Microsoft Tai Le" panose="020B0502040204020203" pitchFamily="34" charset="0"/>
                <a:cs typeface="Microsoft Tai Le" panose="020B0502040204020203" pitchFamily="34" charset="0"/>
              </a:rPr>
              <a:t>The heightened interest in pain management is making the need for appropriate boundary setting within the clinician–patient relationship even more apparent. A parallel is drawn between the chronic pain management paradigm and our past experience with problems identifying the “at-risk” individuals from an infectious disease model (</a:t>
            </a:r>
            <a:r>
              <a:rPr lang="en-US" dirty="0" err="1">
                <a:solidFill>
                  <a:srgbClr val="000099"/>
                </a:solidFill>
                <a:latin typeface="Microsoft Tai Le" panose="020B0502040204020203" pitchFamily="34" charset="0"/>
                <a:cs typeface="Microsoft Tai Le" panose="020B0502040204020203" pitchFamily="34" charset="0"/>
              </a:rPr>
              <a:t>Gourlay</a:t>
            </a:r>
            <a:r>
              <a:rPr lang="en-US" dirty="0">
                <a:solidFill>
                  <a:srgbClr val="000099"/>
                </a:solidFill>
                <a:latin typeface="Microsoft Tai Le" panose="020B0502040204020203" pitchFamily="34" charset="0"/>
                <a:cs typeface="Microsoft Tai Le" panose="020B0502040204020203" pitchFamily="34" charset="0"/>
              </a:rPr>
              <a:t> et al, 2005).</a:t>
            </a:r>
          </a:p>
          <a:p>
            <a:pPr marL="703263" lvl="2" indent="-342900">
              <a:buFont typeface="Arial" panose="020B0604020202020204" pitchFamily="34" charset="0"/>
              <a:buChar char="•"/>
            </a:pPr>
            <a:endParaRPr lang="en-US" sz="1400" b="1" dirty="0">
              <a:latin typeface="Microsoft Tai Le" panose="020B0502040204020203" pitchFamily="34" charset="0"/>
              <a:cs typeface="Microsoft Tai Le" panose="020B0502040204020203" pitchFamily="34" charset="0"/>
            </a:endParaRPr>
          </a:p>
          <a:p>
            <a:pPr marL="360363" lvl="2" indent="0">
              <a:buNone/>
            </a:pPr>
            <a:endParaRPr lang="en-US" sz="1400" dirty="0">
              <a:latin typeface="Microsoft Tai Le" panose="020B0502040204020203" pitchFamily="34" charset="0"/>
              <a:cs typeface="Microsoft Tai Le" panose="020B0502040204020203" pitchFamily="34" charset="0"/>
            </a:endParaRPr>
          </a:p>
          <a:p>
            <a:pPr marL="1006475" lvl="3" indent="-342900">
              <a:buFont typeface="Arial" panose="020B0604020202020204" pitchFamily="34" charset="0"/>
              <a:buChar char="•"/>
            </a:pPr>
            <a:endParaRPr lang="en-US" sz="1400" dirty="0">
              <a:latin typeface="Microsoft Tai Le" panose="020B0502040204020203" pitchFamily="34" charset="0"/>
              <a:cs typeface="Microsoft Tai Le" panose="020B0502040204020203" pitchFamily="34" charset="0"/>
            </a:endParaRPr>
          </a:p>
          <a:p>
            <a:pPr marL="1006475" lvl="3" indent="-342900">
              <a:buFont typeface="Arial" panose="020B0604020202020204" pitchFamily="34" charset="0"/>
              <a:buChar char="•"/>
            </a:pPr>
            <a:endParaRPr lang="en-US" sz="1400" dirty="0">
              <a:latin typeface="Microsoft Tai Le" panose="020B0502040204020203" pitchFamily="34" charset="0"/>
              <a:cs typeface="Microsoft Tai Le" panose="020B0502040204020203" pitchFamily="34" charset="0"/>
            </a:endParaRPr>
          </a:p>
          <a:p>
            <a:pPr marL="663575" lvl="3" indent="0">
              <a:buNone/>
            </a:pPr>
            <a:endParaRPr lang="en-US" sz="1400" dirty="0">
              <a:latin typeface="Microsoft Tai Le" panose="020B0502040204020203" pitchFamily="34" charset="0"/>
              <a:cs typeface="Microsoft Tai Le" panose="020B0502040204020203" pitchFamily="34" charset="0"/>
            </a:endParaRPr>
          </a:p>
          <a:p>
            <a:pPr marL="703263" lvl="2" indent="-342900">
              <a:buFont typeface="Arial" panose="020B0604020202020204" pitchFamily="34" charset="0"/>
              <a:buChar char="•"/>
            </a:pPr>
            <a:endParaRPr lang="en-US" sz="1400" dirty="0">
              <a:latin typeface="Microsoft Tai Le" panose="020B0502040204020203" pitchFamily="34" charset="0"/>
              <a:cs typeface="Microsoft Tai Le" panose="020B0502040204020203" pitchFamily="34" charset="0"/>
            </a:endParaRPr>
          </a:p>
          <a:p>
            <a:pPr marL="703263" lvl="2" indent="-342900">
              <a:buFont typeface="Arial" panose="020B0604020202020204" pitchFamily="34" charset="0"/>
              <a:buChar char="•"/>
            </a:pPr>
            <a:endParaRPr lang="en-US" sz="1400" dirty="0">
              <a:latin typeface="Microsoft Tai Le" panose="020B0502040204020203" pitchFamily="34" charset="0"/>
              <a:cs typeface="Microsoft Tai Le" panose="020B0502040204020203" pitchFamily="34" charset="0"/>
            </a:endParaRPr>
          </a:p>
          <a:p>
            <a:pPr marL="703263" lvl="2" indent="-342900">
              <a:buFont typeface="Arial" panose="020B0604020202020204" pitchFamily="34" charset="0"/>
              <a:buChar char="•"/>
            </a:pPr>
            <a:endParaRPr lang="en-US" sz="1400" dirty="0">
              <a:latin typeface="Microsoft Tai Le" panose="020B0502040204020203" pitchFamily="34" charset="0"/>
              <a:cs typeface="Microsoft Tai Le" panose="020B0502040204020203" pitchFamily="34" charset="0"/>
            </a:endParaRPr>
          </a:p>
          <a:p>
            <a:pPr marL="703263" lvl="2" indent="-342900">
              <a:buFont typeface="Arial" panose="020B0604020202020204" pitchFamily="34" charset="0"/>
              <a:buChar char="•"/>
            </a:pPr>
            <a:endParaRPr lang="en-US" sz="1400" dirty="0">
              <a:latin typeface="Microsoft Tai Le" panose="020B0502040204020203" pitchFamily="34" charset="0"/>
              <a:cs typeface="Microsoft Tai Le" panose="020B0502040204020203" pitchFamily="34" charset="0"/>
            </a:endParaRPr>
          </a:p>
        </p:txBody>
      </p:sp>
      <p:pic>
        <p:nvPicPr>
          <p:cNvPr id="4" name="Picture 2" descr="C:\Users\tdz83574\AppData\Local\Microsoft\Windows\Temporary Internet Files\Content.Outlook\2JL2SHCJ\PCSSMAT-Logo-OnWhite-RGB (5).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629400" y="6400800"/>
            <a:ext cx="1343025" cy="30992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070732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762000"/>
            <a:ext cx="10023475" cy="476965"/>
          </a:xfrm>
        </p:spPr>
        <p:txBody>
          <a:bodyPr>
            <a:noAutofit/>
          </a:bodyPr>
          <a:lstStyle/>
          <a:p>
            <a:pPr eaLnBrk="1" hangingPunct="1"/>
            <a:r>
              <a:rPr lang="en-US" altLang="en-US" dirty="0">
                <a:latin typeface="Microsoft New Tai Lue" panose="020B0502040204020203" pitchFamily="34" charset="0"/>
                <a:cs typeface="Microsoft New Tai Lue" panose="020B0502040204020203" pitchFamily="34" charset="0"/>
              </a:rPr>
              <a:t>Universal Precautions for Prescribing Controlled Substances</a:t>
            </a:r>
          </a:p>
        </p:txBody>
      </p:sp>
      <p:sp>
        <p:nvSpPr>
          <p:cNvPr id="43011" name="Rectangle 3"/>
          <p:cNvSpPr>
            <a:spLocks noGrp="1" noChangeArrowheads="1"/>
          </p:cNvSpPr>
          <p:nvPr>
            <p:ph type="body" idx="1"/>
          </p:nvPr>
        </p:nvSpPr>
        <p:spPr/>
        <p:txBody>
          <a:bodyPr/>
          <a:lstStyle/>
          <a:p>
            <a:pPr marL="457200" indent="-457200" eaLnBrk="1" hangingPunct="1">
              <a:buClr>
                <a:srgbClr val="000099"/>
              </a:buClr>
              <a:buFont typeface="+mj-lt"/>
              <a:buAutoNum type="arabicPeriod"/>
            </a:pPr>
            <a:r>
              <a:rPr lang="en-US" altLang="en-US" sz="1400" dirty="0">
                <a:solidFill>
                  <a:srgbClr val="000099"/>
                </a:solidFill>
                <a:latin typeface="Microsoft New Tai Lue" panose="020B0502040204020203" pitchFamily="34" charset="0"/>
                <a:cs typeface="Microsoft New Tai Lue" panose="020B0502040204020203" pitchFamily="34" charset="0"/>
              </a:rPr>
              <a:t>Have a “real” diagnosis:  check the labs, look at the x-rays, read the consultant reports</a:t>
            </a:r>
          </a:p>
          <a:p>
            <a:pPr marL="342900" indent="-342900" eaLnBrk="1" hangingPunct="1">
              <a:buClr>
                <a:srgbClr val="000099"/>
              </a:buClr>
              <a:buFont typeface="+mj-lt"/>
              <a:buAutoNum type="arabicPeriod"/>
            </a:pPr>
            <a:r>
              <a:rPr lang="en-US" altLang="en-US" sz="1400" dirty="0">
                <a:solidFill>
                  <a:srgbClr val="000099"/>
                </a:solidFill>
                <a:latin typeface="Microsoft New Tai Lue" panose="020B0502040204020203" pitchFamily="34" charset="0"/>
                <a:cs typeface="Microsoft New Tai Lue" panose="020B0502040204020203" pitchFamily="34" charset="0"/>
              </a:rPr>
              <a:t>Try the less risky interventions first:  PT, NSAIDS, etc.  </a:t>
            </a:r>
            <a:r>
              <a:rPr lang="en-US" altLang="en-US" sz="1400" i="1" dirty="0">
                <a:solidFill>
                  <a:srgbClr val="000099"/>
                </a:solidFill>
                <a:latin typeface="Microsoft New Tai Lue" panose="020B0502040204020203" pitchFamily="34" charset="0"/>
                <a:cs typeface="Microsoft New Tai Lue" panose="020B0502040204020203" pitchFamily="34" charset="0"/>
              </a:rPr>
              <a:t>TREATING PAIN WITH NON-NARCOTIC INTERVENTIONS IS TREATING PAIN</a:t>
            </a:r>
            <a:r>
              <a:rPr lang="en-US" altLang="en-US" sz="1400" dirty="0">
                <a:solidFill>
                  <a:srgbClr val="000099"/>
                </a:solidFill>
                <a:latin typeface="Microsoft New Tai Lue" panose="020B0502040204020203" pitchFamily="34" charset="0"/>
                <a:cs typeface="Microsoft New Tai Lue" panose="020B0502040204020203" pitchFamily="34" charset="0"/>
              </a:rPr>
              <a:t>.</a:t>
            </a:r>
          </a:p>
          <a:p>
            <a:pPr marL="342900" indent="-342900" eaLnBrk="1" hangingPunct="1">
              <a:buClr>
                <a:srgbClr val="000099"/>
              </a:buClr>
              <a:buFontTx/>
              <a:buAutoNum type="arabicPeriod" startAt="3"/>
            </a:pPr>
            <a:r>
              <a:rPr lang="en-US" altLang="en-US" sz="1400" dirty="0">
                <a:solidFill>
                  <a:srgbClr val="000099"/>
                </a:solidFill>
                <a:latin typeface="Microsoft New Tai Lue" panose="020B0502040204020203" pitchFamily="34" charset="0"/>
                <a:cs typeface="Microsoft New Tai Lue" panose="020B0502040204020203" pitchFamily="34" charset="0"/>
              </a:rPr>
              <a:t>Get informed consent:  Controlled Substance </a:t>
            </a:r>
            <a:r>
              <a:rPr lang="en-US" altLang="en-US" sz="1400" i="1" u="sng" dirty="0">
                <a:solidFill>
                  <a:srgbClr val="000099"/>
                </a:solidFill>
                <a:latin typeface="Microsoft New Tai Lue" panose="020B0502040204020203" pitchFamily="34" charset="0"/>
                <a:cs typeface="Microsoft New Tai Lue" panose="020B0502040204020203" pitchFamily="34" charset="0"/>
              </a:rPr>
              <a:t>Agreement</a:t>
            </a:r>
          </a:p>
          <a:p>
            <a:pPr marL="342900" indent="-342900" eaLnBrk="1" hangingPunct="1">
              <a:buClr>
                <a:srgbClr val="000099"/>
              </a:buClr>
              <a:buFontTx/>
              <a:buAutoNum type="arabicPeriod" startAt="3"/>
            </a:pPr>
            <a:r>
              <a:rPr lang="en-US" altLang="en-US" sz="1400" dirty="0">
                <a:solidFill>
                  <a:srgbClr val="000099"/>
                </a:solidFill>
                <a:latin typeface="Microsoft New Tai Lue" panose="020B0502040204020203" pitchFamily="34" charset="0"/>
                <a:cs typeface="Microsoft New Tai Lue" panose="020B0502040204020203" pitchFamily="34" charset="0"/>
              </a:rPr>
              <a:t>UDS and Prescription Monitoring Program Queries</a:t>
            </a:r>
          </a:p>
          <a:p>
            <a:pPr lvl="1" eaLnBrk="1" hangingPunct="1">
              <a:buClr>
                <a:srgbClr val="000099"/>
              </a:buClr>
            </a:pPr>
            <a:r>
              <a:rPr lang="en-US" altLang="en-US" sz="1400" dirty="0">
                <a:solidFill>
                  <a:srgbClr val="000099"/>
                </a:solidFill>
                <a:latin typeface="Microsoft New Tai Lue" panose="020B0502040204020203" pitchFamily="34" charset="0"/>
                <a:cs typeface="Microsoft New Tai Lue" panose="020B0502040204020203" pitchFamily="34" charset="0"/>
              </a:rPr>
              <a:t>Protects the patient AND YOU</a:t>
            </a:r>
          </a:p>
          <a:p>
            <a:pPr lvl="1" eaLnBrk="1" hangingPunct="1">
              <a:buClr>
                <a:srgbClr val="000099"/>
              </a:buClr>
            </a:pPr>
            <a:r>
              <a:rPr lang="en-US" altLang="en-US" sz="1400" dirty="0">
                <a:solidFill>
                  <a:srgbClr val="000099"/>
                </a:solidFill>
                <a:latin typeface="Microsoft New Tai Lue" panose="020B0502040204020203" pitchFamily="34" charset="0"/>
                <a:cs typeface="Microsoft New Tai Lue" panose="020B0502040204020203" pitchFamily="34" charset="0"/>
              </a:rPr>
              <a:t>Every patient</a:t>
            </a:r>
          </a:p>
          <a:p>
            <a:pPr eaLnBrk="1" hangingPunct="1">
              <a:buFontTx/>
              <a:buNone/>
            </a:pPr>
            <a:r>
              <a:rPr lang="en-US" altLang="en-US" sz="1400" dirty="0">
                <a:solidFill>
                  <a:srgbClr val="000099"/>
                </a:solidFill>
                <a:latin typeface="Microsoft New Tai Lue" panose="020B0502040204020203" pitchFamily="34" charset="0"/>
                <a:cs typeface="Microsoft New Tai Lue" panose="020B0502040204020203" pitchFamily="34" charset="0"/>
              </a:rPr>
              <a:t>5.     Assess Risk Factors for Substance Misuse Disorders</a:t>
            </a:r>
          </a:p>
          <a:p>
            <a:pPr lvl="1" eaLnBrk="1" hangingPunct="1">
              <a:buClr>
                <a:srgbClr val="000099"/>
              </a:buClr>
            </a:pPr>
            <a:r>
              <a:rPr lang="en-US" altLang="en-US" sz="1400" dirty="0">
                <a:solidFill>
                  <a:srgbClr val="000099"/>
                </a:solidFill>
                <a:latin typeface="Microsoft New Tai Lue" panose="020B0502040204020203" pitchFamily="34" charset="0"/>
                <a:cs typeface="Microsoft New Tai Lue" panose="020B0502040204020203" pitchFamily="34" charset="0"/>
              </a:rPr>
              <a:t>Family History</a:t>
            </a:r>
          </a:p>
          <a:p>
            <a:pPr lvl="2" eaLnBrk="1" hangingPunct="1">
              <a:buClr>
                <a:srgbClr val="000099"/>
              </a:buClr>
            </a:pPr>
            <a:r>
              <a:rPr lang="en-US" altLang="en-US" sz="1400" dirty="0">
                <a:solidFill>
                  <a:srgbClr val="000099"/>
                </a:solidFill>
                <a:latin typeface="Microsoft New Tai Lue" panose="020B0502040204020203" pitchFamily="34" charset="0"/>
                <a:cs typeface="Microsoft New Tai Lue" panose="020B0502040204020203" pitchFamily="34" charset="0"/>
              </a:rPr>
              <a:t>Addiction is a GENETIC disease</a:t>
            </a:r>
          </a:p>
          <a:p>
            <a:pPr lvl="2" eaLnBrk="1" hangingPunct="1">
              <a:buClr>
                <a:srgbClr val="000099"/>
              </a:buClr>
            </a:pPr>
            <a:r>
              <a:rPr lang="en-US" altLang="en-US" sz="1400" dirty="0">
                <a:solidFill>
                  <a:srgbClr val="000099"/>
                </a:solidFill>
                <a:latin typeface="Microsoft New Tai Lue" panose="020B0502040204020203" pitchFamily="34" charset="0"/>
                <a:cs typeface="Microsoft New Tai Lue" panose="020B0502040204020203" pitchFamily="34" charset="0"/>
              </a:rPr>
              <a:t>“Do any of your first degree relatives have heart disease, cancer, diabetes or a drinking or drug problem?”</a:t>
            </a:r>
          </a:p>
          <a:p>
            <a:pPr lvl="1" eaLnBrk="1" hangingPunct="1">
              <a:buClr>
                <a:srgbClr val="000099"/>
              </a:buClr>
            </a:pPr>
            <a:r>
              <a:rPr lang="en-US" altLang="en-US" sz="1400" dirty="0">
                <a:solidFill>
                  <a:srgbClr val="000099"/>
                </a:solidFill>
                <a:latin typeface="Microsoft New Tai Lue" panose="020B0502040204020203" pitchFamily="34" charset="0"/>
                <a:cs typeface="Microsoft New Tai Lue" panose="020B0502040204020203" pitchFamily="34" charset="0"/>
              </a:rPr>
              <a:t>Current Addiction</a:t>
            </a:r>
          </a:p>
          <a:p>
            <a:pPr lvl="2" eaLnBrk="1" hangingPunct="1">
              <a:buClr>
                <a:srgbClr val="000099"/>
              </a:buClr>
            </a:pPr>
            <a:r>
              <a:rPr lang="en-US" altLang="en-US" sz="1400" dirty="0">
                <a:solidFill>
                  <a:srgbClr val="000099"/>
                </a:solidFill>
                <a:latin typeface="Microsoft New Tai Lue" panose="020B0502040204020203" pitchFamily="34" charset="0"/>
                <a:cs typeface="Microsoft New Tai Lue" panose="020B0502040204020203" pitchFamily="34" charset="0"/>
              </a:rPr>
              <a:t>Smoking</a:t>
            </a:r>
          </a:p>
          <a:p>
            <a:pPr lvl="1" eaLnBrk="1" hangingPunct="1">
              <a:buClr>
                <a:srgbClr val="000099"/>
              </a:buClr>
            </a:pPr>
            <a:r>
              <a:rPr lang="en-US" altLang="en-US" sz="1400" dirty="0">
                <a:solidFill>
                  <a:srgbClr val="000099"/>
                </a:solidFill>
                <a:latin typeface="Microsoft New Tai Lue" panose="020B0502040204020203" pitchFamily="34" charset="0"/>
                <a:cs typeface="Microsoft New Tai Lue" panose="020B0502040204020203" pitchFamily="34" charset="0"/>
              </a:rPr>
              <a:t>Behaviors symptomatic of a Substance Misuse Disorder</a:t>
            </a:r>
          </a:p>
          <a:p>
            <a:pPr lvl="2" eaLnBrk="1" hangingPunct="1">
              <a:buClr>
                <a:srgbClr val="000099"/>
              </a:buClr>
            </a:pPr>
            <a:r>
              <a:rPr lang="en-US" altLang="en-US" sz="1400" dirty="0">
                <a:solidFill>
                  <a:srgbClr val="000099"/>
                </a:solidFill>
                <a:latin typeface="Microsoft New Tai Lue" panose="020B0502040204020203" pitchFamily="34" charset="0"/>
                <a:cs typeface="Microsoft New Tai Lue" panose="020B0502040204020203" pitchFamily="34" charset="0"/>
              </a:rPr>
              <a:t>Legal problems, MVAs, DUIs, </a:t>
            </a:r>
            <a:r>
              <a:rPr lang="en-US" altLang="en-US" sz="1400" dirty="0" err="1">
                <a:solidFill>
                  <a:srgbClr val="000099"/>
                </a:solidFill>
                <a:latin typeface="Microsoft New Tai Lue" panose="020B0502040204020203" pitchFamily="34" charset="0"/>
                <a:cs typeface="Microsoft New Tai Lue" panose="020B0502040204020203" pitchFamily="34" charset="0"/>
              </a:rPr>
              <a:t>etc</a:t>
            </a:r>
            <a:endParaRPr lang="en-US" altLang="en-US" sz="1400" dirty="0">
              <a:solidFill>
                <a:srgbClr val="000099"/>
              </a:solidFill>
              <a:latin typeface="Microsoft New Tai Lue" panose="020B0502040204020203" pitchFamily="34" charset="0"/>
              <a:cs typeface="Microsoft New Tai Lue" panose="020B0502040204020203" pitchFamily="34" charset="0"/>
            </a:endParaRPr>
          </a:p>
          <a:p>
            <a:pPr marL="0" indent="0" eaLnBrk="1" hangingPunct="1">
              <a:buClr>
                <a:srgbClr val="000099"/>
              </a:buClr>
            </a:pPr>
            <a:endParaRPr lang="en-US" altLang="en-US" sz="1400" dirty="0">
              <a:solidFill>
                <a:schemeClr val="tx1">
                  <a:lumMod val="85000"/>
                  <a:lumOff val="15000"/>
                </a:schemeClr>
              </a:solidFill>
              <a:latin typeface="Microsoft New Tai Lue" panose="020B0502040204020203" pitchFamily="34" charset="0"/>
              <a:cs typeface="Microsoft New Tai Lue" panose="020B0502040204020203" pitchFamily="34" charset="0"/>
            </a:endParaRPr>
          </a:p>
          <a:p>
            <a:pPr marL="342900" indent="-342900" eaLnBrk="1" hangingPunct="1">
              <a:buClr>
                <a:srgbClr val="000099"/>
              </a:buClr>
              <a:buFont typeface="+mj-lt"/>
              <a:buAutoNum type="arabicPeriod"/>
            </a:pPr>
            <a:endParaRPr lang="en-US" altLang="en-US" sz="1800" dirty="0">
              <a:solidFill>
                <a:schemeClr val="tx1">
                  <a:lumMod val="85000"/>
                  <a:lumOff val="15000"/>
                </a:schemeClr>
              </a:solidFill>
              <a:latin typeface="Microsoft New Tai Lue" panose="020B0502040204020203" pitchFamily="34" charset="0"/>
              <a:cs typeface="Microsoft New Tai Lue" panose="020B0502040204020203" pitchFamily="34" charset="0"/>
            </a:endParaRPr>
          </a:p>
          <a:p>
            <a:pPr marL="342900" indent="-342900" eaLnBrk="1" hangingPunct="1">
              <a:buClr>
                <a:srgbClr val="000099"/>
              </a:buClr>
              <a:buFont typeface="+mj-lt"/>
              <a:buAutoNum type="arabicPeriod"/>
            </a:pPr>
            <a:endParaRPr lang="en-US" altLang="en-US" sz="1800" dirty="0">
              <a:solidFill>
                <a:schemeClr val="tx1">
                  <a:lumMod val="85000"/>
                  <a:lumOff val="15000"/>
                </a:schemeClr>
              </a:solidFill>
              <a:latin typeface="Microsoft New Tai Lue" panose="020B0502040204020203" pitchFamily="34" charset="0"/>
              <a:cs typeface="Microsoft New Tai Lue" panose="020B0502040204020203" pitchFamily="34" charset="0"/>
            </a:endParaRPr>
          </a:p>
          <a:p>
            <a:pPr marL="342900" indent="-342900" eaLnBrk="1" hangingPunct="1">
              <a:buClr>
                <a:srgbClr val="000099"/>
              </a:buClr>
              <a:buFont typeface="+mj-lt"/>
              <a:buAutoNum type="arabicPeriod"/>
            </a:pPr>
            <a:endParaRPr lang="en-US" altLang="en-US" sz="1800" dirty="0">
              <a:solidFill>
                <a:schemeClr val="tx1">
                  <a:lumMod val="85000"/>
                  <a:lumOff val="15000"/>
                </a:schemeClr>
              </a:solidFill>
              <a:latin typeface="Microsoft New Tai Lue" panose="020B0502040204020203" pitchFamily="34" charset="0"/>
              <a:cs typeface="Microsoft New Tai Lue" panose="020B0502040204020203" pitchFamily="34" charset="0"/>
            </a:endParaRPr>
          </a:p>
          <a:p>
            <a:pPr marL="342900" indent="-342900" eaLnBrk="1" hangingPunct="1">
              <a:buClr>
                <a:srgbClr val="000099"/>
              </a:buClr>
              <a:buFont typeface="+mj-lt"/>
              <a:buAutoNum type="arabicPeriod"/>
            </a:pPr>
            <a:endParaRPr lang="en-US" altLang="en-US" sz="1800" dirty="0">
              <a:solidFill>
                <a:schemeClr val="tx1">
                  <a:lumMod val="85000"/>
                  <a:lumOff val="15000"/>
                </a:schemeClr>
              </a:solidFill>
              <a:latin typeface="Microsoft New Tai Lue" panose="020B0502040204020203" pitchFamily="34" charset="0"/>
              <a:cs typeface="Microsoft New Tai Lue" panose="020B0502040204020203" pitchFamily="34" charset="0"/>
            </a:endParaRPr>
          </a:p>
          <a:p>
            <a:pPr marL="342900" indent="-342900" eaLnBrk="1" hangingPunct="1">
              <a:buClr>
                <a:srgbClr val="000099"/>
              </a:buClr>
              <a:buFont typeface="+mj-lt"/>
              <a:buAutoNum type="arabicPeriod"/>
            </a:pPr>
            <a:endParaRPr lang="en-US" altLang="en-US" sz="1800" dirty="0">
              <a:solidFill>
                <a:schemeClr val="tx1">
                  <a:lumMod val="85000"/>
                  <a:lumOff val="15000"/>
                </a:schemeClr>
              </a:solidFill>
              <a:latin typeface="Microsoft New Tai Lue" panose="020B0502040204020203" pitchFamily="34" charset="0"/>
              <a:cs typeface="Microsoft New Tai Lue" panose="020B0502040204020203" pitchFamily="34" charset="0"/>
            </a:endParaRPr>
          </a:p>
          <a:p>
            <a:pPr marL="342900" indent="-342900" eaLnBrk="1" hangingPunct="1">
              <a:buClr>
                <a:srgbClr val="000099"/>
              </a:buClr>
              <a:buFont typeface="+mj-lt"/>
              <a:buAutoNum type="arabicPeriod"/>
            </a:pPr>
            <a:endParaRPr lang="en-US" altLang="en-US" sz="1800" dirty="0">
              <a:solidFill>
                <a:schemeClr val="tx1">
                  <a:lumMod val="85000"/>
                  <a:lumOff val="15000"/>
                </a:schemeClr>
              </a:solidFill>
              <a:latin typeface="Microsoft New Tai Lue" panose="020B0502040204020203" pitchFamily="34" charset="0"/>
              <a:cs typeface="Microsoft New Tai Lue" panose="020B0502040204020203" pitchFamily="34" charset="0"/>
            </a:endParaRPr>
          </a:p>
          <a:p>
            <a:pPr marL="342900" indent="-342900" eaLnBrk="1" hangingPunct="1">
              <a:buClr>
                <a:srgbClr val="000099"/>
              </a:buClr>
              <a:buFont typeface="+mj-lt"/>
              <a:buAutoNum type="arabicPeriod"/>
            </a:pPr>
            <a:endParaRPr lang="en-US" altLang="en-US" sz="1800" dirty="0">
              <a:solidFill>
                <a:schemeClr val="tx1">
                  <a:lumMod val="85000"/>
                  <a:lumOff val="15000"/>
                </a:schemeClr>
              </a:solidFill>
              <a:latin typeface="Microsoft New Tai Lue" panose="020B0502040204020203" pitchFamily="34" charset="0"/>
              <a:cs typeface="Microsoft New Tai Lue" panose="020B0502040204020203" pitchFamily="34" charset="0"/>
            </a:endParaRPr>
          </a:p>
          <a:p>
            <a:pPr marL="0" indent="0" eaLnBrk="1" hangingPunct="1">
              <a:buClr>
                <a:srgbClr val="000099"/>
              </a:buClr>
            </a:pPr>
            <a:r>
              <a:rPr lang="en-US" altLang="en-US" sz="800" dirty="0">
                <a:solidFill>
                  <a:schemeClr val="tx1">
                    <a:lumMod val="85000"/>
                    <a:lumOff val="15000"/>
                  </a:schemeClr>
                </a:solidFill>
                <a:latin typeface="Microsoft New Tai Lue" panose="020B0502040204020203" pitchFamily="34" charset="0"/>
                <a:cs typeface="Microsoft New Tai Lue" panose="020B0502040204020203" pitchFamily="34" charset="0"/>
              </a:rPr>
              <a:t>McMasters, 2016</a:t>
            </a:r>
          </a:p>
        </p:txBody>
      </p:sp>
      <p:pic>
        <p:nvPicPr>
          <p:cNvPr id="4" name="Picture 2" descr="C:\Users\tdz83574\AppData\Local\Microsoft\Windows\Temporary Internet Files\Content.Outlook\2JL2SHCJ\PCSSMAT-Logo-OnWhite-RGB (5).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629400" y="6400800"/>
            <a:ext cx="1343025" cy="30992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36759857"/>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15925" y="838944"/>
            <a:ext cx="7966075" cy="400021"/>
          </a:xfrm>
        </p:spPr>
        <p:txBody>
          <a:bodyPr/>
          <a:lstStyle/>
          <a:p>
            <a:pPr eaLnBrk="1" hangingPunct="1"/>
            <a:r>
              <a:rPr lang="en-US" altLang="en-US" sz="2000" dirty="0">
                <a:latin typeface="Microsoft New Tai Lue" panose="020B0502040204020203" pitchFamily="34" charset="0"/>
                <a:cs typeface="Microsoft New Tai Lue" panose="020B0502040204020203" pitchFamily="34" charset="0"/>
              </a:rPr>
              <a:t>Universal Precautions for Prescribing Controlled Substances</a:t>
            </a:r>
            <a:endParaRPr lang="en-US" altLang="en-US" sz="2000" dirty="0"/>
          </a:p>
        </p:txBody>
      </p:sp>
      <p:sp>
        <p:nvSpPr>
          <p:cNvPr id="46083" name="Rectangle 3"/>
          <p:cNvSpPr>
            <a:spLocks noGrp="1" noChangeArrowheads="1"/>
          </p:cNvSpPr>
          <p:nvPr>
            <p:ph type="body" idx="1"/>
          </p:nvPr>
        </p:nvSpPr>
        <p:spPr>
          <a:xfrm>
            <a:off x="457200" y="1295400"/>
            <a:ext cx="8229600" cy="4525963"/>
          </a:xfrm>
        </p:spPr>
        <p:txBody>
          <a:bodyPr>
            <a:normAutofit fontScale="25000" lnSpcReduction="20000"/>
          </a:bodyPr>
          <a:lstStyle/>
          <a:p>
            <a:pPr eaLnBrk="1" hangingPunct="1">
              <a:buFontTx/>
              <a:buNone/>
            </a:pPr>
            <a:r>
              <a:rPr lang="en-US" altLang="en-US" sz="7200" dirty="0">
                <a:solidFill>
                  <a:srgbClr val="000099"/>
                </a:solidFill>
                <a:latin typeface="Microsoft Tai Le" panose="020B0502040204020203" pitchFamily="34" charset="0"/>
                <a:cs typeface="Microsoft Tai Le" panose="020B0502040204020203" pitchFamily="34" charset="0"/>
              </a:rPr>
              <a:t>6</a:t>
            </a:r>
            <a:r>
              <a:rPr lang="en-US" altLang="en-US" sz="7200" dirty="0">
                <a:solidFill>
                  <a:schemeClr val="tx1"/>
                </a:solidFill>
                <a:latin typeface="Microsoft Tai Le" panose="020B0502040204020203" pitchFamily="34" charset="0"/>
                <a:cs typeface="Microsoft Tai Le" panose="020B0502040204020203" pitchFamily="34" charset="0"/>
              </a:rPr>
              <a:t>.  </a:t>
            </a:r>
            <a:r>
              <a:rPr lang="en-US" altLang="en-US" sz="7200" dirty="0">
                <a:solidFill>
                  <a:srgbClr val="000099"/>
                </a:solidFill>
                <a:latin typeface="Microsoft Tai Le" panose="020B0502040204020203" pitchFamily="34" charset="0"/>
                <a:cs typeface="Microsoft Tai Le" panose="020B0502040204020203" pitchFamily="34" charset="0"/>
              </a:rPr>
              <a:t>Assess Functioning</a:t>
            </a:r>
          </a:p>
          <a:p>
            <a:pPr eaLnBrk="1" hangingPunct="1">
              <a:buFontTx/>
              <a:buNone/>
            </a:pPr>
            <a:r>
              <a:rPr lang="en-US" altLang="en-US" sz="7200" dirty="0">
                <a:solidFill>
                  <a:srgbClr val="000099"/>
                </a:solidFill>
                <a:latin typeface="Microsoft Tai Le" panose="020B0502040204020203" pitchFamily="34" charset="0"/>
                <a:cs typeface="Microsoft Tai Le" panose="020B0502040204020203" pitchFamily="34" charset="0"/>
              </a:rPr>
              <a:t>7.  Time limited Trial</a:t>
            </a:r>
          </a:p>
          <a:p>
            <a:pPr lvl="1" eaLnBrk="1" hangingPunct="1">
              <a:buClr>
                <a:srgbClr val="000099"/>
              </a:buClr>
            </a:pPr>
            <a:r>
              <a:rPr lang="en-US" altLang="en-US" sz="7200" dirty="0">
                <a:solidFill>
                  <a:srgbClr val="000099"/>
                </a:solidFill>
                <a:latin typeface="Microsoft Tai Le" panose="020B0502040204020203" pitchFamily="34" charset="0"/>
                <a:cs typeface="Microsoft Tai Le" panose="020B0502040204020203" pitchFamily="34" charset="0"/>
              </a:rPr>
              <a:t>Expectations</a:t>
            </a:r>
          </a:p>
          <a:p>
            <a:pPr lvl="2" eaLnBrk="1" hangingPunct="1">
              <a:buClr>
                <a:srgbClr val="000099"/>
              </a:buClr>
            </a:pPr>
            <a:r>
              <a:rPr lang="en-US" altLang="en-US" sz="7200" dirty="0">
                <a:solidFill>
                  <a:srgbClr val="000099"/>
                </a:solidFill>
                <a:latin typeface="Microsoft Tai Le" panose="020B0502040204020203" pitchFamily="34" charset="0"/>
                <a:cs typeface="Microsoft Tai Le" panose="020B0502040204020203" pitchFamily="34" charset="0"/>
              </a:rPr>
              <a:t>No problematic behavior</a:t>
            </a:r>
          </a:p>
          <a:p>
            <a:pPr lvl="2" eaLnBrk="1" hangingPunct="1">
              <a:buClr>
                <a:srgbClr val="000099"/>
              </a:buClr>
            </a:pPr>
            <a:r>
              <a:rPr lang="en-US" altLang="en-US" sz="7200" dirty="0">
                <a:solidFill>
                  <a:srgbClr val="000099"/>
                </a:solidFill>
                <a:latin typeface="Microsoft Tai Le" panose="020B0502040204020203" pitchFamily="34" charset="0"/>
                <a:cs typeface="Microsoft Tai Le" panose="020B0502040204020203" pitchFamily="34" charset="0"/>
              </a:rPr>
              <a:t>IMPROVED FUNCTIONING</a:t>
            </a:r>
          </a:p>
          <a:p>
            <a:pPr eaLnBrk="1" hangingPunct="1">
              <a:buFontTx/>
              <a:buNone/>
            </a:pPr>
            <a:r>
              <a:rPr lang="en-US" altLang="en-US" sz="7200" dirty="0">
                <a:solidFill>
                  <a:srgbClr val="000099"/>
                </a:solidFill>
                <a:latin typeface="Microsoft Tai Le" panose="020B0502040204020203" pitchFamily="34" charset="0"/>
                <a:cs typeface="Microsoft Tai Le" panose="020B0502040204020203" pitchFamily="34" charset="0"/>
              </a:rPr>
              <a:t>8.  Exit Strategy</a:t>
            </a:r>
          </a:p>
          <a:p>
            <a:pPr lvl="1" eaLnBrk="1" hangingPunct="1"/>
            <a:r>
              <a:rPr lang="en-US" altLang="en-US" sz="7200" dirty="0">
                <a:solidFill>
                  <a:srgbClr val="000099"/>
                </a:solidFill>
                <a:latin typeface="Microsoft Tai Le" panose="020B0502040204020203" pitchFamily="34" charset="0"/>
                <a:cs typeface="Microsoft Tai Le" panose="020B0502040204020203" pitchFamily="34" charset="0"/>
              </a:rPr>
              <a:t>See REMS (Risk Evaluation and Mitigation Strategy)		</a:t>
            </a:r>
          </a:p>
          <a:p>
            <a:pPr marL="0" indent="0" eaLnBrk="1" hangingPunct="1"/>
            <a:r>
              <a:rPr lang="en-US" altLang="en-US" sz="7200" dirty="0">
                <a:solidFill>
                  <a:srgbClr val="000099"/>
                </a:solidFill>
                <a:latin typeface="Microsoft Tai Le" panose="020B0502040204020203" pitchFamily="34" charset="0"/>
                <a:cs typeface="Microsoft Tai Le" panose="020B0502040204020203" pitchFamily="34" charset="0"/>
              </a:rPr>
              <a:t>9.  Periodic Reassessment</a:t>
            </a:r>
          </a:p>
          <a:p>
            <a:pPr eaLnBrk="1" hangingPunct="1">
              <a:buFontTx/>
              <a:buNone/>
            </a:pPr>
            <a:r>
              <a:rPr lang="en-US" altLang="en-US" sz="7200" dirty="0">
                <a:solidFill>
                  <a:srgbClr val="000099"/>
                </a:solidFill>
                <a:latin typeface="Microsoft Tai Le" panose="020B0502040204020203" pitchFamily="34" charset="0"/>
                <a:cs typeface="Microsoft Tai Le" panose="020B0502040204020203" pitchFamily="34" charset="0"/>
              </a:rPr>
              <a:t>10.  Use the controlled substance with the LOWEST abuse potential (long acting versus short acting)</a:t>
            </a:r>
          </a:p>
          <a:p>
            <a:pPr eaLnBrk="1" hangingPunct="1">
              <a:buFontTx/>
              <a:buNone/>
            </a:pPr>
            <a:endParaRPr lang="en-US" altLang="en-US" sz="6400" dirty="0">
              <a:solidFill>
                <a:srgbClr val="000099"/>
              </a:solidFill>
              <a:latin typeface="Microsoft Tai Le" panose="020B0502040204020203" pitchFamily="34" charset="0"/>
              <a:cs typeface="Microsoft Tai Le" panose="020B0502040204020203" pitchFamily="34" charset="0"/>
            </a:endParaRPr>
          </a:p>
          <a:p>
            <a:pPr eaLnBrk="1" hangingPunct="1"/>
            <a:endParaRPr lang="en-US" altLang="en-US" sz="9600" b="1" dirty="0">
              <a:solidFill>
                <a:srgbClr val="000099"/>
              </a:solidFill>
              <a:latin typeface="Microsoft Tai Le" panose="020B0502040204020203" pitchFamily="34" charset="0"/>
              <a:cs typeface="Microsoft Tai Le" panose="020B0502040204020203" pitchFamily="34" charset="0"/>
            </a:endParaRPr>
          </a:p>
          <a:p>
            <a:pPr eaLnBrk="1" hangingPunct="1"/>
            <a:r>
              <a:rPr lang="en-US" altLang="en-US" sz="9600" b="1" dirty="0">
                <a:solidFill>
                  <a:srgbClr val="000099"/>
                </a:solidFill>
                <a:latin typeface="Microsoft Tai Le" panose="020B0502040204020203" pitchFamily="34" charset="0"/>
                <a:cs typeface="Microsoft Tai Le" panose="020B0502040204020203" pitchFamily="34" charset="0"/>
              </a:rPr>
              <a:t>            DOCUMENT, DOCUMENT, DOCUMENT!</a:t>
            </a:r>
          </a:p>
          <a:p>
            <a:pPr marL="0" indent="0" eaLnBrk="1" hangingPunct="1"/>
            <a:endParaRPr lang="en-US" altLang="en-US" sz="1800" dirty="0">
              <a:solidFill>
                <a:schemeClr val="tx1">
                  <a:lumMod val="75000"/>
                  <a:lumOff val="25000"/>
                </a:schemeClr>
              </a:solidFill>
              <a:latin typeface="Microsoft New Tai Lue" panose="020B0502040204020203" pitchFamily="34" charset="0"/>
              <a:cs typeface="Microsoft New Tai Lue" panose="020B0502040204020203" pitchFamily="34" charset="0"/>
            </a:endParaRPr>
          </a:p>
          <a:p>
            <a:pPr marL="342900" indent="-342900" eaLnBrk="1" hangingPunct="1">
              <a:buFontTx/>
              <a:buAutoNum type="arabicPeriod" startAt="9"/>
            </a:pPr>
            <a:endParaRPr lang="en-US" altLang="en-US" sz="1800" dirty="0">
              <a:solidFill>
                <a:schemeClr val="tx1">
                  <a:lumMod val="75000"/>
                  <a:lumOff val="25000"/>
                </a:schemeClr>
              </a:solidFill>
              <a:latin typeface="Microsoft New Tai Lue" panose="020B0502040204020203" pitchFamily="34" charset="0"/>
              <a:cs typeface="Microsoft New Tai Lue" panose="020B0502040204020203" pitchFamily="34" charset="0"/>
            </a:endParaRPr>
          </a:p>
          <a:p>
            <a:pPr marL="342900" indent="-342900" eaLnBrk="1" hangingPunct="1">
              <a:buFontTx/>
              <a:buAutoNum type="arabicPeriod" startAt="9"/>
            </a:pPr>
            <a:endParaRPr lang="en-US" altLang="en-US" sz="1800" dirty="0">
              <a:solidFill>
                <a:schemeClr val="tx1">
                  <a:lumMod val="75000"/>
                  <a:lumOff val="25000"/>
                </a:schemeClr>
              </a:solidFill>
              <a:latin typeface="Microsoft New Tai Lue" panose="020B0502040204020203" pitchFamily="34" charset="0"/>
              <a:cs typeface="Microsoft New Tai Lue" panose="020B0502040204020203" pitchFamily="34" charset="0"/>
            </a:endParaRPr>
          </a:p>
          <a:p>
            <a:pPr marL="0" indent="0" eaLnBrk="1" hangingPunct="1"/>
            <a:r>
              <a:rPr lang="en-US" altLang="en-US" sz="800" dirty="0">
                <a:solidFill>
                  <a:schemeClr val="tx1">
                    <a:lumMod val="75000"/>
                    <a:lumOff val="25000"/>
                  </a:schemeClr>
                </a:solidFill>
                <a:latin typeface="Microsoft New Tai Lue" panose="020B0502040204020203" pitchFamily="34" charset="0"/>
                <a:cs typeface="Microsoft New Tai Lue" panose="020B0502040204020203" pitchFamily="34" charset="0"/>
              </a:rPr>
              <a:t>McMasters, 2016</a:t>
            </a:r>
          </a:p>
        </p:txBody>
      </p:sp>
      <p:pic>
        <p:nvPicPr>
          <p:cNvPr id="4" name="Picture 2" descr="C:\Users\tdz83574\AppData\Local\Microsoft\Windows\Temporary Internet Files\Content.Outlook\2JL2SHCJ\PCSSMAT-Logo-OnWhite-RGB (5).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629400" y="6400800"/>
            <a:ext cx="1343025" cy="30992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38283601"/>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646998" y="5767923"/>
            <a:ext cx="508722" cy="155864"/>
          </a:xfrm>
          <a:custGeom>
            <a:avLst/>
            <a:gdLst/>
            <a:ahLst/>
            <a:cxnLst/>
            <a:rect l="l" t="t" r="r" b="b"/>
            <a:pathLst>
              <a:path w="746125" h="228600">
                <a:moveTo>
                  <a:pt x="267878" y="0"/>
                </a:moveTo>
                <a:lnTo>
                  <a:pt x="221441" y="5873"/>
                </a:lnTo>
                <a:lnTo>
                  <a:pt x="169722" y="19200"/>
                </a:lnTo>
                <a:lnTo>
                  <a:pt x="116007" y="39671"/>
                </a:lnTo>
                <a:lnTo>
                  <a:pt x="70821" y="63358"/>
                </a:lnTo>
                <a:lnTo>
                  <a:pt x="32655" y="89816"/>
                </a:lnTo>
                <a:lnTo>
                  <a:pt x="0" y="118603"/>
                </a:lnTo>
                <a:lnTo>
                  <a:pt x="52031" y="228585"/>
                </a:lnTo>
                <a:lnTo>
                  <a:pt x="81546" y="190133"/>
                </a:lnTo>
                <a:lnTo>
                  <a:pt x="114941" y="153813"/>
                </a:lnTo>
                <a:lnTo>
                  <a:pt x="154783" y="120340"/>
                </a:lnTo>
                <a:lnTo>
                  <a:pt x="203637" y="90425"/>
                </a:lnTo>
                <a:lnTo>
                  <a:pt x="264071" y="64780"/>
                </a:lnTo>
                <a:lnTo>
                  <a:pt x="317165" y="50145"/>
                </a:lnTo>
                <a:lnTo>
                  <a:pt x="364544" y="44109"/>
                </a:lnTo>
                <a:lnTo>
                  <a:pt x="479755" y="44109"/>
                </a:lnTo>
                <a:lnTo>
                  <a:pt x="450177" y="34751"/>
                </a:lnTo>
                <a:lnTo>
                  <a:pt x="417575" y="23794"/>
                </a:lnTo>
                <a:lnTo>
                  <a:pt x="383882" y="13477"/>
                </a:lnTo>
                <a:lnTo>
                  <a:pt x="348260" y="5165"/>
                </a:lnTo>
                <a:lnTo>
                  <a:pt x="309871" y="218"/>
                </a:lnTo>
                <a:lnTo>
                  <a:pt x="267878" y="0"/>
                </a:lnTo>
                <a:close/>
              </a:path>
              <a:path w="746125" h="228600">
                <a:moveTo>
                  <a:pt x="479755" y="44109"/>
                </a:moveTo>
                <a:lnTo>
                  <a:pt x="364544" y="44109"/>
                </a:lnTo>
                <a:lnTo>
                  <a:pt x="407203" y="44944"/>
                </a:lnTo>
                <a:lnTo>
                  <a:pt x="446137" y="50924"/>
                </a:lnTo>
                <a:lnTo>
                  <a:pt x="482340" y="60320"/>
                </a:lnTo>
                <a:lnTo>
                  <a:pt x="550536" y="82455"/>
                </a:lnTo>
                <a:lnTo>
                  <a:pt x="584518" y="91739"/>
                </a:lnTo>
                <a:lnTo>
                  <a:pt x="619749" y="97531"/>
                </a:lnTo>
                <a:lnTo>
                  <a:pt x="657224" y="98103"/>
                </a:lnTo>
                <a:lnTo>
                  <a:pt x="697938" y="91729"/>
                </a:lnTo>
                <a:lnTo>
                  <a:pt x="742886" y="76680"/>
                </a:lnTo>
                <a:lnTo>
                  <a:pt x="743915" y="76248"/>
                </a:lnTo>
                <a:lnTo>
                  <a:pt x="744855" y="75816"/>
                </a:lnTo>
                <a:lnTo>
                  <a:pt x="745871" y="75385"/>
                </a:lnTo>
                <a:lnTo>
                  <a:pt x="727039" y="66954"/>
                </a:lnTo>
                <a:lnTo>
                  <a:pt x="708093" y="57840"/>
                </a:lnTo>
                <a:lnTo>
                  <a:pt x="549822" y="57840"/>
                </a:lnTo>
                <a:lnTo>
                  <a:pt x="515463" y="53137"/>
                </a:lnTo>
                <a:lnTo>
                  <a:pt x="482527" y="44986"/>
                </a:lnTo>
                <a:lnTo>
                  <a:pt x="479755" y="44109"/>
                </a:lnTo>
                <a:close/>
              </a:path>
              <a:path w="746125" h="228600">
                <a:moveTo>
                  <a:pt x="669912" y="37602"/>
                </a:moveTo>
                <a:lnTo>
                  <a:pt x="626164" y="51454"/>
                </a:lnTo>
                <a:lnTo>
                  <a:pt x="586443" y="57733"/>
                </a:lnTo>
                <a:lnTo>
                  <a:pt x="549822" y="57840"/>
                </a:lnTo>
                <a:lnTo>
                  <a:pt x="708093" y="57840"/>
                </a:lnTo>
                <a:lnTo>
                  <a:pt x="689051" y="48054"/>
                </a:lnTo>
                <a:lnTo>
                  <a:pt x="669912" y="37602"/>
                </a:lnTo>
                <a:close/>
              </a:path>
            </a:pathLst>
          </a:custGeom>
          <a:solidFill>
            <a:srgbClr val="74CBC8"/>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3" name="object 3"/>
          <p:cNvSpPr/>
          <p:nvPr/>
        </p:nvSpPr>
        <p:spPr>
          <a:xfrm>
            <a:off x="4600175" y="5711993"/>
            <a:ext cx="480147" cy="101311"/>
          </a:xfrm>
          <a:custGeom>
            <a:avLst/>
            <a:gdLst/>
            <a:ahLst/>
            <a:cxnLst/>
            <a:rect l="l" t="t" r="r" b="b"/>
            <a:pathLst>
              <a:path w="704214" h="148590">
                <a:moveTo>
                  <a:pt x="211025" y="0"/>
                </a:moveTo>
                <a:lnTo>
                  <a:pt x="161509" y="3978"/>
                </a:lnTo>
                <a:lnTo>
                  <a:pt x="106095" y="15247"/>
                </a:lnTo>
                <a:lnTo>
                  <a:pt x="48709" y="33527"/>
                </a:lnTo>
                <a:lnTo>
                  <a:pt x="0" y="55379"/>
                </a:lnTo>
                <a:lnTo>
                  <a:pt x="43776" y="147962"/>
                </a:lnTo>
                <a:lnTo>
                  <a:pt x="75680" y="123773"/>
                </a:lnTo>
                <a:lnTo>
                  <a:pt x="112391" y="101690"/>
                </a:lnTo>
                <a:lnTo>
                  <a:pt x="154994" y="82054"/>
                </a:lnTo>
                <a:lnTo>
                  <a:pt x="204571" y="65209"/>
                </a:lnTo>
                <a:lnTo>
                  <a:pt x="256724" y="53388"/>
                </a:lnTo>
                <a:lnTo>
                  <a:pt x="303476" y="48710"/>
                </a:lnTo>
                <a:lnTo>
                  <a:pt x="420745" y="48710"/>
                </a:lnTo>
                <a:lnTo>
                  <a:pt x="403039" y="42617"/>
                </a:lnTo>
                <a:lnTo>
                  <a:pt x="368910" y="30220"/>
                </a:lnTo>
                <a:lnTo>
                  <a:pt x="333584" y="18421"/>
                </a:lnTo>
                <a:lnTo>
                  <a:pt x="296122" y="8560"/>
                </a:lnTo>
                <a:lnTo>
                  <a:pt x="255582" y="1973"/>
                </a:lnTo>
                <a:lnTo>
                  <a:pt x="211025" y="0"/>
                </a:lnTo>
                <a:close/>
              </a:path>
              <a:path w="704214" h="148590">
                <a:moveTo>
                  <a:pt x="420745" y="48710"/>
                </a:moveTo>
                <a:lnTo>
                  <a:pt x="303476" y="48710"/>
                </a:lnTo>
                <a:lnTo>
                  <a:pt x="345676" y="49884"/>
                </a:lnTo>
                <a:lnTo>
                  <a:pt x="384173" y="55618"/>
                </a:lnTo>
                <a:lnTo>
                  <a:pt x="419816" y="64620"/>
                </a:lnTo>
                <a:lnTo>
                  <a:pt x="453454" y="75597"/>
                </a:lnTo>
                <a:lnTo>
                  <a:pt x="485937" y="87259"/>
                </a:lnTo>
                <a:lnTo>
                  <a:pt x="518113" y="98314"/>
                </a:lnTo>
                <a:lnTo>
                  <a:pt x="550831" y="107469"/>
                </a:lnTo>
                <a:lnTo>
                  <a:pt x="584942" y="113432"/>
                </a:lnTo>
                <a:lnTo>
                  <a:pt x="621293" y="114913"/>
                </a:lnTo>
                <a:lnTo>
                  <a:pt x="660733" y="110619"/>
                </a:lnTo>
                <a:lnTo>
                  <a:pt x="704113" y="99258"/>
                </a:lnTo>
                <a:lnTo>
                  <a:pt x="687421" y="88702"/>
                </a:lnTo>
                <a:lnTo>
                  <a:pt x="670664" y="77648"/>
                </a:lnTo>
                <a:lnTo>
                  <a:pt x="661597" y="71422"/>
                </a:lnTo>
                <a:lnTo>
                  <a:pt x="546401" y="71422"/>
                </a:lnTo>
                <a:lnTo>
                  <a:pt x="507653" y="70015"/>
                </a:lnTo>
                <a:lnTo>
                  <a:pt x="471470" y="63853"/>
                </a:lnTo>
                <a:lnTo>
                  <a:pt x="436801" y="54236"/>
                </a:lnTo>
                <a:lnTo>
                  <a:pt x="420745" y="48710"/>
                </a:lnTo>
                <a:close/>
              </a:path>
              <a:path w="704214" h="148590">
                <a:moveTo>
                  <a:pt x="636968" y="54058"/>
                </a:moveTo>
                <a:lnTo>
                  <a:pt x="636314" y="54274"/>
                </a:lnTo>
                <a:lnTo>
                  <a:pt x="635901" y="54439"/>
                </a:lnTo>
                <a:lnTo>
                  <a:pt x="635355" y="54617"/>
                </a:lnTo>
                <a:lnTo>
                  <a:pt x="588655" y="66735"/>
                </a:lnTo>
                <a:lnTo>
                  <a:pt x="546401" y="71422"/>
                </a:lnTo>
                <a:lnTo>
                  <a:pt x="661597" y="71422"/>
                </a:lnTo>
                <a:lnTo>
                  <a:pt x="653846" y="66100"/>
                </a:lnTo>
                <a:lnTo>
                  <a:pt x="636968" y="54058"/>
                </a:lnTo>
                <a:close/>
              </a:path>
            </a:pathLst>
          </a:custGeom>
          <a:solidFill>
            <a:srgbClr val="F3901D"/>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4" name="object 4"/>
          <p:cNvSpPr/>
          <p:nvPr/>
        </p:nvSpPr>
        <p:spPr>
          <a:xfrm>
            <a:off x="4559190" y="5650814"/>
            <a:ext cx="453736" cy="91353"/>
          </a:xfrm>
          <a:custGeom>
            <a:avLst/>
            <a:gdLst/>
            <a:ahLst/>
            <a:cxnLst/>
            <a:rect l="l" t="t" r="r" b="b"/>
            <a:pathLst>
              <a:path w="665479" h="133984">
                <a:moveTo>
                  <a:pt x="349749" y="53189"/>
                </a:moveTo>
                <a:lnTo>
                  <a:pt x="239419" y="53189"/>
                </a:lnTo>
                <a:lnTo>
                  <a:pt x="284365" y="56273"/>
                </a:lnTo>
                <a:lnTo>
                  <a:pt x="325165" y="63821"/>
                </a:lnTo>
                <a:lnTo>
                  <a:pt x="362784" y="74545"/>
                </a:lnTo>
                <a:lnTo>
                  <a:pt x="398191" y="87156"/>
                </a:lnTo>
                <a:lnTo>
                  <a:pt x="432352" y="100365"/>
                </a:lnTo>
                <a:lnTo>
                  <a:pt x="466234" y="112883"/>
                </a:lnTo>
                <a:lnTo>
                  <a:pt x="500803" y="123422"/>
                </a:lnTo>
                <a:lnTo>
                  <a:pt x="537027" y="130693"/>
                </a:lnTo>
                <a:lnTo>
                  <a:pt x="575871" y="133408"/>
                </a:lnTo>
                <a:lnTo>
                  <a:pt x="618303" y="130277"/>
                </a:lnTo>
                <a:lnTo>
                  <a:pt x="665289" y="120012"/>
                </a:lnTo>
                <a:lnTo>
                  <a:pt x="649945" y="107937"/>
                </a:lnTo>
                <a:lnTo>
                  <a:pt x="634545" y="95469"/>
                </a:lnTo>
                <a:lnTo>
                  <a:pt x="623628" y="86384"/>
                </a:lnTo>
                <a:lnTo>
                  <a:pt x="501626" y="86384"/>
                </a:lnTo>
                <a:lnTo>
                  <a:pt x="463003" y="84438"/>
                </a:lnTo>
                <a:lnTo>
                  <a:pt x="427061" y="78212"/>
                </a:lnTo>
                <a:lnTo>
                  <a:pt x="392960" y="68755"/>
                </a:lnTo>
                <a:lnTo>
                  <a:pt x="359860" y="57112"/>
                </a:lnTo>
                <a:lnTo>
                  <a:pt x="349749" y="53189"/>
                </a:lnTo>
                <a:close/>
              </a:path>
              <a:path w="665479" h="133984">
                <a:moveTo>
                  <a:pt x="135289" y="0"/>
                </a:moveTo>
                <a:lnTo>
                  <a:pt x="85697" y="2377"/>
                </a:lnTo>
                <a:lnTo>
                  <a:pt x="30391" y="10945"/>
                </a:lnTo>
                <a:lnTo>
                  <a:pt x="0" y="18006"/>
                </a:lnTo>
                <a:lnTo>
                  <a:pt x="37299" y="96873"/>
                </a:lnTo>
                <a:lnTo>
                  <a:pt x="58845" y="87990"/>
                </a:lnTo>
                <a:lnTo>
                  <a:pt x="81927" y="79777"/>
                </a:lnTo>
                <a:lnTo>
                  <a:pt x="106676" y="72286"/>
                </a:lnTo>
                <a:lnTo>
                  <a:pt x="133222" y="65567"/>
                </a:lnTo>
                <a:lnTo>
                  <a:pt x="189361" y="55857"/>
                </a:lnTo>
                <a:lnTo>
                  <a:pt x="239419" y="53189"/>
                </a:lnTo>
                <a:lnTo>
                  <a:pt x="349749" y="53189"/>
                </a:lnTo>
                <a:lnTo>
                  <a:pt x="293308" y="31459"/>
                </a:lnTo>
                <a:lnTo>
                  <a:pt x="258177" y="19543"/>
                </a:lnTo>
                <a:lnTo>
                  <a:pt x="220690" y="9630"/>
                </a:lnTo>
                <a:lnTo>
                  <a:pt x="180007" y="2766"/>
                </a:lnTo>
                <a:lnTo>
                  <a:pt x="135289" y="0"/>
                </a:lnTo>
                <a:close/>
              </a:path>
              <a:path w="665479" h="133984">
                <a:moveTo>
                  <a:pt x="603592" y="69365"/>
                </a:moveTo>
                <a:lnTo>
                  <a:pt x="594855" y="72032"/>
                </a:lnTo>
                <a:lnTo>
                  <a:pt x="590270" y="73251"/>
                </a:lnTo>
                <a:lnTo>
                  <a:pt x="543768" y="83004"/>
                </a:lnTo>
                <a:lnTo>
                  <a:pt x="501626" y="86384"/>
                </a:lnTo>
                <a:lnTo>
                  <a:pt x="623628" y="86384"/>
                </a:lnTo>
                <a:lnTo>
                  <a:pt x="619094" y="82611"/>
                </a:lnTo>
                <a:lnTo>
                  <a:pt x="603592" y="69365"/>
                </a:lnTo>
                <a:close/>
              </a:path>
            </a:pathLst>
          </a:custGeom>
          <a:solidFill>
            <a:srgbClr val="5D87A1"/>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5" name="object 5"/>
          <p:cNvSpPr/>
          <p:nvPr/>
        </p:nvSpPr>
        <p:spPr>
          <a:xfrm>
            <a:off x="4518377" y="5576127"/>
            <a:ext cx="434686" cy="115599"/>
          </a:xfrm>
          <a:custGeom>
            <a:avLst/>
            <a:gdLst/>
            <a:ahLst/>
            <a:cxnLst/>
            <a:rect l="l" t="t" r="r" b="b"/>
            <a:pathLst>
              <a:path w="637539" h="169545">
                <a:moveTo>
                  <a:pt x="287478" y="73495"/>
                </a:moveTo>
                <a:lnTo>
                  <a:pt x="166661" y="73495"/>
                </a:lnTo>
                <a:lnTo>
                  <a:pt x="211904" y="77424"/>
                </a:lnTo>
                <a:lnTo>
                  <a:pt x="252967" y="85335"/>
                </a:lnTo>
                <a:lnTo>
                  <a:pt x="290724" y="96205"/>
                </a:lnTo>
                <a:lnTo>
                  <a:pt x="326049" y="109012"/>
                </a:lnTo>
                <a:lnTo>
                  <a:pt x="392894" y="136344"/>
                </a:lnTo>
                <a:lnTo>
                  <a:pt x="426161" y="148823"/>
                </a:lnTo>
                <a:lnTo>
                  <a:pt x="460488" y="159148"/>
                </a:lnTo>
                <a:lnTo>
                  <a:pt x="496749" y="166296"/>
                </a:lnTo>
                <a:lnTo>
                  <a:pt x="535817" y="169243"/>
                </a:lnTo>
                <a:lnTo>
                  <a:pt x="578566" y="166968"/>
                </a:lnTo>
                <a:lnTo>
                  <a:pt x="625868" y="158446"/>
                </a:lnTo>
                <a:lnTo>
                  <a:pt x="633399" y="156554"/>
                </a:lnTo>
                <a:lnTo>
                  <a:pt x="637057" y="155538"/>
                </a:lnTo>
                <a:lnTo>
                  <a:pt x="622483" y="142212"/>
                </a:lnTo>
                <a:lnTo>
                  <a:pt x="607856" y="128527"/>
                </a:lnTo>
                <a:lnTo>
                  <a:pt x="599162" y="120208"/>
                </a:lnTo>
                <a:lnTo>
                  <a:pt x="448691" y="120208"/>
                </a:lnTo>
                <a:lnTo>
                  <a:pt x="409022" y="117129"/>
                </a:lnTo>
                <a:lnTo>
                  <a:pt x="373423" y="109576"/>
                </a:lnTo>
                <a:lnTo>
                  <a:pt x="340798" y="98517"/>
                </a:lnTo>
                <a:lnTo>
                  <a:pt x="310049" y="84919"/>
                </a:lnTo>
                <a:lnTo>
                  <a:pt x="287478" y="73495"/>
                </a:lnTo>
                <a:close/>
              </a:path>
              <a:path w="637539" h="169545">
                <a:moveTo>
                  <a:pt x="578485" y="100115"/>
                </a:moveTo>
                <a:lnTo>
                  <a:pt x="493527" y="117844"/>
                </a:lnTo>
                <a:lnTo>
                  <a:pt x="448691" y="120208"/>
                </a:lnTo>
                <a:lnTo>
                  <a:pt x="599162" y="120208"/>
                </a:lnTo>
                <a:lnTo>
                  <a:pt x="593187" y="114492"/>
                </a:lnTo>
                <a:lnTo>
                  <a:pt x="578485" y="100115"/>
                </a:lnTo>
                <a:close/>
              </a:path>
              <a:path w="637539" h="169545">
                <a:moveTo>
                  <a:pt x="55221" y="0"/>
                </a:moveTo>
                <a:lnTo>
                  <a:pt x="0" y="954"/>
                </a:lnTo>
                <a:lnTo>
                  <a:pt x="40017" y="85599"/>
                </a:lnTo>
                <a:lnTo>
                  <a:pt x="46583" y="84215"/>
                </a:lnTo>
                <a:lnTo>
                  <a:pt x="53251" y="82907"/>
                </a:lnTo>
                <a:lnTo>
                  <a:pt x="60147" y="81675"/>
                </a:lnTo>
                <a:lnTo>
                  <a:pt x="116367" y="74571"/>
                </a:lnTo>
                <a:lnTo>
                  <a:pt x="166661" y="73495"/>
                </a:lnTo>
                <a:lnTo>
                  <a:pt x="287478" y="73495"/>
                </a:lnTo>
                <a:lnTo>
                  <a:pt x="280081" y="69751"/>
                </a:lnTo>
                <a:lnTo>
                  <a:pt x="218095" y="38579"/>
                </a:lnTo>
                <a:lnTo>
                  <a:pt x="146067" y="12747"/>
                </a:lnTo>
                <a:lnTo>
                  <a:pt x="103544" y="4253"/>
                </a:lnTo>
                <a:lnTo>
                  <a:pt x="55221" y="0"/>
                </a:lnTo>
                <a:close/>
              </a:path>
            </a:pathLst>
          </a:custGeom>
          <a:solidFill>
            <a:srgbClr val="EE3124"/>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6" name="object 6"/>
          <p:cNvSpPr/>
          <p:nvPr/>
        </p:nvSpPr>
        <p:spPr>
          <a:xfrm>
            <a:off x="4969240" y="5968094"/>
            <a:ext cx="26843" cy="41996"/>
          </a:xfrm>
          <a:custGeom>
            <a:avLst/>
            <a:gdLst/>
            <a:ahLst/>
            <a:cxnLst/>
            <a:rect l="l" t="t" r="r" b="b"/>
            <a:pathLst>
              <a:path w="39370" h="61595">
                <a:moveTo>
                  <a:pt x="6515" y="47536"/>
                </a:moveTo>
                <a:lnTo>
                  <a:pt x="0" y="53111"/>
                </a:lnTo>
                <a:lnTo>
                  <a:pt x="3949" y="58610"/>
                </a:lnTo>
                <a:lnTo>
                  <a:pt x="11112" y="61163"/>
                </a:lnTo>
                <a:lnTo>
                  <a:pt x="18592" y="61163"/>
                </a:lnTo>
                <a:lnTo>
                  <a:pt x="26474" y="59939"/>
                </a:lnTo>
                <a:lnTo>
                  <a:pt x="32904" y="56399"/>
                </a:lnTo>
                <a:lnTo>
                  <a:pt x="34906" y="53784"/>
                </a:lnTo>
                <a:lnTo>
                  <a:pt x="14135" y="53784"/>
                </a:lnTo>
                <a:lnTo>
                  <a:pt x="9296" y="51790"/>
                </a:lnTo>
                <a:lnTo>
                  <a:pt x="6515" y="47536"/>
                </a:lnTo>
                <a:close/>
              </a:path>
              <a:path w="39370" h="61595">
                <a:moveTo>
                  <a:pt x="27800" y="0"/>
                </a:moveTo>
                <a:lnTo>
                  <a:pt x="21462" y="0"/>
                </a:lnTo>
                <a:lnTo>
                  <a:pt x="12467" y="1583"/>
                </a:lnTo>
                <a:lnTo>
                  <a:pt x="6335" y="5578"/>
                </a:lnTo>
                <a:lnTo>
                  <a:pt x="2830" y="10854"/>
                </a:lnTo>
                <a:lnTo>
                  <a:pt x="1714" y="16281"/>
                </a:lnTo>
                <a:lnTo>
                  <a:pt x="6201" y="28315"/>
                </a:lnTo>
                <a:lnTo>
                  <a:pt x="16071" y="33667"/>
                </a:lnTo>
                <a:lnTo>
                  <a:pt x="25942" y="37276"/>
                </a:lnTo>
                <a:lnTo>
                  <a:pt x="30429" y="44081"/>
                </a:lnTo>
                <a:lnTo>
                  <a:pt x="30429" y="50495"/>
                </a:lnTo>
                <a:lnTo>
                  <a:pt x="24002" y="53784"/>
                </a:lnTo>
                <a:lnTo>
                  <a:pt x="34906" y="53784"/>
                </a:lnTo>
                <a:lnTo>
                  <a:pt x="37236" y="50742"/>
                </a:lnTo>
                <a:lnTo>
                  <a:pt x="38823" y="43167"/>
                </a:lnTo>
                <a:lnTo>
                  <a:pt x="34337" y="32192"/>
                </a:lnTo>
                <a:lnTo>
                  <a:pt x="24466" y="27385"/>
                </a:lnTo>
                <a:lnTo>
                  <a:pt x="14595" y="23748"/>
                </a:lnTo>
                <a:lnTo>
                  <a:pt x="10109" y="16281"/>
                </a:lnTo>
                <a:lnTo>
                  <a:pt x="10192" y="12496"/>
                </a:lnTo>
                <a:lnTo>
                  <a:pt x="12750" y="7404"/>
                </a:lnTo>
                <a:lnTo>
                  <a:pt x="37430" y="7404"/>
                </a:lnTo>
                <a:lnTo>
                  <a:pt x="38226" y="6680"/>
                </a:lnTo>
                <a:lnTo>
                  <a:pt x="33870" y="1308"/>
                </a:lnTo>
                <a:lnTo>
                  <a:pt x="27800" y="0"/>
                </a:lnTo>
                <a:close/>
              </a:path>
              <a:path w="39370" h="61595">
                <a:moveTo>
                  <a:pt x="37430" y="7404"/>
                </a:moveTo>
                <a:lnTo>
                  <a:pt x="25984" y="7404"/>
                </a:lnTo>
                <a:lnTo>
                  <a:pt x="29832" y="9448"/>
                </a:lnTo>
                <a:lnTo>
                  <a:pt x="31826" y="12496"/>
                </a:lnTo>
                <a:lnTo>
                  <a:pt x="37430" y="7404"/>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7" name="object 7"/>
          <p:cNvSpPr/>
          <p:nvPr/>
        </p:nvSpPr>
        <p:spPr>
          <a:xfrm>
            <a:off x="5003272" y="5969102"/>
            <a:ext cx="41564" cy="39831"/>
          </a:xfrm>
          <a:custGeom>
            <a:avLst/>
            <a:gdLst/>
            <a:ahLst/>
            <a:cxnLst/>
            <a:rect l="l" t="t" r="r" b="b"/>
            <a:pathLst>
              <a:path w="60960" h="58420">
                <a:moveTo>
                  <a:pt x="11747" y="0"/>
                </a:moveTo>
                <a:lnTo>
                  <a:pt x="0" y="0"/>
                </a:lnTo>
                <a:lnTo>
                  <a:pt x="0" y="58229"/>
                </a:lnTo>
                <a:lnTo>
                  <a:pt x="7886" y="58229"/>
                </a:lnTo>
                <a:lnTo>
                  <a:pt x="7886" y="10375"/>
                </a:lnTo>
                <a:lnTo>
                  <a:pt x="16105" y="10375"/>
                </a:lnTo>
                <a:lnTo>
                  <a:pt x="11747" y="0"/>
                </a:lnTo>
                <a:close/>
              </a:path>
              <a:path w="60960" h="58420">
                <a:moveTo>
                  <a:pt x="16105" y="10375"/>
                </a:moveTo>
                <a:lnTo>
                  <a:pt x="8064" y="10375"/>
                </a:lnTo>
                <a:lnTo>
                  <a:pt x="27711" y="58229"/>
                </a:lnTo>
                <a:lnTo>
                  <a:pt x="32956" y="58229"/>
                </a:lnTo>
                <a:lnTo>
                  <a:pt x="38772" y="44081"/>
                </a:lnTo>
                <a:lnTo>
                  <a:pt x="30264" y="44081"/>
                </a:lnTo>
                <a:lnTo>
                  <a:pt x="16105" y="10375"/>
                </a:lnTo>
                <a:close/>
              </a:path>
              <a:path w="60960" h="58420">
                <a:moveTo>
                  <a:pt x="60693" y="10375"/>
                </a:moveTo>
                <a:lnTo>
                  <a:pt x="52781" y="10375"/>
                </a:lnTo>
                <a:lnTo>
                  <a:pt x="52781" y="58229"/>
                </a:lnTo>
                <a:lnTo>
                  <a:pt x="60693" y="58229"/>
                </a:lnTo>
                <a:lnTo>
                  <a:pt x="60693" y="10375"/>
                </a:lnTo>
                <a:close/>
              </a:path>
              <a:path w="60960" h="58420">
                <a:moveTo>
                  <a:pt x="60693" y="0"/>
                </a:moveTo>
                <a:lnTo>
                  <a:pt x="48920" y="0"/>
                </a:lnTo>
                <a:lnTo>
                  <a:pt x="30568" y="44081"/>
                </a:lnTo>
                <a:lnTo>
                  <a:pt x="38772" y="44081"/>
                </a:lnTo>
                <a:lnTo>
                  <a:pt x="52628" y="10375"/>
                </a:lnTo>
                <a:lnTo>
                  <a:pt x="60693" y="10375"/>
                </a:lnTo>
                <a:lnTo>
                  <a:pt x="60693" y="0"/>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8" name="object 8"/>
          <p:cNvSpPr/>
          <p:nvPr/>
        </p:nvSpPr>
        <p:spPr>
          <a:xfrm>
            <a:off x="4225274" y="5965387"/>
            <a:ext cx="267566" cy="265401"/>
          </a:xfrm>
          <a:custGeom>
            <a:avLst/>
            <a:gdLst/>
            <a:ahLst/>
            <a:cxnLst/>
            <a:rect l="l" t="t" r="r" b="b"/>
            <a:pathLst>
              <a:path w="392429" h="389254">
                <a:moveTo>
                  <a:pt x="24726" y="0"/>
                </a:moveTo>
                <a:lnTo>
                  <a:pt x="0" y="389216"/>
                </a:lnTo>
                <a:lnTo>
                  <a:pt x="71234" y="389216"/>
                </a:lnTo>
                <a:lnTo>
                  <a:pt x="75107" y="204292"/>
                </a:lnTo>
                <a:lnTo>
                  <a:pt x="75171" y="200456"/>
                </a:lnTo>
                <a:lnTo>
                  <a:pt x="151228" y="200456"/>
                </a:lnTo>
                <a:lnTo>
                  <a:pt x="24726" y="0"/>
                </a:lnTo>
                <a:close/>
              </a:path>
              <a:path w="392429" h="389254">
                <a:moveTo>
                  <a:pt x="380065" y="200939"/>
                </a:moveTo>
                <a:lnTo>
                  <a:pt x="316001" y="200939"/>
                </a:lnTo>
                <a:lnTo>
                  <a:pt x="320967" y="389216"/>
                </a:lnTo>
                <a:lnTo>
                  <a:pt x="392163" y="389216"/>
                </a:lnTo>
                <a:lnTo>
                  <a:pt x="380065" y="200939"/>
                </a:lnTo>
                <a:close/>
              </a:path>
              <a:path w="392429" h="389254">
                <a:moveTo>
                  <a:pt x="151228" y="200456"/>
                </a:moveTo>
                <a:lnTo>
                  <a:pt x="75171" y="200456"/>
                </a:lnTo>
                <a:lnTo>
                  <a:pt x="196100" y="381965"/>
                </a:lnTo>
                <a:lnTo>
                  <a:pt x="267398" y="274319"/>
                </a:lnTo>
                <a:lnTo>
                  <a:pt x="197840" y="274319"/>
                </a:lnTo>
                <a:lnTo>
                  <a:pt x="151228" y="200456"/>
                </a:lnTo>
                <a:close/>
              </a:path>
              <a:path w="392429" h="389254">
                <a:moveTo>
                  <a:pt x="367157" y="38"/>
                </a:moveTo>
                <a:lnTo>
                  <a:pt x="197840" y="274319"/>
                </a:lnTo>
                <a:lnTo>
                  <a:pt x="267398" y="274319"/>
                </a:lnTo>
                <a:lnTo>
                  <a:pt x="316001" y="200939"/>
                </a:lnTo>
                <a:lnTo>
                  <a:pt x="380065" y="200939"/>
                </a:lnTo>
                <a:lnTo>
                  <a:pt x="367157" y="38"/>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9" name="object 9"/>
          <p:cNvSpPr/>
          <p:nvPr/>
        </p:nvSpPr>
        <p:spPr>
          <a:xfrm>
            <a:off x="4702996" y="5967082"/>
            <a:ext cx="252413" cy="266267"/>
          </a:xfrm>
          <a:custGeom>
            <a:avLst/>
            <a:gdLst/>
            <a:ahLst/>
            <a:cxnLst/>
            <a:rect l="l" t="t" r="r" b="b"/>
            <a:pathLst>
              <a:path w="370204" h="390525">
                <a:moveTo>
                  <a:pt x="82334" y="0"/>
                </a:moveTo>
                <a:lnTo>
                  <a:pt x="0" y="0"/>
                </a:lnTo>
                <a:lnTo>
                  <a:pt x="185318" y="390232"/>
                </a:lnTo>
                <a:lnTo>
                  <a:pt x="253371" y="246507"/>
                </a:lnTo>
                <a:lnTo>
                  <a:pt x="186334" y="246507"/>
                </a:lnTo>
                <a:lnTo>
                  <a:pt x="185254" y="243852"/>
                </a:lnTo>
                <a:lnTo>
                  <a:pt x="82334" y="0"/>
                </a:lnTo>
                <a:close/>
              </a:path>
              <a:path w="370204" h="390525">
                <a:moveTo>
                  <a:pt x="370090" y="0"/>
                </a:moveTo>
                <a:lnTo>
                  <a:pt x="289890" y="0"/>
                </a:lnTo>
                <a:lnTo>
                  <a:pt x="186334" y="246507"/>
                </a:lnTo>
                <a:lnTo>
                  <a:pt x="253371" y="246507"/>
                </a:lnTo>
                <a:lnTo>
                  <a:pt x="370090" y="0"/>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0" name="object 10"/>
          <p:cNvSpPr/>
          <p:nvPr/>
        </p:nvSpPr>
        <p:spPr>
          <a:xfrm>
            <a:off x="4526230" y="5962652"/>
            <a:ext cx="171450" cy="272328"/>
          </a:xfrm>
          <a:custGeom>
            <a:avLst/>
            <a:gdLst/>
            <a:ahLst/>
            <a:cxnLst/>
            <a:rect l="l" t="t" r="r" b="b"/>
            <a:pathLst>
              <a:path w="251460" h="399415">
                <a:moveTo>
                  <a:pt x="23964" y="296278"/>
                </a:moveTo>
                <a:lnTo>
                  <a:pt x="0" y="362038"/>
                </a:lnTo>
                <a:lnTo>
                  <a:pt x="62834" y="390551"/>
                </a:lnTo>
                <a:lnTo>
                  <a:pt x="124307" y="399415"/>
                </a:lnTo>
                <a:lnTo>
                  <a:pt x="150665" y="396881"/>
                </a:lnTo>
                <a:lnTo>
                  <a:pt x="198881" y="378149"/>
                </a:lnTo>
                <a:lnTo>
                  <a:pt x="232561" y="345321"/>
                </a:lnTo>
                <a:lnTo>
                  <a:pt x="239595" y="331851"/>
                </a:lnTo>
                <a:lnTo>
                  <a:pt x="125145" y="331851"/>
                </a:lnTo>
                <a:lnTo>
                  <a:pt x="99958" y="329846"/>
                </a:lnTo>
                <a:lnTo>
                  <a:pt x="75503" y="323542"/>
                </a:lnTo>
                <a:lnTo>
                  <a:pt x="50573" y="312498"/>
                </a:lnTo>
                <a:lnTo>
                  <a:pt x="23964" y="296278"/>
                </a:lnTo>
                <a:close/>
              </a:path>
              <a:path w="251460" h="399415">
                <a:moveTo>
                  <a:pt x="140042" y="0"/>
                </a:moveTo>
                <a:lnTo>
                  <a:pt x="86710" y="9542"/>
                </a:lnTo>
                <a:lnTo>
                  <a:pt x="44475" y="36944"/>
                </a:lnTo>
                <a:lnTo>
                  <a:pt x="21278" y="71982"/>
                </a:lnTo>
                <a:lnTo>
                  <a:pt x="13550" y="112001"/>
                </a:lnTo>
                <a:lnTo>
                  <a:pt x="19604" y="146521"/>
                </a:lnTo>
                <a:lnTo>
                  <a:pt x="36891" y="175763"/>
                </a:lnTo>
                <a:lnTo>
                  <a:pt x="66073" y="200492"/>
                </a:lnTo>
                <a:lnTo>
                  <a:pt x="107810" y="221475"/>
                </a:lnTo>
                <a:lnTo>
                  <a:pt x="143838" y="238025"/>
                </a:lnTo>
                <a:lnTo>
                  <a:pt x="165080" y="252980"/>
                </a:lnTo>
                <a:lnTo>
                  <a:pt x="175236" y="268073"/>
                </a:lnTo>
                <a:lnTo>
                  <a:pt x="178003" y="285038"/>
                </a:lnTo>
                <a:lnTo>
                  <a:pt x="177293" y="294118"/>
                </a:lnTo>
                <a:lnTo>
                  <a:pt x="148201" y="328142"/>
                </a:lnTo>
                <a:lnTo>
                  <a:pt x="125145" y="331851"/>
                </a:lnTo>
                <a:lnTo>
                  <a:pt x="239595" y="331851"/>
                </a:lnTo>
                <a:lnTo>
                  <a:pt x="243016" y="325299"/>
                </a:lnTo>
                <a:lnTo>
                  <a:pt x="249272" y="303412"/>
                </a:lnTo>
                <a:lnTo>
                  <a:pt x="251129" y="280162"/>
                </a:lnTo>
                <a:lnTo>
                  <a:pt x="245324" y="243747"/>
                </a:lnTo>
                <a:lnTo>
                  <a:pt x="227912" y="214064"/>
                </a:lnTo>
                <a:lnTo>
                  <a:pt x="196867" y="188811"/>
                </a:lnTo>
                <a:lnTo>
                  <a:pt x="150164" y="165684"/>
                </a:lnTo>
                <a:lnTo>
                  <a:pt x="119502" y="151383"/>
                </a:lnTo>
                <a:lnTo>
                  <a:pt x="99629" y="138153"/>
                </a:lnTo>
                <a:lnTo>
                  <a:pt x="88908" y="124557"/>
                </a:lnTo>
                <a:lnTo>
                  <a:pt x="85699" y="109156"/>
                </a:lnTo>
                <a:lnTo>
                  <a:pt x="91846" y="85411"/>
                </a:lnTo>
                <a:lnTo>
                  <a:pt x="106587" y="72089"/>
                </a:lnTo>
                <a:lnTo>
                  <a:pt x="124372" y="66252"/>
                </a:lnTo>
                <a:lnTo>
                  <a:pt x="139649" y="64960"/>
                </a:lnTo>
                <a:lnTo>
                  <a:pt x="227542" y="64960"/>
                </a:lnTo>
                <a:lnTo>
                  <a:pt x="240258" y="27940"/>
                </a:lnTo>
                <a:lnTo>
                  <a:pt x="218477" y="16196"/>
                </a:lnTo>
                <a:lnTo>
                  <a:pt x="193770" y="7412"/>
                </a:lnTo>
                <a:lnTo>
                  <a:pt x="167253" y="1906"/>
                </a:lnTo>
                <a:lnTo>
                  <a:pt x="140042" y="0"/>
                </a:lnTo>
                <a:close/>
              </a:path>
              <a:path w="251460" h="399415">
                <a:moveTo>
                  <a:pt x="227542" y="64960"/>
                </a:moveTo>
                <a:lnTo>
                  <a:pt x="139649" y="64960"/>
                </a:lnTo>
                <a:lnTo>
                  <a:pt x="154836" y="66409"/>
                </a:lnTo>
                <a:lnTo>
                  <a:pt x="173815" y="71126"/>
                </a:lnTo>
                <a:lnTo>
                  <a:pt x="195313" y="79662"/>
                </a:lnTo>
                <a:lnTo>
                  <a:pt x="218059" y="92570"/>
                </a:lnTo>
                <a:lnTo>
                  <a:pt x="227542" y="64960"/>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1" name="object 11"/>
          <p:cNvSpPr/>
          <p:nvPr/>
        </p:nvSpPr>
        <p:spPr>
          <a:xfrm>
            <a:off x="4011158" y="6331670"/>
            <a:ext cx="36801" cy="59748"/>
          </a:xfrm>
          <a:custGeom>
            <a:avLst/>
            <a:gdLst/>
            <a:ahLst/>
            <a:cxnLst/>
            <a:rect l="l" t="t" r="r" b="b"/>
            <a:pathLst>
              <a:path w="53975" h="87629">
                <a:moveTo>
                  <a:pt x="53365" y="0"/>
                </a:moveTo>
                <a:lnTo>
                  <a:pt x="0" y="0"/>
                </a:lnTo>
                <a:lnTo>
                  <a:pt x="0" y="87490"/>
                </a:lnTo>
                <a:lnTo>
                  <a:pt x="53365" y="87490"/>
                </a:lnTo>
                <a:lnTo>
                  <a:pt x="53365" y="73901"/>
                </a:lnTo>
                <a:lnTo>
                  <a:pt x="14909" y="73901"/>
                </a:lnTo>
                <a:lnTo>
                  <a:pt x="14909" y="49669"/>
                </a:lnTo>
                <a:lnTo>
                  <a:pt x="49669" y="49669"/>
                </a:lnTo>
                <a:lnTo>
                  <a:pt x="49669" y="36512"/>
                </a:lnTo>
                <a:lnTo>
                  <a:pt x="14909" y="36512"/>
                </a:lnTo>
                <a:lnTo>
                  <a:pt x="14909" y="13614"/>
                </a:lnTo>
                <a:lnTo>
                  <a:pt x="53365" y="13614"/>
                </a:lnTo>
                <a:lnTo>
                  <a:pt x="53365" y="0"/>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2" name="object 12"/>
          <p:cNvSpPr/>
          <p:nvPr/>
        </p:nvSpPr>
        <p:spPr>
          <a:xfrm>
            <a:off x="4059296" y="6331257"/>
            <a:ext cx="51955" cy="60614"/>
          </a:xfrm>
          <a:custGeom>
            <a:avLst/>
            <a:gdLst/>
            <a:ahLst/>
            <a:cxnLst/>
            <a:rect l="l" t="t" r="r" b="b"/>
            <a:pathLst>
              <a:path w="76200" h="88900">
                <a:moveTo>
                  <a:pt x="24371" y="0"/>
                </a:moveTo>
                <a:lnTo>
                  <a:pt x="15646" y="0"/>
                </a:lnTo>
                <a:lnTo>
                  <a:pt x="8496" y="482"/>
                </a:lnTo>
                <a:lnTo>
                  <a:pt x="0" y="1435"/>
                </a:lnTo>
                <a:lnTo>
                  <a:pt x="0" y="87375"/>
                </a:lnTo>
                <a:lnTo>
                  <a:pt x="15646" y="88811"/>
                </a:lnTo>
                <a:lnTo>
                  <a:pt x="25209" y="88811"/>
                </a:lnTo>
                <a:lnTo>
                  <a:pt x="47749" y="85202"/>
                </a:lnTo>
                <a:lnTo>
                  <a:pt x="63354" y="75564"/>
                </a:lnTo>
                <a:lnTo>
                  <a:pt x="21729" y="75564"/>
                </a:lnTo>
                <a:lnTo>
                  <a:pt x="18630" y="75450"/>
                </a:lnTo>
                <a:lnTo>
                  <a:pt x="14922" y="74853"/>
                </a:lnTo>
                <a:lnTo>
                  <a:pt x="14922" y="13842"/>
                </a:lnTo>
                <a:lnTo>
                  <a:pt x="18033" y="13385"/>
                </a:lnTo>
                <a:lnTo>
                  <a:pt x="21831" y="13131"/>
                </a:lnTo>
                <a:lnTo>
                  <a:pt x="63314" y="13131"/>
                </a:lnTo>
                <a:lnTo>
                  <a:pt x="63169" y="12923"/>
                </a:lnTo>
                <a:lnTo>
                  <a:pt x="47036" y="3484"/>
                </a:lnTo>
                <a:lnTo>
                  <a:pt x="24371" y="0"/>
                </a:lnTo>
                <a:close/>
              </a:path>
              <a:path w="76200" h="88900">
                <a:moveTo>
                  <a:pt x="63314" y="13131"/>
                </a:moveTo>
                <a:lnTo>
                  <a:pt x="26149" y="13131"/>
                </a:lnTo>
                <a:lnTo>
                  <a:pt x="40811" y="15338"/>
                </a:lnTo>
                <a:lnTo>
                  <a:pt x="51422" y="21551"/>
                </a:lnTo>
                <a:lnTo>
                  <a:pt x="57871" y="31166"/>
                </a:lnTo>
                <a:lnTo>
                  <a:pt x="60045" y="43573"/>
                </a:lnTo>
                <a:lnTo>
                  <a:pt x="58109" y="56384"/>
                </a:lnTo>
                <a:lnTo>
                  <a:pt x="52166" y="66513"/>
                </a:lnTo>
                <a:lnTo>
                  <a:pt x="42016" y="73170"/>
                </a:lnTo>
                <a:lnTo>
                  <a:pt x="27457" y="75564"/>
                </a:lnTo>
                <a:lnTo>
                  <a:pt x="63354" y="75564"/>
                </a:lnTo>
                <a:lnTo>
                  <a:pt x="63593" y="75417"/>
                </a:lnTo>
                <a:lnTo>
                  <a:pt x="72949" y="61020"/>
                </a:lnTo>
                <a:lnTo>
                  <a:pt x="76022" y="43573"/>
                </a:lnTo>
                <a:lnTo>
                  <a:pt x="72816" y="26794"/>
                </a:lnTo>
                <a:lnTo>
                  <a:pt x="63314" y="13131"/>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3" name="object 13"/>
          <p:cNvSpPr/>
          <p:nvPr/>
        </p:nvSpPr>
        <p:spPr>
          <a:xfrm>
            <a:off x="4125953" y="6331674"/>
            <a:ext cx="0" cy="59748"/>
          </a:xfrm>
          <a:custGeom>
            <a:avLst/>
            <a:gdLst/>
            <a:ahLst/>
            <a:cxnLst/>
            <a:rect l="l" t="t" r="r" b="b"/>
            <a:pathLst>
              <a:path h="87629">
                <a:moveTo>
                  <a:pt x="0" y="0"/>
                </a:moveTo>
                <a:lnTo>
                  <a:pt x="0" y="87490"/>
                </a:lnTo>
              </a:path>
            </a:pathLst>
          </a:custGeom>
          <a:ln w="14909">
            <a:solidFill>
              <a:srgbClr val="002F65"/>
            </a:solidFill>
          </a:ln>
        </p:spPr>
        <p:txBody>
          <a:bodyPr wrap="square" lIns="0" tIns="0" rIns="0" bIns="0" rtlCol="0"/>
          <a:lstStyle/>
          <a:p>
            <a:pPr defTabSz="623438"/>
            <a:endParaRPr sz="1227" kern="1200">
              <a:solidFill>
                <a:prstClr val="black"/>
              </a:solidFill>
              <a:latin typeface="Calibri"/>
              <a:ea typeface="+mn-ea"/>
              <a:cs typeface="+mn-cs"/>
            </a:endParaRPr>
          </a:p>
        </p:txBody>
      </p:sp>
      <p:sp>
        <p:nvSpPr>
          <p:cNvPr id="14" name="object 14"/>
          <p:cNvSpPr/>
          <p:nvPr/>
        </p:nvSpPr>
        <p:spPr>
          <a:xfrm>
            <a:off x="4140795" y="6330698"/>
            <a:ext cx="51955" cy="61913"/>
          </a:xfrm>
          <a:custGeom>
            <a:avLst/>
            <a:gdLst/>
            <a:ahLst/>
            <a:cxnLst/>
            <a:rect l="l" t="t" r="r" b="b"/>
            <a:pathLst>
              <a:path w="76200" h="90804">
                <a:moveTo>
                  <a:pt x="47167" y="0"/>
                </a:moveTo>
                <a:lnTo>
                  <a:pt x="28208" y="3424"/>
                </a:lnTo>
                <a:lnTo>
                  <a:pt x="13282" y="12901"/>
                </a:lnTo>
                <a:lnTo>
                  <a:pt x="3506" y="27233"/>
                </a:lnTo>
                <a:lnTo>
                  <a:pt x="0" y="45224"/>
                </a:lnTo>
                <a:lnTo>
                  <a:pt x="3474" y="63258"/>
                </a:lnTo>
                <a:lnTo>
                  <a:pt x="13196" y="77549"/>
                </a:lnTo>
                <a:lnTo>
                  <a:pt x="28112" y="86958"/>
                </a:lnTo>
                <a:lnTo>
                  <a:pt x="47167" y="90347"/>
                </a:lnTo>
                <a:lnTo>
                  <a:pt x="55175" y="89715"/>
                </a:lnTo>
                <a:lnTo>
                  <a:pt x="62763" y="87976"/>
                </a:lnTo>
                <a:lnTo>
                  <a:pt x="69684" y="85365"/>
                </a:lnTo>
                <a:lnTo>
                  <a:pt x="75691" y="82118"/>
                </a:lnTo>
                <a:lnTo>
                  <a:pt x="73641" y="76390"/>
                </a:lnTo>
                <a:lnTo>
                  <a:pt x="47269" y="76390"/>
                </a:lnTo>
                <a:lnTo>
                  <a:pt x="34284" y="74105"/>
                </a:lnTo>
                <a:lnTo>
                  <a:pt x="24441" y="67698"/>
                </a:lnTo>
                <a:lnTo>
                  <a:pt x="18197" y="57847"/>
                </a:lnTo>
                <a:lnTo>
                  <a:pt x="16014" y="45224"/>
                </a:lnTo>
                <a:lnTo>
                  <a:pt x="18140" y="32538"/>
                </a:lnTo>
                <a:lnTo>
                  <a:pt x="24260" y="22656"/>
                </a:lnTo>
                <a:lnTo>
                  <a:pt x="33984" y="16242"/>
                </a:lnTo>
                <a:lnTo>
                  <a:pt x="46926" y="13957"/>
                </a:lnTo>
                <a:lnTo>
                  <a:pt x="72912" y="13957"/>
                </a:lnTo>
                <a:lnTo>
                  <a:pt x="75336" y="7975"/>
                </a:lnTo>
                <a:lnTo>
                  <a:pt x="69341" y="4822"/>
                </a:lnTo>
                <a:lnTo>
                  <a:pt x="62547" y="2292"/>
                </a:lnTo>
                <a:lnTo>
                  <a:pt x="55105" y="610"/>
                </a:lnTo>
                <a:lnTo>
                  <a:pt x="47167" y="0"/>
                </a:lnTo>
                <a:close/>
              </a:path>
              <a:path w="76200" h="90804">
                <a:moveTo>
                  <a:pt x="71158" y="69456"/>
                </a:moveTo>
                <a:lnTo>
                  <a:pt x="64109" y="73634"/>
                </a:lnTo>
                <a:lnTo>
                  <a:pt x="55029" y="76390"/>
                </a:lnTo>
                <a:lnTo>
                  <a:pt x="73641" y="76390"/>
                </a:lnTo>
                <a:lnTo>
                  <a:pt x="71158" y="69456"/>
                </a:lnTo>
                <a:close/>
              </a:path>
              <a:path w="76200" h="90804">
                <a:moveTo>
                  <a:pt x="72912" y="13957"/>
                </a:moveTo>
                <a:lnTo>
                  <a:pt x="54673" y="13957"/>
                </a:lnTo>
                <a:lnTo>
                  <a:pt x="63284" y="16700"/>
                </a:lnTo>
                <a:lnTo>
                  <a:pt x="70205" y="20637"/>
                </a:lnTo>
                <a:lnTo>
                  <a:pt x="72912" y="13957"/>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5" name="object 15"/>
          <p:cNvSpPr/>
          <p:nvPr/>
        </p:nvSpPr>
        <p:spPr>
          <a:xfrm>
            <a:off x="4197293" y="6330854"/>
            <a:ext cx="56717" cy="60614"/>
          </a:xfrm>
          <a:custGeom>
            <a:avLst/>
            <a:gdLst/>
            <a:ahLst/>
            <a:cxnLst/>
            <a:rect l="l" t="t" r="r" b="b"/>
            <a:pathLst>
              <a:path w="83185" h="88900">
                <a:moveTo>
                  <a:pt x="42494" y="0"/>
                </a:moveTo>
                <a:lnTo>
                  <a:pt x="40335" y="0"/>
                </a:lnTo>
                <a:lnTo>
                  <a:pt x="0" y="88684"/>
                </a:lnTo>
                <a:lnTo>
                  <a:pt x="15405" y="88684"/>
                </a:lnTo>
                <a:lnTo>
                  <a:pt x="23875" y="68630"/>
                </a:lnTo>
                <a:lnTo>
                  <a:pt x="73620" y="68630"/>
                </a:lnTo>
                <a:lnTo>
                  <a:pt x="68263" y="56819"/>
                </a:lnTo>
                <a:lnTo>
                  <a:pt x="28765" y="56819"/>
                </a:lnTo>
                <a:lnTo>
                  <a:pt x="41186" y="27571"/>
                </a:lnTo>
                <a:lnTo>
                  <a:pt x="54998" y="27571"/>
                </a:lnTo>
                <a:lnTo>
                  <a:pt x="42494" y="0"/>
                </a:lnTo>
                <a:close/>
              </a:path>
              <a:path w="83185" h="88900">
                <a:moveTo>
                  <a:pt x="73620" y="68630"/>
                </a:moveTo>
                <a:lnTo>
                  <a:pt x="58470" y="68630"/>
                </a:lnTo>
                <a:lnTo>
                  <a:pt x="66967" y="88684"/>
                </a:lnTo>
                <a:lnTo>
                  <a:pt x="82715" y="88684"/>
                </a:lnTo>
                <a:lnTo>
                  <a:pt x="73620" y="68630"/>
                </a:lnTo>
                <a:close/>
              </a:path>
              <a:path w="83185" h="88900">
                <a:moveTo>
                  <a:pt x="54998" y="27571"/>
                </a:moveTo>
                <a:lnTo>
                  <a:pt x="41186" y="27571"/>
                </a:lnTo>
                <a:lnTo>
                  <a:pt x="53581" y="56819"/>
                </a:lnTo>
                <a:lnTo>
                  <a:pt x="68263" y="56819"/>
                </a:lnTo>
                <a:lnTo>
                  <a:pt x="54998" y="27571"/>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6" name="object 16"/>
          <p:cNvSpPr/>
          <p:nvPr/>
        </p:nvSpPr>
        <p:spPr>
          <a:xfrm>
            <a:off x="4261198" y="6331670"/>
            <a:ext cx="36801" cy="59748"/>
          </a:xfrm>
          <a:custGeom>
            <a:avLst/>
            <a:gdLst/>
            <a:ahLst/>
            <a:cxnLst/>
            <a:rect l="l" t="t" r="r" b="b"/>
            <a:pathLst>
              <a:path w="53975" h="87629">
                <a:moveTo>
                  <a:pt x="14935" y="0"/>
                </a:moveTo>
                <a:lnTo>
                  <a:pt x="0" y="0"/>
                </a:lnTo>
                <a:lnTo>
                  <a:pt x="0" y="87490"/>
                </a:lnTo>
                <a:lnTo>
                  <a:pt x="53352" y="87490"/>
                </a:lnTo>
                <a:lnTo>
                  <a:pt x="53352" y="73901"/>
                </a:lnTo>
                <a:lnTo>
                  <a:pt x="14935" y="73901"/>
                </a:lnTo>
                <a:lnTo>
                  <a:pt x="14935" y="0"/>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7" name="object 17"/>
          <p:cNvSpPr/>
          <p:nvPr/>
        </p:nvSpPr>
        <p:spPr>
          <a:xfrm>
            <a:off x="4328260" y="6330698"/>
            <a:ext cx="38533" cy="61913"/>
          </a:xfrm>
          <a:custGeom>
            <a:avLst/>
            <a:gdLst/>
            <a:ahLst/>
            <a:cxnLst/>
            <a:rect l="l" t="t" r="r" b="b"/>
            <a:pathLst>
              <a:path w="56514" h="90804">
                <a:moveTo>
                  <a:pt x="5130" y="68402"/>
                </a:moveTo>
                <a:lnTo>
                  <a:pt x="27444" y="90347"/>
                </a:lnTo>
                <a:lnTo>
                  <a:pt x="39559" y="88242"/>
                </a:lnTo>
                <a:lnTo>
                  <a:pt x="48642" y="82554"/>
                </a:lnTo>
                <a:lnTo>
                  <a:pt x="52785" y="76504"/>
                </a:lnTo>
                <a:lnTo>
                  <a:pt x="20408" y="76504"/>
                </a:lnTo>
                <a:lnTo>
                  <a:pt x="12052" y="73393"/>
                </a:lnTo>
                <a:lnTo>
                  <a:pt x="5130" y="68402"/>
                </a:lnTo>
                <a:close/>
              </a:path>
              <a:path w="56514" h="90804">
                <a:moveTo>
                  <a:pt x="41186" y="0"/>
                </a:moveTo>
                <a:lnTo>
                  <a:pt x="32689" y="0"/>
                </a:lnTo>
                <a:lnTo>
                  <a:pt x="20490" y="2043"/>
                </a:lnTo>
                <a:lnTo>
                  <a:pt x="11458" y="7486"/>
                </a:lnTo>
                <a:lnTo>
                  <a:pt x="5850" y="15301"/>
                </a:lnTo>
                <a:lnTo>
                  <a:pt x="3924" y="24460"/>
                </a:lnTo>
                <a:lnTo>
                  <a:pt x="5022" y="31868"/>
                </a:lnTo>
                <a:lnTo>
                  <a:pt x="8583" y="38398"/>
                </a:lnTo>
                <a:lnTo>
                  <a:pt x="15009" y="44166"/>
                </a:lnTo>
                <a:lnTo>
                  <a:pt x="24701" y="49288"/>
                </a:lnTo>
                <a:lnTo>
                  <a:pt x="38544" y="55143"/>
                </a:lnTo>
                <a:lnTo>
                  <a:pt x="41186" y="58966"/>
                </a:lnTo>
                <a:lnTo>
                  <a:pt x="41186" y="71120"/>
                </a:lnTo>
                <a:lnTo>
                  <a:pt x="37122" y="76504"/>
                </a:lnTo>
                <a:lnTo>
                  <a:pt x="52785" y="76504"/>
                </a:lnTo>
                <a:lnTo>
                  <a:pt x="54346" y="74226"/>
                </a:lnTo>
                <a:lnTo>
                  <a:pt x="56324" y="64198"/>
                </a:lnTo>
                <a:lnTo>
                  <a:pt x="55270" y="56364"/>
                </a:lnTo>
                <a:lnTo>
                  <a:pt x="51655" y="49722"/>
                </a:lnTo>
                <a:lnTo>
                  <a:pt x="44799" y="43815"/>
                </a:lnTo>
                <a:lnTo>
                  <a:pt x="34023" y="38188"/>
                </a:lnTo>
                <a:lnTo>
                  <a:pt x="23126" y="33413"/>
                </a:lnTo>
                <a:lnTo>
                  <a:pt x="18834" y="29946"/>
                </a:lnTo>
                <a:lnTo>
                  <a:pt x="18834" y="18249"/>
                </a:lnTo>
                <a:lnTo>
                  <a:pt x="23126" y="13246"/>
                </a:lnTo>
                <a:lnTo>
                  <a:pt x="52143" y="13246"/>
                </a:lnTo>
                <a:lnTo>
                  <a:pt x="54660" y="6324"/>
                </a:lnTo>
                <a:lnTo>
                  <a:pt x="49530" y="2857"/>
                </a:lnTo>
                <a:lnTo>
                  <a:pt x="41186" y="0"/>
                </a:lnTo>
                <a:close/>
              </a:path>
              <a:path w="56514" h="90804">
                <a:moveTo>
                  <a:pt x="52143" y="13246"/>
                </a:moveTo>
                <a:lnTo>
                  <a:pt x="38315" y="13246"/>
                </a:lnTo>
                <a:lnTo>
                  <a:pt x="45237" y="16243"/>
                </a:lnTo>
                <a:lnTo>
                  <a:pt x="49885" y="19456"/>
                </a:lnTo>
                <a:lnTo>
                  <a:pt x="52143" y="13246"/>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8" name="object 18"/>
          <p:cNvSpPr/>
          <p:nvPr/>
        </p:nvSpPr>
        <p:spPr>
          <a:xfrm>
            <a:off x="4373378" y="6330695"/>
            <a:ext cx="60614" cy="61913"/>
          </a:xfrm>
          <a:custGeom>
            <a:avLst/>
            <a:gdLst/>
            <a:ahLst/>
            <a:cxnLst/>
            <a:rect l="l" t="t" r="r" b="b"/>
            <a:pathLst>
              <a:path w="88900" h="90804">
                <a:moveTo>
                  <a:pt x="44640" y="0"/>
                </a:moveTo>
                <a:lnTo>
                  <a:pt x="26992" y="3406"/>
                </a:lnTo>
                <a:lnTo>
                  <a:pt x="12833" y="12853"/>
                </a:lnTo>
                <a:lnTo>
                  <a:pt x="3417" y="27180"/>
                </a:lnTo>
                <a:lnTo>
                  <a:pt x="0" y="45224"/>
                </a:lnTo>
                <a:lnTo>
                  <a:pt x="3286" y="63205"/>
                </a:lnTo>
                <a:lnTo>
                  <a:pt x="12414" y="77501"/>
                </a:lnTo>
                <a:lnTo>
                  <a:pt x="26285" y="86940"/>
                </a:lnTo>
                <a:lnTo>
                  <a:pt x="43802" y="90347"/>
                </a:lnTo>
                <a:lnTo>
                  <a:pt x="61457" y="86940"/>
                </a:lnTo>
                <a:lnTo>
                  <a:pt x="75620" y="77501"/>
                </a:lnTo>
                <a:lnTo>
                  <a:pt x="75875" y="77114"/>
                </a:lnTo>
                <a:lnTo>
                  <a:pt x="44284" y="77114"/>
                </a:lnTo>
                <a:lnTo>
                  <a:pt x="32816" y="74683"/>
                </a:lnTo>
                <a:lnTo>
                  <a:pt x="23882" y="67975"/>
                </a:lnTo>
                <a:lnTo>
                  <a:pt x="18081" y="57863"/>
                </a:lnTo>
                <a:lnTo>
                  <a:pt x="16014" y="45224"/>
                </a:lnTo>
                <a:lnTo>
                  <a:pt x="18081" y="32546"/>
                </a:lnTo>
                <a:lnTo>
                  <a:pt x="23882" y="22448"/>
                </a:lnTo>
                <a:lnTo>
                  <a:pt x="32816" y="15772"/>
                </a:lnTo>
                <a:lnTo>
                  <a:pt x="44284" y="13360"/>
                </a:lnTo>
                <a:lnTo>
                  <a:pt x="76362" y="13360"/>
                </a:lnTo>
                <a:lnTo>
                  <a:pt x="76039" y="12853"/>
                </a:lnTo>
                <a:lnTo>
                  <a:pt x="62164" y="3406"/>
                </a:lnTo>
                <a:lnTo>
                  <a:pt x="44640" y="0"/>
                </a:lnTo>
                <a:close/>
              </a:path>
              <a:path w="88900" h="90804">
                <a:moveTo>
                  <a:pt x="76362" y="13360"/>
                </a:moveTo>
                <a:lnTo>
                  <a:pt x="44284" y="13360"/>
                </a:lnTo>
                <a:lnTo>
                  <a:pt x="55690" y="15772"/>
                </a:lnTo>
                <a:lnTo>
                  <a:pt x="64600" y="22448"/>
                </a:lnTo>
                <a:lnTo>
                  <a:pt x="70397" y="32546"/>
                </a:lnTo>
                <a:lnTo>
                  <a:pt x="72466" y="45224"/>
                </a:lnTo>
                <a:lnTo>
                  <a:pt x="70397" y="57863"/>
                </a:lnTo>
                <a:lnTo>
                  <a:pt x="64600" y="67975"/>
                </a:lnTo>
                <a:lnTo>
                  <a:pt x="55690" y="74683"/>
                </a:lnTo>
                <a:lnTo>
                  <a:pt x="44284" y="77114"/>
                </a:lnTo>
                <a:lnTo>
                  <a:pt x="75875" y="77114"/>
                </a:lnTo>
                <a:lnTo>
                  <a:pt x="85037" y="63205"/>
                </a:lnTo>
                <a:lnTo>
                  <a:pt x="88455" y="45224"/>
                </a:lnTo>
                <a:lnTo>
                  <a:pt x="85168" y="27180"/>
                </a:lnTo>
                <a:lnTo>
                  <a:pt x="76362" y="13360"/>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9" name="object 19"/>
          <p:cNvSpPr/>
          <p:nvPr/>
        </p:nvSpPr>
        <p:spPr>
          <a:xfrm>
            <a:off x="4440973" y="6330698"/>
            <a:ext cx="51955" cy="61913"/>
          </a:xfrm>
          <a:custGeom>
            <a:avLst/>
            <a:gdLst/>
            <a:ahLst/>
            <a:cxnLst/>
            <a:rect l="l" t="t" r="r" b="b"/>
            <a:pathLst>
              <a:path w="76200" h="90804">
                <a:moveTo>
                  <a:pt x="47155" y="0"/>
                </a:moveTo>
                <a:lnTo>
                  <a:pt x="28198" y="3424"/>
                </a:lnTo>
                <a:lnTo>
                  <a:pt x="13276" y="12901"/>
                </a:lnTo>
                <a:lnTo>
                  <a:pt x="3505" y="27233"/>
                </a:lnTo>
                <a:lnTo>
                  <a:pt x="0" y="45224"/>
                </a:lnTo>
                <a:lnTo>
                  <a:pt x="3472" y="63258"/>
                </a:lnTo>
                <a:lnTo>
                  <a:pt x="13190" y="77549"/>
                </a:lnTo>
                <a:lnTo>
                  <a:pt x="28101" y="86958"/>
                </a:lnTo>
                <a:lnTo>
                  <a:pt x="47155" y="90347"/>
                </a:lnTo>
                <a:lnTo>
                  <a:pt x="55167" y="89715"/>
                </a:lnTo>
                <a:lnTo>
                  <a:pt x="62755" y="87976"/>
                </a:lnTo>
                <a:lnTo>
                  <a:pt x="69673" y="85365"/>
                </a:lnTo>
                <a:lnTo>
                  <a:pt x="75679" y="82118"/>
                </a:lnTo>
                <a:lnTo>
                  <a:pt x="73634" y="76390"/>
                </a:lnTo>
                <a:lnTo>
                  <a:pt x="47269" y="76390"/>
                </a:lnTo>
                <a:lnTo>
                  <a:pt x="34277" y="74105"/>
                </a:lnTo>
                <a:lnTo>
                  <a:pt x="24430" y="67698"/>
                </a:lnTo>
                <a:lnTo>
                  <a:pt x="18185" y="57847"/>
                </a:lnTo>
                <a:lnTo>
                  <a:pt x="16002" y="45224"/>
                </a:lnTo>
                <a:lnTo>
                  <a:pt x="18130" y="32538"/>
                </a:lnTo>
                <a:lnTo>
                  <a:pt x="24253" y="22656"/>
                </a:lnTo>
                <a:lnTo>
                  <a:pt x="33982" y="16242"/>
                </a:lnTo>
                <a:lnTo>
                  <a:pt x="46926" y="13957"/>
                </a:lnTo>
                <a:lnTo>
                  <a:pt x="72899" y="13957"/>
                </a:lnTo>
                <a:lnTo>
                  <a:pt x="75323" y="7975"/>
                </a:lnTo>
                <a:lnTo>
                  <a:pt x="69331" y="4822"/>
                </a:lnTo>
                <a:lnTo>
                  <a:pt x="62539" y="2292"/>
                </a:lnTo>
                <a:lnTo>
                  <a:pt x="55097" y="610"/>
                </a:lnTo>
                <a:lnTo>
                  <a:pt x="47155" y="0"/>
                </a:lnTo>
                <a:close/>
              </a:path>
              <a:path w="76200" h="90804">
                <a:moveTo>
                  <a:pt x="71158" y="69456"/>
                </a:moveTo>
                <a:lnTo>
                  <a:pt x="64096" y="73634"/>
                </a:lnTo>
                <a:lnTo>
                  <a:pt x="55029" y="76390"/>
                </a:lnTo>
                <a:lnTo>
                  <a:pt x="73634" y="76390"/>
                </a:lnTo>
                <a:lnTo>
                  <a:pt x="71158" y="69456"/>
                </a:lnTo>
                <a:close/>
              </a:path>
              <a:path w="76200" h="90804">
                <a:moveTo>
                  <a:pt x="72899" y="13957"/>
                </a:moveTo>
                <a:lnTo>
                  <a:pt x="54673" y="13957"/>
                </a:lnTo>
                <a:lnTo>
                  <a:pt x="63271" y="16700"/>
                </a:lnTo>
                <a:lnTo>
                  <a:pt x="70192" y="20637"/>
                </a:lnTo>
                <a:lnTo>
                  <a:pt x="72899" y="13957"/>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20" name="object 20"/>
          <p:cNvSpPr/>
          <p:nvPr/>
        </p:nvSpPr>
        <p:spPr>
          <a:xfrm>
            <a:off x="4508269" y="6331674"/>
            <a:ext cx="0" cy="59748"/>
          </a:xfrm>
          <a:custGeom>
            <a:avLst/>
            <a:gdLst/>
            <a:ahLst/>
            <a:cxnLst/>
            <a:rect l="l" t="t" r="r" b="b"/>
            <a:pathLst>
              <a:path h="87629">
                <a:moveTo>
                  <a:pt x="0" y="0"/>
                </a:moveTo>
                <a:lnTo>
                  <a:pt x="0" y="87490"/>
                </a:lnTo>
              </a:path>
            </a:pathLst>
          </a:custGeom>
          <a:ln w="14935">
            <a:solidFill>
              <a:srgbClr val="002F65"/>
            </a:solidFill>
          </a:ln>
        </p:spPr>
        <p:txBody>
          <a:bodyPr wrap="square" lIns="0" tIns="0" rIns="0" bIns="0" rtlCol="0"/>
          <a:lstStyle/>
          <a:p>
            <a:pPr defTabSz="623438"/>
            <a:endParaRPr sz="1227" kern="1200">
              <a:solidFill>
                <a:prstClr val="black"/>
              </a:solidFill>
              <a:latin typeface="Calibri"/>
              <a:ea typeface="+mn-ea"/>
              <a:cs typeface="+mn-cs"/>
            </a:endParaRPr>
          </a:p>
        </p:txBody>
      </p:sp>
      <p:sp>
        <p:nvSpPr>
          <p:cNvPr id="21" name="object 21"/>
          <p:cNvSpPr/>
          <p:nvPr/>
        </p:nvSpPr>
        <p:spPr>
          <a:xfrm>
            <a:off x="4528048" y="6331670"/>
            <a:ext cx="36801" cy="59748"/>
          </a:xfrm>
          <a:custGeom>
            <a:avLst/>
            <a:gdLst/>
            <a:ahLst/>
            <a:cxnLst/>
            <a:rect l="l" t="t" r="r" b="b"/>
            <a:pathLst>
              <a:path w="53975" h="87629">
                <a:moveTo>
                  <a:pt x="53365" y="0"/>
                </a:moveTo>
                <a:lnTo>
                  <a:pt x="0" y="0"/>
                </a:lnTo>
                <a:lnTo>
                  <a:pt x="0" y="87490"/>
                </a:lnTo>
                <a:lnTo>
                  <a:pt x="53365" y="87490"/>
                </a:lnTo>
                <a:lnTo>
                  <a:pt x="53365" y="73901"/>
                </a:lnTo>
                <a:lnTo>
                  <a:pt x="14909" y="73901"/>
                </a:lnTo>
                <a:lnTo>
                  <a:pt x="14909" y="49669"/>
                </a:lnTo>
                <a:lnTo>
                  <a:pt x="49657" y="49669"/>
                </a:lnTo>
                <a:lnTo>
                  <a:pt x="49657" y="36512"/>
                </a:lnTo>
                <a:lnTo>
                  <a:pt x="14909" y="36512"/>
                </a:lnTo>
                <a:lnTo>
                  <a:pt x="14909" y="13614"/>
                </a:lnTo>
                <a:lnTo>
                  <a:pt x="53365" y="13614"/>
                </a:lnTo>
                <a:lnTo>
                  <a:pt x="53365" y="0"/>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22" name="object 22"/>
          <p:cNvSpPr/>
          <p:nvPr/>
        </p:nvSpPr>
        <p:spPr>
          <a:xfrm>
            <a:off x="4573167" y="6331666"/>
            <a:ext cx="48058" cy="59748"/>
          </a:xfrm>
          <a:custGeom>
            <a:avLst/>
            <a:gdLst/>
            <a:ahLst/>
            <a:cxnLst/>
            <a:rect l="l" t="t" r="r" b="b"/>
            <a:pathLst>
              <a:path w="70485" h="87629">
                <a:moveTo>
                  <a:pt x="42735" y="13614"/>
                </a:moveTo>
                <a:lnTo>
                  <a:pt x="27813" y="13614"/>
                </a:lnTo>
                <a:lnTo>
                  <a:pt x="27813" y="87490"/>
                </a:lnTo>
                <a:lnTo>
                  <a:pt x="42735" y="87490"/>
                </a:lnTo>
                <a:lnTo>
                  <a:pt x="42735" y="13614"/>
                </a:lnTo>
                <a:close/>
              </a:path>
              <a:path w="70485" h="87629">
                <a:moveTo>
                  <a:pt x="70421" y="0"/>
                </a:moveTo>
                <a:lnTo>
                  <a:pt x="0" y="0"/>
                </a:lnTo>
                <a:lnTo>
                  <a:pt x="0" y="13614"/>
                </a:lnTo>
                <a:lnTo>
                  <a:pt x="70421" y="13614"/>
                </a:lnTo>
                <a:lnTo>
                  <a:pt x="70421" y="0"/>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23" name="object 23"/>
          <p:cNvSpPr/>
          <p:nvPr/>
        </p:nvSpPr>
        <p:spPr>
          <a:xfrm>
            <a:off x="4625682" y="6331673"/>
            <a:ext cx="52388" cy="59748"/>
          </a:xfrm>
          <a:custGeom>
            <a:avLst/>
            <a:gdLst/>
            <a:ahLst/>
            <a:cxnLst/>
            <a:rect l="l" t="t" r="r" b="b"/>
            <a:pathLst>
              <a:path w="76835" h="87629">
                <a:moveTo>
                  <a:pt x="17081" y="0"/>
                </a:moveTo>
                <a:lnTo>
                  <a:pt x="0" y="0"/>
                </a:lnTo>
                <a:lnTo>
                  <a:pt x="30784" y="50609"/>
                </a:lnTo>
                <a:lnTo>
                  <a:pt x="30784" y="87490"/>
                </a:lnTo>
                <a:lnTo>
                  <a:pt x="45720" y="87490"/>
                </a:lnTo>
                <a:lnTo>
                  <a:pt x="45789" y="50609"/>
                </a:lnTo>
                <a:lnTo>
                  <a:pt x="54051" y="37007"/>
                </a:lnTo>
                <a:lnTo>
                  <a:pt x="38544" y="37007"/>
                </a:lnTo>
                <a:lnTo>
                  <a:pt x="17081" y="0"/>
                </a:lnTo>
                <a:close/>
              </a:path>
              <a:path w="76835" h="87629">
                <a:moveTo>
                  <a:pt x="76530" y="0"/>
                </a:moveTo>
                <a:lnTo>
                  <a:pt x="59804" y="0"/>
                </a:lnTo>
                <a:lnTo>
                  <a:pt x="38544" y="37007"/>
                </a:lnTo>
                <a:lnTo>
                  <a:pt x="54051" y="37007"/>
                </a:lnTo>
                <a:lnTo>
                  <a:pt x="76530" y="0"/>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24" name="object 24"/>
          <p:cNvSpPr/>
          <p:nvPr/>
        </p:nvSpPr>
        <p:spPr>
          <a:xfrm>
            <a:off x="4703451" y="6330695"/>
            <a:ext cx="60614" cy="61913"/>
          </a:xfrm>
          <a:custGeom>
            <a:avLst/>
            <a:gdLst/>
            <a:ahLst/>
            <a:cxnLst/>
            <a:rect l="l" t="t" r="r" b="b"/>
            <a:pathLst>
              <a:path w="88900" h="90804">
                <a:moveTo>
                  <a:pt x="44627" y="0"/>
                </a:moveTo>
                <a:lnTo>
                  <a:pt x="26981" y="3406"/>
                </a:lnTo>
                <a:lnTo>
                  <a:pt x="12827" y="12853"/>
                </a:lnTo>
                <a:lnTo>
                  <a:pt x="3415" y="27180"/>
                </a:lnTo>
                <a:lnTo>
                  <a:pt x="0" y="45224"/>
                </a:lnTo>
                <a:lnTo>
                  <a:pt x="3284" y="63205"/>
                </a:lnTo>
                <a:lnTo>
                  <a:pt x="12409" y="77501"/>
                </a:lnTo>
                <a:lnTo>
                  <a:pt x="26280" y="86940"/>
                </a:lnTo>
                <a:lnTo>
                  <a:pt x="43802" y="90347"/>
                </a:lnTo>
                <a:lnTo>
                  <a:pt x="61457" y="86940"/>
                </a:lnTo>
                <a:lnTo>
                  <a:pt x="75620" y="77501"/>
                </a:lnTo>
                <a:lnTo>
                  <a:pt x="75875" y="77114"/>
                </a:lnTo>
                <a:lnTo>
                  <a:pt x="44284" y="77114"/>
                </a:lnTo>
                <a:lnTo>
                  <a:pt x="32812" y="74683"/>
                </a:lnTo>
                <a:lnTo>
                  <a:pt x="23869" y="67975"/>
                </a:lnTo>
                <a:lnTo>
                  <a:pt x="18060" y="57863"/>
                </a:lnTo>
                <a:lnTo>
                  <a:pt x="15989" y="45224"/>
                </a:lnTo>
                <a:lnTo>
                  <a:pt x="18060" y="32546"/>
                </a:lnTo>
                <a:lnTo>
                  <a:pt x="23869" y="22448"/>
                </a:lnTo>
                <a:lnTo>
                  <a:pt x="32812" y="15772"/>
                </a:lnTo>
                <a:lnTo>
                  <a:pt x="44284" y="13360"/>
                </a:lnTo>
                <a:lnTo>
                  <a:pt x="76360" y="13360"/>
                </a:lnTo>
                <a:lnTo>
                  <a:pt x="76038" y="12853"/>
                </a:lnTo>
                <a:lnTo>
                  <a:pt x="62159" y="3406"/>
                </a:lnTo>
                <a:lnTo>
                  <a:pt x="44627" y="0"/>
                </a:lnTo>
                <a:close/>
              </a:path>
              <a:path w="88900" h="90804">
                <a:moveTo>
                  <a:pt x="76360" y="13360"/>
                </a:moveTo>
                <a:lnTo>
                  <a:pt x="44284" y="13360"/>
                </a:lnTo>
                <a:lnTo>
                  <a:pt x="55678" y="15772"/>
                </a:lnTo>
                <a:lnTo>
                  <a:pt x="64584" y="22448"/>
                </a:lnTo>
                <a:lnTo>
                  <a:pt x="70382" y="32546"/>
                </a:lnTo>
                <a:lnTo>
                  <a:pt x="72453" y="45224"/>
                </a:lnTo>
                <a:lnTo>
                  <a:pt x="70382" y="57863"/>
                </a:lnTo>
                <a:lnTo>
                  <a:pt x="64584" y="67975"/>
                </a:lnTo>
                <a:lnTo>
                  <a:pt x="55678" y="74683"/>
                </a:lnTo>
                <a:lnTo>
                  <a:pt x="44284" y="77114"/>
                </a:lnTo>
                <a:lnTo>
                  <a:pt x="75875" y="77114"/>
                </a:lnTo>
                <a:lnTo>
                  <a:pt x="85037" y="63205"/>
                </a:lnTo>
                <a:lnTo>
                  <a:pt x="88455" y="45224"/>
                </a:lnTo>
                <a:lnTo>
                  <a:pt x="85168" y="27180"/>
                </a:lnTo>
                <a:lnTo>
                  <a:pt x="76360" y="13360"/>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25" name="object 25"/>
          <p:cNvSpPr/>
          <p:nvPr/>
        </p:nvSpPr>
        <p:spPr>
          <a:xfrm>
            <a:off x="4771611" y="6331666"/>
            <a:ext cx="36801" cy="59748"/>
          </a:xfrm>
          <a:custGeom>
            <a:avLst/>
            <a:gdLst/>
            <a:ahLst/>
            <a:cxnLst/>
            <a:rect l="l" t="t" r="r" b="b"/>
            <a:pathLst>
              <a:path w="53975" h="87629">
                <a:moveTo>
                  <a:pt x="53365" y="0"/>
                </a:moveTo>
                <a:lnTo>
                  <a:pt x="0" y="0"/>
                </a:lnTo>
                <a:lnTo>
                  <a:pt x="0" y="87490"/>
                </a:lnTo>
                <a:lnTo>
                  <a:pt x="14935" y="87490"/>
                </a:lnTo>
                <a:lnTo>
                  <a:pt x="14935" y="52400"/>
                </a:lnTo>
                <a:lnTo>
                  <a:pt x="48717" y="52400"/>
                </a:lnTo>
                <a:lnTo>
                  <a:pt x="48717" y="39154"/>
                </a:lnTo>
                <a:lnTo>
                  <a:pt x="14935" y="39154"/>
                </a:lnTo>
                <a:lnTo>
                  <a:pt x="14935" y="13614"/>
                </a:lnTo>
                <a:lnTo>
                  <a:pt x="53365" y="13614"/>
                </a:lnTo>
                <a:lnTo>
                  <a:pt x="53365" y="0"/>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26" name="object 26"/>
          <p:cNvSpPr/>
          <p:nvPr/>
        </p:nvSpPr>
        <p:spPr>
          <a:xfrm>
            <a:off x="4903790" y="6331674"/>
            <a:ext cx="0" cy="59748"/>
          </a:xfrm>
          <a:custGeom>
            <a:avLst/>
            <a:gdLst/>
            <a:ahLst/>
            <a:cxnLst/>
            <a:rect l="l" t="t" r="r" b="b"/>
            <a:pathLst>
              <a:path h="87629">
                <a:moveTo>
                  <a:pt x="0" y="0"/>
                </a:moveTo>
                <a:lnTo>
                  <a:pt x="0" y="87490"/>
                </a:lnTo>
              </a:path>
            </a:pathLst>
          </a:custGeom>
          <a:ln w="14935">
            <a:solidFill>
              <a:srgbClr val="002F65"/>
            </a:solidFill>
          </a:ln>
        </p:spPr>
        <p:txBody>
          <a:bodyPr wrap="square" lIns="0" tIns="0" rIns="0" bIns="0" rtlCol="0"/>
          <a:lstStyle/>
          <a:p>
            <a:pPr defTabSz="623438"/>
            <a:endParaRPr sz="1227" kern="1200">
              <a:solidFill>
                <a:prstClr val="black"/>
              </a:solidFill>
              <a:latin typeface="Calibri"/>
              <a:ea typeface="+mn-ea"/>
              <a:cs typeface="+mn-cs"/>
            </a:endParaRPr>
          </a:p>
        </p:txBody>
      </p:sp>
      <p:sp>
        <p:nvSpPr>
          <p:cNvPr id="27" name="object 27"/>
          <p:cNvSpPr/>
          <p:nvPr/>
        </p:nvSpPr>
        <p:spPr>
          <a:xfrm>
            <a:off x="4925106" y="6331260"/>
            <a:ext cx="44161" cy="60181"/>
          </a:xfrm>
          <a:custGeom>
            <a:avLst/>
            <a:gdLst/>
            <a:ahLst/>
            <a:cxnLst/>
            <a:rect l="l" t="t" r="r" b="b"/>
            <a:pathLst>
              <a:path w="64770" h="88265">
                <a:moveTo>
                  <a:pt x="23025" y="0"/>
                </a:moveTo>
                <a:lnTo>
                  <a:pt x="14198" y="0"/>
                </a:lnTo>
                <a:lnTo>
                  <a:pt x="6921" y="609"/>
                </a:lnTo>
                <a:lnTo>
                  <a:pt x="0" y="1435"/>
                </a:lnTo>
                <a:lnTo>
                  <a:pt x="0" y="88087"/>
                </a:lnTo>
                <a:lnTo>
                  <a:pt x="14909" y="88087"/>
                </a:lnTo>
                <a:lnTo>
                  <a:pt x="14909" y="56451"/>
                </a:lnTo>
                <a:lnTo>
                  <a:pt x="44084" y="56451"/>
                </a:lnTo>
                <a:lnTo>
                  <a:pt x="41770" y="52895"/>
                </a:lnTo>
                <a:lnTo>
                  <a:pt x="49016" y="48513"/>
                </a:lnTo>
                <a:lnTo>
                  <a:pt x="52800" y="44399"/>
                </a:lnTo>
                <a:lnTo>
                  <a:pt x="20637" y="44399"/>
                </a:lnTo>
                <a:lnTo>
                  <a:pt x="17653" y="44297"/>
                </a:lnTo>
                <a:lnTo>
                  <a:pt x="14909" y="43942"/>
                </a:lnTo>
                <a:lnTo>
                  <a:pt x="14909" y="14084"/>
                </a:lnTo>
                <a:lnTo>
                  <a:pt x="17894" y="13487"/>
                </a:lnTo>
                <a:lnTo>
                  <a:pt x="21348" y="13385"/>
                </a:lnTo>
                <a:lnTo>
                  <a:pt x="54254" y="13385"/>
                </a:lnTo>
                <a:lnTo>
                  <a:pt x="50241" y="7967"/>
                </a:lnTo>
                <a:lnTo>
                  <a:pt x="39098" y="2125"/>
                </a:lnTo>
                <a:lnTo>
                  <a:pt x="23025" y="0"/>
                </a:lnTo>
                <a:close/>
              </a:path>
              <a:path w="64770" h="88265">
                <a:moveTo>
                  <a:pt x="44174" y="56591"/>
                </a:moveTo>
                <a:lnTo>
                  <a:pt x="28270" y="56591"/>
                </a:lnTo>
                <a:lnTo>
                  <a:pt x="47371" y="88087"/>
                </a:lnTo>
                <a:lnTo>
                  <a:pt x="64668" y="88087"/>
                </a:lnTo>
                <a:lnTo>
                  <a:pt x="44174" y="56591"/>
                </a:lnTo>
                <a:close/>
              </a:path>
              <a:path w="64770" h="88265">
                <a:moveTo>
                  <a:pt x="44084" y="56451"/>
                </a:moveTo>
                <a:lnTo>
                  <a:pt x="14909" y="56451"/>
                </a:lnTo>
                <a:lnTo>
                  <a:pt x="17767" y="56591"/>
                </a:lnTo>
                <a:lnTo>
                  <a:pt x="20777" y="56705"/>
                </a:lnTo>
                <a:lnTo>
                  <a:pt x="26733" y="56705"/>
                </a:lnTo>
                <a:lnTo>
                  <a:pt x="28270" y="56591"/>
                </a:lnTo>
                <a:lnTo>
                  <a:pt x="44174" y="56591"/>
                </a:lnTo>
                <a:lnTo>
                  <a:pt x="44084" y="56451"/>
                </a:lnTo>
                <a:close/>
              </a:path>
              <a:path w="64770" h="88265">
                <a:moveTo>
                  <a:pt x="54254" y="13385"/>
                </a:moveTo>
                <a:lnTo>
                  <a:pt x="36398" y="13385"/>
                </a:lnTo>
                <a:lnTo>
                  <a:pt x="43078" y="19456"/>
                </a:lnTo>
                <a:lnTo>
                  <a:pt x="43078" y="38315"/>
                </a:lnTo>
                <a:lnTo>
                  <a:pt x="36512" y="44399"/>
                </a:lnTo>
                <a:lnTo>
                  <a:pt x="52800" y="44399"/>
                </a:lnTo>
                <a:lnTo>
                  <a:pt x="54370" y="42692"/>
                </a:lnTo>
                <a:lnTo>
                  <a:pt x="57688" y="35645"/>
                </a:lnTo>
                <a:lnTo>
                  <a:pt x="58826" y="27584"/>
                </a:lnTo>
                <a:lnTo>
                  <a:pt x="56725" y="16721"/>
                </a:lnTo>
                <a:lnTo>
                  <a:pt x="54254" y="13385"/>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28" name="object 28"/>
          <p:cNvSpPr/>
          <p:nvPr/>
        </p:nvSpPr>
        <p:spPr>
          <a:xfrm>
            <a:off x="4972041" y="6330693"/>
            <a:ext cx="54119" cy="61913"/>
          </a:xfrm>
          <a:custGeom>
            <a:avLst/>
            <a:gdLst/>
            <a:ahLst/>
            <a:cxnLst/>
            <a:rect l="l" t="t" r="r" b="b"/>
            <a:pathLst>
              <a:path w="79375" h="90804">
                <a:moveTo>
                  <a:pt x="46431" y="0"/>
                </a:moveTo>
                <a:lnTo>
                  <a:pt x="28798" y="3241"/>
                </a:lnTo>
                <a:lnTo>
                  <a:pt x="13990" y="12412"/>
                </a:lnTo>
                <a:lnTo>
                  <a:pt x="3795" y="26687"/>
                </a:lnTo>
                <a:lnTo>
                  <a:pt x="0" y="45237"/>
                </a:lnTo>
                <a:lnTo>
                  <a:pt x="3745" y="63665"/>
                </a:lnTo>
                <a:lnTo>
                  <a:pt x="13857" y="77908"/>
                </a:lnTo>
                <a:lnTo>
                  <a:pt x="28648" y="87092"/>
                </a:lnTo>
                <a:lnTo>
                  <a:pt x="46431" y="90347"/>
                </a:lnTo>
                <a:lnTo>
                  <a:pt x="55741" y="89713"/>
                </a:lnTo>
                <a:lnTo>
                  <a:pt x="64142" y="87861"/>
                </a:lnTo>
                <a:lnTo>
                  <a:pt x="71832" y="84872"/>
                </a:lnTo>
                <a:lnTo>
                  <a:pt x="79006" y="80822"/>
                </a:lnTo>
                <a:lnTo>
                  <a:pt x="79006" y="77114"/>
                </a:lnTo>
                <a:lnTo>
                  <a:pt x="47015" y="77114"/>
                </a:lnTo>
                <a:lnTo>
                  <a:pt x="34868" y="74751"/>
                </a:lnTo>
                <a:lnTo>
                  <a:pt x="25009" y="68157"/>
                </a:lnTo>
                <a:lnTo>
                  <a:pt x="18393" y="58072"/>
                </a:lnTo>
                <a:lnTo>
                  <a:pt x="15976" y="45237"/>
                </a:lnTo>
                <a:lnTo>
                  <a:pt x="18040" y="32961"/>
                </a:lnTo>
                <a:lnTo>
                  <a:pt x="24076" y="22942"/>
                </a:lnTo>
                <a:lnTo>
                  <a:pt x="33850" y="16190"/>
                </a:lnTo>
                <a:lnTo>
                  <a:pt x="47129" y="13715"/>
                </a:lnTo>
                <a:lnTo>
                  <a:pt x="74806" y="13715"/>
                </a:lnTo>
                <a:lnTo>
                  <a:pt x="77457" y="9067"/>
                </a:lnTo>
                <a:lnTo>
                  <a:pt x="70643" y="5336"/>
                </a:lnTo>
                <a:lnTo>
                  <a:pt x="63415" y="2476"/>
                </a:lnTo>
                <a:lnTo>
                  <a:pt x="55452" y="645"/>
                </a:lnTo>
                <a:lnTo>
                  <a:pt x="46431" y="0"/>
                </a:lnTo>
                <a:close/>
              </a:path>
              <a:path w="79375" h="90804">
                <a:moveTo>
                  <a:pt x="79006" y="42608"/>
                </a:moveTo>
                <a:lnTo>
                  <a:pt x="44259" y="42608"/>
                </a:lnTo>
                <a:lnTo>
                  <a:pt x="44259" y="55740"/>
                </a:lnTo>
                <a:lnTo>
                  <a:pt x="64668" y="55740"/>
                </a:lnTo>
                <a:lnTo>
                  <a:pt x="64668" y="72923"/>
                </a:lnTo>
                <a:lnTo>
                  <a:pt x="59537" y="75793"/>
                </a:lnTo>
                <a:lnTo>
                  <a:pt x="54546" y="77114"/>
                </a:lnTo>
                <a:lnTo>
                  <a:pt x="79006" y="77114"/>
                </a:lnTo>
                <a:lnTo>
                  <a:pt x="79006" y="42608"/>
                </a:lnTo>
                <a:close/>
              </a:path>
              <a:path w="79375" h="90804">
                <a:moveTo>
                  <a:pt x="74806" y="13715"/>
                </a:moveTo>
                <a:lnTo>
                  <a:pt x="55257" y="13715"/>
                </a:lnTo>
                <a:lnTo>
                  <a:pt x="63614" y="16471"/>
                </a:lnTo>
                <a:lnTo>
                  <a:pt x="70650" y="21005"/>
                </a:lnTo>
                <a:lnTo>
                  <a:pt x="74806" y="13715"/>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29" name="object 29"/>
          <p:cNvSpPr/>
          <p:nvPr/>
        </p:nvSpPr>
        <p:spPr>
          <a:xfrm>
            <a:off x="5045323" y="6331674"/>
            <a:ext cx="0" cy="59748"/>
          </a:xfrm>
          <a:custGeom>
            <a:avLst/>
            <a:gdLst/>
            <a:ahLst/>
            <a:cxnLst/>
            <a:rect l="l" t="t" r="r" b="b"/>
            <a:pathLst>
              <a:path h="87629">
                <a:moveTo>
                  <a:pt x="0" y="0"/>
                </a:moveTo>
                <a:lnTo>
                  <a:pt x="0" y="87490"/>
                </a:lnTo>
              </a:path>
            </a:pathLst>
          </a:custGeom>
          <a:ln w="14935">
            <a:solidFill>
              <a:srgbClr val="002F65"/>
            </a:solidFill>
          </a:ln>
        </p:spPr>
        <p:txBody>
          <a:bodyPr wrap="square" lIns="0" tIns="0" rIns="0" bIns="0" rtlCol="0"/>
          <a:lstStyle/>
          <a:p>
            <a:pPr defTabSz="623438"/>
            <a:endParaRPr sz="1227" kern="1200">
              <a:solidFill>
                <a:prstClr val="black"/>
              </a:solidFill>
              <a:latin typeface="Calibri"/>
              <a:ea typeface="+mn-ea"/>
              <a:cs typeface="+mn-cs"/>
            </a:endParaRPr>
          </a:p>
        </p:txBody>
      </p:sp>
      <p:sp>
        <p:nvSpPr>
          <p:cNvPr id="30" name="object 30"/>
          <p:cNvSpPr/>
          <p:nvPr/>
        </p:nvSpPr>
        <p:spPr>
          <a:xfrm>
            <a:off x="5065114" y="6330534"/>
            <a:ext cx="48924" cy="62345"/>
          </a:xfrm>
          <a:custGeom>
            <a:avLst/>
            <a:gdLst/>
            <a:ahLst/>
            <a:cxnLst/>
            <a:rect l="l" t="t" r="r" b="b"/>
            <a:pathLst>
              <a:path w="71754" h="91440">
                <a:moveTo>
                  <a:pt x="33768" y="33045"/>
                </a:moveTo>
                <a:lnTo>
                  <a:pt x="14909" y="33045"/>
                </a:lnTo>
                <a:lnTo>
                  <a:pt x="69697" y="90843"/>
                </a:lnTo>
                <a:lnTo>
                  <a:pt x="71373" y="90474"/>
                </a:lnTo>
                <a:lnTo>
                  <a:pt x="71373" y="56921"/>
                </a:lnTo>
                <a:lnTo>
                  <a:pt x="56451" y="56921"/>
                </a:lnTo>
                <a:lnTo>
                  <a:pt x="33768" y="33045"/>
                </a:lnTo>
                <a:close/>
              </a:path>
              <a:path w="71754" h="91440">
                <a:moveTo>
                  <a:pt x="2374" y="0"/>
                </a:moveTo>
                <a:lnTo>
                  <a:pt x="0" y="469"/>
                </a:lnTo>
                <a:lnTo>
                  <a:pt x="0" y="89154"/>
                </a:lnTo>
                <a:lnTo>
                  <a:pt x="14909" y="89154"/>
                </a:lnTo>
                <a:lnTo>
                  <a:pt x="14909" y="33045"/>
                </a:lnTo>
                <a:lnTo>
                  <a:pt x="33768" y="33045"/>
                </a:lnTo>
                <a:lnTo>
                  <a:pt x="2374" y="0"/>
                </a:lnTo>
                <a:close/>
              </a:path>
              <a:path w="71754" h="91440">
                <a:moveTo>
                  <a:pt x="71373" y="1663"/>
                </a:moveTo>
                <a:lnTo>
                  <a:pt x="56451" y="1663"/>
                </a:lnTo>
                <a:lnTo>
                  <a:pt x="56451" y="56921"/>
                </a:lnTo>
                <a:lnTo>
                  <a:pt x="71373" y="56921"/>
                </a:lnTo>
                <a:lnTo>
                  <a:pt x="71373" y="1663"/>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31" name="object 31"/>
          <p:cNvSpPr/>
          <p:nvPr/>
        </p:nvSpPr>
        <p:spPr>
          <a:xfrm>
            <a:off x="5133542" y="6331674"/>
            <a:ext cx="0" cy="59748"/>
          </a:xfrm>
          <a:custGeom>
            <a:avLst/>
            <a:gdLst/>
            <a:ahLst/>
            <a:cxnLst/>
            <a:rect l="l" t="t" r="r" b="b"/>
            <a:pathLst>
              <a:path h="87629">
                <a:moveTo>
                  <a:pt x="0" y="0"/>
                </a:moveTo>
                <a:lnTo>
                  <a:pt x="0" y="87490"/>
                </a:lnTo>
              </a:path>
            </a:pathLst>
          </a:custGeom>
          <a:ln w="14909">
            <a:solidFill>
              <a:srgbClr val="002F65"/>
            </a:solidFill>
          </a:ln>
        </p:spPr>
        <p:txBody>
          <a:bodyPr wrap="square" lIns="0" tIns="0" rIns="0" bIns="0" rtlCol="0"/>
          <a:lstStyle/>
          <a:p>
            <a:pPr defTabSz="623438"/>
            <a:endParaRPr sz="1227" kern="1200">
              <a:solidFill>
                <a:prstClr val="black"/>
              </a:solidFill>
              <a:latin typeface="Calibri"/>
              <a:ea typeface="+mn-ea"/>
              <a:cs typeface="+mn-cs"/>
            </a:endParaRPr>
          </a:p>
        </p:txBody>
      </p:sp>
      <p:sp>
        <p:nvSpPr>
          <p:cNvPr id="32" name="object 32"/>
          <p:cNvSpPr/>
          <p:nvPr/>
        </p:nvSpPr>
        <p:spPr>
          <a:xfrm>
            <a:off x="5146567" y="6330854"/>
            <a:ext cx="56717" cy="60614"/>
          </a:xfrm>
          <a:custGeom>
            <a:avLst/>
            <a:gdLst/>
            <a:ahLst/>
            <a:cxnLst/>
            <a:rect l="l" t="t" r="r" b="b"/>
            <a:pathLst>
              <a:path w="83185" h="88900">
                <a:moveTo>
                  <a:pt x="42481" y="0"/>
                </a:moveTo>
                <a:lnTo>
                  <a:pt x="40347" y="0"/>
                </a:lnTo>
                <a:lnTo>
                  <a:pt x="0" y="88684"/>
                </a:lnTo>
                <a:lnTo>
                  <a:pt x="15379" y="88684"/>
                </a:lnTo>
                <a:lnTo>
                  <a:pt x="23863" y="68630"/>
                </a:lnTo>
                <a:lnTo>
                  <a:pt x="73617" y="68630"/>
                </a:lnTo>
                <a:lnTo>
                  <a:pt x="68259" y="56819"/>
                </a:lnTo>
                <a:lnTo>
                  <a:pt x="28752" y="56819"/>
                </a:lnTo>
                <a:lnTo>
                  <a:pt x="41173" y="27571"/>
                </a:lnTo>
                <a:lnTo>
                  <a:pt x="54990" y="27571"/>
                </a:lnTo>
                <a:lnTo>
                  <a:pt x="42481" y="0"/>
                </a:lnTo>
                <a:close/>
              </a:path>
              <a:path w="83185" h="88900">
                <a:moveTo>
                  <a:pt x="73617" y="68630"/>
                </a:moveTo>
                <a:lnTo>
                  <a:pt x="58483" y="68630"/>
                </a:lnTo>
                <a:lnTo>
                  <a:pt x="66954" y="88684"/>
                </a:lnTo>
                <a:lnTo>
                  <a:pt x="82715" y="88684"/>
                </a:lnTo>
                <a:lnTo>
                  <a:pt x="73617" y="68630"/>
                </a:lnTo>
                <a:close/>
              </a:path>
              <a:path w="83185" h="88900">
                <a:moveTo>
                  <a:pt x="54990" y="27571"/>
                </a:moveTo>
                <a:lnTo>
                  <a:pt x="41173" y="27571"/>
                </a:lnTo>
                <a:lnTo>
                  <a:pt x="53594" y="56819"/>
                </a:lnTo>
                <a:lnTo>
                  <a:pt x="68259" y="56819"/>
                </a:lnTo>
                <a:lnTo>
                  <a:pt x="54990" y="27571"/>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33" name="object 33"/>
          <p:cNvSpPr/>
          <p:nvPr/>
        </p:nvSpPr>
        <p:spPr>
          <a:xfrm>
            <a:off x="3938941" y="6331089"/>
            <a:ext cx="60614" cy="60181"/>
          </a:xfrm>
          <a:custGeom>
            <a:avLst/>
            <a:gdLst/>
            <a:ahLst/>
            <a:cxnLst/>
            <a:rect l="l" t="t" r="r" b="b"/>
            <a:pathLst>
              <a:path w="88900" h="88265">
                <a:moveTo>
                  <a:pt x="5600" y="0"/>
                </a:moveTo>
                <a:lnTo>
                  <a:pt x="0" y="88214"/>
                </a:lnTo>
                <a:lnTo>
                  <a:pt x="16128" y="88214"/>
                </a:lnTo>
                <a:lnTo>
                  <a:pt x="17030" y="45440"/>
                </a:lnTo>
                <a:lnTo>
                  <a:pt x="34278" y="45440"/>
                </a:lnTo>
                <a:lnTo>
                  <a:pt x="5600" y="0"/>
                </a:lnTo>
                <a:close/>
              </a:path>
              <a:path w="88900" h="88265">
                <a:moveTo>
                  <a:pt x="86128" y="45542"/>
                </a:moveTo>
                <a:lnTo>
                  <a:pt x="71602" y="45542"/>
                </a:lnTo>
                <a:lnTo>
                  <a:pt x="72732" y="88214"/>
                </a:lnTo>
                <a:lnTo>
                  <a:pt x="88874" y="88214"/>
                </a:lnTo>
                <a:lnTo>
                  <a:pt x="86128" y="45542"/>
                </a:lnTo>
                <a:close/>
              </a:path>
              <a:path w="88900" h="88265">
                <a:moveTo>
                  <a:pt x="34278" y="45440"/>
                </a:moveTo>
                <a:lnTo>
                  <a:pt x="17030" y="45440"/>
                </a:lnTo>
                <a:lnTo>
                  <a:pt x="44424" y="86563"/>
                </a:lnTo>
                <a:lnTo>
                  <a:pt x="60588" y="62166"/>
                </a:lnTo>
                <a:lnTo>
                  <a:pt x="44818" y="62166"/>
                </a:lnTo>
                <a:lnTo>
                  <a:pt x="44602" y="61798"/>
                </a:lnTo>
                <a:lnTo>
                  <a:pt x="34278" y="45440"/>
                </a:lnTo>
                <a:close/>
              </a:path>
              <a:path w="88900" h="88265">
                <a:moveTo>
                  <a:pt x="83197" y="0"/>
                </a:moveTo>
                <a:lnTo>
                  <a:pt x="45072" y="61798"/>
                </a:lnTo>
                <a:lnTo>
                  <a:pt x="44818" y="62166"/>
                </a:lnTo>
                <a:lnTo>
                  <a:pt x="60588" y="62166"/>
                </a:lnTo>
                <a:lnTo>
                  <a:pt x="71602" y="45542"/>
                </a:lnTo>
                <a:lnTo>
                  <a:pt x="86128" y="45542"/>
                </a:lnTo>
                <a:lnTo>
                  <a:pt x="83197" y="0"/>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34" name="object 34"/>
          <p:cNvSpPr/>
          <p:nvPr/>
        </p:nvSpPr>
        <p:spPr>
          <a:xfrm>
            <a:off x="4835203" y="6331756"/>
            <a:ext cx="56717" cy="60614"/>
          </a:xfrm>
          <a:custGeom>
            <a:avLst/>
            <a:gdLst/>
            <a:ahLst/>
            <a:cxnLst/>
            <a:rect l="l" t="t" r="r" b="b"/>
            <a:pathLst>
              <a:path w="83185" h="88900">
                <a:moveTo>
                  <a:pt x="17068" y="0"/>
                </a:moveTo>
                <a:lnTo>
                  <a:pt x="0" y="0"/>
                </a:lnTo>
                <a:lnTo>
                  <a:pt x="40449" y="88633"/>
                </a:lnTo>
                <a:lnTo>
                  <a:pt x="42354" y="88633"/>
                </a:lnTo>
                <a:lnTo>
                  <a:pt x="56196" y="58216"/>
                </a:lnTo>
                <a:lnTo>
                  <a:pt x="41643" y="58216"/>
                </a:lnTo>
                <a:lnTo>
                  <a:pt x="17068" y="0"/>
                </a:lnTo>
                <a:close/>
              </a:path>
              <a:path w="83185" h="88900">
                <a:moveTo>
                  <a:pt x="82689" y="0"/>
                </a:moveTo>
                <a:lnTo>
                  <a:pt x="66090" y="0"/>
                </a:lnTo>
                <a:lnTo>
                  <a:pt x="41643" y="58216"/>
                </a:lnTo>
                <a:lnTo>
                  <a:pt x="56196" y="58216"/>
                </a:lnTo>
                <a:lnTo>
                  <a:pt x="82689" y="0"/>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35" name="object 35"/>
          <p:cNvSpPr/>
          <p:nvPr/>
        </p:nvSpPr>
        <p:spPr>
          <a:xfrm>
            <a:off x="1922318" y="0"/>
            <a:ext cx="5299364" cy="4738255"/>
          </a:xfrm>
          <a:prstGeom prst="rect">
            <a:avLst/>
          </a:prstGeom>
          <a:blipFill>
            <a:blip r:embed="rId2" cstate="print"/>
            <a:stretch>
              <a:fillRect/>
            </a:stretch>
          </a:blipFill>
        </p:spPr>
        <p:txBody>
          <a:bodyPr wrap="square" lIns="0" tIns="0" rIns="0" bIns="0" rtlCol="0"/>
          <a:lstStyle/>
          <a:p>
            <a:pPr defTabSz="623438"/>
            <a:endParaRPr sz="1227" kern="1200">
              <a:solidFill>
                <a:prstClr val="black"/>
              </a:solidFill>
              <a:latin typeface="Calibri"/>
              <a:ea typeface="+mn-ea"/>
              <a:cs typeface="+mn-cs"/>
            </a:endParaRPr>
          </a:p>
        </p:txBody>
      </p:sp>
      <p:sp>
        <p:nvSpPr>
          <p:cNvPr id="36" name="object 36"/>
          <p:cNvSpPr/>
          <p:nvPr/>
        </p:nvSpPr>
        <p:spPr>
          <a:xfrm>
            <a:off x="1922318" y="3743501"/>
            <a:ext cx="5299364" cy="1460789"/>
          </a:xfrm>
          <a:custGeom>
            <a:avLst/>
            <a:gdLst/>
            <a:ahLst/>
            <a:cxnLst/>
            <a:rect l="l" t="t" r="r" b="b"/>
            <a:pathLst>
              <a:path w="7772400" h="2142490">
                <a:moveTo>
                  <a:pt x="7324725" y="1761223"/>
                </a:moveTo>
                <a:lnTo>
                  <a:pt x="456298" y="1761223"/>
                </a:lnTo>
                <a:lnTo>
                  <a:pt x="684453" y="2142236"/>
                </a:lnTo>
                <a:lnTo>
                  <a:pt x="7086600" y="2142236"/>
                </a:lnTo>
                <a:lnTo>
                  <a:pt x="7324725" y="1761223"/>
                </a:lnTo>
                <a:close/>
              </a:path>
              <a:path w="7772400" h="2142490">
                <a:moveTo>
                  <a:pt x="456298" y="0"/>
                </a:moveTo>
                <a:lnTo>
                  <a:pt x="0" y="0"/>
                </a:lnTo>
                <a:lnTo>
                  <a:pt x="0" y="1761223"/>
                </a:lnTo>
                <a:lnTo>
                  <a:pt x="7772400" y="1761223"/>
                </a:lnTo>
                <a:lnTo>
                  <a:pt x="7772400" y="381000"/>
                </a:lnTo>
                <a:lnTo>
                  <a:pt x="680770" y="381000"/>
                </a:lnTo>
                <a:lnTo>
                  <a:pt x="456298" y="0"/>
                </a:lnTo>
                <a:close/>
              </a:path>
              <a:path w="7772400" h="2142490">
                <a:moveTo>
                  <a:pt x="7772400" y="0"/>
                </a:moveTo>
                <a:lnTo>
                  <a:pt x="7315200" y="0"/>
                </a:lnTo>
                <a:lnTo>
                  <a:pt x="7081837" y="381000"/>
                </a:lnTo>
                <a:lnTo>
                  <a:pt x="7772400" y="381000"/>
                </a:lnTo>
                <a:lnTo>
                  <a:pt x="7772400" y="0"/>
                </a:lnTo>
                <a:close/>
              </a:path>
            </a:pathLst>
          </a:custGeom>
          <a:solidFill>
            <a:srgbClr val="EE3124"/>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37" name="object 37"/>
          <p:cNvSpPr/>
          <p:nvPr/>
        </p:nvSpPr>
        <p:spPr>
          <a:xfrm>
            <a:off x="2234046" y="3740475"/>
            <a:ext cx="152832" cy="1463819"/>
          </a:xfrm>
          <a:custGeom>
            <a:avLst/>
            <a:gdLst/>
            <a:ahLst/>
            <a:cxnLst/>
            <a:rect l="l" t="t" r="r" b="b"/>
            <a:pathLst>
              <a:path w="224154" h="2146934">
                <a:moveTo>
                  <a:pt x="0" y="0"/>
                </a:moveTo>
                <a:lnTo>
                  <a:pt x="0" y="1765668"/>
                </a:lnTo>
                <a:lnTo>
                  <a:pt x="224028" y="2146668"/>
                </a:lnTo>
                <a:lnTo>
                  <a:pt x="224028" y="385432"/>
                </a:lnTo>
                <a:lnTo>
                  <a:pt x="0" y="0"/>
                </a:lnTo>
                <a:close/>
              </a:path>
            </a:pathLst>
          </a:custGeom>
          <a:solidFill>
            <a:srgbClr val="A22F21"/>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38" name="object 38"/>
          <p:cNvSpPr/>
          <p:nvPr/>
        </p:nvSpPr>
        <p:spPr>
          <a:xfrm>
            <a:off x="6754091" y="3740475"/>
            <a:ext cx="152832" cy="1463819"/>
          </a:xfrm>
          <a:custGeom>
            <a:avLst/>
            <a:gdLst/>
            <a:ahLst/>
            <a:cxnLst/>
            <a:rect l="l" t="t" r="r" b="b"/>
            <a:pathLst>
              <a:path w="224154" h="2146934">
                <a:moveTo>
                  <a:pt x="224027" y="0"/>
                </a:moveTo>
                <a:lnTo>
                  <a:pt x="0" y="385432"/>
                </a:lnTo>
                <a:lnTo>
                  <a:pt x="0" y="2146668"/>
                </a:lnTo>
                <a:lnTo>
                  <a:pt x="224027" y="1765668"/>
                </a:lnTo>
                <a:lnTo>
                  <a:pt x="224027" y="0"/>
                </a:lnTo>
                <a:close/>
              </a:path>
            </a:pathLst>
          </a:custGeom>
          <a:solidFill>
            <a:srgbClr val="A22F21"/>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39" name="object 39"/>
          <p:cNvSpPr txBox="1"/>
          <p:nvPr/>
        </p:nvSpPr>
        <p:spPr>
          <a:xfrm>
            <a:off x="2537114" y="4165826"/>
            <a:ext cx="4070206" cy="828607"/>
          </a:xfrm>
          <a:prstGeom prst="rect">
            <a:avLst/>
          </a:prstGeom>
        </p:spPr>
        <p:txBody>
          <a:bodyPr vert="horz" wrap="square" lIns="0" tIns="7793" rIns="0" bIns="0" rtlCol="0">
            <a:spAutoFit/>
          </a:bodyPr>
          <a:lstStyle/>
          <a:p>
            <a:pPr algn="ctr" defTabSz="623438">
              <a:lnSpc>
                <a:spcPts val="3228"/>
              </a:lnSpc>
              <a:spcBef>
                <a:spcPts val="61"/>
              </a:spcBef>
            </a:pPr>
            <a:r>
              <a:rPr sz="2693" kern="1200" spc="24" dirty="0">
                <a:solidFill>
                  <a:srgbClr val="FFFFFF"/>
                </a:solidFill>
                <a:latin typeface="Calibri"/>
                <a:ea typeface="+mn-ea"/>
                <a:cs typeface="Calibri"/>
              </a:rPr>
              <a:t>Opioid </a:t>
            </a:r>
            <a:r>
              <a:rPr sz="2693" kern="1200" spc="-99" dirty="0">
                <a:solidFill>
                  <a:srgbClr val="FFFFFF"/>
                </a:solidFill>
                <a:latin typeface="Calibri"/>
                <a:ea typeface="+mn-ea"/>
                <a:cs typeface="Calibri"/>
              </a:rPr>
              <a:t>and</a:t>
            </a:r>
            <a:r>
              <a:rPr sz="2693" kern="1200" spc="-65" dirty="0">
                <a:solidFill>
                  <a:srgbClr val="FFFFFF"/>
                </a:solidFill>
                <a:latin typeface="Calibri"/>
                <a:ea typeface="+mn-ea"/>
                <a:cs typeface="Calibri"/>
              </a:rPr>
              <a:t> </a:t>
            </a:r>
            <a:r>
              <a:rPr sz="2693" kern="1200" spc="-95" dirty="0">
                <a:solidFill>
                  <a:srgbClr val="FFFFFF"/>
                </a:solidFill>
                <a:latin typeface="Calibri"/>
                <a:ea typeface="+mn-ea"/>
                <a:cs typeface="Calibri"/>
              </a:rPr>
              <a:t>Buprenorphine</a:t>
            </a:r>
            <a:endParaRPr sz="2693" kern="1200">
              <a:solidFill>
                <a:prstClr val="black"/>
              </a:solidFill>
              <a:latin typeface="Calibri"/>
              <a:ea typeface="+mn-ea"/>
              <a:cs typeface="Calibri"/>
            </a:endParaRPr>
          </a:p>
          <a:p>
            <a:pPr algn="ctr" defTabSz="623438">
              <a:lnSpc>
                <a:spcPts val="3228"/>
              </a:lnSpc>
            </a:pPr>
            <a:r>
              <a:rPr sz="2693" b="1" kern="1200" spc="-27" dirty="0">
                <a:solidFill>
                  <a:srgbClr val="FFFFFF"/>
                </a:solidFill>
                <a:latin typeface="Calibri"/>
                <a:ea typeface="+mn-ea"/>
                <a:cs typeface="Calibri"/>
              </a:rPr>
              <a:t>Prescriber </a:t>
            </a:r>
            <a:r>
              <a:rPr sz="2693" b="1" kern="1200" spc="-20" dirty="0">
                <a:solidFill>
                  <a:srgbClr val="FFFFFF"/>
                </a:solidFill>
                <a:latin typeface="Calibri"/>
                <a:ea typeface="+mn-ea"/>
                <a:cs typeface="Calibri"/>
              </a:rPr>
              <a:t>Regulations</a:t>
            </a:r>
            <a:r>
              <a:rPr sz="2693" b="1" kern="1200" spc="-119" dirty="0">
                <a:solidFill>
                  <a:srgbClr val="FFFFFF"/>
                </a:solidFill>
                <a:latin typeface="Calibri"/>
                <a:ea typeface="+mn-ea"/>
                <a:cs typeface="Calibri"/>
              </a:rPr>
              <a:t> </a:t>
            </a:r>
            <a:r>
              <a:rPr sz="2693" b="1" kern="1200" spc="34" dirty="0">
                <a:solidFill>
                  <a:srgbClr val="FFFFFF"/>
                </a:solidFill>
                <a:latin typeface="Calibri"/>
                <a:ea typeface="+mn-ea"/>
                <a:cs typeface="Calibri"/>
              </a:rPr>
              <a:t>Guide</a:t>
            </a:r>
            <a:endParaRPr sz="2693" kern="1200">
              <a:solidFill>
                <a:prstClr val="black"/>
              </a:solidFill>
              <a:latin typeface="Calibri"/>
              <a:ea typeface="+mn-ea"/>
              <a:cs typeface="Calibri"/>
            </a:endParaRPr>
          </a:p>
        </p:txBody>
      </p:sp>
    </p:spTree>
    <p:extLst>
      <p:ext uri="{BB962C8B-B14F-4D97-AF65-F5344CB8AC3E}">
        <p14:creationId xmlns:p14="http://schemas.microsoft.com/office/powerpoint/2010/main" xmlns="" val="12853954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234541" y="6459412"/>
            <a:ext cx="398751" cy="103257"/>
          </a:xfrm>
          <a:prstGeom prst="rect">
            <a:avLst/>
          </a:prstGeom>
        </p:spPr>
        <p:txBody>
          <a:bodyPr vert="horz" wrap="square" lIns="0" tIns="8659" rIns="0" bIns="0" rtlCol="0">
            <a:spAutoFit/>
          </a:bodyPr>
          <a:lstStyle/>
          <a:p>
            <a:pPr marL="8659" defTabSz="623438">
              <a:spcBef>
                <a:spcPts val="68"/>
              </a:spcBef>
            </a:pPr>
            <a:r>
              <a:rPr sz="614" u="sng" kern="1200" spc="-44" dirty="0">
                <a:solidFill>
                  <a:srgbClr val="70B7AF"/>
                </a:solidFill>
                <a:latin typeface="Calibri"/>
                <a:ea typeface="+mn-ea"/>
                <a:cs typeface="Calibri"/>
                <a:hlinkClick r:id="rId2"/>
              </a:rPr>
              <a:t>www.msv.org</a:t>
            </a:r>
            <a:endParaRPr sz="614" kern="1200">
              <a:solidFill>
                <a:prstClr val="black"/>
              </a:solidFill>
              <a:latin typeface="Calibri"/>
              <a:ea typeface="+mn-ea"/>
              <a:cs typeface="Calibri"/>
            </a:endParaRPr>
          </a:p>
        </p:txBody>
      </p:sp>
      <p:sp>
        <p:nvSpPr>
          <p:cNvPr id="3" name="object 3"/>
          <p:cNvSpPr/>
          <p:nvPr/>
        </p:nvSpPr>
        <p:spPr>
          <a:xfrm>
            <a:off x="2545773" y="6353695"/>
            <a:ext cx="4048125" cy="0"/>
          </a:xfrm>
          <a:custGeom>
            <a:avLst/>
            <a:gdLst/>
            <a:ahLst/>
            <a:cxnLst/>
            <a:rect l="l" t="t" r="r" b="b"/>
            <a:pathLst>
              <a:path w="5937250">
                <a:moveTo>
                  <a:pt x="0" y="0"/>
                </a:moveTo>
                <a:lnTo>
                  <a:pt x="5937250" y="0"/>
                </a:lnTo>
              </a:path>
            </a:pathLst>
          </a:custGeom>
          <a:ln w="12700">
            <a:solidFill>
              <a:srgbClr val="A9C3CB"/>
            </a:solidFill>
          </a:ln>
        </p:spPr>
        <p:txBody>
          <a:bodyPr wrap="square" lIns="0" tIns="0" rIns="0" bIns="0" rtlCol="0"/>
          <a:lstStyle/>
          <a:p>
            <a:pPr defTabSz="623438"/>
            <a:endParaRPr sz="1227" kern="1200">
              <a:solidFill>
                <a:prstClr val="black"/>
              </a:solidFill>
              <a:latin typeface="Calibri"/>
              <a:ea typeface="+mn-ea"/>
              <a:cs typeface="+mn-cs"/>
            </a:endParaRPr>
          </a:p>
        </p:txBody>
      </p:sp>
      <p:sp>
        <p:nvSpPr>
          <p:cNvPr id="4" name="object 4"/>
          <p:cNvSpPr/>
          <p:nvPr/>
        </p:nvSpPr>
        <p:spPr>
          <a:xfrm>
            <a:off x="1922319" y="1203766"/>
            <a:ext cx="5299364" cy="725632"/>
          </a:xfrm>
          <a:custGeom>
            <a:avLst/>
            <a:gdLst/>
            <a:ahLst/>
            <a:cxnLst/>
            <a:rect l="l" t="t" r="r" b="b"/>
            <a:pathLst>
              <a:path w="7772400" h="1064260">
                <a:moveTo>
                  <a:pt x="7170077" y="874801"/>
                </a:moveTo>
                <a:lnTo>
                  <a:pt x="468693" y="874801"/>
                </a:lnTo>
                <a:lnTo>
                  <a:pt x="691299" y="1064056"/>
                </a:lnTo>
                <a:lnTo>
                  <a:pt x="6937730" y="1064056"/>
                </a:lnTo>
                <a:lnTo>
                  <a:pt x="7170077" y="874801"/>
                </a:lnTo>
                <a:close/>
              </a:path>
              <a:path w="7772400" h="1064260">
                <a:moveTo>
                  <a:pt x="468693" y="0"/>
                </a:moveTo>
                <a:lnTo>
                  <a:pt x="0" y="0"/>
                </a:lnTo>
                <a:lnTo>
                  <a:pt x="0" y="874801"/>
                </a:lnTo>
                <a:lnTo>
                  <a:pt x="7772400" y="874801"/>
                </a:lnTo>
                <a:lnTo>
                  <a:pt x="7772400" y="189242"/>
                </a:lnTo>
                <a:lnTo>
                  <a:pt x="687692" y="189242"/>
                </a:lnTo>
                <a:lnTo>
                  <a:pt x="468693" y="0"/>
                </a:lnTo>
                <a:close/>
              </a:path>
              <a:path w="7772400" h="1064260">
                <a:moveTo>
                  <a:pt x="7772400" y="0"/>
                </a:moveTo>
                <a:lnTo>
                  <a:pt x="7160768" y="0"/>
                </a:lnTo>
                <a:lnTo>
                  <a:pt x="6933082" y="189242"/>
                </a:lnTo>
                <a:lnTo>
                  <a:pt x="7772400" y="189242"/>
                </a:lnTo>
                <a:lnTo>
                  <a:pt x="7772400" y="0"/>
                </a:lnTo>
                <a:close/>
              </a:path>
            </a:pathLst>
          </a:custGeom>
          <a:solidFill>
            <a:srgbClr val="F47720"/>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5" name="object 5"/>
          <p:cNvSpPr/>
          <p:nvPr/>
        </p:nvSpPr>
        <p:spPr>
          <a:xfrm>
            <a:off x="2242479" y="1202267"/>
            <a:ext cx="149369" cy="727364"/>
          </a:xfrm>
          <a:custGeom>
            <a:avLst/>
            <a:gdLst/>
            <a:ahLst/>
            <a:cxnLst/>
            <a:rect l="l" t="t" r="r" b="b"/>
            <a:pathLst>
              <a:path w="219075" h="1066800">
                <a:moveTo>
                  <a:pt x="0" y="0"/>
                </a:moveTo>
                <a:lnTo>
                  <a:pt x="0" y="877011"/>
                </a:lnTo>
                <a:lnTo>
                  <a:pt x="218579" y="1066253"/>
                </a:lnTo>
                <a:lnTo>
                  <a:pt x="218579" y="191439"/>
                </a:lnTo>
                <a:lnTo>
                  <a:pt x="0" y="0"/>
                </a:lnTo>
                <a:close/>
              </a:path>
            </a:pathLst>
          </a:custGeom>
          <a:solidFill>
            <a:srgbClr val="E86424"/>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6" name="object 6"/>
          <p:cNvSpPr/>
          <p:nvPr/>
        </p:nvSpPr>
        <p:spPr>
          <a:xfrm>
            <a:off x="6652592" y="1202267"/>
            <a:ext cx="149369" cy="727364"/>
          </a:xfrm>
          <a:custGeom>
            <a:avLst/>
            <a:gdLst/>
            <a:ahLst/>
            <a:cxnLst/>
            <a:rect l="l" t="t" r="r" b="b"/>
            <a:pathLst>
              <a:path w="219075" h="1066800">
                <a:moveTo>
                  <a:pt x="218579" y="0"/>
                </a:moveTo>
                <a:lnTo>
                  <a:pt x="0" y="191439"/>
                </a:lnTo>
                <a:lnTo>
                  <a:pt x="0" y="1066253"/>
                </a:lnTo>
                <a:lnTo>
                  <a:pt x="218579" y="877011"/>
                </a:lnTo>
                <a:lnTo>
                  <a:pt x="218579" y="0"/>
                </a:lnTo>
                <a:close/>
              </a:path>
            </a:pathLst>
          </a:custGeom>
          <a:solidFill>
            <a:srgbClr val="E86424"/>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7" name="object 7"/>
          <p:cNvSpPr/>
          <p:nvPr/>
        </p:nvSpPr>
        <p:spPr>
          <a:xfrm>
            <a:off x="7221682" y="629487"/>
            <a:ext cx="0" cy="596611"/>
          </a:xfrm>
          <a:custGeom>
            <a:avLst/>
            <a:gdLst/>
            <a:ahLst/>
            <a:cxnLst/>
            <a:rect l="l" t="t" r="r" b="b"/>
            <a:pathLst>
              <a:path h="875030">
                <a:moveTo>
                  <a:pt x="0" y="0"/>
                </a:moveTo>
                <a:lnTo>
                  <a:pt x="0" y="874801"/>
                </a:lnTo>
              </a:path>
            </a:pathLst>
          </a:custGeom>
          <a:ln w="3175">
            <a:solidFill>
              <a:srgbClr val="517891"/>
            </a:solidFill>
          </a:ln>
        </p:spPr>
        <p:txBody>
          <a:bodyPr wrap="square" lIns="0" tIns="0" rIns="0" bIns="0" rtlCol="0"/>
          <a:lstStyle/>
          <a:p>
            <a:pPr defTabSz="623438"/>
            <a:endParaRPr sz="1227" kern="1200">
              <a:solidFill>
                <a:prstClr val="black"/>
              </a:solidFill>
              <a:latin typeface="Calibri"/>
              <a:ea typeface="+mn-ea"/>
              <a:cs typeface="+mn-cs"/>
            </a:endParaRPr>
          </a:p>
        </p:txBody>
      </p:sp>
      <p:sp>
        <p:nvSpPr>
          <p:cNvPr id="8" name="object 8"/>
          <p:cNvSpPr txBox="1"/>
          <p:nvPr/>
        </p:nvSpPr>
        <p:spPr>
          <a:xfrm>
            <a:off x="2537114" y="6459412"/>
            <a:ext cx="732126" cy="103257"/>
          </a:xfrm>
          <a:prstGeom prst="rect">
            <a:avLst/>
          </a:prstGeom>
        </p:spPr>
        <p:txBody>
          <a:bodyPr vert="horz" wrap="square" lIns="0" tIns="8659" rIns="0" bIns="0" rtlCol="0">
            <a:spAutoFit/>
          </a:bodyPr>
          <a:lstStyle/>
          <a:p>
            <a:pPr marL="8659" defTabSz="623438">
              <a:spcBef>
                <a:spcPts val="68"/>
              </a:spcBef>
            </a:pPr>
            <a:r>
              <a:rPr sz="614" b="1" kern="1200" spc="-27" dirty="0">
                <a:solidFill>
                  <a:srgbClr val="768D99"/>
                </a:solidFill>
                <a:latin typeface="Calibri"/>
                <a:ea typeface="+mn-ea"/>
                <a:cs typeface="Calibri"/>
              </a:rPr>
              <a:t>2   </a:t>
            </a:r>
            <a:r>
              <a:rPr sz="614" kern="1200" spc="-133" dirty="0">
                <a:solidFill>
                  <a:srgbClr val="768D99"/>
                </a:solidFill>
                <a:latin typeface="Calibri"/>
                <a:ea typeface="+mn-ea"/>
                <a:cs typeface="Calibri"/>
              </a:rPr>
              <a:t>|                                              </a:t>
            </a:r>
            <a:r>
              <a:rPr sz="614" kern="1200" spc="-20" dirty="0">
                <a:solidFill>
                  <a:srgbClr val="768D99"/>
                </a:solidFill>
                <a:latin typeface="Calibri"/>
                <a:ea typeface="+mn-ea"/>
                <a:cs typeface="Calibri"/>
              </a:rPr>
              <a:t>Treating </a:t>
            </a:r>
            <a:r>
              <a:rPr sz="614" kern="1200" spc="-3" dirty="0">
                <a:solidFill>
                  <a:srgbClr val="768D99"/>
                </a:solidFill>
                <a:latin typeface="Calibri"/>
                <a:ea typeface="+mn-ea"/>
                <a:cs typeface="Calibri"/>
              </a:rPr>
              <a:t>Acute</a:t>
            </a:r>
            <a:r>
              <a:rPr sz="614" kern="1200" spc="-78" dirty="0">
                <a:solidFill>
                  <a:srgbClr val="768D99"/>
                </a:solidFill>
                <a:latin typeface="Calibri"/>
                <a:ea typeface="+mn-ea"/>
                <a:cs typeface="Calibri"/>
              </a:rPr>
              <a:t> </a:t>
            </a:r>
            <a:r>
              <a:rPr sz="614" kern="1200" spc="-20" dirty="0">
                <a:solidFill>
                  <a:srgbClr val="768D99"/>
                </a:solidFill>
                <a:latin typeface="Calibri"/>
                <a:ea typeface="+mn-ea"/>
                <a:cs typeface="Calibri"/>
              </a:rPr>
              <a:t>Pain</a:t>
            </a:r>
            <a:endParaRPr sz="614" kern="1200">
              <a:solidFill>
                <a:prstClr val="black"/>
              </a:solidFill>
              <a:latin typeface="Calibri"/>
              <a:ea typeface="+mn-ea"/>
              <a:cs typeface="Calibri"/>
            </a:endParaRPr>
          </a:p>
        </p:txBody>
      </p:sp>
      <p:sp>
        <p:nvSpPr>
          <p:cNvPr id="9" name="object 9"/>
          <p:cNvSpPr txBox="1"/>
          <p:nvPr/>
        </p:nvSpPr>
        <p:spPr>
          <a:xfrm>
            <a:off x="2537113" y="2034587"/>
            <a:ext cx="1956089" cy="877443"/>
          </a:xfrm>
          <a:prstGeom prst="rect">
            <a:avLst/>
          </a:prstGeom>
        </p:spPr>
        <p:txBody>
          <a:bodyPr vert="horz" wrap="square" lIns="0" tIns="8659" rIns="0" bIns="0" rtlCol="0">
            <a:spAutoFit/>
          </a:bodyPr>
          <a:lstStyle/>
          <a:p>
            <a:pPr marL="8659" defTabSz="623438">
              <a:lnSpc>
                <a:spcPts val="1282"/>
              </a:lnSpc>
              <a:spcBef>
                <a:spcPts val="68"/>
              </a:spcBef>
            </a:pPr>
            <a:r>
              <a:rPr sz="1091" b="1" kern="1200" spc="34" dirty="0">
                <a:solidFill>
                  <a:srgbClr val="F47720"/>
                </a:solidFill>
                <a:latin typeface="Calibri"/>
                <a:ea typeface="+mn-ea"/>
                <a:cs typeface="Calibri"/>
              </a:rPr>
              <a:t>Step</a:t>
            </a:r>
            <a:r>
              <a:rPr sz="1091" b="1" kern="1200" spc="-85" dirty="0">
                <a:solidFill>
                  <a:srgbClr val="F47720"/>
                </a:solidFill>
                <a:latin typeface="Calibri"/>
                <a:ea typeface="+mn-ea"/>
                <a:cs typeface="Calibri"/>
              </a:rPr>
              <a:t> </a:t>
            </a:r>
            <a:r>
              <a:rPr sz="1091" b="1" kern="1200" spc="-106" dirty="0">
                <a:solidFill>
                  <a:srgbClr val="F47720"/>
                </a:solidFill>
                <a:latin typeface="Calibri"/>
                <a:ea typeface="+mn-ea"/>
                <a:cs typeface="Calibri"/>
              </a:rPr>
              <a:t>1</a:t>
            </a:r>
            <a:endParaRPr sz="1091" kern="1200">
              <a:solidFill>
                <a:prstClr val="black"/>
              </a:solidFill>
              <a:latin typeface="Calibri"/>
              <a:ea typeface="+mn-ea"/>
              <a:cs typeface="Calibri"/>
            </a:endParaRPr>
          </a:p>
          <a:p>
            <a:pPr marL="8659" marR="224264" defTabSz="623438">
              <a:lnSpc>
                <a:spcPts val="982"/>
              </a:lnSpc>
              <a:spcBef>
                <a:spcPts val="3"/>
              </a:spcBef>
            </a:pPr>
            <a:r>
              <a:rPr sz="818" kern="1200" spc="-24" dirty="0">
                <a:solidFill>
                  <a:srgbClr val="F47720"/>
                </a:solidFill>
                <a:latin typeface="Calibri"/>
                <a:ea typeface="+mn-ea"/>
                <a:cs typeface="Calibri"/>
              </a:rPr>
              <a:t>Before prescribing </a:t>
            </a:r>
            <a:r>
              <a:rPr sz="818" kern="1200" spc="-37" dirty="0">
                <a:solidFill>
                  <a:srgbClr val="F47720"/>
                </a:solidFill>
                <a:latin typeface="Calibri"/>
                <a:ea typeface="+mn-ea"/>
                <a:cs typeface="Calibri"/>
              </a:rPr>
              <a:t>an </a:t>
            </a:r>
            <a:r>
              <a:rPr sz="818" kern="1200" spc="-20" dirty="0">
                <a:solidFill>
                  <a:srgbClr val="F47720"/>
                </a:solidFill>
                <a:latin typeface="Calibri"/>
                <a:ea typeface="+mn-ea"/>
                <a:cs typeface="Calibri"/>
              </a:rPr>
              <a:t>opioid </a:t>
            </a:r>
            <a:r>
              <a:rPr sz="818" kern="1200" spc="-24" dirty="0">
                <a:solidFill>
                  <a:srgbClr val="F47720"/>
                </a:solidFill>
                <a:latin typeface="Calibri"/>
                <a:ea typeface="+mn-ea"/>
                <a:cs typeface="Calibri"/>
              </a:rPr>
              <a:t>for </a:t>
            </a:r>
            <a:r>
              <a:rPr sz="818" kern="1200" spc="-27" dirty="0">
                <a:solidFill>
                  <a:srgbClr val="F47720"/>
                </a:solidFill>
                <a:latin typeface="Calibri"/>
                <a:ea typeface="+mn-ea"/>
                <a:cs typeface="Calibri"/>
              </a:rPr>
              <a:t>acute </a:t>
            </a:r>
            <a:r>
              <a:rPr sz="818" kern="1200" spc="-31" dirty="0">
                <a:solidFill>
                  <a:srgbClr val="F47720"/>
                </a:solidFill>
                <a:latin typeface="Calibri"/>
                <a:ea typeface="+mn-ea"/>
                <a:cs typeface="Calibri"/>
              </a:rPr>
              <a:t>pain,  </a:t>
            </a:r>
            <a:r>
              <a:rPr sz="818" kern="1200" spc="-27" dirty="0">
                <a:solidFill>
                  <a:srgbClr val="F47720"/>
                </a:solidFill>
                <a:latin typeface="Calibri"/>
                <a:ea typeface="+mn-ea"/>
                <a:cs typeface="Calibri"/>
              </a:rPr>
              <a:t>consider </a:t>
            </a:r>
            <a:r>
              <a:rPr sz="818" kern="1200" spc="-34" dirty="0">
                <a:solidFill>
                  <a:srgbClr val="F47720"/>
                </a:solidFill>
                <a:latin typeface="Calibri"/>
                <a:ea typeface="+mn-ea"/>
                <a:cs typeface="Calibri"/>
              </a:rPr>
              <a:t>the</a:t>
            </a:r>
            <a:r>
              <a:rPr sz="818" kern="1200" spc="-7" dirty="0">
                <a:solidFill>
                  <a:srgbClr val="F47720"/>
                </a:solidFill>
                <a:latin typeface="Calibri"/>
                <a:ea typeface="+mn-ea"/>
                <a:cs typeface="Calibri"/>
              </a:rPr>
              <a:t> </a:t>
            </a:r>
            <a:r>
              <a:rPr sz="818" kern="1200" spc="-27" dirty="0">
                <a:solidFill>
                  <a:srgbClr val="F47720"/>
                </a:solidFill>
                <a:latin typeface="Calibri"/>
                <a:ea typeface="+mn-ea"/>
                <a:cs typeface="Calibri"/>
              </a:rPr>
              <a:t>following:</a:t>
            </a:r>
            <a:endParaRPr sz="818" kern="1200">
              <a:solidFill>
                <a:prstClr val="black"/>
              </a:solidFill>
              <a:latin typeface="Calibri"/>
              <a:ea typeface="+mn-ea"/>
              <a:cs typeface="Calibri"/>
            </a:endParaRPr>
          </a:p>
          <a:p>
            <a:pPr marL="164518" marR="3464" indent="-116895" defTabSz="623438">
              <a:spcBef>
                <a:spcPts val="245"/>
              </a:spcBef>
            </a:pPr>
            <a:r>
              <a:rPr sz="682" kern="1200" spc="682" dirty="0">
                <a:solidFill>
                  <a:srgbClr val="EE3124"/>
                </a:solidFill>
                <a:latin typeface="Webdings"/>
                <a:ea typeface="+mn-ea"/>
                <a:cs typeface="Webdings"/>
              </a:rPr>
              <a:t>�</a:t>
            </a:r>
            <a:r>
              <a:rPr sz="682" kern="1200" spc="682" dirty="0">
                <a:solidFill>
                  <a:srgbClr val="EE3124"/>
                </a:solidFill>
                <a:latin typeface="Times New Roman"/>
                <a:ea typeface="+mn-ea"/>
                <a:cs typeface="Times New Roman"/>
              </a:rPr>
              <a:t> </a:t>
            </a:r>
            <a:r>
              <a:rPr sz="682" kern="1200" spc="-7" dirty="0">
                <a:solidFill>
                  <a:srgbClr val="231F20"/>
                </a:solidFill>
                <a:latin typeface="Calibri"/>
                <a:ea typeface="+mn-ea"/>
                <a:cs typeface="Calibri"/>
              </a:rPr>
              <a:t>Consider </a:t>
            </a:r>
            <a:r>
              <a:rPr sz="682" kern="1200" spc="-17" dirty="0">
                <a:solidFill>
                  <a:srgbClr val="231F20"/>
                </a:solidFill>
                <a:latin typeface="Calibri"/>
                <a:ea typeface="+mn-ea"/>
                <a:cs typeface="Calibri"/>
              </a:rPr>
              <a:t>non-pharmacologic </a:t>
            </a:r>
            <a:r>
              <a:rPr sz="682" kern="1200" spc="-24" dirty="0">
                <a:solidFill>
                  <a:srgbClr val="231F20"/>
                </a:solidFill>
                <a:latin typeface="Calibri"/>
                <a:ea typeface="+mn-ea"/>
                <a:cs typeface="Calibri"/>
              </a:rPr>
              <a:t>and </a:t>
            </a:r>
            <a:r>
              <a:rPr sz="682" kern="1200" spc="-17" dirty="0">
                <a:solidFill>
                  <a:srgbClr val="231F20"/>
                </a:solidFill>
                <a:latin typeface="Calibri"/>
                <a:ea typeface="+mn-ea"/>
                <a:cs typeface="Calibri"/>
              </a:rPr>
              <a:t>non-opioid  </a:t>
            </a:r>
            <a:r>
              <a:rPr sz="682" kern="1200" spc="-31" dirty="0">
                <a:solidFill>
                  <a:srgbClr val="231F20"/>
                </a:solidFill>
                <a:latin typeface="Calibri"/>
                <a:ea typeface="+mn-ea"/>
                <a:cs typeface="Calibri"/>
              </a:rPr>
              <a:t>treatments. </a:t>
            </a:r>
            <a:r>
              <a:rPr sz="682" kern="1200" spc="-10" dirty="0">
                <a:solidFill>
                  <a:srgbClr val="231F20"/>
                </a:solidFill>
                <a:latin typeface="Calibri"/>
                <a:ea typeface="+mn-ea"/>
                <a:cs typeface="Calibri"/>
              </a:rPr>
              <a:t>If </a:t>
            </a:r>
            <a:r>
              <a:rPr sz="682" kern="1200" spc="-31" dirty="0">
                <a:solidFill>
                  <a:srgbClr val="231F20"/>
                </a:solidFill>
                <a:latin typeface="Calibri"/>
                <a:ea typeface="+mn-ea"/>
                <a:cs typeface="Calibri"/>
              </a:rPr>
              <a:t>an </a:t>
            </a:r>
            <a:r>
              <a:rPr sz="682" kern="1200" spc="-17" dirty="0">
                <a:solidFill>
                  <a:srgbClr val="231F20"/>
                </a:solidFill>
                <a:latin typeface="Calibri"/>
                <a:ea typeface="+mn-ea"/>
                <a:cs typeface="Calibri"/>
              </a:rPr>
              <a:t>opioid </a:t>
            </a:r>
            <a:r>
              <a:rPr sz="682" kern="1200" spc="-24" dirty="0">
                <a:solidFill>
                  <a:srgbClr val="231F20"/>
                </a:solidFill>
                <a:latin typeface="Calibri"/>
                <a:ea typeface="+mn-ea"/>
                <a:cs typeface="Calibri"/>
              </a:rPr>
              <a:t>is necessary </a:t>
            </a:r>
            <a:r>
              <a:rPr sz="682" kern="1200" spc="-20" dirty="0">
                <a:solidFill>
                  <a:srgbClr val="231F20"/>
                </a:solidFill>
                <a:latin typeface="Calibri"/>
                <a:ea typeface="+mn-ea"/>
                <a:cs typeface="Calibri"/>
              </a:rPr>
              <a:t>for </a:t>
            </a:r>
            <a:r>
              <a:rPr sz="682" kern="1200" spc="-24" dirty="0">
                <a:solidFill>
                  <a:srgbClr val="231F20"/>
                </a:solidFill>
                <a:latin typeface="Calibri"/>
                <a:ea typeface="+mn-ea"/>
                <a:cs typeface="Calibri"/>
              </a:rPr>
              <a:t>acute </a:t>
            </a:r>
            <a:r>
              <a:rPr sz="682" kern="1200" spc="-27" dirty="0">
                <a:solidFill>
                  <a:srgbClr val="231F20"/>
                </a:solidFill>
                <a:latin typeface="Calibri"/>
                <a:ea typeface="+mn-ea"/>
                <a:cs typeface="Calibri"/>
              </a:rPr>
              <a:t>pain  </a:t>
            </a:r>
            <a:r>
              <a:rPr sz="682" kern="1200" spc="-31" dirty="0">
                <a:solidFill>
                  <a:srgbClr val="231F20"/>
                </a:solidFill>
                <a:latin typeface="Calibri"/>
                <a:ea typeface="+mn-ea"/>
                <a:cs typeface="Calibri"/>
              </a:rPr>
              <a:t>treatment, </a:t>
            </a:r>
            <a:r>
              <a:rPr sz="682" kern="1200" spc="-24" dirty="0">
                <a:solidFill>
                  <a:srgbClr val="231F20"/>
                </a:solidFill>
                <a:latin typeface="Calibri"/>
                <a:ea typeface="+mn-ea"/>
                <a:cs typeface="Calibri"/>
              </a:rPr>
              <a:t>prescribe </a:t>
            </a:r>
            <a:r>
              <a:rPr sz="682" kern="1200" spc="-20" dirty="0">
                <a:solidFill>
                  <a:srgbClr val="231F20"/>
                </a:solidFill>
                <a:latin typeface="Calibri"/>
                <a:ea typeface="+mn-ea"/>
                <a:cs typeface="Calibri"/>
              </a:rPr>
              <a:t>short-acting </a:t>
            </a:r>
            <a:r>
              <a:rPr sz="682" kern="1200" spc="-17" dirty="0">
                <a:solidFill>
                  <a:srgbClr val="231F20"/>
                </a:solidFill>
                <a:latin typeface="Calibri"/>
                <a:ea typeface="+mn-ea"/>
                <a:cs typeface="Calibri"/>
              </a:rPr>
              <a:t>opioids </a:t>
            </a:r>
            <a:r>
              <a:rPr sz="682" kern="1200" spc="-31" dirty="0">
                <a:solidFill>
                  <a:srgbClr val="231F20"/>
                </a:solidFill>
                <a:latin typeface="Calibri"/>
                <a:ea typeface="+mn-ea"/>
                <a:cs typeface="Calibri"/>
              </a:rPr>
              <a:t>at </a:t>
            </a:r>
            <a:r>
              <a:rPr sz="682" kern="1200" spc="-27" dirty="0">
                <a:solidFill>
                  <a:srgbClr val="231F20"/>
                </a:solidFill>
                <a:latin typeface="Calibri"/>
                <a:ea typeface="+mn-ea"/>
                <a:cs typeface="Calibri"/>
              </a:rPr>
              <a:t>the </a:t>
            </a:r>
            <a:r>
              <a:rPr sz="682" kern="1200" spc="-34" dirty="0">
                <a:solidFill>
                  <a:srgbClr val="231F20"/>
                </a:solidFill>
                <a:latin typeface="Calibri"/>
                <a:ea typeface="+mn-ea"/>
                <a:cs typeface="Calibri"/>
              </a:rPr>
              <a:t>lowest  </a:t>
            </a:r>
            <a:r>
              <a:rPr sz="682" kern="1200" spc="-17" dirty="0">
                <a:solidFill>
                  <a:srgbClr val="231F20"/>
                </a:solidFill>
                <a:latin typeface="Calibri"/>
                <a:ea typeface="+mn-ea"/>
                <a:cs typeface="Calibri"/>
              </a:rPr>
              <a:t>effective </a:t>
            </a:r>
            <a:r>
              <a:rPr sz="682" kern="1200" spc="-20" dirty="0">
                <a:solidFill>
                  <a:srgbClr val="231F20"/>
                </a:solidFill>
                <a:latin typeface="Calibri"/>
                <a:ea typeface="+mn-ea"/>
                <a:cs typeface="Calibri"/>
              </a:rPr>
              <a:t>dose </a:t>
            </a:r>
            <a:r>
              <a:rPr sz="682" kern="1200" spc="-24" dirty="0">
                <a:solidFill>
                  <a:srgbClr val="231F20"/>
                </a:solidFill>
                <a:latin typeface="Calibri"/>
                <a:ea typeface="+mn-ea"/>
                <a:cs typeface="Calibri"/>
              </a:rPr>
              <a:t>and</a:t>
            </a:r>
            <a:r>
              <a:rPr sz="682" kern="1200" spc="-3" dirty="0">
                <a:solidFill>
                  <a:srgbClr val="231F20"/>
                </a:solidFill>
                <a:latin typeface="Calibri"/>
                <a:ea typeface="+mn-ea"/>
                <a:cs typeface="Calibri"/>
              </a:rPr>
              <a:t> </a:t>
            </a:r>
            <a:r>
              <a:rPr sz="682" kern="1200" spc="-24" dirty="0">
                <a:solidFill>
                  <a:srgbClr val="231F20"/>
                </a:solidFill>
                <a:latin typeface="Calibri"/>
                <a:ea typeface="+mn-ea"/>
                <a:cs typeface="Calibri"/>
              </a:rPr>
              <a:t>frequency</a:t>
            </a:r>
            <a:endParaRPr sz="682" kern="1200">
              <a:solidFill>
                <a:prstClr val="black"/>
              </a:solidFill>
              <a:latin typeface="Calibri"/>
              <a:ea typeface="+mn-ea"/>
              <a:cs typeface="Calibri"/>
            </a:endParaRPr>
          </a:p>
        </p:txBody>
      </p:sp>
      <p:sp>
        <p:nvSpPr>
          <p:cNvPr id="10" name="object 10"/>
          <p:cNvSpPr txBox="1"/>
          <p:nvPr/>
        </p:nvSpPr>
        <p:spPr>
          <a:xfrm>
            <a:off x="2537114" y="3008735"/>
            <a:ext cx="1982066" cy="1074548"/>
          </a:xfrm>
          <a:prstGeom prst="rect">
            <a:avLst/>
          </a:prstGeom>
        </p:spPr>
        <p:txBody>
          <a:bodyPr vert="horz" wrap="square" lIns="0" tIns="8659" rIns="0" bIns="0" rtlCol="0">
            <a:spAutoFit/>
          </a:bodyPr>
          <a:lstStyle/>
          <a:p>
            <a:pPr marL="8659" defTabSz="623438">
              <a:lnSpc>
                <a:spcPts val="1275"/>
              </a:lnSpc>
              <a:spcBef>
                <a:spcPts val="68"/>
              </a:spcBef>
            </a:pPr>
            <a:r>
              <a:rPr sz="1091" b="1" kern="1200" spc="34" dirty="0">
                <a:solidFill>
                  <a:srgbClr val="F47720"/>
                </a:solidFill>
                <a:latin typeface="Calibri"/>
                <a:ea typeface="+mn-ea"/>
                <a:cs typeface="Calibri"/>
              </a:rPr>
              <a:t>Step</a:t>
            </a:r>
            <a:r>
              <a:rPr sz="1091" b="1" kern="1200" spc="-85" dirty="0">
                <a:solidFill>
                  <a:srgbClr val="F47720"/>
                </a:solidFill>
                <a:latin typeface="Calibri"/>
                <a:ea typeface="+mn-ea"/>
                <a:cs typeface="Calibri"/>
              </a:rPr>
              <a:t> </a:t>
            </a:r>
            <a:r>
              <a:rPr sz="1091" b="1" kern="1200" spc="-20" dirty="0">
                <a:solidFill>
                  <a:srgbClr val="F47720"/>
                </a:solidFill>
                <a:latin typeface="Calibri"/>
                <a:ea typeface="+mn-ea"/>
                <a:cs typeface="Calibri"/>
              </a:rPr>
              <a:t>2</a:t>
            </a:r>
            <a:endParaRPr sz="1091" kern="1200">
              <a:solidFill>
                <a:prstClr val="black"/>
              </a:solidFill>
              <a:latin typeface="Calibri"/>
              <a:ea typeface="+mn-ea"/>
              <a:cs typeface="Calibri"/>
            </a:endParaRPr>
          </a:p>
          <a:p>
            <a:pPr marL="8659" defTabSz="623438">
              <a:lnSpc>
                <a:spcPts val="866"/>
              </a:lnSpc>
            </a:pPr>
            <a:r>
              <a:rPr sz="750" kern="1200" dirty="0">
                <a:solidFill>
                  <a:srgbClr val="F47720"/>
                </a:solidFill>
                <a:latin typeface="Calibri"/>
                <a:ea typeface="+mn-ea"/>
                <a:cs typeface="Calibri"/>
              </a:rPr>
              <a:t>Query </a:t>
            </a:r>
            <a:r>
              <a:rPr sz="750" kern="1200" spc="-31" dirty="0">
                <a:solidFill>
                  <a:srgbClr val="F47720"/>
                </a:solidFill>
                <a:latin typeface="Calibri"/>
                <a:ea typeface="+mn-ea"/>
                <a:cs typeface="Calibri"/>
              </a:rPr>
              <a:t>the </a:t>
            </a:r>
            <a:r>
              <a:rPr sz="750" kern="1200" spc="-24" dirty="0">
                <a:solidFill>
                  <a:srgbClr val="F47720"/>
                </a:solidFill>
                <a:latin typeface="Calibri"/>
                <a:ea typeface="+mn-ea"/>
                <a:cs typeface="Calibri"/>
              </a:rPr>
              <a:t>Prescription </a:t>
            </a:r>
            <a:r>
              <a:rPr sz="750" kern="1200" spc="-20" dirty="0">
                <a:solidFill>
                  <a:srgbClr val="F47720"/>
                </a:solidFill>
                <a:latin typeface="Calibri"/>
                <a:ea typeface="+mn-ea"/>
                <a:cs typeface="Calibri"/>
              </a:rPr>
              <a:t>Monitoring Program </a:t>
            </a:r>
            <a:r>
              <a:rPr sz="750" kern="1200" spc="17" dirty="0">
                <a:solidFill>
                  <a:srgbClr val="F47720"/>
                </a:solidFill>
                <a:latin typeface="Calibri"/>
                <a:ea typeface="+mn-ea"/>
                <a:cs typeface="Calibri"/>
              </a:rPr>
              <a:t>(PMP)</a:t>
            </a:r>
            <a:r>
              <a:rPr sz="750" kern="1200" spc="78" dirty="0">
                <a:solidFill>
                  <a:srgbClr val="F47720"/>
                </a:solidFill>
                <a:latin typeface="Calibri"/>
                <a:ea typeface="+mn-ea"/>
                <a:cs typeface="Calibri"/>
              </a:rPr>
              <a:t> </a:t>
            </a:r>
            <a:r>
              <a:rPr sz="750" kern="1200" spc="-31" dirty="0">
                <a:solidFill>
                  <a:srgbClr val="F47720"/>
                </a:solidFill>
                <a:latin typeface="Calibri"/>
                <a:ea typeface="+mn-ea"/>
                <a:cs typeface="Calibri"/>
              </a:rPr>
              <a:t>in</a:t>
            </a:r>
            <a:endParaRPr sz="750" kern="1200">
              <a:solidFill>
                <a:prstClr val="black"/>
              </a:solidFill>
              <a:latin typeface="Calibri"/>
              <a:ea typeface="+mn-ea"/>
              <a:cs typeface="Calibri"/>
            </a:endParaRPr>
          </a:p>
          <a:p>
            <a:pPr marL="8659" defTabSz="623438"/>
            <a:r>
              <a:rPr sz="750" kern="1200" spc="-20" dirty="0">
                <a:solidFill>
                  <a:srgbClr val="F47720"/>
                </a:solidFill>
                <a:latin typeface="Calibri"/>
                <a:ea typeface="+mn-ea"/>
                <a:cs typeface="Calibri"/>
              </a:rPr>
              <a:t>accordance </a:t>
            </a:r>
            <a:r>
              <a:rPr sz="750" kern="1200" spc="-44" dirty="0">
                <a:solidFill>
                  <a:srgbClr val="F47720"/>
                </a:solidFill>
                <a:latin typeface="Calibri"/>
                <a:ea typeface="+mn-ea"/>
                <a:cs typeface="Calibri"/>
              </a:rPr>
              <a:t>with </a:t>
            </a:r>
            <a:r>
              <a:rPr sz="750" kern="1200" spc="-14" dirty="0">
                <a:solidFill>
                  <a:srgbClr val="F47720"/>
                </a:solidFill>
                <a:latin typeface="Calibri"/>
                <a:ea typeface="+mn-ea"/>
                <a:cs typeface="Calibri"/>
              </a:rPr>
              <a:t>Virginia </a:t>
            </a:r>
            <a:r>
              <a:rPr sz="750" kern="1200" spc="17" dirty="0">
                <a:solidFill>
                  <a:srgbClr val="F47720"/>
                </a:solidFill>
                <a:latin typeface="Calibri"/>
                <a:ea typeface="+mn-ea"/>
                <a:cs typeface="Calibri"/>
              </a:rPr>
              <a:t>Code </a:t>
            </a:r>
            <a:r>
              <a:rPr sz="750" u="sng" kern="1200" spc="-41" dirty="0">
                <a:solidFill>
                  <a:srgbClr val="F47720"/>
                </a:solidFill>
                <a:latin typeface="Calibri"/>
                <a:ea typeface="+mn-ea"/>
                <a:cs typeface="Calibri"/>
                <a:hlinkClick r:id="rId3"/>
              </a:rPr>
              <a:t>§</a:t>
            </a:r>
            <a:r>
              <a:rPr sz="750" u="sng" kern="1200" spc="17" dirty="0">
                <a:solidFill>
                  <a:srgbClr val="F47720"/>
                </a:solidFill>
                <a:latin typeface="Calibri"/>
                <a:ea typeface="+mn-ea"/>
                <a:cs typeface="Calibri"/>
                <a:hlinkClick r:id="rId3"/>
              </a:rPr>
              <a:t> </a:t>
            </a:r>
            <a:r>
              <a:rPr sz="750" u="sng" kern="1200" spc="-55" dirty="0">
                <a:solidFill>
                  <a:srgbClr val="F47720"/>
                </a:solidFill>
                <a:latin typeface="Calibri"/>
                <a:ea typeface="+mn-ea"/>
                <a:cs typeface="Calibri"/>
                <a:hlinkClick r:id="rId3"/>
              </a:rPr>
              <a:t>54.1-2522.1</a:t>
            </a:r>
            <a:r>
              <a:rPr sz="750" kern="1200" spc="-55" dirty="0">
                <a:solidFill>
                  <a:srgbClr val="F47720"/>
                </a:solidFill>
                <a:latin typeface="Calibri"/>
                <a:ea typeface="+mn-ea"/>
                <a:cs typeface="Calibri"/>
              </a:rPr>
              <a:t>.</a:t>
            </a:r>
            <a:endParaRPr sz="750" kern="1200">
              <a:solidFill>
                <a:prstClr val="black"/>
              </a:solidFill>
              <a:latin typeface="Calibri"/>
              <a:ea typeface="+mn-ea"/>
              <a:cs typeface="Calibri"/>
            </a:endParaRPr>
          </a:p>
          <a:p>
            <a:pPr marL="164518" marR="93949" indent="-116895" defTabSz="623438">
              <a:spcBef>
                <a:spcPts val="293"/>
              </a:spcBef>
            </a:pPr>
            <a:r>
              <a:rPr sz="682" kern="1200" spc="682" dirty="0">
                <a:solidFill>
                  <a:srgbClr val="EE3124"/>
                </a:solidFill>
                <a:latin typeface="Webdings"/>
                <a:ea typeface="+mn-ea"/>
                <a:cs typeface="Webdings"/>
              </a:rPr>
              <a:t>�</a:t>
            </a:r>
            <a:r>
              <a:rPr sz="682" kern="1200" spc="136" dirty="0">
                <a:solidFill>
                  <a:srgbClr val="EE3124"/>
                </a:solidFill>
                <a:latin typeface="Times New Roman"/>
                <a:ea typeface="+mn-ea"/>
                <a:cs typeface="Times New Roman"/>
              </a:rPr>
              <a:t> </a:t>
            </a:r>
            <a:r>
              <a:rPr sz="682" kern="1200" dirty="0">
                <a:solidFill>
                  <a:srgbClr val="231F20"/>
                </a:solidFill>
                <a:latin typeface="Calibri"/>
                <a:ea typeface="+mn-ea"/>
                <a:cs typeface="Calibri"/>
              </a:rPr>
              <a:t>Query </a:t>
            </a:r>
            <a:r>
              <a:rPr sz="682" kern="1200" spc="-27" dirty="0">
                <a:solidFill>
                  <a:srgbClr val="231F20"/>
                </a:solidFill>
                <a:latin typeface="Calibri"/>
                <a:ea typeface="+mn-ea"/>
                <a:cs typeface="Calibri"/>
              </a:rPr>
              <a:t>the </a:t>
            </a:r>
            <a:r>
              <a:rPr sz="682" kern="1200" spc="10" dirty="0">
                <a:solidFill>
                  <a:srgbClr val="231F20"/>
                </a:solidFill>
                <a:latin typeface="Calibri"/>
                <a:ea typeface="+mn-ea"/>
                <a:cs typeface="Calibri"/>
              </a:rPr>
              <a:t>PMP </a:t>
            </a:r>
            <a:r>
              <a:rPr sz="682" kern="1200" spc="-20" dirty="0">
                <a:solidFill>
                  <a:srgbClr val="231F20"/>
                </a:solidFill>
                <a:latin typeface="Calibri"/>
                <a:ea typeface="+mn-ea"/>
                <a:cs typeface="Calibri"/>
              </a:rPr>
              <a:t>for </a:t>
            </a:r>
            <a:r>
              <a:rPr sz="682" kern="1200" spc="-17" dirty="0">
                <a:solidFill>
                  <a:srgbClr val="231F20"/>
                </a:solidFill>
                <a:latin typeface="Calibri"/>
                <a:ea typeface="+mn-ea"/>
                <a:cs typeface="Calibri"/>
              </a:rPr>
              <a:t>opioid </a:t>
            </a:r>
            <a:r>
              <a:rPr sz="682" kern="1200" spc="-24" dirty="0">
                <a:solidFill>
                  <a:srgbClr val="231F20"/>
                </a:solidFill>
                <a:latin typeface="Calibri"/>
                <a:ea typeface="+mn-ea"/>
                <a:cs typeface="Calibri"/>
              </a:rPr>
              <a:t>prescriptions </a:t>
            </a:r>
            <a:r>
              <a:rPr sz="682" kern="1200" spc="-17" dirty="0">
                <a:solidFill>
                  <a:srgbClr val="231F20"/>
                </a:solidFill>
                <a:latin typeface="Calibri"/>
                <a:ea typeface="+mn-ea"/>
                <a:cs typeface="Calibri"/>
              </a:rPr>
              <a:t>longer </a:t>
            </a:r>
            <a:r>
              <a:rPr sz="682" kern="1200" spc="-320" dirty="0">
                <a:solidFill>
                  <a:srgbClr val="231F20"/>
                </a:solidFill>
                <a:latin typeface="Calibri"/>
                <a:ea typeface="+mn-ea"/>
                <a:cs typeface="Calibri"/>
              </a:rPr>
              <a:t>than</a:t>
            </a:r>
            <a:r>
              <a:rPr sz="682" kern="1200" spc="-17" dirty="0">
                <a:solidFill>
                  <a:srgbClr val="231F20"/>
                </a:solidFill>
                <a:latin typeface="Calibri"/>
                <a:ea typeface="+mn-ea"/>
                <a:cs typeface="Calibri"/>
              </a:rPr>
              <a:t> </a:t>
            </a:r>
            <a:r>
              <a:rPr sz="682" kern="1200" spc="-58" dirty="0">
                <a:solidFill>
                  <a:srgbClr val="231F20"/>
                </a:solidFill>
                <a:latin typeface="Calibri"/>
                <a:ea typeface="+mn-ea"/>
                <a:cs typeface="Calibri"/>
              </a:rPr>
              <a:t>7  </a:t>
            </a:r>
            <a:r>
              <a:rPr sz="682" kern="1200" spc="-24" dirty="0">
                <a:solidFill>
                  <a:srgbClr val="231F20"/>
                </a:solidFill>
                <a:latin typeface="Calibri"/>
                <a:ea typeface="+mn-ea"/>
                <a:cs typeface="Calibri"/>
              </a:rPr>
              <a:t>days and </a:t>
            </a:r>
            <a:r>
              <a:rPr sz="682" kern="1200" spc="-17" dirty="0">
                <a:solidFill>
                  <a:srgbClr val="231F20"/>
                </a:solidFill>
                <a:latin typeface="Calibri"/>
                <a:ea typeface="+mn-ea"/>
                <a:cs typeface="Calibri"/>
              </a:rPr>
              <a:t>longer </a:t>
            </a:r>
            <a:r>
              <a:rPr sz="682" kern="1200" spc="-31" dirty="0">
                <a:solidFill>
                  <a:srgbClr val="231F20"/>
                </a:solidFill>
                <a:latin typeface="Calibri"/>
                <a:ea typeface="+mn-ea"/>
                <a:cs typeface="Calibri"/>
              </a:rPr>
              <a:t>than </a:t>
            </a:r>
            <a:r>
              <a:rPr sz="682" kern="1200" spc="-65" dirty="0">
                <a:solidFill>
                  <a:srgbClr val="231F20"/>
                </a:solidFill>
                <a:latin typeface="Calibri"/>
                <a:ea typeface="+mn-ea"/>
                <a:cs typeface="Calibri"/>
              </a:rPr>
              <a:t>14 </a:t>
            </a:r>
            <a:r>
              <a:rPr sz="682" kern="1200" spc="-24" dirty="0">
                <a:solidFill>
                  <a:srgbClr val="231F20"/>
                </a:solidFill>
                <a:latin typeface="Calibri"/>
                <a:ea typeface="+mn-ea"/>
                <a:cs typeface="Calibri"/>
              </a:rPr>
              <a:t>days following surgery </a:t>
            </a:r>
            <a:r>
              <a:rPr sz="682" kern="1200" spc="-27" dirty="0">
                <a:solidFill>
                  <a:srgbClr val="231F20"/>
                </a:solidFill>
                <a:latin typeface="Calibri"/>
                <a:ea typeface="+mn-ea"/>
                <a:cs typeface="Calibri"/>
              </a:rPr>
              <a:t>or  </a:t>
            </a:r>
            <a:r>
              <a:rPr sz="682" kern="1200" spc="-24" dirty="0">
                <a:solidFill>
                  <a:srgbClr val="231F20"/>
                </a:solidFill>
                <a:latin typeface="Calibri"/>
                <a:ea typeface="+mn-ea"/>
                <a:cs typeface="Calibri"/>
              </a:rPr>
              <a:t>invasive </a:t>
            </a:r>
            <a:r>
              <a:rPr sz="682" kern="1200" spc="-27" dirty="0">
                <a:solidFill>
                  <a:srgbClr val="231F20"/>
                </a:solidFill>
                <a:latin typeface="Calibri"/>
                <a:ea typeface="+mn-ea"/>
                <a:cs typeface="Calibri"/>
              </a:rPr>
              <a:t>procedures, </a:t>
            </a:r>
            <a:r>
              <a:rPr sz="682" kern="1200" spc="-31" dirty="0">
                <a:solidFill>
                  <a:srgbClr val="231F20"/>
                </a:solidFill>
                <a:latin typeface="Calibri"/>
                <a:ea typeface="+mn-ea"/>
                <a:cs typeface="Calibri"/>
              </a:rPr>
              <a:t>unless</a:t>
            </a:r>
            <a:r>
              <a:rPr sz="682" kern="1200" spc="41" dirty="0">
                <a:solidFill>
                  <a:srgbClr val="231F20"/>
                </a:solidFill>
                <a:latin typeface="Calibri"/>
                <a:ea typeface="+mn-ea"/>
                <a:cs typeface="Calibri"/>
              </a:rPr>
              <a:t> </a:t>
            </a:r>
            <a:r>
              <a:rPr sz="682" kern="1200" spc="-24" dirty="0">
                <a:solidFill>
                  <a:srgbClr val="231F20"/>
                </a:solidFill>
                <a:latin typeface="Calibri"/>
                <a:ea typeface="+mn-ea"/>
                <a:cs typeface="Calibri"/>
              </a:rPr>
              <a:t>exempted.</a:t>
            </a:r>
            <a:endParaRPr sz="682" kern="1200">
              <a:solidFill>
                <a:prstClr val="black"/>
              </a:solidFill>
              <a:latin typeface="Calibri"/>
              <a:ea typeface="+mn-ea"/>
              <a:cs typeface="Calibri"/>
            </a:endParaRPr>
          </a:p>
          <a:p>
            <a:pPr marL="281413" indent="-77930" defTabSz="623438">
              <a:buClr>
                <a:srgbClr val="EE3124"/>
              </a:buClr>
              <a:buFontTx/>
              <a:buChar char="•"/>
              <a:tabLst>
                <a:tab pos="281413" algn="l"/>
              </a:tabLst>
            </a:pPr>
            <a:r>
              <a:rPr sz="682" kern="1200" spc="-10" dirty="0">
                <a:solidFill>
                  <a:srgbClr val="231F20"/>
                </a:solidFill>
                <a:latin typeface="Calibri"/>
                <a:ea typeface="+mn-ea"/>
                <a:cs typeface="Calibri"/>
              </a:rPr>
              <a:t>Effective </a:t>
            </a:r>
            <a:r>
              <a:rPr sz="682" kern="1200" spc="-24" dirty="0">
                <a:solidFill>
                  <a:srgbClr val="231F20"/>
                </a:solidFill>
                <a:latin typeface="Calibri"/>
                <a:ea typeface="+mn-ea"/>
                <a:cs typeface="Calibri"/>
              </a:rPr>
              <a:t>upon </a:t>
            </a:r>
            <a:r>
              <a:rPr sz="682" kern="1200" spc="-20" dirty="0">
                <a:solidFill>
                  <a:srgbClr val="231F20"/>
                </a:solidFill>
                <a:latin typeface="Calibri"/>
                <a:ea typeface="+mn-ea"/>
                <a:cs typeface="Calibri"/>
              </a:rPr>
              <a:t>Governor’s  </a:t>
            </a:r>
            <a:r>
              <a:rPr sz="682" kern="1200" spc="-24" dirty="0">
                <a:solidFill>
                  <a:srgbClr val="231F20"/>
                </a:solidFill>
                <a:latin typeface="Calibri"/>
                <a:ea typeface="+mn-ea"/>
                <a:cs typeface="Calibri"/>
              </a:rPr>
              <a:t>signature </a:t>
            </a:r>
            <a:r>
              <a:rPr sz="682" kern="1200" spc="-3" dirty="0">
                <a:solidFill>
                  <a:srgbClr val="231F20"/>
                </a:solidFill>
                <a:latin typeface="Calibri"/>
                <a:ea typeface="+mn-ea"/>
                <a:cs typeface="Calibri"/>
              </a:rPr>
              <a:t>(Spring</a:t>
            </a:r>
            <a:r>
              <a:rPr sz="682" kern="1200" spc="51" dirty="0">
                <a:solidFill>
                  <a:srgbClr val="231F20"/>
                </a:solidFill>
                <a:latin typeface="Calibri"/>
                <a:ea typeface="+mn-ea"/>
                <a:cs typeface="Calibri"/>
              </a:rPr>
              <a:t> </a:t>
            </a:r>
            <a:r>
              <a:rPr sz="682" kern="1200" spc="-37" dirty="0">
                <a:solidFill>
                  <a:srgbClr val="231F20"/>
                </a:solidFill>
                <a:latin typeface="Calibri"/>
                <a:ea typeface="+mn-ea"/>
                <a:cs typeface="Calibri"/>
              </a:rPr>
              <a:t>2017)</a:t>
            </a:r>
            <a:endParaRPr sz="682" kern="1200">
              <a:solidFill>
                <a:prstClr val="black"/>
              </a:solidFill>
              <a:latin typeface="Calibri"/>
              <a:ea typeface="+mn-ea"/>
              <a:cs typeface="Calibri"/>
            </a:endParaRPr>
          </a:p>
          <a:p>
            <a:pPr marL="281413" indent="-77930" defTabSz="623438">
              <a:buClr>
                <a:srgbClr val="EE3124"/>
              </a:buClr>
              <a:buFontTx/>
              <a:buChar char="•"/>
              <a:tabLst>
                <a:tab pos="281413" algn="l"/>
              </a:tabLst>
            </a:pPr>
            <a:r>
              <a:rPr sz="682" kern="1200" spc="-14" dirty="0">
                <a:solidFill>
                  <a:srgbClr val="231F20"/>
                </a:solidFill>
                <a:latin typeface="Calibri"/>
                <a:ea typeface="+mn-ea"/>
                <a:cs typeface="Calibri"/>
              </a:rPr>
              <a:t>Current </a:t>
            </a:r>
            <a:r>
              <a:rPr sz="682" kern="1200" spc="-44" dirty="0">
                <a:solidFill>
                  <a:srgbClr val="231F20"/>
                </a:solidFill>
                <a:latin typeface="Calibri"/>
                <a:ea typeface="+mn-ea"/>
                <a:cs typeface="Calibri"/>
              </a:rPr>
              <a:t>law  </a:t>
            </a:r>
            <a:r>
              <a:rPr sz="682" kern="1200" spc="-24" dirty="0">
                <a:solidFill>
                  <a:srgbClr val="231F20"/>
                </a:solidFill>
                <a:latin typeface="Calibri"/>
                <a:ea typeface="+mn-ea"/>
                <a:cs typeface="Calibri"/>
              </a:rPr>
              <a:t>and </a:t>
            </a:r>
            <a:r>
              <a:rPr sz="682" kern="1200" spc="-20" dirty="0">
                <a:solidFill>
                  <a:srgbClr val="231F20"/>
                </a:solidFill>
                <a:latin typeface="Calibri"/>
                <a:ea typeface="+mn-ea"/>
                <a:cs typeface="Calibri"/>
              </a:rPr>
              <a:t>exceptions can be found</a:t>
            </a:r>
            <a:r>
              <a:rPr sz="682" kern="1200" spc="-7" dirty="0">
                <a:solidFill>
                  <a:srgbClr val="70B7AF"/>
                </a:solidFill>
                <a:latin typeface="Calibri"/>
                <a:ea typeface="+mn-ea"/>
                <a:cs typeface="Calibri"/>
              </a:rPr>
              <a:t> </a:t>
            </a:r>
            <a:r>
              <a:rPr sz="682" u="sng" kern="1200" spc="-34" dirty="0">
                <a:solidFill>
                  <a:srgbClr val="70B7AF"/>
                </a:solidFill>
                <a:latin typeface="Calibri"/>
                <a:ea typeface="+mn-ea"/>
                <a:cs typeface="Calibri"/>
                <a:hlinkClick r:id="rId3"/>
              </a:rPr>
              <a:t>here</a:t>
            </a:r>
            <a:r>
              <a:rPr sz="682" kern="1200" spc="-34" dirty="0">
                <a:solidFill>
                  <a:srgbClr val="231F20"/>
                </a:solidFill>
                <a:latin typeface="Calibri"/>
                <a:ea typeface="+mn-ea"/>
                <a:cs typeface="Calibri"/>
              </a:rPr>
              <a:t>.</a:t>
            </a:r>
            <a:endParaRPr sz="682" kern="1200">
              <a:solidFill>
                <a:prstClr val="black"/>
              </a:solidFill>
              <a:latin typeface="Calibri"/>
              <a:ea typeface="+mn-ea"/>
              <a:cs typeface="Calibri"/>
            </a:endParaRPr>
          </a:p>
          <a:p>
            <a:pPr marL="47624" defTabSz="623438"/>
            <a:r>
              <a:rPr sz="682" kern="1200" spc="682" dirty="0">
                <a:solidFill>
                  <a:srgbClr val="EE3124"/>
                </a:solidFill>
                <a:latin typeface="Webdings"/>
                <a:ea typeface="+mn-ea"/>
                <a:cs typeface="Webdings"/>
              </a:rPr>
              <a:t>�</a:t>
            </a:r>
            <a:r>
              <a:rPr sz="682" kern="1200" spc="143" dirty="0">
                <a:solidFill>
                  <a:srgbClr val="EE3124"/>
                </a:solidFill>
                <a:latin typeface="Times New Roman"/>
                <a:ea typeface="+mn-ea"/>
                <a:cs typeface="Times New Roman"/>
              </a:rPr>
              <a:t> </a:t>
            </a:r>
            <a:r>
              <a:rPr sz="682" kern="1200" spc="-3" dirty="0">
                <a:solidFill>
                  <a:srgbClr val="231F20"/>
                </a:solidFill>
                <a:latin typeface="Calibri"/>
                <a:ea typeface="+mn-ea"/>
                <a:cs typeface="Calibri"/>
              </a:rPr>
              <a:t>Assign </a:t>
            </a:r>
            <a:r>
              <a:rPr sz="682" u="sng" kern="1200" spc="-17" dirty="0">
                <a:solidFill>
                  <a:srgbClr val="70B7AF"/>
                </a:solidFill>
                <a:latin typeface="Calibri"/>
                <a:ea typeface="+mn-ea"/>
                <a:cs typeface="Calibri"/>
                <a:hlinkClick r:id="rId4"/>
              </a:rPr>
              <a:t>delegate</a:t>
            </a:r>
            <a:r>
              <a:rPr sz="682" kern="1200" spc="-17" dirty="0">
                <a:solidFill>
                  <a:srgbClr val="70B7AF"/>
                </a:solidFill>
                <a:latin typeface="Calibri"/>
                <a:ea typeface="+mn-ea"/>
                <a:cs typeface="Calibri"/>
                <a:hlinkClick r:id="rId4"/>
              </a:rPr>
              <a:t> </a:t>
            </a:r>
            <a:r>
              <a:rPr sz="682" kern="1200" spc="-24" dirty="0">
                <a:solidFill>
                  <a:srgbClr val="231F20"/>
                </a:solidFill>
                <a:latin typeface="Calibri"/>
                <a:ea typeface="+mn-ea"/>
                <a:cs typeface="Calibri"/>
              </a:rPr>
              <a:t>to query </a:t>
            </a:r>
            <a:r>
              <a:rPr sz="682" kern="1200" spc="-27" dirty="0">
                <a:solidFill>
                  <a:srgbClr val="231F20"/>
                </a:solidFill>
                <a:latin typeface="Calibri"/>
                <a:ea typeface="+mn-ea"/>
                <a:cs typeface="Calibri"/>
              </a:rPr>
              <a:t>the </a:t>
            </a:r>
            <a:r>
              <a:rPr sz="682" kern="1200" spc="10" dirty="0">
                <a:solidFill>
                  <a:srgbClr val="231F20"/>
                </a:solidFill>
                <a:latin typeface="Calibri"/>
                <a:ea typeface="+mn-ea"/>
                <a:cs typeface="Calibri"/>
              </a:rPr>
              <a:t>PMP </a:t>
            </a:r>
            <a:r>
              <a:rPr sz="682" kern="1200" spc="-24" dirty="0">
                <a:solidFill>
                  <a:srgbClr val="231F20"/>
                </a:solidFill>
                <a:latin typeface="Calibri"/>
                <a:ea typeface="+mn-ea"/>
                <a:cs typeface="Calibri"/>
              </a:rPr>
              <a:t>on </a:t>
            </a:r>
            <a:r>
              <a:rPr sz="682" kern="1200" spc="-27" dirty="0">
                <a:solidFill>
                  <a:srgbClr val="231F20"/>
                </a:solidFill>
                <a:latin typeface="Calibri"/>
                <a:ea typeface="+mn-ea"/>
                <a:cs typeface="Calibri"/>
              </a:rPr>
              <a:t>your behalf.</a:t>
            </a:r>
            <a:endParaRPr sz="682" kern="1200">
              <a:solidFill>
                <a:prstClr val="black"/>
              </a:solidFill>
              <a:latin typeface="Calibri"/>
              <a:ea typeface="+mn-ea"/>
              <a:cs typeface="Calibri"/>
            </a:endParaRPr>
          </a:p>
        </p:txBody>
      </p:sp>
      <p:sp>
        <p:nvSpPr>
          <p:cNvPr id="11" name="object 11"/>
          <p:cNvSpPr txBox="1"/>
          <p:nvPr/>
        </p:nvSpPr>
        <p:spPr>
          <a:xfrm>
            <a:off x="2537114" y="4169919"/>
            <a:ext cx="1843520" cy="2032054"/>
          </a:xfrm>
          <a:prstGeom prst="rect">
            <a:avLst/>
          </a:prstGeom>
        </p:spPr>
        <p:txBody>
          <a:bodyPr vert="horz" wrap="square" lIns="0" tIns="8659" rIns="0" bIns="0" rtlCol="0">
            <a:spAutoFit/>
          </a:bodyPr>
          <a:lstStyle/>
          <a:p>
            <a:pPr marL="8659" algn="just" defTabSz="623438">
              <a:lnSpc>
                <a:spcPts val="1282"/>
              </a:lnSpc>
              <a:spcBef>
                <a:spcPts val="68"/>
              </a:spcBef>
            </a:pPr>
            <a:r>
              <a:rPr sz="1091" b="1" kern="1200" spc="34" dirty="0">
                <a:solidFill>
                  <a:srgbClr val="F47720"/>
                </a:solidFill>
                <a:latin typeface="Calibri"/>
                <a:ea typeface="+mn-ea"/>
                <a:cs typeface="Calibri"/>
              </a:rPr>
              <a:t>Step</a:t>
            </a:r>
            <a:r>
              <a:rPr sz="1091" b="1" kern="1200" spc="-85" dirty="0">
                <a:solidFill>
                  <a:srgbClr val="F47720"/>
                </a:solidFill>
                <a:latin typeface="Calibri"/>
                <a:ea typeface="+mn-ea"/>
                <a:cs typeface="Calibri"/>
              </a:rPr>
              <a:t> </a:t>
            </a:r>
            <a:r>
              <a:rPr sz="1091" b="1" kern="1200" spc="-24" dirty="0">
                <a:solidFill>
                  <a:srgbClr val="F47720"/>
                </a:solidFill>
                <a:latin typeface="Calibri"/>
                <a:ea typeface="+mn-ea"/>
                <a:cs typeface="Calibri"/>
              </a:rPr>
              <a:t>3</a:t>
            </a:r>
            <a:endParaRPr sz="1091" kern="1200">
              <a:solidFill>
                <a:prstClr val="black"/>
              </a:solidFill>
              <a:latin typeface="Calibri"/>
              <a:ea typeface="+mn-ea"/>
              <a:cs typeface="Calibri"/>
            </a:endParaRPr>
          </a:p>
          <a:p>
            <a:pPr marL="8659" marR="139840" defTabSz="623438">
              <a:lnSpc>
                <a:spcPts val="982"/>
              </a:lnSpc>
              <a:spcBef>
                <a:spcPts val="3"/>
              </a:spcBef>
            </a:pPr>
            <a:r>
              <a:rPr sz="818" kern="1200" spc="-27" dirty="0">
                <a:solidFill>
                  <a:srgbClr val="F47720"/>
                </a:solidFill>
                <a:latin typeface="Calibri"/>
                <a:ea typeface="+mn-ea"/>
                <a:cs typeface="Calibri"/>
              </a:rPr>
              <a:t>Follow </a:t>
            </a:r>
            <a:r>
              <a:rPr sz="818" kern="1200" spc="-34" dirty="0">
                <a:solidFill>
                  <a:srgbClr val="F47720"/>
                </a:solidFill>
                <a:latin typeface="Calibri"/>
                <a:ea typeface="+mn-ea"/>
                <a:cs typeface="Calibri"/>
              </a:rPr>
              <a:t>these </a:t>
            </a:r>
            <a:r>
              <a:rPr sz="818" kern="1200" spc="-24" dirty="0">
                <a:solidFill>
                  <a:srgbClr val="F47720"/>
                </a:solidFill>
                <a:latin typeface="Calibri"/>
                <a:ea typeface="+mn-ea"/>
                <a:cs typeface="Calibri"/>
              </a:rPr>
              <a:t>guidelines </a:t>
            </a:r>
            <a:r>
              <a:rPr sz="818" kern="1200" spc="-51" dirty="0">
                <a:solidFill>
                  <a:srgbClr val="F47720"/>
                </a:solidFill>
                <a:latin typeface="Calibri"/>
                <a:ea typeface="+mn-ea"/>
                <a:cs typeface="Calibri"/>
              </a:rPr>
              <a:t>when </a:t>
            </a:r>
            <a:r>
              <a:rPr sz="818" kern="1200" spc="-17" dirty="0">
                <a:solidFill>
                  <a:srgbClr val="F47720"/>
                </a:solidFill>
                <a:latin typeface="Calibri"/>
                <a:ea typeface="+mn-ea"/>
                <a:cs typeface="Calibri"/>
              </a:rPr>
              <a:t>choosing </a:t>
            </a:r>
            <a:r>
              <a:rPr sz="818" kern="1200" spc="-34" dirty="0">
                <a:solidFill>
                  <a:srgbClr val="F47720"/>
                </a:solidFill>
                <a:latin typeface="Calibri"/>
                <a:ea typeface="+mn-ea"/>
                <a:cs typeface="Calibri"/>
              </a:rPr>
              <a:t>the  </a:t>
            </a:r>
            <a:r>
              <a:rPr sz="818" kern="1200" spc="-27" dirty="0">
                <a:solidFill>
                  <a:srgbClr val="F47720"/>
                </a:solidFill>
                <a:latin typeface="Calibri"/>
                <a:ea typeface="+mn-ea"/>
                <a:cs typeface="Calibri"/>
              </a:rPr>
              <a:t>strength, </a:t>
            </a:r>
            <a:r>
              <a:rPr sz="818" kern="1200" spc="-24" dirty="0">
                <a:solidFill>
                  <a:srgbClr val="F47720"/>
                </a:solidFill>
                <a:latin typeface="Calibri"/>
                <a:ea typeface="+mn-ea"/>
                <a:cs typeface="Calibri"/>
              </a:rPr>
              <a:t>length, </a:t>
            </a:r>
            <a:r>
              <a:rPr sz="818" kern="1200" spc="-31" dirty="0">
                <a:solidFill>
                  <a:srgbClr val="F47720"/>
                </a:solidFill>
                <a:latin typeface="Calibri"/>
                <a:ea typeface="+mn-ea"/>
                <a:cs typeface="Calibri"/>
              </a:rPr>
              <a:t>and </a:t>
            </a:r>
            <a:r>
              <a:rPr sz="818" kern="1200" spc="-24" dirty="0">
                <a:solidFill>
                  <a:srgbClr val="F47720"/>
                </a:solidFill>
                <a:latin typeface="Calibri"/>
                <a:ea typeface="+mn-ea"/>
                <a:cs typeface="Calibri"/>
              </a:rPr>
              <a:t>pill</a:t>
            </a:r>
            <a:r>
              <a:rPr sz="818" kern="1200" spc="44" dirty="0">
                <a:solidFill>
                  <a:srgbClr val="F47720"/>
                </a:solidFill>
                <a:latin typeface="Calibri"/>
                <a:ea typeface="+mn-ea"/>
                <a:cs typeface="Calibri"/>
              </a:rPr>
              <a:t> </a:t>
            </a:r>
            <a:r>
              <a:rPr sz="818" kern="1200" spc="-27" dirty="0">
                <a:solidFill>
                  <a:srgbClr val="F47720"/>
                </a:solidFill>
                <a:latin typeface="Calibri"/>
                <a:ea typeface="+mn-ea"/>
                <a:cs typeface="Calibri"/>
              </a:rPr>
              <a:t>supply:</a:t>
            </a:r>
            <a:endParaRPr sz="818" kern="1200">
              <a:solidFill>
                <a:prstClr val="black"/>
              </a:solidFill>
              <a:latin typeface="Calibri"/>
              <a:ea typeface="+mn-ea"/>
              <a:cs typeface="Calibri"/>
            </a:endParaRPr>
          </a:p>
          <a:p>
            <a:pPr marL="47624" algn="just" defTabSz="623438">
              <a:spcBef>
                <a:spcPts val="242"/>
              </a:spcBef>
            </a:pPr>
            <a:r>
              <a:rPr sz="682" kern="1200" spc="682" dirty="0">
                <a:solidFill>
                  <a:srgbClr val="EE3124"/>
                </a:solidFill>
                <a:latin typeface="Webdings"/>
                <a:ea typeface="+mn-ea"/>
                <a:cs typeface="Webdings"/>
              </a:rPr>
              <a:t>�</a:t>
            </a:r>
            <a:r>
              <a:rPr sz="682" kern="1200" spc="225" dirty="0">
                <a:solidFill>
                  <a:srgbClr val="EE3124"/>
                </a:solidFill>
                <a:latin typeface="Times New Roman"/>
                <a:ea typeface="+mn-ea"/>
                <a:cs typeface="Times New Roman"/>
              </a:rPr>
              <a:t> </a:t>
            </a:r>
            <a:r>
              <a:rPr sz="682" kern="1200" spc="-10" dirty="0">
                <a:solidFill>
                  <a:srgbClr val="231F20"/>
                </a:solidFill>
                <a:latin typeface="Calibri"/>
                <a:ea typeface="+mn-ea"/>
                <a:cs typeface="Calibri"/>
              </a:rPr>
              <a:t>Limits </a:t>
            </a:r>
            <a:r>
              <a:rPr sz="682" kern="1200" spc="-24" dirty="0">
                <a:solidFill>
                  <a:srgbClr val="231F20"/>
                </a:solidFill>
                <a:latin typeface="Calibri"/>
                <a:ea typeface="+mn-ea"/>
                <a:cs typeface="Calibri"/>
              </a:rPr>
              <a:t>to </a:t>
            </a:r>
            <a:r>
              <a:rPr sz="682" kern="1200" spc="-27" dirty="0">
                <a:solidFill>
                  <a:srgbClr val="231F20"/>
                </a:solidFill>
                <a:latin typeface="Calibri"/>
                <a:ea typeface="+mn-ea"/>
                <a:cs typeface="Calibri"/>
              </a:rPr>
              <a:t>the </a:t>
            </a:r>
            <a:r>
              <a:rPr sz="682" kern="1200" spc="-31" dirty="0">
                <a:solidFill>
                  <a:srgbClr val="231F20"/>
                </a:solidFill>
                <a:latin typeface="Calibri"/>
                <a:ea typeface="+mn-ea"/>
                <a:cs typeface="Calibri"/>
              </a:rPr>
              <a:t>number </a:t>
            </a:r>
            <a:r>
              <a:rPr sz="682" kern="1200" spc="-14" dirty="0">
                <a:solidFill>
                  <a:srgbClr val="231F20"/>
                </a:solidFill>
                <a:latin typeface="Calibri"/>
                <a:ea typeface="+mn-ea"/>
                <a:cs typeface="Calibri"/>
              </a:rPr>
              <a:t>of </a:t>
            </a:r>
            <a:r>
              <a:rPr sz="682" kern="1200" spc="-24" dirty="0">
                <a:solidFill>
                  <a:srgbClr val="231F20"/>
                </a:solidFill>
                <a:latin typeface="Calibri"/>
                <a:ea typeface="+mn-ea"/>
                <a:cs typeface="Calibri"/>
              </a:rPr>
              <a:t>days </a:t>
            </a:r>
            <a:r>
              <a:rPr sz="682" kern="1200" spc="-27" dirty="0">
                <a:solidFill>
                  <a:srgbClr val="231F20"/>
                </a:solidFill>
                <a:latin typeface="Calibri"/>
                <a:ea typeface="+mn-ea"/>
                <a:cs typeface="Calibri"/>
              </a:rPr>
              <a:t>in </a:t>
            </a:r>
            <a:r>
              <a:rPr sz="682" kern="1200" spc="-31" dirty="0">
                <a:solidFill>
                  <a:srgbClr val="231F20"/>
                </a:solidFill>
                <a:latin typeface="Calibri"/>
                <a:ea typeface="+mn-ea"/>
                <a:cs typeface="Calibri"/>
              </a:rPr>
              <a:t>a </a:t>
            </a:r>
            <a:r>
              <a:rPr sz="682" kern="1200" spc="-24" dirty="0">
                <a:solidFill>
                  <a:srgbClr val="231F20"/>
                </a:solidFill>
                <a:latin typeface="Calibri"/>
                <a:ea typeface="+mn-ea"/>
                <a:cs typeface="Calibri"/>
              </a:rPr>
              <a:t>supply:</a:t>
            </a:r>
            <a:endParaRPr sz="682" kern="1200">
              <a:solidFill>
                <a:prstClr val="black"/>
              </a:solidFill>
              <a:latin typeface="Calibri"/>
              <a:ea typeface="+mn-ea"/>
              <a:cs typeface="Calibri"/>
            </a:endParaRPr>
          </a:p>
          <a:p>
            <a:pPr marL="281413" indent="-77930" defTabSz="623438">
              <a:buClr>
                <a:srgbClr val="EE3124"/>
              </a:buClr>
              <a:buFontTx/>
              <a:buChar char="•"/>
              <a:tabLst>
                <a:tab pos="281413" algn="l"/>
              </a:tabLst>
            </a:pPr>
            <a:r>
              <a:rPr sz="682" kern="1200" spc="-10" dirty="0">
                <a:solidFill>
                  <a:srgbClr val="231F20"/>
                </a:solidFill>
                <a:latin typeface="Calibri"/>
                <a:ea typeface="+mn-ea"/>
                <a:cs typeface="Calibri"/>
              </a:rPr>
              <a:t>Acute: </a:t>
            </a:r>
            <a:r>
              <a:rPr sz="682" kern="1200" spc="-58" dirty="0">
                <a:solidFill>
                  <a:srgbClr val="231F20"/>
                </a:solidFill>
                <a:latin typeface="Calibri"/>
                <a:ea typeface="+mn-ea"/>
                <a:cs typeface="Calibri"/>
              </a:rPr>
              <a:t>7</a:t>
            </a:r>
            <a:r>
              <a:rPr sz="682" kern="1200" spc="-37" dirty="0">
                <a:solidFill>
                  <a:srgbClr val="231F20"/>
                </a:solidFill>
                <a:latin typeface="Calibri"/>
                <a:ea typeface="+mn-ea"/>
                <a:cs typeface="Calibri"/>
              </a:rPr>
              <a:t> </a:t>
            </a:r>
            <a:r>
              <a:rPr sz="682" kern="1200" spc="-34" dirty="0">
                <a:solidFill>
                  <a:srgbClr val="231F20"/>
                </a:solidFill>
                <a:latin typeface="Calibri"/>
                <a:ea typeface="+mn-ea"/>
                <a:cs typeface="Calibri"/>
              </a:rPr>
              <a:t>days</a:t>
            </a:r>
            <a:r>
              <a:rPr sz="682" b="1" kern="1200" spc="-34" dirty="0">
                <a:solidFill>
                  <a:srgbClr val="EE3124"/>
                </a:solidFill>
                <a:latin typeface="Calibri"/>
                <a:ea typeface="+mn-ea"/>
                <a:cs typeface="Calibri"/>
              </a:rPr>
              <a:t>*</a:t>
            </a:r>
            <a:endParaRPr sz="682" kern="1200">
              <a:solidFill>
                <a:prstClr val="black"/>
              </a:solidFill>
              <a:latin typeface="Calibri"/>
              <a:ea typeface="+mn-ea"/>
              <a:cs typeface="Calibri"/>
            </a:endParaRPr>
          </a:p>
          <a:p>
            <a:pPr marL="281413" indent="-77930" defTabSz="623438">
              <a:buClr>
                <a:srgbClr val="EE3124"/>
              </a:buClr>
              <a:buFontTx/>
              <a:buChar char="•"/>
              <a:tabLst>
                <a:tab pos="281413" algn="l"/>
              </a:tabLst>
            </a:pPr>
            <a:r>
              <a:rPr sz="682" kern="1200" spc="-14" dirty="0">
                <a:solidFill>
                  <a:srgbClr val="231F20"/>
                </a:solidFill>
                <a:latin typeface="Calibri"/>
                <a:ea typeface="+mn-ea"/>
                <a:cs typeface="Calibri"/>
              </a:rPr>
              <a:t>Emergency </a:t>
            </a:r>
            <a:r>
              <a:rPr sz="682" kern="1200" spc="-27" dirty="0">
                <a:solidFill>
                  <a:srgbClr val="231F20"/>
                </a:solidFill>
                <a:latin typeface="Calibri"/>
                <a:ea typeface="+mn-ea"/>
                <a:cs typeface="Calibri"/>
              </a:rPr>
              <a:t>department </a:t>
            </a:r>
            <a:r>
              <a:rPr sz="682" kern="1200" spc="-20" dirty="0">
                <a:solidFill>
                  <a:srgbClr val="231F20"/>
                </a:solidFill>
                <a:latin typeface="Calibri"/>
                <a:ea typeface="+mn-ea"/>
                <a:cs typeface="Calibri"/>
              </a:rPr>
              <a:t>discharge: </a:t>
            </a:r>
            <a:r>
              <a:rPr sz="682" kern="1200" spc="-58" dirty="0">
                <a:solidFill>
                  <a:srgbClr val="231F20"/>
                </a:solidFill>
                <a:latin typeface="Calibri"/>
                <a:ea typeface="+mn-ea"/>
                <a:cs typeface="Calibri"/>
              </a:rPr>
              <a:t>7 </a:t>
            </a:r>
            <a:r>
              <a:rPr sz="682" kern="1200" spc="-48" dirty="0">
                <a:solidFill>
                  <a:srgbClr val="231F20"/>
                </a:solidFill>
                <a:latin typeface="Calibri"/>
                <a:ea typeface="+mn-ea"/>
                <a:cs typeface="Calibri"/>
              </a:rPr>
              <a:t> </a:t>
            </a:r>
            <a:r>
              <a:rPr sz="682" kern="1200" spc="-34" dirty="0">
                <a:solidFill>
                  <a:srgbClr val="231F20"/>
                </a:solidFill>
                <a:latin typeface="Calibri"/>
                <a:ea typeface="+mn-ea"/>
                <a:cs typeface="Calibri"/>
              </a:rPr>
              <a:t>days</a:t>
            </a:r>
            <a:r>
              <a:rPr sz="682" b="1" kern="1200" spc="-34" dirty="0">
                <a:solidFill>
                  <a:srgbClr val="EE3124"/>
                </a:solidFill>
                <a:latin typeface="Calibri"/>
                <a:ea typeface="+mn-ea"/>
                <a:cs typeface="Calibri"/>
              </a:rPr>
              <a:t>*</a:t>
            </a:r>
            <a:endParaRPr sz="682" kern="1200">
              <a:solidFill>
                <a:prstClr val="black"/>
              </a:solidFill>
              <a:latin typeface="Calibri"/>
              <a:ea typeface="+mn-ea"/>
              <a:cs typeface="Calibri"/>
            </a:endParaRPr>
          </a:p>
          <a:p>
            <a:pPr marL="281413" indent="-77930" defTabSz="623438">
              <a:buClr>
                <a:srgbClr val="EE3124"/>
              </a:buClr>
              <a:buFontTx/>
              <a:buChar char="•"/>
              <a:tabLst>
                <a:tab pos="281413" algn="l"/>
              </a:tabLst>
            </a:pPr>
            <a:r>
              <a:rPr sz="682" kern="1200" spc="-20" dirty="0">
                <a:solidFill>
                  <a:srgbClr val="231F20"/>
                </a:solidFill>
                <a:latin typeface="Calibri"/>
                <a:ea typeface="+mn-ea"/>
                <a:cs typeface="Calibri"/>
              </a:rPr>
              <a:t>Post-surgical: </a:t>
            </a:r>
            <a:r>
              <a:rPr sz="682" kern="1200" spc="-65" dirty="0">
                <a:solidFill>
                  <a:srgbClr val="231F20"/>
                </a:solidFill>
                <a:latin typeface="Calibri"/>
                <a:ea typeface="+mn-ea"/>
                <a:cs typeface="Calibri"/>
              </a:rPr>
              <a:t>14</a:t>
            </a:r>
            <a:r>
              <a:rPr sz="682" kern="1200" dirty="0">
                <a:solidFill>
                  <a:srgbClr val="231F20"/>
                </a:solidFill>
                <a:latin typeface="Calibri"/>
                <a:ea typeface="+mn-ea"/>
                <a:cs typeface="Calibri"/>
              </a:rPr>
              <a:t> </a:t>
            </a:r>
            <a:r>
              <a:rPr sz="682" kern="1200" spc="-34" dirty="0">
                <a:solidFill>
                  <a:srgbClr val="231F20"/>
                </a:solidFill>
                <a:latin typeface="Calibri"/>
                <a:ea typeface="+mn-ea"/>
                <a:cs typeface="Calibri"/>
              </a:rPr>
              <a:t>days</a:t>
            </a:r>
            <a:r>
              <a:rPr sz="682" b="1" kern="1200" spc="-34" dirty="0">
                <a:solidFill>
                  <a:srgbClr val="EE3124"/>
                </a:solidFill>
                <a:latin typeface="Calibri"/>
                <a:ea typeface="+mn-ea"/>
                <a:cs typeface="Calibri"/>
              </a:rPr>
              <a:t>*</a:t>
            </a:r>
            <a:endParaRPr sz="682" kern="1200">
              <a:solidFill>
                <a:prstClr val="black"/>
              </a:solidFill>
              <a:latin typeface="Calibri"/>
              <a:ea typeface="+mn-ea"/>
              <a:cs typeface="Calibri"/>
            </a:endParaRPr>
          </a:p>
          <a:p>
            <a:pPr marL="47624" algn="just" defTabSz="623438"/>
            <a:r>
              <a:rPr sz="682" kern="1200" spc="682" dirty="0">
                <a:solidFill>
                  <a:srgbClr val="EE3124"/>
                </a:solidFill>
                <a:latin typeface="Webdings"/>
                <a:ea typeface="+mn-ea"/>
                <a:cs typeface="Webdings"/>
              </a:rPr>
              <a:t>�</a:t>
            </a:r>
            <a:r>
              <a:rPr sz="682" kern="1200" spc="215" dirty="0">
                <a:solidFill>
                  <a:srgbClr val="EE3124"/>
                </a:solidFill>
                <a:latin typeface="Times New Roman"/>
                <a:ea typeface="+mn-ea"/>
                <a:cs typeface="Times New Roman"/>
              </a:rPr>
              <a:t> </a:t>
            </a:r>
            <a:r>
              <a:rPr sz="682" kern="1200" spc="-10" dirty="0">
                <a:solidFill>
                  <a:srgbClr val="231F20"/>
                </a:solidFill>
                <a:latin typeface="Calibri"/>
                <a:ea typeface="+mn-ea"/>
                <a:cs typeface="Calibri"/>
              </a:rPr>
              <a:t>Limits </a:t>
            </a:r>
            <a:r>
              <a:rPr sz="682" kern="1200" spc="-24" dirty="0">
                <a:solidFill>
                  <a:srgbClr val="231F20"/>
                </a:solidFill>
                <a:latin typeface="Calibri"/>
                <a:ea typeface="+mn-ea"/>
                <a:cs typeface="Calibri"/>
              </a:rPr>
              <a:t>to </a:t>
            </a:r>
            <a:r>
              <a:rPr sz="682" kern="1200" spc="-27" dirty="0">
                <a:solidFill>
                  <a:srgbClr val="231F20"/>
                </a:solidFill>
                <a:latin typeface="Calibri"/>
                <a:ea typeface="+mn-ea"/>
                <a:cs typeface="Calibri"/>
              </a:rPr>
              <a:t>the </a:t>
            </a:r>
            <a:r>
              <a:rPr sz="682" kern="1200" spc="-31" dirty="0">
                <a:solidFill>
                  <a:srgbClr val="231F20"/>
                </a:solidFill>
                <a:latin typeface="Calibri"/>
                <a:ea typeface="+mn-ea"/>
                <a:cs typeface="Calibri"/>
              </a:rPr>
              <a:t>number </a:t>
            </a:r>
            <a:r>
              <a:rPr sz="682" kern="1200" spc="-14" dirty="0">
                <a:solidFill>
                  <a:srgbClr val="231F20"/>
                </a:solidFill>
                <a:latin typeface="Calibri"/>
                <a:ea typeface="+mn-ea"/>
                <a:cs typeface="Calibri"/>
              </a:rPr>
              <a:t>of </a:t>
            </a:r>
            <a:r>
              <a:rPr sz="682" kern="1200" spc="-20" dirty="0">
                <a:solidFill>
                  <a:srgbClr val="231F20"/>
                </a:solidFill>
                <a:latin typeface="Calibri"/>
                <a:ea typeface="+mn-ea"/>
                <a:cs typeface="Calibri"/>
              </a:rPr>
              <a:t>pills </a:t>
            </a:r>
            <a:r>
              <a:rPr sz="682" kern="1200" spc="-27" dirty="0">
                <a:solidFill>
                  <a:srgbClr val="231F20"/>
                </a:solidFill>
                <a:latin typeface="Calibri"/>
                <a:ea typeface="+mn-ea"/>
                <a:cs typeface="Calibri"/>
              </a:rPr>
              <a:t>in </a:t>
            </a:r>
            <a:r>
              <a:rPr sz="682" kern="1200" spc="-31" dirty="0">
                <a:solidFill>
                  <a:srgbClr val="231F20"/>
                </a:solidFill>
                <a:latin typeface="Calibri"/>
                <a:ea typeface="+mn-ea"/>
                <a:cs typeface="Calibri"/>
              </a:rPr>
              <a:t>a </a:t>
            </a:r>
            <a:r>
              <a:rPr sz="682" kern="1200" spc="-24" dirty="0">
                <a:solidFill>
                  <a:srgbClr val="231F20"/>
                </a:solidFill>
                <a:latin typeface="Calibri"/>
                <a:ea typeface="+mn-ea"/>
                <a:cs typeface="Calibri"/>
              </a:rPr>
              <a:t>supply:</a:t>
            </a:r>
            <a:endParaRPr sz="682" kern="1200">
              <a:solidFill>
                <a:prstClr val="black"/>
              </a:solidFill>
              <a:latin typeface="Calibri"/>
              <a:ea typeface="+mn-ea"/>
              <a:cs typeface="Calibri"/>
            </a:endParaRPr>
          </a:p>
          <a:p>
            <a:pPr marL="281413" indent="-77930" defTabSz="623438">
              <a:buClr>
                <a:srgbClr val="EE3124"/>
              </a:buClr>
              <a:buFontTx/>
              <a:buChar char="•"/>
              <a:tabLst>
                <a:tab pos="281413" algn="l"/>
              </a:tabLst>
            </a:pPr>
            <a:r>
              <a:rPr sz="682" kern="1200" spc="-24" dirty="0">
                <a:solidFill>
                  <a:srgbClr val="231F20"/>
                </a:solidFill>
                <a:latin typeface="Calibri"/>
                <a:ea typeface="+mn-ea"/>
                <a:cs typeface="Calibri"/>
              </a:rPr>
              <a:t>Follow </a:t>
            </a:r>
            <a:r>
              <a:rPr sz="682" kern="1200" spc="-34" dirty="0">
                <a:solidFill>
                  <a:srgbClr val="231F20"/>
                </a:solidFill>
                <a:latin typeface="Calibri"/>
                <a:ea typeface="+mn-ea"/>
                <a:cs typeface="Calibri"/>
              </a:rPr>
              <a:t>manufacturer’s </a:t>
            </a:r>
            <a:r>
              <a:rPr sz="682" kern="1200" spc="-24" dirty="0">
                <a:solidFill>
                  <a:srgbClr val="231F20"/>
                </a:solidFill>
                <a:latin typeface="Calibri"/>
                <a:ea typeface="+mn-ea"/>
                <a:cs typeface="Calibri"/>
              </a:rPr>
              <a:t>directions </a:t>
            </a:r>
            <a:r>
              <a:rPr sz="682" kern="1200" spc="-20" dirty="0">
                <a:solidFill>
                  <a:srgbClr val="231F20"/>
                </a:solidFill>
                <a:latin typeface="Calibri"/>
                <a:ea typeface="+mn-ea"/>
                <a:cs typeface="Calibri"/>
              </a:rPr>
              <a:t>for</a:t>
            </a:r>
            <a:r>
              <a:rPr sz="682" kern="1200" spc="68" dirty="0">
                <a:solidFill>
                  <a:srgbClr val="231F20"/>
                </a:solidFill>
                <a:latin typeface="Calibri"/>
                <a:ea typeface="+mn-ea"/>
                <a:cs typeface="Calibri"/>
              </a:rPr>
              <a:t> </a:t>
            </a:r>
            <a:r>
              <a:rPr sz="682" kern="1200" spc="-41" dirty="0">
                <a:solidFill>
                  <a:srgbClr val="231F20"/>
                </a:solidFill>
                <a:latin typeface="Calibri"/>
                <a:ea typeface="+mn-ea"/>
                <a:cs typeface="Calibri"/>
              </a:rPr>
              <a:t>use</a:t>
            </a:r>
            <a:r>
              <a:rPr sz="682" b="1" kern="1200" spc="-41" dirty="0">
                <a:solidFill>
                  <a:srgbClr val="EE3124"/>
                </a:solidFill>
                <a:latin typeface="Calibri"/>
                <a:ea typeface="+mn-ea"/>
                <a:cs typeface="Calibri"/>
              </a:rPr>
              <a:t>*</a:t>
            </a:r>
            <a:endParaRPr sz="682" kern="1200">
              <a:solidFill>
                <a:prstClr val="black"/>
              </a:solidFill>
              <a:latin typeface="Calibri"/>
              <a:ea typeface="+mn-ea"/>
              <a:cs typeface="Calibri"/>
            </a:endParaRPr>
          </a:p>
          <a:p>
            <a:pPr marL="47624" algn="just" defTabSz="623438"/>
            <a:r>
              <a:rPr sz="682" kern="1200" spc="682" dirty="0">
                <a:solidFill>
                  <a:srgbClr val="EE3124"/>
                </a:solidFill>
                <a:latin typeface="Webdings"/>
                <a:ea typeface="+mn-ea"/>
                <a:cs typeface="Webdings"/>
              </a:rPr>
              <a:t>�</a:t>
            </a:r>
            <a:r>
              <a:rPr sz="682" kern="1200" spc="139" dirty="0">
                <a:solidFill>
                  <a:srgbClr val="EE3124"/>
                </a:solidFill>
                <a:latin typeface="Times New Roman"/>
                <a:ea typeface="+mn-ea"/>
                <a:cs typeface="Times New Roman"/>
              </a:rPr>
              <a:t> </a:t>
            </a:r>
            <a:r>
              <a:rPr sz="682" kern="1200" spc="-10" dirty="0">
                <a:solidFill>
                  <a:srgbClr val="231F20"/>
                </a:solidFill>
                <a:latin typeface="Calibri"/>
                <a:ea typeface="+mn-ea"/>
                <a:cs typeface="Calibri"/>
              </a:rPr>
              <a:t>Limits </a:t>
            </a:r>
            <a:r>
              <a:rPr sz="682" kern="1200" spc="-24" dirty="0">
                <a:solidFill>
                  <a:srgbClr val="231F20"/>
                </a:solidFill>
                <a:latin typeface="Calibri"/>
                <a:ea typeface="+mn-ea"/>
                <a:cs typeface="Calibri"/>
              </a:rPr>
              <a:t>to </a:t>
            </a:r>
            <a:r>
              <a:rPr sz="682" kern="1200" spc="-27" dirty="0">
                <a:solidFill>
                  <a:srgbClr val="231F20"/>
                </a:solidFill>
                <a:latin typeface="Calibri"/>
                <a:ea typeface="+mn-ea"/>
                <a:cs typeface="Calibri"/>
              </a:rPr>
              <a:t>the </a:t>
            </a:r>
            <a:r>
              <a:rPr sz="682" kern="1200" spc="-24" dirty="0">
                <a:solidFill>
                  <a:srgbClr val="231F20"/>
                </a:solidFill>
                <a:latin typeface="Calibri"/>
                <a:ea typeface="+mn-ea"/>
                <a:cs typeface="Calibri"/>
              </a:rPr>
              <a:t>prescribed </a:t>
            </a:r>
            <a:r>
              <a:rPr sz="682" kern="1200" spc="-27" dirty="0">
                <a:solidFill>
                  <a:srgbClr val="231F20"/>
                </a:solidFill>
                <a:latin typeface="Calibri"/>
                <a:ea typeface="+mn-ea"/>
                <a:cs typeface="Calibri"/>
              </a:rPr>
              <a:t>strength:</a:t>
            </a:r>
            <a:endParaRPr sz="682" kern="1200">
              <a:solidFill>
                <a:prstClr val="black"/>
              </a:solidFill>
              <a:latin typeface="Calibri"/>
              <a:ea typeface="+mn-ea"/>
              <a:cs typeface="Calibri"/>
            </a:endParaRPr>
          </a:p>
          <a:p>
            <a:pPr marL="281413" marR="74033" indent="-77930" defTabSz="623438">
              <a:buClr>
                <a:srgbClr val="EE3124"/>
              </a:buClr>
              <a:buFontTx/>
              <a:buChar char="•"/>
              <a:tabLst>
                <a:tab pos="281413" algn="l"/>
              </a:tabLst>
            </a:pPr>
            <a:r>
              <a:rPr sz="682" kern="1200" spc="-72" dirty="0">
                <a:solidFill>
                  <a:srgbClr val="231F20"/>
                </a:solidFill>
                <a:latin typeface="Calibri"/>
                <a:ea typeface="+mn-ea"/>
                <a:cs typeface="Calibri"/>
              </a:rPr>
              <a:t>&gt; </a:t>
            </a:r>
            <a:r>
              <a:rPr sz="682" kern="1200" spc="-10" dirty="0">
                <a:solidFill>
                  <a:srgbClr val="231F20"/>
                </a:solidFill>
                <a:latin typeface="Calibri"/>
                <a:ea typeface="+mn-ea"/>
                <a:cs typeface="Calibri"/>
              </a:rPr>
              <a:t>50 </a:t>
            </a:r>
            <a:r>
              <a:rPr sz="682" kern="1200" dirty="0">
                <a:solidFill>
                  <a:srgbClr val="231F20"/>
                </a:solidFill>
                <a:latin typeface="Calibri"/>
                <a:ea typeface="+mn-ea"/>
                <a:cs typeface="Calibri"/>
              </a:rPr>
              <a:t>MME, </a:t>
            </a:r>
            <a:r>
              <a:rPr sz="682" kern="1200" spc="-24" dirty="0">
                <a:solidFill>
                  <a:srgbClr val="231F20"/>
                </a:solidFill>
                <a:latin typeface="Calibri"/>
                <a:ea typeface="+mn-ea"/>
                <a:cs typeface="Calibri"/>
              </a:rPr>
              <a:t>document </a:t>
            </a:r>
            <a:r>
              <a:rPr sz="682" kern="1200" spc="-31" dirty="0">
                <a:solidFill>
                  <a:srgbClr val="231F20"/>
                </a:solidFill>
                <a:latin typeface="Calibri"/>
                <a:ea typeface="+mn-ea"/>
                <a:cs typeface="Calibri"/>
              </a:rPr>
              <a:t>reasons </a:t>
            </a:r>
            <a:r>
              <a:rPr sz="682" kern="1200" spc="-27" dirty="0">
                <a:solidFill>
                  <a:srgbClr val="231F20"/>
                </a:solidFill>
                <a:latin typeface="Calibri"/>
                <a:ea typeface="+mn-ea"/>
                <a:cs typeface="Calibri"/>
              </a:rPr>
              <a:t>in the </a:t>
            </a:r>
            <a:r>
              <a:rPr sz="682" kern="1200" spc="-20" dirty="0">
                <a:solidFill>
                  <a:srgbClr val="231F20"/>
                </a:solidFill>
                <a:latin typeface="Calibri"/>
                <a:ea typeface="+mn-ea"/>
                <a:cs typeface="Calibri"/>
              </a:rPr>
              <a:t>medical  </a:t>
            </a:r>
            <a:r>
              <a:rPr sz="682" kern="1200" spc="-24" dirty="0">
                <a:solidFill>
                  <a:srgbClr val="231F20"/>
                </a:solidFill>
                <a:latin typeface="Calibri"/>
                <a:ea typeface="+mn-ea"/>
                <a:cs typeface="Calibri"/>
              </a:rPr>
              <a:t>record</a:t>
            </a:r>
            <a:endParaRPr sz="682" kern="1200">
              <a:solidFill>
                <a:prstClr val="black"/>
              </a:solidFill>
              <a:latin typeface="Calibri"/>
              <a:ea typeface="+mn-ea"/>
              <a:cs typeface="Calibri"/>
            </a:endParaRPr>
          </a:p>
          <a:p>
            <a:pPr marL="281413" marR="3464" indent="-77930" defTabSz="623438">
              <a:buClr>
                <a:srgbClr val="EE3124"/>
              </a:buClr>
              <a:buFontTx/>
              <a:buChar char="•"/>
              <a:tabLst>
                <a:tab pos="281413" algn="l"/>
              </a:tabLst>
            </a:pPr>
            <a:r>
              <a:rPr sz="682" kern="1200" spc="-72" dirty="0">
                <a:solidFill>
                  <a:srgbClr val="231F20"/>
                </a:solidFill>
                <a:latin typeface="Calibri"/>
                <a:ea typeface="+mn-ea"/>
                <a:cs typeface="Calibri"/>
              </a:rPr>
              <a:t>&gt; </a:t>
            </a:r>
            <a:r>
              <a:rPr sz="682" kern="1200" spc="-51" dirty="0">
                <a:solidFill>
                  <a:srgbClr val="231F20"/>
                </a:solidFill>
                <a:latin typeface="Calibri"/>
                <a:ea typeface="+mn-ea"/>
                <a:cs typeface="Calibri"/>
              </a:rPr>
              <a:t>120 </a:t>
            </a:r>
            <a:r>
              <a:rPr sz="682" kern="1200" dirty="0">
                <a:solidFill>
                  <a:srgbClr val="231F20"/>
                </a:solidFill>
                <a:latin typeface="Calibri"/>
                <a:ea typeface="+mn-ea"/>
                <a:cs typeface="Calibri"/>
              </a:rPr>
              <a:t>MME, </a:t>
            </a:r>
            <a:r>
              <a:rPr sz="682" kern="1200" spc="-24" dirty="0">
                <a:solidFill>
                  <a:srgbClr val="231F20"/>
                </a:solidFill>
                <a:latin typeface="Calibri"/>
                <a:ea typeface="+mn-ea"/>
                <a:cs typeface="Calibri"/>
              </a:rPr>
              <a:t>document </a:t>
            </a:r>
            <a:r>
              <a:rPr sz="682" kern="1200" spc="-27" dirty="0">
                <a:solidFill>
                  <a:srgbClr val="231F20"/>
                </a:solidFill>
                <a:latin typeface="Calibri"/>
                <a:ea typeface="+mn-ea"/>
                <a:cs typeface="Calibri"/>
              </a:rPr>
              <a:t>reasonable </a:t>
            </a:r>
            <a:r>
              <a:rPr sz="682" kern="1200" spc="-24" dirty="0">
                <a:solidFill>
                  <a:srgbClr val="231F20"/>
                </a:solidFill>
                <a:latin typeface="Calibri"/>
                <a:ea typeface="+mn-ea"/>
                <a:cs typeface="Calibri"/>
              </a:rPr>
              <a:t>justification  </a:t>
            </a:r>
            <a:r>
              <a:rPr sz="682" kern="1200" spc="-27" dirty="0">
                <a:solidFill>
                  <a:srgbClr val="231F20"/>
                </a:solidFill>
                <a:latin typeface="Calibri"/>
                <a:ea typeface="+mn-ea"/>
                <a:cs typeface="Calibri"/>
              </a:rPr>
              <a:t>or refer </a:t>
            </a:r>
            <a:r>
              <a:rPr sz="682" kern="1200" spc="-24" dirty="0">
                <a:solidFill>
                  <a:srgbClr val="231F20"/>
                </a:solidFill>
                <a:latin typeface="Calibri"/>
                <a:ea typeface="+mn-ea"/>
                <a:cs typeface="Calibri"/>
              </a:rPr>
              <a:t>to </a:t>
            </a:r>
            <a:r>
              <a:rPr sz="682" kern="1200" spc="-27" dirty="0">
                <a:solidFill>
                  <a:srgbClr val="231F20"/>
                </a:solidFill>
                <a:latin typeface="Calibri"/>
                <a:ea typeface="+mn-ea"/>
                <a:cs typeface="Calibri"/>
              </a:rPr>
              <a:t>or </a:t>
            </a:r>
            <a:r>
              <a:rPr sz="682" kern="1200" spc="-24" dirty="0">
                <a:solidFill>
                  <a:srgbClr val="231F20"/>
                </a:solidFill>
                <a:latin typeface="Calibri"/>
                <a:ea typeface="+mn-ea"/>
                <a:cs typeface="Calibri"/>
              </a:rPr>
              <a:t>consult </a:t>
            </a:r>
            <a:r>
              <a:rPr sz="682" kern="1200" spc="-41" dirty="0">
                <a:solidFill>
                  <a:srgbClr val="231F20"/>
                </a:solidFill>
                <a:latin typeface="Calibri"/>
                <a:ea typeface="+mn-ea"/>
                <a:cs typeface="Calibri"/>
              </a:rPr>
              <a:t>with </a:t>
            </a:r>
            <a:r>
              <a:rPr sz="682" kern="1200" spc="-31" dirty="0">
                <a:solidFill>
                  <a:srgbClr val="231F20"/>
                </a:solidFill>
                <a:latin typeface="Calibri"/>
                <a:ea typeface="+mn-ea"/>
                <a:cs typeface="Calibri"/>
              </a:rPr>
              <a:t>a </a:t>
            </a:r>
            <a:r>
              <a:rPr sz="682" kern="1200" spc="-27" dirty="0">
                <a:solidFill>
                  <a:srgbClr val="231F20"/>
                </a:solidFill>
                <a:latin typeface="Calibri"/>
                <a:ea typeface="+mn-ea"/>
                <a:cs typeface="Calibri"/>
              </a:rPr>
              <a:t>pain management  </a:t>
            </a:r>
            <a:r>
              <a:rPr sz="682" kern="1200" spc="-20" dirty="0">
                <a:solidFill>
                  <a:srgbClr val="231F20"/>
                </a:solidFill>
                <a:latin typeface="Calibri"/>
                <a:ea typeface="+mn-ea"/>
                <a:cs typeface="Calibri"/>
              </a:rPr>
              <a:t>specialist</a:t>
            </a:r>
            <a:endParaRPr sz="682" kern="1200">
              <a:solidFill>
                <a:prstClr val="black"/>
              </a:solidFill>
              <a:latin typeface="Calibri"/>
              <a:ea typeface="+mn-ea"/>
              <a:cs typeface="Calibri"/>
            </a:endParaRPr>
          </a:p>
          <a:p>
            <a:pPr marL="8659" marR="10824" algn="just" defTabSz="623438"/>
            <a:r>
              <a:rPr sz="682" b="1" kern="1200" spc="-48" dirty="0">
                <a:solidFill>
                  <a:srgbClr val="EE3124"/>
                </a:solidFill>
                <a:latin typeface="Calibri"/>
                <a:ea typeface="+mn-ea"/>
                <a:cs typeface="Calibri"/>
              </a:rPr>
              <a:t>*</a:t>
            </a:r>
            <a:r>
              <a:rPr sz="682" i="1" kern="1200" spc="-48" dirty="0">
                <a:solidFill>
                  <a:srgbClr val="EE3124"/>
                </a:solidFill>
                <a:latin typeface="Calibri"/>
                <a:ea typeface="+mn-ea"/>
                <a:cs typeface="Calibri"/>
              </a:rPr>
              <a:t>May </a:t>
            </a:r>
            <a:r>
              <a:rPr sz="682" i="1" kern="1200" spc="-27" dirty="0">
                <a:solidFill>
                  <a:srgbClr val="EE3124"/>
                </a:solidFill>
                <a:latin typeface="Calibri"/>
                <a:ea typeface="+mn-ea"/>
                <a:cs typeface="Calibri"/>
              </a:rPr>
              <a:t>prescribe </a:t>
            </a:r>
            <a:r>
              <a:rPr sz="682" i="1" kern="1200" spc="-31" dirty="0">
                <a:solidFill>
                  <a:srgbClr val="EE3124"/>
                </a:solidFill>
                <a:latin typeface="Calibri"/>
                <a:ea typeface="+mn-ea"/>
                <a:cs typeface="Calibri"/>
              </a:rPr>
              <a:t>longer </a:t>
            </a:r>
            <a:r>
              <a:rPr sz="682" i="1" kern="1200" spc="-41" dirty="0">
                <a:solidFill>
                  <a:srgbClr val="EE3124"/>
                </a:solidFill>
                <a:latin typeface="Calibri"/>
                <a:ea typeface="+mn-ea"/>
                <a:cs typeface="Calibri"/>
              </a:rPr>
              <a:t>and/or </a:t>
            </a:r>
            <a:r>
              <a:rPr sz="682" i="1" kern="1200" spc="-20" dirty="0">
                <a:solidFill>
                  <a:srgbClr val="EE3124"/>
                </a:solidFill>
                <a:latin typeface="Calibri"/>
                <a:ea typeface="+mn-ea"/>
                <a:cs typeface="Calibri"/>
              </a:rPr>
              <a:t>exceed </a:t>
            </a:r>
            <a:r>
              <a:rPr sz="682" i="1" kern="1200" spc="-27" dirty="0">
                <a:solidFill>
                  <a:srgbClr val="EE3124"/>
                </a:solidFill>
                <a:latin typeface="Calibri"/>
                <a:ea typeface="+mn-ea"/>
                <a:cs typeface="Calibri"/>
              </a:rPr>
              <a:t>the </a:t>
            </a:r>
            <a:r>
              <a:rPr sz="682" i="1" kern="1200" spc="-41" dirty="0">
                <a:solidFill>
                  <a:srgbClr val="EE3124"/>
                </a:solidFill>
                <a:latin typeface="Calibri"/>
                <a:ea typeface="+mn-ea"/>
                <a:cs typeface="Calibri"/>
              </a:rPr>
              <a:t>manufacturer’s  </a:t>
            </a:r>
            <a:r>
              <a:rPr sz="682" i="1" kern="1200" spc="-27" dirty="0">
                <a:solidFill>
                  <a:srgbClr val="EE3124"/>
                </a:solidFill>
                <a:latin typeface="Calibri"/>
                <a:ea typeface="+mn-ea"/>
                <a:cs typeface="Calibri"/>
              </a:rPr>
              <a:t>directions </a:t>
            </a:r>
            <a:r>
              <a:rPr sz="682" i="1" kern="1200" spc="-34" dirty="0">
                <a:solidFill>
                  <a:srgbClr val="EE3124"/>
                </a:solidFill>
                <a:latin typeface="Calibri"/>
                <a:ea typeface="+mn-ea"/>
                <a:cs typeface="Calibri"/>
              </a:rPr>
              <a:t>for </a:t>
            </a:r>
            <a:r>
              <a:rPr sz="682" i="1" kern="1200" spc="-31" dirty="0">
                <a:solidFill>
                  <a:srgbClr val="EE3124"/>
                </a:solidFill>
                <a:latin typeface="Calibri"/>
                <a:ea typeface="+mn-ea"/>
                <a:cs typeface="Calibri"/>
              </a:rPr>
              <a:t>use </a:t>
            </a:r>
            <a:r>
              <a:rPr sz="682" i="1" kern="1200" spc="-20" dirty="0">
                <a:solidFill>
                  <a:srgbClr val="EE3124"/>
                </a:solidFill>
                <a:latin typeface="Calibri"/>
                <a:ea typeface="+mn-ea"/>
                <a:cs typeface="Calibri"/>
              </a:rPr>
              <a:t>if </a:t>
            </a:r>
            <a:r>
              <a:rPr sz="682" i="1" kern="1200" spc="-31" dirty="0">
                <a:solidFill>
                  <a:srgbClr val="EE3124"/>
                </a:solidFill>
                <a:latin typeface="Calibri"/>
                <a:ea typeface="+mn-ea"/>
                <a:cs typeface="Calibri"/>
              </a:rPr>
              <a:t>extenuating </a:t>
            </a:r>
            <a:r>
              <a:rPr sz="682" i="1" kern="1200" spc="-27" dirty="0">
                <a:solidFill>
                  <a:srgbClr val="EE3124"/>
                </a:solidFill>
                <a:latin typeface="Calibri"/>
                <a:ea typeface="+mn-ea"/>
                <a:cs typeface="Calibri"/>
              </a:rPr>
              <a:t>circumstances </a:t>
            </a:r>
            <a:r>
              <a:rPr sz="682" i="1" kern="1200" spc="-48" dirty="0">
                <a:solidFill>
                  <a:srgbClr val="EE3124"/>
                </a:solidFill>
                <a:latin typeface="Calibri"/>
                <a:ea typeface="+mn-ea"/>
                <a:cs typeface="Calibri"/>
              </a:rPr>
              <a:t>are </a:t>
            </a:r>
            <a:r>
              <a:rPr sz="682" i="1" kern="1200" spc="-27" dirty="0">
                <a:solidFill>
                  <a:srgbClr val="EE3124"/>
                </a:solidFill>
                <a:latin typeface="Calibri"/>
                <a:ea typeface="+mn-ea"/>
                <a:cs typeface="Calibri"/>
              </a:rPr>
              <a:t>clearly  </a:t>
            </a:r>
            <a:r>
              <a:rPr sz="682" i="1" kern="1200" spc="-31" dirty="0">
                <a:solidFill>
                  <a:srgbClr val="EE3124"/>
                </a:solidFill>
                <a:latin typeface="Calibri"/>
                <a:ea typeface="+mn-ea"/>
                <a:cs typeface="Calibri"/>
              </a:rPr>
              <a:t>documented </a:t>
            </a:r>
            <a:r>
              <a:rPr sz="682" i="1" kern="1200" spc="-27" dirty="0">
                <a:solidFill>
                  <a:srgbClr val="EE3124"/>
                </a:solidFill>
                <a:latin typeface="Calibri"/>
                <a:ea typeface="+mn-ea"/>
                <a:cs typeface="Calibri"/>
              </a:rPr>
              <a:t>in the medical</a:t>
            </a:r>
            <a:r>
              <a:rPr sz="682" i="1" kern="1200" spc="17" dirty="0">
                <a:solidFill>
                  <a:srgbClr val="EE3124"/>
                </a:solidFill>
                <a:latin typeface="Calibri"/>
                <a:ea typeface="+mn-ea"/>
                <a:cs typeface="Calibri"/>
              </a:rPr>
              <a:t> </a:t>
            </a:r>
            <a:r>
              <a:rPr sz="682" i="1" kern="1200" spc="-31" dirty="0">
                <a:solidFill>
                  <a:srgbClr val="EE3124"/>
                </a:solidFill>
                <a:latin typeface="Calibri"/>
                <a:ea typeface="+mn-ea"/>
                <a:cs typeface="Calibri"/>
              </a:rPr>
              <a:t>record.</a:t>
            </a:r>
            <a:endParaRPr sz="682" kern="1200">
              <a:solidFill>
                <a:prstClr val="black"/>
              </a:solidFill>
              <a:latin typeface="Calibri"/>
              <a:ea typeface="+mn-ea"/>
              <a:cs typeface="Calibri"/>
            </a:endParaRPr>
          </a:p>
        </p:txBody>
      </p:sp>
      <p:sp>
        <p:nvSpPr>
          <p:cNvPr id="12" name="object 12"/>
          <p:cNvSpPr txBox="1"/>
          <p:nvPr/>
        </p:nvSpPr>
        <p:spPr>
          <a:xfrm>
            <a:off x="2908196" y="1388084"/>
            <a:ext cx="3327689" cy="470408"/>
          </a:xfrm>
          <a:prstGeom prst="rect">
            <a:avLst/>
          </a:prstGeom>
        </p:spPr>
        <p:txBody>
          <a:bodyPr vert="horz" wrap="square" lIns="0" tIns="8659" rIns="0" bIns="0" rtlCol="0">
            <a:spAutoFit/>
          </a:bodyPr>
          <a:lstStyle/>
          <a:p>
            <a:pPr algn="ctr" defTabSz="623438">
              <a:spcBef>
                <a:spcPts val="68"/>
              </a:spcBef>
            </a:pPr>
            <a:r>
              <a:rPr sz="1500" b="1" kern="1200" spc="-27" dirty="0">
                <a:solidFill>
                  <a:srgbClr val="FFFFFF"/>
                </a:solidFill>
                <a:latin typeface="Calibri"/>
                <a:ea typeface="+mn-ea"/>
                <a:cs typeface="Calibri"/>
              </a:rPr>
              <a:t>New </a:t>
            </a:r>
            <a:r>
              <a:rPr sz="1500" b="1" kern="1200" spc="-24" dirty="0">
                <a:solidFill>
                  <a:srgbClr val="FFFFFF"/>
                </a:solidFill>
                <a:latin typeface="Calibri"/>
                <a:ea typeface="+mn-ea"/>
                <a:cs typeface="Calibri"/>
              </a:rPr>
              <a:t>Requirements </a:t>
            </a:r>
            <a:r>
              <a:rPr sz="1500" b="1" kern="1200" spc="-10" dirty="0">
                <a:solidFill>
                  <a:srgbClr val="FFFFFF"/>
                </a:solidFill>
                <a:latin typeface="Calibri"/>
                <a:ea typeface="+mn-ea"/>
                <a:cs typeface="Calibri"/>
              </a:rPr>
              <a:t>for </a:t>
            </a:r>
            <a:r>
              <a:rPr sz="1500" b="1" kern="1200" spc="-17" dirty="0">
                <a:solidFill>
                  <a:srgbClr val="FFFFFF"/>
                </a:solidFill>
                <a:latin typeface="Calibri"/>
                <a:ea typeface="+mn-ea"/>
                <a:cs typeface="Calibri"/>
              </a:rPr>
              <a:t>Treating </a:t>
            </a:r>
            <a:r>
              <a:rPr sz="1500" b="1" kern="1200" spc="3" dirty="0">
                <a:solidFill>
                  <a:srgbClr val="FFFFFF"/>
                </a:solidFill>
                <a:latin typeface="Calibri"/>
                <a:ea typeface="+mn-ea"/>
                <a:cs typeface="Calibri"/>
              </a:rPr>
              <a:t>Acute</a:t>
            </a:r>
            <a:r>
              <a:rPr sz="1500" b="1" kern="1200" spc="-31" dirty="0">
                <a:solidFill>
                  <a:srgbClr val="FFFFFF"/>
                </a:solidFill>
                <a:latin typeface="Calibri"/>
                <a:ea typeface="+mn-ea"/>
                <a:cs typeface="Calibri"/>
              </a:rPr>
              <a:t> </a:t>
            </a:r>
            <a:r>
              <a:rPr sz="1500" b="1" kern="1200" spc="-14" dirty="0">
                <a:solidFill>
                  <a:srgbClr val="FFFFFF"/>
                </a:solidFill>
                <a:latin typeface="Calibri"/>
                <a:ea typeface="+mn-ea"/>
                <a:cs typeface="Calibri"/>
              </a:rPr>
              <a:t>Pain</a:t>
            </a:r>
            <a:endParaRPr sz="1500" kern="1200">
              <a:solidFill>
                <a:prstClr val="black"/>
              </a:solidFill>
              <a:latin typeface="Calibri"/>
              <a:ea typeface="+mn-ea"/>
              <a:cs typeface="Calibri"/>
            </a:endParaRPr>
          </a:p>
          <a:p>
            <a:pPr algn="ctr" defTabSz="623438"/>
            <a:r>
              <a:rPr sz="1500" kern="1200" spc="-31" dirty="0">
                <a:solidFill>
                  <a:srgbClr val="FFFFFF"/>
                </a:solidFill>
                <a:latin typeface="Calibri"/>
                <a:ea typeface="+mn-ea"/>
                <a:cs typeface="Calibri"/>
              </a:rPr>
              <a:t>(Pain </a:t>
            </a:r>
            <a:r>
              <a:rPr sz="1500" kern="1200" spc="-51" dirty="0">
                <a:solidFill>
                  <a:srgbClr val="FFFFFF"/>
                </a:solidFill>
                <a:latin typeface="Calibri"/>
                <a:ea typeface="+mn-ea"/>
                <a:cs typeface="Calibri"/>
              </a:rPr>
              <a:t>lasting </a:t>
            </a:r>
            <a:r>
              <a:rPr sz="1500" kern="1200" spc="-58" dirty="0">
                <a:solidFill>
                  <a:srgbClr val="FFFFFF"/>
                </a:solidFill>
                <a:latin typeface="Calibri"/>
                <a:ea typeface="+mn-ea"/>
                <a:cs typeface="Calibri"/>
              </a:rPr>
              <a:t>less </a:t>
            </a:r>
            <a:r>
              <a:rPr sz="1500" kern="1200" spc="-75" dirty="0">
                <a:solidFill>
                  <a:srgbClr val="FFFFFF"/>
                </a:solidFill>
                <a:latin typeface="Calibri"/>
                <a:ea typeface="+mn-ea"/>
                <a:cs typeface="Calibri"/>
              </a:rPr>
              <a:t>than </a:t>
            </a:r>
            <a:r>
              <a:rPr sz="1500" kern="1200" spc="-130" dirty="0">
                <a:solidFill>
                  <a:srgbClr val="FFFFFF"/>
                </a:solidFill>
                <a:latin typeface="Calibri"/>
                <a:ea typeface="+mn-ea"/>
                <a:cs typeface="Calibri"/>
              </a:rPr>
              <a:t>3 </a:t>
            </a:r>
            <a:r>
              <a:rPr sz="1500" kern="1200" spc="-123" dirty="0">
                <a:solidFill>
                  <a:srgbClr val="FFFFFF"/>
                </a:solidFill>
                <a:latin typeface="Calibri"/>
                <a:ea typeface="+mn-ea"/>
                <a:cs typeface="Calibri"/>
              </a:rPr>
              <a:t> </a:t>
            </a:r>
            <a:r>
              <a:rPr sz="1500" kern="1200" spc="-51" dirty="0">
                <a:solidFill>
                  <a:srgbClr val="FFFFFF"/>
                </a:solidFill>
                <a:latin typeface="Calibri"/>
                <a:ea typeface="+mn-ea"/>
                <a:cs typeface="Calibri"/>
              </a:rPr>
              <a:t>months)</a:t>
            </a:r>
            <a:endParaRPr sz="1500" kern="1200">
              <a:solidFill>
                <a:prstClr val="black"/>
              </a:solidFill>
              <a:latin typeface="Calibri"/>
              <a:ea typeface="+mn-ea"/>
              <a:cs typeface="Calibri"/>
            </a:endParaRPr>
          </a:p>
        </p:txBody>
      </p:sp>
      <p:sp>
        <p:nvSpPr>
          <p:cNvPr id="13" name="object 13"/>
          <p:cNvSpPr txBox="1"/>
          <p:nvPr/>
        </p:nvSpPr>
        <p:spPr>
          <a:xfrm>
            <a:off x="4623954" y="2070960"/>
            <a:ext cx="1974273" cy="2535105"/>
          </a:xfrm>
          <a:prstGeom prst="rect">
            <a:avLst/>
          </a:prstGeom>
          <a:solidFill>
            <a:srgbClr val="FEE9D6"/>
          </a:solidFill>
        </p:spPr>
        <p:txBody>
          <a:bodyPr vert="horz" wrap="square" lIns="0" tIns="62345" rIns="0" bIns="0" rtlCol="0">
            <a:spAutoFit/>
          </a:bodyPr>
          <a:lstStyle/>
          <a:p>
            <a:pPr marL="74899" defTabSz="623438">
              <a:spcBef>
                <a:spcPts val="491"/>
              </a:spcBef>
            </a:pPr>
            <a:r>
              <a:rPr sz="886" b="1" kern="1200" spc="-3" dirty="0">
                <a:solidFill>
                  <a:srgbClr val="F47720"/>
                </a:solidFill>
                <a:latin typeface="Calibri"/>
                <a:ea typeface="+mn-ea"/>
                <a:cs typeface="Calibri"/>
              </a:rPr>
              <a:t>Special</a:t>
            </a:r>
            <a:r>
              <a:rPr sz="886" b="1" kern="1200" spc="-27" dirty="0">
                <a:solidFill>
                  <a:srgbClr val="F47720"/>
                </a:solidFill>
                <a:latin typeface="Calibri"/>
                <a:ea typeface="+mn-ea"/>
                <a:cs typeface="Calibri"/>
              </a:rPr>
              <a:t> </a:t>
            </a:r>
            <a:r>
              <a:rPr sz="886" b="1" kern="1200" spc="-7" dirty="0">
                <a:solidFill>
                  <a:srgbClr val="F47720"/>
                </a:solidFill>
                <a:latin typeface="Calibri"/>
                <a:ea typeface="+mn-ea"/>
                <a:cs typeface="Calibri"/>
              </a:rPr>
              <a:t>Considerations</a:t>
            </a:r>
            <a:endParaRPr sz="886" kern="1200">
              <a:solidFill>
                <a:prstClr val="black"/>
              </a:solidFill>
              <a:latin typeface="Calibri"/>
              <a:ea typeface="+mn-ea"/>
              <a:cs typeface="Calibri"/>
            </a:endParaRPr>
          </a:p>
          <a:p>
            <a:pPr marL="74899" marR="255869" defTabSz="623438">
              <a:spcBef>
                <a:spcPts val="692"/>
              </a:spcBef>
            </a:pPr>
            <a:r>
              <a:rPr sz="682" b="1" kern="1200" spc="44" dirty="0">
                <a:solidFill>
                  <a:srgbClr val="F47720"/>
                </a:solidFill>
                <a:latin typeface="Calibri"/>
                <a:ea typeface="+mn-ea"/>
                <a:cs typeface="Calibri"/>
              </a:rPr>
              <a:t>Do </a:t>
            </a:r>
            <a:r>
              <a:rPr sz="682" kern="1200" spc="-17" dirty="0">
                <a:solidFill>
                  <a:srgbClr val="231F20"/>
                </a:solidFill>
                <a:latin typeface="Calibri"/>
                <a:ea typeface="+mn-ea"/>
                <a:cs typeface="Calibri"/>
              </a:rPr>
              <a:t>co-prescribe </a:t>
            </a:r>
            <a:r>
              <a:rPr sz="682" kern="1200" spc="-27" dirty="0">
                <a:solidFill>
                  <a:srgbClr val="231F20"/>
                </a:solidFill>
                <a:latin typeface="Calibri"/>
                <a:ea typeface="+mn-ea"/>
                <a:cs typeface="Calibri"/>
              </a:rPr>
              <a:t>naloxone </a:t>
            </a:r>
            <a:r>
              <a:rPr sz="682" kern="1200" spc="-44" dirty="0">
                <a:solidFill>
                  <a:srgbClr val="231F20"/>
                </a:solidFill>
                <a:latin typeface="Calibri"/>
                <a:ea typeface="+mn-ea"/>
                <a:cs typeface="Calibri"/>
              </a:rPr>
              <a:t>when </a:t>
            </a:r>
            <a:r>
              <a:rPr sz="682" kern="1200" spc="-27" dirty="0">
                <a:solidFill>
                  <a:srgbClr val="231F20"/>
                </a:solidFill>
                <a:latin typeface="Calibri"/>
                <a:ea typeface="+mn-ea"/>
                <a:cs typeface="Calibri"/>
              </a:rPr>
              <a:t>the </a:t>
            </a:r>
            <a:r>
              <a:rPr sz="682" kern="1200" spc="-24" dirty="0">
                <a:solidFill>
                  <a:srgbClr val="231F20"/>
                </a:solidFill>
                <a:latin typeface="Calibri"/>
                <a:ea typeface="+mn-ea"/>
                <a:cs typeface="Calibri"/>
              </a:rPr>
              <a:t>following </a:t>
            </a:r>
            <a:r>
              <a:rPr sz="682" kern="1200" spc="-27" dirty="0">
                <a:solidFill>
                  <a:srgbClr val="231F20"/>
                </a:solidFill>
                <a:latin typeface="Calibri"/>
                <a:ea typeface="+mn-ea"/>
                <a:cs typeface="Calibri"/>
              </a:rPr>
              <a:t>risk  </a:t>
            </a:r>
            <a:r>
              <a:rPr sz="682" kern="1200" spc="-24" dirty="0">
                <a:solidFill>
                  <a:srgbClr val="231F20"/>
                </a:solidFill>
                <a:latin typeface="Calibri"/>
                <a:ea typeface="+mn-ea"/>
                <a:cs typeface="Calibri"/>
              </a:rPr>
              <a:t>factors</a:t>
            </a:r>
            <a:r>
              <a:rPr sz="682" kern="1200" spc="-51" dirty="0">
                <a:solidFill>
                  <a:srgbClr val="231F20"/>
                </a:solidFill>
                <a:latin typeface="Calibri"/>
                <a:ea typeface="+mn-ea"/>
                <a:cs typeface="Calibri"/>
              </a:rPr>
              <a:t> </a:t>
            </a:r>
            <a:r>
              <a:rPr sz="682" kern="1200" spc="-24" dirty="0">
                <a:solidFill>
                  <a:srgbClr val="231F20"/>
                </a:solidFill>
                <a:latin typeface="Calibri"/>
                <a:ea typeface="+mn-ea"/>
                <a:cs typeface="Calibri"/>
              </a:rPr>
              <a:t>exist:</a:t>
            </a:r>
            <a:endParaRPr sz="682" kern="1200">
              <a:solidFill>
                <a:prstClr val="black"/>
              </a:solidFill>
              <a:latin typeface="Calibri"/>
              <a:ea typeface="+mn-ea"/>
              <a:cs typeface="Calibri"/>
            </a:endParaRPr>
          </a:p>
          <a:p>
            <a:pPr marL="113864" defTabSz="623438"/>
            <a:r>
              <a:rPr sz="682" kern="1200" spc="682" dirty="0">
                <a:solidFill>
                  <a:srgbClr val="EE3124"/>
                </a:solidFill>
                <a:latin typeface="Webdings"/>
                <a:ea typeface="+mn-ea"/>
                <a:cs typeface="Webdings"/>
              </a:rPr>
              <a:t>�</a:t>
            </a:r>
            <a:r>
              <a:rPr sz="682" kern="1200" spc="34" dirty="0">
                <a:solidFill>
                  <a:srgbClr val="EE3124"/>
                </a:solidFill>
                <a:latin typeface="Times New Roman"/>
                <a:ea typeface="+mn-ea"/>
                <a:cs typeface="Times New Roman"/>
              </a:rPr>
              <a:t> </a:t>
            </a:r>
            <a:r>
              <a:rPr sz="682" kern="1200" spc="-20" dirty="0">
                <a:solidFill>
                  <a:srgbClr val="231F20"/>
                </a:solidFill>
                <a:latin typeface="Calibri"/>
                <a:ea typeface="+mn-ea"/>
                <a:cs typeface="Calibri"/>
              </a:rPr>
              <a:t>Prior </a:t>
            </a:r>
            <a:r>
              <a:rPr sz="682" kern="1200" spc="-24" dirty="0">
                <a:solidFill>
                  <a:srgbClr val="231F20"/>
                </a:solidFill>
                <a:latin typeface="Calibri"/>
                <a:ea typeface="+mn-ea"/>
                <a:cs typeface="Calibri"/>
              </a:rPr>
              <a:t>overdose</a:t>
            </a:r>
            <a:endParaRPr sz="682" kern="1200">
              <a:solidFill>
                <a:prstClr val="black"/>
              </a:solidFill>
              <a:latin typeface="Calibri"/>
              <a:ea typeface="+mn-ea"/>
              <a:cs typeface="Calibri"/>
            </a:endParaRPr>
          </a:p>
          <a:p>
            <a:pPr marL="113864" defTabSz="623438"/>
            <a:r>
              <a:rPr sz="682" kern="1200" spc="682" dirty="0">
                <a:solidFill>
                  <a:srgbClr val="EE3124"/>
                </a:solidFill>
                <a:latin typeface="Webdings"/>
                <a:ea typeface="+mn-ea"/>
                <a:cs typeface="Webdings"/>
              </a:rPr>
              <a:t>�</a:t>
            </a:r>
            <a:r>
              <a:rPr sz="682" kern="1200" spc="24" dirty="0">
                <a:solidFill>
                  <a:srgbClr val="EE3124"/>
                </a:solidFill>
                <a:latin typeface="Times New Roman"/>
                <a:ea typeface="+mn-ea"/>
                <a:cs typeface="Times New Roman"/>
              </a:rPr>
              <a:t> </a:t>
            </a:r>
            <a:r>
              <a:rPr sz="682" kern="1200" spc="-17" dirty="0">
                <a:solidFill>
                  <a:srgbClr val="231F20"/>
                </a:solidFill>
                <a:latin typeface="Calibri"/>
                <a:ea typeface="+mn-ea"/>
                <a:cs typeface="Calibri"/>
              </a:rPr>
              <a:t>Substance </a:t>
            </a:r>
            <a:r>
              <a:rPr sz="682" kern="1200" spc="-27" dirty="0">
                <a:solidFill>
                  <a:srgbClr val="231F20"/>
                </a:solidFill>
                <a:latin typeface="Calibri"/>
                <a:ea typeface="+mn-ea"/>
                <a:cs typeface="Calibri"/>
              </a:rPr>
              <a:t>abuse</a:t>
            </a:r>
            <a:endParaRPr sz="682" kern="1200">
              <a:solidFill>
                <a:prstClr val="black"/>
              </a:solidFill>
              <a:latin typeface="Calibri"/>
              <a:ea typeface="+mn-ea"/>
              <a:cs typeface="Calibri"/>
            </a:endParaRPr>
          </a:p>
          <a:p>
            <a:pPr marL="113864" defTabSz="623438"/>
            <a:r>
              <a:rPr sz="682" kern="1200" spc="682" dirty="0">
                <a:solidFill>
                  <a:srgbClr val="EE3124"/>
                </a:solidFill>
                <a:latin typeface="Webdings"/>
                <a:ea typeface="+mn-ea"/>
                <a:cs typeface="Webdings"/>
              </a:rPr>
              <a:t>�</a:t>
            </a:r>
            <a:r>
              <a:rPr sz="682" kern="1200" spc="55" dirty="0">
                <a:solidFill>
                  <a:srgbClr val="EE3124"/>
                </a:solidFill>
                <a:latin typeface="Times New Roman"/>
                <a:ea typeface="+mn-ea"/>
                <a:cs typeface="Times New Roman"/>
              </a:rPr>
              <a:t> </a:t>
            </a:r>
            <a:r>
              <a:rPr sz="682" kern="1200" spc="-7" dirty="0">
                <a:solidFill>
                  <a:srgbClr val="231F20"/>
                </a:solidFill>
                <a:latin typeface="Calibri"/>
                <a:ea typeface="+mn-ea"/>
                <a:cs typeface="Calibri"/>
              </a:rPr>
              <a:t>Doses </a:t>
            </a:r>
            <a:r>
              <a:rPr sz="682" kern="1200" spc="-27" dirty="0">
                <a:solidFill>
                  <a:srgbClr val="231F20"/>
                </a:solidFill>
                <a:latin typeface="Calibri"/>
                <a:ea typeface="+mn-ea"/>
                <a:cs typeface="Calibri"/>
              </a:rPr>
              <a:t>in </a:t>
            </a:r>
            <a:r>
              <a:rPr sz="682" kern="1200" spc="-24" dirty="0">
                <a:solidFill>
                  <a:srgbClr val="231F20"/>
                </a:solidFill>
                <a:latin typeface="Calibri"/>
                <a:ea typeface="+mn-ea"/>
                <a:cs typeface="Calibri"/>
              </a:rPr>
              <a:t>excess </a:t>
            </a:r>
            <a:r>
              <a:rPr sz="682" kern="1200" spc="-14" dirty="0">
                <a:solidFill>
                  <a:srgbClr val="231F20"/>
                </a:solidFill>
                <a:latin typeface="Calibri"/>
                <a:ea typeface="+mn-ea"/>
                <a:cs typeface="Calibri"/>
              </a:rPr>
              <a:t>of </a:t>
            </a:r>
            <a:r>
              <a:rPr sz="682" kern="1200" spc="-51" dirty="0">
                <a:solidFill>
                  <a:srgbClr val="231F20"/>
                </a:solidFill>
                <a:latin typeface="Calibri"/>
                <a:ea typeface="+mn-ea"/>
                <a:cs typeface="Calibri"/>
              </a:rPr>
              <a:t>120  </a:t>
            </a:r>
            <a:r>
              <a:rPr sz="682" kern="1200" spc="-3" dirty="0">
                <a:solidFill>
                  <a:srgbClr val="231F20"/>
                </a:solidFill>
                <a:latin typeface="Calibri"/>
                <a:ea typeface="+mn-ea"/>
                <a:cs typeface="Calibri"/>
              </a:rPr>
              <a:t>MME/day</a:t>
            </a:r>
            <a:endParaRPr sz="682" kern="1200">
              <a:solidFill>
                <a:prstClr val="black"/>
              </a:solidFill>
              <a:latin typeface="Calibri"/>
              <a:ea typeface="+mn-ea"/>
              <a:cs typeface="Calibri"/>
            </a:endParaRPr>
          </a:p>
          <a:p>
            <a:pPr marL="113864" defTabSz="623438"/>
            <a:r>
              <a:rPr sz="682" kern="1200" spc="682" dirty="0">
                <a:solidFill>
                  <a:srgbClr val="EE3124"/>
                </a:solidFill>
                <a:latin typeface="Webdings"/>
                <a:ea typeface="+mn-ea"/>
                <a:cs typeface="Webdings"/>
              </a:rPr>
              <a:t>�</a:t>
            </a:r>
            <a:r>
              <a:rPr sz="682" kern="1200" spc="109" dirty="0">
                <a:solidFill>
                  <a:srgbClr val="EE3124"/>
                </a:solidFill>
                <a:latin typeface="Times New Roman"/>
                <a:ea typeface="+mn-ea"/>
                <a:cs typeface="Times New Roman"/>
              </a:rPr>
              <a:t> </a:t>
            </a:r>
            <a:r>
              <a:rPr sz="682" kern="1200" spc="-10" dirty="0">
                <a:solidFill>
                  <a:srgbClr val="231F20"/>
                </a:solidFill>
                <a:latin typeface="Calibri"/>
                <a:ea typeface="+mn-ea"/>
                <a:cs typeface="Calibri"/>
              </a:rPr>
              <a:t>Concomitant </a:t>
            </a:r>
            <a:r>
              <a:rPr sz="682" kern="1200" spc="-20" dirty="0">
                <a:solidFill>
                  <a:srgbClr val="231F20"/>
                </a:solidFill>
                <a:latin typeface="Calibri"/>
                <a:ea typeface="+mn-ea"/>
                <a:cs typeface="Calibri"/>
              </a:rPr>
              <a:t>benzodiazepine </a:t>
            </a:r>
            <a:r>
              <a:rPr sz="682" kern="1200" spc="-24" dirty="0">
                <a:solidFill>
                  <a:srgbClr val="231F20"/>
                </a:solidFill>
                <a:latin typeface="Calibri"/>
                <a:ea typeface="+mn-ea"/>
                <a:cs typeface="Calibri"/>
              </a:rPr>
              <a:t>is </a:t>
            </a:r>
            <a:r>
              <a:rPr sz="682" kern="1200" spc="-31" dirty="0">
                <a:solidFill>
                  <a:srgbClr val="231F20"/>
                </a:solidFill>
                <a:latin typeface="Calibri"/>
                <a:ea typeface="+mn-ea"/>
                <a:cs typeface="Calibri"/>
              </a:rPr>
              <a:t>present</a:t>
            </a:r>
            <a:endParaRPr sz="682" kern="1200">
              <a:solidFill>
                <a:prstClr val="black"/>
              </a:solidFill>
              <a:latin typeface="Calibri"/>
              <a:ea typeface="+mn-ea"/>
              <a:cs typeface="Calibri"/>
            </a:endParaRPr>
          </a:p>
          <a:p>
            <a:pPr defTabSz="623438">
              <a:spcBef>
                <a:spcPts val="31"/>
              </a:spcBef>
            </a:pPr>
            <a:endParaRPr sz="682" kern="1200">
              <a:solidFill>
                <a:prstClr val="black"/>
              </a:solidFill>
              <a:latin typeface="Times New Roman"/>
              <a:ea typeface="+mn-ea"/>
              <a:cs typeface="Times New Roman"/>
            </a:endParaRPr>
          </a:p>
          <a:p>
            <a:pPr marL="74899" marR="121224" defTabSz="623438"/>
            <a:r>
              <a:rPr sz="682" b="1" kern="1200" spc="10" dirty="0">
                <a:solidFill>
                  <a:srgbClr val="F47720"/>
                </a:solidFill>
                <a:latin typeface="Calibri"/>
                <a:ea typeface="+mn-ea"/>
                <a:cs typeface="Calibri"/>
              </a:rPr>
              <a:t>Don’t </a:t>
            </a:r>
            <a:r>
              <a:rPr sz="682" kern="1200" spc="-17" dirty="0">
                <a:solidFill>
                  <a:srgbClr val="231F20"/>
                </a:solidFill>
                <a:latin typeface="Calibri"/>
                <a:ea typeface="+mn-ea"/>
                <a:cs typeface="Calibri"/>
              </a:rPr>
              <a:t>co-prescribe </a:t>
            </a:r>
            <a:r>
              <a:rPr sz="682" kern="1200" spc="-31" dirty="0">
                <a:solidFill>
                  <a:srgbClr val="231F20"/>
                </a:solidFill>
                <a:latin typeface="Calibri"/>
                <a:ea typeface="+mn-ea"/>
                <a:cs typeface="Calibri"/>
              </a:rPr>
              <a:t>an </a:t>
            </a:r>
            <a:r>
              <a:rPr sz="682" kern="1200" spc="-17" dirty="0">
                <a:solidFill>
                  <a:srgbClr val="231F20"/>
                </a:solidFill>
                <a:latin typeface="Calibri"/>
                <a:ea typeface="+mn-ea"/>
                <a:cs typeface="Calibri"/>
              </a:rPr>
              <a:t>opioid </a:t>
            </a:r>
            <a:r>
              <a:rPr sz="682" kern="1200" spc="-14" dirty="0">
                <a:solidFill>
                  <a:srgbClr val="231F20"/>
                </a:solidFill>
                <a:latin typeface="Calibri"/>
                <a:ea typeface="+mn-ea"/>
                <a:cs typeface="Calibri"/>
              </a:rPr>
              <a:t>if </a:t>
            </a:r>
            <a:r>
              <a:rPr sz="682" kern="1200" spc="-27" dirty="0">
                <a:solidFill>
                  <a:srgbClr val="231F20"/>
                </a:solidFill>
                <a:latin typeface="Calibri"/>
                <a:ea typeface="+mn-ea"/>
                <a:cs typeface="Calibri"/>
              </a:rPr>
              <a:t>these </a:t>
            </a:r>
            <a:r>
              <a:rPr sz="682" kern="1200" spc="-24" dirty="0">
                <a:solidFill>
                  <a:srgbClr val="231F20"/>
                </a:solidFill>
                <a:latin typeface="Calibri"/>
                <a:ea typeface="+mn-ea"/>
                <a:cs typeface="Calibri"/>
              </a:rPr>
              <a:t>medications </a:t>
            </a:r>
            <a:r>
              <a:rPr sz="682" kern="1200" spc="-34" dirty="0">
                <a:solidFill>
                  <a:srgbClr val="231F20"/>
                </a:solidFill>
                <a:latin typeface="Calibri"/>
                <a:ea typeface="+mn-ea"/>
                <a:cs typeface="Calibri"/>
              </a:rPr>
              <a:t>are  </a:t>
            </a:r>
            <a:r>
              <a:rPr sz="682" kern="1200" spc="-27" dirty="0">
                <a:solidFill>
                  <a:srgbClr val="231F20"/>
                </a:solidFill>
                <a:latin typeface="Calibri"/>
                <a:ea typeface="+mn-ea"/>
                <a:cs typeface="Calibri"/>
              </a:rPr>
              <a:t>currently</a:t>
            </a:r>
            <a:r>
              <a:rPr sz="682" kern="1200" spc="-48" dirty="0">
                <a:solidFill>
                  <a:srgbClr val="231F20"/>
                </a:solidFill>
                <a:latin typeface="Calibri"/>
                <a:ea typeface="+mn-ea"/>
                <a:cs typeface="Calibri"/>
              </a:rPr>
              <a:t> </a:t>
            </a:r>
            <a:r>
              <a:rPr sz="682" kern="1200" spc="-27" dirty="0">
                <a:solidFill>
                  <a:srgbClr val="231F20"/>
                </a:solidFill>
                <a:latin typeface="Calibri"/>
                <a:ea typeface="+mn-ea"/>
                <a:cs typeface="Calibri"/>
              </a:rPr>
              <a:t>prescribed:</a:t>
            </a:r>
            <a:r>
              <a:rPr sz="682" kern="1200" spc="-27" dirty="0">
                <a:solidFill>
                  <a:srgbClr val="EE3124"/>
                </a:solidFill>
                <a:latin typeface="Calibri"/>
                <a:ea typeface="+mn-ea"/>
                <a:cs typeface="Calibri"/>
              </a:rPr>
              <a:t>*</a:t>
            </a:r>
            <a:endParaRPr sz="682" kern="1200">
              <a:solidFill>
                <a:prstClr val="black"/>
              </a:solidFill>
              <a:latin typeface="Calibri"/>
              <a:ea typeface="+mn-ea"/>
              <a:cs typeface="Calibri"/>
            </a:endParaRPr>
          </a:p>
          <a:p>
            <a:pPr marL="113864" defTabSz="623438"/>
            <a:r>
              <a:rPr sz="682" kern="1200" spc="682" dirty="0">
                <a:solidFill>
                  <a:srgbClr val="EE3124"/>
                </a:solidFill>
                <a:latin typeface="Webdings"/>
                <a:ea typeface="+mn-ea"/>
                <a:cs typeface="Webdings"/>
              </a:rPr>
              <a:t>�</a:t>
            </a:r>
            <a:r>
              <a:rPr sz="682" kern="1200" spc="3" dirty="0">
                <a:solidFill>
                  <a:srgbClr val="EE3124"/>
                </a:solidFill>
                <a:latin typeface="Times New Roman"/>
                <a:ea typeface="+mn-ea"/>
                <a:cs typeface="Times New Roman"/>
              </a:rPr>
              <a:t> </a:t>
            </a:r>
            <a:r>
              <a:rPr sz="682" kern="1200" spc="-17" dirty="0">
                <a:solidFill>
                  <a:srgbClr val="231F20"/>
                </a:solidFill>
                <a:latin typeface="Calibri"/>
                <a:ea typeface="+mn-ea"/>
                <a:cs typeface="Calibri"/>
              </a:rPr>
              <a:t>Benzodiazepines</a:t>
            </a:r>
            <a:endParaRPr sz="682" kern="1200">
              <a:solidFill>
                <a:prstClr val="black"/>
              </a:solidFill>
              <a:latin typeface="Calibri"/>
              <a:ea typeface="+mn-ea"/>
              <a:cs typeface="Calibri"/>
            </a:endParaRPr>
          </a:p>
          <a:p>
            <a:pPr marL="113864" defTabSz="623438"/>
            <a:r>
              <a:rPr sz="682" kern="1200" spc="682" dirty="0">
                <a:solidFill>
                  <a:srgbClr val="EE3124"/>
                </a:solidFill>
                <a:latin typeface="Webdings"/>
                <a:ea typeface="+mn-ea"/>
                <a:cs typeface="Webdings"/>
              </a:rPr>
              <a:t>�</a:t>
            </a:r>
            <a:r>
              <a:rPr sz="682" kern="1200" spc="37" dirty="0">
                <a:solidFill>
                  <a:srgbClr val="EE3124"/>
                </a:solidFill>
                <a:latin typeface="Times New Roman"/>
                <a:ea typeface="+mn-ea"/>
                <a:cs typeface="Times New Roman"/>
              </a:rPr>
              <a:t> </a:t>
            </a:r>
            <a:r>
              <a:rPr sz="682" kern="1200" spc="-17" dirty="0">
                <a:solidFill>
                  <a:srgbClr val="231F20"/>
                </a:solidFill>
                <a:latin typeface="Calibri"/>
                <a:ea typeface="+mn-ea"/>
                <a:cs typeface="Calibri"/>
              </a:rPr>
              <a:t>Sedative </a:t>
            </a:r>
            <a:r>
              <a:rPr sz="682" kern="1200" spc="-20" dirty="0">
                <a:solidFill>
                  <a:srgbClr val="231F20"/>
                </a:solidFill>
                <a:latin typeface="Calibri"/>
                <a:ea typeface="+mn-ea"/>
                <a:cs typeface="Calibri"/>
              </a:rPr>
              <a:t>hypnotics</a:t>
            </a:r>
            <a:endParaRPr sz="682" kern="1200">
              <a:solidFill>
                <a:prstClr val="black"/>
              </a:solidFill>
              <a:latin typeface="Calibri"/>
              <a:ea typeface="+mn-ea"/>
              <a:cs typeface="Calibri"/>
            </a:endParaRPr>
          </a:p>
          <a:p>
            <a:pPr marL="113864" defTabSz="623438"/>
            <a:r>
              <a:rPr sz="682" kern="1200" spc="682" dirty="0">
                <a:solidFill>
                  <a:srgbClr val="EE3124"/>
                </a:solidFill>
                <a:latin typeface="Webdings"/>
                <a:ea typeface="+mn-ea"/>
                <a:cs typeface="Webdings"/>
              </a:rPr>
              <a:t>�</a:t>
            </a:r>
            <a:r>
              <a:rPr sz="682" kern="1200" spc="34" dirty="0">
                <a:solidFill>
                  <a:srgbClr val="EE3124"/>
                </a:solidFill>
                <a:latin typeface="Times New Roman"/>
                <a:ea typeface="+mn-ea"/>
                <a:cs typeface="Times New Roman"/>
              </a:rPr>
              <a:t> </a:t>
            </a:r>
            <a:r>
              <a:rPr sz="682" kern="1200" spc="-14" dirty="0">
                <a:solidFill>
                  <a:srgbClr val="231F20"/>
                </a:solidFill>
                <a:latin typeface="Calibri"/>
                <a:ea typeface="+mn-ea"/>
                <a:cs typeface="Calibri"/>
              </a:rPr>
              <a:t>Carisoprodol</a:t>
            </a:r>
            <a:endParaRPr sz="682" kern="1200">
              <a:solidFill>
                <a:prstClr val="black"/>
              </a:solidFill>
              <a:latin typeface="Calibri"/>
              <a:ea typeface="+mn-ea"/>
              <a:cs typeface="Calibri"/>
            </a:endParaRPr>
          </a:p>
          <a:p>
            <a:pPr marL="113864" defTabSz="623438">
              <a:lnSpc>
                <a:spcPts val="811"/>
              </a:lnSpc>
            </a:pPr>
            <a:r>
              <a:rPr sz="682" kern="1200" spc="682" dirty="0">
                <a:solidFill>
                  <a:srgbClr val="EE3124"/>
                </a:solidFill>
                <a:latin typeface="Webdings"/>
                <a:ea typeface="+mn-ea"/>
                <a:cs typeface="Webdings"/>
              </a:rPr>
              <a:t>�</a:t>
            </a:r>
            <a:r>
              <a:rPr sz="682" kern="1200" spc="20" dirty="0">
                <a:solidFill>
                  <a:srgbClr val="EE3124"/>
                </a:solidFill>
                <a:latin typeface="Times New Roman"/>
                <a:ea typeface="+mn-ea"/>
                <a:cs typeface="Times New Roman"/>
              </a:rPr>
              <a:t> </a:t>
            </a:r>
            <a:r>
              <a:rPr sz="682" kern="1200" spc="-27" dirty="0">
                <a:solidFill>
                  <a:srgbClr val="231F20"/>
                </a:solidFill>
                <a:latin typeface="Calibri"/>
                <a:ea typeface="+mn-ea"/>
                <a:cs typeface="Calibri"/>
              </a:rPr>
              <a:t>Tramadol</a:t>
            </a:r>
            <a:endParaRPr sz="682" kern="1200">
              <a:solidFill>
                <a:prstClr val="black"/>
              </a:solidFill>
              <a:latin typeface="Calibri"/>
              <a:ea typeface="+mn-ea"/>
              <a:cs typeface="Calibri"/>
            </a:endParaRPr>
          </a:p>
          <a:p>
            <a:pPr marL="230759" marR="168415" defTabSz="623438">
              <a:lnSpc>
                <a:spcPts val="736"/>
              </a:lnSpc>
              <a:spcBef>
                <a:spcPts val="17"/>
              </a:spcBef>
            </a:pPr>
            <a:r>
              <a:rPr sz="614" i="1" kern="1200" spc="-34" dirty="0">
                <a:solidFill>
                  <a:srgbClr val="EE3124"/>
                </a:solidFill>
                <a:latin typeface="Calibri"/>
                <a:ea typeface="+mn-ea"/>
                <a:cs typeface="Calibri"/>
              </a:rPr>
              <a:t>*If </a:t>
            </a:r>
            <a:r>
              <a:rPr sz="614" i="1" kern="1200" spc="-31" dirty="0">
                <a:solidFill>
                  <a:srgbClr val="EE3124"/>
                </a:solidFill>
                <a:latin typeface="Calibri"/>
                <a:ea typeface="+mn-ea"/>
                <a:cs typeface="Calibri"/>
              </a:rPr>
              <a:t>there </a:t>
            </a:r>
            <a:r>
              <a:rPr sz="614" i="1" kern="1200" spc="-20" dirty="0">
                <a:solidFill>
                  <a:srgbClr val="EE3124"/>
                </a:solidFill>
                <a:latin typeface="Calibri"/>
                <a:ea typeface="+mn-ea"/>
                <a:cs typeface="Calibri"/>
              </a:rPr>
              <a:t>is </a:t>
            </a:r>
            <a:r>
              <a:rPr sz="614" i="1" kern="1200" spc="-44" dirty="0">
                <a:solidFill>
                  <a:srgbClr val="EE3124"/>
                </a:solidFill>
                <a:latin typeface="Calibri"/>
                <a:ea typeface="+mn-ea"/>
                <a:cs typeface="Calibri"/>
              </a:rPr>
              <a:t>an </a:t>
            </a:r>
            <a:r>
              <a:rPr sz="614" i="1" kern="1200" spc="-31" dirty="0">
                <a:solidFill>
                  <a:srgbClr val="EE3124"/>
                </a:solidFill>
                <a:latin typeface="Calibri"/>
                <a:ea typeface="+mn-ea"/>
                <a:cs typeface="Calibri"/>
              </a:rPr>
              <a:t>extenuating </a:t>
            </a:r>
            <a:r>
              <a:rPr sz="614" i="1" kern="1200" spc="-27" dirty="0">
                <a:solidFill>
                  <a:srgbClr val="EE3124"/>
                </a:solidFill>
                <a:latin typeface="Calibri"/>
                <a:ea typeface="+mn-ea"/>
                <a:cs typeface="Calibri"/>
              </a:rPr>
              <a:t>circumstance, </a:t>
            </a:r>
            <a:r>
              <a:rPr sz="614" i="1" kern="1200" spc="-58" dirty="0">
                <a:solidFill>
                  <a:srgbClr val="EE3124"/>
                </a:solidFill>
                <a:latin typeface="Calibri"/>
                <a:ea typeface="+mn-ea"/>
                <a:cs typeface="Calibri"/>
              </a:rPr>
              <a:t>a </a:t>
            </a:r>
            <a:r>
              <a:rPr sz="614" i="1" kern="1200" spc="-27" dirty="0">
                <a:solidFill>
                  <a:srgbClr val="EE3124"/>
                </a:solidFill>
                <a:latin typeface="Calibri"/>
                <a:ea typeface="+mn-ea"/>
                <a:cs typeface="Calibri"/>
              </a:rPr>
              <a:t>prescriber  </a:t>
            </a:r>
            <a:r>
              <a:rPr sz="614" i="1" kern="1200" spc="-41" dirty="0">
                <a:solidFill>
                  <a:srgbClr val="EE3124"/>
                </a:solidFill>
                <a:latin typeface="Calibri"/>
                <a:ea typeface="+mn-ea"/>
                <a:cs typeface="Calibri"/>
              </a:rPr>
              <a:t>may </a:t>
            </a:r>
            <a:r>
              <a:rPr sz="614" i="1" kern="1200" spc="-20" dirty="0">
                <a:solidFill>
                  <a:srgbClr val="EE3124"/>
                </a:solidFill>
                <a:latin typeface="Calibri"/>
                <a:ea typeface="+mn-ea"/>
                <a:cs typeface="Calibri"/>
              </a:rPr>
              <a:t>co-prescribe </a:t>
            </a:r>
            <a:r>
              <a:rPr sz="614" i="1" kern="1200" spc="-44" dirty="0">
                <a:solidFill>
                  <a:srgbClr val="EE3124"/>
                </a:solidFill>
                <a:latin typeface="Calibri"/>
                <a:ea typeface="+mn-ea"/>
                <a:cs typeface="Calibri"/>
              </a:rPr>
              <a:t>an </a:t>
            </a:r>
            <a:r>
              <a:rPr sz="614" i="1" kern="1200" spc="-24" dirty="0">
                <a:solidFill>
                  <a:srgbClr val="EE3124"/>
                </a:solidFill>
                <a:latin typeface="Calibri"/>
                <a:ea typeface="+mn-ea"/>
                <a:cs typeface="Calibri"/>
              </a:rPr>
              <a:t>opioid. </a:t>
            </a:r>
            <a:r>
              <a:rPr sz="614" i="1" kern="1200" spc="-27" dirty="0">
                <a:solidFill>
                  <a:srgbClr val="EE3124"/>
                </a:solidFill>
                <a:latin typeface="Calibri"/>
                <a:ea typeface="+mn-ea"/>
                <a:cs typeface="Calibri"/>
              </a:rPr>
              <a:t>In this case, the prescriber  </a:t>
            </a:r>
            <a:r>
              <a:rPr sz="614" i="1" kern="1200" spc="-20" dirty="0">
                <a:solidFill>
                  <a:srgbClr val="EE3124"/>
                </a:solidFill>
                <a:latin typeface="Calibri"/>
                <a:ea typeface="+mn-ea"/>
                <a:cs typeface="Calibri"/>
              </a:rPr>
              <a:t>is </a:t>
            </a:r>
            <a:r>
              <a:rPr sz="614" i="1" kern="1200" spc="-31" dirty="0">
                <a:solidFill>
                  <a:srgbClr val="EE3124"/>
                </a:solidFill>
                <a:latin typeface="Calibri"/>
                <a:ea typeface="+mn-ea"/>
                <a:cs typeface="Calibri"/>
              </a:rPr>
              <a:t>required to </a:t>
            </a:r>
            <a:r>
              <a:rPr sz="614" i="1" kern="1200" spc="-27" dirty="0">
                <a:solidFill>
                  <a:srgbClr val="EE3124"/>
                </a:solidFill>
                <a:latin typeface="Calibri"/>
                <a:ea typeface="+mn-ea"/>
                <a:cs typeface="Calibri"/>
              </a:rPr>
              <a:t>document </a:t>
            </a:r>
            <a:r>
              <a:rPr sz="614" i="1" kern="1200" spc="-58" dirty="0">
                <a:solidFill>
                  <a:srgbClr val="EE3124"/>
                </a:solidFill>
                <a:latin typeface="Calibri"/>
                <a:ea typeface="+mn-ea"/>
                <a:cs typeface="Calibri"/>
              </a:rPr>
              <a:t>a </a:t>
            </a:r>
            <a:r>
              <a:rPr sz="614" i="1" kern="1200" spc="-31" dirty="0">
                <a:solidFill>
                  <a:srgbClr val="EE3124"/>
                </a:solidFill>
                <a:latin typeface="Calibri"/>
                <a:ea typeface="+mn-ea"/>
                <a:cs typeface="Calibri"/>
              </a:rPr>
              <a:t>tapering </a:t>
            </a:r>
            <a:r>
              <a:rPr sz="614" i="1" kern="1200" spc="-34" dirty="0">
                <a:solidFill>
                  <a:srgbClr val="EE3124"/>
                </a:solidFill>
                <a:latin typeface="Calibri"/>
                <a:ea typeface="+mn-ea"/>
                <a:cs typeface="Calibri"/>
              </a:rPr>
              <a:t>plan </a:t>
            </a:r>
            <a:r>
              <a:rPr sz="614" i="1" kern="1200" spc="-31" dirty="0">
                <a:solidFill>
                  <a:srgbClr val="EE3124"/>
                </a:solidFill>
                <a:latin typeface="Calibri"/>
                <a:ea typeface="+mn-ea"/>
                <a:cs typeface="Calibri"/>
              </a:rPr>
              <a:t>to </a:t>
            </a:r>
            <a:r>
              <a:rPr sz="614" i="1" kern="1200" spc="-27" dirty="0">
                <a:solidFill>
                  <a:srgbClr val="EE3124"/>
                </a:solidFill>
                <a:latin typeface="Calibri"/>
                <a:ea typeface="+mn-ea"/>
                <a:cs typeface="Calibri"/>
              </a:rPr>
              <a:t>achieve the  </a:t>
            </a:r>
            <a:r>
              <a:rPr sz="614" i="1" kern="1200" spc="-34" dirty="0">
                <a:solidFill>
                  <a:srgbClr val="EE3124"/>
                </a:solidFill>
                <a:latin typeface="Calibri"/>
                <a:ea typeface="+mn-ea"/>
                <a:cs typeface="Calibri"/>
              </a:rPr>
              <a:t>lowest </a:t>
            </a:r>
            <a:r>
              <a:rPr sz="614" i="1" kern="1200" spc="-24" dirty="0">
                <a:solidFill>
                  <a:srgbClr val="EE3124"/>
                </a:solidFill>
                <a:latin typeface="Calibri"/>
                <a:ea typeface="+mn-ea"/>
                <a:cs typeface="Calibri"/>
              </a:rPr>
              <a:t>possible </a:t>
            </a:r>
            <a:r>
              <a:rPr sz="614" i="1" kern="1200" spc="-20" dirty="0">
                <a:solidFill>
                  <a:srgbClr val="EE3124"/>
                </a:solidFill>
                <a:latin typeface="Calibri"/>
                <a:ea typeface="+mn-ea"/>
                <a:cs typeface="Calibri"/>
              </a:rPr>
              <a:t>effective</a:t>
            </a:r>
            <a:r>
              <a:rPr sz="614" i="1" kern="1200" spc="34" dirty="0">
                <a:solidFill>
                  <a:srgbClr val="EE3124"/>
                </a:solidFill>
                <a:latin typeface="Calibri"/>
                <a:ea typeface="+mn-ea"/>
                <a:cs typeface="Calibri"/>
              </a:rPr>
              <a:t> </a:t>
            </a:r>
            <a:r>
              <a:rPr sz="614" i="1" kern="1200" spc="-27" dirty="0">
                <a:solidFill>
                  <a:srgbClr val="EE3124"/>
                </a:solidFill>
                <a:latin typeface="Calibri"/>
                <a:ea typeface="+mn-ea"/>
                <a:cs typeface="Calibri"/>
              </a:rPr>
              <a:t>dose.</a:t>
            </a:r>
            <a:endParaRPr sz="614" kern="1200">
              <a:solidFill>
                <a:prstClr val="black"/>
              </a:solidFill>
              <a:latin typeface="Calibri"/>
              <a:ea typeface="+mn-ea"/>
              <a:cs typeface="Calibri"/>
            </a:endParaRPr>
          </a:p>
          <a:p>
            <a:pPr defTabSz="623438">
              <a:spcBef>
                <a:spcPts val="20"/>
              </a:spcBef>
            </a:pPr>
            <a:endParaRPr sz="682" kern="1200">
              <a:solidFill>
                <a:prstClr val="black"/>
              </a:solidFill>
              <a:latin typeface="Times New Roman"/>
              <a:ea typeface="+mn-ea"/>
              <a:cs typeface="Times New Roman"/>
            </a:endParaRPr>
          </a:p>
          <a:p>
            <a:pPr marL="74899" marR="402204" defTabSz="623438">
              <a:spcBef>
                <a:spcPts val="3"/>
              </a:spcBef>
            </a:pPr>
            <a:r>
              <a:rPr sz="682" kern="1200" spc="-24" dirty="0">
                <a:solidFill>
                  <a:srgbClr val="231F20"/>
                </a:solidFill>
                <a:latin typeface="Calibri"/>
                <a:ea typeface="+mn-ea"/>
                <a:cs typeface="Calibri"/>
              </a:rPr>
              <a:t>Buprenorphine is </a:t>
            </a:r>
            <a:r>
              <a:rPr sz="682" kern="1200" spc="-27" dirty="0">
                <a:solidFill>
                  <a:srgbClr val="231F20"/>
                </a:solidFill>
                <a:latin typeface="Calibri"/>
                <a:ea typeface="+mn-ea"/>
                <a:cs typeface="Calibri"/>
              </a:rPr>
              <a:t>not </a:t>
            </a:r>
            <a:r>
              <a:rPr sz="682" kern="1200" spc="-20" dirty="0">
                <a:solidFill>
                  <a:srgbClr val="231F20"/>
                </a:solidFill>
                <a:latin typeface="Calibri"/>
                <a:ea typeface="+mn-ea"/>
                <a:cs typeface="Calibri"/>
              </a:rPr>
              <a:t>indicated for </a:t>
            </a:r>
            <a:r>
              <a:rPr sz="682" kern="1200" spc="-24" dirty="0">
                <a:solidFill>
                  <a:srgbClr val="231F20"/>
                </a:solidFill>
                <a:latin typeface="Calibri"/>
                <a:ea typeface="+mn-ea"/>
                <a:cs typeface="Calibri"/>
              </a:rPr>
              <a:t>acute </a:t>
            </a:r>
            <a:r>
              <a:rPr sz="682" kern="1200" spc="-27" dirty="0">
                <a:solidFill>
                  <a:srgbClr val="231F20"/>
                </a:solidFill>
                <a:latin typeface="Calibri"/>
                <a:ea typeface="+mn-ea"/>
                <a:cs typeface="Calibri"/>
              </a:rPr>
              <a:t>pain  in outpatient </a:t>
            </a:r>
            <a:r>
              <a:rPr sz="682" kern="1200" spc="-20" dirty="0">
                <a:solidFill>
                  <a:srgbClr val="231F20"/>
                </a:solidFill>
                <a:latin typeface="Calibri"/>
                <a:ea typeface="+mn-ea"/>
                <a:cs typeface="Calibri"/>
              </a:rPr>
              <a:t>setting, except </a:t>
            </a:r>
            <a:r>
              <a:rPr sz="682" kern="1200" spc="-44" dirty="0">
                <a:solidFill>
                  <a:srgbClr val="231F20"/>
                </a:solidFill>
                <a:latin typeface="Calibri"/>
                <a:ea typeface="+mn-ea"/>
                <a:cs typeface="Calibri"/>
              </a:rPr>
              <a:t>when  </a:t>
            </a:r>
            <a:r>
              <a:rPr sz="682" kern="1200" spc="-31" dirty="0">
                <a:solidFill>
                  <a:srgbClr val="231F20"/>
                </a:solidFill>
                <a:latin typeface="Calibri"/>
                <a:ea typeface="+mn-ea"/>
                <a:cs typeface="Calibri"/>
              </a:rPr>
              <a:t>a</a:t>
            </a:r>
            <a:r>
              <a:rPr sz="682" kern="1200" spc="24" dirty="0">
                <a:solidFill>
                  <a:srgbClr val="231F20"/>
                </a:solidFill>
                <a:latin typeface="Calibri"/>
                <a:ea typeface="+mn-ea"/>
                <a:cs typeface="Calibri"/>
              </a:rPr>
              <a:t> </a:t>
            </a:r>
            <a:r>
              <a:rPr sz="682" kern="1200" spc="-34" dirty="0">
                <a:solidFill>
                  <a:srgbClr val="231F20"/>
                </a:solidFill>
                <a:latin typeface="Calibri"/>
                <a:ea typeface="+mn-ea"/>
                <a:cs typeface="Calibri"/>
              </a:rPr>
              <a:t>waivered</a:t>
            </a:r>
            <a:endParaRPr sz="682" kern="1200">
              <a:solidFill>
                <a:prstClr val="black"/>
              </a:solidFill>
              <a:latin typeface="Calibri"/>
              <a:ea typeface="+mn-ea"/>
              <a:cs typeface="Calibri"/>
            </a:endParaRPr>
          </a:p>
          <a:p>
            <a:pPr marL="74899" marR="165816" defTabSz="623438"/>
            <a:r>
              <a:rPr sz="682" kern="1200" spc="-27" dirty="0">
                <a:solidFill>
                  <a:srgbClr val="231F20"/>
                </a:solidFill>
                <a:latin typeface="Calibri"/>
                <a:ea typeface="+mn-ea"/>
                <a:cs typeface="Calibri"/>
              </a:rPr>
              <a:t>buprenorphine </a:t>
            </a:r>
            <a:r>
              <a:rPr sz="682" kern="1200" spc="-24" dirty="0">
                <a:solidFill>
                  <a:srgbClr val="231F20"/>
                </a:solidFill>
                <a:latin typeface="Calibri"/>
                <a:ea typeface="+mn-ea"/>
                <a:cs typeface="Calibri"/>
              </a:rPr>
              <a:t>prescriber is treating </a:t>
            </a:r>
            <a:r>
              <a:rPr sz="682" kern="1200" spc="-27" dirty="0">
                <a:solidFill>
                  <a:srgbClr val="231F20"/>
                </a:solidFill>
                <a:latin typeface="Calibri"/>
                <a:ea typeface="+mn-ea"/>
                <a:cs typeface="Calibri"/>
              </a:rPr>
              <a:t>pain in </a:t>
            </a:r>
            <a:r>
              <a:rPr sz="682" kern="1200" spc="-31" dirty="0">
                <a:solidFill>
                  <a:srgbClr val="231F20"/>
                </a:solidFill>
                <a:latin typeface="Calibri"/>
                <a:ea typeface="+mn-ea"/>
                <a:cs typeface="Calibri"/>
              </a:rPr>
              <a:t>a </a:t>
            </a:r>
            <a:r>
              <a:rPr sz="682" kern="1200" spc="-27" dirty="0">
                <a:solidFill>
                  <a:srgbClr val="231F20"/>
                </a:solidFill>
                <a:latin typeface="Calibri"/>
                <a:ea typeface="+mn-ea"/>
                <a:cs typeface="Calibri"/>
              </a:rPr>
              <a:t>patient  </a:t>
            </a:r>
            <a:r>
              <a:rPr sz="682" kern="1200" spc="-37" dirty="0">
                <a:solidFill>
                  <a:srgbClr val="231F20"/>
                </a:solidFill>
                <a:latin typeface="Calibri"/>
                <a:ea typeface="+mn-ea"/>
                <a:cs typeface="Calibri"/>
              </a:rPr>
              <a:t>whose  </a:t>
            </a:r>
            <a:r>
              <a:rPr sz="682" kern="1200" spc="-27" dirty="0">
                <a:solidFill>
                  <a:srgbClr val="231F20"/>
                </a:solidFill>
                <a:latin typeface="Calibri"/>
                <a:ea typeface="+mn-ea"/>
                <a:cs typeface="Calibri"/>
              </a:rPr>
              <a:t>primary </a:t>
            </a:r>
            <a:r>
              <a:rPr sz="682" kern="1200" spc="-20" dirty="0">
                <a:solidFill>
                  <a:srgbClr val="231F20"/>
                </a:solidFill>
                <a:latin typeface="Calibri"/>
                <a:ea typeface="+mn-ea"/>
                <a:cs typeface="Calibri"/>
              </a:rPr>
              <a:t>diagnosis </a:t>
            </a:r>
            <a:r>
              <a:rPr sz="682" kern="1200" spc="-24" dirty="0">
                <a:solidFill>
                  <a:srgbClr val="231F20"/>
                </a:solidFill>
                <a:latin typeface="Calibri"/>
                <a:ea typeface="+mn-ea"/>
                <a:cs typeface="Calibri"/>
              </a:rPr>
              <a:t>is </a:t>
            </a:r>
            <a:r>
              <a:rPr sz="682" kern="1200" spc="-27" dirty="0">
                <a:solidFill>
                  <a:srgbClr val="231F20"/>
                </a:solidFill>
                <a:latin typeface="Calibri"/>
                <a:ea typeface="+mn-ea"/>
                <a:cs typeface="Calibri"/>
              </a:rPr>
              <a:t>the </a:t>
            </a:r>
            <a:r>
              <a:rPr sz="682" kern="1200" spc="-24" dirty="0">
                <a:solidFill>
                  <a:srgbClr val="231F20"/>
                </a:solidFill>
                <a:latin typeface="Calibri"/>
                <a:ea typeface="+mn-ea"/>
                <a:cs typeface="Calibri"/>
              </a:rPr>
              <a:t>disease </a:t>
            </a:r>
            <a:r>
              <a:rPr sz="682" kern="1200" spc="-14" dirty="0">
                <a:solidFill>
                  <a:srgbClr val="231F20"/>
                </a:solidFill>
                <a:latin typeface="Calibri"/>
                <a:ea typeface="+mn-ea"/>
                <a:cs typeface="Calibri"/>
              </a:rPr>
              <a:t>of</a:t>
            </a:r>
            <a:r>
              <a:rPr sz="682" kern="1200" spc="37" dirty="0">
                <a:solidFill>
                  <a:srgbClr val="231F20"/>
                </a:solidFill>
                <a:latin typeface="Calibri"/>
                <a:ea typeface="+mn-ea"/>
                <a:cs typeface="Calibri"/>
              </a:rPr>
              <a:t> </a:t>
            </a:r>
            <a:r>
              <a:rPr sz="682" kern="1200" spc="-20" dirty="0">
                <a:solidFill>
                  <a:srgbClr val="231F20"/>
                </a:solidFill>
                <a:latin typeface="Calibri"/>
                <a:ea typeface="+mn-ea"/>
                <a:cs typeface="Calibri"/>
              </a:rPr>
              <a:t>addiction.</a:t>
            </a:r>
            <a:endParaRPr sz="682" kern="1200">
              <a:solidFill>
                <a:prstClr val="black"/>
              </a:solidFill>
              <a:latin typeface="Calibri"/>
              <a:ea typeface="+mn-ea"/>
              <a:cs typeface="Calibri"/>
            </a:endParaRPr>
          </a:p>
        </p:txBody>
      </p:sp>
      <p:sp>
        <p:nvSpPr>
          <p:cNvPr id="14" name="object 14"/>
          <p:cNvSpPr txBox="1"/>
          <p:nvPr/>
        </p:nvSpPr>
        <p:spPr>
          <a:xfrm>
            <a:off x="2537114" y="306539"/>
            <a:ext cx="3950710" cy="942525"/>
          </a:xfrm>
          <a:prstGeom prst="rect">
            <a:avLst/>
          </a:prstGeom>
        </p:spPr>
        <p:txBody>
          <a:bodyPr vert="horz" wrap="square" lIns="0" tIns="8659" rIns="0" bIns="0" rtlCol="0">
            <a:spAutoFit/>
          </a:bodyPr>
          <a:lstStyle/>
          <a:p>
            <a:pPr marL="8659" defTabSz="623438">
              <a:spcBef>
                <a:spcPts val="68"/>
              </a:spcBef>
            </a:pPr>
            <a:r>
              <a:rPr sz="614" kern="1200" spc="-7" dirty="0">
                <a:solidFill>
                  <a:srgbClr val="768D99"/>
                </a:solidFill>
                <a:latin typeface="Tahoma"/>
                <a:ea typeface="+mn-ea"/>
                <a:cs typeface="Tahoma"/>
              </a:rPr>
              <a:t>Opioid </a:t>
            </a:r>
            <a:r>
              <a:rPr sz="614" kern="1200" spc="-44" dirty="0">
                <a:solidFill>
                  <a:srgbClr val="768D99"/>
                </a:solidFill>
                <a:latin typeface="Tahoma"/>
                <a:ea typeface="+mn-ea"/>
                <a:cs typeface="Tahoma"/>
              </a:rPr>
              <a:t>and </a:t>
            </a:r>
            <a:r>
              <a:rPr sz="614" kern="1200" spc="-37" dirty="0">
                <a:solidFill>
                  <a:srgbClr val="768D99"/>
                </a:solidFill>
                <a:latin typeface="Tahoma"/>
                <a:ea typeface="+mn-ea"/>
                <a:cs typeface="Tahoma"/>
              </a:rPr>
              <a:t>Buprenorphine </a:t>
            </a:r>
            <a:r>
              <a:rPr sz="614" kern="1200" spc="-34" dirty="0">
                <a:solidFill>
                  <a:srgbClr val="768D99"/>
                </a:solidFill>
                <a:latin typeface="Tahoma"/>
                <a:ea typeface="+mn-ea"/>
                <a:cs typeface="Tahoma"/>
              </a:rPr>
              <a:t>Prescriber </a:t>
            </a:r>
            <a:r>
              <a:rPr sz="614" kern="1200" spc="-37" dirty="0">
                <a:solidFill>
                  <a:srgbClr val="768D99"/>
                </a:solidFill>
                <a:latin typeface="Tahoma"/>
                <a:ea typeface="+mn-ea"/>
                <a:cs typeface="Tahoma"/>
              </a:rPr>
              <a:t>Regulations</a:t>
            </a:r>
            <a:r>
              <a:rPr sz="614" kern="1200" spc="-147" dirty="0">
                <a:solidFill>
                  <a:srgbClr val="768D99"/>
                </a:solidFill>
                <a:latin typeface="Tahoma"/>
                <a:ea typeface="+mn-ea"/>
                <a:cs typeface="Tahoma"/>
              </a:rPr>
              <a:t> </a:t>
            </a:r>
            <a:r>
              <a:rPr sz="614" kern="1200" spc="-14" dirty="0">
                <a:solidFill>
                  <a:srgbClr val="768D99"/>
                </a:solidFill>
                <a:latin typeface="Tahoma"/>
                <a:ea typeface="+mn-ea"/>
                <a:cs typeface="Tahoma"/>
              </a:rPr>
              <a:t>Guide</a:t>
            </a:r>
            <a:endParaRPr sz="614" kern="1200">
              <a:solidFill>
                <a:prstClr val="black"/>
              </a:solidFill>
              <a:latin typeface="Tahoma"/>
              <a:ea typeface="+mn-ea"/>
              <a:cs typeface="Tahoma"/>
            </a:endParaRPr>
          </a:p>
          <a:p>
            <a:pPr defTabSz="623438"/>
            <a:endParaRPr sz="750" kern="1200">
              <a:solidFill>
                <a:prstClr val="black"/>
              </a:solidFill>
              <a:latin typeface="Times New Roman"/>
              <a:ea typeface="+mn-ea"/>
              <a:cs typeface="Times New Roman"/>
            </a:endParaRPr>
          </a:p>
          <a:p>
            <a:pPr defTabSz="623438">
              <a:spcBef>
                <a:spcPts val="27"/>
              </a:spcBef>
            </a:pPr>
            <a:endParaRPr sz="614" kern="1200">
              <a:solidFill>
                <a:prstClr val="black"/>
              </a:solidFill>
              <a:latin typeface="Times New Roman"/>
              <a:ea typeface="+mn-ea"/>
              <a:cs typeface="Times New Roman"/>
            </a:endParaRPr>
          </a:p>
          <a:p>
            <a:pPr marL="8659" marR="3464" defTabSz="623438"/>
            <a:r>
              <a:rPr sz="818" kern="1200" spc="10" dirty="0">
                <a:solidFill>
                  <a:srgbClr val="231F20"/>
                </a:solidFill>
                <a:latin typeface="Calibri"/>
                <a:ea typeface="+mn-ea"/>
                <a:cs typeface="Calibri"/>
              </a:rPr>
              <a:t>The </a:t>
            </a:r>
            <a:r>
              <a:rPr sz="818" kern="1200" spc="-17" dirty="0">
                <a:solidFill>
                  <a:srgbClr val="231F20"/>
                </a:solidFill>
                <a:latin typeface="Calibri"/>
                <a:ea typeface="+mn-ea"/>
                <a:cs typeface="Calibri"/>
              </a:rPr>
              <a:t>Virginia </a:t>
            </a:r>
            <a:r>
              <a:rPr sz="818" kern="1200" spc="-24" dirty="0">
                <a:solidFill>
                  <a:srgbClr val="231F20"/>
                </a:solidFill>
                <a:latin typeface="Calibri"/>
                <a:ea typeface="+mn-ea"/>
                <a:cs typeface="Calibri"/>
              </a:rPr>
              <a:t>Board </a:t>
            </a:r>
            <a:r>
              <a:rPr sz="818" kern="1200" spc="-14" dirty="0">
                <a:solidFill>
                  <a:srgbClr val="231F20"/>
                </a:solidFill>
                <a:latin typeface="Calibri"/>
                <a:ea typeface="+mn-ea"/>
                <a:cs typeface="Calibri"/>
              </a:rPr>
              <a:t>of </a:t>
            </a:r>
            <a:r>
              <a:rPr sz="818" kern="1200" spc="-20" dirty="0">
                <a:solidFill>
                  <a:srgbClr val="231F20"/>
                </a:solidFill>
                <a:latin typeface="Calibri"/>
                <a:ea typeface="+mn-ea"/>
                <a:cs typeface="Calibri"/>
              </a:rPr>
              <a:t>Medicine </a:t>
            </a:r>
            <a:r>
              <a:rPr sz="818" kern="1200" spc="-34" dirty="0">
                <a:solidFill>
                  <a:srgbClr val="231F20"/>
                </a:solidFill>
                <a:latin typeface="Calibri"/>
                <a:ea typeface="+mn-ea"/>
                <a:cs typeface="Calibri"/>
              </a:rPr>
              <a:t>has </a:t>
            </a:r>
            <a:r>
              <a:rPr sz="818" kern="1200" spc="-24" dirty="0">
                <a:solidFill>
                  <a:srgbClr val="231F20"/>
                </a:solidFill>
                <a:latin typeface="Calibri"/>
                <a:ea typeface="+mn-ea"/>
                <a:cs typeface="Calibri"/>
              </a:rPr>
              <a:t>adopted emergency </a:t>
            </a:r>
            <a:r>
              <a:rPr sz="818" kern="1200" spc="-27" dirty="0">
                <a:solidFill>
                  <a:srgbClr val="231F20"/>
                </a:solidFill>
                <a:latin typeface="Calibri"/>
                <a:ea typeface="+mn-ea"/>
                <a:cs typeface="Calibri"/>
              </a:rPr>
              <a:t>regulations </a:t>
            </a:r>
            <a:r>
              <a:rPr sz="818" kern="1200" spc="-78" dirty="0">
                <a:solidFill>
                  <a:srgbClr val="231F20"/>
                </a:solidFill>
                <a:latin typeface="Calibri"/>
                <a:ea typeface="+mn-ea"/>
                <a:cs typeface="Calibri"/>
              </a:rPr>
              <a:t>18 </a:t>
            </a:r>
            <a:r>
              <a:rPr sz="818" kern="1200" spc="72" dirty="0">
                <a:solidFill>
                  <a:srgbClr val="231F20"/>
                </a:solidFill>
                <a:latin typeface="Calibri"/>
                <a:ea typeface="+mn-ea"/>
                <a:cs typeface="Calibri"/>
              </a:rPr>
              <a:t>VAC </a:t>
            </a:r>
            <a:r>
              <a:rPr sz="818" kern="1200" spc="-48" dirty="0">
                <a:solidFill>
                  <a:srgbClr val="231F20"/>
                </a:solidFill>
                <a:latin typeface="Calibri"/>
                <a:ea typeface="+mn-ea"/>
                <a:cs typeface="Calibri"/>
              </a:rPr>
              <a:t>85-21-10 </a:t>
            </a:r>
            <a:r>
              <a:rPr sz="818" kern="1200" spc="-34" dirty="0">
                <a:solidFill>
                  <a:srgbClr val="231F20"/>
                </a:solidFill>
                <a:latin typeface="Calibri"/>
                <a:ea typeface="+mn-ea"/>
                <a:cs typeface="Calibri"/>
              </a:rPr>
              <a:t>et </a:t>
            </a:r>
            <a:r>
              <a:rPr sz="818" kern="1200" spc="-27" dirty="0">
                <a:solidFill>
                  <a:srgbClr val="231F20"/>
                </a:solidFill>
                <a:latin typeface="Calibri"/>
                <a:ea typeface="+mn-ea"/>
                <a:cs typeface="Calibri"/>
              </a:rPr>
              <a:t>seq. </a:t>
            </a:r>
            <a:r>
              <a:rPr sz="818" kern="1200" spc="-34" dirty="0">
                <a:solidFill>
                  <a:srgbClr val="231F20"/>
                </a:solidFill>
                <a:latin typeface="Calibri"/>
                <a:ea typeface="+mn-ea"/>
                <a:cs typeface="Calibri"/>
              </a:rPr>
              <a:t>that  </a:t>
            </a:r>
            <a:r>
              <a:rPr sz="818" kern="1200" spc="-31" dirty="0">
                <a:solidFill>
                  <a:srgbClr val="231F20"/>
                </a:solidFill>
                <a:latin typeface="Calibri"/>
                <a:ea typeface="+mn-ea"/>
                <a:cs typeface="Calibri"/>
              </a:rPr>
              <a:t>establish </a:t>
            </a:r>
            <a:r>
              <a:rPr sz="818" kern="1200" spc="-58" dirty="0">
                <a:solidFill>
                  <a:srgbClr val="231F20"/>
                </a:solidFill>
                <a:latin typeface="Calibri"/>
                <a:ea typeface="+mn-ea"/>
                <a:cs typeface="Calibri"/>
              </a:rPr>
              <a:t>new </a:t>
            </a:r>
            <a:r>
              <a:rPr sz="818" kern="1200" spc="-34" dirty="0">
                <a:solidFill>
                  <a:srgbClr val="231F20"/>
                </a:solidFill>
                <a:latin typeface="Calibri"/>
                <a:ea typeface="+mn-ea"/>
                <a:cs typeface="Calibri"/>
              </a:rPr>
              <a:t>rules </a:t>
            </a:r>
            <a:r>
              <a:rPr sz="818" kern="1200" spc="-20" dirty="0">
                <a:solidFill>
                  <a:srgbClr val="231F20"/>
                </a:solidFill>
                <a:latin typeface="Calibri"/>
                <a:ea typeface="+mn-ea"/>
                <a:cs typeface="Calibri"/>
              </a:rPr>
              <a:t>regarding </a:t>
            </a:r>
            <a:r>
              <a:rPr sz="818" kern="1200" spc="-34" dirty="0">
                <a:solidFill>
                  <a:srgbClr val="231F20"/>
                </a:solidFill>
                <a:latin typeface="Calibri"/>
                <a:ea typeface="+mn-ea"/>
                <a:cs typeface="Calibri"/>
              </a:rPr>
              <a:t>the </a:t>
            </a:r>
            <a:r>
              <a:rPr sz="818" kern="1200" spc="-24" dirty="0">
                <a:solidFill>
                  <a:srgbClr val="231F20"/>
                </a:solidFill>
                <a:latin typeface="Calibri"/>
                <a:ea typeface="+mn-ea"/>
                <a:cs typeface="Calibri"/>
              </a:rPr>
              <a:t>prescribing </a:t>
            </a:r>
            <a:r>
              <a:rPr sz="818" kern="1200" spc="-14" dirty="0">
                <a:solidFill>
                  <a:srgbClr val="231F20"/>
                </a:solidFill>
                <a:latin typeface="Calibri"/>
                <a:ea typeface="+mn-ea"/>
                <a:cs typeface="Calibri"/>
              </a:rPr>
              <a:t>of </a:t>
            </a:r>
            <a:r>
              <a:rPr sz="818" kern="1200" spc="-20" dirty="0">
                <a:solidFill>
                  <a:srgbClr val="231F20"/>
                </a:solidFill>
                <a:latin typeface="Calibri"/>
                <a:ea typeface="+mn-ea"/>
                <a:cs typeface="Calibri"/>
              </a:rPr>
              <a:t>opioids </a:t>
            </a:r>
            <a:r>
              <a:rPr sz="818" kern="1200" spc="-24" dirty="0">
                <a:solidFill>
                  <a:srgbClr val="231F20"/>
                </a:solidFill>
                <a:latin typeface="Calibri"/>
                <a:ea typeface="+mn-ea"/>
                <a:cs typeface="Calibri"/>
              </a:rPr>
              <a:t>for </a:t>
            </a:r>
            <a:r>
              <a:rPr sz="818" kern="1200" spc="-31" dirty="0">
                <a:solidFill>
                  <a:srgbClr val="231F20"/>
                </a:solidFill>
                <a:latin typeface="Calibri"/>
                <a:ea typeface="+mn-ea"/>
                <a:cs typeface="Calibri"/>
              </a:rPr>
              <a:t>pain </a:t>
            </a:r>
            <a:r>
              <a:rPr sz="818" kern="1200" spc="-37" dirty="0">
                <a:solidFill>
                  <a:srgbClr val="231F20"/>
                </a:solidFill>
                <a:latin typeface="Calibri"/>
                <a:ea typeface="+mn-ea"/>
                <a:cs typeface="Calibri"/>
              </a:rPr>
              <a:t>treatment </a:t>
            </a:r>
            <a:r>
              <a:rPr sz="818" kern="1200" spc="-31" dirty="0">
                <a:solidFill>
                  <a:srgbClr val="231F20"/>
                </a:solidFill>
                <a:latin typeface="Calibri"/>
                <a:ea typeface="+mn-ea"/>
                <a:cs typeface="Calibri"/>
              </a:rPr>
              <a:t>and buprenorphine </a:t>
            </a:r>
            <a:r>
              <a:rPr sz="818" kern="1200" spc="-24" dirty="0">
                <a:solidFill>
                  <a:srgbClr val="231F20"/>
                </a:solidFill>
                <a:latin typeface="Calibri"/>
                <a:ea typeface="+mn-ea"/>
                <a:cs typeface="Calibri"/>
              </a:rPr>
              <a:t>for  addiction </a:t>
            </a:r>
            <a:r>
              <a:rPr sz="818" kern="1200" spc="-37" dirty="0">
                <a:solidFill>
                  <a:srgbClr val="231F20"/>
                </a:solidFill>
                <a:latin typeface="Calibri"/>
                <a:ea typeface="+mn-ea"/>
                <a:cs typeface="Calibri"/>
              </a:rPr>
              <a:t>treatment. </a:t>
            </a:r>
            <a:r>
              <a:rPr sz="818" kern="1200" spc="10" dirty="0">
                <a:solidFill>
                  <a:srgbClr val="231F20"/>
                </a:solidFill>
                <a:latin typeface="Calibri"/>
                <a:ea typeface="+mn-ea"/>
                <a:cs typeface="Calibri"/>
              </a:rPr>
              <a:t>The </a:t>
            </a:r>
            <a:r>
              <a:rPr sz="818" kern="1200" spc="-27" dirty="0">
                <a:solidFill>
                  <a:srgbClr val="231F20"/>
                </a:solidFill>
                <a:latin typeface="Calibri"/>
                <a:ea typeface="+mn-ea"/>
                <a:cs typeface="Calibri"/>
              </a:rPr>
              <a:t>regulations </a:t>
            </a:r>
            <a:r>
              <a:rPr sz="818" kern="1200" spc="-41" dirty="0">
                <a:solidFill>
                  <a:srgbClr val="231F20"/>
                </a:solidFill>
                <a:latin typeface="Calibri"/>
                <a:ea typeface="+mn-ea"/>
                <a:cs typeface="Calibri"/>
              </a:rPr>
              <a:t>are </a:t>
            </a:r>
            <a:r>
              <a:rPr sz="818" kern="1200" spc="-20" dirty="0">
                <a:solidFill>
                  <a:srgbClr val="231F20"/>
                </a:solidFill>
                <a:latin typeface="Calibri"/>
                <a:ea typeface="+mn-ea"/>
                <a:cs typeface="Calibri"/>
              </a:rPr>
              <a:t>effective </a:t>
            </a:r>
            <a:r>
              <a:rPr sz="818" kern="1200" spc="-34" dirty="0">
                <a:solidFill>
                  <a:srgbClr val="231F20"/>
                </a:solidFill>
                <a:latin typeface="Calibri"/>
                <a:ea typeface="+mn-ea"/>
                <a:cs typeface="Calibri"/>
              </a:rPr>
              <a:t>immediately. We </a:t>
            </a:r>
            <a:r>
              <a:rPr sz="818" kern="1200" spc="-31" dirty="0">
                <a:solidFill>
                  <a:srgbClr val="231F20"/>
                </a:solidFill>
                <a:latin typeface="Calibri"/>
                <a:ea typeface="+mn-ea"/>
                <a:cs typeface="Calibri"/>
              </a:rPr>
              <a:t>have </a:t>
            </a:r>
            <a:r>
              <a:rPr sz="818" kern="1200" spc="-27" dirty="0">
                <a:solidFill>
                  <a:srgbClr val="231F20"/>
                </a:solidFill>
                <a:latin typeface="Calibri"/>
                <a:ea typeface="+mn-ea"/>
                <a:cs typeface="Calibri"/>
              </a:rPr>
              <a:t>published </a:t>
            </a:r>
            <a:r>
              <a:rPr sz="818" kern="1200" spc="-37" dirty="0">
                <a:solidFill>
                  <a:srgbClr val="231F20"/>
                </a:solidFill>
                <a:latin typeface="Calibri"/>
                <a:ea typeface="+mn-ea"/>
                <a:cs typeface="Calibri"/>
              </a:rPr>
              <a:t>an </a:t>
            </a:r>
            <a:r>
              <a:rPr sz="818" kern="1200" spc="-27" dirty="0">
                <a:solidFill>
                  <a:srgbClr val="231F20"/>
                </a:solidFill>
                <a:latin typeface="Calibri"/>
                <a:ea typeface="+mn-ea"/>
                <a:cs typeface="Calibri"/>
              </a:rPr>
              <a:t>abbreviated  </a:t>
            </a:r>
            <a:r>
              <a:rPr sz="818" kern="1200" spc="-37" dirty="0">
                <a:solidFill>
                  <a:srgbClr val="231F20"/>
                </a:solidFill>
                <a:latin typeface="Calibri"/>
                <a:ea typeface="+mn-ea"/>
                <a:cs typeface="Calibri"/>
              </a:rPr>
              <a:t>summary </a:t>
            </a:r>
            <a:r>
              <a:rPr sz="818" kern="1200" spc="-14" dirty="0">
                <a:solidFill>
                  <a:srgbClr val="231F20"/>
                </a:solidFill>
                <a:latin typeface="Calibri"/>
                <a:ea typeface="+mn-ea"/>
                <a:cs typeface="Calibri"/>
              </a:rPr>
              <a:t>of </a:t>
            </a:r>
            <a:r>
              <a:rPr sz="818" kern="1200" spc="-34" dirty="0">
                <a:solidFill>
                  <a:srgbClr val="231F20"/>
                </a:solidFill>
                <a:latin typeface="Calibri"/>
                <a:ea typeface="+mn-ea"/>
                <a:cs typeface="Calibri"/>
              </a:rPr>
              <a:t>the </a:t>
            </a:r>
            <a:r>
              <a:rPr sz="818" kern="1200" spc="-58" dirty="0">
                <a:solidFill>
                  <a:srgbClr val="231F20"/>
                </a:solidFill>
                <a:latin typeface="Calibri"/>
                <a:ea typeface="+mn-ea"/>
                <a:cs typeface="Calibri"/>
              </a:rPr>
              <a:t>new </a:t>
            </a:r>
            <a:r>
              <a:rPr sz="818" kern="1200" spc="-27" dirty="0">
                <a:solidFill>
                  <a:srgbClr val="231F20"/>
                </a:solidFill>
                <a:latin typeface="Calibri"/>
                <a:ea typeface="+mn-ea"/>
                <a:cs typeface="Calibri"/>
              </a:rPr>
              <a:t>regulations </a:t>
            </a:r>
            <a:r>
              <a:rPr sz="818" kern="1200" spc="-24" dirty="0">
                <a:solidFill>
                  <a:srgbClr val="231F20"/>
                </a:solidFill>
                <a:latin typeface="Calibri"/>
                <a:ea typeface="+mn-ea"/>
                <a:cs typeface="Calibri"/>
              </a:rPr>
              <a:t>for </a:t>
            </a:r>
            <a:r>
              <a:rPr sz="818" kern="1200" spc="-31" dirty="0">
                <a:solidFill>
                  <a:srgbClr val="231F20"/>
                </a:solidFill>
                <a:latin typeface="Calibri"/>
                <a:ea typeface="+mn-ea"/>
                <a:cs typeface="Calibri"/>
              </a:rPr>
              <a:t>your </a:t>
            </a:r>
            <a:r>
              <a:rPr sz="818" kern="1200" spc="-34" dirty="0">
                <a:solidFill>
                  <a:srgbClr val="231F20"/>
                </a:solidFill>
                <a:latin typeface="Calibri"/>
                <a:ea typeface="+mn-ea"/>
                <a:cs typeface="Calibri"/>
              </a:rPr>
              <a:t>reference. </a:t>
            </a:r>
            <a:r>
              <a:rPr sz="818" kern="1200" spc="-27" dirty="0">
                <a:solidFill>
                  <a:srgbClr val="231F20"/>
                </a:solidFill>
                <a:latin typeface="Calibri"/>
                <a:ea typeface="+mn-ea"/>
                <a:cs typeface="Calibri"/>
              </a:rPr>
              <a:t>To </a:t>
            </a:r>
            <a:r>
              <a:rPr sz="818" kern="1200" spc="-44" dirty="0">
                <a:solidFill>
                  <a:srgbClr val="231F20"/>
                </a:solidFill>
                <a:latin typeface="Calibri"/>
                <a:ea typeface="+mn-ea"/>
                <a:cs typeface="Calibri"/>
              </a:rPr>
              <a:t>view </a:t>
            </a:r>
            <a:r>
              <a:rPr sz="818" kern="1200" spc="-37" dirty="0">
                <a:solidFill>
                  <a:srgbClr val="231F20"/>
                </a:solidFill>
                <a:latin typeface="Calibri"/>
                <a:ea typeface="+mn-ea"/>
                <a:cs typeface="Calibri"/>
              </a:rPr>
              <a:t>a </a:t>
            </a:r>
            <a:r>
              <a:rPr sz="818" kern="1200" spc="-27" dirty="0">
                <a:solidFill>
                  <a:srgbClr val="231F20"/>
                </a:solidFill>
                <a:latin typeface="Calibri"/>
                <a:ea typeface="+mn-ea"/>
                <a:cs typeface="Calibri"/>
              </a:rPr>
              <a:t>full </a:t>
            </a:r>
            <a:r>
              <a:rPr sz="818" kern="1200" spc="-14" dirty="0">
                <a:solidFill>
                  <a:srgbClr val="231F20"/>
                </a:solidFill>
                <a:latin typeface="Calibri"/>
                <a:ea typeface="+mn-ea"/>
                <a:cs typeface="Calibri"/>
              </a:rPr>
              <a:t>copy of </a:t>
            </a:r>
            <a:r>
              <a:rPr sz="818" kern="1200" spc="-34" dirty="0">
                <a:solidFill>
                  <a:srgbClr val="231F20"/>
                </a:solidFill>
                <a:latin typeface="Calibri"/>
                <a:ea typeface="+mn-ea"/>
                <a:cs typeface="Calibri"/>
              </a:rPr>
              <a:t>the </a:t>
            </a:r>
            <a:r>
              <a:rPr sz="818" kern="1200" spc="-31" dirty="0">
                <a:solidFill>
                  <a:srgbClr val="231F20"/>
                </a:solidFill>
                <a:latin typeface="Calibri"/>
                <a:ea typeface="+mn-ea"/>
                <a:cs typeface="Calibri"/>
              </a:rPr>
              <a:t>regulations, please  </a:t>
            </a:r>
            <a:r>
              <a:rPr sz="818" kern="1200" spc="-27" dirty="0">
                <a:solidFill>
                  <a:srgbClr val="231F20"/>
                </a:solidFill>
                <a:latin typeface="Calibri"/>
                <a:ea typeface="+mn-ea"/>
                <a:cs typeface="Calibri"/>
              </a:rPr>
              <a:t>visit </a:t>
            </a:r>
            <a:r>
              <a:rPr sz="818" u="sng" kern="1200" spc="-34" dirty="0">
                <a:solidFill>
                  <a:srgbClr val="70B7AF"/>
                </a:solidFill>
                <a:latin typeface="Calibri"/>
                <a:ea typeface="+mn-ea"/>
                <a:cs typeface="Calibri"/>
                <a:hlinkClick r:id="rId5"/>
              </a:rPr>
              <a:t>the </a:t>
            </a:r>
            <a:r>
              <a:rPr sz="818" u="sng" kern="1200" spc="-17" dirty="0">
                <a:solidFill>
                  <a:srgbClr val="70B7AF"/>
                </a:solidFill>
                <a:latin typeface="Calibri"/>
                <a:ea typeface="+mn-ea"/>
                <a:cs typeface="Calibri"/>
                <a:hlinkClick r:id="rId5"/>
              </a:rPr>
              <a:t>Virginia </a:t>
            </a:r>
            <a:r>
              <a:rPr sz="818" u="sng" kern="1200" spc="-24" dirty="0">
                <a:solidFill>
                  <a:srgbClr val="70B7AF"/>
                </a:solidFill>
                <a:latin typeface="Calibri"/>
                <a:ea typeface="+mn-ea"/>
                <a:cs typeface="Calibri"/>
                <a:hlinkClick r:id="rId5"/>
              </a:rPr>
              <a:t>Board </a:t>
            </a:r>
            <a:r>
              <a:rPr sz="818" u="sng" kern="1200" spc="-14" dirty="0">
                <a:solidFill>
                  <a:srgbClr val="70B7AF"/>
                </a:solidFill>
                <a:latin typeface="Calibri"/>
                <a:ea typeface="+mn-ea"/>
                <a:cs typeface="Calibri"/>
                <a:hlinkClick r:id="rId5"/>
              </a:rPr>
              <a:t>of </a:t>
            </a:r>
            <a:r>
              <a:rPr sz="818" u="sng" kern="1200" spc="-20" dirty="0">
                <a:solidFill>
                  <a:srgbClr val="70B7AF"/>
                </a:solidFill>
                <a:latin typeface="Calibri"/>
                <a:ea typeface="+mn-ea"/>
                <a:cs typeface="Calibri"/>
                <a:hlinkClick r:id="rId5"/>
              </a:rPr>
              <a:t>Medicine</a:t>
            </a:r>
            <a:r>
              <a:rPr sz="818" u="sng" kern="1200" spc="102" dirty="0">
                <a:solidFill>
                  <a:srgbClr val="70B7AF"/>
                </a:solidFill>
                <a:latin typeface="Calibri"/>
                <a:ea typeface="+mn-ea"/>
                <a:cs typeface="Calibri"/>
                <a:hlinkClick r:id="rId5"/>
              </a:rPr>
              <a:t> </a:t>
            </a:r>
            <a:r>
              <a:rPr sz="818" u="sng" kern="1200" spc="-41" dirty="0">
                <a:solidFill>
                  <a:srgbClr val="70B7AF"/>
                </a:solidFill>
                <a:latin typeface="Calibri"/>
                <a:ea typeface="+mn-ea"/>
                <a:cs typeface="Calibri"/>
                <a:hlinkClick r:id="rId5"/>
              </a:rPr>
              <a:t>website</a:t>
            </a:r>
            <a:r>
              <a:rPr sz="818" kern="1200" spc="-41" dirty="0">
                <a:solidFill>
                  <a:srgbClr val="231F20"/>
                </a:solidFill>
                <a:latin typeface="Calibri"/>
                <a:ea typeface="+mn-ea"/>
                <a:cs typeface="Calibri"/>
              </a:rPr>
              <a:t>.</a:t>
            </a:r>
            <a:endParaRPr sz="818" kern="1200">
              <a:solidFill>
                <a:prstClr val="black"/>
              </a:solidFill>
              <a:latin typeface="Calibri"/>
              <a:ea typeface="+mn-ea"/>
              <a:cs typeface="Calibri"/>
            </a:endParaRPr>
          </a:p>
        </p:txBody>
      </p:sp>
      <p:sp>
        <p:nvSpPr>
          <p:cNvPr id="15" name="object 15"/>
          <p:cNvSpPr txBox="1"/>
          <p:nvPr/>
        </p:nvSpPr>
        <p:spPr>
          <a:xfrm>
            <a:off x="4615296" y="4776699"/>
            <a:ext cx="1923184" cy="1087372"/>
          </a:xfrm>
          <a:prstGeom prst="rect">
            <a:avLst/>
          </a:prstGeom>
        </p:spPr>
        <p:txBody>
          <a:bodyPr vert="horz" wrap="square" lIns="0" tIns="8659" rIns="0" bIns="0" rtlCol="0">
            <a:spAutoFit/>
          </a:bodyPr>
          <a:lstStyle/>
          <a:p>
            <a:pPr marL="8659" defTabSz="623438">
              <a:lnSpc>
                <a:spcPts val="1282"/>
              </a:lnSpc>
              <a:spcBef>
                <a:spcPts val="68"/>
              </a:spcBef>
            </a:pPr>
            <a:r>
              <a:rPr sz="1091" b="1" kern="1200" spc="34" dirty="0">
                <a:solidFill>
                  <a:srgbClr val="F47720"/>
                </a:solidFill>
                <a:latin typeface="Calibri"/>
                <a:ea typeface="+mn-ea"/>
                <a:cs typeface="Calibri"/>
              </a:rPr>
              <a:t>Step</a:t>
            </a:r>
            <a:r>
              <a:rPr sz="1091" b="1" kern="1200" spc="-85" dirty="0">
                <a:solidFill>
                  <a:srgbClr val="F47720"/>
                </a:solidFill>
                <a:latin typeface="Calibri"/>
                <a:ea typeface="+mn-ea"/>
                <a:cs typeface="Calibri"/>
              </a:rPr>
              <a:t> </a:t>
            </a:r>
            <a:r>
              <a:rPr sz="1091" b="1" kern="1200" spc="3" dirty="0">
                <a:solidFill>
                  <a:srgbClr val="F47720"/>
                </a:solidFill>
                <a:latin typeface="Calibri"/>
                <a:ea typeface="+mn-ea"/>
                <a:cs typeface="Calibri"/>
              </a:rPr>
              <a:t>4</a:t>
            </a:r>
            <a:endParaRPr sz="1091" kern="1200">
              <a:solidFill>
                <a:prstClr val="black"/>
              </a:solidFill>
              <a:latin typeface="Calibri"/>
              <a:ea typeface="+mn-ea"/>
              <a:cs typeface="Calibri"/>
            </a:endParaRPr>
          </a:p>
          <a:p>
            <a:pPr marL="8659" marR="3464" defTabSz="623438">
              <a:lnSpc>
                <a:spcPts val="982"/>
              </a:lnSpc>
              <a:spcBef>
                <a:spcPts val="3"/>
              </a:spcBef>
            </a:pPr>
            <a:r>
              <a:rPr sz="818" kern="1200" spc="-24" dirty="0">
                <a:solidFill>
                  <a:srgbClr val="F47720"/>
                </a:solidFill>
                <a:latin typeface="Calibri"/>
                <a:ea typeface="+mn-ea"/>
                <a:cs typeface="Calibri"/>
              </a:rPr>
              <a:t>Include </a:t>
            </a:r>
            <a:r>
              <a:rPr sz="818" kern="1200" spc="-34" dirty="0">
                <a:solidFill>
                  <a:srgbClr val="F47720"/>
                </a:solidFill>
                <a:latin typeface="Calibri"/>
                <a:ea typeface="+mn-ea"/>
                <a:cs typeface="Calibri"/>
              </a:rPr>
              <a:t>the </a:t>
            </a:r>
            <a:r>
              <a:rPr sz="818" kern="1200" spc="-27" dirty="0">
                <a:solidFill>
                  <a:srgbClr val="F47720"/>
                </a:solidFill>
                <a:latin typeface="Calibri"/>
                <a:ea typeface="+mn-ea"/>
                <a:cs typeface="Calibri"/>
              </a:rPr>
              <a:t>following </a:t>
            </a:r>
            <a:r>
              <a:rPr sz="818" kern="1200" spc="-34" dirty="0">
                <a:solidFill>
                  <a:srgbClr val="F47720"/>
                </a:solidFill>
                <a:latin typeface="Calibri"/>
                <a:ea typeface="+mn-ea"/>
                <a:cs typeface="Calibri"/>
              </a:rPr>
              <a:t>required </a:t>
            </a:r>
            <a:r>
              <a:rPr sz="818" kern="1200" spc="-27" dirty="0">
                <a:solidFill>
                  <a:srgbClr val="F47720"/>
                </a:solidFill>
                <a:latin typeface="Calibri"/>
                <a:ea typeface="+mn-ea"/>
                <a:cs typeface="Calibri"/>
              </a:rPr>
              <a:t>documentation </a:t>
            </a:r>
            <a:r>
              <a:rPr sz="818" kern="1200" spc="-31" dirty="0">
                <a:solidFill>
                  <a:srgbClr val="F47720"/>
                </a:solidFill>
                <a:latin typeface="Calibri"/>
                <a:ea typeface="+mn-ea"/>
                <a:cs typeface="Calibri"/>
              </a:rPr>
              <a:t>in  </a:t>
            </a:r>
            <a:r>
              <a:rPr sz="818" kern="1200" spc="-34" dirty="0">
                <a:solidFill>
                  <a:srgbClr val="F47720"/>
                </a:solidFill>
                <a:latin typeface="Calibri"/>
                <a:ea typeface="+mn-ea"/>
                <a:cs typeface="Calibri"/>
              </a:rPr>
              <a:t>the </a:t>
            </a:r>
            <a:r>
              <a:rPr sz="818" kern="1200" spc="-24" dirty="0">
                <a:solidFill>
                  <a:srgbClr val="F47720"/>
                </a:solidFill>
                <a:latin typeface="Calibri"/>
                <a:ea typeface="+mn-ea"/>
                <a:cs typeface="Calibri"/>
              </a:rPr>
              <a:t>medical</a:t>
            </a:r>
            <a:r>
              <a:rPr sz="818" kern="1200" spc="-17" dirty="0">
                <a:solidFill>
                  <a:srgbClr val="F47720"/>
                </a:solidFill>
                <a:latin typeface="Calibri"/>
                <a:ea typeface="+mn-ea"/>
                <a:cs typeface="Calibri"/>
              </a:rPr>
              <a:t> </a:t>
            </a:r>
            <a:r>
              <a:rPr sz="818" kern="1200" spc="-31" dirty="0">
                <a:solidFill>
                  <a:srgbClr val="F47720"/>
                </a:solidFill>
                <a:latin typeface="Calibri"/>
                <a:ea typeface="+mn-ea"/>
                <a:cs typeface="Calibri"/>
              </a:rPr>
              <a:t>record:</a:t>
            </a:r>
            <a:endParaRPr sz="818" kern="1200">
              <a:solidFill>
                <a:prstClr val="black"/>
              </a:solidFill>
              <a:latin typeface="Calibri"/>
              <a:ea typeface="+mn-ea"/>
              <a:cs typeface="Calibri"/>
            </a:endParaRPr>
          </a:p>
          <a:p>
            <a:pPr marL="47624" defTabSz="623438">
              <a:spcBef>
                <a:spcPts val="245"/>
              </a:spcBef>
            </a:pPr>
            <a:r>
              <a:rPr sz="682" kern="1200" spc="682" dirty="0">
                <a:solidFill>
                  <a:srgbClr val="EE3124"/>
                </a:solidFill>
                <a:latin typeface="Webdings"/>
                <a:ea typeface="+mn-ea"/>
                <a:cs typeface="Webdings"/>
              </a:rPr>
              <a:t>�</a:t>
            </a:r>
            <a:r>
              <a:rPr sz="682" kern="1200" spc="75" dirty="0">
                <a:solidFill>
                  <a:srgbClr val="EE3124"/>
                </a:solidFill>
                <a:latin typeface="Times New Roman"/>
                <a:ea typeface="+mn-ea"/>
                <a:cs typeface="Times New Roman"/>
              </a:rPr>
              <a:t> </a:t>
            </a:r>
            <a:r>
              <a:rPr sz="682" kern="1200" spc="-14" dirty="0">
                <a:solidFill>
                  <a:srgbClr val="231F20"/>
                </a:solidFill>
                <a:latin typeface="Calibri"/>
                <a:ea typeface="+mn-ea"/>
                <a:cs typeface="Calibri"/>
              </a:rPr>
              <a:t>Description of </a:t>
            </a:r>
            <a:r>
              <a:rPr sz="682" kern="1200" spc="-27" dirty="0">
                <a:solidFill>
                  <a:srgbClr val="231F20"/>
                </a:solidFill>
                <a:latin typeface="Calibri"/>
                <a:ea typeface="+mn-ea"/>
                <a:cs typeface="Calibri"/>
              </a:rPr>
              <a:t>the pain</a:t>
            </a:r>
            <a:endParaRPr sz="682" kern="1200">
              <a:solidFill>
                <a:prstClr val="black"/>
              </a:solidFill>
              <a:latin typeface="Calibri"/>
              <a:ea typeface="+mn-ea"/>
              <a:cs typeface="Calibri"/>
            </a:endParaRPr>
          </a:p>
          <a:p>
            <a:pPr marL="47624" defTabSz="623438"/>
            <a:r>
              <a:rPr sz="682" kern="1200" spc="682" dirty="0">
                <a:solidFill>
                  <a:srgbClr val="EE3124"/>
                </a:solidFill>
                <a:latin typeface="Webdings"/>
                <a:ea typeface="+mn-ea"/>
                <a:cs typeface="Webdings"/>
              </a:rPr>
              <a:t>�</a:t>
            </a:r>
            <a:r>
              <a:rPr sz="682" kern="1200" spc="173" dirty="0">
                <a:solidFill>
                  <a:srgbClr val="EE3124"/>
                </a:solidFill>
                <a:latin typeface="Times New Roman"/>
                <a:ea typeface="+mn-ea"/>
                <a:cs typeface="Times New Roman"/>
              </a:rPr>
              <a:t> </a:t>
            </a:r>
            <a:r>
              <a:rPr sz="682" kern="1200" spc="-24" dirty="0">
                <a:solidFill>
                  <a:srgbClr val="231F20"/>
                </a:solidFill>
                <a:latin typeface="Calibri"/>
                <a:ea typeface="+mn-ea"/>
                <a:cs typeface="Calibri"/>
              </a:rPr>
              <a:t>Presumptive </a:t>
            </a:r>
            <a:r>
              <a:rPr sz="682" kern="1200" spc="-20" dirty="0">
                <a:solidFill>
                  <a:srgbClr val="231F20"/>
                </a:solidFill>
                <a:latin typeface="Calibri"/>
                <a:ea typeface="+mn-ea"/>
                <a:cs typeface="Calibri"/>
              </a:rPr>
              <a:t>diagnosis for </a:t>
            </a:r>
            <a:r>
              <a:rPr sz="682" kern="1200" spc="-27" dirty="0">
                <a:solidFill>
                  <a:srgbClr val="231F20"/>
                </a:solidFill>
                <a:latin typeface="Calibri"/>
                <a:ea typeface="+mn-ea"/>
                <a:cs typeface="Calibri"/>
              </a:rPr>
              <a:t>the pain </a:t>
            </a:r>
            <a:r>
              <a:rPr sz="682" kern="1200" spc="-17" dirty="0">
                <a:solidFill>
                  <a:srgbClr val="231F20"/>
                </a:solidFill>
                <a:latin typeface="Calibri"/>
                <a:ea typeface="+mn-ea"/>
                <a:cs typeface="Calibri"/>
              </a:rPr>
              <a:t>origin</a:t>
            </a:r>
            <a:endParaRPr sz="682" kern="1200">
              <a:solidFill>
                <a:prstClr val="black"/>
              </a:solidFill>
              <a:latin typeface="Calibri"/>
              <a:ea typeface="+mn-ea"/>
              <a:cs typeface="Calibri"/>
            </a:endParaRPr>
          </a:p>
          <a:p>
            <a:pPr marL="47624" defTabSz="623438"/>
            <a:r>
              <a:rPr sz="682" kern="1200" spc="682" dirty="0">
                <a:solidFill>
                  <a:srgbClr val="EE3124"/>
                </a:solidFill>
                <a:latin typeface="Webdings"/>
                <a:ea typeface="+mn-ea"/>
                <a:cs typeface="Webdings"/>
              </a:rPr>
              <a:t>�</a:t>
            </a:r>
            <a:r>
              <a:rPr sz="682" kern="1200" spc="102" dirty="0">
                <a:solidFill>
                  <a:srgbClr val="EE3124"/>
                </a:solidFill>
                <a:latin typeface="Times New Roman"/>
                <a:ea typeface="+mn-ea"/>
                <a:cs typeface="Times New Roman"/>
              </a:rPr>
              <a:t> </a:t>
            </a:r>
            <a:r>
              <a:rPr sz="682" kern="1200" spc="-20" dirty="0">
                <a:solidFill>
                  <a:srgbClr val="231F20"/>
                </a:solidFill>
                <a:latin typeface="Calibri"/>
                <a:ea typeface="+mn-ea"/>
                <a:cs typeface="Calibri"/>
              </a:rPr>
              <a:t>Examination </a:t>
            </a:r>
            <a:r>
              <a:rPr sz="682" kern="1200" spc="-24" dirty="0">
                <a:solidFill>
                  <a:srgbClr val="231F20"/>
                </a:solidFill>
                <a:latin typeface="Calibri"/>
                <a:ea typeface="+mn-ea"/>
                <a:cs typeface="Calibri"/>
              </a:rPr>
              <a:t>appropriate to </a:t>
            </a:r>
            <a:r>
              <a:rPr sz="682" kern="1200" spc="-27" dirty="0">
                <a:solidFill>
                  <a:srgbClr val="231F20"/>
                </a:solidFill>
                <a:latin typeface="Calibri"/>
                <a:ea typeface="+mn-ea"/>
                <a:cs typeface="Calibri"/>
              </a:rPr>
              <a:t>the </a:t>
            </a:r>
            <a:r>
              <a:rPr sz="682" kern="1200" spc="-20" dirty="0">
                <a:solidFill>
                  <a:srgbClr val="231F20"/>
                </a:solidFill>
                <a:latin typeface="Calibri"/>
                <a:ea typeface="+mn-ea"/>
                <a:cs typeface="Calibri"/>
              </a:rPr>
              <a:t>complaint</a:t>
            </a:r>
            <a:endParaRPr sz="682" kern="1200">
              <a:solidFill>
                <a:prstClr val="black"/>
              </a:solidFill>
              <a:latin typeface="Calibri"/>
              <a:ea typeface="+mn-ea"/>
              <a:cs typeface="Calibri"/>
            </a:endParaRPr>
          </a:p>
          <a:p>
            <a:pPr marL="47624" defTabSz="623438"/>
            <a:r>
              <a:rPr sz="682" kern="1200" spc="682" dirty="0">
                <a:solidFill>
                  <a:srgbClr val="EE3124"/>
                </a:solidFill>
                <a:latin typeface="Webdings"/>
                <a:ea typeface="+mn-ea"/>
                <a:cs typeface="Webdings"/>
              </a:rPr>
              <a:t>�</a:t>
            </a:r>
            <a:r>
              <a:rPr sz="682" kern="1200" spc="51" dirty="0">
                <a:solidFill>
                  <a:srgbClr val="EE3124"/>
                </a:solidFill>
                <a:latin typeface="Times New Roman"/>
                <a:ea typeface="+mn-ea"/>
                <a:cs typeface="Times New Roman"/>
              </a:rPr>
              <a:t> </a:t>
            </a:r>
            <a:r>
              <a:rPr sz="682" kern="1200" spc="-31" dirty="0">
                <a:solidFill>
                  <a:srgbClr val="231F20"/>
                </a:solidFill>
                <a:latin typeface="Calibri"/>
                <a:ea typeface="+mn-ea"/>
                <a:cs typeface="Calibri"/>
              </a:rPr>
              <a:t>Treatment </a:t>
            </a:r>
            <a:r>
              <a:rPr sz="682" kern="1200" spc="-24" dirty="0">
                <a:solidFill>
                  <a:srgbClr val="231F20"/>
                </a:solidFill>
                <a:latin typeface="Calibri"/>
                <a:ea typeface="+mn-ea"/>
                <a:cs typeface="Calibri"/>
              </a:rPr>
              <a:t>plan</a:t>
            </a:r>
            <a:endParaRPr sz="682" kern="1200">
              <a:solidFill>
                <a:prstClr val="black"/>
              </a:solidFill>
              <a:latin typeface="Calibri"/>
              <a:ea typeface="+mn-ea"/>
              <a:cs typeface="Calibri"/>
            </a:endParaRPr>
          </a:p>
          <a:p>
            <a:pPr marL="164518" marR="182702" indent="-116895" defTabSz="623438"/>
            <a:r>
              <a:rPr sz="682" kern="1200" spc="682" dirty="0">
                <a:solidFill>
                  <a:srgbClr val="EE3124"/>
                </a:solidFill>
                <a:latin typeface="Webdings"/>
                <a:ea typeface="+mn-ea"/>
                <a:cs typeface="Webdings"/>
              </a:rPr>
              <a:t>�</a:t>
            </a:r>
            <a:r>
              <a:rPr sz="682" kern="1200" spc="170" dirty="0">
                <a:solidFill>
                  <a:srgbClr val="EE3124"/>
                </a:solidFill>
                <a:latin typeface="Times New Roman"/>
                <a:ea typeface="+mn-ea"/>
                <a:cs typeface="Times New Roman"/>
              </a:rPr>
              <a:t> </a:t>
            </a:r>
            <a:r>
              <a:rPr sz="682" kern="1200" spc="7" dirty="0">
                <a:solidFill>
                  <a:srgbClr val="231F20"/>
                </a:solidFill>
                <a:latin typeface="Calibri"/>
                <a:ea typeface="+mn-ea"/>
                <a:cs typeface="Calibri"/>
              </a:rPr>
              <a:t>The </a:t>
            </a:r>
            <a:r>
              <a:rPr sz="682" kern="1200" spc="-24" dirty="0">
                <a:solidFill>
                  <a:srgbClr val="231F20"/>
                </a:solidFill>
                <a:latin typeface="Calibri"/>
                <a:ea typeface="+mn-ea"/>
                <a:cs typeface="Calibri"/>
              </a:rPr>
              <a:t>medication prescribed </a:t>
            </a:r>
            <a:r>
              <a:rPr sz="682" kern="1200" spc="-27" dirty="0">
                <a:solidFill>
                  <a:srgbClr val="231F20"/>
                </a:solidFill>
                <a:latin typeface="Calibri"/>
                <a:ea typeface="+mn-ea"/>
                <a:cs typeface="Calibri"/>
              </a:rPr>
              <a:t>or administered </a:t>
            </a:r>
            <a:r>
              <a:rPr sz="682" kern="1200" spc="-351" dirty="0">
                <a:solidFill>
                  <a:srgbClr val="231F20"/>
                </a:solidFill>
                <a:latin typeface="Calibri"/>
                <a:ea typeface="+mn-ea"/>
                <a:cs typeface="Calibri"/>
              </a:rPr>
              <a:t>and </a:t>
            </a:r>
            <a:r>
              <a:rPr sz="682" kern="1200" spc="-150" dirty="0">
                <a:solidFill>
                  <a:srgbClr val="231F20"/>
                </a:solidFill>
                <a:latin typeface="Calibri"/>
                <a:ea typeface="+mn-ea"/>
                <a:cs typeface="Calibri"/>
              </a:rPr>
              <a:t> </a:t>
            </a:r>
            <a:r>
              <a:rPr sz="682" kern="1200" spc="-20" dirty="0">
                <a:solidFill>
                  <a:srgbClr val="231F20"/>
                </a:solidFill>
                <a:latin typeface="Calibri"/>
                <a:ea typeface="+mn-ea"/>
                <a:cs typeface="Calibri"/>
              </a:rPr>
              <a:t>include </a:t>
            </a:r>
            <a:r>
              <a:rPr sz="682" kern="1200" spc="-27" dirty="0">
                <a:solidFill>
                  <a:srgbClr val="231F20"/>
                </a:solidFill>
                <a:latin typeface="Calibri"/>
                <a:ea typeface="+mn-ea"/>
                <a:cs typeface="Calibri"/>
              </a:rPr>
              <a:t>the date, </a:t>
            </a:r>
            <a:r>
              <a:rPr sz="682" kern="1200" spc="-24" dirty="0">
                <a:solidFill>
                  <a:srgbClr val="231F20"/>
                </a:solidFill>
                <a:latin typeface="Calibri"/>
                <a:ea typeface="+mn-ea"/>
                <a:cs typeface="Calibri"/>
              </a:rPr>
              <a:t>type, </a:t>
            </a:r>
            <a:r>
              <a:rPr sz="682" kern="1200" spc="-17" dirty="0">
                <a:solidFill>
                  <a:srgbClr val="231F20"/>
                </a:solidFill>
                <a:latin typeface="Calibri"/>
                <a:ea typeface="+mn-ea"/>
                <a:cs typeface="Calibri"/>
              </a:rPr>
              <a:t>dosage, </a:t>
            </a:r>
            <a:r>
              <a:rPr sz="682" kern="1200" spc="-24" dirty="0">
                <a:solidFill>
                  <a:srgbClr val="231F20"/>
                </a:solidFill>
                <a:latin typeface="Calibri"/>
                <a:ea typeface="+mn-ea"/>
                <a:cs typeface="Calibri"/>
              </a:rPr>
              <a:t>and</a:t>
            </a:r>
            <a:r>
              <a:rPr sz="682" kern="1200" spc="68" dirty="0">
                <a:solidFill>
                  <a:srgbClr val="231F20"/>
                </a:solidFill>
                <a:latin typeface="Calibri"/>
                <a:ea typeface="+mn-ea"/>
                <a:cs typeface="Calibri"/>
              </a:rPr>
              <a:t> </a:t>
            </a:r>
            <a:r>
              <a:rPr sz="682" kern="1200" spc="-24" dirty="0">
                <a:solidFill>
                  <a:srgbClr val="231F20"/>
                </a:solidFill>
                <a:latin typeface="Calibri"/>
                <a:ea typeface="+mn-ea"/>
                <a:cs typeface="Calibri"/>
              </a:rPr>
              <a:t>quantity</a:t>
            </a:r>
            <a:endParaRPr sz="682" kern="1200">
              <a:solidFill>
                <a:prstClr val="black"/>
              </a:solidFill>
              <a:latin typeface="Calibri"/>
              <a:ea typeface="+mn-ea"/>
              <a:cs typeface="Calibri"/>
            </a:endParaRPr>
          </a:p>
        </p:txBody>
      </p:sp>
    </p:spTree>
    <p:extLst>
      <p:ext uri="{BB962C8B-B14F-4D97-AF65-F5344CB8AC3E}">
        <p14:creationId xmlns:p14="http://schemas.microsoft.com/office/powerpoint/2010/main" xmlns="" val="22370382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545773" y="6349365"/>
            <a:ext cx="4048125" cy="8659"/>
          </a:xfrm>
          <a:custGeom>
            <a:avLst/>
            <a:gdLst/>
            <a:ahLst/>
            <a:cxnLst/>
            <a:rect l="l" t="t" r="r" b="b"/>
            <a:pathLst>
              <a:path w="5937250" h="12700">
                <a:moveTo>
                  <a:pt x="0" y="12700"/>
                </a:moveTo>
                <a:lnTo>
                  <a:pt x="5937250" y="12700"/>
                </a:lnTo>
                <a:lnTo>
                  <a:pt x="5937250" y="0"/>
                </a:lnTo>
                <a:lnTo>
                  <a:pt x="0" y="0"/>
                </a:lnTo>
                <a:lnTo>
                  <a:pt x="0" y="12700"/>
                </a:lnTo>
                <a:close/>
              </a:path>
            </a:pathLst>
          </a:custGeom>
          <a:solidFill>
            <a:srgbClr val="A9C3CB"/>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3" name="object 3"/>
          <p:cNvSpPr/>
          <p:nvPr/>
        </p:nvSpPr>
        <p:spPr>
          <a:xfrm>
            <a:off x="2545773" y="6349365"/>
            <a:ext cx="4048125" cy="8659"/>
          </a:xfrm>
          <a:custGeom>
            <a:avLst/>
            <a:gdLst/>
            <a:ahLst/>
            <a:cxnLst/>
            <a:rect l="l" t="t" r="r" b="b"/>
            <a:pathLst>
              <a:path w="5937250" h="12700">
                <a:moveTo>
                  <a:pt x="0" y="12700"/>
                </a:moveTo>
                <a:lnTo>
                  <a:pt x="5937250" y="12700"/>
                </a:lnTo>
                <a:lnTo>
                  <a:pt x="5937250" y="0"/>
                </a:lnTo>
                <a:lnTo>
                  <a:pt x="0" y="0"/>
                </a:lnTo>
                <a:lnTo>
                  <a:pt x="0" y="12700"/>
                </a:lnTo>
                <a:close/>
              </a:path>
            </a:pathLst>
          </a:custGeom>
          <a:solidFill>
            <a:srgbClr val="A9C3CB"/>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4" name="object 4"/>
          <p:cNvSpPr/>
          <p:nvPr/>
        </p:nvSpPr>
        <p:spPr>
          <a:xfrm>
            <a:off x="6386002" y="304423"/>
            <a:ext cx="212581" cy="65376"/>
          </a:xfrm>
          <a:custGeom>
            <a:avLst/>
            <a:gdLst/>
            <a:ahLst/>
            <a:cxnLst/>
            <a:rect l="l" t="t" r="r" b="b"/>
            <a:pathLst>
              <a:path w="311784" h="95884">
                <a:moveTo>
                  <a:pt x="122504" y="0"/>
                </a:moveTo>
                <a:lnTo>
                  <a:pt x="70827" y="8221"/>
                </a:lnTo>
                <a:lnTo>
                  <a:pt x="29556" y="26657"/>
                </a:lnTo>
                <a:lnTo>
                  <a:pt x="0" y="49712"/>
                </a:lnTo>
                <a:lnTo>
                  <a:pt x="21717" y="95597"/>
                </a:lnTo>
                <a:lnTo>
                  <a:pt x="37324" y="75668"/>
                </a:lnTo>
                <a:lnTo>
                  <a:pt x="55880" y="57245"/>
                </a:lnTo>
                <a:lnTo>
                  <a:pt x="79474" y="40910"/>
                </a:lnTo>
                <a:lnTo>
                  <a:pt x="110197" y="27246"/>
                </a:lnTo>
                <a:lnTo>
                  <a:pt x="159462" y="18456"/>
                </a:lnTo>
                <a:lnTo>
                  <a:pt x="200222" y="18456"/>
                </a:lnTo>
                <a:lnTo>
                  <a:pt x="198656" y="18183"/>
                </a:lnTo>
                <a:lnTo>
                  <a:pt x="163064" y="6651"/>
                </a:lnTo>
                <a:lnTo>
                  <a:pt x="122504" y="0"/>
                </a:lnTo>
                <a:close/>
              </a:path>
              <a:path w="311784" h="95884">
                <a:moveTo>
                  <a:pt x="200222" y="18456"/>
                </a:moveTo>
                <a:lnTo>
                  <a:pt x="159462" y="18456"/>
                </a:lnTo>
                <a:lnTo>
                  <a:pt x="198335" y="24520"/>
                </a:lnTo>
                <a:lnTo>
                  <a:pt x="232558" y="35476"/>
                </a:lnTo>
                <a:lnTo>
                  <a:pt x="267868" y="41361"/>
                </a:lnTo>
                <a:lnTo>
                  <a:pt x="310007" y="32211"/>
                </a:lnTo>
                <a:lnTo>
                  <a:pt x="311264" y="31665"/>
                </a:lnTo>
                <a:lnTo>
                  <a:pt x="303403" y="28151"/>
                </a:lnTo>
                <a:lnTo>
                  <a:pt x="296021" y="24602"/>
                </a:lnTo>
                <a:lnTo>
                  <a:pt x="235428" y="24602"/>
                </a:lnTo>
                <a:lnTo>
                  <a:pt x="200222" y="18456"/>
                </a:lnTo>
                <a:close/>
              </a:path>
              <a:path w="311784" h="95884">
                <a:moveTo>
                  <a:pt x="279565" y="15905"/>
                </a:moveTo>
                <a:lnTo>
                  <a:pt x="235428" y="24602"/>
                </a:lnTo>
                <a:lnTo>
                  <a:pt x="296021" y="24602"/>
                </a:lnTo>
                <a:lnTo>
                  <a:pt x="295500" y="24352"/>
                </a:lnTo>
                <a:lnTo>
                  <a:pt x="287554" y="20269"/>
                </a:lnTo>
                <a:lnTo>
                  <a:pt x="279565" y="15905"/>
                </a:lnTo>
                <a:close/>
              </a:path>
            </a:pathLst>
          </a:custGeom>
          <a:solidFill>
            <a:srgbClr val="74CBC8"/>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5" name="object 5"/>
          <p:cNvSpPr/>
          <p:nvPr/>
        </p:nvSpPr>
        <p:spPr>
          <a:xfrm>
            <a:off x="6366465" y="281217"/>
            <a:ext cx="200458" cy="42430"/>
          </a:xfrm>
          <a:custGeom>
            <a:avLst/>
            <a:gdLst/>
            <a:ahLst/>
            <a:cxnLst/>
            <a:rect l="l" t="t" r="r" b="b"/>
            <a:pathLst>
              <a:path w="294004" h="62229">
                <a:moveTo>
                  <a:pt x="91292" y="0"/>
                </a:moveTo>
                <a:lnTo>
                  <a:pt x="44272" y="6383"/>
                </a:lnTo>
                <a:lnTo>
                  <a:pt x="0" y="23121"/>
                </a:lnTo>
                <a:lnTo>
                  <a:pt x="18275" y="61768"/>
                </a:lnTo>
                <a:lnTo>
                  <a:pt x="31585" y="51671"/>
                </a:lnTo>
                <a:lnTo>
                  <a:pt x="46902" y="42452"/>
                </a:lnTo>
                <a:lnTo>
                  <a:pt x="64679" y="34255"/>
                </a:lnTo>
                <a:lnTo>
                  <a:pt x="85369" y="27224"/>
                </a:lnTo>
                <a:lnTo>
                  <a:pt x="137415" y="20374"/>
                </a:lnTo>
                <a:lnTo>
                  <a:pt x="176604" y="20374"/>
                </a:lnTo>
                <a:lnTo>
                  <a:pt x="161105" y="15217"/>
                </a:lnTo>
                <a:lnTo>
                  <a:pt x="128906" y="4838"/>
                </a:lnTo>
                <a:lnTo>
                  <a:pt x="91292" y="0"/>
                </a:lnTo>
                <a:close/>
              </a:path>
              <a:path w="294004" h="62229">
                <a:moveTo>
                  <a:pt x="176604" y="20374"/>
                </a:moveTo>
                <a:lnTo>
                  <a:pt x="137415" y="20374"/>
                </a:lnTo>
                <a:lnTo>
                  <a:pt x="178056" y="27846"/>
                </a:lnTo>
                <a:lnTo>
                  <a:pt x="213520" y="40163"/>
                </a:lnTo>
                <a:lnTo>
                  <a:pt x="250034" y="47851"/>
                </a:lnTo>
                <a:lnTo>
                  <a:pt x="293827" y="41435"/>
                </a:lnTo>
                <a:lnTo>
                  <a:pt x="286861" y="37033"/>
                </a:lnTo>
                <a:lnTo>
                  <a:pt x="279871" y="32419"/>
                </a:lnTo>
                <a:lnTo>
                  <a:pt x="276175" y="29880"/>
                </a:lnTo>
                <a:lnTo>
                  <a:pt x="225229" y="29880"/>
                </a:lnTo>
                <a:lnTo>
                  <a:pt x="191882" y="25458"/>
                </a:lnTo>
                <a:lnTo>
                  <a:pt x="176604" y="20374"/>
                </a:lnTo>
                <a:close/>
              </a:path>
              <a:path w="294004" h="62229">
                <a:moveTo>
                  <a:pt x="265810" y="22575"/>
                </a:moveTo>
                <a:lnTo>
                  <a:pt x="265366" y="22740"/>
                </a:lnTo>
                <a:lnTo>
                  <a:pt x="265137" y="22804"/>
                </a:lnTo>
                <a:lnTo>
                  <a:pt x="225229" y="29880"/>
                </a:lnTo>
                <a:lnTo>
                  <a:pt x="276175" y="29880"/>
                </a:lnTo>
                <a:lnTo>
                  <a:pt x="272854" y="27599"/>
                </a:lnTo>
                <a:lnTo>
                  <a:pt x="265810" y="22575"/>
                </a:lnTo>
                <a:close/>
              </a:path>
            </a:pathLst>
          </a:custGeom>
          <a:solidFill>
            <a:srgbClr val="F3901D"/>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6" name="object 6"/>
          <p:cNvSpPr/>
          <p:nvPr/>
        </p:nvSpPr>
        <p:spPr>
          <a:xfrm>
            <a:off x="6349364" y="255812"/>
            <a:ext cx="189634" cy="38100"/>
          </a:xfrm>
          <a:custGeom>
            <a:avLst/>
            <a:gdLst/>
            <a:ahLst/>
            <a:cxnLst/>
            <a:rect l="l" t="t" r="r" b="b"/>
            <a:pathLst>
              <a:path w="278129" h="55879">
                <a:moveTo>
                  <a:pt x="146833" y="22088"/>
                </a:moveTo>
                <a:lnTo>
                  <a:pt x="103171" y="22088"/>
                </a:lnTo>
                <a:lnTo>
                  <a:pt x="141052" y="27835"/>
                </a:lnTo>
                <a:lnTo>
                  <a:pt x="173334" y="38961"/>
                </a:lnTo>
                <a:lnTo>
                  <a:pt x="204120" y="49996"/>
                </a:lnTo>
                <a:lnTo>
                  <a:pt x="237515" y="55469"/>
                </a:lnTo>
                <a:lnTo>
                  <a:pt x="277621" y="49911"/>
                </a:lnTo>
                <a:lnTo>
                  <a:pt x="271219" y="44875"/>
                </a:lnTo>
                <a:lnTo>
                  <a:pt x="264793" y="39674"/>
                </a:lnTo>
                <a:lnTo>
                  <a:pt x="260183" y="35837"/>
                </a:lnTo>
                <a:lnTo>
                  <a:pt x="203812" y="35837"/>
                </a:lnTo>
                <a:lnTo>
                  <a:pt x="168661" y="29963"/>
                </a:lnTo>
                <a:lnTo>
                  <a:pt x="146833" y="22088"/>
                </a:lnTo>
                <a:close/>
              </a:path>
              <a:path w="278129" h="55879">
                <a:moveTo>
                  <a:pt x="62887" y="0"/>
                </a:moveTo>
                <a:lnTo>
                  <a:pt x="12687" y="4395"/>
                </a:lnTo>
                <a:lnTo>
                  <a:pt x="8280" y="5309"/>
                </a:lnTo>
                <a:lnTo>
                  <a:pt x="4076" y="6300"/>
                </a:lnTo>
                <a:lnTo>
                  <a:pt x="0" y="7341"/>
                </a:lnTo>
                <a:lnTo>
                  <a:pt x="15557" y="40259"/>
                </a:lnTo>
                <a:lnTo>
                  <a:pt x="24553" y="36553"/>
                </a:lnTo>
                <a:lnTo>
                  <a:pt x="34186" y="33125"/>
                </a:lnTo>
                <a:lnTo>
                  <a:pt x="44512" y="29997"/>
                </a:lnTo>
                <a:lnTo>
                  <a:pt x="55587" y="27191"/>
                </a:lnTo>
                <a:lnTo>
                  <a:pt x="103171" y="22088"/>
                </a:lnTo>
                <a:lnTo>
                  <a:pt x="146833" y="22088"/>
                </a:lnTo>
                <a:lnTo>
                  <a:pt x="136423" y="18333"/>
                </a:lnTo>
                <a:lnTo>
                  <a:pt x="102648" y="6495"/>
                </a:lnTo>
                <a:lnTo>
                  <a:pt x="62887" y="0"/>
                </a:lnTo>
                <a:close/>
              </a:path>
              <a:path w="278129" h="55879">
                <a:moveTo>
                  <a:pt x="251879" y="28779"/>
                </a:moveTo>
                <a:lnTo>
                  <a:pt x="247817" y="29997"/>
                </a:lnTo>
                <a:lnTo>
                  <a:pt x="246329" y="30404"/>
                </a:lnTo>
                <a:lnTo>
                  <a:pt x="203812" y="35837"/>
                </a:lnTo>
                <a:lnTo>
                  <a:pt x="260183" y="35837"/>
                </a:lnTo>
                <a:lnTo>
                  <a:pt x="258346" y="34308"/>
                </a:lnTo>
                <a:lnTo>
                  <a:pt x="251879" y="28779"/>
                </a:lnTo>
                <a:close/>
              </a:path>
            </a:pathLst>
          </a:custGeom>
          <a:solidFill>
            <a:srgbClr val="5D87A1"/>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7" name="object 7"/>
          <p:cNvSpPr/>
          <p:nvPr/>
        </p:nvSpPr>
        <p:spPr>
          <a:xfrm>
            <a:off x="6332333" y="224805"/>
            <a:ext cx="181408" cy="48058"/>
          </a:xfrm>
          <a:custGeom>
            <a:avLst/>
            <a:gdLst/>
            <a:ahLst/>
            <a:cxnLst/>
            <a:rect l="l" t="t" r="r" b="b"/>
            <a:pathLst>
              <a:path w="266065" h="70485">
                <a:moveTo>
                  <a:pt x="120994" y="30600"/>
                </a:moveTo>
                <a:lnTo>
                  <a:pt x="76055" y="30600"/>
                </a:lnTo>
                <a:lnTo>
                  <a:pt x="116197" y="38118"/>
                </a:lnTo>
                <a:lnTo>
                  <a:pt x="150150" y="50811"/>
                </a:lnTo>
                <a:lnTo>
                  <a:pt x="182545" y="63257"/>
                </a:lnTo>
                <a:lnTo>
                  <a:pt x="218010" y="70035"/>
                </a:lnTo>
                <a:lnTo>
                  <a:pt x="261175" y="65722"/>
                </a:lnTo>
                <a:lnTo>
                  <a:pt x="264312" y="64922"/>
                </a:lnTo>
                <a:lnTo>
                  <a:pt x="265836" y="64503"/>
                </a:lnTo>
                <a:lnTo>
                  <a:pt x="259757" y="58941"/>
                </a:lnTo>
                <a:lnTo>
                  <a:pt x="253657" y="53230"/>
                </a:lnTo>
                <a:lnTo>
                  <a:pt x="249827" y="49565"/>
                </a:lnTo>
                <a:lnTo>
                  <a:pt x="181501" y="49565"/>
                </a:lnTo>
                <a:lnTo>
                  <a:pt x="146642" y="42386"/>
                </a:lnTo>
                <a:lnTo>
                  <a:pt x="120994" y="30600"/>
                </a:lnTo>
                <a:close/>
              </a:path>
              <a:path w="266065" h="70485">
                <a:moveTo>
                  <a:pt x="241401" y="41376"/>
                </a:moveTo>
                <a:lnTo>
                  <a:pt x="237045" y="42760"/>
                </a:lnTo>
                <a:lnTo>
                  <a:pt x="232346" y="44005"/>
                </a:lnTo>
                <a:lnTo>
                  <a:pt x="227266" y="45110"/>
                </a:lnTo>
                <a:lnTo>
                  <a:pt x="181501" y="49565"/>
                </a:lnTo>
                <a:lnTo>
                  <a:pt x="249827" y="49565"/>
                </a:lnTo>
                <a:lnTo>
                  <a:pt x="247537" y="47374"/>
                </a:lnTo>
                <a:lnTo>
                  <a:pt x="241401" y="41376"/>
                </a:lnTo>
                <a:close/>
              </a:path>
              <a:path w="266065" h="70485">
                <a:moveTo>
                  <a:pt x="0" y="0"/>
                </a:moveTo>
                <a:lnTo>
                  <a:pt x="16700" y="35318"/>
                </a:lnTo>
                <a:lnTo>
                  <a:pt x="22224" y="34188"/>
                </a:lnTo>
                <a:lnTo>
                  <a:pt x="25095" y="33680"/>
                </a:lnTo>
                <a:lnTo>
                  <a:pt x="76055" y="30600"/>
                </a:lnTo>
                <a:lnTo>
                  <a:pt x="120994" y="30600"/>
                </a:lnTo>
                <a:lnTo>
                  <a:pt x="116876" y="28708"/>
                </a:lnTo>
                <a:lnTo>
                  <a:pt x="86389" y="13662"/>
                </a:lnTo>
                <a:lnTo>
                  <a:pt x="49368" y="2381"/>
                </a:lnTo>
                <a:lnTo>
                  <a:pt x="0" y="0"/>
                </a:lnTo>
                <a:close/>
              </a:path>
            </a:pathLst>
          </a:custGeom>
          <a:solidFill>
            <a:srgbClr val="EE3124"/>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8" name="object 8"/>
          <p:cNvSpPr/>
          <p:nvPr/>
        </p:nvSpPr>
        <p:spPr>
          <a:xfrm>
            <a:off x="6520476" y="388100"/>
            <a:ext cx="11257" cy="17750"/>
          </a:xfrm>
          <a:custGeom>
            <a:avLst/>
            <a:gdLst/>
            <a:ahLst/>
            <a:cxnLst/>
            <a:rect l="l" t="t" r="r" b="b"/>
            <a:pathLst>
              <a:path w="16509" h="26034">
                <a:moveTo>
                  <a:pt x="2717" y="19837"/>
                </a:moveTo>
                <a:lnTo>
                  <a:pt x="0" y="22161"/>
                </a:lnTo>
                <a:lnTo>
                  <a:pt x="1651" y="24460"/>
                </a:lnTo>
                <a:lnTo>
                  <a:pt x="4635" y="25527"/>
                </a:lnTo>
                <a:lnTo>
                  <a:pt x="12433" y="25527"/>
                </a:lnTo>
                <a:lnTo>
                  <a:pt x="16192" y="22733"/>
                </a:lnTo>
                <a:lnTo>
                  <a:pt x="16192" y="22440"/>
                </a:lnTo>
                <a:lnTo>
                  <a:pt x="5905" y="22440"/>
                </a:lnTo>
                <a:lnTo>
                  <a:pt x="3873" y="21615"/>
                </a:lnTo>
                <a:lnTo>
                  <a:pt x="2717" y="19837"/>
                </a:lnTo>
                <a:close/>
              </a:path>
              <a:path w="16509" h="26034">
                <a:moveTo>
                  <a:pt x="16192" y="12801"/>
                </a:moveTo>
                <a:lnTo>
                  <a:pt x="12700" y="12801"/>
                </a:lnTo>
                <a:lnTo>
                  <a:pt x="12700" y="21069"/>
                </a:lnTo>
                <a:lnTo>
                  <a:pt x="10020" y="22440"/>
                </a:lnTo>
                <a:lnTo>
                  <a:pt x="16192" y="22440"/>
                </a:lnTo>
                <a:lnTo>
                  <a:pt x="16192" y="12801"/>
                </a:lnTo>
                <a:close/>
              </a:path>
              <a:path w="16509" h="26034">
                <a:moveTo>
                  <a:pt x="11595" y="0"/>
                </a:moveTo>
                <a:lnTo>
                  <a:pt x="3111" y="0"/>
                </a:lnTo>
                <a:lnTo>
                  <a:pt x="723" y="3937"/>
                </a:lnTo>
                <a:lnTo>
                  <a:pt x="723" y="16268"/>
                </a:lnTo>
                <a:lnTo>
                  <a:pt x="12217" y="12941"/>
                </a:lnTo>
                <a:lnTo>
                  <a:pt x="4216" y="12941"/>
                </a:lnTo>
                <a:lnTo>
                  <a:pt x="4248" y="5219"/>
                </a:lnTo>
                <a:lnTo>
                  <a:pt x="5321" y="3086"/>
                </a:lnTo>
                <a:lnTo>
                  <a:pt x="15628" y="3086"/>
                </a:lnTo>
                <a:lnTo>
                  <a:pt x="15963" y="2781"/>
                </a:lnTo>
                <a:lnTo>
                  <a:pt x="14135" y="546"/>
                </a:lnTo>
                <a:lnTo>
                  <a:pt x="11595" y="0"/>
                </a:lnTo>
                <a:close/>
              </a:path>
              <a:path w="16509" h="26034">
                <a:moveTo>
                  <a:pt x="16192" y="9258"/>
                </a:moveTo>
                <a:lnTo>
                  <a:pt x="4216" y="12941"/>
                </a:lnTo>
                <a:lnTo>
                  <a:pt x="12217" y="12941"/>
                </a:lnTo>
                <a:lnTo>
                  <a:pt x="12700" y="12801"/>
                </a:lnTo>
                <a:lnTo>
                  <a:pt x="16192" y="12801"/>
                </a:lnTo>
                <a:lnTo>
                  <a:pt x="16192" y="9258"/>
                </a:lnTo>
                <a:close/>
              </a:path>
              <a:path w="16509" h="26034">
                <a:moveTo>
                  <a:pt x="15628" y="3086"/>
                </a:moveTo>
                <a:lnTo>
                  <a:pt x="10845" y="3086"/>
                </a:lnTo>
                <a:lnTo>
                  <a:pt x="12446" y="3937"/>
                </a:lnTo>
                <a:lnTo>
                  <a:pt x="13284" y="5219"/>
                </a:lnTo>
                <a:lnTo>
                  <a:pt x="15628" y="3086"/>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9" name="object 9"/>
          <p:cNvSpPr/>
          <p:nvPr/>
        </p:nvSpPr>
        <p:spPr>
          <a:xfrm>
            <a:off x="6534683" y="388522"/>
            <a:ext cx="17318" cy="16885"/>
          </a:xfrm>
          <a:custGeom>
            <a:avLst/>
            <a:gdLst/>
            <a:ahLst/>
            <a:cxnLst/>
            <a:rect l="l" t="t" r="r" b="b"/>
            <a:pathLst>
              <a:path w="25400" h="24765">
                <a:moveTo>
                  <a:pt x="4902" y="0"/>
                </a:moveTo>
                <a:lnTo>
                  <a:pt x="0" y="0"/>
                </a:lnTo>
                <a:lnTo>
                  <a:pt x="0" y="24307"/>
                </a:lnTo>
                <a:lnTo>
                  <a:pt x="3289" y="24307"/>
                </a:lnTo>
                <a:lnTo>
                  <a:pt x="3289" y="4330"/>
                </a:lnTo>
                <a:lnTo>
                  <a:pt x="6720" y="4330"/>
                </a:lnTo>
                <a:lnTo>
                  <a:pt x="4902" y="0"/>
                </a:lnTo>
                <a:close/>
              </a:path>
              <a:path w="25400" h="24765">
                <a:moveTo>
                  <a:pt x="6720" y="4330"/>
                </a:moveTo>
                <a:lnTo>
                  <a:pt x="3352" y="4330"/>
                </a:lnTo>
                <a:lnTo>
                  <a:pt x="11569" y="24307"/>
                </a:lnTo>
                <a:lnTo>
                  <a:pt x="13754" y="24307"/>
                </a:lnTo>
                <a:lnTo>
                  <a:pt x="16184" y="18389"/>
                </a:lnTo>
                <a:lnTo>
                  <a:pt x="12623" y="18389"/>
                </a:lnTo>
                <a:lnTo>
                  <a:pt x="6720" y="4330"/>
                </a:lnTo>
                <a:close/>
              </a:path>
              <a:path w="25400" h="24765">
                <a:moveTo>
                  <a:pt x="25323" y="4330"/>
                </a:moveTo>
                <a:lnTo>
                  <a:pt x="22021" y="4330"/>
                </a:lnTo>
                <a:lnTo>
                  <a:pt x="22021" y="24307"/>
                </a:lnTo>
                <a:lnTo>
                  <a:pt x="25323" y="24307"/>
                </a:lnTo>
                <a:lnTo>
                  <a:pt x="25323" y="4330"/>
                </a:lnTo>
                <a:close/>
              </a:path>
              <a:path w="25400" h="24765">
                <a:moveTo>
                  <a:pt x="25323" y="0"/>
                </a:moveTo>
                <a:lnTo>
                  <a:pt x="20408" y="0"/>
                </a:lnTo>
                <a:lnTo>
                  <a:pt x="12763" y="18389"/>
                </a:lnTo>
                <a:lnTo>
                  <a:pt x="16184" y="18389"/>
                </a:lnTo>
                <a:lnTo>
                  <a:pt x="21958" y="4330"/>
                </a:lnTo>
                <a:lnTo>
                  <a:pt x="25323" y="4330"/>
                </a:lnTo>
                <a:lnTo>
                  <a:pt x="25323" y="0"/>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0" name="object 10"/>
          <p:cNvSpPr/>
          <p:nvPr/>
        </p:nvSpPr>
        <p:spPr>
          <a:xfrm>
            <a:off x="6210015" y="386973"/>
            <a:ext cx="111702" cy="110836"/>
          </a:xfrm>
          <a:custGeom>
            <a:avLst/>
            <a:gdLst/>
            <a:ahLst/>
            <a:cxnLst/>
            <a:rect l="l" t="t" r="r" b="b"/>
            <a:pathLst>
              <a:path w="163829" h="162559">
                <a:moveTo>
                  <a:pt x="10325" y="0"/>
                </a:moveTo>
                <a:lnTo>
                  <a:pt x="0" y="162420"/>
                </a:lnTo>
                <a:lnTo>
                  <a:pt x="29730" y="162420"/>
                </a:lnTo>
                <a:lnTo>
                  <a:pt x="31381" y="83642"/>
                </a:lnTo>
                <a:lnTo>
                  <a:pt x="63110" y="83642"/>
                </a:lnTo>
                <a:lnTo>
                  <a:pt x="10325" y="0"/>
                </a:lnTo>
                <a:close/>
              </a:path>
              <a:path w="163829" h="162559">
                <a:moveTo>
                  <a:pt x="158601" y="83845"/>
                </a:moveTo>
                <a:lnTo>
                  <a:pt x="131876" y="83845"/>
                </a:lnTo>
                <a:lnTo>
                  <a:pt x="133946" y="162420"/>
                </a:lnTo>
                <a:lnTo>
                  <a:pt x="163652" y="162420"/>
                </a:lnTo>
                <a:lnTo>
                  <a:pt x="158601" y="83845"/>
                </a:lnTo>
                <a:close/>
              </a:path>
              <a:path w="163829" h="162559">
                <a:moveTo>
                  <a:pt x="63110" y="83642"/>
                </a:moveTo>
                <a:lnTo>
                  <a:pt x="31381" y="83642"/>
                </a:lnTo>
                <a:lnTo>
                  <a:pt x="81838" y="159384"/>
                </a:lnTo>
                <a:lnTo>
                  <a:pt x="111594" y="114465"/>
                </a:lnTo>
                <a:lnTo>
                  <a:pt x="82562" y="114465"/>
                </a:lnTo>
                <a:lnTo>
                  <a:pt x="63110" y="83642"/>
                </a:lnTo>
                <a:close/>
              </a:path>
              <a:path w="163829" h="162559">
                <a:moveTo>
                  <a:pt x="153212" y="12"/>
                </a:moveTo>
                <a:lnTo>
                  <a:pt x="82562" y="114465"/>
                </a:lnTo>
                <a:lnTo>
                  <a:pt x="111594" y="114465"/>
                </a:lnTo>
                <a:lnTo>
                  <a:pt x="131876" y="83845"/>
                </a:lnTo>
                <a:lnTo>
                  <a:pt x="158601" y="83845"/>
                </a:lnTo>
                <a:lnTo>
                  <a:pt x="153212" y="12"/>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1" name="object 11"/>
          <p:cNvSpPr/>
          <p:nvPr/>
        </p:nvSpPr>
        <p:spPr>
          <a:xfrm>
            <a:off x="6409367" y="387675"/>
            <a:ext cx="105641" cy="111269"/>
          </a:xfrm>
          <a:custGeom>
            <a:avLst/>
            <a:gdLst/>
            <a:ahLst/>
            <a:cxnLst/>
            <a:rect l="l" t="t" r="r" b="b"/>
            <a:pathLst>
              <a:path w="154940" h="163195">
                <a:moveTo>
                  <a:pt x="34366" y="0"/>
                </a:moveTo>
                <a:lnTo>
                  <a:pt x="0" y="0"/>
                </a:lnTo>
                <a:lnTo>
                  <a:pt x="77343" y="162852"/>
                </a:lnTo>
                <a:lnTo>
                  <a:pt x="105741" y="102869"/>
                </a:lnTo>
                <a:lnTo>
                  <a:pt x="77762" y="102869"/>
                </a:lnTo>
                <a:lnTo>
                  <a:pt x="77317" y="101765"/>
                </a:lnTo>
                <a:lnTo>
                  <a:pt x="34366" y="0"/>
                </a:lnTo>
                <a:close/>
              </a:path>
              <a:path w="154940" h="163195">
                <a:moveTo>
                  <a:pt x="154444" y="0"/>
                </a:moveTo>
                <a:lnTo>
                  <a:pt x="120980" y="0"/>
                </a:lnTo>
                <a:lnTo>
                  <a:pt x="77762" y="102869"/>
                </a:lnTo>
                <a:lnTo>
                  <a:pt x="105741" y="102869"/>
                </a:lnTo>
                <a:lnTo>
                  <a:pt x="154444" y="0"/>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2" name="object 12"/>
          <p:cNvSpPr/>
          <p:nvPr/>
        </p:nvSpPr>
        <p:spPr>
          <a:xfrm>
            <a:off x="6335614" y="385832"/>
            <a:ext cx="71870" cy="113867"/>
          </a:xfrm>
          <a:custGeom>
            <a:avLst/>
            <a:gdLst/>
            <a:ahLst/>
            <a:cxnLst/>
            <a:rect l="l" t="t" r="r" b="b"/>
            <a:pathLst>
              <a:path w="105409" h="167004">
                <a:moveTo>
                  <a:pt x="9994" y="123634"/>
                </a:moveTo>
                <a:lnTo>
                  <a:pt x="26214" y="162977"/>
                </a:lnTo>
                <a:lnTo>
                  <a:pt x="51866" y="166674"/>
                </a:lnTo>
                <a:lnTo>
                  <a:pt x="62867" y="165617"/>
                </a:lnTo>
                <a:lnTo>
                  <a:pt x="97040" y="144101"/>
                </a:lnTo>
                <a:lnTo>
                  <a:pt x="99975" y="138480"/>
                </a:lnTo>
                <a:lnTo>
                  <a:pt x="52209" y="138480"/>
                </a:lnTo>
                <a:lnTo>
                  <a:pt x="41700" y="137643"/>
                </a:lnTo>
                <a:lnTo>
                  <a:pt x="31497" y="135010"/>
                </a:lnTo>
                <a:lnTo>
                  <a:pt x="21096" y="130401"/>
                </a:lnTo>
                <a:lnTo>
                  <a:pt x="9994" y="123634"/>
                </a:lnTo>
                <a:close/>
              </a:path>
              <a:path w="105409" h="167004">
                <a:moveTo>
                  <a:pt x="58432" y="0"/>
                </a:moveTo>
                <a:lnTo>
                  <a:pt x="18554" y="15417"/>
                </a:lnTo>
                <a:lnTo>
                  <a:pt x="5651" y="46736"/>
                </a:lnTo>
                <a:lnTo>
                  <a:pt x="8173" y="61140"/>
                </a:lnTo>
                <a:lnTo>
                  <a:pt x="15387" y="73344"/>
                </a:lnTo>
                <a:lnTo>
                  <a:pt x="27566" y="83663"/>
                </a:lnTo>
                <a:lnTo>
                  <a:pt x="44983" y="92417"/>
                </a:lnTo>
                <a:lnTo>
                  <a:pt x="60016" y="99322"/>
                </a:lnTo>
                <a:lnTo>
                  <a:pt x="68880" y="105563"/>
                </a:lnTo>
                <a:lnTo>
                  <a:pt x="73117" y="111864"/>
                </a:lnTo>
                <a:lnTo>
                  <a:pt x="74269" y="118948"/>
                </a:lnTo>
                <a:lnTo>
                  <a:pt x="74358" y="124104"/>
                </a:lnTo>
                <a:lnTo>
                  <a:pt x="72504" y="128905"/>
                </a:lnTo>
                <a:lnTo>
                  <a:pt x="65151" y="136385"/>
                </a:lnTo>
                <a:lnTo>
                  <a:pt x="59321" y="138480"/>
                </a:lnTo>
                <a:lnTo>
                  <a:pt x="99975" y="138480"/>
                </a:lnTo>
                <a:lnTo>
                  <a:pt x="101403" y="135745"/>
                </a:lnTo>
                <a:lnTo>
                  <a:pt x="104013" y="126610"/>
                </a:lnTo>
                <a:lnTo>
                  <a:pt x="104787" y="116903"/>
                </a:lnTo>
                <a:lnTo>
                  <a:pt x="102368" y="101710"/>
                </a:lnTo>
                <a:lnTo>
                  <a:pt x="95102" y="89325"/>
                </a:lnTo>
                <a:lnTo>
                  <a:pt x="82147" y="78788"/>
                </a:lnTo>
                <a:lnTo>
                  <a:pt x="62661" y="69138"/>
                </a:lnTo>
                <a:lnTo>
                  <a:pt x="49862" y="63171"/>
                </a:lnTo>
                <a:lnTo>
                  <a:pt x="41567" y="57651"/>
                </a:lnTo>
                <a:lnTo>
                  <a:pt x="37090" y="51979"/>
                </a:lnTo>
                <a:lnTo>
                  <a:pt x="35750" y="45554"/>
                </a:lnTo>
                <a:lnTo>
                  <a:pt x="38316" y="35642"/>
                </a:lnTo>
                <a:lnTo>
                  <a:pt x="44470" y="30079"/>
                </a:lnTo>
                <a:lnTo>
                  <a:pt x="51893" y="27641"/>
                </a:lnTo>
                <a:lnTo>
                  <a:pt x="58267" y="27101"/>
                </a:lnTo>
                <a:lnTo>
                  <a:pt x="94943" y="27101"/>
                </a:lnTo>
                <a:lnTo>
                  <a:pt x="100253" y="11658"/>
                </a:lnTo>
                <a:lnTo>
                  <a:pt x="91163" y="6756"/>
                </a:lnTo>
                <a:lnTo>
                  <a:pt x="80852" y="3090"/>
                </a:lnTo>
                <a:lnTo>
                  <a:pt x="69787" y="794"/>
                </a:lnTo>
                <a:lnTo>
                  <a:pt x="58432" y="0"/>
                </a:lnTo>
                <a:close/>
              </a:path>
              <a:path w="105409" h="167004">
                <a:moveTo>
                  <a:pt x="94943" y="27101"/>
                </a:moveTo>
                <a:lnTo>
                  <a:pt x="58267" y="27101"/>
                </a:lnTo>
                <a:lnTo>
                  <a:pt x="64606" y="27706"/>
                </a:lnTo>
                <a:lnTo>
                  <a:pt x="72524" y="29675"/>
                </a:lnTo>
                <a:lnTo>
                  <a:pt x="81493" y="33236"/>
                </a:lnTo>
                <a:lnTo>
                  <a:pt x="90982" y="38620"/>
                </a:lnTo>
                <a:lnTo>
                  <a:pt x="94943" y="27101"/>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3" name="object 13"/>
          <p:cNvSpPr/>
          <p:nvPr/>
        </p:nvSpPr>
        <p:spPr>
          <a:xfrm>
            <a:off x="5760654" y="406747"/>
            <a:ext cx="399032" cy="81824"/>
          </a:xfrm>
          <a:prstGeom prst="rect">
            <a:avLst/>
          </a:prstGeom>
          <a:blipFill>
            <a:blip r:embed="rId2" cstate="print"/>
            <a:stretch>
              <a:fillRect/>
            </a:stretch>
          </a:blipFill>
        </p:spPr>
        <p:txBody>
          <a:bodyPr wrap="square" lIns="0" tIns="0" rIns="0" bIns="0" rtlCol="0"/>
          <a:lstStyle/>
          <a:p>
            <a:pPr defTabSz="623438"/>
            <a:endParaRPr sz="1227" kern="1200">
              <a:solidFill>
                <a:prstClr val="black"/>
              </a:solidFill>
              <a:latin typeface="Calibri"/>
              <a:ea typeface="+mn-ea"/>
              <a:cs typeface="+mn-cs"/>
            </a:endParaRPr>
          </a:p>
        </p:txBody>
      </p:sp>
      <p:sp>
        <p:nvSpPr>
          <p:cNvPr id="14" name="object 14"/>
          <p:cNvSpPr/>
          <p:nvPr/>
        </p:nvSpPr>
        <p:spPr>
          <a:xfrm>
            <a:off x="1922315" y="629486"/>
            <a:ext cx="5299364" cy="725632"/>
          </a:xfrm>
          <a:custGeom>
            <a:avLst/>
            <a:gdLst/>
            <a:ahLst/>
            <a:cxnLst/>
            <a:rect l="l" t="t" r="r" b="b"/>
            <a:pathLst>
              <a:path w="7772400" h="1064260">
                <a:moveTo>
                  <a:pt x="7263257" y="874801"/>
                </a:moveTo>
                <a:lnTo>
                  <a:pt x="581317" y="874801"/>
                </a:lnTo>
                <a:lnTo>
                  <a:pt x="803274" y="1064056"/>
                </a:lnTo>
                <a:lnTo>
                  <a:pt x="7031608" y="1064056"/>
                </a:lnTo>
                <a:lnTo>
                  <a:pt x="7263257" y="874801"/>
                </a:lnTo>
                <a:close/>
              </a:path>
              <a:path w="7772400" h="1064260">
                <a:moveTo>
                  <a:pt x="581317" y="0"/>
                </a:moveTo>
                <a:lnTo>
                  <a:pt x="0" y="0"/>
                </a:lnTo>
                <a:lnTo>
                  <a:pt x="0" y="874801"/>
                </a:lnTo>
                <a:lnTo>
                  <a:pt x="7772400" y="874801"/>
                </a:lnTo>
                <a:lnTo>
                  <a:pt x="7772400" y="189242"/>
                </a:lnTo>
                <a:lnTo>
                  <a:pt x="799680" y="189242"/>
                </a:lnTo>
                <a:lnTo>
                  <a:pt x="581317" y="0"/>
                </a:lnTo>
                <a:close/>
              </a:path>
              <a:path w="7772400" h="1064260">
                <a:moveTo>
                  <a:pt x="7772400" y="0"/>
                </a:moveTo>
                <a:lnTo>
                  <a:pt x="7253985" y="0"/>
                </a:lnTo>
                <a:lnTo>
                  <a:pt x="7026960" y="189242"/>
                </a:lnTo>
                <a:lnTo>
                  <a:pt x="7772400" y="189242"/>
                </a:lnTo>
                <a:lnTo>
                  <a:pt x="7772400" y="0"/>
                </a:lnTo>
                <a:close/>
              </a:path>
            </a:pathLst>
          </a:custGeom>
          <a:solidFill>
            <a:srgbClr val="517891"/>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5" name="object 15"/>
          <p:cNvSpPr/>
          <p:nvPr/>
        </p:nvSpPr>
        <p:spPr>
          <a:xfrm>
            <a:off x="2319257" y="627985"/>
            <a:ext cx="148936" cy="727364"/>
          </a:xfrm>
          <a:custGeom>
            <a:avLst/>
            <a:gdLst/>
            <a:ahLst/>
            <a:cxnLst/>
            <a:rect l="l" t="t" r="r" b="b"/>
            <a:pathLst>
              <a:path w="218440" h="1066800">
                <a:moveTo>
                  <a:pt x="0" y="0"/>
                </a:moveTo>
                <a:lnTo>
                  <a:pt x="0" y="877011"/>
                </a:lnTo>
                <a:lnTo>
                  <a:pt x="217944" y="1066253"/>
                </a:lnTo>
                <a:lnTo>
                  <a:pt x="217944" y="191439"/>
                </a:lnTo>
                <a:lnTo>
                  <a:pt x="0" y="0"/>
                </a:lnTo>
                <a:close/>
              </a:path>
            </a:pathLst>
          </a:custGeom>
          <a:solidFill>
            <a:srgbClr val="39607A"/>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6" name="object 16"/>
          <p:cNvSpPr/>
          <p:nvPr/>
        </p:nvSpPr>
        <p:spPr>
          <a:xfrm>
            <a:off x="6716587" y="627985"/>
            <a:ext cx="148936" cy="727364"/>
          </a:xfrm>
          <a:custGeom>
            <a:avLst/>
            <a:gdLst/>
            <a:ahLst/>
            <a:cxnLst/>
            <a:rect l="l" t="t" r="r" b="b"/>
            <a:pathLst>
              <a:path w="218440" h="1066800">
                <a:moveTo>
                  <a:pt x="217944" y="0"/>
                </a:moveTo>
                <a:lnTo>
                  <a:pt x="0" y="191439"/>
                </a:lnTo>
                <a:lnTo>
                  <a:pt x="0" y="1066253"/>
                </a:lnTo>
                <a:lnTo>
                  <a:pt x="217944" y="877011"/>
                </a:lnTo>
                <a:lnTo>
                  <a:pt x="217944" y="0"/>
                </a:lnTo>
                <a:close/>
              </a:path>
            </a:pathLst>
          </a:custGeom>
          <a:solidFill>
            <a:srgbClr val="39607A"/>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7" name="object 17"/>
          <p:cNvSpPr txBox="1"/>
          <p:nvPr/>
        </p:nvSpPr>
        <p:spPr>
          <a:xfrm>
            <a:off x="5815723" y="6459412"/>
            <a:ext cx="791441" cy="103257"/>
          </a:xfrm>
          <a:prstGeom prst="rect">
            <a:avLst/>
          </a:prstGeom>
        </p:spPr>
        <p:txBody>
          <a:bodyPr vert="horz" wrap="square" lIns="0" tIns="8659" rIns="0" bIns="0" rtlCol="0">
            <a:spAutoFit/>
          </a:bodyPr>
          <a:lstStyle/>
          <a:p>
            <a:pPr marL="8659" defTabSz="623438">
              <a:spcBef>
                <a:spcPts val="68"/>
              </a:spcBef>
            </a:pPr>
            <a:r>
              <a:rPr sz="614" kern="1200" spc="-20" dirty="0">
                <a:solidFill>
                  <a:srgbClr val="768D99"/>
                </a:solidFill>
                <a:latin typeface="Calibri"/>
                <a:ea typeface="+mn-ea"/>
                <a:cs typeface="Calibri"/>
              </a:rPr>
              <a:t>Treating </a:t>
            </a:r>
            <a:r>
              <a:rPr sz="614" kern="1200" spc="-3" dirty="0">
                <a:solidFill>
                  <a:srgbClr val="768D99"/>
                </a:solidFill>
                <a:latin typeface="Calibri"/>
                <a:ea typeface="+mn-ea"/>
                <a:cs typeface="Calibri"/>
              </a:rPr>
              <a:t>Chronic </a:t>
            </a:r>
            <a:r>
              <a:rPr sz="614" kern="1200" spc="-20" dirty="0">
                <a:solidFill>
                  <a:srgbClr val="768D99"/>
                </a:solidFill>
                <a:latin typeface="Calibri"/>
                <a:ea typeface="+mn-ea"/>
                <a:cs typeface="Calibri"/>
              </a:rPr>
              <a:t>Pain </a:t>
            </a:r>
            <a:r>
              <a:rPr sz="614" kern="1200" spc="17" dirty="0">
                <a:solidFill>
                  <a:srgbClr val="768D99"/>
                </a:solidFill>
                <a:latin typeface="Calibri"/>
                <a:ea typeface="+mn-ea"/>
                <a:cs typeface="Calibri"/>
              </a:rPr>
              <a:t> </a:t>
            </a:r>
            <a:r>
              <a:rPr sz="614" kern="1200" spc="-133" dirty="0">
                <a:solidFill>
                  <a:srgbClr val="768D99"/>
                </a:solidFill>
                <a:latin typeface="Calibri"/>
                <a:ea typeface="+mn-ea"/>
                <a:cs typeface="Calibri"/>
              </a:rPr>
              <a:t>|                                               </a:t>
            </a:r>
            <a:r>
              <a:rPr sz="614" b="1" kern="1200" spc="-34" dirty="0">
                <a:solidFill>
                  <a:srgbClr val="768D99"/>
                </a:solidFill>
                <a:latin typeface="Calibri"/>
                <a:ea typeface="+mn-ea"/>
                <a:cs typeface="Calibri"/>
              </a:rPr>
              <a:t>3</a:t>
            </a:r>
            <a:endParaRPr sz="614" kern="1200">
              <a:solidFill>
                <a:prstClr val="black"/>
              </a:solidFill>
              <a:latin typeface="Calibri"/>
              <a:ea typeface="+mn-ea"/>
              <a:cs typeface="Calibri"/>
            </a:endParaRPr>
          </a:p>
        </p:txBody>
      </p:sp>
      <p:sp>
        <p:nvSpPr>
          <p:cNvPr id="18" name="object 18"/>
          <p:cNvSpPr txBox="1"/>
          <p:nvPr/>
        </p:nvSpPr>
        <p:spPr>
          <a:xfrm>
            <a:off x="2830377" y="811554"/>
            <a:ext cx="3483552" cy="470408"/>
          </a:xfrm>
          <a:prstGeom prst="rect">
            <a:avLst/>
          </a:prstGeom>
        </p:spPr>
        <p:txBody>
          <a:bodyPr vert="horz" wrap="square" lIns="0" tIns="8659" rIns="0" bIns="0" rtlCol="0">
            <a:spAutoFit/>
          </a:bodyPr>
          <a:lstStyle/>
          <a:p>
            <a:pPr algn="ctr" defTabSz="623438">
              <a:spcBef>
                <a:spcPts val="68"/>
              </a:spcBef>
            </a:pPr>
            <a:r>
              <a:rPr sz="1500" b="1" kern="1200" spc="-27" dirty="0">
                <a:solidFill>
                  <a:srgbClr val="FFFFFF"/>
                </a:solidFill>
                <a:latin typeface="Calibri"/>
                <a:ea typeface="+mn-ea"/>
                <a:cs typeface="Calibri"/>
              </a:rPr>
              <a:t>New </a:t>
            </a:r>
            <a:r>
              <a:rPr sz="1500" b="1" kern="1200" spc="-24" dirty="0">
                <a:solidFill>
                  <a:srgbClr val="FFFFFF"/>
                </a:solidFill>
                <a:latin typeface="Calibri"/>
                <a:ea typeface="+mn-ea"/>
                <a:cs typeface="Calibri"/>
              </a:rPr>
              <a:t>Requirements </a:t>
            </a:r>
            <a:r>
              <a:rPr sz="1500" b="1" kern="1200" spc="-10" dirty="0">
                <a:solidFill>
                  <a:srgbClr val="FFFFFF"/>
                </a:solidFill>
                <a:latin typeface="Calibri"/>
                <a:ea typeface="+mn-ea"/>
                <a:cs typeface="Calibri"/>
              </a:rPr>
              <a:t>for </a:t>
            </a:r>
            <a:r>
              <a:rPr sz="1500" b="1" kern="1200" spc="-17" dirty="0">
                <a:solidFill>
                  <a:srgbClr val="FFFFFF"/>
                </a:solidFill>
                <a:latin typeface="Calibri"/>
                <a:ea typeface="+mn-ea"/>
                <a:cs typeface="Calibri"/>
              </a:rPr>
              <a:t>Treating </a:t>
            </a:r>
            <a:r>
              <a:rPr sz="1500" b="1" kern="1200" spc="17" dirty="0">
                <a:solidFill>
                  <a:srgbClr val="FFFFFF"/>
                </a:solidFill>
                <a:latin typeface="Calibri"/>
                <a:ea typeface="+mn-ea"/>
                <a:cs typeface="Calibri"/>
              </a:rPr>
              <a:t>Chronic</a:t>
            </a:r>
            <a:r>
              <a:rPr sz="1500" b="1" kern="1200" spc="-44" dirty="0">
                <a:solidFill>
                  <a:srgbClr val="FFFFFF"/>
                </a:solidFill>
                <a:latin typeface="Calibri"/>
                <a:ea typeface="+mn-ea"/>
                <a:cs typeface="Calibri"/>
              </a:rPr>
              <a:t> </a:t>
            </a:r>
            <a:r>
              <a:rPr sz="1500" b="1" kern="1200" spc="-10" dirty="0">
                <a:solidFill>
                  <a:srgbClr val="FFFFFF"/>
                </a:solidFill>
                <a:latin typeface="Calibri"/>
                <a:ea typeface="+mn-ea"/>
                <a:cs typeface="Calibri"/>
              </a:rPr>
              <a:t>Pain</a:t>
            </a:r>
            <a:endParaRPr sz="1500" kern="1200">
              <a:solidFill>
                <a:prstClr val="black"/>
              </a:solidFill>
              <a:latin typeface="Calibri"/>
              <a:ea typeface="+mn-ea"/>
              <a:cs typeface="Calibri"/>
            </a:endParaRPr>
          </a:p>
          <a:p>
            <a:pPr algn="ctr" defTabSz="623438"/>
            <a:r>
              <a:rPr sz="1500" kern="1200" spc="-31" dirty="0">
                <a:solidFill>
                  <a:srgbClr val="FFFFFF"/>
                </a:solidFill>
                <a:latin typeface="Calibri"/>
                <a:ea typeface="+mn-ea"/>
                <a:cs typeface="Calibri"/>
              </a:rPr>
              <a:t>(Pain </a:t>
            </a:r>
            <a:r>
              <a:rPr sz="1500" kern="1200" spc="-51" dirty="0">
                <a:solidFill>
                  <a:srgbClr val="FFFFFF"/>
                </a:solidFill>
                <a:latin typeface="Calibri"/>
                <a:ea typeface="+mn-ea"/>
                <a:cs typeface="Calibri"/>
              </a:rPr>
              <a:t>lasting </a:t>
            </a:r>
            <a:r>
              <a:rPr sz="1500" kern="1200" spc="-72" dirty="0">
                <a:solidFill>
                  <a:srgbClr val="FFFFFF"/>
                </a:solidFill>
                <a:latin typeface="Calibri"/>
                <a:ea typeface="+mn-ea"/>
                <a:cs typeface="Calibri"/>
              </a:rPr>
              <a:t>more </a:t>
            </a:r>
            <a:r>
              <a:rPr sz="1500" kern="1200" spc="-75" dirty="0">
                <a:solidFill>
                  <a:srgbClr val="FFFFFF"/>
                </a:solidFill>
                <a:latin typeface="Calibri"/>
                <a:ea typeface="+mn-ea"/>
                <a:cs typeface="Calibri"/>
              </a:rPr>
              <a:t>than </a:t>
            </a:r>
            <a:r>
              <a:rPr sz="1500" kern="1200" spc="-130" dirty="0">
                <a:solidFill>
                  <a:srgbClr val="FFFFFF"/>
                </a:solidFill>
                <a:latin typeface="Calibri"/>
                <a:ea typeface="+mn-ea"/>
                <a:cs typeface="Calibri"/>
              </a:rPr>
              <a:t>3 </a:t>
            </a:r>
            <a:r>
              <a:rPr sz="1500" kern="1200" spc="-109" dirty="0">
                <a:solidFill>
                  <a:srgbClr val="FFFFFF"/>
                </a:solidFill>
                <a:latin typeface="Calibri"/>
                <a:ea typeface="+mn-ea"/>
                <a:cs typeface="Calibri"/>
              </a:rPr>
              <a:t> </a:t>
            </a:r>
            <a:r>
              <a:rPr sz="1500" kern="1200" spc="-51" dirty="0">
                <a:solidFill>
                  <a:srgbClr val="FFFFFF"/>
                </a:solidFill>
                <a:latin typeface="Calibri"/>
                <a:ea typeface="+mn-ea"/>
                <a:cs typeface="Calibri"/>
              </a:rPr>
              <a:t>months)</a:t>
            </a:r>
            <a:endParaRPr sz="1500" kern="1200">
              <a:solidFill>
                <a:prstClr val="black"/>
              </a:solidFill>
              <a:latin typeface="Calibri"/>
              <a:ea typeface="+mn-ea"/>
              <a:cs typeface="Calibri"/>
            </a:endParaRPr>
          </a:p>
        </p:txBody>
      </p:sp>
      <p:sp>
        <p:nvSpPr>
          <p:cNvPr id="19" name="object 19"/>
          <p:cNvSpPr txBox="1"/>
          <p:nvPr/>
        </p:nvSpPr>
        <p:spPr>
          <a:xfrm>
            <a:off x="2537114" y="1447824"/>
            <a:ext cx="1991158" cy="1717160"/>
          </a:xfrm>
          <a:prstGeom prst="rect">
            <a:avLst/>
          </a:prstGeom>
        </p:spPr>
        <p:txBody>
          <a:bodyPr vert="horz" wrap="square" lIns="0" tIns="8659" rIns="0" bIns="0" rtlCol="0">
            <a:spAutoFit/>
          </a:bodyPr>
          <a:lstStyle/>
          <a:p>
            <a:pPr marL="8659" defTabSz="623438">
              <a:lnSpc>
                <a:spcPts val="1282"/>
              </a:lnSpc>
              <a:spcBef>
                <a:spcPts val="68"/>
              </a:spcBef>
            </a:pPr>
            <a:r>
              <a:rPr sz="1091" b="1" kern="1200" spc="34" dirty="0">
                <a:solidFill>
                  <a:srgbClr val="39607A"/>
                </a:solidFill>
                <a:latin typeface="Calibri"/>
                <a:ea typeface="+mn-ea"/>
                <a:cs typeface="Calibri"/>
              </a:rPr>
              <a:t>Step</a:t>
            </a:r>
            <a:r>
              <a:rPr sz="1091" b="1" kern="1200" spc="-85" dirty="0">
                <a:solidFill>
                  <a:srgbClr val="39607A"/>
                </a:solidFill>
                <a:latin typeface="Calibri"/>
                <a:ea typeface="+mn-ea"/>
                <a:cs typeface="Calibri"/>
              </a:rPr>
              <a:t> </a:t>
            </a:r>
            <a:r>
              <a:rPr sz="1091" b="1" kern="1200" spc="-106" dirty="0">
                <a:solidFill>
                  <a:srgbClr val="39607A"/>
                </a:solidFill>
                <a:latin typeface="Calibri"/>
                <a:ea typeface="+mn-ea"/>
                <a:cs typeface="Calibri"/>
              </a:rPr>
              <a:t>1</a:t>
            </a:r>
            <a:endParaRPr sz="1091" kern="1200">
              <a:solidFill>
                <a:prstClr val="black"/>
              </a:solidFill>
              <a:latin typeface="Calibri"/>
              <a:ea typeface="+mn-ea"/>
              <a:cs typeface="Calibri"/>
            </a:endParaRPr>
          </a:p>
          <a:p>
            <a:pPr marL="8659" marR="184867" defTabSz="623438">
              <a:lnSpc>
                <a:spcPts val="982"/>
              </a:lnSpc>
              <a:spcBef>
                <a:spcPts val="3"/>
              </a:spcBef>
            </a:pPr>
            <a:r>
              <a:rPr sz="818" kern="1200" spc="-24" dirty="0">
                <a:solidFill>
                  <a:srgbClr val="39607A"/>
                </a:solidFill>
                <a:latin typeface="Calibri"/>
                <a:ea typeface="+mn-ea"/>
                <a:cs typeface="Calibri"/>
              </a:rPr>
              <a:t>Before prescribing </a:t>
            </a:r>
            <a:r>
              <a:rPr sz="818" kern="1200" spc="-37" dirty="0">
                <a:solidFill>
                  <a:srgbClr val="39607A"/>
                </a:solidFill>
                <a:latin typeface="Calibri"/>
                <a:ea typeface="+mn-ea"/>
                <a:cs typeface="Calibri"/>
              </a:rPr>
              <a:t>an </a:t>
            </a:r>
            <a:r>
              <a:rPr sz="818" kern="1200" spc="-20" dirty="0">
                <a:solidFill>
                  <a:srgbClr val="39607A"/>
                </a:solidFill>
                <a:latin typeface="Calibri"/>
                <a:ea typeface="+mn-ea"/>
                <a:cs typeface="Calibri"/>
              </a:rPr>
              <a:t>opioid </a:t>
            </a:r>
            <a:r>
              <a:rPr sz="818" kern="1200" spc="-24" dirty="0">
                <a:solidFill>
                  <a:srgbClr val="39607A"/>
                </a:solidFill>
                <a:latin typeface="Calibri"/>
                <a:ea typeface="+mn-ea"/>
                <a:cs typeface="Calibri"/>
              </a:rPr>
              <a:t>for chronic </a:t>
            </a:r>
            <a:r>
              <a:rPr sz="818" kern="1200" spc="-31" dirty="0">
                <a:solidFill>
                  <a:srgbClr val="39607A"/>
                </a:solidFill>
                <a:latin typeface="Calibri"/>
                <a:ea typeface="+mn-ea"/>
                <a:cs typeface="Calibri"/>
              </a:rPr>
              <a:t>pain,  </a:t>
            </a:r>
            <a:r>
              <a:rPr sz="818" kern="1200" spc="-24" dirty="0">
                <a:solidFill>
                  <a:srgbClr val="39607A"/>
                </a:solidFill>
                <a:latin typeface="Calibri"/>
                <a:ea typeface="+mn-ea"/>
                <a:cs typeface="Calibri"/>
              </a:rPr>
              <a:t>complete </a:t>
            </a:r>
            <a:r>
              <a:rPr sz="818" kern="1200" spc="-34" dirty="0">
                <a:solidFill>
                  <a:srgbClr val="39607A"/>
                </a:solidFill>
                <a:latin typeface="Calibri"/>
                <a:ea typeface="+mn-ea"/>
                <a:cs typeface="Calibri"/>
              </a:rPr>
              <a:t>the</a:t>
            </a:r>
            <a:r>
              <a:rPr sz="818" kern="1200" spc="-27" dirty="0">
                <a:solidFill>
                  <a:srgbClr val="39607A"/>
                </a:solidFill>
                <a:latin typeface="Calibri"/>
                <a:ea typeface="+mn-ea"/>
                <a:cs typeface="Calibri"/>
              </a:rPr>
              <a:t> following:</a:t>
            </a:r>
            <a:endParaRPr sz="818" kern="1200">
              <a:solidFill>
                <a:prstClr val="black"/>
              </a:solidFill>
              <a:latin typeface="Calibri"/>
              <a:ea typeface="+mn-ea"/>
              <a:cs typeface="Calibri"/>
            </a:endParaRPr>
          </a:p>
          <a:p>
            <a:pPr marL="164518" marR="319945" indent="-116895" defTabSz="623438">
              <a:spcBef>
                <a:spcPts val="245"/>
              </a:spcBef>
            </a:pPr>
            <a:r>
              <a:rPr sz="682" kern="1200" spc="682" dirty="0">
                <a:solidFill>
                  <a:srgbClr val="517891"/>
                </a:solidFill>
                <a:latin typeface="Webdings"/>
                <a:ea typeface="+mn-ea"/>
                <a:cs typeface="Webdings"/>
              </a:rPr>
              <a:t>�</a:t>
            </a:r>
            <a:r>
              <a:rPr sz="682" kern="1200" spc="682" dirty="0">
                <a:solidFill>
                  <a:srgbClr val="517891"/>
                </a:solidFill>
                <a:latin typeface="Times New Roman"/>
                <a:ea typeface="+mn-ea"/>
                <a:cs typeface="Times New Roman"/>
              </a:rPr>
              <a:t> </a:t>
            </a:r>
            <a:r>
              <a:rPr sz="682" kern="1200" spc="-7" dirty="0">
                <a:solidFill>
                  <a:srgbClr val="231F20"/>
                </a:solidFill>
                <a:latin typeface="Calibri"/>
                <a:ea typeface="+mn-ea"/>
                <a:cs typeface="Calibri"/>
              </a:rPr>
              <a:t>Consider </a:t>
            </a:r>
            <a:r>
              <a:rPr sz="682" kern="1200" spc="-17" dirty="0">
                <a:solidFill>
                  <a:srgbClr val="231F20"/>
                </a:solidFill>
                <a:latin typeface="Calibri"/>
                <a:ea typeface="+mn-ea"/>
                <a:cs typeface="Calibri"/>
              </a:rPr>
              <a:t>non-pharmacologic </a:t>
            </a:r>
            <a:r>
              <a:rPr sz="682" kern="1200" spc="-24" dirty="0">
                <a:solidFill>
                  <a:srgbClr val="231F20"/>
                </a:solidFill>
                <a:latin typeface="Calibri"/>
                <a:ea typeface="+mn-ea"/>
                <a:cs typeface="Calibri"/>
              </a:rPr>
              <a:t>and </a:t>
            </a:r>
            <a:r>
              <a:rPr sz="682" kern="1200" spc="-307" dirty="0">
                <a:solidFill>
                  <a:srgbClr val="231F20"/>
                </a:solidFill>
                <a:latin typeface="Calibri"/>
                <a:ea typeface="+mn-ea"/>
                <a:cs typeface="Calibri"/>
              </a:rPr>
              <a:t>non-opioid </a:t>
            </a:r>
            <a:r>
              <a:rPr sz="682" kern="1200" spc="-150" dirty="0">
                <a:solidFill>
                  <a:srgbClr val="231F20"/>
                </a:solidFill>
                <a:latin typeface="Calibri"/>
                <a:ea typeface="+mn-ea"/>
                <a:cs typeface="Calibri"/>
              </a:rPr>
              <a:t> </a:t>
            </a:r>
            <a:r>
              <a:rPr sz="682" kern="1200" spc="-31" dirty="0">
                <a:solidFill>
                  <a:srgbClr val="231F20"/>
                </a:solidFill>
                <a:latin typeface="Calibri"/>
                <a:ea typeface="+mn-ea"/>
                <a:cs typeface="Calibri"/>
              </a:rPr>
              <a:t>treatment </a:t>
            </a:r>
            <a:r>
              <a:rPr sz="682" kern="1200" spc="-20" dirty="0">
                <a:solidFill>
                  <a:srgbClr val="231F20"/>
                </a:solidFill>
                <a:latin typeface="Calibri"/>
                <a:ea typeface="+mn-ea"/>
                <a:cs typeface="Calibri"/>
              </a:rPr>
              <a:t>for</a:t>
            </a:r>
            <a:r>
              <a:rPr sz="682" kern="1200" spc="-24" dirty="0">
                <a:solidFill>
                  <a:srgbClr val="231F20"/>
                </a:solidFill>
                <a:latin typeface="Calibri"/>
                <a:ea typeface="+mn-ea"/>
                <a:cs typeface="Calibri"/>
              </a:rPr>
              <a:t> </a:t>
            </a:r>
            <a:r>
              <a:rPr sz="682" kern="1200" spc="-27" dirty="0">
                <a:solidFill>
                  <a:srgbClr val="231F20"/>
                </a:solidFill>
                <a:latin typeface="Calibri"/>
                <a:ea typeface="+mn-ea"/>
                <a:cs typeface="Calibri"/>
              </a:rPr>
              <a:t>pain</a:t>
            </a:r>
            <a:endParaRPr sz="682" kern="1200">
              <a:solidFill>
                <a:prstClr val="black"/>
              </a:solidFill>
              <a:latin typeface="Calibri"/>
              <a:ea typeface="+mn-ea"/>
              <a:cs typeface="Calibri"/>
            </a:endParaRPr>
          </a:p>
          <a:p>
            <a:pPr marL="164518" marR="49356" indent="-116895" defTabSz="623438"/>
            <a:r>
              <a:rPr sz="682" kern="1200" spc="682" dirty="0">
                <a:solidFill>
                  <a:srgbClr val="517891"/>
                </a:solidFill>
                <a:latin typeface="Webdings"/>
                <a:ea typeface="+mn-ea"/>
                <a:cs typeface="Webdings"/>
              </a:rPr>
              <a:t>�</a:t>
            </a:r>
            <a:r>
              <a:rPr sz="682" kern="1200" spc="682" dirty="0">
                <a:solidFill>
                  <a:srgbClr val="517891"/>
                </a:solidFill>
                <a:latin typeface="Times New Roman"/>
                <a:ea typeface="+mn-ea"/>
                <a:cs typeface="Times New Roman"/>
              </a:rPr>
              <a:t> </a:t>
            </a:r>
            <a:r>
              <a:rPr sz="682" kern="1200" spc="-24" dirty="0">
                <a:solidFill>
                  <a:srgbClr val="231F20"/>
                </a:solidFill>
                <a:latin typeface="Calibri"/>
                <a:ea typeface="+mn-ea"/>
                <a:cs typeface="Calibri"/>
              </a:rPr>
              <a:t>Perform </a:t>
            </a:r>
            <a:r>
              <a:rPr sz="682" kern="1200" spc="-31" dirty="0">
                <a:solidFill>
                  <a:srgbClr val="231F20"/>
                </a:solidFill>
                <a:latin typeface="Calibri"/>
                <a:ea typeface="+mn-ea"/>
                <a:cs typeface="Calibri"/>
              </a:rPr>
              <a:t>a </a:t>
            </a:r>
            <a:r>
              <a:rPr sz="682" kern="1200" spc="-20" dirty="0">
                <a:solidFill>
                  <a:srgbClr val="231F20"/>
                </a:solidFill>
                <a:latin typeface="Calibri"/>
                <a:ea typeface="+mn-ea"/>
                <a:cs typeface="Calibri"/>
              </a:rPr>
              <a:t>medical </a:t>
            </a:r>
            <a:r>
              <a:rPr sz="682" kern="1200" spc="-34" dirty="0">
                <a:solidFill>
                  <a:srgbClr val="231F20"/>
                </a:solidFill>
                <a:latin typeface="Calibri"/>
                <a:ea typeface="+mn-ea"/>
                <a:cs typeface="Calibri"/>
              </a:rPr>
              <a:t>history, </a:t>
            </a:r>
            <a:r>
              <a:rPr sz="682" kern="1200" spc="-20" dirty="0">
                <a:solidFill>
                  <a:srgbClr val="231F20"/>
                </a:solidFill>
                <a:latin typeface="Calibri"/>
                <a:ea typeface="+mn-ea"/>
                <a:cs typeface="Calibri"/>
              </a:rPr>
              <a:t>physical </a:t>
            </a:r>
            <a:r>
              <a:rPr sz="682" kern="1200" spc="-27" dirty="0">
                <a:solidFill>
                  <a:srgbClr val="231F20"/>
                </a:solidFill>
                <a:latin typeface="Calibri"/>
                <a:ea typeface="+mn-ea"/>
                <a:cs typeface="Calibri"/>
              </a:rPr>
              <a:t>examination,  </a:t>
            </a:r>
            <a:r>
              <a:rPr sz="682" kern="1200" spc="-17" dirty="0">
                <a:solidFill>
                  <a:srgbClr val="231F20"/>
                </a:solidFill>
                <a:latin typeface="Calibri"/>
                <a:ea typeface="+mn-ea"/>
                <a:cs typeface="Calibri"/>
              </a:rPr>
              <a:t>including </a:t>
            </a:r>
            <a:r>
              <a:rPr sz="682" kern="1200" spc="-31" dirty="0">
                <a:solidFill>
                  <a:srgbClr val="231F20"/>
                </a:solidFill>
                <a:latin typeface="Calibri"/>
                <a:ea typeface="+mn-ea"/>
                <a:cs typeface="Calibri"/>
              </a:rPr>
              <a:t>a urine </a:t>
            </a:r>
            <a:r>
              <a:rPr sz="682" kern="1200" spc="-14" dirty="0">
                <a:solidFill>
                  <a:srgbClr val="231F20"/>
                </a:solidFill>
                <a:latin typeface="Calibri"/>
                <a:ea typeface="+mn-ea"/>
                <a:cs typeface="Calibri"/>
              </a:rPr>
              <a:t>drug </a:t>
            </a:r>
            <a:r>
              <a:rPr sz="682" kern="1200" spc="-27" dirty="0">
                <a:solidFill>
                  <a:srgbClr val="231F20"/>
                </a:solidFill>
                <a:latin typeface="Calibri"/>
                <a:ea typeface="+mn-ea"/>
                <a:cs typeface="Calibri"/>
              </a:rPr>
              <a:t>screen or </a:t>
            </a:r>
            <a:r>
              <a:rPr sz="682" kern="1200" spc="-34" dirty="0">
                <a:solidFill>
                  <a:srgbClr val="231F20"/>
                </a:solidFill>
                <a:latin typeface="Calibri"/>
                <a:ea typeface="+mn-ea"/>
                <a:cs typeface="Calibri"/>
              </a:rPr>
              <a:t>serum </a:t>
            </a:r>
            <a:r>
              <a:rPr sz="682" kern="1200" spc="-24" dirty="0">
                <a:solidFill>
                  <a:srgbClr val="231F20"/>
                </a:solidFill>
                <a:latin typeface="Calibri"/>
                <a:ea typeface="+mn-ea"/>
                <a:cs typeface="Calibri"/>
              </a:rPr>
              <a:t>medication  level, and </a:t>
            </a:r>
            <a:r>
              <a:rPr sz="682" kern="1200" spc="-31" dirty="0">
                <a:solidFill>
                  <a:srgbClr val="231F20"/>
                </a:solidFill>
                <a:latin typeface="Calibri"/>
                <a:ea typeface="+mn-ea"/>
                <a:cs typeface="Calibri"/>
              </a:rPr>
              <a:t>mental status </a:t>
            </a:r>
            <a:r>
              <a:rPr sz="682" kern="1200" spc="-27" dirty="0">
                <a:solidFill>
                  <a:srgbClr val="231F20"/>
                </a:solidFill>
                <a:latin typeface="Calibri"/>
                <a:ea typeface="+mn-ea"/>
                <a:cs typeface="Calibri"/>
              </a:rPr>
              <a:t>examination </a:t>
            </a:r>
            <a:r>
              <a:rPr sz="682" kern="1200" spc="-24" dirty="0">
                <a:solidFill>
                  <a:srgbClr val="231F20"/>
                </a:solidFill>
                <a:latin typeface="Calibri"/>
                <a:ea typeface="+mn-ea"/>
                <a:cs typeface="Calibri"/>
              </a:rPr>
              <a:t>and document </a:t>
            </a:r>
            <a:r>
              <a:rPr sz="682" kern="1200" spc="-27" dirty="0">
                <a:solidFill>
                  <a:srgbClr val="231F20"/>
                </a:solidFill>
                <a:latin typeface="Calibri"/>
                <a:ea typeface="+mn-ea"/>
                <a:cs typeface="Calibri"/>
              </a:rPr>
              <a:t>in  the </a:t>
            </a:r>
            <a:r>
              <a:rPr sz="682" kern="1200" spc="-20" dirty="0">
                <a:solidFill>
                  <a:srgbClr val="231F20"/>
                </a:solidFill>
                <a:latin typeface="Calibri"/>
                <a:ea typeface="+mn-ea"/>
                <a:cs typeface="Calibri"/>
              </a:rPr>
              <a:t>medical</a:t>
            </a:r>
            <a:r>
              <a:rPr sz="682" kern="1200" spc="-31" dirty="0">
                <a:solidFill>
                  <a:srgbClr val="231F20"/>
                </a:solidFill>
                <a:latin typeface="Calibri"/>
                <a:ea typeface="+mn-ea"/>
                <a:cs typeface="Calibri"/>
              </a:rPr>
              <a:t> </a:t>
            </a:r>
            <a:r>
              <a:rPr sz="682" kern="1200" spc="-24" dirty="0">
                <a:solidFill>
                  <a:srgbClr val="231F20"/>
                </a:solidFill>
                <a:latin typeface="Calibri"/>
                <a:ea typeface="+mn-ea"/>
                <a:cs typeface="Calibri"/>
              </a:rPr>
              <a:t>record</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95" dirty="0">
                <a:solidFill>
                  <a:srgbClr val="517891"/>
                </a:solidFill>
                <a:latin typeface="Times New Roman"/>
                <a:ea typeface="+mn-ea"/>
                <a:cs typeface="Times New Roman"/>
              </a:rPr>
              <a:t> </a:t>
            </a:r>
            <a:r>
              <a:rPr sz="682" kern="1200" spc="-10" dirty="0">
                <a:solidFill>
                  <a:srgbClr val="231F20"/>
                </a:solidFill>
                <a:latin typeface="Calibri"/>
                <a:ea typeface="+mn-ea"/>
                <a:cs typeface="Calibri"/>
              </a:rPr>
              <a:t>Discuss </a:t>
            </a:r>
            <a:r>
              <a:rPr sz="682" kern="1200" spc="-41" dirty="0">
                <a:solidFill>
                  <a:srgbClr val="231F20"/>
                </a:solidFill>
                <a:latin typeface="Calibri"/>
                <a:ea typeface="+mn-ea"/>
                <a:cs typeface="Calibri"/>
              </a:rPr>
              <a:t>with </a:t>
            </a:r>
            <a:r>
              <a:rPr sz="682" kern="1200" spc="-27" dirty="0">
                <a:solidFill>
                  <a:srgbClr val="231F20"/>
                </a:solidFill>
                <a:latin typeface="Calibri"/>
                <a:ea typeface="+mn-ea"/>
                <a:cs typeface="Calibri"/>
              </a:rPr>
              <a:t>the patient:</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7" dirty="0">
                <a:solidFill>
                  <a:srgbClr val="231F20"/>
                </a:solidFill>
                <a:latin typeface="Calibri"/>
                <a:ea typeface="+mn-ea"/>
                <a:cs typeface="Calibri"/>
              </a:rPr>
              <a:t>The </a:t>
            </a:r>
            <a:r>
              <a:rPr sz="682" kern="1200" spc="-37" dirty="0">
                <a:solidFill>
                  <a:srgbClr val="231F20"/>
                </a:solidFill>
                <a:latin typeface="Calibri"/>
                <a:ea typeface="+mn-ea"/>
                <a:cs typeface="Calibri"/>
              </a:rPr>
              <a:t>known </a:t>
            </a:r>
            <a:r>
              <a:rPr sz="682" kern="1200" spc="-27" dirty="0">
                <a:solidFill>
                  <a:srgbClr val="231F20"/>
                </a:solidFill>
                <a:latin typeface="Calibri"/>
                <a:ea typeface="+mn-ea"/>
                <a:cs typeface="Calibri"/>
              </a:rPr>
              <a:t>risks </a:t>
            </a:r>
            <a:r>
              <a:rPr sz="682" kern="1200" spc="-24" dirty="0">
                <a:solidFill>
                  <a:srgbClr val="231F20"/>
                </a:solidFill>
                <a:latin typeface="Calibri"/>
                <a:ea typeface="+mn-ea"/>
                <a:cs typeface="Calibri"/>
              </a:rPr>
              <a:t>and benefits </a:t>
            </a:r>
            <a:r>
              <a:rPr sz="682" kern="1200" spc="-14" dirty="0">
                <a:solidFill>
                  <a:srgbClr val="231F20"/>
                </a:solidFill>
                <a:latin typeface="Calibri"/>
                <a:ea typeface="+mn-ea"/>
                <a:cs typeface="Calibri"/>
              </a:rPr>
              <a:t>of </a:t>
            </a:r>
            <a:r>
              <a:rPr sz="682" kern="1200" spc="-17" dirty="0">
                <a:solidFill>
                  <a:srgbClr val="231F20"/>
                </a:solidFill>
                <a:latin typeface="Calibri"/>
                <a:ea typeface="+mn-ea"/>
                <a:cs typeface="Calibri"/>
              </a:rPr>
              <a:t>opioid</a:t>
            </a:r>
            <a:r>
              <a:rPr sz="682" kern="1200" spc="85" dirty="0">
                <a:solidFill>
                  <a:srgbClr val="231F20"/>
                </a:solidFill>
                <a:latin typeface="Calibri"/>
                <a:ea typeface="+mn-ea"/>
                <a:cs typeface="Calibri"/>
              </a:rPr>
              <a:t> </a:t>
            </a:r>
            <a:r>
              <a:rPr sz="682" kern="1200" spc="-27" dirty="0">
                <a:solidFill>
                  <a:srgbClr val="231F20"/>
                </a:solidFill>
                <a:latin typeface="Calibri"/>
                <a:ea typeface="+mn-ea"/>
                <a:cs typeface="Calibri"/>
              </a:rPr>
              <a:t>therapy</a:t>
            </a:r>
            <a:endParaRPr sz="682" kern="1200">
              <a:solidFill>
                <a:prstClr val="black"/>
              </a:solidFill>
              <a:latin typeface="Calibri"/>
              <a:ea typeface="+mn-ea"/>
              <a:cs typeface="Calibri"/>
            </a:endParaRPr>
          </a:p>
          <a:p>
            <a:pPr marL="281413" marR="3464" indent="-77930" defTabSz="623438">
              <a:buClr>
                <a:srgbClr val="517891"/>
              </a:buClr>
              <a:buFontTx/>
              <a:buChar char="•"/>
              <a:tabLst>
                <a:tab pos="281413" algn="l"/>
              </a:tabLst>
            </a:pPr>
            <a:r>
              <a:rPr sz="682" kern="1200" spc="7" dirty="0">
                <a:solidFill>
                  <a:srgbClr val="231F20"/>
                </a:solidFill>
                <a:latin typeface="Calibri"/>
                <a:ea typeface="+mn-ea"/>
                <a:cs typeface="Calibri"/>
              </a:rPr>
              <a:t>The </a:t>
            </a:r>
            <a:r>
              <a:rPr sz="682" kern="1200" spc="-24" dirty="0">
                <a:solidFill>
                  <a:srgbClr val="231F20"/>
                </a:solidFill>
                <a:latin typeface="Calibri"/>
                <a:ea typeface="+mn-ea"/>
                <a:cs typeface="Calibri"/>
              </a:rPr>
              <a:t>responsibilities </a:t>
            </a:r>
            <a:r>
              <a:rPr sz="682" kern="1200" spc="-14" dirty="0">
                <a:solidFill>
                  <a:srgbClr val="231F20"/>
                </a:solidFill>
                <a:latin typeface="Calibri"/>
                <a:ea typeface="+mn-ea"/>
                <a:cs typeface="Calibri"/>
              </a:rPr>
              <a:t>of </a:t>
            </a:r>
            <a:r>
              <a:rPr sz="682" kern="1200" spc="-27" dirty="0">
                <a:solidFill>
                  <a:srgbClr val="231F20"/>
                </a:solidFill>
                <a:latin typeface="Calibri"/>
                <a:ea typeface="+mn-ea"/>
                <a:cs typeface="Calibri"/>
              </a:rPr>
              <a:t>the patient </a:t>
            </a:r>
            <a:r>
              <a:rPr sz="682" kern="1200" spc="-17" dirty="0">
                <a:solidFill>
                  <a:srgbClr val="231F20"/>
                </a:solidFill>
                <a:latin typeface="Calibri"/>
                <a:ea typeface="+mn-ea"/>
                <a:cs typeface="Calibri"/>
              </a:rPr>
              <a:t>during </a:t>
            </a:r>
            <a:r>
              <a:rPr sz="682" kern="1200" spc="-31" dirty="0">
                <a:solidFill>
                  <a:srgbClr val="231F20"/>
                </a:solidFill>
                <a:latin typeface="Calibri"/>
                <a:ea typeface="+mn-ea"/>
                <a:cs typeface="Calibri"/>
              </a:rPr>
              <a:t>treatment,  </a:t>
            </a:r>
            <a:r>
              <a:rPr sz="682" kern="1200" spc="-17" dirty="0">
                <a:solidFill>
                  <a:srgbClr val="231F20"/>
                </a:solidFill>
                <a:latin typeface="Calibri"/>
                <a:ea typeface="+mn-ea"/>
                <a:cs typeface="Calibri"/>
              </a:rPr>
              <a:t>including </a:t>
            </a:r>
            <a:r>
              <a:rPr sz="682" kern="1200" spc="-27" dirty="0">
                <a:solidFill>
                  <a:srgbClr val="231F20"/>
                </a:solidFill>
                <a:latin typeface="Calibri"/>
                <a:ea typeface="+mn-ea"/>
                <a:cs typeface="Calibri"/>
              </a:rPr>
              <a:t>secure </a:t>
            </a:r>
            <a:r>
              <a:rPr sz="682" kern="1200" spc="-24" dirty="0">
                <a:solidFill>
                  <a:srgbClr val="231F20"/>
                </a:solidFill>
                <a:latin typeface="Calibri"/>
                <a:ea typeface="+mn-ea"/>
                <a:cs typeface="Calibri"/>
              </a:rPr>
              <a:t>storage and proper</a:t>
            </a:r>
            <a:r>
              <a:rPr sz="682" kern="1200" spc="61" dirty="0">
                <a:solidFill>
                  <a:srgbClr val="231F20"/>
                </a:solidFill>
                <a:latin typeface="Calibri"/>
                <a:ea typeface="+mn-ea"/>
                <a:cs typeface="Calibri"/>
              </a:rPr>
              <a:t> </a:t>
            </a:r>
            <a:r>
              <a:rPr sz="682" kern="1200" spc="-20" dirty="0">
                <a:solidFill>
                  <a:srgbClr val="231F20"/>
                </a:solidFill>
                <a:latin typeface="Calibri"/>
                <a:ea typeface="+mn-ea"/>
                <a:cs typeface="Calibri"/>
              </a:rPr>
              <a:t>disposal</a:t>
            </a:r>
            <a:endParaRPr sz="682" kern="1200">
              <a:solidFill>
                <a:prstClr val="black"/>
              </a:solidFill>
              <a:latin typeface="Calibri"/>
              <a:ea typeface="+mn-ea"/>
              <a:cs typeface="Calibri"/>
            </a:endParaRPr>
          </a:p>
          <a:p>
            <a:pPr marL="281413" marR="64076" indent="-77930" defTabSz="623438">
              <a:buClr>
                <a:srgbClr val="517891"/>
              </a:buClr>
              <a:buFontTx/>
              <a:buChar char="•"/>
              <a:tabLst>
                <a:tab pos="281413" algn="l"/>
              </a:tabLst>
            </a:pPr>
            <a:r>
              <a:rPr sz="682" kern="1200" spc="17" dirty="0">
                <a:solidFill>
                  <a:srgbClr val="231F20"/>
                </a:solidFill>
                <a:latin typeface="Calibri"/>
                <a:ea typeface="+mn-ea"/>
                <a:cs typeface="Calibri"/>
              </a:rPr>
              <a:t>An </a:t>
            </a:r>
            <a:r>
              <a:rPr sz="682" kern="1200" spc="-24" dirty="0">
                <a:solidFill>
                  <a:srgbClr val="231F20"/>
                </a:solidFill>
                <a:latin typeface="Calibri"/>
                <a:ea typeface="+mn-ea"/>
                <a:cs typeface="Calibri"/>
              </a:rPr>
              <a:t>exit strategy </a:t>
            </a:r>
            <a:r>
              <a:rPr sz="682" kern="1200" spc="-20" dirty="0">
                <a:solidFill>
                  <a:srgbClr val="231F20"/>
                </a:solidFill>
                <a:latin typeface="Calibri"/>
                <a:ea typeface="+mn-ea"/>
                <a:cs typeface="Calibri"/>
              </a:rPr>
              <a:t>for </a:t>
            </a:r>
            <a:r>
              <a:rPr sz="682" kern="1200" spc="-27" dirty="0">
                <a:solidFill>
                  <a:srgbClr val="231F20"/>
                </a:solidFill>
                <a:latin typeface="Calibri"/>
                <a:ea typeface="+mn-ea"/>
                <a:cs typeface="Calibri"/>
              </a:rPr>
              <a:t>the </a:t>
            </a:r>
            <a:r>
              <a:rPr sz="682" kern="1200" spc="-24" dirty="0">
                <a:solidFill>
                  <a:srgbClr val="231F20"/>
                </a:solidFill>
                <a:latin typeface="Calibri"/>
                <a:ea typeface="+mn-ea"/>
                <a:cs typeface="Calibri"/>
              </a:rPr>
              <a:t>discontinuation </a:t>
            </a:r>
            <a:r>
              <a:rPr sz="682" kern="1200" spc="-14" dirty="0">
                <a:solidFill>
                  <a:srgbClr val="231F20"/>
                </a:solidFill>
                <a:latin typeface="Calibri"/>
                <a:ea typeface="+mn-ea"/>
                <a:cs typeface="Calibri"/>
              </a:rPr>
              <a:t>of </a:t>
            </a:r>
            <a:r>
              <a:rPr sz="682" kern="1200" spc="-17" dirty="0">
                <a:solidFill>
                  <a:srgbClr val="231F20"/>
                </a:solidFill>
                <a:latin typeface="Calibri"/>
                <a:ea typeface="+mn-ea"/>
                <a:cs typeface="Calibri"/>
              </a:rPr>
              <a:t>opioids  </a:t>
            </a:r>
            <a:r>
              <a:rPr sz="682" kern="1200" spc="-14" dirty="0">
                <a:solidFill>
                  <a:srgbClr val="231F20"/>
                </a:solidFill>
                <a:latin typeface="Calibri"/>
                <a:ea typeface="+mn-ea"/>
                <a:cs typeface="Calibri"/>
              </a:rPr>
              <a:t>if </a:t>
            </a:r>
            <a:r>
              <a:rPr sz="682" kern="1200" spc="-27" dirty="0">
                <a:solidFill>
                  <a:srgbClr val="231F20"/>
                </a:solidFill>
                <a:latin typeface="Calibri"/>
                <a:ea typeface="+mn-ea"/>
                <a:cs typeface="Calibri"/>
              </a:rPr>
              <a:t>not</a:t>
            </a:r>
            <a:r>
              <a:rPr sz="682" kern="1200" spc="-51" dirty="0">
                <a:solidFill>
                  <a:srgbClr val="231F20"/>
                </a:solidFill>
                <a:latin typeface="Calibri"/>
                <a:ea typeface="+mn-ea"/>
                <a:cs typeface="Calibri"/>
              </a:rPr>
              <a:t> </a:t>
            </a:r>
            <a:r>
              <a:rPr sz="682" kern="1200" spc="-17" dirty="0">
                <a:solidFill>
                  <a:srgbClr val="231F20"/>
                </a:solidFill>
                <a:latin typeface="Calibri"/>
                <a:ea typeface="+mn-ea"/>
                <a:cs typeface="Calibri"/>
              </a:rPr>
              <a:t>effective</a:t>
            </a:r>
            <a:endParaRPr sz="682" kern="1200">
              <a:solidFill>
                <a:prstClr val="black"/>
              </a:solidFill>
              <a:latin typeface="Calibri"/>
              <a:ea typeface="+mn-ea"/>
              <a:cs typeface="Calibri"/>
            </a:endParaRPr>
          </a:p>
        </p:txBody>
      </p:sp>
      <p:sp>
        <p:nvSpPr>
          <p:cNvPr id="20" name="object 20"/>
          <p:cNvSpPr txBox="1"/>
          <p:nvPr/>
        </p:nvSpPr>
        <p:spPr>
          <a:xfrm>
            <a:off x="2537114" y="3253245"/>
            <a:ext cx="1966047" cy="1320578"/>
          </a:xfrm>
          <a:prstGeom prst="rect">
            <a:avLst/>
          </a:prstGeom>
        </p:spPr>
        <p:txBody>
          <a:bodyPr vert="horz" wrap="square" lIns="0" tIns="8659" rIns="0" bIns="0" rtlCol="0">
            <a:spAutoFit/>
          </a:bodyPr>
          <a:lstStyle/>
          <a:p>
            <a:pPr marL="8659" defTabSz="623438">
              <a:lnSpc>
                <a:spcPts val="1282"/>
              </a:lnSpc>
              <a:spcBef>
                <a:spcPts val="68"/>
              </a:spcBef>
            </a:pPr>
            <a:r>
              <a:rPr sz="1091" b="1" kern="1200" spc="34" dirty="0">
                <a:solidFill>
                  <a:srgbClr val="39607A"/>
                </a:solidFill>
                <a:latin typeface="Calibri"/>
                <a:ea typeface="+mn-ea"/>
                <a:cs typeface="Calibri"/>
              </a:rPr>
              <a:t>Step</a:t>
            </a:r>
            <a:r>
              <a:rPr sz="1091" b="1" kern="1200" spc="-85" dirty="0">
                <a:solidFill>
                  <a:srgbClr val="39607A"/>
                </a:solidFill>
                <a:latin typeface="Calibri"/>
                <a:ea typeface="+mn-ea"/>
                <a:cs typeface="Calibri"/>
              </a:rPr>
              <a:t> </a:t>
            </a:r>
            <a:r>
              <a:rPr sz="1091" b="1" kern="1200" spc="-20" dirty="0">
                <a:solidFill>
                  <a:srgbClr val="39607A"/>
                </a:solidFill>
                <a:latin typeface="Calibri"/>
                <a:ea typeface="+mn-ea"/>
                <a:cs typeface="Calibri"/>
              </a:rPr>
              <a:t>2</a:t>
            </a:r>
            <a:endParaRPr sz="1091" kern="1200">
              <a:solidFill>
                <a:prstClr val="black"/>
              </a:solidFill>
              <a:latin typeface="Calibri"/>
              <a:ea typeface="+mn-ea"/>
              <a:cs typeface="Calibri"/>
            </a:endParaRPr>
          </a:p>
          <a:p>
            <a:pPr marL="8659" marR="142005" defTabSz="623438">
              <a:lnSpc>
                <a:spcPts val="982"/>
              </a:lnSpc>
              <a:spcBef>
                <a:spcPts val="3"/>
              </a:spcBef>
            </a:pPr>
            <a:r>
              <a:rPr sz="818" kern="1200" dirty="0">
                <a:solidFill>
                  <a:srgbClr val="39607A"/>
                </a:solidFill>
                <a:latin typeface="Calibri"/>
                <a:ea typeface="+mn-ea"/>
                <a:cs typeface="Calibri"/>
              </a:rPr>
              <a:t>Query </a:t>
            </a:r>
            <a:r>
              <a:rPr sz="818" kern="1200" spc="-34" dirty="0">
                <a:solidFill>
                  <a:srgbClr val="39607A"/>
                </a:solidFill>
                <a:latin typeface="Calibri"/>
                <a:ea typeface="+mn-ea"/>
                <a:cs typeface="Calibri"/>
              </a:rPr>
              <a:t>the </a:t>
            </a:r>
            <a:r>
              <a:rPr sz="818" kern="1200" spc="-24" dirty="0">
                <a:solidFill>
                  <a:srgbClr val="39607A"/>
                </a:solidFill>
                <a:latin typeface="Calibri"/>
                <a:ea typeface="+mn-ea"/>
                <a:cs typeface="Calibri"/>
              </a:rPr>
              <a:t>Prescription Monitoring Program  </a:t>
            </a:r>
            <a:r>
              <a:rPr sz="818" kern="1200" spc="20" dirty="0">
                <a:solidFill>
                  <a:srgbClr val="39607A"/>
                </a:solidFill>
                <a:latin typeface="Calibri"/>
                <a:ea typeface="+mn-ea"/>
                <a:cs typeface="Calibri"/>
              </a:rPr>
              <a:t>(PMP) </a:t>
            </a:r>
            <a:r>
              <a:rPr sz="818" kern="1200" spc="-31" dirty="0">
                <a:solidFill>
                  <a:srgbClr val="39607A"/>
                </a:solidFill>
                <a:latin typeface="Calibri"/>
                <a:ea typeface="+mn-ea"/>
                <a:cs typeface="Calibri"/>
              </a:rPr>
              <a:t>in </a:t>
            </a:r>
            <a:r>
              <a:rPr sz="818" kern="1200" spc="-24" dirty="0">
                <a:solidFill>
                  <a:srgbClr val="39607A"/>
                </a:solidFill>
                <a:latin typeface="Calibri"/>
                <a:ea typeface="+mn-ea"/>
                <a:cs typeface="Calibri"/>
              </a:rPr>
              <a:t>accordance </a:t>
            </a:r>
            <a:r>
              <a:rPr sz="818" kern="1200" spc="-48" dirty="0">
                <a:solidFill>
                  <a:srgbClr val="39607A"/>
                </a:solidFill>
                <a:latin typeface="Calibri"/>
                <a:ea typeface="+mn-ea"/>
                <a:cs typeface="Calibri"/>
              </a:rPr>
              <a:t>with </a:t>
            </a:r>
            <a:r>
              <a:rPr sz="818" u="sng" kern="1200" spc="-44" dirty="0">
                <a:solidFill>
                  <a:srgbClr val="39607A"/>
                </a:solidFill>
                <a:latin typeface="Calibri"/>
                <a:ea typeface="+mn-ea"/>
                <a:cs typeface="Calibri"/>
                <a:hlinkClick r:id="rId3"/>
              </a:rPr>
              <a:t>§ </a:t>
            </a:r>
            <a:r>
              <a:rPr sz="818" u="sng" kern="1200" spc="-61" dirty="0">
                <a:solidFill>
                  <a:srgbClr val="39607A"/>
                </a:solidFill>
                <a:latin typeface="Calibri"/>
                <a:ea typeface="+mn-ea"/>
                <a:cs typeface="Calibri"/>
                <a:hlinkClick r:id="rId3"/>
              </a:rPr>
              <a:t>54.1-2522.1</a:t>
            </a:r>
            <a:r>
              <a:rPr sz="818" kern="1200" spc="-61" dirty="0">
                <a:solidFill>
                  <a:srgbClr val="39607A"/>
                </a:solidFill>
                <a:latin typeface="Calibri"/>
                <a:ea typeface="+mn-ea"/>
                <a:cs typeface="Calibri"/>
                <a:hlinkClick r:id="rId3"/>
              </a:rPr>
              <a:t> </a:t>
            </a:r>
            <a:r>
              <a:rPr sz="818" kern="1200" spc="-14" dirty="0">
                <a:solidFill>
                  <a:srgbClr val="39607A"/>
                </a:solidFill>
                <a:latin typeface="Calibri"/>
                <a:ea typeface="+mn-ea"/>
                <a:cs typeface="Calibri"/>
              </a:rPr>
              <a:t>of </a:t>
            </a:r>
            <a:r>
              <a:rPr sz="818" kern="1200" spc="-34" dirty="0">
                <a:solidFill>
                  <a:srgbClr val="39607A"/>
                </a:solidFill>
                <a:latin typeface="Calibri"/>
                <a:ea typeface="+mn-ea"/>
                <a:cs typeface="Calibri"/>
              </a:rPr>
              <a:t>the  </a:t>
            </a:r>
            <a:r>
              <a:rPr sz="818" kern="1200" spc="-17" dirty="0">
                <a:solidFill>
                  <a:srgbClr val="39607A"/>
                </a:solidFill>
                <a:latin typeface="Calibri"/>
                <a:ea typeface="+mn-ea"/>
                <a:cs typeface="Calibri"/>
              </a:rPr>
              <a:t>Virginia</a:t>
            </a:r>
            <a:r>
              <a:rPr sz="818" kern="1200" spc="-31" dirty="0">
                <a:solidFill>
                  <a:srgbClr val="39607A"/>
                </a:solidFill>
                <a:latin typeface="Calibri"/>
                <a:ea typeface="+mn-ea"/>
                <a:cs typeface="Calibri"/>
              </a:rPr>
              <a:t> </a:t>
            </a:r>
            <a:r>
              <a:rPr sz="818" kern="1200" dirty="0">
                <a:solidFill>
                  <a:srgbClr val="39607A"/>
                </a:solidFill>
                <a:latin typeface="Calibri"/>
                <a:ea typeface="+mn-ea"/>
                <a:cs typeface="Calibri"/>
              </a:rPr>
              <a:t>Code.</a:t>
            </a:r>
            <a:endParaRPr sz="818" kern="1200">
              <a:solidFill>
                <a:prstClr val="black"/>
              </a:solidFill>
              <a:latin typeface="Calibri"/>
              <a:ea typeface="+mn-ea"/>
              <a:cs typeface="Calibri"/>
            </a:endParaRPr>
          </a:p>
          <a:p>
            <a:pPr marL="164518" marR="77930" indent="-116895" defTabSz="623438">
              <a:spcBef>
                <a:spcPts val="242"/>
              </a:spcBef>
            </a:pPr>
            <a:r>
              <a:rPr sz="682" kern="1200" spc="682" dirty="0">
                <a:solidFill>
                  <a:srgbClr val="517891"/>
                </a:solidFill>
                <a:latin typeface="Webdings"/>
                <a:ea typeface="+mn-ea"/>
                <a:cs typeface="Webdings"/>
              </a:rPr>
              <a:t>�</a:t>
            </a:r>
            <a:r>
              <a:rPr sz="682" kern="1200" spc="136" dirty="0">
                <a:solidFill>
                  <a:srgbClr val="517891"/>
                </a:solidFill>
                <a:latin typeface="Times New Roman"/>
                <a:ea typeface="+mn-ea"/>
                <a:cs typeface="Times New Roman"/>
              </a:rPr>
              <a:t> </a:t>
            </a:r>
            <a:r>
              <a:rPr sz="682" kern="1200" dirty="0">
                <a:solidFill>
                  <a:srgbClr val="231F20"/>
                </a:solidFill>
                <a:latin typeface="Calibri"/>
                <a:ea typeface="+mn-ea"/>
                <a:cs typeface="Calibri"/>
              </a:rPr>
              <a:t>Query </a:t>
            </a:r>
            <a:r>
              <a:rPr sz="682" kern="1200" spc="-27" dirty="0">
                <a:solidFill>
                  <a:srgbClr val="231F20"/>
                </a:solidFill>
                <a:latin typeface="Calibri"/>
                <a:ea typeface="+mn-ea"/>
                <a:cs typeface="Calibri"/>
              </a:rPr>
              <a:t>the </a:t>
            </a:r>
            <a:r>
              <a:rPr sz="682" kern="1200" spc="10" dirty="0">
                <a:solidFill>
                  <a:srgbClr val="231F20"/>
                </a:solidFill>
                <a:latin typeface="Calibri"/>
                <a:ea typeface="+mn-ea"/>
                <a:cs typeface="Calibri"/>
              </a:rPr>
              <a:t>PMP </a:t>
            </a:r>
            <a:r>
              <a:rPr sz="682" kern="1200" spc="-20" dirty="0">
                <a:solidFill>
                  <a:srgbClr val="231F20"/>
                </a:solidFill>
                <a:latin typeface="Calibri"/>
                <a:ea typeface="+mn-ea"/>
                <a:cs typeface="Calibri"/>
              </a:rPr>
              <a:t>for </a:t>
            </a:r>
            <a:r>
              <a:rPr sz="682" kern="1200" spc="-17" dirty="0">
                <a:solidFill>
                  <a:srgbClr val="231F20"/>
                </a:solidFill>
                <a:latin typeface="Calibri"/>
                <a:ea typeface="+mn-ea"/>
                <a:cs typeface="Calibri"/>
              </a:rPr>
              <a:t>opioid </a:t>
            </a:r>
            <a:r>
              <a:rPr sz="682" kern="1200" spc="-24" dirty="0">
                <a:solidFill>
                  <a:srgbClr val="231F20"/>
                </a:solidFill>
                <a:latin typeface="Calibri"/>
                <a:ea typeface="+mn-ea"/>
                <a:cs typeface="Calibri"/>
              </a:rPr>
              <a:t>prescriptions </a:t>
            </a:r>
            <a:r>
              <a:rPr sz="682" kern="1200" spc="-17" dirty="0">
                <a:solidFill>
                  <a:srgbClr val="231F20"/>
                </a:solidFill>
                <a:latin typeface="Calibri"/>
                <a:ea typeface="+mn-ea"/>
                <a:cs typeface="Calibri"/>
              </a:rPr>
              <a:t>longer </a:t>
            </a:r>
            <a:r>
              <a:rPr sz="682" kern="1200" spc="-320" dirty="0">
                <a:solidFill>
                  <a:srgbClr val="231F20"/>
                </a:solidFill>
                <a:latin typeface="Calibri"/>
                <a:ea typeface="+mn-ea"/>
                <a:cs typeface="Calibri"/>
              </a:rPr>
              <a:t>than</a:t>
            </a:r>
            <a:r>
              <a:rPr sz="682" kern="1200" spc="-17" dirty="0">
                <a:solidFill>
                  <a:srgbClr val="231F20"/>
                </a:solidFill>
                <a:latin typeface="Calibri"/>
                <a:ea typeface="+mn-ea"/>
                <a:cs typeface="Calibri"/>
              </a:rPr>
              <a:t> </a:t>
            </a:r>
            <a:r>
              <a:rPr sz="682" kern="1200" spc="-58" dirty="0">
                <a:solidFill>
                  <a:srgbClr val="231F20"/>
                </a:solidFill>
                <a:latin typeface="Calibri"/>
                <a:ea typeface="+mn-ea"/>
                <a:cs typeface="Calibri"/>
              </a:rPr>
              <a:t>7  </a:t>
            </a:r>
            <a:r>
              <a:rPr sz="682" kern="1200" spc="-24" dirty="0">
                <a:solidFill>
                  <a:srgbClr val="231F20"/>
                </a:solidFill>
                <a:latin typeface="Calibri"/>
                <a:ea typeface="+mn-ea"/>
                <a:cs typeface="Calibri"/>
              </a:rPr>
              <a:t>days and </a:t>
            </a:r>
            <a:r>
              <a:rPr sz="682" kern="1200" spc="-17" dirty="0">
                <a:solidFill>
                  <a:srgbClr val="231F20"/>
                </a:solidFill>
                <a:latin typeface="Calibri"/>
                <a:ea typeface="+mn-ea"/>
                <a:cs typeface="Calibri"/>
              </a:rPr>
              <a:t>longer </a:t>
            </a:r>
            <a:r>
              <a:rPr sz="682" kern="1200" spc="-31" dirty="0">
                <a:solidFill>
                  <a:srgbClr val="231F20"/>
                </a:solidFill>
                <a:latin typeface="Calibri"/>
                <a:ea typeface="+mn-ea"/>
                <a:cs typeface="Calibri"/>
              </a:rPr>
              <a:t>than </a:t>
            </a:r>
            <a:r>
              <a:rPr sz="682" kern="1200" spc="-65" dirty="0">
                <a:solidFill>
                  <a:srgbClr val="231F20"/>
                </a:solidFill>
                <a:latin typeface="Calibri"/>
                <a:ea typeface="+mn-ea"/>
                <a:cs typeface="Calibri"/>
              </a:rPr>
              <a:t>14 </a:t>
            </a:r>
            <a:r>
              <a:rPr sz="682" kern="1200" spc="-24" dirty="0">
                <a:solidFill>
                  <a:srgbClr val="231F20"/>
                </a:solidFill>
                <a:latin typeface="Calibri"/>
                <a:ea typeface="+mn-ea"/>
                <a:cs typeface="Calibri"/>
              </a:rPr>
              <a:t>days following surgery </a:t>
            </a:r>
            <a:r>
              <a:rPr sz="682" kern="1200" spc="-27" dirty="0">
                <a:solidFill>
                  <a:srgbClr val="231F20"/>
                </a:solidFill>
                <a:latin typeface="Calibri"/>
                <a:ea typeface="+mn-ea"/>
                <a:cs typeface="Calibri"/>
              </a:rPr>
              <a:t>or  </a:t>
            </a:r>
            <a:r>
              <a:rPr sz="682" kern="1200" spc="-24" dirty="0">
                <a:solidFill>
                  <a:srgbClr val="231F20"/>
                </a:solidFill>
                <a:latin typeface="Calibri"/>
                <a:ea typeface="+mn-ea"/>
                <a:cs typeface="Calibri"/>
              </a:rPr>
              <a:t>invasive </a:t>
            </a:r>
            <a:r>
              <a:rPr sz="682" kern="1200" spc="-27" dirty="0">
                <a:solidFill>
                  <a:srgbClr val="231F20"/>
                </a:solidFill>
                <a:latin typeface="Calibri"/>
                <a:ea typeface="+mn-ea"/>
                <a:cs typeface="Calibri"/>
              </a:rPr>
              <a:t>procedures, </a:t>
            </a:r>
            <a:r>
              <a:rPr sz="682" kern="1200" spc="-31" dirty="0">
                <a:solidFill>
                  <a:srgbClr val="231F20"/>
                </a:solidFill>
                <a:latin typeface="Calibri"/>
                <a:ea typeface="+mn-ea"/>
                <a:cs typeface="Calibri"/>
              </a:rPr>
              <a:t>unless</a:t>
            </a:r>
            <a:r>
              <a:rPr sz="682" kern="1200" spc="41" dirty="0">
                <a:solidFill>
                  <a:srgbClr val="231F20"/>
                </a:solidFill>
                <a:latin typeface="Calibri"/>
                <a:ea typeface="+mn-ea"/>
                <a:cs typeface="Calibri"/>
              </a:rPr>
              <a:t> </a:t>
            </a:r>
            <a:r>
              <a:rPr sz="682" kern="1200" spc="-24" dirty="0">
                <a:solidFill>
                  <a:srgbClr val="231F20"/>
                </a:solidFill>
                <a:latin typeface="Calibri"/>
                <a:ea typeface="+mn-ea"/>
                <a:cs typeface="Calibri"/>
              </a:rPr>
              <a:t>exempted.</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10" dirty="0">
                <a:solidFill>
                  <a:srgbClr val="231F20"/>
                </a:solidFill>
                <a:latin typeface="Calibri"/>
                <a:ea typeface="+mn-ea"/>
                <a:cs typeface="Calibri"/>
              </a:rPr>
              <a:t>Effective </a:t>
            </a:r>
            <a:r>
              <a:rPr sz="682" kern="1200" spc="-24" dirty="0">
                <a:solidFill>
                  <a:srgbClr val="231F20"/>
                </a:solidFill>
                <a:latin typeface="Calibri"/>
                <a:ea typeface="+mn-ea"/>
                <a:cs typeface="Calibri"/>
              </a:rPr>
              <a:t>upon </a:t>
            </a:r>
            <a:r>
              <a:rPr sz="682" kern="1200" spc="-20" dirty="0">
                <a:solidFill>
                  <a:srgbClr val="231F20"/>
                </a:solidFill>
                <a:latin typeface="Calibri"/>
                <a:ea typeface="+mn-ea"/>
                <a:cs typeface="Calibri"/>
              </a:rPr>
              <a:t>Governor’s  </a:t>
            </a:r>
            <a:r>
              <a:rPr sz="682" kern="1200" spc="-24" dirty="0">
                <a:solidFill>
                  <a:srgbClr val="231F20"/>
                </a:solidFill>
                <a:latin typeface="Calibri"/>
                <a:ea typeface="+mn-ea"/>
                <a:cs typeface="Calibri"/>
              </a:rPr>
              <a:t>signature </a:t>
            </a:r>
            <a:r>
              <a:rPr sz="682" kern="1200" spc="-3" dirty="0">
                <a:solidFill>
                  <a:srgbClr val="231F20"/>
                </a:solidFill>
                <a:latin typeface="Calibri"/>
                <a:ea typeface="+mn-ea"/>
                <a:cs typeface="Calibri"/>
              </a:rPr>
              <a:t>(Spring</a:t>
            </a:r>
            <a:r>
              <a:rPr sz="682" kern="1200" spc="51" dirty="0">
                <a:solidFill>
                  <a:srgbClr val="231F20"/>
                </a:solidFill>
                <a:latin typeface="Calibri"/>
                <a:ea typeface="+mn-ea"/>
                <a:cs typeface="Calibri"/>
              </a:rPr>
              <a:t> </a:t>
            </a:r>
            <a:r>
              <a:rPr sz="682" kern="1200" spc="-37" dirty="0">
                <a:solidFill>
                  <a:srgbClr val="231F20"/>
                </a:solidFill>
                <a:latin typeface="Calibri"/>
                <a:ea typeface="+mn-ea"/>
                <a:cs typeface="Calibri"/>
              </a:rPr>
              <a:t>2017)</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14" dirty="0">
                <a:solidFill>
                  <a:srgbClr val="231F20"/>
                </a:solidFill>
                <a:latin typeface="Calibri"/>
                <a:ea typeface="+mn-ea"/>
                <a:cs typeface="Calibri"/>
              </a:rPr>
              <a:t>Current </a:t>
            </a:r>
            <a:r>
              <a:rPr sz="682" kern="1200" spc="-44" dirty="0">
                <a:solidFill>
                  <a:srgbClr val="231F20"/>
                </a:solidFill>
                <a:latin typeface="Calibri"/>
                <a:ea typeface="+mn-ea"/>
                <a:cs typeface="Calibri"/>
              </a:rPr>
              <a:t>law  </a:t>
            </a:r>
            <a:r>
              <a:rPr sz="682" kern="1200" spc="-24" dirty="0">
                <a:solidFill>
                  <a:srgbClr val="231F20"/>
                </a:solidFill>
                <a:latin typeface="Calibri"/>
                <a:ea typeface="+mn-ea"/>
                <a:cs typeface="Calibri"/>
              </a:rPr>
              <a:t>and </a:t>
            </a:r>
            <a:r>
              <a:rPr sz="682" kern="1200" spc="-20" dirty="0">
                <a:solidFill>
                  <a:srgbClr val="231F20"/>
                </a:solidFill>
                <a:latin typeface="Calibri"/>
                <a:ea typeface="+mn-ea"/>
                <a:cs typeface="Calibri"/>
              </a:rPr>
              <a:t>exceptions can be found</a:t>
            </a:r>
            <a:r>
              <a:rPr sz="682" kern="1200" spc="-7" dirty="0">
                <a:solidFill>
                  <a:srgbClr val="70B7AF"/>
                </a:solidFill>
                <a:latin typeface="Calibri"/>
                <a:ea typeface="+mn-ea"/>
                <a:cs typeface="Calibri"/>
              </a:rPr>
              <a:t> </a:t>
            </a:r>
            <a:r>
              <a:rPr sz="682" u="sng" kern="1200" spc="-34" dirty="0">
                <a:solidFill>
                  <a:srgbClr val="70B7AF"/>
                </a:solidFill>
                <a:latin typeface="Calibri"/>
                <a:ea typeface="+mn-ea"/>
                <a:cs typeface="Calibri"/>
                <a:hlinkClick r:id="rId3"/>
              </a:rPr>
              <a:t>here</a:t>
            </a:r>
            <a:r>
              <a:rPr sz="682" kern="1200" spc="-34" dirty="0">
                <a:solidFill>
                  <a:srgbClr val="231F20"/>
                </a:solidFill>
                <a:latin typeface="Calibri"/>
                <a:ea typeface="+mn-ea"/>
                <a:cs typeface="Calibri"/>
              </a:rPr>
              <a:t>.</a:t>
            </a:r>
            <a:endParaRPr sz="682" kern="1200">
              <a:solidFill>
                <a:prstClr val="black"/>
              </a:solidFill>
              <a:latin typeface="Calibri"/>
              <a:ea typeface="+mn-ea"/>
              <a:cs typeface="Calibri"/>
            </a:endParaRPr>
          </a:p>
          <a:p>
            <a:pPr marL="164518" marR="174475" indent="-116895" defTabSz="623438"/>
            <a:r>
              <a:rPr sz="682" kern="1200" spc="682" dirty="0">
                <a:solidFill>
                  <a:srgbClr val="517891"/>
                </a:solidFill>
                <a:latin typeface="Webdings"/>
                <a:ea typeface="+mn-ea"/>
                <a:cs typeface="Webdings"/>
              </a:rPr>
              <a:t>�</a:t>
            </a:r>
            <a:r>
              <a:rPr sz="682" kern="1200" spc="682"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May </a:t>
            </a:r>
            <a:r>
              <a:rPr sz="682" kern="1200" spc="-20" dirty="0">
                <a:solidFill>
                  <a:srgbClr val="231F20"/>
                </a:solidFill>
                <a:latin typeface="Calibri"/>
                <a:ea typeface="+mn-ea"/>
                <a:cs typeface="Calibri"/>
              </a:rPr>
              <a:t>assign </a:t>
            </a:r>
            <a:r>
              <a:rPr sz="682" kern="1200" spc="-31" dirty="0">
                <a:solidFill>
                  <a:srgbClr val="231F20"/>
                </a:solidFill>
                <a:latin typeface="Calibri"/>
                <a:ea typeface="+mn-ea"/>
                <a:cs typeface="Calibri"/>
              </a:rPr>
              <a:t>a </a:t>
            </a:r>
            <a:r>
              <a:rPr sz="682" u="sng" kern="1200" spc="-17" dirty="0">
                <a:solidFill>
                  <a:srgbClr val="70B7AF"/>
                </a:solidFill>
                <a:latin typeface="Calibri"/>
                <a:ea typeface="+mn-ea"/>
                <a:cs typeface="Calibri"/>
                <a:hlinkClick r:id="rId4"/>
              </a:rPr>
              <a:t>delegate</a:t>
            </a:r>
            <a:r>
              <a:rPr sz="682" kern="1200" spc="-17" dirty="0">
                <a:solidFill>
                  <a:srgbClr val="70B7AF"/>
                </a:solidFill>
                <a:latin typeface="Calibri"/>
                <a:ea typeface="+mn-ea"/>
                <a:cs typeface="Calibri"/>
                <a:hlinkClick r:id="rId4"/>
              </a:rPr>
              <a:t> </a:t>
            </a:r>
            <a:r>
              <a:rPr sz="682" kern="1200" spc="-24" dirty="0">
                <a:solidFill>
                  <a:srgbClr val="231F20"/>
                </a:solidFill>
                <a:latin typeface="Calibri"/>
                <a:ea typeface="+mn-ea"/>
                <a:cs typeface="Calibri"/>
              </a:rPr>
              <a:t>to query </a:t>
            </a:r>
            <a:r>
              <a:rPr sz="682" kern="1200" spc="-27" dirty="0">
                <a:solidFill>
                  <a:srgbClr val="231F20"/>
                </a:solidFill>
                <a:latin typeface="Calibri"/>
                <a:ea typeface="+mn-ea"/>
                <a:cs typeface="Calibri"/>
              </a:rPr>
              <a:t>the </a:t>
            </a:r>
            <a:r>
              <a:rPr sz="682" kern="1200" spc="10" dirty="0">
                <a:solidFill>
                  <a:srgbClr val="231F20"/>
                </a:solidFill>
                <a:latin typeface="Calibri"/>
                <a:ea typeface="+mn-ea"/>
                <a:cs typeface="Calibri"/>
              </a:rPr>
              <a:t>PMP </a:t>
            </a:r>
            <a:r>
              <a:rPr sz="682" kern="1200" spc="-24" dirty="0">
                <a:solidFill>
                  <a:srgbClr val="231F20"/>
                </a:solidFill>
                <a:latin typeface="Calibri"/>
                <a:ea typeface="+mn-ea"/>
                <a:cs typeface="Calibri"/>
              </a:rPr>
              <a:t>on  </a:t>
            </a:r>
            <a:r>
              <a:rPr sz="682" kern="1200" spc="-112" dirty="0">
                <a:solidFill>
                  <a:srgbClr val="231F20"/>
                </a:solidFill>
                <a:latin typeface="Calibri"/>
                <a:ea typeface="+mn-ea"/>
                <a:cs typeface="Calibri"/>
              </a:rPr>
              <a:t>your  </a:t>
            </a:r>
            <a:r>
              <a:rPr sz="682" kern="1200" spc="-27" dirty="0">
                <a:solidFill>
                  <a:srgbClr val="231F20"/>
                </a:solidFill>
                <a:latin typeface="Calibri"/>
                <a:ea typeface="+mn-ea"/>
                <a:cs typeface="Calibri"/>
              </a:rPr>
              <a:t>behalf.</a:t>
            </a:r>
            <a:endParaRPr sz="682" kern="1200">
              <a:solidFill>
                <a:prstClr val="black"/>
              </a:solidFill>
              <a:latin typeface="Calibri"/>
              <a:ea typeface="+mn-ea"/>
              <a:cs typeface="Calibri"/>
            </a:endParaRPr>
          </a:p>
        </p:txBody>
      </p:sp>
      <p:sp>
        <p:nvSpPr>
          <p:cNvPr id="21" name="object 21"/>
          <p:cNvSpPr txBox="1"/>
          <p:nvPr/>
        </p:nvSpPr>
        <p:spPr>
          <a:xfrm>
            <a:off x="2537114" y="4663811"/>
            <a:ext cx="1968211" cy="1087372"/>
          </a:xfrm>
          <a:prstGeom prst="rect">
            <a:avLst/>
          </a:prstGeom>
        </p:spPr>
        <p:txBody>
          <a:bodyPr vert="horz" wrap="square" lIns="0" tIns="8659" rIns="0" bIns="0" rtlCol="0">
            <a:spAutoFit/>
          </a:bodyPr>
          <a:lstStyle/>
          <a:p>
            <a:pPr marL="8659" defTabSz="623438">
              <a:lnSpc>
                <a:spcPts val="1282"/>
              </a:lnSpc>
              <a:spcBef>
                <a:spcPts val="68"/>
              </a:spcBef>
            </a:pPr>
            <a:r>
              <a:rPr sz="1091" b="1" kern="1200" spc="34" dirty="0">
                <a:solidFill>
                  <a:srgbClr val="39607A"/>
                </a:solidFill>
                <a:latin typeface="Calibri"/>
                <a:ea typeface="+mn-ea"/>
                <a:cs typeface="Calibri"/>
              </a:rPr>
              <a:t>Step</a:t>
            </a:r>
            <a:r>
              <a:rPr sz="1091" b="1" kern="1200" spc="-85" dirty="0">
                <a:solidFill>
                  <a:srgbClr val="39607A"/>
                </a:solidFill>
                <a:latin typeface="Calibri"/>
                <a:ea typeface="+mn-ea"/>
                <a:cs typeface="Calibri"/>
              </a:rPr>
              <a:t> </a:t>
            </a:r>
            <a:r>
              <a:rPr sz="1091" b="1" kern="1200" spc="-24" dirty="0">
                <a:solidFill>
                  <a:srgbClr val="39607A"/>
                </a:solidFill>
                <a:latin typeface="Calibri"/>
                <a:ea typeface="+mn-ea"/>
                <a:cs typeface="Calibri"/>
              </a:rPr>
              <a:t>3</a:t>
            </a:r>
            <a:endParaRPr sz="1091" kern="1200">
              <a:solidFill>
                <a:prstClr val="black"/>
              </a:solidFill>
              <a:latin typeface="Calibri"/>
              <a:ea typeface="+mn-ea"/>
              <a:cs typeface="Calibri"/>
            </a:endParaRPr>
          </a:p>
          <a:p>
            <a:pPr marL="8659" marR="322543" defTabSz="623438">
              <a:lnSpc>
                <a:spcPts val="982"/>
              </a:lnSpc>
              <a:spcBef>
                <a:spcPts val="3"/>
              </a:spcBef>
            </a:pPr>
            <a:r>
              <a:rPr sz="818" kern="1200" spc="-20" dirty="0">
                <a:solidFill>
                  <a:srgbClr val="39607A"/>
                </a:solidFill>
                <a:latin typeface="Calibri"/>
                <a:ea typeface="+mn-ea"/>
                <a:cs typeface="Calibri"/>
              </a:rPr>
              <a:t>When </a:t>
            </a:r>
            <a:r>
              <a:rPr sz="818" kern="1200" spc="-17" dirty="0">
                <a:solidFill>
                  <a:srgbClr val="39607A"/>
                </a:solidFill>
                <a:latin typeface="Calibri"/>
                <a:ea typeface="+mn-ea"/>
                <a:cs typeface="Calibri"/>
              </a:rPr>
              <a:t>choosing </a:t>
            </a:r>
            <a:r>
              <a:rPr sz="818" kern="1200" spc="-34" dirty="0">
                <a:solidFill>
                  <a:srgbClr val="39607A"/>
                </a:solidFill>
                <a:latin typeface="Calibri"/>
                <a:ea typeface="+mn-ea"/>
                <a:cs typeface="Calibri"/>
              </a:rPr>
              <a:t>the </a:t>
            </a:r>
            <a:r>
              <a:rPr sz="818" kern="1200" spc="-31" dirty="0">
                <a:solidFill>
                  <a:srgbClr val="39607A"/>
                </a:solidFill>
                <a:latin typeface="Calibri"/>
                <a:ea typeface="+mn-ea"/>
                <a:cs typeface="Calibri"/>
              </a:rPr>
              <a:t>strength </a:t>
            </a:r>
            <a:r>
              <a:rPr sz="818" kern="1200" spc="-14" dirty="0">
                <a:solidFill>
                  <a:srgbClr val="39607A"/>
                </a:solidFill>
                <a:latin typeface="Calibri"/>
                <a:ea typeface="+mn-ea"/>
                <a:cs typeface="Calibri"/>
              </a:rPr>
              <a:t>of </a:t>
            </a:r>
            <a:r>
              <a:rPr sz="818" kern="1200" spc="-37" dirty="0">
                <a:solidFill>
                  <a:srgbClr val="39607A"/>
                </a:solidFill>
                <a:latin typeface="Calibri"/>
                <a:ea typeface="+mn-ea"/>
                <a:cs typeface="Calibri"/>
              </a:rPr>
              <a:t>an </a:t>
            </a:r>
            <a:r>
              <a:rPr sz="818" kern="1200" spc="-20" dirty="0">
                <a:solidFill>
                  <a:srgbClr val="39607A"/>
                </a:solidFill>
                <a:latin typeface="Calibri"/>
                <a:ea typeface="+mn-ea"/>
                <a:cs typeface="Calibri"/>
              </a:rPr>
              <a:t>opioid  </a:t>
            </a:r>
            <a:r>
              <a:rPr sz="818" kern="1200" spc="-27" dirty="0">
                <a:solidFill>
                  <a:srgbClr val="39607A"/>
                </a:solidFill>
                <a:latin typeface="Calibri"/>
                <a:ea typeface="+mn-ea"/>
                <a:cs typeface="Calibri"/>
              </a:rPr>
              <a:t>prescription, </a:t>
            </a:r>
            <a:r>
              <a:rPr sz="818" kern="1200" spc="-34" dirty="0">
                <a:solidFill>
                  <a:srgbClr val="39607A"/>
                </a:solidFill>
                <a:latin typeface="Calibri"/>
                <a:ea typeface="+mn-ea"/>
                <a:cs typeface="Calibri"/>
              </a:rPr>
              <a:t>follow these</a:t>
            </a:r>
            <a:r>
              <a:rPr sz="818" kern="1200" spc="17" dirty="0">
                <a:solidFill>
                  <a:srgbClr val="39607A"/>
                </a:solidFill>
                <a:latin typeface="Calibri"/>
                <a:ea typeface="+mn-ea"/>
                <a:cs typeface="Calibri"/>
              </a:rPr>
              <a:t> </a:t>
            </a:r>
            <a:r>
              <a:rPr sz="818" kern="1200" spc="-24" dirty="0">
                <a:solidFill>
                  <a:srgbClr val="39607A"/>
                </a:solidFill>
                <a:latin typeface="Calibri"/>
                <a:ea typeface="+mn-ea"/>
                <a:cs typeface="Calibri"/>
              </a:rPr>
              <a:t>guidelines:</a:t>
            </a:r>
            <a:endParaRPr sz="818" kern="1200">
              <a:solidFill>
                <a:prstClr val="black"/>
              </a:solidFill>
              <a:latin typeface="Calibri"/>
              <a:ea typeface="+mn-ea"/>
              <a:cs typeface="Calibri"/>
            </a:endParaRPr>
          </a:p>
          <a:p>
            <a:pPr marL="47624" defTabSz="623438">
              <a:spcBef>
                <a:spcPts val="245"/>
              </a:spcBef>
            </a:pPr>
            <a:r>
              <a:rPr sz="682" kern="1200" spc="682" dirty="0">
                <a:solidFill>
                  <a:srgbClr val="517891"/>
                </a:solidFill>
                <a:latin typeface="Webdings"/>
                <a:ea typeface="+mn-ea"/>
                <a:cs typeface="Webdings"/>
              </a:rPr>
              <a:t>�</a:t>
            </a:r>
            <a:r>
              <a:rPr sz="682" kern="1200" spc="139" dirty="0">
                <a:solidFill>
                  <a:srgbClr val="517891"/>
                </a:solidFill>
                <a:latin typeface="Times New Roman"/>
                <a:ea typeface="+mn-ea"/>
                <a:cs typeface="Times New Roman"/>
              </a:rPr>
              <a:t> </a:t>
            </a:r>
            <a:r>
              <a:rPr sz="682" kern="1200" spc="-10" dirty="0">
                <a:solidFill>
                  <a:srgbClr val="231F20"/>
                </a:solidFill>
                <a:latin typeface="Calibri"/>
                <a:ea typeface="+mn-ea"/>
                <a:cs typeface="Calibri"/>
              </a:rPr>
              <a:t>Limits </a:t>
            </a:r>
            <a:r>
              <a:rPr sz="682" kern="1200" spc="-24" dirty="0">
                <a:solidFill>
                  <a:srgbClr val="231F20"/>
                </a:solidFill>
                <a:latin typeface="Calibri"/>
                <a:ea typeface="+mn-ea"/>
                <a:cs typeface="Calibri"/>
              </a:rPr>
              <a:t>to </a:t>
            </a:r>
            <a:r>
              <a:rPr sz="682" kern="1200" spc="-27" dirty="0">
                <a:solidFill>
                  <a:srgbClr val="231F20"/>
                </a:solidFill>
                <a:latin typeface="Calibri"/>
                <a:ea typeface="+mn-ea"/>
                <a:cs typeface="Calibri"/>
              </a:rPr>
              <a:t>the </a:t>
            </a:r>
            <a:r>
              <a:rPr sz="682" kern="1200" spc="-24" dirty="0">
                <a:solidFill>
                  <a:srgbClr val="231F20"/>
                </a:solidFill>
                <a:latin typeface="Calibri"/>
                <a:ea typeface="+mn-ea"/>
                <a:cs typeface="Calibri"/>
              </a:rPr>
              <a:t>prescribed </a:t>
            </a:r>
            <a:r>
              <a:rPr sz="682" kern="1200" spc="-27" dirty="0">
                <a:solidFill>
                  <a:srgbClr val="231F20"/>
                </a:solidFill>
                <a:latin typeface="Calibri"/>
                <a:ea typeface="+mn-ea"/>
                <a:cs typeface="Calibri"/>
              </a:rPr>
              <a:t>strength:</a:t>
            </a:r>
            <a:endParaRPr sz="682" kern="1200">
              <a:solidFill>
                <a:prstClr val="black"/>
              </a:solidFill>
              <a:latin typeface="Calibri"/>
              <a:ea typeface="+mn-ea"/>
              <a:cs typeface="Calibri"/>
            </a:endParaRPr>
          </a:p>
          <a:p>
            <a:pPr marL="281413" marR="54551" indent="-77930" defTabSz="623438">
              <a:buClr>
                <a:srgbClr val="517891"/>
              </a:buClr>
              <a:buFontTx/>
              <a:buChar char="•"/>
              <a:tabLst>
                <a:tab pos="281413" algn="l"/>
              </a:tabLst>
            </a:pPr>
            <a:r>
              <a:rPr sz="682" kern="1200" spc="-72" dirty="0">
                <a:solidFill>
                  <a:srgbClr val="231F20"/>
                </a:solidFill>
                <a:latin typeface="Calibri"/>
                <a:ea typeface="+mn-ea"/>
                <a:cs typeface="Calibri"/>
              </a:rPr>
              <a:t>&gt; </a:t>
            </a:r>
            <a:r>
              <a:rPr sz="682" kern="1200" spc="-10" dirty="0">
                <a:solidFill>
                  <a:srgbClr val="231F20"/>
                </a:solidFill>
                <a:latin typeface="Calibri"/>
                <a:ea typeface="+mn-ea"/>
                <a:cs typeface="Calibri"/>
              </a:rPr>
              <a:t>50 </a:t>
            </a:r>
            <a:r>
              <a:rPr sz="682" kern="1200" spc="-14" dirty="0">
                <a:solidFill>
                  <a:srgbClr val="231F20"/>
                </a:solidFill>
                <a:latin typeface="Calibri"/>
                <a:ea typeface="+mn-ea"/>
                <a:cs typeface="Calibri"/>
              </a:rPr>
              <a:t>MME/day, </a:t>
            </a:r>
            <a:r>
              <a:rPr sz="682" kern="1200" spc="-24" dirty="0">
                <a:solidFill>
                  <a:srgbClr val="231F20"/>
                </a:solidFill>
                <a:latin typeface="Calibri"/>
                <a:ea typeface="+mn-ea"/>
                <a:cs typeface="Calibri"/>
              </a:rPr>
              <a:t>document </a:t>
            </a:r>
            <a:r>
              <a:rPr sz="682" kern="1200" spc="-31" dirty="0">
                <a:solidFill>
                  <a:srgbClr val="231F20"/>
                </a:solidFill>
                <a:latin typeface="Calibri"/>
                <a:ea typeface="+mn-ea"/>
                <a:cs typeface="Calibri"/>
              </a:rPr>
              <a:t>reasons </a:t>
            </a:r>
            <a:r>
              <a:rPr sz="682" kern="1200" spc="-27" dirty="0">
                <a:solidFill>
                  <a:srgbClr val="231F20"/>
                </a:solidFill>
                <a:latin typeface="Calibri"/>
                <a:ea typeface="+mn-ea"/>
                <a:cs typeface="Calibri"/>
              </a:rPr>
              <a:t>in the </a:t>
            </a:r>
            <a:r>
              <a:rPr sz="682" kern="1200" spc="-20" dirty="0">
                <a:solidFill>
                  <a:srgbClr val="231F20"/>
                </a:solidFill>
                <a:latin typeface="Calibri"/>
                <a:ea typeface="+mn-ea"/>
                <a:cs typeface="Calibri"/>
              </a:rPr>
              <a:t>medical  </a:t>
            </a:r>
            <a:r>
              <a:rPr sz="682" kern="1200" spc="-24" dirty="0">
                <a:solidFill>
                  <a:srgbClr val="231F20"/>
                </a:solidFill>
                <a:latin typeface="Calibri"/>
                <a:ea typeface="+mn-ea"/>
                <a:cs typeface="Calibri"/>
              </a:rPr>
              <a:t>record</a:t>
            </a:r>
            <a:endParaRPr sz="682" kern="1200">
              <a:solidFill>
                <a:prstClr val="black"/>
              </a:solidFill>
              <a:latin typeface="Calibri"/>
              <a:ea typeface="+mn-ea"/>
              <a:cs typeface="Calibri"/>
            </a:endParaRPr>
          </a:p>
          <a:p>
            <a:pPr marL="281413" marR="3464" indent="-77930" algn="just" defTabSz="623438">
              <a:buClr>
                <a:srgbClr val="517891"/>
              </a:buClr>
              <a:buFontTx/>
              <a:buChar char="•"/>
              <a:tabLst>
                <a:tab pos="281413" algn="l"/>
              </a:tabLst>
            </a:pPr>
            <a:r>
              <a:rPr sz="682" kern="1200" spc="-72" dirty="0">
                <a:solidFill>
                  <a:srgbClr val="231F20"/>
                </a:solidFill>
                <a:latin typeface="Calibri"/>
                <a:ea typeface="+mn-ea"/>
                <a:cs typeface="Calibri"/>
              </a:rPr>
              <a:t>&gt; </a:t>
            </a:r>
            <a:r>
              <a:rPr sz="682" kern="1200" spc="-51" dirty="0">
                <a:solidFill>
                  <a:srgbClr val="231F20"/>
                </a:solidFill>
                <a:latin typeface="Calibri"/>
                <a:ea typeface="+mn-ea"/>
                <a:cs typeface="Calibri"/>
              </a:rPr>
              <a:t>120 </a:t>
            </a:r>
            <a:r>
              <a:rPr sz="682" kern="1200" spc="-14" dirty="0">
                <a:solidFill>
                  <a:srgbClr val="231F20"/>
                </a:solidFill>
                <a:latin typeface="Calibri"/>
                <a:ea typeface="+mn-ea"/>
                <a:cs typeface="Calibri"/>
              </a:rPr>
              <a:t>MME/day, </a:t>
            </a:r>
            <a:r>
              <a:rPr sz="682" kern="1200" spc="-24" dirty="0">
                <a:solidFill>
                  <a:srgbClr val="231F20"/>
                </a:solidFill>
                <a:latin typeface="Calibri"/>
                <a:ea typeface="+mn-ea"/>
                <a:cs typeface="Calibri"/>
              </a:rPr>
              <a:t>document </a:t>
            </a:r>
            <a:r>
              <a:rPr sz="682" kern="1200" spc="-27" dirty="0">
                <a:solidFill>
                  <a:srgbClr val="231F20"/>
                </a:solidFill>
                <a:latin typeface="Calibri"/>
                <a:ea typeface="+mn-ea"/>
                <a:cs typeface="Calibri"/>
              </a:rPr>
              <a:t>reasonable </a:t>
            </a:r>
            <a:r>
              <a:rPr sz="682" kern="1200" spc="-24" dirty="0">
                <a:solidFill>
                  <a:srgbClr val="231F20"/>
                </a:solidFill>
                <a:latin typeface="Calibri"/>
                <a:ea typeface="+mn-ea"/>
                <a:cs typeface="Calibri"/>
              </a:rPr>
              <a:t>justification  </a:t>
            </a:r>
            <a:r>
              <a:rPr sz="682" kern="1200" spc="-27" dirty="0">
                <a:solidFill>
                  <a:srgbClr val="231F20"/>
                </a:solidFill>
                <a:latin typeface="Calibri"/>
                <a:ea typeface="+mn-ea"/>
                <a:cs typeface="Calibri"/>
              </a:rPr>
              <a:t>in the </a:t>
            </a:r>
            <a:r>
              <a:rPr sz="682" kern="1200" spc="-20" dirty="0">
                <a:solidFill>
                  <a:srgbClr val="231F20"/>
                </a:solidFill>
                <a:latin typeface="Calibri"/>
                <a:ea typeface="+mn-ea"/>
                <a:cs typeface="Calibri"/>
              </a:rPr>
              <a:t>medical </a:t>
            </a:r>
            <a:r>
              <a:rPr sz="682" kern="1200" spc="-24" dirty="0">
                <a:solidFill>
                  <a:srgbClr val="231F20"/>
                </a:solidFill>
                <a:latin typeface="Calibri"/>
                <a:ea typeface="+mn-ea"/>
                <a:cs typeface="Calibri"/>
              </a:rPr>
              <a:t>record and </a:t>
            </a:r>
            <a:r>
              <a:rPr sz="682" kern="1200" spc="-31" dirty="0">
                <a:solidFill>
                  <a:srgbClr val="231F20"/>
                </a:solidFill>
                <a:latin typeface="Calibri"/>
                <a:ea typeface="+mn-ea"/>
                <a:cs typeface="Calibri"/>
              </a:rPr>
              <a:t>refer </a:t>
            </a:r>
            <a:r>
              <a:rPr sz="682" kern="1200" spc="-24" dirty="0">
                <a:solidFill>
                  <a:srgbClr val="231F20"/>
                </a:solidFill>
                <a:latin typeface="Calibri"/>
                <a:ea typeface="+mn-ea"/>
                <a:cs typeface="Calibri"/>
              </a:rPr>
              <a:t>to </a:t>
            </a:r>
            <a:r>
              <a:rPr sz="682" kern="1200" spc="-27" dirty="0">
                <a:solidFill>
                  <a:srgbClr val="231F20"/>
                </a:solidFill>
                <a:latin typeface="Calibri"/>
                <a:ea typeface="+mn-ea"/>
                <a:cs typeface="Calibri"/>
              </a:rPr>
              <a:t>or </a:t>
            </a:r>
            <a:r>
              <a:rPr sz="682" kern="1200" spc="-24" dirty="0">
                <a:solidFill>
                  <a:srgbClr val="231F20"/>
                </a:solidFill>
                <a:latin typeface="Calibri"/>
                <a:ea typeface="+mn-ea"/>
                <a:cs typeface="Calibri"/>
              </a:rPr>
              <a:t>consult </a:t>
            </a:r>
            <a:r>
              <a:rPr sz="682" kern="1200" spc="-41" dirty="0">
                <a:solidFill>
                  <a:srgbClr val="231F20"/>
                </a:solidFill>
                <a:latin typeface="Calibri"/>
                <a:ea typeface="+mn-ea"/>
                <a:cs typeface="Calibri"/>
              </a:rPr>
              <a:t>with </a:t>
            </a:r>
            <a:r>
              <a:rPr sz="682" kern="1200" spc="-31" dirty="0">
                <a:solidFill>
                  <a:srgbClr val="231F20"/>
                </a:solidFill>
                <a:latin typeface="Calibri"/>
                <a:ea typeface="+mn-ea"/>
                <a:cs typeface="Calibri"/>
              </a:rPr>
              <a:t>a  </a:t>
            </a:r>
            <a:r>
              <a:rPr sz="682" kern="1200" spc="-24" dirty="0">
                <a:solidFill>
                  <a:srgbClr val="231F20"/>
                </a:solidFill>
                <a:latin typeface="Calibri"/>
                <a:ea typeface="+mn-ea"/>
                <a:cs typeface="Calibri"/>
              </a:rPr>
              <a:t>pain </a:t>
            </a:r>
            <a:r>
              <a:rPr sz="682" kern="1200" spc="-27" dirty="0">
                <a:solidFill>
                  <a:srgbClr val="231F20"/>
                </a:solidFill>
                <a:latin typeface="Calibri"/>
                <a:ea typeface="+mn-ea"/>
                <a:cs typeface="Calibri"/>
              </a:rPr>
              <a:t>management</a:t>
            </a:r>
            <a:r>
              <a:rPr sz="682" kern="1200" spc="-17" dirty="0">
                <a:solidFill>
                  <a:srgbClr val="231F20"/>
                </a:solidFill>
                <a:latin typeface="Calibri"/>
                <a:ea typeface="+mn-ea"/>
                <a:cs typeface="Calibri"/>
              </a:rPr>
              <a:t> </a:t>
            </a:r>
            <a:r>
              <a:rPr sz="682" kern="1200" spc="-20" dirty="0">
                <a:solidFill>
                  <a:srgbClr val="231F20"/>
                </a:solidFill>
                <a:latin typeface="Calibri"/>
                <a:ea typeface="+mn-ea"/>
                <a:cs typeface="Calibri"/>
              </a:rPr>
              <a:t>specialist</a:t>
            </a:r>
            <a:endParaRPr sz="682" kern="1200">
              <a:solidFill>
                <a:prstClr val="black"/>
              </a:solidFill>
              <a:latin typeface="Calibri"/>
              <a:ea typeface="+mn-ea"/>
              <a:cs typeface="Calibri"/>
            </a:endParaRPr>
          </a:p>
        </p:txBody>
      </p:sp>
      <p:sp>
        <p:nvSpPr>
          <p:cNvPr id="22" name="object 22"/>
          <p:cNvSpPr txBox="1"/>
          <p:nvPr/>
        </p:nvSpPr>
        <p:spPr>
          <a:xfrm>
            <a:off x="4628284" y="1484194"/>
            <a:ext cx="1965614" cy="2998572"/>
          </a:xfrm>
          <a:prstGeom prst="rect">
            <a:avLst/>
          </a:prstGeom>
          <a:solidFill>
            <a:srgbClr val="DFE4EA"/>
          </a:solidFill>
        </p:spPr>
        <p:txBody>
          <a:bodyPr vert="horz" wrap="square" lIns="0" tIns="59748" rIns="0" bIns="0" rtlCol="0">
            <a:spAutoFit/>
          </a:bodyPr>
          <a:lstStyle/>
          <a:p>
            <a:pPr marL="74466" defTabSz="623438">
              <a:spcBef>
                <a:spcPts val="470"/>
              </a:spcBef>
            </a:pPr>
            <a:r>
              <a:rPr sz="955" b="1" kern="1200" spc="-3" dirty="0">
                <a:solidFill>
                  <a:srgbClr val="39607A"/>
                </a:solidFill>
                <a:latin typeface="Calibri"/>
                <a:ea typeface="+mn-ea"/>
                <a:cs typeface="Calibri"/>
              </a:rPr>
              <a:t>Special</a:t>
            </a:r>
            <a:r>
              <a:rPr sz="955" b="1" kern="1200" spc="-34" dirty="0">
                <a:solidFill>
                  <a:srgbClr val="39607A"/>
                </a:solidFill>
                <a:latin typeface="Calibri"/>
                <a:ea typeface="+mn-ea"/>
                <a:cs typeface="Calibri"/>
              </a:rPr>
              <a:t> </a:t>
            </a:r>
            <a:r>
              <a:rPr sz="955" b="1" kern="1200" spc="-7" dirty="0">
                <a:solidFill>
                  <a:srgbClr val="39607A"/>
                </a:solidFill>
                <a:latin typeface="Calibri"/>
                <a:ea typeface="+mn-ea"/>
                <a:cs typeface="Calibri"/>
              </a:rPr>
              <a:t>Considerations</a:t>
            </a:r>
            <a:endParaRPr sz="955" kern="1200">
              <a:solidFill>
                <a:prstClr val="black"/>
              </a:solidFill>
              <a:latin typeface="Calibri"/>
              <a:ea typeface="+mn-ea"/>
              <a:cs typeface="Calibri"/>
            </a:endParaRPr>
          </a:p>
          <a:p>
            <a:pPr marL="74466" marR="247643" defTabSz="623438">
              <a:spcBef>
                <a:spcPts val="764"/>
              </a:spcBef>
            </a:pPr>
            <a:r>
              <a:rPr sz="682" b="1" kern="1200" spc="44" dirty="0">
                <a:solidFill>
                  <a:srgbClr val="39607A"/>
                </a:solidFill>
                <a:latin typeface="Calibri"/>
                <a:ea typeface="+mn-ea"/>
                <a:cs typeface="Calibri"/>
              </a:rPr>
              <a:t>Do </a:t>
            </a:r>
            <a:r>
              <a:rPr sz="682" kern="1200" spc="-17" dirty="0">
                <a:solidFill>
                  <a:srgbClr val="231F20"/>
                </a:solidFill>
                <a:latin typeface="Calibri"/>
                <a:ea typeface="+mn-ea"/>
                <a:cs typeface="Calibri"/>
              </a:rPr>
              <a:t>co-prescribe </a:t>
            </a:r>
            <a:r>
              <a:rPr sz="682" kern="1200" spc="-27" dirty="0">
                <a:solidFill>
                  <a:srgbClr val="231F20"/>
                </a:solidFill>
                <a:latin typeface="Calibri"/>
                <a:ea typeface="+mn-ea"/>
                <a:cs typeface="Calibri"/>
              </a:rPr>
              <a:t>naloxone </a:t>
            </a:r>
            <a:r>
              <a:rPr sz="682" kern="1200" spc="-44" dirty="0">
                <a:solidFill>
                  <a:srgbClr val="231F20"/>
                </a:solidFill>
                <a:latin typeface="Calibri"/>
                <a:ea typeface="+mn-ea"/>
                <a:cs typeface="Calibri"/>
              </a:rPr>
              <a:t>when </a:t>
            </a:r>
            <a:r>
              <a:rPr sz="682" kern="1200" spc="-27" dirty="0">
                <a:solidFill>
                  <a:srgbClr val="231F20"/>
                </a:solidFill>
                <a:latin typeface="Calibri"/>
                <a:ea typeface="+mn-ea"/>
                <a:cs typeface="Calibri"/>
              </a:rPr>
              <a:t>the </a:t>
            </a:r>
            <a:r>
              <a:rPr sz="682" kern="1200" spc="-24" dirty="0">
                <a:solidFill>
                  <a:srgbClr val="231F20"/>
                </a:solidFill>
                <a:latin typeface="Calibri"/>
                <a:ea typeface="+mn-ea"/>
                <a:cs typeface="Calibri"/>
              </a:rPr>
              <a:t>following </a:t>
            </a:r>
            <a:r>
              <a:rPr sz="682" kern="1200" spc="-27" dirty="0">
                <a:solidFill>
                  <a:srgbClr val="231F20"/>
                </a:solidFill>
                <a:latin typeface="Calibri"/>
                <a:ea typeface="+mn-ea"/>
                <a:cs typeface="Calibri"/>
              </a:rPr>
              <a:t>risk  </a:t>
            </a:r>
            <a:r>
              <a:rPr sz="682" kern="1200" spc="-24" dirty="0">
                <a:solidFill>
                  <a:srgbClr val="231F20"/>
                </a:solidFill>
                <a:latin typeface="Calibri"/>
                <a:ea typeface="+mn-ea"/>
                <a:cs typeface="Calibri"/>
              </a:rPr>
              <a:t>factors</a:t>
            </a:r>
            <a:r>
              <a:rPr sz="682" kern="1200" spc="-51" dirty="0">
                <a:solidFill>
                  <a:srgbClr val="231F20"/>
                </a:solidFill>
                <a:latin typeface="Calibri"/>
                <a:ea typeface="+mn-ea"/>
                <a:cs typeface="Calibri"/>
              </a:rPr>
              <a:t> </a:t>
            </a:r>
            <a:r>
              <a:rPr sz="682" kern="1200" spc="-24" dirty="0">
                <a:solidFill>
                  <a:srgbClr val="231F20"/>
                </a:solidFill>
                <a:latin typeface="Calibri"/>
                <a:ea typeface="+mn-ea"/>
                <a:cs typeface="Calibri"/>
              </a:rPr>
              <a:t>exist:</a:t>
            </a:r>
            <a:endParaRPr sz="682" kern="1200">
              <a:solidFill>
                <a:prstClr val="black"/>
              </a:solidFill>
              <a:latin typeface="Calibri"/>
              <a:ea typeface="+mn-ea"/>
              <a:cs typeface="Calibri"/>
            </a:endParaRPr>
          </a:p>
          <a:p>
            <a:pPr marL="113431" defTabSz="623438"/>
            <a:r>
              <a:rPr sz="682" kern="1200" spc="682" dirty="0">
                <a:solidFill>
                  <a:srgbClr val="517891"/>
                </a:solidFill>
                <a:latin typeface="Webdings"/>
                <a:ea typeface="+mn-ea"/>
                <a:cs typeface="Webdings"/>
              </a:rPr>
              <a:t>�</a:t>
            </a:r>
            <a:r>
              <a:rPr sz="682" kern="1200" spc="34" dirty="0">
                <a:solidFill>
                  <a:srgbClr val="517891"/>
                </a:solidFill>
                <a:latin typeface="Times New Roman"/>
                <a:ea typeface="+mn-ea"/>
                <a:cs typeface="Times New Roman"/>
              </a:rPr>
              <a:t> </a:t>
            </a:r>
            <a:r>
              <a:rPr sz="682" kern="1200" spc="-20" dirty="0">
                <a:solidFill>
                  <a:srgbClr val="231F20"/>
                </a:solidFill>
                <a:latin typeface="Calibri"/>
                <a:ea typeface="+mn-ea"/>
                <a:cs typeface="Calibri"/>
              </a:rPr>
              <a:t>Prior </a:t>
            </a:r>
            <a:r>
              <a:rPr sz="682" kern="1200" spc="-24" dirty="0">
                <a:solidFill>
                  <a:srgbClr val="231F20"/>
                </a:solidFill>
                <a:latin typeface="Calibri"/>
                <a:ea typeface="+mn-ea"/>
                <a:cs typeface="Calibri"/>
              </a:rPr>
              <a:t>overdose</a:t>
            </a:r>
            <a:endParaRPr sz="682" kern="1200">
              <a:solidFill>
                <a:prstClr val="black"/>
              </a:solidFill>
              <a:latin typeface="Calibri"/>
              <a:ea typeface="+mn-ea"/>
              <a:cs typeface="Calibri"/>
            </a:endParaRPr>
          </a:p>
          <a:p>
            <a:pPr marL="113431" defTabSz="623438"/>
            <a:r>
              <a:rPr sz="682" kern="1200" spc="682" dirty="0">
                <a:solidFill>
                  <a:srgbClr val="517891"/>
                </a:solidFill>
                <a:latin typeface="Webdings"/>
                <a:ea typeface="+mn-ea"/>
                <a:cs typeface="Webdings"/>
              </a:rPr>
              <a:t>�</a:t>
            </a:r>
            <a:r>
              <a:rPr sz="682" kern="1200" spc="24"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Substance </a:t>
            </a:r>
            <a:r>
              <a:rPr sz="682" kern="1200" spc="-27" dirty="0">
                <a:solidFill>
                  <a:srgbClr val="231F20"/>
                </a:solidFill>
                <a:latin typeface="Calibri"/>
                <a:ea typeface="+mn-ea"/>
                <a:cs typeface="Calibri"/>
              </a:rPr>
              <a:t>abuse</a:t>
            </a:r>
            <a:endParaRPr sz="682" kern="1200">
              <a:solidFill>
                <a:prstClr val="black"/>
              </a:solidFill>
              <a:latin typeface="Calibri"/>
              <a:ea typeface="+mn-ea"/>
              <a:cs typeface="Calibri"/>
            </a:endParaRPr>
          </a:p>
          <a:p>
            <a:pPr marL="113431" defTabSz="623438"/>
            <a:r>
              <a:rPr sz="682" kern="1200" spc="682" dirty="0">
                <a:solidFill>
                  <a:srgbClr val="517891"/>
                </a:solidFill>
                <a:latin typeface="Webdings"/>
                <a:ea typeface="+mn-ea"/>
                <a:cs typeface="Webdings"/>
              </a:rPr>
              <a:t>�</a:t>
            </a:r>
            <a:r>
              <a:rPr sz="682" kern="1200" spc="55" dirty="0">
                <a:solidFill>
                  <a:srgbClr val="517891"/>
                </a:solidFill>
                <a:latin typeface="Times New Roman"/>
                <a:ea typeface="+mn-ea"/>
                <a:cs typeface="Times New Roman"/>
              </a:rPr>
              <a:t> </a:t>
            </a:r>
            <a:r>
              <a:rPr sz="682" kern="1200" spc="-7" dirty="0">
                <a:solidFill>
                  <a:srgbClr val="231F20"/>
                </a:solidFill>
                <a:latin typeface="Calibri"/>
                <a:ea typeface="+mn-ea"/>
                <a:cs typeface="Calibri"/>
              </a:rPr>
              <a:t>Doses </a:t>
            </a:r>
            <a:r>
              <a:rPr sz="682" kern="1200" spc="-27" dirty="0">
                <a:solidFill>
                  <a:srgbClr val="231F20"/>
                </a:solidFill>
                <a:latin typeface="Calibri"/>
                <a:ea typeface="+mn-ea"/>
                <a:cs typeface="Calibri"/>
              </a:rPr>
              <a:t>in </a:t>
            </a:r>
            <a:r>
              <a:rPr sz="682" kern="1200" spc="-24" dirty="0">
                <a:solidFill>
                  <a:srgbClr val="231F20"/>
                </a:solidFill>
                <a:latin typeface="Calibri"/>
                <a:ea typeface="+mn-ea"/>
                <a:cs typeface="Calibri"/>
              </a:rPr>
              <a:t>excess </a:t>
            </a:r>
            <a:r>
              <a:rPr sz="682" kern="1200" spc="-14" dirty="0">
                <a:solidFill>
                  <a:srgbClr val="231F20"/>
                </a:solidFill>
                <a:latin typeface="Calibri"/>
                <a:ea typeface="+mn-ea"/>
                <a:cs typeface="Calibri"/>
              </a:rPr>
              <a:t>of </a:t>
            </a:r>
            <a:r>
              <a:rPr sz="682" kern="1200" spc="-51" dirty="0">
                <a:solidFill>
                  <a:srgbClr val="231F20"/>
                </a:solidFill>
                <a:latin typeface="Calibri"/>
                <a:ea typeface="+mn-ea"/>
                <a:cs typeface="Calibri"/>
              </a:rPr>
              <a:t>120  </a:t>
            </a:r>
            <a:r>
              <a:rPr sz="682" kern="1200" spc="-3" dirty="0">
                <a:solidFill>
                  <a:srgbClr val="231F20"/>
                </a:solidFill>
                <a:latin typeface="Calibri"/>
                <a:ea typeface="+mn-ea"/>
                <a:cs typeface="Calibri"/>
              </a:rPr>
              <a:t>MME/day</a:t>
            </a:r>
            <a:endParaRPr sz="682" kern="1200">
              <a:solidFill>
                <a:prstClr val="black"/>
              </a:solidFill>
              <a:latin typeface="Calibri"/>
              <a:ea typeface="+mn-ea"/>
              <a:cs typeface="Calibri"/>
            </a:endParaRPr>
          </a:p>
          <a:p>
            <a:pPr marL="113431" defTabSz="623438"/>
            <a:r>
              <a:rPr sz="682" kern="1200" spc="682" dirty="0">
                <a:solidFill>
                  <a:srgbClr val="517891"/>
                </a:solidFill>
                <a:latin typeface="Webdings"/>
                <a:ea typeface="+mn-ea"/>
                <a:cs typeface="Webdings"/>
              </a:rPr>
              <a:t>�</a:t>
            </a:r>
            <a:r>
              <a:rPr sz="682" kern="1200" spc="109" dirty="0">
                <a:solidFill>
                  <a:srgbClr val="517891"/>
                </a:solidFill>
                <a:latin typeface="Times New Roman"/>
                <a:ea typeface="+mn-ea"/>
                <a:cs typeface="Times New Roman"/>
              </a:rPr>
              <a:t> </a:t>
            </a:r>
            <a:r>
              <a:rPr sz="682" kern="1200" spc="-10" dirty="0">
                <a:solidFill>
                  <a:srgbClr val="231F20"/>
                </a:solidFill>
                <a:latin typeface="Calibri"/>
                <a:ea typeface="+mn-ea"/>
                <a:cs typeface="Calibri"/>
              </a:rPr>
              <a:t>Concomitant </a:t>
            </a:r>
            <a:r>
              <a:rPr sz="682" kern="1200" spc="-20" dirty="0">
                <a:solidFill>
                  <a:srgbClr val="231F20"/>
                </a:solidFill>
                <a:latin typeface="Calibri"/>
                <a:ea typeface="+mn-ea"/>
                <a:cs typeface="Calibri"/>
              </a:rPr>
              <a:t>benzodiazepine </a:t>
            </a:r>
            <a:r>
              <a:rPr sz="682" kern="1200" spc="-24" dirty="0">
                <a:solidFill>
                  <a:srgbClr val="231F20"/>
                </a:solidFill>
                <a:latin typeface="Calibri"/>
                <a:ea typeface="+mn-ea"/>
                <a:cs typeface="Calibri"/>
              </a:rPr>
              <a:t>is </a:t>
            </a:r>
            <a:r>
              <a:rPr sz="682" kern="1200" spc="-31" dirty="0">
                <a:solidFill>
                  <a:srgbClr val="231F20"/>
                </a:solidFill>
                <a:latin typeface="Calibri"/>
                <a:ea typeface="+mn-ea"/>
                <a:cs typeface="Calibri"/>
              </a:rPr>
              <a:t>present</a:t>
            </a:r>
            <a:endParaRPr sz="682" kern="1200">
              <a:solidFill>
                <a:prstClr val="black"/>
              </a:solidFill>
              <a:latin typeface="Calibri"/>
              <a:ea typeface="+mn-ea"/>
              <a:cs typeface="Calibri"/>
            </a:endParaRPr>
          </a:p>
          <a:p>
            <a:pPr defTabSz="623438">
              <a:spcBef>
                <a:spcPts val="31"/>
              </a:spcBef>
            </a:pPr>
            <a:endParaRPr sz="682" kern="1200">
              <a:solidFill>
                <a:prstClr val="black"/>
              </a:solidFill>
              <a:latin typeface="Times New Roman"/>
              <a:ea typeface="+mn-ea"/>
              <a:cs typeface="Times New Roman"/>
            </a:endParaRPr>
          </a:p>
          <a:p>
            <a:pPr marL="74466" marR="262796" defTabSz="623438">
              <a:spcBef>
                <a:spcPts val="3"/>
              </a:spcBef>
            </a:pPr>
            <a:r>
              <a:rPr sz="682" b="1" kern="1200" spc="44" dirty="0">
                <a:solidFill>
                  <a:srgbClr val="39607A"/>
                </a:solidFill>
                <a:latin typeface="Calibri"/>
                <a:ea typeface="+mn-ea"/>
                <a:cs typeface="Calibri"/>
              </a:rPr>
              <a:t>Do </a:t>
            </a:r>
            <a:r>
              <a:rPr sz="682" kern="1200" spc="-24" dirty="0">
                <a:solidFill>
                  <a:srgbClr val="231F20"/>
                </a:solidFill>
                <a:latin typeface="Calibri"/>
                <a:ea typeface="+mn-ea"/>
                <a:cs typeface="Calibri"/>
              </a:rPr>
              <a:t>regularly </a:t>
            </a:r>
            <a:r>
              <a:rPr sz="682" kern="1200" spc="-27" dirty="0">
                <a:solidFill>
                  <a:srgbClr val="231F20"/>
                </a:solidFill>
                <a:latin typeface="Calibri"/>
                <a:ea typeface="+mn-ea"/>
                <a:cs typeface="Calibri"/>
              </a:rPr>
              <a:t>evaluate </a:t>
            </a:r>
            <a:r>
              <a:rPr sz="682" kern="1200" spc="-20" dirty="0">
                <a:solidFill>
                  <a:srgbClr val="231F20"/>
                </a:solidFill>
                <a:latin typeface="Calibri"/>
                <a:ea typeface="+mn-ea"/>
                <a:cs typeface="Calibri"/>
              </a:rPr>
              <a:t>for </a:t>
            </a:r>
            <a:r>
              <a:rPr sz="682" kern="1200" spc="-17" dirty="0">
                <a:solidFill>
                  <a:srgbClr val="231F20"/>
                </a:solidFill>
                <a:latin typeface="Calibri"/>
                <a:ea typeface="+mn-ea"/>
                <a:cs typeface="Calibri"/>
              </a:rPr>
              <a:t>opioid </a:t>
            </a:r>
            <a:r>
              <a:rPr sz="682" kern="1200" spc="-31" dirty="0">
                <a:solidFill>
                  <a:srgbClr val="231F20"/>
                </a:solidFill>
                <a:latin typeface="Calibri"/>
                <a:ea typeface="+mn-ea"/>
                <a:cs typeface="Calibri"/>
              </a:rPr>
              <a:t>use </a:t>
            </a:r>
            <a:r>
              <a:rPr sz="682" kern="1200" spc="-24" dirty="0">
                <a:solidFill>
                  <a:srgbClr val="231F20"/>
                </a:solidFill>
                <a:latin typeface="Calibri"/>
                <a:ea typeface="+mn-ea"/>
                <a:cs typeface="Calibri"/>
              </a:rPr>
              <a:t>disorder and  </a:t>
            </a:r>
            <a:r>
              <a:rPr sz="682" kern="1200" spc="-27" dirty="0">
                <a:solidFill>
                  <a:srgbClr val="231F20"/>
                </a:solidFill>
                <a:latin typeface="Calibri"/>
                <a:ea typeface="+mn-ea"/>
                <a:cs typeface="Calibri"/>
              </a:rPr>
              <a:t>initiate </a:t>
            </a:r>
            <a:r>
              <a:rPr sz="682" kern="1200" spc="-31" dirty="0">
                <a:solidFill>
                  <a:srgbClr val="231F20"/>
                </a:solidFill>
                <a:latin typeface="Calibri"/>
                <a:ea typeface="+mn-ea"/>
                <a:cs typeface="Calibri"/>
              </a:rPr>
              <a:t>treatment, </a:t>
            </a:r>
            <a:r>
              <a:rPr sz="682" kern="1200" spc="-24" dirty="0">
                <a:solidFill>
                  <a:srgbClr val="231F20"/>
                </a:solidFill>
                <a:latin typeface="Calibri"/>
                <a:ea typeface="+mn-ea"/>
                <a:cs typeface="Calibri"/>
              </a:rPr>
              <a:t>consult </a:t>
            </a:r>
            <a:r>
              <a:rPr sz="682" kern="1200" spc="-41" dirty="0">
                <a:solidFill>
                  <a:srgbClr val="231F20"/>
                </a:solidFill>
                <a:latin typeface="Calibri"/>
                <a:ea typeface="+mn-ea"/>
                <a:cs typeface="Calibri"/>
              </a:rPr>
              <a:t>with </a:t>
            </a:r>
            <a:r>
              <a:rPr sz="682" kern="1200" spc="-31" dirty="0">
                <a:solidFill>
                  <a:srgbClr val="231F20"/>
                </a:solidFill>
                <a:latin typeface="Calibri"/>
                <a:ea typeface="+mn-ea"/>
                <a:cs typeface="Calibri"/>
              </a:rPr>
              <a:t>an </a:t>
            </a:r>
            <a:r>
              <a:rPr sz="682" kern="1200" spc="-24" dirty="0">
                <a:solidFill>
                  <a:srgbClr val="231F20"/>
                </a:solidFill>
                <a:latin typeface="Calibri"/>
                <a:ea typeface="+mn-ea"/>
                <a:cs typeface="Calibri"/>
              </a:rPr>
              <a:t>appropriate  </a:t>
            </a:r>
            <a:r>
              <a:rPr sz="682" kern="1200" spc="-27" dirty="0">
                <a:solidFill>
                  <a:srgbClr val="231F20"/>
                </a:solidFill>
                <a:latin typeface="Calibri"/>
                <a:ea typeface="+mn-ea"/>
                <a:cs typeface="Calibri"/>
              </a:rPr>
              <a:t>healthcare provider, or </a:t>
            </a:r>
            <a:r>
              <a:rPr sz="682" kern="1200" spc="-31" dirty="0">
                <a:solidFill>
                  <a:srgbClr val="231F20"/>
                </a:solidFill>
                <a:latin typeface="Calibri"/>
                <a:ea typeface="+mn-ea"/>
                <a:cs typeface="Calibri"/>
              </a:rPr>
              <a:t>refer </a:t>
            </a:r>
            <a:r>
              <a:rPr sz="682" kern="1200" spc="-20" dirty="0">
                <a:solidFill>
                  <a:srgbClr val="231F20"/>
                </a:solidFill>
                <a:latin typeface="Calibri"/>
                <a:ea typeface="+mn-ea"/>
                <a:cs typeface="Calibri"/>
              </a:rPr>
              <a:t>for </a:t>
            </a:r>
            <a:r>
              <a:rPr sz="682" kern="1200" spc="-27" dirty="0">
                <a:solidFill>
                  <a:srgbClr val="231F20"/>
                </a:solidFill>
                <a:latin typeface="Calibri"/>
                <a:ea typeface="+mn-ea"/>
                <a:cs typeface="Calibri"/>
              </a:rPr>
              <a:t>evaluation </a:t>
            </a:r>
            <a:r>
              <a:rPr sz="682" kern="1200" spc="-20" dirty="0">
                <a:solidFill>
                  <a:srgbClr val="231F20"/>
                </a:solidFill>
                <a:latin typeface="Calibri"/>
                <a:ea typeface="+mn-ea"/>
                <a:cs typeface="Calibri"/>
              </a:rPr>
              <a:t>for  </a:t>
            </a:r>
            <a:r>
              <a:rPr sz="682" kern="1200" spc="-31" dirty="0">
                <a:solidFill>
                  <a:srgbClr val="231F20"/>
                </a:solidFill>
                <a:latin typeface="Calibri"/>
                <a:ea typeface="+mn-ea"/>
                <a:cs typeface="Calibri"/>
              </a:rPr>
              <a:t>treatment </a:t>
            </a:r>
            <a:r>
              <a:rPr sz="682" kern="1200" spc="-14" dirty="0">
                <a:solidFill>
                  <a:srgbClr val="231F20"/>
                </a:solidFill>
                <a:latin typeface="Calibri"/>
                <a:ea typeface="+mn-ea"/>
                <a:cs typeface="Calibri"/>
              </a:rPr>
              <a:t>if</a:t>
            </a:r>
            <a:r>
              <a:rPr sz="682" kern="1200" spc="-24" dirty="0">
                <a:solidFill>
                  <a:srgbClr val="231F20"/>
                </a:solidFill>
                <a:latin typeface="Calibri"/>
                <a:ea typeface="+mn-ea"/>
                <a:cs typeface="Calibri"/>
              </a:rPr>
              <a:t> </a:t>
            </a:r>
            <a:r>
              <a:rPr sz="682" kern="1200" spc="-20" dirty="0">
                <a:solidFill>
                  <a:srgbClr val="231F20"/>
                </a:solidFill>
                <a:latin typeface="Calibri"/>
                <a:ea typeface="+mn-ea"/>
                <a:cs typeface="Calibri"/>
              </a:rPr>
              <a:t>indicated</a:t>
            </a:r>
            <a:endParaRPr sz="682" kern="1200">
              <a:solidFill>
                <a:prstClr val="black"/>
              </a:solidFill>
              <a:latin typeface="Calibri"/>
              <a:ea typeface="+mn-ea"/>
              <a:cs typeface="Calibri"/>
            </a:endParaRPr>
          </a:p>
          <a:p>
            <a:pPr defTabSz="623438">
              <a:spcBef>
                <a:spcPts val="34"/>
              </a:spcBef>
            </a:pPr>
            <a:endParaRPr sz="682" kern="1200">
              <a:solidFill>
                <a:prstClr val="black"/>
              </a:solidFill>
              <a:latin typeface="Times New Roman"/>
              <a:ea typeface="+mn-ea"/>
              <a:cs typeface="Times New Roman"/>
            </a:endParaRPr>
          </a:p>
          <a:p>
            <a:pPr marL="74466" marR="149365" defTabSz="623438"/>
            <a:r>
              <a:rPr sz="682" b="1" kern="1200" spc="10" dirty="0">
                <a:solidFill>
                  <a:srgbClr val="39607A"/>
                </a:solidFill>
                <a:latin typeface="Calibri"/>
                <a:ea typeface="+mn-ea"/>
                <a:cs typeface="Calibri"/>
              </a:rPr>
              <a:t>Don’t </a:t>
            </a:r>
            <a:r>
              <a:rPr sz="682" kern="1200" spc="-17" dirty="0">
                <a:solidFill>
                  <a:srgbClr val="231F20"/>
                </a:solidFill>
                <a:latin typeface="Calibri"/>
                <a:ea typeface="+mn-ea"/>
                <a:cs typeface="Calibri"/>
              </a:rPr>
              <a:t>co-prescribe </a:t>
            </a:r>
            <a:r>
              <a:rPr sz="682" kern="1200" spc="-31" dirty="0">
                <a:solidFill>
                  <a:srgbClr val="231F20"/>
                </a:solidFill>
                <a:latin typeface="Calibri"/>
                <a:ea typeface="+mn-ea"/>
                <a:cs typeface="Calibri"/>
              </a:rPr>
              <a:t>an </a:t>
            </a:r>
            <a:r>
              <a:rPr sz="682" kern="1200" spc="-17" dirty="0">
                <a:solidFill>
                  <a:srgbClr val="231F20"/>
                </a:solidFill>
                <a:latin typeface="Calibri"/>
                <a:ea typeface="+mn-ea"/>
                <a:cs typeface="Calibri"/>
              </a:rPr>
              <a:t>opioid </a:t>
            </a:r>
            <a:r>
              <a:rPr sz="682" kern="1200" spc="-14" dirty="0">
                <a:solidFill>
                  <a:srgbClr val="231F20"/>
                </a:solidFill>
                <a:latin typeface="Calibri"/>
                <a:ea typeface="+mn-ea"/>
                <a:cs typeface="Calibri"/>
              </a:rPr>
              <a:t>if </a:t>
            </a:r>
            <a:r>
              <a:rPr sz="682" kern="1200" spc="-27" dirty="0">
                <a:solidFill>
                  <a:srgbClr val="231F20"/>
                </a:solidFill>
                <a:latin typeface="Calibri"/>
                <a:ea typeface="+mn-ea"/>
                <a:cs typeface="Calibri"/>
              </a:rPr>
              <a:t>the patient </a:t>
            </a:r>
            <a:r>
              <a:rPr sz="682" kern="1200" spc="-24" dirty="0">
                <a:solidFill>
                  <a:srgbClr val="231F20"/>
                </a:solidFill>
                <a:latin typeface="Calibri"/>
                <a:ea typeface="+mn-ea"/>
                <a:cs typeface="Calibri"/>
              </a:rPr>
              <a:t>is </a:t>
            </a:r>
            <a:r>
              <a:rPr sz="682" kern="1200" spc="-27" dirty="0">
                <a:solidFill>
                  <a:srgbClr val="231F20"/>
                </a:solidFill>
                <a:latin typeface="Calibri"/>
                <a:ea typeface="+mn-ea"/>
                <a:cs typeface="Calibri"/>
              </a:rPr>
              <a:t>already  </a:t>
            </a:r>
            <a:r>
              <a:rPr sz="682" kern="1200" spc="-20" dirty="0">
                <a:solidFill>
                  <a:srgbClr val="231F20"/>
                </a:solidFill>
                <a:latin typeface="Calibri"/>
                <a:ea typeface="+mn-ea"/>
                <a:cs typeface="Calibri"/>
              </a:rPr>
              <a:t>taking </a:t>
            </a:r>
            <a:r>
              <a:rPr sz="682" kern="1200" spc="-27" dirty="0">
                <a:solidFill>
                  <a:srgbClr val="231F20"/>
                </a:solidFill>
                <a:latin typeface="Calibri"/>
                <a:ea typeface="+mn-ea"/>
                <a:cs typeface="Calibri"/>
              </a:rPr>
              <a:t>these</a:t>
            </a:r>
            <a:r>
              <a:rPr sz="682" kern="1200" spc="-24" dirty="0">
                <a:solidFill>
                  <a:srgbClr val="231F20"/>
                </a:solidFill>
                <a:latin typeface="Calibri"/>
                <a:ea typeface="+mn-ea"/>
                <a:cs typeface="Calibri"/>
              </a:rPr>
              <a:t> </a:t>
            </a:r>
            <a:r>
              <a:rPr sz="682" kern="1200" spc="-27" dirty="0">
                <a:solidFill>
                  <a:srgbClr val="231F20"/>
                </a:solidFill>
                <a:latin typeface="Calibri"/>
                <a:ea typeface="+mn-ea"/>
                <a:cs typeface="Calibri"/>
              </a:rPr>
              <a:t>medications</a:t>
            </a:r>
            <a:r>
              <a:rPr sz="682" kern="1200" spc="-27" dirty="0">
                <a:solidFill>
                  <a:srgbClr val="001E4E"/>
                </a:solidFill>
                <a:latin typeface="Calibri"/>
                <a:ea typeface="+mn-ea"/>
                <a:cs typeface="Calibri"/>
              </a:rPr>
              <a:t>*</a:t>
            </a:r>
            <a:endParaRPr sz="682" kern="1200">
              <a:solidFill>
                <a:prstClr val="black"/>
              </a:solidFill>
              <a:latin typeface="Calibri"/>
              <a:ea typeface="+mn-ea"/>
              <a:cs typeface="Calibri"/>
            </a:endParaRPr>
          </a:p>
          <a:p>
            <a:pPr marL="113431" defTabSz="623438"/>
            <a:r>
              <a:rPr sz="682" kern="1200" spc="682" dirty="0">
                <a:solidFill>
                  <a:srgbClr val="517891"/>
                </a:solidFill>
                <a:latin typeface="Webdings"/>
                <a:ea typeface="+mn-ea"/>
                <a:cs typeface="Webdings"/>
              </a:rPr>
              <a:t>�</a:t>
            </a:r>
            <a:r>
              <a:rPr sz="682" kern="1200" spc="3"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Benzodiazepines</a:t>
            </a:r>
            <a:endParaRPr sz="682" kern="1200">
              <a:solidFill>
                <a:prstClr val="black"/>
              </a:solidFill>
              <a:latin typeface="Calibri"/>
              <a:ea typeface="+mn-ea"/>
              <a:cs typeface="Calibri"/>
            </a:endParaRPr>
          </a:p>
          <a:p>
            <a:pPr marL="113431" defTabSz="623438"/>
            <a:r>
              <a:rPr sz="682" kern="1200" spc="682" dirty="0">
                <a:solidFill>
                  <a:srgbClr val="517891"/>
                </a:solidFill>
                <a:latin typeface="Webdings"/>
                <a:ea typeface="+mn-ea"/>
                <a:cs typeface="Webdings"/>
              </a:rPr>
              <a:t>�</a:t>
            </a:r>
            <a:r>
              <a:rPr sz="682" kern="1200" spc="37"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Sedative </a:t>
            </a:r>
            <a:r>
              <a:rPr sz="682" kern="1200" spc="-20" dirty="0">
                <a:solidFill>
                  <a:srgbClr val="231F20"/>
                </a:solidFill>
                <a:latin typeface="Calibri"/>
                <a:ea typeface="+mn-ea"/>
                <a:cs typeface="Calibri"/>
              </a:rPr>
              <a:t>hypnotics</a:t>
            </a:r>
            <a:endParaRPr sz="682" kern="1200">
              <a:solidFill>
                <a:prstClr val="black"/>
              </a:solidFill>
              <a:latin typeface="Calibri"/>
              <a:ea typeface="+mn-ea"/>
              <a:cs typeface="Calibri"/>
            </a:endParaRPr>
          </a:p>
          <a:p>
            <a:pPr marL="113431" defTabSz="623438"/>
            <a:r>
              <a:rPr sz="682" kern="1200" spc="682" dirty="0">
                <a:solidFill>
                  <a:srgbClr val="517891"/>
                </a:solidFill>
                <a:latin typeface="Webdings"/>
                <a:ea typeface="+mn-ea"/>
                <a:cs typeface="Webdings"/>
              </a:rPr>
              <a:t>�</a:t>
            </a:r>
            <a:r>
              <a:rPr sz="682" kern="1200" spc="34" dirty="0">
                <a:solidFill>
                  <a:srgbClr val="517891"/>
                </a:solidFill>
                <a:latin typeface="Times New Roman"/>
                <a:ea typeface="+mn-ea"/>
                <a:cs typeface="Times New Roman"/>
              </a:rPr>
              <a:t> </a:t>
            </a:r>
            <a:r>
              <a:rPr sz="682" kern="1200" spc="-14" dirty="0">
                <a:solidFill>
                  <a:srgbClr val="231F20"/>
                </a:solidFill>
                <a:latin typeface="Calibri"/>
                <a:ea typeface="+mn-ea"/>
                <a:cs typeface="Calibri"/>
              </a:rPr>
              <a:t>Carisoprodol</a:t>
            </a:r>
            <a:endParaRPr sz="682" kern="1200">
              <a:solidFill>
                <a:prstClr val="black"/>
              </a:solidFill>
              <a:latin typeface="Calibri"/>
              <a:ea typeface="+mn-ea"/>
              <a:cs typeface="Calibri"/>
            </a:endParaRPr>
          </a:p>
          <a:p>
            <a:pPr marL="113431" defTabSz="623438">
              <a:lnSpc>
                <a:spcPts val="811"/>
              </a:lnSpc>
            </a:pPr>
            <a:r>
              <a:rPr sz="682" kern="1200" spc="682" dirty="0">
                <a:solidFill>
                  <a:srgbClr val="517891"/>
                </a:solidFill>
                <a:latin typeface="Webdings"/>
                <a:ea typeface="+mn-ea"/>
                <a:cs typeface="Webdings"/>
              </a:rPr>
              <a:t>�</a:t>
            </a:r>
            <a:r>
              <a:rPr sz="682" kern="1200" spc="20" dirty="0">
                <a:solidFill>
                  <a:srgbClr val="517891"/>
                </a:solidFill>
                <a:latin typeface="Times New Roman"/>
                <a:ea typeface="+mn-ea"/>
                <a:cs typeface="Times New Roman"/>
              </a:rPr>
              <a:t> </a:t>
            </a:r>
            <a:r>
              <a:rPr sz="682" kern="1200" spc="-27" dirty="0">
                <a:solidFill>
                  <a:srgbClr val="231F20"/>
                </a:solidFill>
                <a:latin typeface="Calibri"/>
                <a:ea typeface="+mn-ea"/>
                <a:cs typeface="Calibri"/>
              </a:rPr>
              <a:t>Tramadol</a:t>
            </a:r>
            <a:endParaRPr sz="682" kern="1200">
              <a:solidFill>
                <a:prstClr val="black"/>
              </a:solidFill>
              <a:latin typeface="Calibri"/>
              <a:ea typeface="+mn-ea"/>
              <a:cs typeface="Calibri"/>
            </a:endParaRPr>
          </a:p>
          <a:p>
            <a:pPr marL="230326" marR="160189" defTabSz="623438">
              <a:lnSpc>
                <a:spcPts val="736"/>
              </a:lnSpc>
              <a:spcBef>
                <a:spcPts val="17"/>
              </a:spcBef>
            </a:pPr>
            <a:r>
              <a:rPr sz="614" i="1" kern="1200" spc="-34" dirty="0">
                <a:solidFill>
                  <a:srgbClr val="001E4E"/>
                </a:solidFill>
                <a:latin typeface="Calibri"/>
                <a:ea typeface="+mn-ea"/>
                <a:cs typeface="Calibri"/>
              </a:rPr>
              <a:t>*If </a:t>
            </a:r>
            <a:r>
              <a:rPr sz="614" i="1" kern="1200" spc="-31" dirty="0">
                <a:solidFill>
                  <a:srgbClr val="001E4E"/>
                </a:solidFill>
                <a:latin typeface="Calibri"/>
                <a:ea typeface="+mn-ea"/>
                <a:cs typeface="Calibri"/>
              </a:rPr>
              <a:t>there </a:t>
            </a:r>
            <a:r>
              <a:rPr sz="614" i="1" kern="1200" spc="-20" dirty="0">
                <a:solidFill>
                  <a:srgbClr val="001E4E"/>
                </a:solidFill>
                <a:latin typeface="Calibri"/>
                <a:ea typeface="+mn-ea"/>
                <a:cs typeface="Calibri"/>
              </a:rPr>
              <a:t>is </a:t>
            </a:r>
            <a:r>
              <a:rPr sz="614" i="1" kern="1200" spc="-44" dirty="0">
                <a:solidFill>
                  <a:srgbClr val="001E4E"/>
                </a:solidFill>
                <a:latin typeface="Calibri"/>
                <a:ea typeface="+mn-ea"/>
                <a:cs typeface="Calibri"/>
              </a:rPr>
              <a:t>an </a:t>
            </a:r>
            <a:r>
              <a:rPr sz="614" i="1" kern="1200" spc="-31" dirty="0">
                <a:solidFill>
                  <a:srgbClr val="001E4E"/>
                </a:solidFill>
                <a:latin typeface="Calibri"/>
                <a:ea typeface="+mn-ea"/>
                <a:cs typeface="Calibri"/>
              </a:rPr>
              <a:t>extenuating </a:t>
            </a:r>
            <a:r>
              <a:rPr sz="614" i="1" kern="1200" spc="-27" dirty="0">
                <a:solidFill>
                  <a:srgbClr val="001E4E"/>
                </a:solidFill>
                <a:latin typeface="Calibri"/>
                <a:ea typeface="+mn-ea"/>
                <a:cs typeface="Calibri"/>
              </a:rPr>
              <a:t>circumstance, </a:t>
            </a:r>
            <a:r>
              <a:rPr sz="614" i="1" kern="1200" spc="-58" dirty="0">
                <a:solidFill>
                  <a:srgbClr val="001E4E"/>
                </a:solidFill>
                <a:latin typeface="Calibri"/>
                <a:ea typeface="+mn-ea"/>
                <a:cs typeface="Calibri"/>
              </a:rPr>
              <a:t>a </a:t>
            </a:r>
            <a:r>
              <a:rPr sz="614" i="1" kern="1200" spc="-27" dirty="0">
                <a:solidFill>
                  <a:srgbClr val="001E4E"/>
                </a:solidFill>
                <a:latin typeface="Calibri"/>
                <a:ea typeface="+mn-ea"/>
                <a:cs typeface="Calibri"/>
              </a:rPr>
              <a:t>prescriber  </a:t>
            </a:r>
            <a:r>
              <a:rPr sz="614" i="1" kern="1200" spc="-41" dirty="0">
                <a:solidFill>
                  <a:srgbClr val="001E4E"/>
                </a:solidFill>
                <a:latin typeface="Calibri"/>
                <a:ea typeface="+mn-ea"/>
                <a:cs typeface="Calibri"/>
              </a:rPr>
              <a:t>may </a:t>
            </a:r>
            <a:r>
              <a:rPr sz="614" i="1" kern="1200" spc="-20" dirty="0">
                <a:solidFill>
                  <a:srgbClr val="001E4E"/>
                </a:solidFill>
                <a:latin typeface="Calibri"/>
                <a:ea typeface="+mn-ea"/>
                <a:cs typeface="Calibri"/>
              </a:rPr>
              <a:t>co-prescribe </a:t>
            </a:r>
            <a:r>
              <a:rPr sz="614" i="1" kern="1200" spc="-44" dirty="0">
                <a:solidFill>
                  <a:srgbClr val="001E4E"/>
                </a:solidFill>
                <a:latin typeface="Calibri"/>
                <a:ea typeface="+mn-ea"/>
                <a:cs typeface="Calibri"/>
              </a:rPr>
              <a:t>an </a:t>
            </a:r>
            <a:r>
              <a:rPr sz="614" i="1" kern="1200" spc="-24" dirty="0">
                <a:solidFill>
                  <a:srgbClr val="001E4E"/>
                </a:solidFill>
                <a:latin typeface="Calibri"/>
                <a:ea typeface="+mn-ea"/>
                <a:cs typeface="Calibri"/>
              </a:rPr>
              <a:t>opioid. </a:t>
            </a:r>
            <a:r>
              <a:rPr sz="614" i="1" kern="1200" spc="-27" dirty="0">
                <a:solidFill>
                  <a:srgbClr val="001E4E"/>
                </a:solidFill>
                <a:latin typeface="Calibri"/>
                <a:ea typeface="+mn-ea"/>
                <a:cs typeface="Calibri"/>
              </a:rPr>
              <a:t>In this case, the prescriber  </a:t>
            </a:r>
            <a:r>
              <a:rPr sz="614" i="1" kern="1200" spc="-20" dirty="0">
                <a:solidFill>
                  <a:srgbClr val="001E4E"/>
                </a:solidFill>
                <a:latin typeface="Calibri"/>
                <a:ea typeface="+mn-ea"/>
                <a:cs typeface="Calibri"/>
              </a:rPr>
              <a:t>is</a:t>
            </a:r>
            <a:r>
              <a:rPr sz="614" i="1" kern="1200" spc="-3" dirty="0">
                <a:solidFill>
                  <a:srgbClr val="001E4E"/>
                </a:solidFill>
                <a:latin typeface="Calibri"/>
                <a:ea typeface="+mn-ea"/>
                <a:cs typeface="Calibri"/>
              </a:rPr>
              <a:t> </a:t>
            </a:r>
            <a:r>
              <a:rPr sz="614" i="1" kern="1200" spc="-31" dirty="0">
                <a:solidFill>
                  <a:srgbClr val="001E4E"/>
                </a:solidFill>
                <a:latin typeface="Calibri"/>
                <a:ea typeface="+mn-ea"/>
                <a:cs typeface="Calibri"/>
              </a:rPr>
              <a:t>required</a:t>
            </a:r>
            <a:r>
              <a:rPr sz="614" i="1" kern="1200" spc="-3" dirty="0">
                <a:solidFill>
                  <a:srgbClr val="001E4E"/>
                </a:solidFill>
                <a:latin typeface="Calibri"/>
                <a:ea typeface="+mn-ea"/>
                <a:cs typeface="Calibri"/>
              </a:rPr>
              <a:t> </a:t>
            </a:r>
            <a:r>
              <a:rPr sz="614" i="1" kern="1200" spc="-31" dirty="0">
                <a:solidFill>
                  <a:srgbClr val="001E4E"/>
                </a:solidFill>
                <a:latin typeface="Calibri"/>
                <a:ea typeface="+mn-ea"/>
                <a:cs typeface="Calibri"/>
              </a:rPr>
              <a:t>to</a:t>
            </a:r>
            <a:r>
              <a:rPr sz="614" i="1" kern="1200" spc="-3" dirty="0">
                <a:solidFill>
                  <a:srgbClr val="001E4E"/>
                </a:solidFill>
                <a:latin typeface="Calibri"/>
                <a:ea typeface="+mn-ea"/>
                <a:cs typeface="Calibri"/>
              </a:rPr>
              <a:t> </a:t>
            </a:r>
            <a:r>
              <a:rPr sz="614" i="1" kern="1200" spc="-27" dirty="0">
                <a:solidFill>
                  <a:srgbClr val="001E4E"/>
                </a:solidFill>
                <a:latin typeface="Calibri"/>
                <a:ea typeface="+mn-ea"/>
                <a:cs typeface="Calibri"/>
              </a:rPr>
              <a:t>document</a:t>
            </a:r>
            <a:r>
              <a:rPr sz="614" i="1" kern="1200" spc="-3" dirty="0">
                <a:solidFill>
                  <a:srgbClr val="001E4E"/>
                </a:solidFill>
                <a:latin typeface="Calibri"/>
                <a:ea typeface="+mn-ea"/>
                <a:cs typeface="Calibri"/>
              </a:rPr>
              <a:t> </a:t>
            </a:r>
            <a:r>
              <a:rPr sz="614" i="1" kern="1200" spc="-58" dirty="0">
                <a:solidFill>
                  <a:srgbClr val="001E4E"/>
                </a:solidFill>
                <a:latin typeface="Calibri"/>
                <a:ea typeface="+mn-ea"/>
                <a:cs typeface="Calibri"/>
              </a:rPr>
              <a:t>a</a:t>
            </a:r>
            <a:r>
              <a:rPr sz="614" i="1" kern="1200" spc="-3" dirty="0">
                <a:solidFill>
                  <a:srgbClr val="001E4E"/>
                </a:solidFill>
                <a:latin typeface="Calibri"/>
                <a:ea typeface="+mn-ea"/>
                <a:cs typeface="Calibri"/>
              </a:rPr>
              <a:t> </a:t>
            </a:r>
            <a:r>
              <a:rPr sz="614" i="1" kern="1200" spc="-31" dirty="0">
                <a:solidFill>
                  <a:srgbClr val="001E4E"/>
                </a:solidFill>
                <a:latin typeface="Calibri"/>
                <a:ea typeface="+mn-ea"/>
                <a:cs typeface="Calibri"/>
              </a:rPr>
              <a:t>tapering</a:t>
            </a:r>
            <a:r>
              <a:rPr sz="614" i="1" kern="1200" spc="-3" dirty="0">
                <a:solidFill>
                  <a:srgbClr val="001E4E"/>
                </a:solidFill>
                <a:latin typeface="Calibri"/>
                <a:ea typeface="+mn-ea"/>
                <a:cs typeface="Calibri"/>
              </a:rPr>
              <a:t> </a:t>
            </a:r>
            <a:r>
              <a:rPr sz="614" i="1" kern="1200" spc="-34" dirty="0">
                <a:solidFill>
                  <a:srgbClr val="001E4E"/>
                </a:solidFill>
                <a:latin typeface="Calibri"/>
                <a:ea typeface="+mn-ea"/>
                <a:cs typeface="Calibri"/>
              </a:rPr>
              <a:t>plan</a:t>
            </a:r>
            <a:r>
              <a:rPr sz="614" i="1" kern="1200" spc="-3" dirty="0">
                <a:solidFill>
                  <a:srgbClr val="001E4E"/>
                </a:solidFill>
                <a:latin typeface="Calibri"/>
                <a:ea typeface="+mn-ea"/>
                <a:cs typeface="Calibri"/>
              </a:rPr>
              <a:t> </a:t>
            </a:r>
            <a:r>
              <a:rPr sz="614" i="1" kern="1200" spc="-31" dirty="0">
                <a:solidFill>
                  <a:srgbClr val="001E4E"/>
                </a:solidFill>
                <a:latin typeface="Calibri"/>
                <a:ea typeface="+mn-ea"/>
                <a:cs typeface="Calibri"/>
              </a:rPr>
              <a:t>to</a:t>
            </a:r>
            <a:r>
              <a:rPr sz="614" i="1" kern="1200" spc="-3" dirty="0">
                <a:solidFill>
                  <a:srgbClr val="001E4E"/>
                </a:solidFill>
                <a:latin typeface="Calibri"/>
                <a:ea typeface="+mn-ea"/>
                <a:cs typeface="Calibri"/>
              </a:rPr>
              <a:t> </a:t>
            </a:r>
            <a:r>
              <a:rPr sz="614" i="1" kern="1200" spc="-27" dirty="0">
                <a:solidFill>
                  <a:srgbClr val="001E4E"/>
                </a:solidFill>
                <a:latin typeface="Calibri"/>
                <a:ea typeface="+mn-ea"/>
                <a:cs typeface="Calibri"/>
              </a:rPr>
              <a:t>achieve</a:t>
            </a:r>
            <a:r>
              <a:rPr sz="614" i="1" kern="1200" spc="-3" dirty="0">
                <a:solidFill>
                  <a:srgbClr val="001E4E"/>
                </a:solidFill>
                <a:latin typeface="Calibri"/>
                <a:ea typeface="+mn-ea"/>
                <a:cs typeface="Calibri"/>
              </a:rPr>
              <a:t> </a:t>
            </a:r>
            <a:r>
              <a:rPr sz="614" i="1" kern="1200" spc="-27" dirty="0">
                <a:solidFill>
                  <a:srgbClr val="001E4E"/>
                </a:solidFill>
                <a:latin typeface="Calibri"/>
                <a:ea typeface="+mn-ea"/>
                <a:cs typeface="Calibri"/>
              </a:rPr>
              <a:t>the</a:t>
            </a:r>
            <a:endParaRPr sz="614" kern="1200">
              <a:solidFill>
                <a:prstClr val="black"/>
              </a:solidFill>
              <a:latin typeface="Calibri"/>
              <a:ea typeface="+mn-ea"/>
              <a:cs typeface="Calibri"/>
            </a:endParaRPr>
          </a:p>
          <a:p>
            <a:pPr marL="230326" defTabSz="623438">
              <a:spcBef>
                <a:spcPts val="55"/>
              </a:spcBef>
            </a:pPr>
            <a:r>
              <a:rPr sz="614" i="1" kern="1200" spc="-34" dirty="0">
                <a:solidFill>
                  <a:srgbClr val="001E4E"/>
                </a:solidFill>
                <a:latin typeface="Calibri"/>
                <a:ea typeface="+mn-ea"/>
                <a:cs typeface="Calibri"/>
              </a:rPr>
              <a:t>lowest </a:t>
            </a:r>
            <a:r>
              <a:rPr sz="614" i="1" kern="1200" spc="-24" dirty="0">
                <a:solidFill>
                  <a:srgbClr val="001E4E"/>
                </a:solidFill>
                <a:latin typeface="Calibri"/>
                <a:ea typeface="+mn-ea"/>
                <a:cs typeface="Calibri"/>
              </a:rPr>
              <a:t>possible </a:t>
            </a:r>
            <a:r>
              <a:rPr sz="614" i="1" kern="1200" spc="-20" dirty="0">
                <a:solidFill>
                  <a:srgbClr val="001E4E"/>
                </a:solidFill>
                <a:latin typeface="Calibri"/>
                <a:ea typeface="+mn-ea"/>
                <a:cs typeface="Calibri"/>
              </a:rPr>
              <a:t>effective</a:t>
            </a:r>
            <a:r>
              <a:rPr sz="614" i="1" kern="1200" spc="34" dirty="0">
                <a:solidFill>
                  <a:srgbClr val="001E4E"/>
                </a:solidFill>
                <a:latin typeface="Calibri"/>
                <a:ea typeface="+mn-ea"/>
                <a:cs typeface="Calibri"/>
              </a:rPr>
              <a:t> </a:t>
            </a:r>
            <a:r>
              <a:rPr sz="614" i="1" kern="1200" spc="-27" dirty="0">
                <a:solidFill>
                  <a:srgbClr val="001E4E"/>
                </a:solidFill>
                <a:latin typeface="Calibri"/>
                <a:ea typeface="+mn-ea"/>
                <a:cs typeface="Calibri"/>
              </a:rPr>
              <a:t>dose.</a:t>
            </a:r>
            <a:endParaRPr sz="614" kern="1200">
              <a:solidFill>
                <a:prstClr val="black"/>
              </a:solidFill>
              <a:latin typeface="Calibri"/>
              <a:ea typeface="+mn-ea"/>
              <a:cs typeface="Calibri"/>
            </a:endParaRPr>
          </a:p>
          <a:p>
            <a:pPr defTabSz="623438">
              <a:spcBef>
                <a:spcPts val="3"/>
              </a:spcBef>
            </a:pPr>
            <a:endParaRPr sz="716" kern="1200">
              <a:solidFill>
                <a:prstClr val="black"/>
              </a:solidFill>
              <a:latin typeface="Times New Roman"/>
              <a:ea typeface="+mn-ea"/>
              <a:cs typeface="Times New Roman"/>
            </a:endParaRPr>
          </a:p>
          <a:p>
            <a:pPr marL="74466" marR="83125" defTabSz="623438">
              <a:spcBef>
                <a:spcPts val="3"/>
              </a:spcBef>
            </a:pPr>
            <a:r>
              <a:rPr sz="682" kern="1200" spc="-24" dirty="0">
                <a:solidFill>
                  <a:srgbClr val="231F20"/>
                </a:solidFill>
                <a:latin typeface="Calibri"/>
                <a:ea typeface="+mn-ea"/>
                <a:cs typeface="Calibri"/>
              </a:rPr>
              <a:t>Buprenorphine </a:t>
            </a:r>
            <a:r>
              <a:rPr sz="682" kern="1200" spc="-27" dirty="0">
                <a:solidFill>
                  <a:srgbClr val="231F20"/>
                </a:solidFill>
                <a:latin typeface="Calibri"/>
                <a:ea typeface="+mn-ea"/>
                <a:cs typeface="Calibri"/>
              </a:rPr>
              <a:t>may </a:t>
            </a:r>
            <a:r>
              <a:rPr sz="682" kern="1200" spc="-20" dirty="0">
                <a:solidFill>
                  <a:srgbClr val="231F20"/>
                </a:solidFill>
                <a:latin typeface="Calibri"/>
                <a:ea typeface="+mn-ea"/>
                <a:cs typeface="Calibri"/>
              </a:rPr>
              <a:t>be </a:t>
            </a:r>
            <a:r>
              <a:rPr sz="682" kern="1200" spc="-24" dirty="0">
                <a:solidFill>
                  <a:srgbClr val="231F20"/>
                </a:solidFill>
                <a:latin typeface="Calibri"/>
                <a:ea typeface="+mn-ea"/>
                <a:cs typeface="Calibri"/>
              </a:rPr>
              <a:t>prescribed </a:t>
            </a:r>
            <a:r>
              <a:rPr sz="682" kern="1200" spc="-27" dirty="0">
                <a:solidFill>
                  <a:srgbClr val="231F20"/>
                </a:solidFill>
                <a:latin typeface="Calibri"/>
                <a:ea typeface="+mn-ea"/>
                <a:cs typeface="Calibri"/>
              </a:rPr>
              <a:t>or administered </a:t>
            </a:r>
            <a:r>
              <a:rPr sz="682" kern="1200" spc="-20" dirty="0">
                <a:solidFill>
                  <a:srgbClr val="231F20"/>
                </a:solidFill>
                <a:latin typeface="Calibri"/>
                <a:ea typeface="+mn-ea"/>
                <a:cs typeface="Calibri"/>
              </a:rPr>
              <a:t>for  chronic </a:t>
            </a:r>
            <a:r>
              <a:rPr sz="682" kern="1200" spc="-27" dirty="0">
                <a:solidFill>
                  <a:srgbClr val="231F20"/>
                </a:solidFill>
                <a:latin typeface="Calibri"/>
                <a:ea typeface="+mn-ea"/>
                <a:cs typeface="Calibri"/>
              </a:rPr>
              <a:t>pain in formulation </a:t>
            </a:r>
            <a:r>
              <a:rPr sz="682" kern="1200" spc="-24" dirty="0">
                <a:solidFill>
                  <a:srgbClr val="231F20"/>
                </a:solidFill>
                <a:latin typeface="Calibri"/>
                <a:ea typeface="+mn-ea"/>
                <a:cs typeface="Calibri"/>
              </a:rPr>
              <a:t>and </a:t>
            </a:r>
            <a:r>
              <a:rPr sz="682" kern="1200" spc="-17" dirty="0">
                <a:solidFill>
                  <a:srgbClr val="231F20"/>
                </a:solidFill>
                <a:latin typeface="Calibri"/>
                <a:ea typeface="+mn-ea"/>
                <a:cs typeface="Calibri"/>
              </a:rPr>
              <a:t>dosages </a:t>
            </a:r>
            <a:r>
              <a:rPr sz="682" kern="1200" spc="-31" dirty="0">
                <a:solidFill>
                  <a:srgbClr val="231F20"/>
                </a:solidFill>
                <a:latin typeface="Calibri"/>
                <a:ea typeface="+mn-ea"/>
                <a:cs typeface="Calibri"/>
              </a:rPr>
              <a:t>that </a:t>
            </a:r>
            <a:r>
              <a:rPr sz="682" kern="1200" spc="-34" dirty="0">
                <a:solidFill>
                  <a:srgbClr val="231F20"/>
                </a:solidFill>
                <a:latin typeface="Calibri"/>
                <a:ea typeface="+mn-ea"/>
                <a:cs typeface="Calibri"/>
              </a:rPr>
              <a:t>are </a:t>
            </a:r>
            <a:r>
              <a:rPr sz="682" kern="1200" spc="41" dirty="0">
                <a:solidFill>
                  <a:srgbClr val="231F20"/>
                </a:solidFill>
                <a:latin typeface="Calibri"/>
                <a:ea typeface="+mn-ea"/>
                <a:cs typeface="Calibri"/>
              </a:rPr>
              <a:t>FDA-  </a:t>
            </a:r>
            <a:r>
              <a:rPr sz="682" kern="1200" spc="-20" dirty="0">
                <a:solidFill>
                  <a:srgbClr val="231F20"/>
                </a:solidFill>
                <a:latin typeface="Calibri"/>
                <a:ea typeface="+mn-ea"/>
                <a:cs typeface="Calibri"/>
              </a:rPr>
              <a:t>approved for </a:t>
            </a:r>
            <a:r>
              <a:rPr sz="682" kern="1200" spc="-31" dirty="0">
                <a:solidFill>
                  <a:srgbClr val="231F20"/>
                </a:solidFill>
                <a:latin typeface="Calibri"/>
                <a:ea typeface="+mn-ea"/>
                <a:cs typeface="Calibri"/>
              </a:rPr>
              <a:t>that</a:t>
            </a:r>
            <a:r>
              <a:rPr sz="682" kern="1200" dirty="0">
                <a:solidFill>
                  <a:srgbClr val="231F20"/>
                </a:solidFill>
                <a:latin typeface="Calibri"/>
                <a:ea typeface="+mn-ea"/>
                <a:cs typeface="Calibri"/>
              </a:rPr>
              <a:t> </a:t>
            </a:r>
            <a:r>
              <a:rPr sz="682" kern="1200" spc="-27" dirty="0">
                <a:solidFill>
                  <a:srgbClr val="231F20"/>
                </a:solidFill>
                <a:latin typeface="Calibri"/>
                <a:ea typeface="+mn-ea"/>
                <a:cs typeface="Calibri"/>
              </a:rPr>
              <a:t>purpose.</a:t>
            </a:r>
            <a:endParaRPr sz="682" kern="1200">
              <a:solidFill>
                <a:prstClr val="black"/>
              </a:solidFill>
              <a:latin typeface="Calibri"/>
              <a:ea typeface="+mn-ea"/>
              <a:cs typeface="Calibri"/>
            </a:endParaRPr>
          </a:p>
        </p:txBody>
      </p:sp>
    </p:spTree>
    <p:extLst>
      <p:ext uri="{BB962C8B-B14F-4D97-AF65-F5344CB8AC3E}">
        <p14:creationId xmlns:p14="http://schemas.microsoft.com/office/powerpoint/2010/main" xmlns="" val="515541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234541" y="6459412"/>
            <a:ext cx="398751" cy="103257"/>
          </a:xfrm>
          <a:prstGeom prst="rect">
            <a:avLst/>
          </a:prstGeom>
        </p:spPr>
        <p:txBody>
          <a:bodyPr vert="horz" wrap="square" lIns="0" tIns="8659" rIns="0" bIns="0" rtlCol="0">
            <a:spAutoFit/>
          </a:bodyPr>
          <a:lstStyle/>
          <a:p>
            <a:pPr marL="8659" defTabSz="623438">
              <a:spcBef>
                <a:spcPts val="68"/>
              </a:spcBef>
            </a:pPr>
            <a:r>
              <a:rPr sz="614" u="sng" kern="1200" spc="-44" dirty="0">
                <a:solidFill>
                  <a:srgbClr val="70B7AF"/>
                </a:solidFill>
                <a:latin typeface="Calibri"/>
                <a:ea typeface="+mn-ea"/>
                <a:cs typeface="Calibri"/>
                <a:hlinkClick r:id="rId2"/>
              </a:rPr>
              <a:t>www.msv.org</a:t>
            </a:r>
            <a:endParaRPr sz="614" kern="1200">
              <a:solidFill>
                <a:prstClr val="black"/>
              </a:solidFill>
              <a:latin typeface="Calibri"/>
              <a:ea typeface="+mn-ea"/>
              <a:cs typeface="Calibri"/>
            </a:endParaRPr>
          </a:p>
        </p:txBody>
      </p:sp>
      <p:sp>
        <p:nvSpPr>
          <p:cNvPr id="3" name="object 3"/>
          <p:cNvSpPr/>
          <p:nvPr/>
        </p:nvSpPr>
        <p:spPr>
          <a:xfrm>
            <a:off x="2545773" y="6353695"/>
            <a:ext cx="4048125" cy="0"/>
          </a:xfrm>
          <a:custGeom>
            <a:avLst/>
            <a:gdLst/>
            <a:ahLst/>
            <a:cxnLst/>
            <a:rect l="l" t="t" r="r" b="b"/>
            <a:pathLst>
              <a:path w="5937250">
                <a:moveTo>
                  <a:pt x="0" y="0"/>
                </a:moveTo>
                <a:lnTo>
                  <a:pt x="5937250" y="0"/>
                </a:lnTo>
              </a:path>
            </a:pathLst>
          </a:custGeom>
          <a:ln w="12700">
            <a:solidFill>
              <a:srgbClr val="A9C3CB"/>
            </a:solidFill>
          </a:ln>
        </p:spPr>
        <p:txBody>
          <a:bodyPr wrap="square" lIns="0" tIns="0" rIns="0" bIns="0" rtlCol="0"/>
          <a:lstStyle/>
          <a:p>
            <a:pPr defTabSz="623438"/>
            <a:endParaRPr sz="1227" kern="1200">
              <a:solidFill>
                <a:prstClr val="black"/>
              </a:solidFill>
              <a:latin typeface="Calibri"/>
              <a:ea typeface="+mn-ea"/>
              <a:cs typeface="+mn-cs"/>
            </a:endParaRPr>
          </a:p>
        </p:txBody>
      </p:sp>
      <p:sp>
        <p:nvSpPr>
          <p:cNvPr id="4" name="object 4"/>
          <p:cNvSpPr txBox="1"/>
          <p:nvPr/>
        </p:nvSpPr>
        <p:spPr>
          <a:xfrm>
            <a:off x="2537114" y="306540"/>
            <a:ext cx="1714500" cy="103257"/>
          </a:xfrm>
          <a:prstGeom prst="rect">
            <a:avLst/>
          </a:prstGeom>
        </p:spPr>
        <p:txBody>
          <a:bodyPr vert="horz" wrap="square" lIns="0" tIns="8659" rIns="0" bIns="0" rtlCol="0">
            <a:spAutoFit/>
          </a:bodyPr>
          <a:lstStyle/>
          <a:p>
            <a:pPr marL="8659" defTabSz="623438">
              <a:spcBef>
                <a:spcPts val="68"/>
              </a:spcBef>
            </a:pPr>
            <a:r>
              <a:rPr sz="614" kern="1200" spc="-7" dirty="0">
                <a:solidFill>
                  <a:srgbClr val="768D99"/>
                </a:solidFill>
                <a:latin typeface="Tahoma"/>
                <a:ea typeface="+mn-ea"/>
                <a:cs typeface="Tahoma"/>
              </a:rPr>
              <a:t>Opioid </a:t>
            </a:r>
            <a:r>
              <a:rPr sz="614" kern="1200" spc="-44" dirty="0">
                <a:solidFill>
                  <a:srgbClr val="768D99"/>
                </a:solidFill>
                <a:latin typeface="Tahoma"/>
                <a:ea typeface="+mn-ea"/>
                <a:cs typeface="Tahoma"/>
              </a:rPr>
              <a:t>and </a:t>
            </a:r>
            <a:r>
              <a:rPr sz="614" kern="1200" spc="-37" dirty="0">
                <a:solidFill>
                  <a:srgbClr val="768D99"/>
                </a:solidFill>
                <a:latin typeface="Tahoma"/>
                <a:ea typeface="+mn-ea"/>
                <a:cs typeface="Tahoma"/>
              </a:rPr>
              <a:t>Buprenorphine </a:t>
            </a:r>
            <a:r>
              <a:rPr sz="614" kern="1200" spc="-34" dirty="0">
                <a:solidFill>
                  <a:srgbClr val="768D99"/>
                </a:solidFill>
                <a:latin typeface="Tahoma"/>
                <a:ea typeface="+mn-ea"/>
                <a:cs typeface="Tahoma"/>
              </a:rPr>
              <a:t>Prescriber </a:t>
            </a:r>
            <a:r>
              <a:rPr sz="614" kern="1200" spc="-37" dirty="0">
                <a:solidFill>
                  <a:srgbClr val="768D99"/>
                </a:solidFill>
                <a:latin typeface="Tahoma"/>
                <a:ea typeface="+mn-ea"/>
                <a:cs typeface="Tahoma"/>
              </a:rPr>
              <a:t>Regulations</a:t>
            </a:r>
            <a:r>
              <a:rPr sz="614" kern="1200" spc="-147" dirty="0">
                <a:solidFill>
                  <a:srgbClr val="768D99"/>
                </a:solidFill>
                <a:latin typeface="Tahoma"/>
                <a:ea typeface="+mn-ea"/>
                <a:cs typeface="Tahoma"/>
              </a:rPr>
              <a:t> </a:t>
            </a:r>
            <a:r>
              <a:rPr sz="614" kern="1200" spc="-14" dirty="0">
                <a:solidFill>
                  <a:srgbClr val="768D99"/>
                </a:solidFill>
                <a:latin typeface="Tahoma"/>
                <a:ea typeface="+mn-ea"/>
                <a:cs typeface="Tahoma"/>
              </a:rPr>
              <a:t>Guide</a:t>
            </a:r>
            <a:endParaRPr sz="614" kern="1200">
              <a:solidFill>
                <a:prstClr val="black"/>
              </a:solidFill>
              <a:latin typeface="Tahoma"/>
              <a:ea typeface="+mn-ea"/>
              <a:cs typeface="Tahoma"/>
            </a:endParaRPr>
          </a:p>
        </p:txBody>
      </p:sp>
      <p:sp>
        <p:nvSpPr>
          <p:cNvPr id="5" name="object 5"/>
          <p:cNvSpPr txBox="1"/>
          <p:nvPr/>
        </p:nvSpPr>
        <p:spPr>
          <a:xfrm>
            <a:off x="2537113" y="6459412"/>
            <a:ext cx="794039" cy="103257"/>
          </a:xfrm>
          <a:prstGeom prst="rect">
            <a:avLst/>
          </a:prstGeom>
        </p:spPr>
        <p:txBody>
          <a:bodyPr vert="horz" wrap="square" lIns="0" tIns="8659" rIns="0" bIns="0" rtlCol="0">
            <a:spAutoFit/>
          </a:bodyPr>
          <a:lstStyle/>
          <a:p>
            <a:pPr marL="8659" defTabSz="623438">
              <a:spcBef>
                <a:spcPts val="68"/>
              </a:spcBef>
            </a:pPr>
            <a:r>
              <a:rPr sz="614" b="1" kern="1200" spc="-7" dirty="0">
                <a:solidFill>
                  <a:srgbClr val="768D99"/>
                </a:solidFill>
                <a:latin typeface="Calibri"/>
                <a:ea typeface="+mn-ea"/>
                <a:cs typeface="Calibri"/>
              </a:rPr>
              <a:t>4  </a:t>
            </a:r>
            <a:r>
              <a:rPr sz="614" kern="1200" spc="-133" dirty="0">
                <a:solidFill>
                  <a:srgbClr val="768D99"/>
                </a:solidFill>
                <a:latin typeface="Calibri"/>
                <a:ea typeface="+mn-ea"/>
                <a:cs typeface="Calibri"/>
              </a:rPr>
              <a:t>|                                              </a:t>
            </a:r>
            <a:r>
              <a:rPr sz="614" kern="1200" spc="-20" dirty="0">
                <a:solidFill>
                  <a:srgbClr val="768D99"/>
                </a:solidFill>
                <a:latin typeface="Calibri"/>
                <a:ea typeface="+mn-ea"/>
                <a:cs typeface="Calibri"/>
              </a:rPr>
              <a:t>Treating </a:t>
            </a:r>
            <a:r>
              <a:rPr sz="614" kern="1200" spc="-3" dirty="0">
                <a:solidFill>
                  <a:srgbClr val="768D99"/>
                </a:solidFill>
                <a:latin typeface="Calibri"/>
                <a:ea typeface="+mn-ea"/>
                <a:cs typeface="Calibri"/>
              </a:rPr>
              <a:t>Chronic</a:t>
            </a:r>
            <a:r>
              <a:rPr sz="614" kern="1200" dirty="0">
                <a:solidFill>
                  <a:srgbClr val="768D99"/>
                </a:solidFill>
                <a:latin typeface="Calibri"/>
                <a:ea typeface="+mn-ea"/>
                <a:cs typeface="Calibri"/>
              </a:rPr>
              <a:t> </a:t>
            </a:r>
            <a:r>
              <a:rPr sz="614" kern="1200" spc="-20" dirty="0">
                <a:solidFill>
                  <a:srgbClr val="768D99"/>
                </a:solidFill>
                <a:latin typeface="Calibri"/>
                <a:ea typeface="+mn-ea"/>
                <a:cs typeface="Calibri"/>
              </a:rPr>
              <a:t>Pain</a:t>
            </a:r>
            <a:endParaRPr sz="614" kern="1200">
              <a:solidFill>
                <a:prstClr val="black"/>
              </a:solidFill>
              <a:latin typeface="Calibri"/>
              <a:ea typeface="+mn-ea"/>
              <a:cs typeface="Calibri"/>
            </a:endParaRPr>
          </a:p>
        </p:txBody>
      </p:sp>
      <p:sp>
        <p:nvSpPr>
          <p:cNvPr id="6" name="object 6"/>
          <p:cNvSpPr txBox="1"/>
          <p:nvPr/>
        </p:nvSpPr>
        <p:spPr>
          <a:xfrm>
            <a:off x="2537114" y="587084"/>
            <a:ext cx="1751301" cy="1496780"/>
          </a:xfrm>
          <a:prstGeom prst="rect">
            <a:avLst/>
          </a:prstGeom>
        </p:spPr>
        <p:txBody>
          <a:bodyPr vert="horz" wrap="square" lIns="0" tIns="8659" rIns="0" bIns="0" rtlCol="0">
            <a:spAutoFit/>
          </a:bodyPr>
          <a:lstStyle/>
          <a:p>
            <a:pPr marL="8659" defTabSz="623438">
              <a:lnSpc>
                <a:spcPts val="1282"/>
              </a:lnSpc>
              <a:spcBef>
                <a:spcPts val="68"/>
              </a:spcBef>
            </a:pPr>
            <a:r>
              <a:rPr sz="1091" b="1" kern="1200" spc="34" dirty="0">
                <a:solidFill>
                  <a:srgbClr val="39607A"/>
                </a:solidFill>
                <a:latin typeface="Calibri"/>
                <a:ea typeface="+mn-ea"/>
                <a:cs typeface="Calibri"/>
              </a:rPr>
              <a:t>Step</a:t>
            </a:r>
            <a:r>
              <a:rPr sz="1091" b="1" kern="1200" spc="-85" dirty="0">
                <a:solidFill>
                  <a:srgbClr val="39607A"/>
                </a:solidFill>
                <a:latin typeface="Calibri"/>
                <a:ea typeface="+mn-ea"/>
                <a:cs typeface="Calibri"/>
              </a:rPr>
              <a:t> </a:t>
            </a:r>
            <a:r>
              <a:rPr sz="1091" b="1" kern="1200" spc="3" dirty="0">
                <a:solidFill>
                  <a:srgbClr val="39607A"/>
                </a:solidFill>
                <a:latin typeface="Calibri"/>
                <a:ea typeface="+mn-ea"/>
                <a:cs typeface="Calibri"/>
              </a:rPr>
              <a:t>4</a:t>
            </a:r>
            <a:endParaRPr sz="1091" kern="1200">
              <a:solidFill>
                <a:prstClr val="black"/>
              </a:solidFill>
              <a:latin typeface="Calibri"/>
              <a:ea typeface="+mn-ea"/>
              <a:cs typeface="Calibri"/>
            </a:endParaRPr>
          </a:p>
          <a:p>
            <a:pPr marL="8659" defTabSz="623438">
              <a:lnSpc>
                <a:spcPts val="955"/>
              </a:lnSpc>
            </a:pPr>
            <a:r>
              <a:rPr sz="818" kern="1200" spc="-24" dirty="0">
                <a:solidFill>
                  <a:srgbClr val="39607A"/>
                </a:solidFill>
                <a:latin typeface="Calibri"/>
                <a:ea typeface="+mn-ea"/>
                <a:cs typeface="Calibri"/>
              </a:rPr>
              <a:t>Establish </a:t>
            </a:r>
            <a:r>
              <a:rPr sz="818" kern="1200" spc="-37" dirty="0">
                <a:solidFill>
                  <a:srgbClr val="39607A"/>
                </a:solidFill>
                <a:latin typeface="Calibri"/>
                <a:ea typeface="+mn-ea"/>
                <a:cs typeface="Calibri"/>
              </a:rPr>
              <a:t>a treatment </a:t>
            </a:r>
            <a:r>
              <a:rPr sz="818" kern="1200" spc="-31" dirty="0">
                <a:solidFill>
                  <a:srgbClr val="39607A"/>
                </a:solidFill>
                <a:latin typeface="Calibri"/>
                <a:ea typeface="+mn-ea"/>
                <a:cs typeface="Calibri"/>
              </a:rPr>
              <a:t>plan </a:t>
            </a:r>
            <a:r>
              <a:rPr sz="818" kern="1200" spc="-34" dirty="0">
                <a:solidFill>
                  <a:srgbClr val="39607A"/>
                </a:solidFill>
                <a:latin typeface="Calibri"/>
                <a:ea typeface="+mn-ea"/>
                <a:cs typeface="Calibri"/>
              </a:rPr>
              <a:t>that</a:t>
            </a:r>
            <a:r>
              <a:rPr sz="818" kern="1200" spc="109" dirty="0">
                <a:solidFill>
                  <a:srgbClr val="39607A"/>
                </a:solidFill>
                <a:latin typeface="Calibri"/>
                <a:ea typeface="+mn-ea"/>
                <a:cs typeface="Calibri"/>
              </a:rPr>
              <a:t> </a:t>
            </a:r>
            <a:r>
              <a:rPr sz="818" kern="1200" spc="-27" dirty="0">
                <a:solidFill>
                  <a:srgbClr val="39607A"/>
                </a:solidFill>
                <a:latin typeface="Calibri"/>
                <a:ea typeface="+mn-ea"/>
                <a:cs typeface="Calibri"/>
              </a:rPr>
              <a:t>includes:</a:t>
            </a:r>
            <a:endParaRPr sz="818" kern="1200">
              <a:solidFill>
                <a:prstClr val="black"/>
              </a:solidFill>
              <a:latin typeface="Calibri"/>
              <a:ea typeface="+mn-ea"/>
              <a:cs typeface="Calibri"/>
            </a:endParaRPr>
          </a:p>
          <a:p>
            <a:pPr marL="47624" defTabSz="623438">
              <a:spcBef>
                <a:spcPts val="279"/>
              </a:spcBef>
            </a:pPr>
            <a:r>
              <a:rPr sz="682" kern="1200" spc="682" dirty="0">
                <a:solidFill>
                  <a:srgbClr val="517891"/>
                </a:solidFill>
                <a:latin typeface="Webdings"/>
                <a:ea typeface="+mn-ea"/>
                <a:cs typeface="Webdings"/>
              </a:rPr>
              <a:t>�</a:t>
            </a:r>
            <a:r>
              <a:rPr sz="682" kern="1200" spc="160" dirty="0">
                <a:solidFill>
                  <a:srgbClr val="517891"/>
                </a:solidFill>
                <a:latin typeface="Times New Roman"/>
                <a:ea typeface="+mn-ea"/>
                <a:cs typeface="Times New Roman"/>
              </a:rPr>
              <a:t> </a:t>
            </a:r>
            <a:r>
              <a:rPr sz="682" kern="1200" spc="-27" dirty="0">
                <a:solidFill>
                  <a:srgbClr val="231F20"/>
                </a:solidFill>
                <a:latin typeface="Calibri"/>
                <a:ea typeface="+mn-ea"/>
                <a:cs typeface="Calibri"/>
              </a:rPr>
              <a:t>Measures </a:t>
            </a:r>
            <a:r>
              <a:rPr sz="682" kern="1200" spc="-24" dirty="0">
                <a:solidFill>
                  <a:srgbClr val="231F20"/>
                </a:solidFill>
                <a:latin typeface="Calibri"/>
                <a:ea typeface="+mn-ea"/>
                <a:cs typeface="Calibri"/>
              </a:rPr>
              <a:t>to </a:t>
            </a:r>
            <a:r>
              <a:rPr sz="682" kern="1200" spc="-27" dirty="0">
                <a:solidFill>
                  <a:srgbClr val="231F20"/>
                </a:solidFill>
                <a:latin typeface="Calibri"/>
                <a:ea typeface="+mn-ea"/>
                <a:cs typeface="Calibri"/>
              </a:rPr>
              <a:t>determine </a:t>
            </a:r>
            <a:r>
              <a:rPr sz="682" kern="1200" spc="-24" dirty="0">
                <a:solidFill>
                  <a:srgbClr val="231F20"/>
                </a:solidFill>
                <a:latin typeface="Calibri"/>
                <a:ea typeface="+mn-ea"/>
                <a:cs typeface="Calibri"/>
              </a:rPr>
              <a:t>progress </a:t>
            </a:r>
            <a:r>
              <a:rPr sz="682" kern="1200" spc="-27" dirty="0">
                <a:solidFill>
                  <a:srgbClr val="231F20"/>
                </a:solidFill>
                <a:latin typeface="Calibri"/>
                <a:ea typeface="+mn-ea"/>
                <a:cs typeface="Calibri"/>
              </a:rPr>
              <a:t>in </a:t>
            </a:r>
            <a:r>
              <a:rPr sz="682" kern="1200" spc="-31" dirty="0">
                <a:solidFill>
                  <a:srgbClr val="231F20"/>
                </a:solidFill>
                <a:latin typeface="Calibri"/>
                <a:ea typeface="+mn-ea"/>
                <a:cs typeface="Calibri"/>
              </a:rPr>
              <a:t>treatment</a:t>
            </a:r>
            <a:endParaRPr sz="682" kern="1200">
              <a:solidFill>
                <a:prstClr val="black"/>
              </a:solidFill>
              <a:latin typeface="Calibri"/>
              <a:ea typeface="+mn-ea"/>
              <a:cs typeface="Calibri"/>
            </a:endParaRPr>
          </a:p>
          <a:p>
            <a:pPr marL="281413" marR="233789" indent="-77930" defTabSz="623438">
              <a:buClr>
                <a:srgbClr val="517891"/>
              </a:buClr>
              <a:buFontTx/>
              <a:buChar char="•"/>
              <a:tabLst>
                <a:tab pos="281413" algn="l"/>
              </a:tabLst>
            </a:pPr>
            <a:r>
              <a:rPr sz="682" kern="1200" spc="-20" dirty="0">
                <a:solidFill>
                  <a:srgbClr val="231F20"/>
                </a:solidFill>
                <a:latin typeface="Calibri"/>
                <a:ea typeface="+mn-ea"/>
                <a:cs typeface="Calibri"/>
              </a:rPr>
              <a:t>Pain </a:t>
            </a:r>
            <a:r>
              <a:rPr sz="682" kern="1200" spc="-24" dirty="0">
                <a:solidFill>
                  <a:srgbClr val="231F20"/>
                </a:solidFill>
                <a:latin typeface="Calibri"/>
                <a:ea typeface="+mn-ea"/>
                <a:cs typeface="Calibri"/>
              </a:rPr>
              <a:t>relief and improved </a:t>
            </a:r>
            <a:r>
              <a:rPr sz="682" kern="1200" spc="-20" dirty="0">
                <a:solidFill>
                  <a:srgbClr val="231F20"/>
                </a:solidFill>
                <a:latin typeface="Calibri"/>
                <a:ea typeface="+mn-ea"/>
                <a:cs typeface="Calibri"/>
              </a:rPr>
              <a:t>physical </a:t>
            </a:r>
            <a:r>
              <a:rPr sz="682" kern="1200" spc="-24" dirty="0">
                <a:solidFill>
                  <a:srgbClr val="231F20"/>
                </a:solidFill>
                <a:latin typeface="Calibri"/>
                <a:ea typeface="+mn-ea"/>
                <a:cs typeface="Calibri"/>
              </a:rPr>
              <a:t>and  </a:t>
            </a:r>
            <a:r>
              <a:rPr sz="682" kern="1200" spc="-17" dirty="0">
                <a:solidFill>
                  <a:srgbClr val="231F20"/>
                </a:solidFill>
                <a:latin typeface="Calibri"/>
                <a:ea typeface="+mn-ea"/>
                <a:cs typeface="Calibri"/>
              </a:rPr>
              <a:t>psychosocial</a:t>
            </a:r>
            <a:r>
              <a:rPr sz="682" kern="1200" spc="-68" dirty="0">
                <a:solidFill>
                  <a:srgbClr val="231F20"/>
                </a:solidFill>
                <a:latin typeface="Calibri"/>
                <a:ea typeface="+mn-ea"/>
                <a:cs typeface="Calibri"/>
              </a:rPr>
              <a:t> </a:t>
            </a:r>
            <a:r>
              <a:rPr sz="682" kern="1200" spc="-20" dirty="0">
                <a:solidFill>
                  <a:srgbClr val="231F20"/>
                </a:solidFill>
                <a:latin typeface="Calibri"/>
                <a:ea typeface="+mn-ea"/>
                <a:cs typeface="Calibri"/>
              </a:rPr>
              <a:t>function</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7" dirty="0">
                <a:solidFill>
                  <a:srgbClr val="231F20"/>
                </a:solidFill>
                <a:latin typeface="Calibri"/>
                <a:ea typeface="+mn-ea"/>
                <a:cs typeface="Calibri"/>
              </a:rPr>
              <a:t>Quality </a:t>
            </a:r>
            <a:r>
              <a:rPr sz="682" kern="1200" spc="-14" dirty="0">
                <a:solidFill>
                  <a:srgbClr val="231F20"/>
                </a:solidFill>
                <a:latin typeface="Calibri"/>
                <a:ea typeface="+mn-ea"/>
                <a:cs typeface="Calibri"/>
              </a:rPr>
              <a:t>of</a:t>
            </a:r>
            <a:r>
              <a:rPr sz="682" kern="1200" spc="-31" dirty="0">
                <a:solidFill>
                  <a:srgbClr val="231F20"/>
                </a:solidFill>
                <a:latin typeface="Calibri"/>
                <a:ea typeface="+mn-ea"/>
                <a:cs typeface="Calibri"/>
              </a:rPr>
              <a:t> </a:t>
            </a:r>
            <a:r>
              <a:rPr sz="682" kern="1200" spc="-20" dirty="0">
                <a:solidFill>
                  <a:srgbClr val="231F20"/>
                </a:solidFill>
                <a:latin typeface="Calibri"/>
                <a:ea typeface="+mn-ea"/>
                <a:cs typeface="Calibri"/>
              </a:rPr>
              <a:t>life</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7" dirty="0">
                <a:solidFill>
                  <a:srgbClr val="231F20"/>
                </a:solidFill>
                <a:latin typeface="Calibri"/>
                <a:ea typeface="+mn-ea"/>
                <a:cs typeface="Calibri"/>
              </a:rPr>
              <a:t>Daily</a:t>
            </a:r>
            <a:r>
              <a:rPr sz="682" kern="1200" spc="-58" dirty="0">
                <a:solidFill>
                  <a:srgbClr val="231F20"/>
                </a:solidFill>
                <a:latin typeface="Calibri"/>
                <a:ea typeface="+mn-ea"/>
                <a:cs typeface="Calibri"/>
              </a:rPr>
              <a:t> </a:t>
            </a:r>
            <a:r>
              <a:rPr sz="682" kern="1200" spc="-20" dirty="0">
                <a:solidFill>
                  <a:srgbClr val="231F20"/>
                </a:solidFill>
                <a:latin typeface="Calibri"/>
                <a:ea typeface="+mn-ea"/>
                <a:cs typeface="Calibri"/>
              </a:rPr>
              <a:t>activities</a:t>
            </a:r>
            <a:endParaRPr sz="682" kern="1200">
              <a:solidFill>
                <a:prstClr val="black"/>
              </a:solidFill>
              <a:latin typeface="Calibri"/>
              <a:ea typeface="+mn-ea"/>
              <a:cs typeface="Calibri"/>
            </a:endParaRPr>
          </a:p>
          <a:p>
            <a:pPr marL="164518" marR="3464" indent="-116895" defTabSz="623438"/>
            <a:r>
              <a:rPr sz="682" kern="1200" spc="682" dirty="0">
                <a:solidFill>
                  <a:srgbClr val="517891"/>
                </a:solidFill>
                <a:latin typeface="Webdings"/>
                <a:ea typeface="+mn-ea"/>
                <a:cs typeface="Webdings"/>
              </a:rPr>
              <a:t>�</a:t>
            </a:r>
            <a:r>
              <a:rPr sz="682" kern="1200" spc="153" dirty="0">
                <a:solidFill>
                  <a:srgbClr val="517891"/>
                </a:solidFill>
                <a:latin typeface="Times New Roman"/>
                <a:ea typeface="+mn-ea"/>
                <a:cs typeface="Times New Roman"/>
              </a:rPr>
              <a:t> </a:t>
            </a:r>
            <a:r>
              <a:rPr sz="682" kern="1200" spc="-20" dirty="0">
                <a:solidFill>
                  <a:srgbClr val="231F20"/>
                </a:solidFill>
                <a:latin typeface="Calibri"/>
                <a:ea typeface="+mn-ea"/>
                <a:cs typeface="Calibri"/>
              </a:rPr>
              <a:t>Further </a:t>
            </a:r>
            <a:r>
              <a:rPr sz="682" kern="1200" spc="-17" dirty="0">
                <a:solidFill>
                  <a:srgbClr val="231F20"/>
                </a:solidFill>
                <a:latin typeface="Calibri"/>
                <a:ea typeface="+mn-ea"/>
                <a:cs typeface="Calibri"/>
              </a:rPr>
              <a:t>diagnostic </a:t>
            </a:r>
            <a:r>
              <a:rPr sz="682" kern="1200" spc="-27" dirty="0">
                <a:solidFill>
                  <a:srgbClr val="231F20"/>
                </a:solidFill>
                <a:latin typeface="Calibri"/>
                <a:ea typeface="+mn-ea"/>
                <a:cs typeface="Calibri"/>
              </a:rPr>
              <a:t>evaluations </a:t>
            </a:r>
            <a:r>
              <a:rPr sz="682" kern="1200" spc="-24" dirty="0">
                <a:solidFill>
                  <a:srgbClr val="231F20"/>
                </a:solidFill>
                <a:latin typeface="Calibri"/>
                <a:ea typeface="+mn-ea"/>
                <a:cs typeface="Calibri"/>
              </a:rPr>
              <a:t>and </a:t>
            </a:r>
            <a:r>
              <a:rPr sz="682" kern="1200" spc="-27" dirty="0">
                <a:solidFill>
                  <a:srgbClr val="231F20"/>
                </a:solidFill>
                <a:latin typeface="Calibri"/>
                <a:ea typeface="+mn-ea"/>
                <a:cs typeface="Calibri"/>
              </a:rPr>
              <a:t>the extent  </a:t>
            </a:r>
            <a:r>
              <a:rPr sz="682" kern="1200" spc="-24" dirty="0">
                <a:solidFill>
                  <a:srgbClr val="231F20"/>
                </a:solidFill>
                <a:latin typeface="Calibri"/>
                <a:ea typeface="+mn-ea"/>
                <a:cs typeface="Calibri"/>
              </a:rPr>
              <a:t>to </a:t>
            </a:r>
            <a:r>
              <a:rPr sz="682" kern="1200" spc="-31" dirty="0">
                <a:solidFill>
                  <a:srgbClr val="231F20"/>
                </a:solidFill>
                <a:latin typeface="Calibri"/>
                <a:ea typeface="+mn-ea"/>
                <a:cs typeface="Calibri"/>
              </a:rPr>
              <a:t>which </a:t>
            </a:r>
            <a:r>
              <a:rPr sz="682" kern="1200" spc="-27" dirty="0">
                <a:solidFill>
                  <a:srgbClr val="231F20"/>
                </a:solidFill>
                <a:latin typeface="Calibri"/>
                <a:ea typeface="+mn-ea"/>
                <a:cs typeface="Calibri"/>
              </a:rPr>
              <a:t>the pain </a:t>
            </a:r>
            <a:r>
              <a:rPr sz="682" kern="1200" spc="-24" dirty="0">
                <a:solidFill>
                  <a:srgbClr val="231F20"/>
                </a:solidFill>
                <a:latin typeface="Calibri"/>
                <a:ea typeface="+mn-ea"/>
                <a:cs typeface="Calibri"/>
              </a:rPr>
              <a:t>is associated </a:t>
            </a:r>
            <a:r>
              <a:rPr sz="682" kern="1200" spc="-41" dirty="0">
                <a:solidFill>
                  <a:srgbClr val="231F20"/>
                </a:solidFill>
                <a:latin typeface="Calibri"/>
                <a:ea typeface="+mn-ea"/>
                <a:cs typeface="Calibri"/>
              </a:rPr>
              <a:t>with </a:t>
            </a:r>
            <a:r>
              <a:rPr sz="682" kern="1200" spc="-20" dirty="0">
                <a:solidFill>
                  <a:srgbClr val="231F20"/>
                </a:solidFill>
                <a:latin typeface="Calibri"/>
                <a:ea typeface="+mn-ea"/>
                <a:cs typeface="Calibri"/>
              </a:rPr>
              <a:t>physical </a:t>
            </a:r>
            <a:r>
              <a:rPr sz="682" kern="1200" spc="-24" dirty="0">
                <a:solidFill>
                  <a:srgbClr val="231F20"/>
                </a:solidFill>
                <a:latin typeface="Calibri"/>
                <a:ea typeface="+mn-ea"/>
                <a:cs typeface="Calibri"/>
              </a:rPr>
              <a:t>and  </a:t>
            </a:r>
            <a:r>
              <a:rPr sz="682" kern="1200" spc="-17" dirty="0">
                <a:solidFill>
                  <a:srgbClr val="231F20"/>
                </a:solidFill>
                <a:latin typeface="Calibri"/>
                <a:ea typeface="+mn-ea"/>
                <a:cs typeface="Calibri"/>
              </a:rPr>
              <a:t>psychosocial</a:t>
            </a:r>
            <a:r>
              <a:rPr sz="682" kern="1200" spc="-72" dirty="0">
                <a:solidFill>
                  <a:srgbClr val="231F20"/>
                </a:solidFill>
                <a:latin typeface="Calibri"/>
                <a:ea typeface="+mn-ea"/>
                <a:cs typeface="Calibri"/>
              </a:rPr>
              <a:t> </a:t>
            </a:r>
            <a:r>
              <a:rPr sz="682" kern="1200" spc="-27" dirty="0">
                <a:solidFill>
                  <a:srgbClr val="231F20"/>
                </a:solidFill>
                <a:latin typeface="Calibri"/>
                <a:ea typeface="+mn-ea"/>
                <a:cs typeface="Calibri"/>
              </a:rPr>
              <a:t>impairment</a:t>
            </a:r>
            <a:endParaRPr sz="682" kern="1200">
              <a:solidFill>
                <a:prstClr val="black"/>
              </a:solidFill>
              <a:latin typeface="Calibri"/>
              <a:ea typeface="+mn-ea"/>
              <a:cs typeface="Calibri"/>
            </a:endParaRPr>
          </a:p>
          <a:p>
            <a:pPr marL="164518" marR="13421" indent="-116895" defTabSz="623438"/>
            <a:r>
              <a:rPr sz="682" kern="1200" spc="682" dirty="0">
                <a:solidFill>
                  <a:srgbClr val="517891"/>
                </a:solidFill>
                <a:latin typeface="Webdings"/>
                <a:ea typeface="+mn-ea"/>
                <a:cs typeface="Webdings"/>
              </a:rPr>
              <a:t>�</a:t>
            </a:r>
            <a:r>
              <a:rPr sz="682" kern="1200" spc="187" dirty="0">
                <a:solidFill>
                  <a:srgbClr val="517891"/>
                </a:solidFill>
                <a:latin typeface="Times New Roman"/>
                <a:ea typeface="+mn-ea"/>
                <a:cs typeface="Times New Roman"/>
              </a:rPr>
              <a:t> </a:t>
            </a:r>
            <a:r>
              <a:rPr sz="682" kern="1200" spc="7" dirty="0">
                <a:solidFill>
                  <a:srgbClr val="231F20"/>
                </a:solidFill>
                <a:latin typeface="Calibri"/>
                <a:ea typeface="+mn-ea"/>
                <a:cs typeface="Calibri"/>
              </a:rPr>
              <a:t>The </a:t>
            </a:r>
            <a:r>
              <a:rPr sz="682" kern="1200" spc="-24" dirty="0">
                <a:solidFill>
                  <a:srgbClr val="231F20"/>
                </a:solidFill>
                <a:latin typeface="Calibri"/>
                <a:ea typeface="+mn-ea"/>
                <a:cs typeface="Calibri"/>
              </a:rPr>
              <a:t>presence </a:t>
            </a:r>
            <a:r>
              <a:rPr sz="682" kern="1200" spc="-27" dirty="0">
                <a:solidFill>
                  <a:srgbClr val="231F20"/>
                </a:solidFill>
                <a:latin typeface="Calibri"/>
                <a:ea typeface="+mn-ea"/>
                <a:cs typeface="Calibri"/>
              </a:rPr>
              <a:t>or </a:t>
            </a:r>
            <a:r>
              <a:rPr sz="682" kern="1200" spc="-24" dirty="0">
                <a:solidFill>
                  <a:srgbClr val="231F20"/>
                </a:solidFill>
                <a:latin typeface="Calibri"/>
                <a:ea typeface="+mn-ea"/>
                <a:cs typeface="Calibri"/>
              </a:rPr>
              <a:t>absence </a:t>
            </a:r>
            <a:r>
              <a:rPr sz="682" kern="1200" spc="-14" dirty="0">
                <a:solidFill>
                  <a:srgbClr val="231F20"/>
                </a:solidFill>
                <a:latin typeface="Calibri"/>
                <a:ea typeface="+mn-ea"/>
                <a:cs typeface="Calibri"/>
              </a:rPr>
              <a:t>of </a:t>
            </a:r>
            <a:r>
              <a:rPr sz="682" kern="1200" spc="-27" dirty="0">
                <a:solidFill>
                  <a:srgbClr val="231F20"/>
                </a:solidFill>
                <a:latin typeface="Calibri"/>
                <a:ea typeface="+mn-ea"/>
                <a:cs typeface="Calibri"/>
              </a:rPr>
              <a:t>any </a:t>
            </a:r>
            <a:r>
              <a:rPr sz="682" kern="1200" spc="-24" dirty="0">
                <a:solidFill>
                  <a:srgbClr val="231F20"/>
                </a:solidFill>
                <a:latin typeface="Calibri"/>
                <a:ea typeface="+mn-ea"/>
                <a:cs typeface="Calibri"/>
              </a:rPr>
              <a:t>indicators </a:t>
            </a:r>
            <a:r>
              <a:rPr sz="682" kern="1200" spc="-242" dirty="0">
                <a:solidFill>
                  <a:srgbClr val="231F20"/>
                </a:solidFill>
                <a:latin typeface="Calibri"/>
                <a:ea typeface="+mn-ea"/>
                <a:cs typeface="Calibri"/>
              </a:rPr>
              <a:t>for </a:t>
            </a:r>
            <a:r>
              <a:rPr sz="682" kern="1200" spc="-150" dirty="0">
                <a:solidFill>
                  <a:srgbClr val="231F20"/>
                </a:solidFill>
                <a:latin typeface="Calibri"/>
                <a:ea typeface="+mn-ea"/>
                <a:cs typeface="Calibri"/>
              </a:rPr>
              <a:t> </a:t>
            </a:r>
            <a:r>
              <a:rPr sz="682" kern="1200" spc="-24" dirty="0">
                <a:solidFill>
                  <a:srgbClr val="231F20"/>
                </a:solidFill>
                <a:latin typeface="Calibri"/>
                <a:ea typeface="+mn-ea"/>
                <a:cs typeface="Calibri"/>
              </a:rPr>
              <a:t>medication </a:t>
            </a:r>
            <a:r>
              <a:rPr sz="682" kern="1200" spc="-31" dirty="0">
                <a:solidFill>
                  <a:srgbClr val="231F20"/>
                </a:solidFill>
                <a:latin typeface="Calibri"/>
                <a:ea typeface="+mn-ea"/>
                <a:cs typeface="Calibri"/>
              </a:rPr>
              <a:t>misuse, </a:t>
            </a:r>
            <a:r>
              <a:rPr sz="682" kern="1200" spc="-27" dirty="0">
                <a:solidFill>
                  <a:srgbClr val="231F20"/>
                </a:solidFill>
                <a:latin typeface="Calibri"/>
                <a:ea typeface="+mn-ea"/>
                <a:cs typeface="Calibri"/>
              </a:rPr>
              <a:t>abuse, or </a:t>
            </a:r>
            <a:r>
              <a:rPr sz="682" kern="1200" spc="-24" dirty="0">
                <a:solidFill>
                  <a:srgbClr val="231F20"/>
                </a:solidFill>
                <a:latin typeface="Calibri"/>
                <a:ea typeface="+mn-ea"/>
                <a:cs typeface="Calibri"/>
              </a:rPr>
              <a:t>diversion and </a:t>
            </a:r>
            <a:r>
              <a:rPr sz="682" kern="1200" spc="-31" dirty="0">
                <a:solidFill>
                  <a:srgbClr val="231F20"/>
                </a:solidFill>
                <a:latin typeface="Calibri"/>
                <a:ea typeface="+mn-ea"/>
                <a:cs typeface="Calibri"/>
              </a:rPr>
              <a:t>take  </a:t>
            </a:r>
            <a:r>
              <a:rPr sz="682" kern="1200" spc="-24" dirty="0">
                <a:solidFill>
                  <a:srgbClr val="231F20"/>
                </a:solidFill>
                <a:latin typeface="Calibri"/>
                <a:ea typeface="+mn-ea"/>
                <a:cs typeface="Calibri"/>
              </a:rPr>
              <a:t>appropriate</a:t>
            </a:r>
            <a:r>
              <a:rPr sz="682" kern="1200" spc="-61" dirty="0">
                <a:solidFill>
                  <a:srgbClr val="231F20"/>
                </a:solidFill>
                <a:latin typeface="Calibri"/>
                <a:ea typeface="+mn-ea"/>
                <a:cs typeface="Calibri"/>
              </a:rPr>
              <a:t> </a:t>
            </a:r>
            <a:r>
              <a:rPr sz="682" kern="1200" spc="-20" dirty="0">
                <a:solidFill>
                  <a:srgbClr val="231F20"/>
                </a:solidFill>
                <a:latin typeface="Calibri"/>
                <a:ea typeface="+mn-ea"/>
                <a:cs typeface="Calibri"/>
              </a:rPr>
              <a:t>action</a:t>
            </a:r>
            <a:endParaRPr sz="682" kern="1200">
              <a:solidFill>
                <a:prstClr val="black"/>
              </a:solidFill>
              <a:latin typeface="Calibri"/>
              <a:ea typeface="+mn-ea"/>
              <a:cs typeface="Calibri"/>
            </a:endParaRPr>
          </a:p>
        </p:txBody>
      </p:sp>
      <p:sp>
        <p:nvSpPr>
          <p:cNvPr id="7" name="object 7"/>
          <p:cNvSpPr txBox="1"/>
          <p:nvPr/>
        </p:nvSpPr>
        <p:spPr>
          <a:xfrm>
            <a:off x="2537114" y="2184687"/>
            <a:ext cx="1911927" cy="657063"/>
          </a:xfrm>
          <a:prstGeom prst="rect">
            <a:avLst/>
          </a:prstGeom>
        </p:spPr>
        <p:txBody>
          <a:bodyPr vert="horz" wrap="square" lIns="0" tIns="8659" rIns="0" bIns="0" rtlCol="0">
            <a:spAutoFit/>
          </a:bodyPr>
          <a:lstStyle/>
          <a:p>
            <a:pPr marL="8659" defTabSz="623438">
              <a:lnSpc>
                <a:spcPts val="1282"/>
              </a:lnSpc>
              <a:spcBef>
                <a:spcPts val="68"/>
              </a:spcBef>
            </a:pPr>
            <a:r>
              <a:rPr sz="1091" b="1" kern="1200" spc="34" dirty="0">
                <a:solidFill>
                  <a:srgbClr val="39607A"/>
                </a:solidFill>
                <a:latin typeface="Calibri"/>
                <a:ea typeface="+mn-ea"/>
                <a:cs typeface="Calibri"/>
              </a:rPr>
              <a:t>Step</a:t>
            </a:r>
            <a:r>
              <a:rPr sz="1091" b="1" kern="1200" spc="-85" dirty="0">
                <a:solidFill>
                  <a:srgbClr val="39607A"/>
                </a:solidFill>
                <a:latin typeface="Calibri"/>
                <a:ea typeface="+mn-ea"/>
                <a:cs typeface="Calibri"/>
              </a:rPr>
              <a:t> </a:t>
            </a:r>
            <a:r>
              <a:rPr sz="1091" b="1" kern="1200" dirty="0">
                <a:solidFill>
                  <a:srgbClr val="39607A"/>
                </a:solidFill>
                <a:latin typeface="Calibri"/>
                <a:ea typeface="+mn-ea"/>
                <a:cs typeface="Calibri"/>
              </a:rPr>
              <a:t>5</a:t>
            </a:r>
            <a:endParaRPr sz="1091" kern="1200">
              <a:solidFill>
                <a:prstClr val="black"/>
              </a:solidFill>
              <a:latin typeface="Calibri"/>
              <a:ea typeface="+mn-ea"/>
              <a:cs typeface="Calibri"/>
            </a:endParaRPr>
          </a:p>
          <a:p>
            <a:pPr marL="8659" defTabSz="623438">
              <a:lnSpc>
                <a:spcPts val="955"/>
              </a:lnSpc>
            </a:pPr>
            <a:r>
              <a:rPr sz="818" kern="1200" spc="-24" dirty="0">
                <a:solidFill>
                  <a:srgbClr val="39607A"/>
                </a:solidFill>
                <a:latin typeface="Calibri"/>
                <a:ea typeface="+mn-ea"/>
                <a:cs typeface="Calibri"/>
              </a:rPr>
              <a:t>Include </a:t>
            </a:r>
            <a:r>
              <a:rPr sz="818" kern="1200" spc="-27" dirty="0">
                <a:solidFill>
                  <a:srgbClr val="39607A"/>
                </a:solidFill>
                <a:latin typeface="Calibri"/>
                <a:ea typeface="+mn-ea"/>
                <a:cs typeface="Calibri"/>
              </a:rPr>
              <a:t>informed consent </a:t>
            </a:r>
            <a:r>
              <a:rPr sz="818" kern="1200" spc="-31" dirty="0">
                <a:solidFill>
                  <a:srgbClr val="39607A"/>
                </a:solidFill>
                <a:latin typeface="Calibri"/>
                <a:ea typeface="+mn-ea"/>
                <a:cs typeface="Calibri"/>
              </a:rPr>
              <a:t>in </a:t>
            </a:r>
            <a:r>
              <a:rPr sz="818" kern="1200" spc="-34" dirty="0">
                <a:solidFill>
                  <a:srgbClr val="39607A"/>
                </a:solidFill>
                <a:latin typeface="Calibri"/>
                <a:ea typeface="+mn-ea"/>
                <a:cs typeface="Calibri"/>
              </a:rPr>
              <a:t>the </a:t>
            </a:r>
            <a:r>
              <a:rPr sz="818" kern="1200" spc="-24" dirty="0">
                <a:solidFill>
                  <a:srgbClr val="39607A"/>
                </a:solidFill>
                <a:latin typeface="Calibri"/>
                <a:ea typeface="+mn-ea"/>
                <a:cs typeface="Calibri"/>
              </a:rPr>
              <a:t>medical</a:t>
            </a:r>
            <a:r>
              <a:rPr sz="818" kern="1200" spc="92" dirty="0">
                <a:solidFill>
                  <a:srgbClr val="39607A"/>
                </a:solidFill>
                <a:latin typeface="Calibri"/>
                <a:ea typeface="+mn-ea"/>
                <a:cs typeface="Calibri"/>
              </a:rPr>
              <a:t> </a:t>
            </a:r>
            <a:r>
              <a:rPr sz="818" kern="1200" spc="-31" dirty="0">
                <a:solidFill>
                  <a:srgbClr val="39607A"/>
                </a:solidFill>
                <a:latin typeface="Calibri"/>
                <a:ea typeface="+mn-ea"/>
                <a:cs typeface="Calibri"/>
              </a:rPr>
              <a:t>record:</a:t>
            </a:r>
            <a:endParaRPr sz="818" kern="1200">
              <a:solidFill>
                <a:prstClr val="black"/>
              </a:solidFill>
              <a:latin typeface="Calibri"/>
              <a:ea typeface="+mn-ea"/>
              <a:cs typeface="Calibri"/>
            </a:endParaRPr>
          </a:p>
          <a:p>
            <a:pPr marL="47624" defTabSz="623438">
              <a:spcBef>
                <a:spcPts val="279"/>
              </a:spcBef>
            </a:pPr>
            <a:r>
              <a:rPr sz="682" kern="1200" spc="682" dirty="0">
                <a:solidFill>
                  <a:srgbClr val="517891"/>
                </a:solidFill>
                <a:latin typeface="Webdings"/>
                <a:ea typeface="+mn-ea"/>
                <a:cs typeface="Webdings"/>
              </a:rPr>
              <a:t>�</a:t>
            </a:r>
            <a:r>
              <a:rPr sz="682" kern="1200" dirty="0">
                <a:solidFill>
                  <a:srgbClr val="517891"/>
                </a:solidFill>
                <a:latin typeface="Times New Roman"/>
                <a:ea typeface="+mn-ea"/>
                <a:cs typeface="Times New Roman"/>
              </a:rPr>
              <a:t> </a:t>
            </a:r>
            <a:r>
              <a:rPr sz="682" kern="1200" spc="-14" dirty="0">
                <a:solidFill>
                  <a:srgbClr val="231F20"/>
                </a:solidFill>
                <a:latin typeface="Calibri"/>
                <a:ea typeface="+mn-ea"/>
                <a:cs typeface="Calibri"/>
              </a:rPr>
              <a:t>Risks</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7" dirty="0">
                <a:solidFill>
                  <a:srgbClr val="517891"/>
                </a:solidFill>
                <a:latin typeface="Times New Roman"/>
                <a:ea typeface="+mn-ea"/>
                <a:cs typeface="Times New Roman"/>
              </a:rPr>
              <a:t> </a:t>
            </a:r>
            <a:r>
              <a:rPr sz="682" kern="1200" spc="-20" dirty="0">
                <a:solidFill>
                  <a:srgbClr val="231F20"/>
                </a:solidFill>
                <a:latin typeface="Calibri"/>
                <a:ea typeface="+mn-ea"/>
                <a:cs typeface="Calibri"/>
              </a:rPr>
              <a:t>Benefits</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68" dirty="0">
                <a:solidFill>
                  <a:srgbClr val="517891"/>
                </a:solidFill>
                <a:latin typeface="Times New Roman"/>
                <a:ea typeface="+mn-ea"/>
                <a:cs typeface="Times New Roman"/>
              </a:rPr>
              <a:t> </a:t>
            </a:r>
            <a:r>
              <a:rPr sz="682" kern="1200" spc="-20" dirty="0">
                <a:solidFill>
                  <a:srgbClr val="231F20"/>
                </a:solidFill>
                <a:latin typeface="Calibri"/>
                <a:ea typeface="+mn-ea"/>
                <a:cs typeface="Calibri"/>
              </a:rPr>
              <a:t>Alternative </a:t>
            </a:r>
            <a:r>
              <a:rPr sz="682" kern="1200" spc="-24" dirty="0">
                <a:solidFill>
                  <a:srgbClr val="231F20"/>
                </a:solidFill>
                <a:latin typeface="Calibri"/>
                <a:ea typeface="+mn-ea"/>
                <a:cs typeface="Calibri"/>
              </a:rPr>
              <a:t>approaches</a:t>
            </a:r>
            <a:endParaRPr sz="682" kern="1200">
              <a:solidFill>
                <a:prstClr val="black"/>
              </a:solidFill>
              <a:latin typeface="Calibri"/>
              <a:ea typeface="+mn-ea"/>
              <a:cs typeface="Calibri"/>
            </a:endParaRPr>
          </a:p>
        </p:txBody>
      </p:sp>
      <p:sp>
        <p:nvSpPr>
          <p:cNvPr id="8" name="object 8"/>
          <p:cNvSpPr txBox="1"/>
          <p:nvPr/>
        </p:nvSpPr>
        <p:spPr>
          <a:xfrm>
            <a:off x="2537114" y="2930234"/>
            <a:ext cx="1917556" cy="1297301"/>
          </a:xfrm>
          <a:prstGeom prst="rect">
            <a:avLst/>
          </a:prstGeom>
        </p:spPr>
        <p:txBody>
          <a:bodyPr vert="horz" wrap="square" lIns="0" tIns="8659" rIns="0" bIns="0" rtlCol="0">
            <a:spAutoFit/>
          </a:bodyPr>
          <a:lstStyle/>
          <a:p>
            <a:pPr marL="8659" defTabSz="623438">
              <a:lnSpc>
                <a:spcPts val="1282"/>
              </a:lnSpc>
              <a:spcBef>
                <a:spcPts val="68"/>
              </a:spcBef>
            </a:pPr>
            <a:r>
              <a:rPr sz="1091" b="1" kern="1200" spc="34" dirty="0">
                <a:solidFill>
                  <a:srgbClr val="39607A"/>
                </a:solidFill>
                <a:latin typeface="Calibri"/>
                <a:ea typeface="+mn-ea"/>
                <a:cs typeface="Calibri"/>
              </a:rPr>
              <a:t>Step</a:t>
            </a:r>
            <a:r>
              <a:rPr sz="1091" b="1" kern="1200" spc="-85" dirty="0">
                <a:solidFill>
                  <a:srgbClr val="39607A"/>
                </a:solidFill>
                <a:latin typeface="Calibri"/>
                <a:ea typeface="+mn-ea"/>
                <a:cs typeface="Calibri"/>
              </a:rPr>
              <a:t> </a:t>
            </a:r>
            <a:r>
              <a:rPr sz="1091" b="1" kern="1200" spc="17" dirty="0">
                <a:solidFill>
                  <a:srgbClr val="39607A"/>
                </a:solidFill>
                <a:latin typeface="Calibri"/>
                <a:ea typeface="+mn-ea"/>
                <a:cs typeface="Calibri"/>
              </a:rPr>
              <a:t>6</a:t>
            </a:r>
            <a:endParaRPr sz="1091" kern="1200">
              <a:solidFill>
                <a:prstClr val="black"/>
              </a:solidFill>
              <a:latin typeface="Calibri"/>
              <a:ea typeface="+mn-ea"/>
              <a:cs typeface="Calibri"/>
            </a:endParaRPr>
          </a:p>
          <a:p>
            <a:pPr marL="8659" marR="135511" defTabSz="623438">
              <a:lnSpc>
                <a:spcPts val="982"/>
              </a:lnSpc>
              <a:spcBef>
                <a:spcPts val="3"/>
              </a:spcBef>
            </a:pPr>
            <a:r>
              <a:rPr sz="818" kern="1200" spc="-24" dirty="0">
                <a:solidFill>
                  <a:srgbClr val="39607A"/>
                </a:solidFill>
                <a:latin typeface="Calibri"/>
                <a:ea typeface="+mn-ea"/>
                <a:cs typeface="Calibri"/>
              </a:rPr>
              <a:t>Include </a:t>
            </a:r>
            <a:r>
              <a:rPr sz="818" kern="1200" spc="-37" dirty="0">
                <a:solidFill>
                  <a:srgbClr val="39607A"/>
                </a:solidFill>
                <a:latin typeface="Calibri"/>
                <a:ea typeface="+mn-ea"/>
                <a:cs typeface="Calibri"/>
              </a:rPr>
              <a:t>a </a:t>
            </a:r>
            <a:r>
              <a:rPr sz="818" kern="1200" spc="-44" dirty="0">
                <a:solidFill>
                  <a:srgbClr val="39607A"/>
                </a:solidFill>
                <a:latin typeface="Calibri"/>
                <a:ea typeface="+mn-ea"/>
                <a:cs typeface="Calibri"/>
              </a:rPr>
              <a:t>written </a:t>
            </a:r>
            <a:r>
              <a:rPr sz="818" kern="1200" spc="-37" dirty="0">
                <a:solidFill>
                  <a:srgbClr val="39607A"/>
                </a:solidFill>
                <a:latin typeface="Calibri"/>
                <a:ea typeface="+mn-ea"/>
                <a:cs typeface="Calibri"/>
              </a:rPr>
              <a:t>treatment </a:t>
            </a:r>
            <a:r>
              <a:rPr sz="818" kern="1200" spc="-31" dirty="0">
                <a:solidFill>
                  <a:srgbClr val="39607A"/>
                </a:solidFill>
                <a:latin typeface="Calibri"/>
                <a:ea typeface="+mn-ea"/>
                <a:cs typeface="Calibri"/>
              </a:rPr>
              <a:t>agreement in </a:t>
            </a:r>
            <a:r>
              <a:rPr sz="818" kern="1200" spc="-34" dirty="0">
                <a:solidFill>
                  <a:srgbClr val="39607A"/>
                </a:solidFill>
                <a:latin typeface="Calibri"/>
                <a:ea typeface="+mn-ea"/>
                <a:cs typeface="Calibri"/>
              </a:rPr>
              <a:t>the  </a:t>
            </a:r>
            <a:r>
              <a:rPr sz="818" kern="1200" spc="-24" dirty="0">
                <a:solidFill>
                  <a:srgbClr val="39607A"/>
                </a:solidFill>
                <a:latin typeface="Calibri"/>
                <a:ea typeface="+mn-ea"/>
                <a:cs typeface="Calibri"/>
              </a:rPr>
              <a:t>medical </a:t>
            </a:r>
            <a:r>
              <a:rPr sz="818" kern="1200" spc="-27" dirty="0">
                <a:solidFill>
                  <a:srgbClr val="39607A"/>
                </a:solidFill>
                <a:latin typeface="Calibri"/>
                <a:ea typeface="+mn-ea"/>
                <a:cs typeface="Calibri"/>
              </a:rPr>
              <a:t>record </a:t>
            </a:r>
            <a:r>
              <a:rPr sz="818" kern="1200" spc="-34" dirty="0">
                <a:solidFill>
                  <a:srgbClr val="39607A"/>
                </a:solidFill>
                <a:latin typeface="Calibri"/>
                <a:ea typeface="+mn-ea"/>
                <a:cs typeface="Calibri"/>
              </a:rPr>
              <a:t>that</a:t>
            </a:r>
            <a:r>
              <a:rPr sz="818" kern="1200" spc="-10" dirty="0">
                <a:solidFill>
                  <a:srgbClr val="39607A"/>
                </a:solidFill>
                <a:latin typeface="Calibri"/>
                <a:ea typeface="+mn-ea"/>
                <a:cs typeface="Calibri"/>
              </a:rPr>
              <a:t> </a:t>
            </a:r>
            <a:r>
              <a:rPr sz="818" kern="1200" spc="-27" dirty="0">
                <a:solidFill>
                  <a:srgbClr val="39607A"/>
                </a:solidFill>
                <a:latin typeface="Calibri"/>
                <a:ea typeface="+mn-ea"/>
                <a:cs typeface="Calibri"/>
              </a:rPr>
              <a:t>includes:</a:t>
            </a:r>
            <a:endParaRPr sz="818" kern="1200">
              <a:solidFill>
                <a:prstClr val="black"/>
              </a:solidFill>
              <a:latin typeface="Calibri"/>
              <a:ea typeface="+mn-ea"/>
              <a:cs typeface="Calibri"/>
            </a:endParaRPr>
          </a:p>
          <a:p>
            <a:pPr marL="47624" defTabSz="623438">
              <a:spcBef>
                <a:spcPts val="245"/>
              </a:spcBef>
            </a:pPr>
            <a:r>
              <a:rPr sz="682" kern="1200" spc="682" dirty="0">
                <a:solidFill>
                  <a:srgbClr val="517891"/>
                </a:solidFill>
                <a:latin typeface="Webdings"/>
                <a:ea typeface="+mn-ea"/>
                <a:cs typeface="Webdings"/>
              </a:rPr>
              <a:t>�</a:t>
            </a:r>
            <a:r>
              <a:rPr sz="682" kern="1200" spc="41" dirty="0">
                <a:solidFill>
                  <a:srgbClr val="517891"/>
                </a:solidFill>
                <a:latin typeface="Times New Roman"/>
                <a:ea typeface="+mn-ea"/>
                <a:cs typeface="Times New Roman"/>
              </a:rPr>
              <a:t> </a:t>
            </a:r>
            <a:r>
              <a:rPr sz="682" kern="1200" spc="-27" dirty="0">
                <a:solidFill>
                  <a:srgbClr val="231F20"/>
                </a:solidFill>
                <a:latin typeface="Calibri"/>
                <a:ea typeface="+mn-ea"/>
                <a:cs typeface="Calibri"/>
              </a:rPr>
              <a:t>Parameters </a:t>
            </a:r>
            <a:r>
              <a:rPr sz="682" kern="1200" spc="-14" dirty="0">
                <a:solidFill>
                  <a:srgbClr val="231F20"/>
                </a:solidFill>
                <a:latin typeface="Calibri"/>
                <a:ea typeface="+mn-ea"/>
                <a:cs typeface="Calibri"/>
              </a:rPr>
              <a:t>of </a:t>
            </a:r>
            <a:r>
              <a:rPr sz="682" kern="1200" spc="-31" dirty="0">
                <a:solidFill>
                  <a:srgbClr val="231F20"/>
                </a:solidFill>
                <a:latin typeface="Calibri"/>
                <a:ea typeface="+mn-ea"/>
                <a:cs typeface="Calibri"/>
              </a:rPr>
              <a:t>treatment</a:t>
            </a:r>
            <a:endParaRPr sz="682" kern="1200">
              <a:solidFill>
                <a:prstClr val="black"/>
              </a:solidFill>
              <a:latin typeface="Calibri"/>
              <a:ea typeface="+mn-ea"/>
              <a:cs typeface="Calibri"/>
            </a:endParaRPr>
          </a:p>
          <a:p>
            <a:pPr marL="164518" marR="3464" indent="-116895" defTabSz="623438"/>
            <a:r>
              <a:rPr sz="682" kern="1200" spc="682" dirty="0">
                <a:solidFill>
                  <a:srgbClr val="517891"/>
                </a:solidFill>
                <a:latin typeface="Webdings"/>
                <a:ea typeface="+mn-ea"/>
                <a:cs typeface="Webdings"/>
              </a:rPr>
              <a:t>�</a:t>
            </a:r>
            <a:r>
              <a:rPr sz="682" kern="1200" spc="222" dirty="0">
                <a:solidFill>
                  <a:srgbClr val="517891"/>
                </a:solidFill>
                <a:latin typeface="Times New Roman"/>
                <a:ea typeface="+mn-ea"/>
                <a:cs typeface="Times New Roman"/>
              </a:rPr>
              <a:t> </a:t>
            </a:r>
            <a:r>
              <a:rPr sz="682" kern="1200" spc="-27" dirty="0">
                <a:solidFill>
                  <a:srgbClr val="231F20"/>
                </a:solidFill>
                <a:latin typeface="Calibri"/>
                <a:ea typeface="+mn-ea"/>
                <a:cs typeface="Calibri"/>
              </a:rPr>
              <a:t>Permission </a:t>
            </a:r>
            <a:r>
              <a:rPr sz="682" kern="1200" spc="-20" dirty="0">
                <a:solidFill>
                  <a:srgbClr val="231F20"/>
                </a:solidFill>
                <a:latin typeface="Calibri"/>
                <a:ea typeface="+mn-ea"/>
                <a:cs typeface="Calibri"/>
              </a:rPr>
              <a:t>for </a:t>
            </a:r>
            <a:r>
              <a:rPr sz="682" kern="1200" spc="-27" dirty="0">
                <a:solidFill>
                  <a:srgbClr val="231F20"/>
                </a:solidFill>
                <a:latin typeface="Calibri"/>
                <a:ea typeface="+mn-ea"/>
                <a:cs typeface="Calibri"/>
              </a:rPr>
              <a:t>the </a:t>
            </a:r>
            <a:r>
              <a:rPr sz="682" kern="1200" spc="-24" dirty="0">
                <a:solidFill>
                  <a:srgbClr val="231F20"/>
                </a:solidFill>
                <a:latin typeface="Calibri"/>
                <a:ea typeface="+mn-ea"/>
                <a:cs typeface="Calibri"/>
              </a:rPr>
              <a:t>practitioner to obtain </a:t>
            </a:r>
            <a:r>
              <a:rPr sz="682" kern="1200" spc="-31" dirty="0">
                <a:solidFill>
                  <a:srgbClr val="231F20"/>
                </a:solidFill>
                <a:latin typeface="Calibri"/>
                <a:ea typeface="+mn-ea"/>
                <a:cs typeface="Calibri"/>
              </a:rPr>
              <a:t>urine </a:t>
            </a:r>
            <a:r>
              <a:rPr sz="682" kern="1200" spc="-156" dirty="0">
                <a:solidFill>
                  <a:srgbClr val="231F20"/>
                </a:solidFill>
                <a:latin typeface="Calibri"/>
                <a:ea typeface="+mn-ea"/>
                <a:cs typeface="Calibri"/>
              </a:rPr>
              <a:t>drug </a:t>
            </a:r>
            <a:r>
              <a:rPr sz="682" kern="1200" spc="-150" dirty="0">
                <a:solidFill>
                  <a:srgbClr val="231F20"/>
                </a:solidFill>
                <a:latin typeface="Calibri"/>
                <a:ea typeface="+mn-ea"/>
                <a:cs typeface="Calibri"/>
              </a:rPr>
              <a:t> </a:t>
            </a:r>
            <a:r>
              <a:rPr sz="682" kern="1200" spc="-27" dirty="0">
                <a:solidFill>
                  <a:srgbClr val="231F20"/>
                </a:solidFill>
                <a:latin typeface="Calibri"/>
                <a:ea typeface="+mn-ea"/>
                <a:cs typeface="Calibri"/>
              </a:rPr>
              <a:t>screens or </a:t>
            </a:r>
            <a:r>
              <a:rPr sz="682" kern="1200" spc="-34" dirty="0">
                <a:solidFill>
                  <a:srgbClr val="231F20"/>
                </a:solidFill>
                <a:latin typeface="Calibri"/>
                <a:ea typeface="+mn-ea"/>
                <a:cs typeface="Calibri"/>
              </a:rPr>
              <a:t>serum </a:t>
            </a:r>
            <a:r>
              <a:rPr sz="682" kern="1200" spc="-24" dirty="0">
                <a:solidFill>
                  <a:srgbClr val="231F20"/>
                </a:solidFill>
                <a:latin typeface="Calibri"/>
                <a:ea typeface="+mn-ea"/>
                <a:cs typeface="Calibri"/>
              </a:rPr>
              <a:t>medication </a:t>
            </a:r>
            <a:r>
              <a:rPr sz="682" kern="1200" spc="-27" dirty="0">
                <a:solidFill>
                  <a:srgbClr val="231F20"/>
                </a:solidFill>
                <a:latin typeface="Calibri"/>
                <a:ea typeface="+mn-ea"/>
                <a:cs typeface="Calibri"/>
              </a:rPr>
              <a:t>levels, </a:t>
            </a:r>
            <a:r>
              <a:rPr sz="682" kern="1200" spc="-24" dirty="0">
                <a:solidFill>
                  <a:srgbClr val="231F20"/>
                </a:solidFill>
                <a:latin typeface="Calibri"/>
                <a:ea typeface="+mn-ea"/>
                <a:cs typeface="Calibri"/>
              </a:rPr>
              <a:t>query and  receive </a:t>
            </a:r>
            <a:r>
              <a:rPr sz="682" kern="1200" spc="-27" dirty="0">
                <a:solidFill>
                  <a:srgbClr val="231F20"/>
                </a:solidFill>
                <a:latin typeface="Calibri"/>
                <a:ea typeface="+mn-ea"/>
                <a:cs typeface="Calibri"/>
              </a:rPr>
              <a:t>reports from the </a:t>
            </a:r>
            <a:r>
              <a:rPr sz="682" kern="1200" spc="-17" dirty="0">
                <a:solidFill>
                  <a:srgbClr val="231F20"/>
                </a:solidFill>
                <a:latin typeface="Calibri"/>
                <a:ea typeface="+mn-ea"/>
                <a:cs typeface="Calibri"/>
              </a:rPr>
              <a:t>PMP, </a:t>
            </a:r>
            <a:r>
              <a:rPr sz="682" kern="1200" spc="-24" dirty="0">
                <a:solidFill>
                  <a:srgbClr val="231F20"/>
                </a:solidFill>
                <a:latin typeface="Calibri"/>
                <a:ea typeface="+mn-ea"/>
                <a:cs typeface="Calibri"/>
              </a:rPr>
              <a:t>and consult </a:t>
            </a:r>
            <a:r>
              <a:rPr sz="682" kern="1200" spc="-41" dirty="0">
                <a:solidFill>
                  <a:srgbClr val="231F20"/>
                </a:solidFill>
                <a:latin typeface="Calibri"/>
                <a:ea typeface="+mn-ea"/>
                <a:cs typeface="Calibri"/>
              </a:rPr>
              <a:t>with </a:t>
            </a:r>
            <a:r>
              <a:rPr sz="682" kern="1200" spc="-27" dirty="0">
                <a:solidFill>
                  <a:srgbClr val="231F20"/>
                </a:solidFill>
                <a:latin typeface="Calibri"/>
                <a:ea typeface="+mn-ea"/>
                <a:cs typeface="Calibri"/>
              </a:rPr>
              <a:t>other  </a:t>
            </a:r>
            <a:r>
              <a:rPr sz="682" kern="1200" spc="-24" dirty="0">
                <a:solidFill>
                  <a:srgbClr val="231F20"/>
                </a:solidFill>
                <a:latin typeface="Calibri"/>
                <a:ea typeface="+mn-ea"/>
                <a:cs typeface="Calibri"/>
              </a:rPr>
              <a:t>prescribers </a:t>
            </a:r>
            <a:r>
              <a:rPr sz="682" kern="1200" spc="-27" dirty="0">
                <a:solidFill>
                  <a:srgbClr val="231F20"/>
                </a:solidFill>
                <a:latin typeface="Calibri"/>
                <a:ea typeface="+mn-ea"/>
                <a:cs typeface="Calibri"/>
              </a:rPr>
              <a:t>or</a:t>
            </a:r>
            <a:r>
              <a:rPr sz="682" kern="1200" spc="-10" dirty="0">
                <a:solidFill>
                  <a:srgbClr val="231F20"/>
                </a:solidFill>
                <a:latin typeface="Calibri"/>
                <a:ea typeface="+mn-ea"/>
                <a:cs typeface="Calibri"/>
              </a:rPr>
              <a:t> </a:t>
            </a:r>
            <a:r>
              <a:rPr sz="682" kern="1200" spc="-27" dirty="0">
                <a:solidFill>
                  <a:srgbClr val="231F20"/>
                </a:solidFill>
                <a:latin typeface="Calibri"/>
                <a:ea typeface="+mn-ea"/>
                <a:cs typeface="Calibri"/>
              </a:rPr>
              <a:t>pharmacists</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85" dirty="0">
                <a:solidFill>
                  <a:srgbClr val="517891"/>
                </a:solidFill>
                <a:latin typeface="Times New Roman"/>
                <a:ea typeface="+mn-ea"/>
                <a:cs typeface="Times New Roman"/>
              </a:rPr>
              <a:t> </a:t>
            </a:r>
            <a:r>
              <a:rPr sz="682" kern="1200" spc="-10" dirty="0">
                <a:solidFill>
                  <a:srgbClr val="231F20"/>
                </a:solidFill>
                <a:latin typeface="Calibri"/>
                <a:ea typeface="+mn-ea"/>
                <a:cs typeface="Calibri"/>
              </a:rPr>
              <a:t>Expected </a:t>
            </a:r>
            <a:r>
              <a:rPr sz="682" kern="1200" spc="-24" dirty="0">
                <a:solidFill>
                  <a:srgbClr val="231F20"/>
                </a:solidFill>
                <a:latin typeface="Calibri"/>
                <a:ea typeface="+mn-ea"/>
                <a:cs typeface="Calibri"/>
              </a:rPr>
              <a:t>outcomes </a:t>
            </a:r>
            <a:r>
              <a:rPr sz="682" kern="1200" spc="-14" dirty="0">
                <a:solidFill>
                  <a:srgbClr val="231F20"/>
                </a:solidFill>
                <a:latin typeface="Calibri"/>
                <a:ea typeface="+mn-ea"/>
                <a:cs typeface="Calibri"/>
              </a:rPr>
              <a:t>of </a:t>
            </a:r>
            <a:r>
              <a:rPr sz="682" kern="1200" spc="-31" dirty="0">
                <a:solidFill>
                  <a:srgbClr val="231F20"/>
                </a:solidFill>
                <a:latin typeface="Calibri"/>
                <a:ea typeface="+mn-ea"/>
                <a:cs typeface="Calibri"/>
              </a:rPr>
              <a:t>treatment</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75"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Limitations </a:t>
            </a:r>
            <a:r>
              <a:rPr sz="682" kern="1200" spc="-24" dirty="0">
                <a:solidFill>
                  <a:srgbClr val="231F20"/>
                </a:solidFill>
                <a:latin typeface="Calibri"/>
                <a:ea typeface="+mn-ea"/>
                <a:cs typeface="Calibri"/>
              </a:rPr>
              <a:t>and side </a:t>
            </a:r>
            <a:r>
              <a:rPr sz="682" kern="1200" spc="-17" dirty="0">
                <a:solidFill>
                  <a:srgbClr val="231F20"/>
                </a:solidFill>
                <a:latin typeface="Calibri"/>
                <a:ea typeface="+mn-ea"/>
                <a:cs typeface="Calibri"/>
              </a:rPr>
              <a:t>effects</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34" dirty="0">
                <a:solidFill>
                  <a:srgbClr val="517891"/>
                </a:solidFill>
                <a:latin typeface="Times New Roman"/>
                <a:ea typeface="+mn-ea"/>
                <a:cs typeface="Times New Roman"/>
              </a:rPr>
              <a:t> </a:t>
            </a:r>
            <a:r>
              <a:rPr sz="682" kern="1200" spc="-24" dirty="0">
                <a:solidFill>
                  <a:srgbClr val="231F20"/>
                </a:solidFill>
                <a:latin typeface="Calibri"/>
                <a:ea typeface="+mn-ea"/>
                <a:cs typeface="Calibri"/>
              </a:rPr>
              <a:t>Patient signature</a:t>
            </a:r>
            <a:endParaRPr sz="682" kern="1200">
              <a:solidFill>
                <a:prstClr val="black"/>
              </a:solidFill>
              <a:latin typeface="Calibri"/>
              <a:ea typeface="+mn-ea"/>
              <a:cs typeface="Calibri"/>
            </a:endParaRPr>
          </a:p>
        </p:txBody>
      </p:sp>
      <p:sp>
        <p:nvSpPr>
          <p:cNvPr id="9" name="object 9"/>
          <p:cNvSpPr txBox="1"/>
          <p:nvPr/>
        </p:nvSpPr>
        <p:spPr>
          <a:xfrm>
            <a:off x="4675562" y="587085"/>
            <a:ext cx="1928813" cy="1612196"/>
          </a:xfrm>
          <a:prstGeom prst="rect">
            <a:avLst/>
          </a:prstGeom>
        </p:spPr>
        <p:txBody>
          <a:bodyPr vert="horz" wrap="square" lIns="0" tIns="8659" rIns="0" bIns="0" rtlCol="0">
            <a:spAutoFit/>
          </a:bodyPr>
          <a:lstStyle/>
          <a:p>
            <a:pPr marL="8659" defTabSz="623438">
              <a:lnSpc>
                <a:spcPts val="1282"/>
              </a:lnSpc>
              <a:spcBef>
                <a:spcPts val="68"/>
              </a:spcBef>
            </a:pPr>
            <a:r>
              <a:rPr sz="1091" b="1" kern="1200" spc="34" dirty="0">
                <a:solidFill>
                  <a:srgbClr val="39607A"/>
                </a:solidFill>
                <a:latin typeface="Calibri"/>
                <a:ea typeface="+mn-ea"/>
                <a:cs typeface="Calibri"/>
              </a:rPr>
              <a:t>Step</a:t>
            </a:r>
            <a:r>
              <a:rPr sz="1091" b="1" kern="1200" spc="-85" dirty="0">
                <a:solidFill>
                  <a:srgbClr val="39607A"/>
                </a:solidFill>
                <a:latin typeface="Calibri"/>
                <a:ea typeface="+mn-ea"/>
                <a:cs typeface="Calibri"/>
              </a:rPr>
              <a:t> </a:t>
            </a:r>
            <a:r>
              <a:rPr sz="1091" b="1" kern="1200" spc="-17" dirty="0">
                <a:solidFill>
                  <a:srgbClr val="39607A"/>
                </a:solidFill>
                <a:latin typeface="Calibri"/>
                <a:ea typeface="+mn-ea"/>
                <a:cs typeface="Calibri"/>
              </a:rPr>
              <a:t>7</a:t>
            </a:r>
            <a:endParaRPr sz="1091" kern="1200">
              <a:solidFill>
                <a:prstClr val="black"/>
              </a:solidFill>
              <a:latin typeface="Calibri"/>
              <a:ea typeface="+mn-ea"/>
              <a:cs typeface="Calibri"/>
            </a:endParaRPr>
          </a:p>
          <a:p>
            <a:pPr marL="8659" marR="103906" defTabSz="623438">
              <a:lnSpc>
                <a:spcPts val="982"/>
              </a:lnSpc>
              <a:spcBef>
                <a:spcPts val="3"/>
              </a:spcBef>
            </a:pPr>
            <a:r>
              <a:rPr sz="818" kern="1200" spc="-7" dirty="0">
                <a:solidFill>
                  <a:srgbClr val="39607A"/>
                </a:solidFill>
                <a:latin typeface="Calibri"/>
                <a:ea typeface="+mn-ea"/>
                <a:cs typeface="Calibri"/>
              </a:rPr>
              <a:t>During </a:t>
            </a:r>
            <a:r>
              <a:rPr sz="818" kern="1200" spc="-34" dirty="0">
                <a:solidFill>
                  <a:srgbClr val="39607A"/>
                </a:solidFill>
                <a:latin typeface="Calibri"/>
                <a:ea typeface="+mn-ea"/>
                <a:cs typeface="Calibri"/>
              </a:rPr>
              <a:t>the </a:t>
            </a:r>
            <a:r>
              <a:rPr sz="818" kern="1200" spc="-27" dirty="0">
                <a:solidFill>
                  <a:srgbClr val="39607A"/>
                </a:solidFill>
                <a:latin typeface="Calibri"/>
                <a:ea typeface="+mn-ea"/>
                <a:cs typeface="Calibri"/>
              </a:rPr>
              <a:t>course </a:t>
            </a:r>
            <a:r>
              <a:rPr sz="818" kern="1200" spc="-14" dirty="0">
                <a:solidFill>
                  <a:srgbClr val="39607A"/>
                </a:solidFill>
                <a:latin typeface="Calibri"/>
                <a:ea typeface="+mn-ea"/>
                <a:cs typeface="Calibri"/>
              </a:rPr>
              <a:t>of </a:t>
            </a:r>
            <a:r>
              <a:rPr sz="818" kern="1200" spc="-37" dirty="0">
                <a:solidFill>
                  <a:srgbClr val="39607A"/>
                </a:solidFill>
                <a:latin typeface="Calibri"/>
                <a:ea typeface="+mn-ea"/>
                <a:cs typeface="Calibri"/>
              </a:rPr>
              <a:t>treatment, </a:t>
            </a:r>
            <a:r>
              <a:rPr sz="818" kern="1200" spc="-24" dirty="0">
                <a:solidFill>
                  <a:srgbClr val="39607A"/>
                </a:solidFill>
                <a:latin typeface="Calibri"/>
                <a:ea typeface="+mn-ea"/>
                <a:cs typeface="Calibri"/>
              </a:rPr>
              <a:t>complete </a:t>
            </a:r>
            <a:r>
              <a:rPr sz="818" kern="1200" spc="-34" dirty="0">
                <a:solidFill>
                  <a:srgbClr val="39607A"/>
                </a:solidFill>
                <a:latin typeface="Calibri"/>
                <a:ea typeface="+mn-ea"/>
                <a:cs typeface="Calibri"/>
              </a:rPr>
              <a:t>the  </a:t>
            </a:r>
            <a:r>
              <a:rPr sz="818" kern="1200" spc="-27" dirty="0">
                <a:solidFill>
                  <a:srgbClr val="39607A"/>
                </a:solidFill>
                <a:latin typeface="Calibri"/>
                <a:ea typeface="+mn-ea"/>
                <a:cs typeface="Calibri"/>
              </a:rPr>
              <a:t>following every </a:t>
            </a:r>
            <a:r>
              <a:rPr sz="818" kern="1200" spc="-72" dirty="0">
                <a:solidFill>
                  <a:srgbClr val="39607A"/>
                </a:solidFill>
                <a:latin typeface="Calibri"/>
                <a:ea typeface="+mn-ea"/>
                <a:cs typeface="Calibri"/>
              </a:rPr>
              <a:t>3</a:t>
            </a:r>
            <a:r>
              <a:rPr sz="818" kern="1200" spc="7" dirty="0">
                <a:solidFill>
                  <a:srgbClr val="39607A"/>
                </a:solidFill>
                <a:latin typeface="Calibri"/>
                <a:ea typeface="+mn-ea"/>
                <a:cs typeface="Calibri"/>
              </a:rPr>
              <a:t> </a:t>
            </a:r>
            <a:r>
              <a:rPr sz="818" kern="1200" spc="-34" dirty="0">
                <a:solidFill>
                  <a:srgbClr val="39607A"/>
                </a:solidFill>
                <a:latin typeface="Calibri"/>
                <a:ea typeface="+mn-ea"/>
                <a:cs typeface="Calibri"/>
              </a:rPr>
              <a:t>months:</a:t>
            </a:r>
            <a:endParaRPr sz="818" kern="1200">
              <a:solidFill>
                <a:prstClr val="black"/>
              </a:solidFill>
              <a:latin typeface="Calibri"/>
              <a:ea typeface="+mn-ea"/>
              <a:cs typeface="Calibri"/>
            </a:endParaRPr>
          </a:p>
          <a:p>
            <a:pPr marL="47624" defTabSz="623438">
              <a:spcBef>
                <a:spcPts val="242"/>
              </a:spcBef>
            </a:pPr>
            <a:r>
              <a:rPr sz="682" kern="1200" spc="682" dirty="0">
                <a:solidFill>
                  <a:srgbClr val="517891"/>
                </a:solidFill>
                <a:latin typeface="Webdings"/>
                <a:ea typeface="+mn-ea"/>
                <a:cs typeface="Webdings"/>
              </a:rPr>
              <a:t>�</a:t>
            </a:r>
            <a:r>
              <a:rPr sz="682" kern="1200" spc="102" dirty="0">
                <a:solidFill>
                  <a:srgbClr val="517891"/>
                </a:solidFill>
                <a:latin typeface="Times New Roman"/>
                <a:ea typeface="+mn-ea"/>
                <a:cs typeface="Times New Roman"/>
              </a:rPr>
              <a:t> </a:t>
            </a:r>
            <a:r>
              <a:rPr sz="682" kern="1200" spc="-24" dirty="0">
                <a:solidFill>
                  <a:srgbClr val="231F20"/>
                </a:solidFill>
                <a:latin typeface="Calibri"/>
                <a:ea typeface="+mn-ea"/>
                <a:cs typeface="Calibri"/>
              </a:rPr>
              <a:t>Review </a:t>
            </a:r>
            <a:r>
              <a:rPr sz="682" kern="1200" spc="-27" dirty="0">
                <a:solidFill>
                  <a:srgbClr val="231F20"/>
                </a:solidFill>
                <a:latin typeface="Calibri"/>
                <a:ea typeface="+mn-ea"/>
                <a:cs typeface="Calibri"/>
              </a:rPr>
              <a:t>the </a:t>
            </a:r>
            <a:r>
              <a:rPr sz="682" kern="1200" spc="-24" dirty="0">
                <a:solidFill>
                  <a:srgbClr val="231F20"/>
                </a:solidFill>
                <a:latin typeface="Calibri"/>
                <a:ea typeface="+mn-ea"/>
                <a:cs typeface="Calibri"/>
              </a:rPr>
              <a:t>course </a:t>
            </a:r>
            <a:r>
              <a:rPr sz="682" kern="1200" spc="-14" dirty="0">
                <a:solidFill>
                  <a:srgbClr val="231F20"/>
                </a:solidFill>
                <a:latin typeface="Calibri"/>
                <a:ea typeface="+mn-ea"/>
                <a:cs typeface="Calibri"/>
              </a:rPr>
              <a:t>of </a:t>
            </a:r>
            <a:r>
              <a:rPr sz="682" kern="1200" spc="-31" dirty="0">
                <a:solidFill>
                  <a:srgbClr val="231F20"/>
                </a:solidFill>
                <a:latin typeface="Calibri"/>
                <a:ea typeface="+mn-ea"/>
                <a:cs typeface="Calibri"/>
              </a:rPr>
              <a:t>treatment</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191" dirty="0">
                <a:solidFill>
                  <a:srgbClr val="517891"/>
                </a:solidFill>
                <a:latin typeface="Times New Roman"/>
                <a:ea typeface="+mn-ea"/>
                <a:cs typeface="Times New Roman"/>
              </a:rPr>
              <a:t> </a:t>
            </a:r>
            <a:r>
              <a:rPr sz="682" kern="1200" spc="-14" dirty="0">
                <a:solidFill>
                  <a:srgbClr val="231F20"/>
                </a:solidFill>
                <a:latin typeface="Calibri"/>
                <a:ea typeface="+mn-ea"/>
                <a:cs typeface="Calibri"/>
              </a:rPr>
              <a:t>Document </a:t>
            </a:r>
            <a:r>
              <a:rPr sz="682" kern="1200" spc="-27" dirty="0">
                <a:solidFill>
                  <a:srgbClr val="231F20"/>
                </a:solidFill>
                <a:latin typeface="Calibri"/>
                <a:ea typeface="+mn-ea"/>
                <a:cs typeface="Calibri"/>
              </a:rPr>
              <a:t>the rationale </a:t>
            </a:r>
            <a:r>
              <a:rPr sz="682" kern="1200" spc="-24" dirty="0">
                <a:solidFill>
                  <a:srgbClr val="231F20"/>
                </a:solidFill>
                <a:latin typeface="Calibri"/>
                <a:ea typeface="+mn-ea"/>
                <a:cs typeface="Calibri"/>
              </a:rPr>
              <a:t>to continue </a:t>
            </a:r>
            <a:r>
              <a:rPr sz="682" kern="1200" spc="-17" dirty="0">
                <a:solidFill>
                  <a:srgbClr val="231F20"/>
                </a:solidFill>
                <a:latin typeface="Calibri"/>
                <a:ea typeface="+mn-ea"/>
                <a:cs typeface="Calibri"/>
              </a:rPr>
              <a:t>opioid </a:t>
            </a:r>
            <a:r>
              <a:rPr sz="682" kern="1200" spc="-37" dirty="0">
                <a:solidFill>
                  <a:srgbClr val="231F20"/>
                </a:solidFill>
                <a:latin typeface="Calibri"/>
                <a:ea typeface="+mn-ea"/>
                <a:cs typeface="Calibri"/>
              </a:rPr>
              <a:t>therapy</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102" dirty="0">
                <a:solidFill>
                  <a:srgbClr val="517891"/>
                </a:solidFill>
                <a:latin typeface="Times New Roman"/>
                <a:ea typeface="+mn-ea"/>
                <a:cs typeface="Times New Roman"/>
              </a:rPr>
              <a:t> </a:t>
            </a:r>
            <a:r>
              <a:rPr sz="682" kern="1200" spc="7" dirty="0">
                <a:solidFill>
                  <a:srgbClr val="231F20"/>
                </a:solidFill>
                <a:latin typeface="Calibri"/>
                <a:ea typeface="+mn-ea"/>
                <a:cs typeface="Calibri"/>
              </a:rPr>
              <a:t>Check </a:t>
            </a:r>
            <a:r>
              <a:rPr sz="682" kern="1200" spc="-27" dirty="0">
                <a:solidFill>
                  <a:srgbClr val="231F20"/>
                </a:solidFill>
                <a:latin typeface="Calibri"/>
                <a:ea typeface="+mn-ea"/>
                <a:cs typeface="Calibri"/>
              </a:rPr>
              <a:t>the </a:t>
            </a:r>
            <a:r>
              <a:rPr sz="682" kern="1200" spc="-20" dirty="0">
                <a:solidFill>
                  <a:srgbClr val="231F20"/>
                </a:solidFill>
                <a:latin typeface="Calibri"/>
                <a:ea typeface="+mn-ea"/>
                <a:cs typeface="Calibri"/>
              </a:rPr>
              <a:t>Prescription Monitoring Program</a:t>
            </a:r>
            <a:endParaRPr sz="682" kern="1200">
              <a:solidFill>
                <a:prstClr val="black"/>
              </a:solidFill>
              <a:latin typeface="Calibri"/>
              <a:ea typeface="+mn-ea"/>
              <a:cs typeface="Calibri"/>
            </a:endParaRPr>
          </a:p>
          <a:p>
            <a:pPr marL="164518" marR="115163" indent="-116895" defTabSz="623438"/>
            <a:r>
              <a:rPr sz="682" kern="1200" spc="682" dirty="0">
                <a:solidFill>
                  <a:srgbClr val="517891"/>
                </a:solidFill>
                <a:latin typeface="Webdings"/>
                <a:ea typeface="+mn-ea"/>
                <a:cs typeface="Webdings"/>
              </a:rPr>
              <a:t>�</a:t>
            </a:r>
            <a:r>
              <a:rPr sz="682" kern="1200" spc="228" dirty="0">
                <a:solidFill>
                  <a:srgbClr val="517891"/>
                </a:solidFill>
                <a:latin typeface="Times New Roman"/>
                <a:ea typeface="+mn-ea"/>
                <a:cs typeface="Times New Roman"/>
              </a:rPr>
              <a:t> </a:t>
            </a:r>
            <a:r>
              <a:rPr sz="682" kern="1200" dirty="0">
                <a:solidFill>
                  <a:srgbClr val="231F20"/>
                </a:solidFill>
                <a:latin typeface="Calibri"/>
                <a:ea typeface="+mn-ea"/>
                <a:cs typeface="Calibri"/>
              </a:rPr>
              <a:t>Order </a:t>
            </a:r>
            <a:r>
              <a:rPr sz="682" kern="1200" spc="-24" dirty="0">
                <a:solidFill>
                  <a:srgbClr val="231F20"/>
                </a:solidFill>
                <a:latin typeface="Calibri"/>
                <a:ea typeface="+mn-ea"/>
                <a:cs typeface="Calibri"/>
              </a:rPr>
              <a:t>and </a:t>
            </a:r>
            <a:r>
              <a:rPr sz="682" kern="1200" spc="-37" dirty="0">
                <a:solidFill>
                  <a:srgbClr val="231F20"/>
                </a:solidFill>
                <a:latin typeface="Calibri"/>
                <a:ea typeface="+mn-ea"/>
                <a:cs typeface="Calibri"/>
              </a:rPr>
              <a:t>review </a:t>
            </a:r>
            <a:r>
              <a:rPr sz="682" kern="1200" spc="-31" dirty="0">
                <a:solidFill>
                  <a:srgbClr val="231F20"/>
                </a:solidFill>
                <a:latin typeface="Calibri"/>
                <a:ea typeface="+mn-ea"/>
                <a:cs typeface="Calibri"/>
              </a:rPr>
              <a:t>a urine </a:t>
            </a:r>
            <a:r>
              <a:rPr sz="682" kern="1200" spc="-14" dirty="0">
                <a:solidFill>
                  <a:srgbClr val="231F20"/>
                </a:solidFill>
                <a:latin typeface="Calibri"/>
                <a:ea typeface="+mn-ea"/>
                <a:cs typeface="Calibri"/>
              </a:rPr>
              <a:t>drug </a:t>
            </a:r>
            <a:r>
              <a:rPr sz="682" kern="1200" spc="-27" dirty="0">
                <a:solidFill>
                  <a:srgbClr val="231F20"/>
                </a:solidFill>
                <a:latin typeface="Calibri"/>
                <a:ea typeface="+mn-ea"/>
                <a:cs typeface="Calibri"/>
              </a:rPr>
              <a:t>screen or </a:t>
            </a:r>
            <a:r>
              <a:rPr sz="682" kern="1200" spc="-34" dirty="0">
                <a:solidFill>
                  <a:srgbClr val="231F20"/>
                </a:solidFill>
                <a:latin typeface="Calibri"/>
                <a:ea typeface="+mn-ea"/>
                <a:cs typeface="Calibri"/>
              </a:rPr>
              <a:t>serum  </a:t>
            </a:r>
            <a:r>
              <a:rPr sz="682" kern="1200" spc="-24" dirty="0">
                <a:solidFill>
                  <a:srgbClr val="231F20"/>
                </a:solidFill>
                <a:latin typeface="Calibri"/>
                <a:ea typeface="+mn-ea"/>
                <a:cs typeface="Calibri"/>
              </a:rPr>
              <a:t>medication levels </a:t>
            </a:r>
            <a:r>
              <a:rPr sz="682" kern="1200" spc="-31" dirty="0">
                <a:solidFill>
                  <a:srgbClr val="231F20"/>
                </a:solidFill>
                <a:latin typeface="Calibri"/>
                <a:ea typeface="+mn-ea"/>
                <a:cs typeface="Calibri"/>
              </a:rPr>
              <a:t>at </a:t>
            </a:r>
            <a:r>
              <a:rPr sz="682" kern="1200" spc="-27" dirty="0">
                <a:solidFill>
                  <a:srgbClr val="231F20"/>
                </a:solidFill>
                <a:latin typeface="Calibri"/>
                <a:ea typeface="+mn-ea"/>
                <a:cs typeface="Calibri"/>
              </a:rPr>
              <a:t>least </a:t>
            </a:r>
            <a:r>
              <a:rPr sz="682" kern="1200" spc="-24" dirty="0">
                <a:solidFill>
                  <a:srgbClr val="231F20"/>
                </a:solidFill>
                <a:latin typeface="Calibri"/>
                <a:ea typeface="+mn-ea"/>
                <a:cs typeface="Calibri"/>
              </a:rPr>
              <a:t>every </a:t>
            </a:r>
            <a:r>
              <a:rPr sz="682" kern="1200" spc="-58" dirty="0">
                <a:solidFill>
                  <a:srgbClr val="231F20"/>
                </a:solidFill>
                <a:latin typeface="Calibri"/>
                <a:ea typeface="+mn-ea"/>
                <a:cs typeface="Calibri"/>
              </a:rPr>
              <a:t>3 </a:t>
            </a:r>
            <a:r>
              <a:rPr sz="682" kern="1200" spc="-27" dirty="0">
                <a:solidFill>
                  <a:srgbClr val="231F20"/>
                </a:solidFill>
                <a:latin typeface="Calibri"/>
                <a:ea typeface="+mn-ea"/>
                <a:cs typeface="Calibri"/>
              </a:rPr>
              <a:t>months </a:t>
            </a:r>
            <a:r>
              <a:rPr sz="682" kern="1200" spc="-20" dirty="0">
                <a:solidFill>
                  <a:srgbClr val="231F20"/>
                </a:solidFill>
                <a:latin typeface="Calibri"/>
                <a:ea typeface="+mn-ea"/>
                <a:cs typeface="Calibri"/>
              </a:rPr>
              <a:t>for </a:t>
            </a:r>
            <a:r>
              <a:rPr sz="682" kern="1200" spc="-27" dirty="0">
                <a:solidFill>
                  <a:srgbClr val="231F20"/>
                </a:solidFill>
                <a:latin typeface="Calibri"/>
                <a:ea typeface="+mn-ea"/>
                <a:cs typeface="Calibri"/>
              </a:rPr>
              <a:t>the  </a:t>
            </a:r>
            <a:r>
              <a:rPr sz="682" kern="1200" spc="-24" dirty="0">
                <a:solidFill>
                  <a:srgbClr val="231F20"/>
                </a:solidFill>
                <a:latin typeface="Calibri"/>
                <a:ea typeface="+mn-ea"/>
                <a:cs typeface="Calibri"/>
              </a:rPr>
              <a:t>first </a:t>
            </a:r>
            <a:r>
              <a:rPr sz="682" kern="1200" spc="-27" dirty="0">
                <a:solidFill>
                  <a:srgbClr val="231F20"/>
                </a:solidFill>
                <a:latin typeface="Calibri"/>
                <a:ea typeface="+mn-ea"/>
                <a:cs typeface="Calibri"/>
              </a:rPr>
              <a:t>year </a:t>
            </a:r>
            <a:r>
              <a:rPr sz="682" kern="1200" spc="-14" dirty="0">
                <a:solidFill>
                  <a:srgbClr val="231F20"/>
                </a:solidFill>
                <a:latin typeface="Calibri"/>
                <a:ea typeface="+mn-ea"/>
                <a:cs typeface="Calibri"/>
              </a:rPr>
              <a:t>of </a:t>
            </a:r>
            <a:r>
              <a:rPr sz="682" kern="1200" spc="-31" dirty="0">
                <a:solidFill>
                  <a:srgbClr val="231F20"/>
                </a:solidFill>
                <a:latin typeface="Calibri"/>
                <a:ea typeface="+mn-ea"/>
                <a:cs typeface="Calibri"/>
              </a:rPr>
              <a:t>treatment </a:t>
            </a:r>
            <a:r>
              <a:rPr sz="682" kern="1200" spc="-24" dirty="0">
                <a:solidFill>
                  <a:srgbClr val="231F20"/>
                </a:solidFill>
                <a:latin typeface="Calibri"/>
                <a:ea typeface="+mn-ea"/>
                <a:cs typeface="Calibri"/>
              </a:rPr>
              <a:t>and </a:t>
            </a:r>
            <a:r>
              <a:rPr sz="682" kern="1200" spc="-31" dirty="0">
                <a:solidFill>
                  <a:srgbClr val="231F20"/>
                </a:solidFill>
                <a:latin typeface="Calibri"/>
                <a:ea typeface="+mn-ea"/>
                <a:cs typeface="Calibri"/>
              </a:rPr>
              <a:t>at </a:t>
            </a:r>
            <a:r>
              <a:rPr sz="682" kern="1200" spc="-27" dirty="0">
                <a:solidFill>
                  <a:srgbClr val="231F20"/>
                </a:solidFill>
                <a:latin typeface="Calibri"/>
                <a:ea typeface="+mn-ea"/>
                <a:cs typeface="Calibri"/>
              </a:rPr>
              <a:t>least </a:t>
            </a:r>
            <a:r>
              <a:rPr sz="682" kern="1200" spc="-24" dirty="0">
                <a:solidFill>
                  <a:srgbClr val="231F20"/>
                </a:solidFill>
                <a:latin typeface="Calibri"/>
                <a:ea typeface="+mn-ea"/>
                <a:cs typeface="Calibri"/>
              </a:rPr>
              <a:t>every </a:t>
            </a:r>
            <a:r>
              <a:rPr sz="682" kern="1200" spc="-17" dirty="0">
                <a:solidFill>
                  <a:srgbClr val="231F20"/>
                </a:solidFill>
                <a:latin typeface="Calibri"/>
                <a:ea typeface="+mn-ea"/>
                <a:cs typeface="Calibri"/>
              </a:rPr>
              <a:t>6 </a:t>
            </a:r>
            <a:r>
              <a:rPr sz="682" kern="1200" spc="-27" dirty="0">
                <a:solidFill>
                  <a:srgbClr val="231F20"/>
                </a:solidFill>
                <a:latin typeface="Calibri"/>
                <a:ea typeface="+mn-ea"/>
                <a:cs typeface="Calibri"/>
              </a:rPr>
              <a:t>months  thereafter</a:t>
            </a:r>
            <a:endParaRPr sz="682" kern="1200">
              <a:solidFill>
                <a:prstClr val="black"/>
              </a:solidFill>
              <a:latin typeface="Calibri"/>
              <a:ea typeface="+mn-ea"/>
              <a:cs typeface="Calibri"/>
            </a:endParaRPr>
          </a:p>
          <a:p>
            <a:pPr marL="164518" marR="3464" indent="-116895" defTabSz="623438"/>
            <a:r>
              <a:rPr sz="682" kern="1200" spc="682" dirty="0">
                <a:solidFill>
                  <a:srgbClr val="517891"/>
                </a:solidFill>
                <a:latin typeface="Webdings"/>
                <a:ea typeface="+mn-ea"/>
                <a:cs typeface="Webdings"/>
              </a:rPr>
              <a:t>�</a:t>
            </a:r>
            <a:r>
              <a:rPr sz="682" kern="1200" spc="682" dirty="0">
                <a:solidFill>
                  <a:srgbClr val="517891"/>
                </a:solidFill>
                <a:latin typeface="Times New Roman"/>
                <a:ea typeface="+mn-ea"/>
                <a:cs typeface="Times New Roman"/>
              </a:rPr>
              <a:t> </a:t>
            </a:r>
            <a:r>
              <a:rPr sz="682" kern="1200" spc="-10" dirty="0">
                <a:solidFill>
                  <a:srgbClr val="231F20"/>
                </a:solidFill>
                <a:latin typeface="Calibri"/>
                <a:ea typeface="+mn-ea"/>
                <a:cs typeface="Calibri"/>
              </a:rPr>
              <a:t>If </a:t>
            </a:r>
            <a:r>
              <a:rPr sz="682" kern="1200" spc="-20" dirty="0">
                <a:solidFill>
                  <a:srgbClr val="231F20"/>
                </a:solidFill>
                <a:latin typeface="Calibri"/>
                <a:ea typeface="+mn-ea"/>
                <a:cs typeface="Calibri"/>
              </a:rPr>
              <a:t>continuing </a:t>
            </a:r>
            <a:r>
              <a:rPr sz="682" kern="1200" spc="-17" dirty="0">
                <a:solidFill>
                  <a:srgbClr val="231F20"/>
                </a:solidFill>
                <a:latin typeface="Calibri"/>
                <a:ea typeface="+mn-ea"/>
                <a:cs typeface="Calibri"/>
              </a:rPr>
              <a:t>opioid </a:t>
            </a:r>
            <a:r>
              <a:rPr sz="682" kern="1200" spc="-31" dirty="0">
                <a:solidFill>
                  <a:srgbClr val="231F20"/>
                </a:solidFill>
                <a:latin typeface="Calibri"/>
                <a:ea typeface="+mn-ea"/>
                <a:cs typeface="Calibri"/>
              </a:rPr>
              <a:t>treatment, </a:t>
            </a:r>
            <a:r>
              <a:rPr sz="682" kern="1200" spc="-24" dirty="0">
                <a:solidFill>
                  <a:srgbClr val="231F20"/>
                </a:solidFill>
                <a:latin typeface="Calibri"/>
                <a:ea typeface="+mn-ea"/>
                <a:cs typeface="Calibri"/>
              </a:rPr>
              <a:t>document </a:t>
            </a:r>
            <a:r>
              <a:rPr sz="682" kern="1200" spc="-27" dirty="0">
                <a:solidFill>
                  <a:srgbClr val="231F20"/>
                </a:solidFill>
                <a:latin typeface="Calibri"/>
                <a:ea typeface="+mn-ea"/>
                <a:cs typeface="Calibri"/>
              </a:rPr>
              <a:t>the  </a:t>
            </a:r>
            <a:r>
              <a:rPr sz="682" kern="1200" spc="-24" dirty="0">
                <a:solidFill>
                  <a:srgbClr val="231F20"/>
                </a:solidFill>
                <a:latin typeface="Calibri"/>
                <a:ea typeface="+mn-ea"/>
                <a:cs typeface="Calibri"/>
              </a:rPr>
              <a:t>continued </a:t>
            </a:r>
            <a:r>
              <a:rPr sz="682" kern="1200" spc="-20" dirty="0">
                <a:solidFill>
                  <a:srgbClr val="231F20"/>
                </a:solidFill>
                <a:latin typeface="Calibri"/>
                <a:ea typeface="+mn-ea"/>
                <a:cs typeface="Calibri"/>
              </a:rPr>
              <a:t>benefit </a:t>
            </a:r>
            <a:r>
              <a:rPr sz="682" kern="1200" spc="-27" dirty="0">
                <a:solidFill>
                  <a:srgbClr val="231F20"/>
                </a:solidFill>
                <a:latin typeface="Calibri"/>
                <a:ea typeface="+mn-ea"/>
                <a:cs typeface="Calibri"/>
              </a:rPr>
              <a:t>in the </a:t>
            </a:r>
            <a:r>
              <a:rPr sz="682" kern="1200" spc="-20" dirty="0">
                <a:solidFill>
                  <a:srgbClr val="231F20"/>
                </a:solidFill>
                <a:latin typeface="Calibri"/>
                <a:ea typeface="+mn-ea"/>
                <a:cs typeface="Calibri"/>
              </a:rPr>
              <a:t>medical </a:t>
            </a:r>
            <a:r>
              <a:rPr sz="682" kern="1200" spc="-24" dirty="0">
                <a:solidFill>
                  <a:srgbClr val="231F20"/>
                </a:solidFill>
                <a:latin typeface="Calibri"/>
                <a:ea typeface="+mn-ea"/>
                <a:cs typeface="Calibri"/>
              </a:rPr>
              <a:t>record.</a:t>
            </a:r>
            <a:r>
              <a:rPr sz="682" kern="1200" spc="102" dirty="0">
                <a:solidFill>
                  <a:srgbClr val="231F20"/>
                </a:solidFill>
                <a:latin typeface="Calibri"/>
                <a:ea typeface="+mn-ea"/>
                <a:cs typeface="Calibri"/>
              </a:rPr>
              <a:t> </a:t>
            </a:r>
            <a:r>
              <a:rPr sz="682" kern="1200" spc="-10" dirty="0">
                <a:solidFill>
                  <a:srgbClr val="231F20"/>
                </a:solidFill>
                <a:latin typeface="Calibri"/>
                <a:ea typeface="+mn-ea"/>
                <a:cs typeface="Calibri"/>
              </a:rPr>
              <a:t>If </a:t>
            </a:r>
            <a:r>
              <a:rPr sz="682" kern="1200" spc="-31" dirty="0">
                <a:solidFill>
                  <a:srgbClr val="231F20"/>
                </a:solidFill>
                <a:latin typeface="Calibri"/>
                <a:ea typeface="+mn-ea"/>
                <a:cs typeface="Calibri"/>
              </a:rPr>
              <a:t>a </a:t>
            </a:r>
            <a:r>
              <a:rPr sz="682" kern="1200" spc="-34" dirty="0">
                <a:solidFill>
                  <a:srgbClr val="231F20"/>
                </a:solidFill>
                <a:latin typeface="Calibri"/>
                <a:ea typeface="+mn-ea"/>
                <a:cs typeface="Calibri"/>
              </a:rPr>
              <a:t>patient’s  </a:t>
            </a:r>
            <a:r>
              <a:rPr sz="682" kern="1200" spc="-24" dirty="0">
                <a:solidFill>
                  <a:srgbClr val="231F20"/>
                </a:solidFill>
                <a:latin typeface="Calibri"/>
                <a:ea typeface="+mn-ea"/>
                <a:cs typeface="Calibri"/>
              </a:rPr>
              <a:t>progress is </a:t>
            </a:r>
            <a:r>
              <a:rPr sz="682" kern="1200" spc="-27" dirty="0">
                <a:solidFill>
                  <a:srgbClr val="231F20"/>
                </a:solidFill>
                <a:latin typeface="Calibri"/>
                <a:ea typeface="+mn-ea"/>
                <a:cs typeface="Calibri"/>
              </a:rPr>
              <a:t>unsatisfactory, </a:t>
            </a:r>
            <a:r>
              <a:rPr sz="682" kern="1200" spc="-20" dirty="0">
                <a:solidFill>
                  <a:srgbClr val="231F20"/>
                </a:solidFill>
                <a:latin typeface="Calibri"/>
                <a:ea typeface="+mn-ea"/>
                <a:cs typeface="Calibri"/>
              </a:rPr>
              <a:t>consider </a:t>
            </a:r>
            <a:r>
              <a:rPr sz="682" kern="1200" spc="-27" dirty="0">
                <a:solidFill>
                  <a:srgbClr val="231F20"/>
                </a:solidFill>
                <a:latin typeface="Calibri"/>
                <a:ea typeface="+mn-ea"/>
                <a:cs typeface="Calibri"/>
              </a:rPr>
              <a:t>other </a:t>
            </a:r>
            <a:r>
              <a:rPr sz="682" kern="1200" spc="-31" dirty="0">
                <a:solidFill>
                  <a:srgbClr val="231F20"/>
                </a:solidFill>
                <a:latin typeface="Calibri"/>
                <a:ea typeface="+mn-ea"/>
                <a:cs typeface="Calibri"/>
              </a:rPr>
              <a:t>treatment  </a:t>
            </a:r>
            <a:r>
              <a:rPr sz="682" kern="1200" spc="-24" dirty="0">
                <a:solidFill>
                  <a:srgbClr val="231F20"/>
                </a:solidFill>
                <a:latin typeface="Calibri"/>
                <a:ea typeface="+mn-ea"/>
                <a:cs typeface="Calibri"/>
              </a:rPr>
              <a:t>options</a:t>
            </a:r>
            <a:endParaRPr sz="682" kern="1200">
              <a:solidFill>
                <a:prstClr val="black"/>
              </a:solidFill>
              <a:latin typeface="Calibri"/>
              <a:ea typeface="+mn-ea"/>
              <a:cs typeface="Calibri"/>
            </a:endParaRPr>
          </a:p>
        </p:txBody>
      </p:sp>
      <p:sp>
        <p:nvSpPr>
          <p:cNvPr id="10" name="object 10"/>
          <p:cNvSpPr txBox="1"/>
          <p:nvPr/>
        </p:nvSpPr>
        <p:spPr>
          <a:xfrm>
            <a:off x="4675563" y="2288596"/>
            <a:ext cx="1931410" cy="971956"/>
          </a:xfrm>
          <a:prstGeom prst="rect">
            <a:avLst/>
          </a:prstGeom>
        </p:spPr>
        <p:txBody>
          <a:bodyPr vert="horz" wrap="square" lIns="0" tIns="8659" rIns="0" bIns="0" rtlCol="0">
            <a:spAutoFit/>
          </a:bodyPr>
          <a:lstStyle/>
          <a:p>
            <a:pPr marL="8659" defTabSz="623438">
              <a:lnSpc>
                <a:spcPts val="1282"/>
              </a:lnSpc>
              <a:spcBef>
                <a:spcPts val="68"/>
              </a:spcBef>
            </a:pPr>
            <a:r>
              <a:rPr sz="1091" b="1" kern="1200" spc="34" dirty="0">
                <a:solidFill>
                  <a:srgbClr val="39607A"/>
                </a:solidFill>
                <a:latin typeface="Calibri"/>
                <a:ea typeface="+mn-ea"/>
                <a:cs typeface="Calibri"/>
              </a:rPr>
              <a:t>Step</a:t>
            </a:r>
            <a:r>
              <a:rPr sz="1091" b="1" kern="1200" spc="-85" dirty="0">
                <a:solidFill>
                  <a:srgbClr val="39607A"/>
                </a:solidFill>
                <a:latin typeface="Calibri"/>
                <a:ea typeface="+mn-ea"/>
                <a:cs typeface="Calibri"/>
              </a:rPr>
              <a:t> </a:t>
            </a:r>
            <a:r>
              <a:rPr sz="1091" b="1" kern="1200" spc="27" dirty="0">
                <a:solidFill>
                  <a:srgbClr val="39607A"/>
                </a:solidFill>
                <a:latin typeface="Calibri"/>
                <a:ea typeface="+mn-ea"/>
                <a:cs typeface="Calibri"/>
              </a:rPr>
              <a:t>8</a:t>
            </a:r>
            <a:endParaRPr sz="1091" kern="1200">
              <a:solidFill>
                <a:prstClr val="black"/>
              </a:solidFill>
              <a:latin typeface="Calibri"/>
              <a:ea typeface="+mn-ea"/>
              <a:cs typeface="Calibri"/>
            </a:endParaRPr>
          </a:p>
          <a:p>
            <a:pPr marL="8659" defTabSz="623438">
              <a:lnSpc>
                <a:spcPts val="955"/>
              </a:lnSpc>
            </a:pPr>
            <a:r>
              <a:rPr sz="818" kern="1200" spc="-27" dirty="0">
                <a:solidFill>
                  <a:srgbClr val="39607A"/>
                </a:solidFill>
                <a:latin typeface="Calibri"/>
                <a:ea typeface="+mn-ea"/>
                <a:cs typeface="Calibri"/>
              </a:rPr>
              <a:t>Perform additional </a:t>
            </a:r>
            <a:r>
              <a:rPr sz="818" kern="1200" spc="-31" dirty="0">
                <a:solidFill>
                  <a:srgbClr val="39607A"/>
                </a:solidFill>
                <a:latin typeface="Calibri"/>
                <a:ea typeface="+mn-ea"/>
                <a:cs typeface="Calibri"/>
              </a:rPr>
              <a:t>consultations </a:t>
            </a:r>
            <a:r>
              <a:rPr sz="818" kern="1200" spc="-17" dirty="0">
                <a:solidFill>
                  <a:srgbClr val="39607A"/>
                </a:solidFill>
                <a:latin typeface="Calibri"/>
                <a:ea typeface="+mn-ea"/>
                <a:cs typeface="Calibri"/>
              </a:rPr>
              <a:t>if</a:t>
            </a:r>
            <a:r>
              <a:rPr sz="818" kern="1200" spc="68" dirty="0">
                <a:solidFill>
                  <a:srgbClr val="39607A"/>
                </a:solidFill>
                <a:latin typeface="Calibri"/>
                <a:ea typeface="+mn-ea"/>
                <a:cs typeface="Calibri"/>
              </a:rPr>
              <a:t> </a:t>
            </a:r>
            <a:r>
              <a:rPr sz="818" kern="1200" spc="-27" dirty="0">
                <a:solidFill>
                  <a:srgbClr val="39607A"/>
                </a:solidFill>
                <a:latin typeface="Calibri"/>
                <a:ea typeface="+mn-ea"/>
                <a:cs typeface="Calibri"/>
              </a:rPr>
              <a:t>needed</a:t>
            </a:r>
            <a:endParaRPr sz="818" kern="1200">
              <a:solidFill>
                <a:prstClr val="black"/>
              </a:solidFill>
              <a:latin typeface="Calibri"/>
              <a:ea typeface="+mn-ea"/>
              <a:cs typeface="Calibri"/>
            </a:endParaRPr>
          </a:p>
          <a:p>
            <a:pPr marL="164518" marR="3464" indent="-116895" defTabSz="623438">
              <a:spcBef>
                <a:spcPts val="279"/>
              </a:spcBef>
            </a:pPr>
            <a:r>
              <a:rPr sz="682" kern="1200" spc="682" dirty="0">
                <a:solidFill>
                  <a:srgbClr val="517891"/>
                </a:solidFill>
                <a:latin typeface="Webdings"/>
                <a:ea typeface="+mn-ea"/>
                <a:cs typeface="Webdings"/>
              </a:rPr>
              <a:t>�</a:t>
            </a:r>
            <a:r>
              <a:rPr sz="682" kern="1200" spc="191"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When </a:t>
            </a:r>
            <a:r>
              <a:rPr sz="682" kern="1200" spc="-24" dirty="0">
                <a:solidFill>
                  <a:srgbClr val="231F20"/>
                </a:solidFill>
                <a:latin typeface="Calibri"/>
                <a:ea typeface="+mn-ea"/>
                <a:cs typeface="Calibri"/>
              </a:rPr>
              <a:t>necessary to </a:t>
            </a:r>
            <a:r>
              <a:rPr sz="682" kern="1200" spc="-20" dirty="0">
                <a:solidFill>
                  <a:srgbClr val="231F20"/>
                </a:solidFill>
                <a:latin typeface="Calibri"/>
                <a:ea typeface="+mn-ea"/>
                <a:cs typeface="Calibri"/>
              </a:rPr>
              <a:t>achieve </a:t>
            </a:r>
            <a:r>
              <a:rPr sz="682" kern="1200" spc="-31" dirty="0">
                <a:solidFill>
                  <a:srgbClr val="231F20"/>
                </a:solidFill>
                <a:latin typeface="Calibri"/>
                <a:ea typeface="+mn-ea"/>
                <a:cs typeface="Calibri"/>
              </a:rPr>
              <a:t>treatment </a:t>
            </a:r>
            <a:r>
              <a:rPr sz="682" kern="1200" spc="-20" dirty="0">
                <a:solidFill>
                  <a:srgbClr val="231F20"/>
                </a:solidFill>
                <a:latin typeface="Calibri"/>
                <a:ea typeface="+mn-ea"/>
                <a:cs typeface="Calibri"/>
              </a:rPr>
              <a:t>goals, </a:t>
            </a:r>
            <a:r>
              <a:rPr sz="682" kern="1200" spc="-27" dirty="0">
                <a:solidFill>
                  <a:srgbClr val="231F20"/>
                </a:solidFill>
                <a:latin typeface="Calibri"/>
                <a:ea typeface="+mn-ea"/>
                <a:cs typeface="Calibri"/>
              </a:rPr>
              <a:t>refer </a:t>
            </a:r>
            <a:r>
              <a:rPr sz="682" kern="1200" spc="-310" dirty="0">
                <a:solidFill>
                  <a:srgbClr val="231F20"/>
                </a:solidFill>
                <a:latin typeface="Calibri"/>
                <a:ea typeface="+mn-ea"/>
                <a:cs typeface="Calibri"/>
              </a:rPr>
              <a:t>the </a:t>
            </a:r>
            <a:r>
              <a:rPr sz="682" kern="1200" spc="-150" dirty="0">
                <a:solidFill>
                  <a:srgbClr val="231F20"/>
                </a:solidFill>
                <a:latin typeface="Calibri"/>
                <a:ea typeface="+mn-ea"/>
                <a:cs typeface="Calibri"/>
              </a:rPr>
              <a:t> </a:t>
            </a:r>
            <a:r>
              <a:rPr sz="682" kern="1200" spc="-27" dirty="0">
                <a:solidFill>
                  <a:srgbClr val="231F20"/>
                </a:solidFill>
                <a:latin typeface="Calibri"/>
                <a:ea typeface="+mn-ea"/>
                <a:cs typeface="Calibri"/>
              </a:rPr>
              <a:t>patient </a:t>
            </a:r>
            <a:r>
              <a:rPr sz="682" kern="1200" spc="-20" dirty="0">
                <a:solidFill>
                  <a:srgbClr val="231F20"/>
                </a:solidFill>
                <a:latin typeface="Calibri"/>
                <a:ea typeface="+mn-ea"/>
                <a:cs typeface="Calibri"/>
              </a:rPr>
              <a:t>for </a:t>
            </a:r>
            <a:r>
              <a:rPr sz="682" kern="1200" spc="-24" dirty="0">
                <a:solidFill>
                  <a:srgbClr val="231F20"/>
                </a:solidFill>
                <a:latin typeface="Calibri"/>
                <a:ea typeface="+mn-ea"/>
                <a:cs typeface="Calibri"/>
              </a:rPr>
              <a:t>additional </a:t>
            </a:r>
            <a:r>
              <a:rPr sz="682" kern="1200" spc="-27" dirty="0">
                <a:solidFill>
                  <a:srgbClr val="231F20"/>
                </a:solidFill>
                <a:latin typeface="Calibri"/>
                <a:ea typeface="+mn-ea"/>
                <a:cs typeface="Calibri"/>
              </a:rPr>
              <a:t>evaluation </a:t>
            </a:r>
            <a:r>
              <a:rPr sz="682" kern="1200" spc="-24" dirty="0">
                <a:solidFill>
                  <a:srgbClr val="231F20"/>
                </a:solidFill>
                <a:latin typeface="Calibri"/>
                <a:ea typeface="+mn-ea"/>
                <a:cs typeface="Calibri"/>
              </a:rPr>
              <a:t>and</a:t>
            </a:r>
            <a:r>
              <a:rPr sz="682" kern="1200" spc="85" dirty="0">
                <a:solidFill>
                  <a:srgbClr val="231F20"/>
                </a:solidFill>
                <a:latin typeface="Calibri"/>
                <a:ea typeface="+mn-ea"/>
                <a:cs typeface="Calibri"/>
              </a:rPr>
              <a:t> </a:t>
            </a:r>
            <a:r>
              <a:rPr sz="682" kern="1200" spc="-31" dirty="0">
                <a:solidFill>
                  <a:srgbClr val="231F20"/>
                </a:solidFill>
                <a:latin typeface="Calibri"/>
                <a:ea typeface="+mn-ea"/>
                <a:cs typeface="Calibri"/>
              </a:rPr>
              <a:t>treatment</a:t>
            </a:r>
            <a:endParaRPr sz="682" kern="1200">
              <a:solidFill>
                <a:prstClr val="black"/>
              </a:solidFill>
              <a:latin typeface="Calibri"/>
              <a:ea typeface="+mn-ea"/>
              <a:cs typeface="Calibri"/>
            </a:endParaRPr>
          </a:p>
          <a:p>
            <a:pPr marL="164518" marR="21647" indent="-116895" defTabSz="623438"/>
            <a:r>
              <a:rPr sz="682" kern="1200" spc="682" dirty="0">
                <a:solidFill>
                  <a:srgbClr val="517891"/>
                </a:solidFill>
                <a:latin typeface="Webdings"/>
                <a:ea typeface="+mn-ea"/>
                <a:cs typeface="Webdings"/>
              </a:rPr>
              <a:t>�</a:t>
            </a:r>
            <a:r>
              <a:rPr sz="682" kern="1200" spc="222"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When </a:t>
            </a:r>
            <a:r>
              <a:rPr sz="682" kern="1200" spc="-31" dirty="0">
                <a:solidFill>
                  <a:srgbClr val="231F20"/>
                </a:solidFill>
                <a:latin typeface="Calibri"/>
                <a:ea typeface="+mn-ea"/>
                <a:cs typeface="Calibri"/>
              </a:rPr>
              <a:t>a </a:t>
            </a:r>
            <a:r>
              <a:rPr sz="682" kern="1200" spc="-24" dirty="0">
                <a:solidFill>
                  <a:srgbClr val="231F20"/>
                </a:solidFill>
                <a:latin typeface="Calibri"/>
                <a:ea typeface="+mn-ea"/>
                <a:cs typeface="Calibri"/>
              </a:rPr>
              <a:t>prescriber </a:t>
            </a:r>
            <a:r>
              <a:rPr sz="682" kern="1200" spc="-31" dirty="0">
                <a:solidFill>
                  <a:srgbClr val="231F20"/>
                </a:solidFill>
                <a:latin typeface="Calibri"/>
                <a:ea typeface="+mn-ea"/>
                <a:cs typeface="Calibri"/>
              </a:rPr>
              <a:t>makes </a:t>
            </a:r>
            <a:r>
              <a:rPr sz="682" kern="1200" spc="-27" dirty="0">
                <a:solidFill>
                  <a:srgbClr val="231F20"/>
                </a:solidFill>
                <a:latin typeface="Calibri"/>
                <a:ea typeface="+mn-ea"/>
                <a:cs typeface="Calibri"/>
              </a:rPr>
              <a:t>the </a:t>
            </a:r>
            <a:r>
              <a:rPr sz="682" kern="1200" spc="-20" dirty="0">
                <a:solidFill>
                  <a:srgbClr val="231F20"/>
                </a:solidFill>
                <a:latin typeface="Calibri"/>
                <a:ea typeface="+mn-ea"/>
                <a:cs typeface="Calibri"/>
              </a:rPr>
              <a:t>diagnosis </a:t>
            </a:r>
            <a:r>
              <a:rPr sz="682" kern="1200" spc="-14" dirty="0">
                <a:solidFill>
                  <a:srgbClr val="231F20"/>
                </a:solidFill>
                <a:latin typeface="Calibri"/>
                <a:ea typeface="+mn-ea"/>
                <a:cs typeface="Calibri"/>
              </a:rPr>
              <a:t>of </a:t>
            </a:r>
            <a:r>
              <a:rPr sz="682" kern="1200" spc="-17" dirty="0">
                <a:solidFill>
                  <a:srgbClr val="231F20"/>
                </a:solidFill>
                <a:latin typeface="Calibri"/>
                <a:ea typeface="+mn-ea"/>
                <a:cs typeface="Calibri"/>
              </a:rPr>
              <a:t>opioid </a:t>
            </a:r>
            <a:r>
              <a:rPr sz="682" kern="1200" spc="-324" dirty="0">
                <a:solidFill>
                  <a:srgbClr val="231F20"/>
                </a:solidFill>
                <a:latin typeface="Calibri"/>
                <a:ea typeface="+mn-ea"/>
                <a:cs typeface="Calibri"/>
              </a:rPr>
              <a:t>use </a:t>
            </a:r>
            <a:r>
              <a:rPr sz="682" kern="1200" spc="-150" dirty="0">
                <a:solidFill>
                  <a:srgbClr val="231F20"/>
                </a:solidFill>
                <a:latin typeface="Calibri"/>
                <a:ea typeface="+mn-ea"/>
                <a:cs typeface="Calibri"/>
              </a:rPr>
              <a:t> </a:t>
            </a:r>
            <a:r>
              <a:rPr sz="682" kern="1200" spc="-31" dirty="0">
                <a:solidFill>
                  <a:srgbClr val="231F20"/>
                </a:solidFill>
                <a:latin typeface="Calibri"/>
                <a:ea typeface="+mn-ea"/>
                <a:cs typeface="Calibri"/>
              </a:rPr>
              <a:t>disorder, </a:t>
            </a:r>
            <a:r>
              <a:rPr sz="682" kern="1200" spc="-27" dirty="0">
                <a:solidFill>
                  <a:srgbClr val="231F20"/>
                </a:solidFill>
                <a:latin typeface="Calibri"/>
                <a:ea typeface="+mn-ea"/>
                <a:cs typeface="Calibri"/>
              </a:rPr>
              <a:t>the </a:t>
            </a:r>
            <a:r>
              <a:rPr sz="682" kern="1200" spc="-24" dirty="0">
                <a:solidFill>
                  <a:srgbClr val="231F20"/>
                </a:solidFill>
                <a:latin typeface="Calibri"/>
                <a:ea typeface="+mn-ea"/>
                <a:cs typeface="Calibri"/>
              </a:rPr>
              <a:t>prescriber</a:t>
            </a:r>
            <a:r>
              <a:rPr sz="682" kern="1200" spc="17" dirty="0">
                <a:solidFill>
                  <a:srgbClr val="231F20"/>
                </a:solidFill>
                <a:latin typeface="Calibri"/>
                <a:ea typeface="+mn-ea"/>
                <a:cs typeface="Calibri"/>
              </a:rPr>
              <a:t> </a:t>
            </a:r>
            <a:r>
              <a:rPr sz="682" kern="1200" spc="-27" dirty="0">
                <a:solidFill>
                  <a:srgbClr val="231F20"/>
                </a:solidFill>
                <a:latin typeface="Calibri"/>
                <a:ea typeface="+mn-ea"/>
                <a:cs typeface="Calibri"/>
              </a:rPr>
              <a:t>shall:</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27" dirty="0">
                <a:solidFill>
                  <a:srgbClr val="231F20"/>
                </a:solidFill>
                <a:latin typeface="Calibri"/>
                <a:ea typeface="+mn-ea"/>
                <a:cs typeface="Calibri"/>
              </a:rPr>
              <a:t>Initiate </a:t>
            </a:r>
            <a:r>
              <a:rPr sz="682" kern="1200" spc="-31" dirty="0">
                <a:solidFill>
                  <a:srgbClr val="231F20"/>
                </a:solidFill>
                <a:latin typeface="Calibri"/>
                <a:ea typeface="+mn-ea"/>
                <a:cs typeface="Calibri"/>
              </a:rPr>
              <a:t>treatment </a:t>
            </a:r>
            <a:r>
              <a:rPr sz="682" kern="1200" spc="-20" dirty="0">
                <a:solidFill>
                  <a:srgbClr val="231F20"/>
                </a:solidFill>
                <a:latin typeface="Calibri"/>
                <a:ea typeface="+mn-ea"/>
                <a:cs typeface="Calibri"/>
              </a:rPr>
              <a:t>for </a:t>
            </a:r>
            <a:r>
              <a:rPr sz="682" kern="1200" spc="-17" dirty="0">
                <a:solidFill>
                  <a:srgbClr val="231F20"/>
                </a:solidFill>
                <a:latin typeface="Calibri"/>
                <a:ea typeface="+mn-ea"/>
                <a:cs typeface="Calibri"/>
              </a:rPr>
              <a:t>opioid </a:t>
            </a:r>
            <a:r>
              <a:rPr sz="682" kern="1200" spc="-31" dirty="0">
                <a:solidFill>
                  <a:srgbClr val="231F20"/>
                </a:solidFill>
                <a:latin typeface="Calibri"/>
                <a:ea typeface="+mn-ea"/>
                <a:cs typeface="Calibri"/>
              </a:rPr>
              <a:t>use </a:t>
            </a:r>
            <a:r>
              <a:rPr sz="682" kern="1200" spc="-24" dirty="0">
                <a:solidFill>
                  <a:srgbClr val="231F20"/>
                </a:solidFill>
                <a:latin typeface="Calibri"/>
                <a:ea typeface="+mn-ea"/>
                <a:cs typeface="Calibri"/>
              </a:rPr>
              <a:t>disorder</a:t>
            </a:r>
            <a:r>
              <a:rPr sz="682" kern="1200" spc="92" dirty="0">
                <a:solidFill>
                  <a:srgbClr val="231F20"/>
                </a:solidFill>
                <a:latin typeface="Calibri"/>
                <a:ea typeface="+mn-ea"/>
                <a:cs typeface="Calibri"/>
              </a:rPr>
              <a:t> </a:t>
            </a:r>
            <a:r>
              <a:rPr sz="682" kern="1200" spc="72" dirty="0">
                <a:solidFill>
                  <a:srgbClr val="231F20"/>
                </a:solidFill>
                <a:latin typeface="Calibri"/>
                <a:ea typeface="+mn-ea"/>
                <a:cs typeface="Calibri"/>
              </a:rPr>
              <a:t>OR</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14" dirty="0">
                <a:solidFill>
                  <a:srgbClr val="231F20"/>
                </a:solidFill>
                <a:latin typeface="Calibri"/>
                <a:ea typeface="+mn-ea"/>
                <a:cs typeface="Calibri"/>
              </a:rPr>
              <a:t>Refer </a:t>
            </a:r>
            <a:r>
              <a:rPr sz="682" kern="1200" spc="-27" dirty="0">
                <a:solidFill>
                  <a:srgbClr val="231F20"/>
                </a:solidFill>
                <a:latin typeface="Calibri"/>
                <a:ea typeface="+mn-ea"/>
                <a:cs typeface="Calibri"/>
              </a:rPr>
              <a:t>the patient </a:t>
            </a:r>
            <a:r>
              <a:rPr sz="682" kern="1200" spc="-20" dirty="0">
                <a:solidFill>
                  <a:srgbClr val="231F20"/>
                </a:solidFill>
                <a:latin typeface="Calibri"/>
                <a:ea typeface="+mn-ea"/>
                <a:cs typeface="Calibri"/>
              </a:rPr>
              <a:t>for </a:t>
            </a:r>
            <a:r>
              <a:rPr sz="682" kern="1200" spc="-27" dirty="0">
                <a:solidFill>
                  <a:srgbClr val="231F20"/>
                </a:solidFill>
                <a:latin typeface="Calibri"/>
                <a:ea typeface="+mn-ea"/>
                <a:cs typeface="Calibri"/>
              </a:rPr>
              <a:t>evaluation </a:t>
            </a:r>
            <a:r>
              <a:rPr sz="682" kern="1200" spc="-24" dirty="0">
                <a:solidFill>
                  <a:srgbClr val="231F20"/>
                </a:solidFill>
                <a:latin typeface="Calibri"/>
                <a:ea typeface="+mn-ea"/>
                <a:cs typeface="Calibri"/>
              </a:rPr>
              <a:t>and</a:t>
            </a:r>
            <a:r>
              <a:rPr sz="682" kern="1200" spc="72" dirty="0">
                <a:solidFill>
                  <a:srgbClr val="231F20"/>
                </a:solidFill>
                <a:latin typeface="Calibri"/>
                <a:ea typeface="+mn-ea"/>
                <a:cs typeface="Calibri"/>
              </a:rPr>
              <a:t> </a:t>
            </a:r>
            <a:r>
              <a:rPr sz="682" kern="1200" spc="-31" dirty="0">
                <a:solidFill>
                  <a:srgbClr val="231F20"/>
                </a:solidFill>
                <a:latin typeface="Calibri"/>
                <a:ea typeface="+mn-ea"/>
                <a:cs typeface="Calibri"/>
              </a:rPr>
              <a:t>treatment</a:t>
            </a:r>
            <a:endParaRPr sz="682" kern="1200">
              <a:solidFill>
                <a:prstClr val="black"/>
              </a:solidFill>
              <a:latin typeface="Calibri"/>
              <a:ea typeface="+mn-ea"/>
              <a:cs typeface="Calibri"/>
            </a:endParaRPr>
          </a:p>
        </p:txBody>
      </p:sp>
      <p:sp>
        <p:nvSpPr>
          <p:cNvPr id="11" name="object 11"/>
          <p:cNvSpPr txBox="1"/>
          <p:nvPr/>
        </p:nvSpPr>
        <p:spPr>
          <a:xfrm>
            <a:off x="4675562" y="3366653"/>
            <a:ext cx="1821873" cy="1916638"/>
          </a:xfrm>
          <a:prstGeom prst="rect">
            <a:avLst/>
          </a:prstGeom>
        </p:spPr>
        <p:txBody>
          <a:bodyPr vert="horz" wrap="square" lIns="0" tIns="8659" rIns="0" bIns="0" rtlCol="0">
            <a:spAutoFit/>
          </a:bodyPr>
          <a:lstStyle/>
          <a:p>
            <a:pPr marL="8659" defTabSz="623438">
              <a:lnSpc>
                <a:spcPts val="1282"/>
              </a:lnSpc>
              <a:spcBef>
                <a:spcPts val="68"/>
              </a:spcBef>
            </a:pPr>
            <a:r>
              <a:rPr sz="1091" b="1" kern="1200" spc="34" dirty="0">
                <a:solidFill>
                  <a:srgbClr val="39607A"/>
                </a:solidFill>
                <a:latin typeface="Calibri"/>
                <a:ea typeface="+mn-ea"/>
                <a:cs typeface="Calibri"/>
              </a:rPr>
              <a:t>Step</a:t>
            </a:r>
            <a:r>
              <a:rPr sz="1091" b="1" kern="1200" spc="-85" dirty="0">
                <a:solidFill>
                  <a:srgbClr val="39607A"/>
                </a:solidFill>
                <a:latin typeface="Calibri"/>
                <a:ea typeface="+mn-ea"/>
                <a:cs typeface="Calibri"/>
              </a:rPr>
              <a:t> </a:t>
            </a:r>
            <a:r>
              <a:rPr sz="1091" b="1" kern="1200" spc="17" dirty="0">
                <a:solidFill>
                  <a:srgbClr val="39607A"/>
                </a:solidFill>
                <a:latin typeface="Calibri"/>
                <a:ea typeface="+mn-ea"/>
                <a:cs typeface="Calibri"/>
              </a:rPr>
              <a:t>9</a:t>
            </a:r>
            <a:endParaRPr sz="1091" kern="1200">
              <a:solidFill>
                <a:prstClr val="black"/>
              </a:solidFill>
              <a:latin typeface="Calibri"/>
              <a:ea typeface="+mn-ea"/>
              <a:cs typeface="Calibri"/>
            </a:endParaRPr>
          </a:p>
          <a:p>
            <a:pPr marL="8659" defTabSz="623438">
              <a:lnSpc>
                <a:spcPts val="955"/>
              </a:lnSpc>
            </a:pPr>
            <a:r>
              <a:rPr sz="818" kern="1200" spc="-10" dirty="0">
                <a:solidFill>
                  <a:srgbClr val="39607A"/>
                </a:solidFill>
                <a:latin typeface="Calibri"/>
                <a:ea typeface="+mn-ea"/>
                <a:cs typeface="Calibri"/>
              </a:rPr>
              <a:t>Keep </a:t>
            </a:r>
            <a:r>
              <a:rPr sz="818" kern="1200" spc="-27" dirty="0">
                <a:solidFill>
                  <a:srgbClr val="39607A"/>
                </a:solidFill>
                <a:latin typeface="Calibri"/>
                <a:ea typeface="+mn-ea"/>
                <a:cs typeface="Calibri"/>
              </a:rPr>
              <a:t>detailed </a:t>
            </a:r>
            <a:r>
              <a:rPr sz="818" kern="1200" spc="-24" dirty="0">
                <a:solidFill>
                  <a:srgbClr val="39607A"/>
                </a:solidFill>
                <a:latin typeface="Calibri"/>
                <a:ea typeface="+mn-ea"/>
                <a:cs typeface="Calibri"/>
              </a:rPr>
              <a:t>medical </a:t>
            </a:r>
            <a:r>
              <a:rPr sz="818" kern="1200" spc="-31" dirty="0">
                <a:solidFill>
                  <a:srgbClr val="39607A"/>
                </a:solidFill>
                <a:latin typeface="Calibri"/>
                <a:ea typeface="+mn-ea"/>
                <a:cs typeface="Calibri"/>
              </a:rPr>
              <a:t>records </a:t>
            </a:r>
            <a:r>
              <a:rPr sz="818" kern="1200" spc="-34" dirty="0">
                <a:solidFill>
                  <a:srgbClr val="39607A"/>
                </a:solidFill>
                <a:latin typeface="Calibri"/>
                <a:ea typeface="+mn-ea"/>
                <a:cs typeface="Calibri"/>
              </a:rPr>
              <a:t>that</a:t>
            </a:r>
            <a:r>
              <a:rPr sz="818" kern="1200" spc="68" dirty="0">
                <a:solidFill>
                  <a:srgbClr val="39607A"/>
                </a:solidFill>
                <a:latin typeface="Calibri"/>
                <a:ea typeface="+mn-ea"/>
                <a:cs typeface="Calibri"/>
              </a:rPr>
              <a:t> </a:t>
            </a:r>
            <a:r>
              <a:rPr sz="818" kern="1200" spc="-27" dirty="0">
                <a:solidFill>
                  <a:srgbClr val="39607A"/>
                </a:solidFill>
                <a:latin typeface="Calibri"/>
                <a:ea typeface="+mn-ea"/>
                <a:cs typeface="Calibri"/>
              </a:rPr>
              <a:t>include:</a:t>
            </a:r>
            <a:endParaRPr sz="818" kern="1200">
              <a:solidFill>
                <a:prstClr val="black"/>
              </a:solidFill>
              <a:latin typeface="Calibri"/>
              <a:ea typeface="+mn-ea"/>
              <a:cs typeface="Calibri"/>
            </a:endParaRPr>
          </a:p>
          <a:p>
            <a:pPr marL="47624" defTabSz="623438">
              <a:spcBef>
                <a:spcPts val="279"/>
              </a:spcBef>
            </a:pPr>
            <a:r>
              <a:rPr sz="682" kern="1200" spc="682" dirty="0">
                <a:solidFill>
                  <a:srgbClr val="517891"/>
                </a:solidFill>
                <a:latin typeface="Webdings"/>
                <a:ea typeface="+mn-ea"/>
                <a:cs typeface="Webdings"/>
              </a:rPr>
              <a:t>�</a:t>
            </a:r>
            <a:r>
              <a:rPr sz="682" kern="1200" spc="119"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Medical </a:t>
            </a:r>
            <a:r>
              <a:rPr sz="682" kern="1200" spc="-24" dirty="0">
                <a:solidFill>
                  <a:srgbClr val="231F20"/>
                </a:solidFill>
                <a:latin typeface="Calibri"/>
                <a:ea typeface="+mn-ea"/>
                <a:cs typeface="Calibri"/>
              </a:rPr>
              <a:t>history and </a:t>
            </a:r>
            <a:r>
              <a:rPr sz="682" kern="1200" spc="-20" dirty="0">
                <a:solidFill>
                  <a:srgbClr val="231F20"/>
                </a:solidFill>
                <a:latin typeface="Calibri"/>
                <a:ea typeface="+mn-ea"/>
                <a:cs typeface="Calibri"/>
              </a:rPr>
              <a:t>physical </a:t>
            </a:r>
            <a:r>
              <a:rPr sz="682" kern="1200" spc="-27" dirty="0">
                <a:solidFill>
                  <a:srgbClr val="231F20"/>
                </a:solidFill>
                <a:latin typeface="Calibri"/>
                <a:ea typeface="+mn-ea"/>
                <a:cs typeface="Calibri"/>
              </a:rPr>
              <a:t>examination</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51" dirty="0">
                <a:solidFill>
                  <a:srgbClr val="517891"/>
                </a:solidFill>
                <a:latin typeface="Times New Roman"/>
                <a:ea typeface="+mn-ea"/>
                <a:cs typeface="Times New Roman"/>
              </a:rPr>
              <a:t> </a:t>
            </a:r>
            <a:r>
              <a:rPr sz="682" kern="1200" spc="-20" dirty="0">
                <a:solidFill>
                  <a:srgbClr val="231F20"/>
                </a:solidFill>
                <a:latin typeface="Calibri"/>
                <a:ea typeface="+mn-ea"/>
                <a:cs typeface="Calibri"/>
              </a:rPr>
              <a:t>Past medical </a:t>
            </a:r>
            <a:r>
              <a:rPr sz="682" kern="1200" spc="-24" dirty="0">
                <a:solidFill>
                  <a:srgbClr val="231F20"/>
                </a:solidFill>
                <a:latin typeface="Calibri"/>
                <a:ea typeface="+mn-ea"/>
                <a:cs typeface="Calibri"/>
              </a:rPr>
              <a:t>history</a:t>
            </a:r>
            <a:endParaRPr sz="682" kern="1200">
              <a:solidFill>
                <a:prstClr val="black"/>
              </a:solidFill>
              <a:latin typeface="Calibri"/>
              <a:ea typeface="+mn-ea"/>
              <a:cs typeface="Calibri"/>
            </a:endParaRPr>
          </a:p>
          <a:p>
            <a:pPr marL="164518" marR="3464" indent="-116895" defTabSz="623438"/>
            <a:r>
              <a:rPr sz="682" kern="1200" spc="682" dirty="0">
                <a:solidFill>
                  <a:srgbClr val="517891"/>
                </a:solidFill>
                <a:latin typeface="Webdings"/>
                <a:ea typeface="+mn-ea"/>
                <a:cs typeface="Webdings"/>
              </a:rPr>
              <a:t>�</a:t>
            </a:r>
            <a:r>
              <a:rPr sz="682" kern="1200" spc="682" dirty="0">
                <a:solidFill>
                  <a:srgbClr val="517891"/>
                </a:solidFill>
                <a:latin typeface="Times New Roman"/>
                <a:ea typeface="+mn-ea"/>
                <a:cs typeface="Times New Roman"/>
              </a:rPr>
              <a:t> </a:t>
            </a:r>
            <a:r>
              <a:rPr sz="682" kern="1200" spc="-10" dirty="0">
                <a:solidFill>
                  <a:srgbClr val="231F20"/>
                </a:solidFill>
                <a:latin typeface="Calibri"/>
                <a:ea typeface="+mn-ea"/>
                <a:cs typeface="Calibri"/>
              </a:rPr>
              <a:t>Applicable </a:t>
            </a:r>
            <a:r>
              <a:rPr sz="682" kern="1200" spc="-24" dirty="0">
                <a:solidFill>
                  <a:srgbClr val="231F20"/>
                </a:solidFill>
                <a:latin typeface="Calibri"/>
                <a:ea typeface="+mn-ea"/>
                <a:cs typeface="Calibri"/>
              </a:rPr>
              <a:t>records </a:t>
            </a:r>
            <a:r>
              <a:rPr sz="682" kern="1200" spc="-27" dirty="0">
                <a:solidFill>
                  <a:srgbClr val="231F20"/>
                </a:solidFill>
                <a:latin typeface="Calibri"/>
                <a:ea typeface="+mn-ea"/>
                <a:cs typeface="Calibri"/>
              </a:rPr>
              <a:t>from </a:t>
            </a:r>
            <a:r>
              <a:rPr sz="682" kern="1200" spc="-24" dirty="0">
                <a:solidFill>
                  <a:srgbClr val="231F20"/>
                </a:solidFill>
                <a:latin typeface="Calibri"/>
                <a:ea typeface="+mn-ea"/>
                <a:cs typeface="Calibri"/>
              </a:rPr>
              <a:t>prior </a:t>
            </a:r>
            <a:r>
              <a:rPr sz="682" kern="1200" spc="-31" dirty="0">
                <a:solidFill>
                  <a:srgbClr val="231F20"/>
                </a:solidFill>
                <a:latin typeface="Calibri"/>
                <a:ea typeface="+mn-ea"/>
                <a:cs typeface="Calibri"/>
              </a:rPr>
              <a:t>treatment  </a:t>
            </a:r>
            <a:r>
              <a:rPr sz="682" kern="1200" spc="-58" dirty="0">
                <a:solidFill>
                  <a:srgbClr val="231F20"/>
                </a:solidFill>
                <a:latin typeface="Calibri"/>
                <a:ea typeface="+mn-ea"/>
                <a:cs typeface="Calibri"/>
              </a:rPr>
              <a:t>providers </a:t>
            </a:r>
            <a:r>
              <a:rPr sz="682" kern="1200" spc="-27" dirty="0">
                <a:solidFill>
                  <a:srgbClr val="231F20"/>
                </a:solidFill>
                <a:latin typeface="Calibri"/>
                <a:ea typeface="+mn-ea"/>
                <a:cs typeface="Calibri"/>
              </a:rPr>
              <a:t>and/or any </a:t>
            </a:r>
            <a:r>
              <a:rPr sz="682" kern="1200" spc="-24" dirty="0">
                <a:solidFill>
                  <a:srgbClr val="231F20"/>
                </a:solidFill>
                <a:latin typeface="Calibri"/>
                <a:ea typeface="+mn-ea"/>
                <a:cs typeface="Calibri"/>
              </a:rPr>
              <a:t>documentation </a:t>
            </a:r>
            <a:r>
              <a:rPr sz="682" kern="1200" spc="-14" dirty="0">
                <a:solidFill>
                  <a:srgbClr val="231F20"/>
                </a:solidFill>
                <a:latin typeface="Calibri"/>
                <a:ea typeface="+mn-ea"/>
                <a:cs typeface="Calibri"/>
              </a:rPr>
              <a:t>of </a:t>
            </a:r>
            <a:r>
              <a:rPr sz="682" kern="1200" spc="-27" dirty="0">
                <a:solidFill>
                  <a:srgbClr val="231F20"/>
                </a:solidFill>
                <a:latin typeface="Calibri"/>
                <a:ea typeface="+mn-ea"/>
                <a:cs typeface="Calibri"/>
              </a:rPr>
              <a:t>attempts  </a:t>
            </a:r>
            <a:r>
              <a:rPr sz="682" kern="1200" spc="-24" dirty="0">
                <a:solidFill>
                  <a:srgbClr val="231F20"/>
                </a:solidFill>
                <a:latin typeface="Calibri"/>
                <a:ea typeface="+mn-ea"/>
                <a:cs typeface="Calibri"/>
              </a:rPr>
              <a:t>to</a:t>
            </a:r>
            <a:r>
              <a:rPr sz="682" kern="1200" spc="-58" dirty="0">
                <a:solidFill>
                  <a:srgbClr val="231F20"/>
                </a:solidFill>
                <a:latin typeface="Calibri"/>
                <a:ea typeface="+mn-ea"/>
                <a:cs typeface="Calibri"/>
              </a:rPr>
              <a:t> </a:t>
            </a:r>
            <a:r>
              <a:rPr sz="682" kern="1200" spc="-24" dirty="0">
                <a:solidFill>
                  <a:srgbClr val="231F20"/>
                </a:solidFill>
                <a:latin typeface="Calibri"/>
                <a:ea typeface="+mn-ea"/>
                <a:cs typeface="Calibri"/>
              </a:rPr>
              <a:t>obtain</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109" dirty="0">
                <a:solidFill>
                  <a:srgbClr val="517891"/>
                </a:solidFill>
                <a:latin typeface="Times New Roman"/>
                <a:ea typeface="+mn-ea"/>
                <a:cs typeface="Times New Roman"/>
              </a:rPr>
              <a:t> </a:t>
            </a:r>
            <a:r>
              <a:rPr sz="682" kern="1200" spc="-10" dirty="0">
                <a:solidFill>
                  <a:srgbClr val="231F20"/>
                </a:solidFill>
                <a:latin typeface="Calibri"/>
                <a:ea typeface="+mn-ea"/>
                <a:cs typeface="Calibri"/>
              </a:rPr>
              <a:t>Diagnostic, </a:t>
            </a:r>
            <a:r>
              <a:rPr sz="682" kern="1200" spc="-24" dirty="0">
                <a:solidFill>
                  <a:srgbClr val="231F20"/>
                </a:solidFill>
                <a:latin typeface="Calibri"/>
                <a:ea typeface="+mn-ea"/>
                <a:cs typeface="Calibri"/>
              </a:rPr>
              <a:t>therapeutic and laboratory </a:t>
            </a:r>
            <a:r>
              <a:rPr sz="682" kern="1200" spc="-31" dirty="0">
                <a:solidFill>
                  <a:srgbClr val="231F20"/>
                </a:solidFill>
                <a:latin typeface="Calibri"/>
                <a:ea typeface="+mn-ea"/>
                <a:cs typeface="Calibri"/>
              </a:rPr>
              <a:t>results</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61" dirty="0">
                <a:solidFill>
                  <a:srgbClr val="517891"/>
                </a:solidFill>
                <a:latin typeface="Times New Roman"/>
                <a:ea typeface="+mn-ea"/>
                <a:cs typeface="Times New Roman"/>
              </a:rPr>
              <a:t> </a:t>
            </a:r>
            <a:r>
              <a:rPr sz="682" kern="1200" spc="-20" dirty="0">
                <a:solidFill>
                  <a:srgbClr val="231F20"/>
                </a:solidFill>
                <a:latin typeface="Calibri"/>
                <a:ea typeface="+mn-ea"/>
                <a:cs typeface="Calibri"/>
              </a:rPr>
              <a:t>Evaluations </a:t>
            </a:r>
            <a:r>
              <a:rPr sz="682" kern="1200" spc="-24" dirty="0">
                <a:solidFill>
                  <a:srgbClr val="231F20"/>
                </a:solidFill>
                <a:latin typeface="Calibri"/>
                <a:ea typeface="+mn-ea"/>
                <a:cs typeface="Calibri"/>
              </a:rPr>
              <a:t>and consultations</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61" dirty="0">
                <a:solidFill>
                  <a:srgbClr val="517891"/>
                </a:solidFill>
                <a:latin typeface="Times New Roman"/>
                <a:ea typeface="+mn-ea"/>
                <a:cs typeface="Times New Roman"/>
              </a:rPr>
              <a:t> </a:t>
            </a:r>
            <a:r>
              <a:rPr sz="682" kern="1200" spc="-31" dirty="0">
                <a:solidFill>
                  <a:srgbClr val="231F20"/>
                </a:solidFill>
                <a:latin typeface="Calibri"/>
                <a:ea typeface="+mn-ea"/>
                <a:cs typeface="Calibri"/>
              </a:rPr>
              <a:t>Treatment </a:t>
            </a:r>
            <a:r>
              <a:rPr sz="682" kern="1200" spc="-17" dirty="0">
                <a:solidFill>
                  <a:srgbClr val="231F20"/>
                </a:solidFill>
                <a:latin typeface="Calibri"/>
                <a:ea typeface="+mn-ea"/>
                <a:cs typeface="Calibri"/>
              </a:rPr>
              <a:t>goals</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102" dirty="0">
                <a:solidFill>
                  <a:srgbClr val="517891"/>
                </a:solidFill>
                <a:latin typeface="Times New Roman"/>
                <a:ea typeface="+mn-ea"/>
                <a:cs typeface="Times New Roman"/>
              </a:rPr>
              <a:t> </a:t>
            </a:r>
            <a:r>
              <a:rPr sz="682" kern="1200" spc="-14" dirty="0">
                <a:solidFill>
                  <a:srgbClr val="231F20"/>
                </a:solidFill>
                <a:latin typeface="Calibri"/>
                <a:ea typeface="+mn-ea"/>
                <a:cs typeface="Calibri"/>
              </a:rPr>
              <a:t>Discussion of </a:t>
            </a:r>
            <a:r>
              <a:rPr sz="682" kern="1200" spc="-27" dirty="0">
                <a:solidFill>
                  <a:srgbClr val="231F20"/>
                </a:solidFill>
                <a:latin typeface="Calibri"/>
                <a:ea typeface="+mn-ea"/>
                <a:cs typeface="Calibri"/>
              </a:rPr>
              <a:t>risks </a:t>
            </a:r>
            <a:r>
              <a:rPr sz="682" kern="1200" spc="-24" dirty="0">
                <a:solidFill>
                  <a:srgbClr val="231F20"/>
                </a:solidFill>
                <a:latin typeface="Calibri"/>
                <a:ea typeface="+mn-ea"/>
                <a:cs typeface="Calibri"/>
              </a:rPr>
              <a:t>and benefits</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170" dirty="0">
                <a:solidFill>
                  <a:srgbClr val="517891"/>
                </a:solidFill>
                <a:latin typeface="Times New Roman"/>
                <a:ea typeface="+mn-ea"/>
                <a:cs typeface="Times New Roman"/>
              </a:rPr>
              <a:t> </a:t>
            </a:r>
            <a:r>
              <a:rPr sz="682" kern="1200" spc="-24" dirty="0">
                <a:solidFill>
                  <a:srgbClr val="231F20"/>
                </a:solidFill>
                <a:latin typeface="Calibri"/>
                <a:ea typeface="+mn-ea"/>
                <a:cs typeface="Calibri"/>
              </a:rPr>
              <a:t>Informed consent and </a:t>
            </a:r>
            <a:r>
              <a:rPr sz="682" kern="1200" spc="-27" dirty="0">
                <a:solidFill>
                  <a:srgbClr val="231F20"/>
                </a:solidFill>
                <a:latin typeface="Calibri"/>
                <a:ea typeface="+mn-ea"/>
                <a:cs typeface="Calibri"/>
              </a:rPr>
              <a:t>agreement </a:t>
            </a:r>
            <a:r>
              <a:rPr sz="682" kern="1200" spc="-20" dirty="0">
                <a:solidFill>
                  <a:srgbClr val="231F20"/>
                </a:solidFill>
                <a:latin typeface="Calibri"/>
                <a:ea typeface="+mn-ea"/>
                <a:cs typeface="Calibri"/>
              </a:rPr>
              <a:t>for </a:t>
            </a:r>
            <a:r>
              <a:rPr sz="682" kern="1200" spc="-31" dirty="0">
                <a:solidFill>
                  <a:srgbClr val="231F20"/>
                </a:solidFill>
                <a:latin typeface="Calibri"/>
                <a:ea typeface="+mn-ea"/>
                <a:cs typeface="Calibri"/>
              </a:rPr>
              <a:t>treatment</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20" dirty="0">
                <a:solidFill>
                  <a:srgbClr val="517891"/>
                </a:solidFill>
                <a:latin typeface="Times New Roman"/>
                <a:ea typeface="+mn-ea"/>
                <a:cs typeface="Times New Roman"/>
              </a:rPr>
              <a:t> </a:t>
            </a:r>
            <a:r>
              <a:rPr sz="682" kern="1200" spc="-31" dirty="0">
                <a:solidFill>
                  <a:srgbClr val="231F20"/>
                </a:solidFill>
                <a:latin typeface="Calibri"/>
                <a:ea typeface="+mn-ea"/>
                <a:cs typeface="Calibri"/>
              </a:rPr>
              <a:t>Treatments</a:t>
            </a:r>
            <a:endParaRPr sz="682" kern="1200">
              <a:solidFill>
                <a:prstClr val="black"/>
              </a:solidFill>
              <a:latin typeface="Calibri"/>
              <a:ea typeface="+mn-ea"/>
              <a:cs typeface="Calibri"/>
            </a:endParaRPr>
          </a:p>
          <a:p>
            <a:pPr marL="164518" marR="103473" indent="-116895" defTabSz="623438"/>
            <a:r>
              <a:rPr sz="682" kern="1200" spc="682" dirty="0">
                <a:solidFill>
                  <a:srgbClr val="517891"/>
                </a:solidFill>
                <a:latin typeface="Webdings"/>
                <a:ea typeface="+mn-ea"/>
                <a:cs typeface="Webdings"/>
              </a:rPr>
              <a:t>�</a:t>
            </a:r>
            <a:r>
              <a:rPr sz="682" kern="1200" spc="160" dirty="0">
                <a:solidFill>
                  <a:srgbClr val="517891"/>
                </a:solidFill>
                <a:latin typeface="Times New Roman"/>
                <a:ea typeface="+mn-ea"/>
                <a:cs typeface="Times New Roman"/>
              </a:rPr>
              <a:t> </a:t>
            </a:r>
            <a:r>
              <a:rPr sz="682" kern="1200" spc="-20" dirty="0">
                <a:solidFill>
                  <a:srgbClr val="231F20"/>
                </a:solidFill>
                <a:latin typeface="Calibri"/>
                <a:ea typeface="+mn-ea"/>
                <a:cs typeface="Calibri"/>
              </a:rPr>
              <a:t>Medications </a:t>
            </a:r>
            <a:r>
              <a:rPr sz="682" kern="1200" spc="-14" dirty="0">
                <a:solidFill>
                  <a:srgbClr val="231F20"/>
                </a:solidFill>
                <a:latin typeface="Calibri"/>
                <a:ea typeface="+mn-ea"/>
                <a:cs typeface="Calibri"/>
              </a:rPr>
              <a:t>(including </a:t>
            </a:r>
            <a:r>
              <a:rPr sz="682" kern="1200" spc="-27" dirty="0">
                <a:solidFill>
                  <a:srgbClr val="231F20"/>
                </a:solidFill>
                <a:latin typeface="Calibri"/>
                <a:ea typeface="+mn-ea"/>
                <a:cs typeface="Calibri"/>
              </a:rPr>
              <a:t>date, </a:t>
            </a:r>
            <a:r>
              <a:rPr sz="682" kern="1200" spc="-24" dirty="0">
                <a:solidFill>
                  <a:srgbClr val="231F20"/>
                </a:solidFill>
                <a:latin typeface="Calibri"/>
                <a:ea typeface="+mn-ea"/>
                <a:cs typeface="Calibri"/>
              </a:rPr>
              <a:t>type, </a:t>
            </a:r>
            <a:r>
              <a:rPr sz="682" kern="1200" spc="-17" dirty="0">
                <a:solidFill>
                  <a:srgbClr val="231F20"/>
                </a:solidFill>
                <a:latin typeface="Calibri"/>
                <a:ea typeface="+mn-ea"/>
                <a:cs typeface="Calibri"/>
              </a:rPr>
              <a:t>dosage, </a:t>
            </a:r>
            <a:r>
              <a:rPr sz="682" kern="1200" spc="-351" dirty="0">
                <a:solidFill>
                  <a:srgbClr val="231F20"/>
                </a:solidFill>
                <a:latin typeface="Calibri"/>
                <a:ea typeface="+mn-ea"/>
                <a:cs typeface="Calibri"/>
              </a:rPr>
              <a:t>and </a:t>
            </a:r>
            <a:r>
              <a:rPr sz="682" kern="1200" spc="-150" dirty="0">
                <a:solidFill>
                  <a:srgbClr val="231F20"/>
                </a:solidFill>
                <a:latin typeface="Calibri"/>
                <a:ea typeface="+mn-ea"/>
                <a:cs typeface="Calibri"/>
              </a:rPr>
              <a:t> </a:t>
            </a:r>
            <a:r>
              <a:rPr sz="682" kern="1200" spc="-24" dirty="0">
                <a:solidFill>
                  <a:srgbClr val="231F20"/>
                </a:solidFill>
                <a:latin typeface="Calibri"/>
                <a:ea typeface="+mn-ea"/>
                <a:cs typeface="Calibri"/>
              </a:rPr>
              <a:t>quantity </a:t>
            </a:r>
            <a:r>
              <a:rPr sz="682" kern="1200" spc="-20" dirty="0">
                <a:solidFill>
                  <a:srgbClr val="231F20"/>
                </a:solidFill>
                <a:latin typeface="Calibri"/>
                <a:ea typeface="+mn-ea"/>
                <a:cs typeface="Calibri"/>
              </a:rPr>
              <a:t>prescribed </a:t>
            </a:r>
            <a:r>
              <a:rPr sz="682" kern="1200" spc="-24" dirty="0">
                <a:solidFill>
                  <a:srgbClr val="231F20"/>
                </a:solidFill>
                <a:latin typeface="Calibri"/>
                <a:ea typeface="+mn-ea"/>
                <a:cs typeface="Calibri"/>
              </a:rPr>
              <a:t>and</a:t>
            </a:r>
            <a:r>
              <a:rPr sz="682" kern="1200" spc="-3" dirty="0">
                <a:solidFill>
                  <a:srgbClr val="231F20"/>
                </a:solidFill>
                <a:latin typeface="Calibri"/>
                <a:ea typeface="+mn-ea"/>
                <a:cs typeface="Calibri"/>
              </a:rPr>
              <a:t> </a:t>
            </a:r>
            <a:r>
              <a:rPr sz="682" kern="1200" spc="-20" dirty="0">
                <a:solidFill>
                  <a:srgbClr val="231F20"/>
                </a:solidFill>
                <a:latin typeface="Calibri"/>
                <a:ea typeface="+mn-ea"/>
                <a:cs typeface="Calibri"/>
              </a:rPr>
              <a:t>refills)</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68" dirty="0">
                <a:solidFill>
                  <a:srgbClr val="517891"/>
                </a:solidFill>
                <a:latin typeface="Times New Roman"/>
                <a:ea typeface="+mn-ea"/>
                <a:cs typeface="Times New Roman"/>
              </a:rPr>
              <a:t> </a:t>
            </a:r>
            <a:r>
              <a:rPr sz="682" kern="1200" spc="-24" dirty="0">
                <a:solidFill>
                  <a:srgbClr val="231F20"/>
                </a:solidFill>
                <a:latin typeface="Calibri"/>
                <a:ea typeface="+mn-ea"/>
                <a:cs typeface="Calibri"/>
              </a:rPr>
              <a:t>Patient </a:t>
            </a:r>
            <a:r>
              <a:rPr sz="682" kern="1200" spc="-27" dirty="0">
                <a:solidFill>
                  <a:srgbClr val="231F20"/>
                </a:solidFill>
                <a:latin typeface="Calibri"/>
                <a:ea typeface="+mn-ea"/>
                <a:cs typeface="Calibri"/>
              </a:rPr>
              <a:t>instructions</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20"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Periodic </a:t>
            </a:r>
            <a:r>
              <a:rPr sz="682" kern="1200" spc="-34" dirty="0">
                <a:solidFill>
                  <a:srgbClr val="231F20"/>
                </a:solidFill>
                <a:latin typeface="Calibri"/>
                <a:ea typeface="+mn-ea"/>
                <a:cs typeface="Calibri"/>
              </a:rPr>
              <a:t>reviews</a:t>
            </a:r>
            <a:endParaRPr sz="682" kern="1200">
              <a:solidFill>
                <a:prstClr val="black"/>
              </a:solidFill>
              <a:latin typeface="Calibri"/>
              <a:ea typeface="+mn-ea"/>
              <a:cs typeface="Calibri"/>
            </a:endParaRPr>
          </a:p>
        </p:txBody>
      </p:sp>
      <p:sp>
        <p:nvSpPr>
          <p:cNvPr id="12" name="object 12"/>
          <p:cNvSpPr/>
          <p:nvPr/>
        </p:nvSpPr>
        <p:spPr>
          <a:xfrm>
            <a:off x="7221682" y="619097"/>
            <a:ext cx="0" cy="596611"/>
          </a:xfrm>
          <a:custGeom>
            <a:avLst/>
            <a:gdLst/>
            <a:ahLst/>
            <a:cxnLst/>
            <a:rect l="l" t="t" r="r" b="b"/>
            <a:pathLst>
              <a:path h="875030">
                <a:moveTo>
                  <a:pt x="0" y="0"/>
                </a:moveTo>
                <a:lnTo>
                  <a:pt x="0" y="874801"/>
                </a:lnTo>
              </a:path>
            </a:pathLst>
          </a:custGeom>
          <a:ln w="3175">
            <a:solidFill>
              <a:srgbClr val="6FC9C4"/>
            </a:solidFill>
          </a:ln>
        </p:spPr>
        <p:txBody>
          <a:bodyPr wrap="square" lIns="0" tIns="0" rIns="0" bIns="0" rtlCol="0"/>
          <a:lstStyle/>
          <a:p>
            <a:pPr defTabSz="623438"/>
            <a:endParaRPr sz="1227" kern="1200">
              <a:solidFill>
                <a:prstClr val="black"/>
              </a:solidFill>
              <a:latin typeface="Calibri"/>
              <a:ea typeface="+mn-ea"/>
              <a:cs typeface="+mn-cs"/>
            </a:endParaRPr>
          </a:p>
        </p:txBody>
      </p:sp>
      <p:sp>
        <p:nvSpPr>
          <p:cNvPr id="13" name="object 13"/>
          <p:cNvSpPr/>
          <p:nvPr/>
        </p:nvSpPr>
        <p:spPr>
          <a:xfrm>
            <a:off x="4572000" y="632114"/>
            <a:ext cx="0" cy="4542559"/>
          </a:xfrm>
          <a:custGeom>
            <a:avLst/>
            <a:gdLst/>
            <a:ahLst/>
            <a:cxnLst/>
            <a:rect l="l" t="t" r="r" b="b"/>
            <a:pathLst>
              <a:path h="6662420">
                <a:moveTo>
                  <a:pt x="0" y="0"/>
                </a:moveTo>
                <a:lnTo>
                  <a:pt x="0" y="6662420"/>
                </a:lnTo>
              </a:path>
            </a:pathLst>
          </a:custGeom>
          <a:ln w="12700">
            <a:solidFill>
              <a:srgbClr val="F9C606"/>
            </a:solidFill>
          </a:ln>
        </p:spPr>
        <p:txBody>
          <a:bodyPr wrap="square" lIns="0" tIns="0" rIns="0" bIns="0" rtlCol="0"/>
          <a:lstStyle/>
          <a:p>
            <a:pPr defTabSz="623438"/>
            <a:endParaRPr sz="1227" kern="1200">
              <a:solidFill>
                <a:prstClr val="black"/>
              </a:solidFill>
              <a:latin typeface="Calibri"/>
              <a:ea typeface="+mn-ea"/>
              <a:cs typeface="+mn-cs"/>
            </a:endParaRPr>
          </a:p>
        </p:txBody>
      </p:sp>
    </p:spTree>
    <p:extLst>
      <p:ext uri="{BB962C8B-B14F-4D97-AF65-F5344CB8AC3E}">
        <p14:creationId xmlns:p14="http://schemas.microsoft.com/office/powerpoint/2010/main" xmlns="" val="13826530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545773" y="6349365"/>
            <a:ext cx="4048125" cy="8659"/>
          </a:xfrm>
          <a:custGeom>
            <a:avLst/>
            <a:gdLst/>
            <a:ahLst/>
            <a:cxnLst/>
            <a:rect l="l" t="t" r="r" b="b"/>
            <a:pathLst>
              <a:path w="5937250" h="12700">
                <a:moveTo>
                  <a:pt x="0" y="12700"/>
                </a:moveTo>
                <a:lnTo>
                  <a:pt x="5937250" y="12700"/>
                </a:lnTo>
                <a:lnTo>
                  <a:pt x="5937250" y="0"/>
                </a:lnTo>
                <a:lnTo>
                  <a:pt x="0" y="0"/>
                </a:lnTo>
                <a:lnTo>
                  <a:pt x="0" y="12700"/>
                </a:lnTo>
                <a:close/>
              </a:path>
            </a:pathLst>
          </a:custGeom>
          <a:solidFill>
            <a:srgbClr val="A9C3CB"/>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3" name="object 3"/>
          <p:cNvSpPr/>
          <p:nvPr/>
        </p:nvSpPr>
        <p:spPr>
          <a:xfrm>
            <a:off x="2545773" y="6349365"/>
            <a:ext cx="4048125" cy="8659"/>
          </a:xfrm>
          <a:custGeom>
            <a:avLst/>
            <a:gdLst/>
            <a:ahLst/>
            <a:cxnLst/>
            <a:rect l="l" t="t" r="r" b="b"/>
            <a:pathLst>
              <a:path w="5937250" h="12700">
                <a:moveTo>
                  <a:pt x="0" y="12700"/>
                </a:moveTo>
                <a:lnTo>
                  <a:pt x="5937250" y="12700"/>
                </a:lnTo>
                <a:lnTo>
                  <a:pt x="5937250" y="0"/>
                </a:lnTo>
                <a:lnTo>
                  <a:pt x="0" y="0"/>
                </a:lnTo>
                <a:lnTo>
                  <a:pt x="0" y="12700"/>
                </a:lnTo>
                <a:close/>
              </a:path>
            </a:pathLst>
          </a:custGeom>
          <a:solidFill>
            <a:srgbClr val="A9C3CB"/>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4" name="object 4"/>
          <p:cNvSpPr/>
          <p:nvPr/>
        </p:nvSpPr>
        <p:spPr>
          <a:xfrm>
            <a:off x="6386002" y="304423"/>
            <a:ext cx="212581" cy="65376"/>
          </a:xfrm>
          <a:custGeom>
            <a:avLst/>
            <a:gdLst/>
            <a:ahLst/>
            <a:cxnLst/>
            <a:rect l="l" t="t" r="r" b="b"/>
            <a:pathLst>
              <a:path w="311784" h="95884">
                <a:moveTo>
                  <a:pt x="122504" y="0"/>
                </a:moveTo>
                <a:lnTo>
                  <a:pt x="70827" y="8221"/>
                </a:lnTo>
                <a:lnTo>
                  <a:pt x="29556" y="26657"/>
                </a:lnTo>
                <a:lnTo>
                  <a:pt x="0" y="49712"/>
                </a:lnTo>
                <a:lnTo>
                  <a:pt x="21717" y="95597"/>
                </a:lnTo>
                <a:lnTo>
                  <a:pt x="37324" y="75668"/>
                </a:lnTo>
                <a:lnTo>
                  <a:pt x="55880" y="57245"/>
                </a:lnTo>
                <a:lnTo>
                  <a:pt x="79474" y="40910"/>
                </a:lnTo>
                <a:lnTo>
                  <a:pt x="110197" y="27246"/>
                </a:lnTo>
                <a:lnTo>
                  <a:pt x="159462" y="18456"/>
                </a:lnTo>
                <a:lnTo>
                  <a:pt x="200222" y="18456"/>
                </a:lnTo>
                <a:lnTo>
                  <a:pt x="198656" y="18183"/>
                </a:lnTo>
                <a:lnTo>
                  <a:pt x="163064" y="6651"/>
                </a:lnTo>
                <a:lnTo>
                  <a:pt x="122504" y="0"/>
                </a:lnTo>
                <a:close/>
              </a:path>
              <a:path w="311784" h="95884">
                <a:moveTo>
                  <a:pt x="200222" y="18456"/>
                </a:moveTo>
                <a:lnTo>
                  <a:pt x="159462" y="18456"/>
                </a:lnTo>
                <a:lnTo>
                  <a:pt x="198335" y="24520"/>
                </a:lnTo>
                <a:lnTo>
                  <a:pt x="232558" y="35476"/>
                </a:lnTo>
                <a:lnTo>
                  <a:pt x="267868" y="41361"/>
                </a:lnTo>
                <a:lnTo>
                  <a:pt x="310007" y="32211"/>
                </a:lnTo>
                <a:lnTo>
                  <a:pt x="311264" y="31665"/>
                </a:lnTo>
                <a:lnTo>
                  <a:pt x="303403" y="28151"/>
                </a:lnTo>
                <a:lnTo>
                  <a:pt x="296021" y="24602"/>
                </a:lnTo>
                <a:lnTo>
                  <a:pt x="235428" y="24602"/>
                </a:lnTo>
                <a:lnTo>
                  <a:pt x="200222" y="18456"/>
                </a:lnTo>
                <a:close/>
              </a:path>
              <a:path w="311784" h="95884">
                <a:moveTo>
                  <a:pt x="279565" y="15905"/>
                </a:moveTo>
                <a:lnTo>
                  <a:pt x="235428" y="24602"/>
                </a:lnTo>
                <a:lnTo>
                  <a:pt x="296021" y="24602"/>
                </a:lnTo>
                <a:lnTo>
                  <a:pt x="295500" y="24352"/>
                </a:lnTo>
                <a:lnTo>
                  <a:pt x="287554" y="20269"/>
                </a:lnTo>
                <a:lnTo>
                  <a:pt x="279565" y="15905"/>
                </a:lnTo>
                <a:close/>
              </a:path>
            </a:pathLst>
          </a:custGeom>
          <a:solidFill>
            <a:srgbClr val="74CBC8"/>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5" name="object 5"/>
          <p:cNvSpPr/>
          <p:nvPr/>
        </p:nvSpPr>
        <p:spPr>
          <a:xfrm>
            <a:off x="6366465" y="281217"/>
            <a:ext cx="200458" cy="42430"/>
          </a:xfrm>
          <a:custGeom>
            <a:avLst/>
            <a:gdLst/>
            <a:ahLst/>
            <a:cxnLst/>
            <a:rect l="l" t="t" r="r" b="b"/>
            <a:pathLst>
              <a:path w="294004" h="62229">
                <a:moveTo>
                  <a:pt x="91292" y="0"/>
                </a:moveTo>
                <a:lnTo>
                  <a:pt x="44272" y="6383"/>
                </a:lnTo>
                <a:lnTo>
                  <a:pt x="0" y="23121"/>
                </a:lnTo>
                <a:lnTo>
                  <a:pt x="18275" y="61768"/>
                </a:lnTo>
                <a:lnTo>
                  <a:pt x="31585" y="51671"/>
                </a:lnTo>
                <a:lnTo>
                  <a:pt x="46902" y="42452"/>
                </a:lnTo>
                <a:lnTo>
                  <a:pt x="64679" y="34255"/>
                </a:lnTo>
                <a:lnTo>
                  <a:pt x="85369" y="27224"/>
                </a:lnTo>
                <a:lnTo>
                  <a:pt x="137415" y="20374"/>
                </a:lnTo>
                <a:lnTo>
                  <a:pt x="176604" y="20374"/>
                </a:lnTo>
                <a:lnTo>
                  <a:pt x="161105" y="15217"/>
                </a:lnTo>
                <a:lnTo>
                  <a:pt x="128906" y="4838"/>
                </a:lnTo>
                <a:lnTo>
                  <a:pt x="91292" y="0"/>
                </a:lnTo>
                <a:close/>
              </a:path>
              <a:path w="294004" h="62229">
                <a:moveTo>
                  <a:pt x="176604" y="20374"/>
                </a:moveTo>
                <a:lnTo>
                  <a:pt x="137415" y="20374"/>
                </a:lnTo>
                <a:lnTo>
                  <a:pt x="178056" y="27846"/>
                </a:lnTo>
                <a:lnTo>
                  <a:pt x="213520" y="40163"/>
                </a:lnTo>
                <a:lnTo>
                  <a:pt x="250034" y="47851"/>
                </a:lnTo>
                <a:lnTo>
                  <a:pt x="293827" y="41435"/>
                </a:lnTo>
                <a:lnTo>
                  <a:pt x="286861" y="37033"/>
                </a:lnTo>
                <a:lnTo>
                  <a:pt x="279871" y="32419"/>
                </a:lnTo>
                <a:lnTo>
                  <a:pt x="276175" y="29880"/>
                </a:lnTo>
                <a:lnTo>
                  <a:pt x="225229" y="29880"/>
                </a:lnTo>
                <a:lnTo>
                  <a:pt x="191882" y="25458"/>
                </a:lnTo>
                <a:lnTo>
                  <a:pt x="176604" y="20374"/>
                </a:lnTo>
                <a:close/>
              </a:path>
              <a:path w="294004" h="62229">
                <a:moveTo>
                  <a:pt x="265810" y="22575"/>
                </a:moveTo>
                <a:lnTo>
                  <a:pt x="265366" y="22740"/>
                </a:lnTo>
                <a:lnTo>
                  <a:pt x="265137" y="22804"/>
                </a:lnTo>
                <a:lnTo>
                  <a:pt x="225229" y="29880"/>
                </a:lnTo>
                <a:lnTo>
                  <a:pt x="276175" y="29880"/>
                </a:lnTo>
                <a:lnTo>
                  <a:pt x="272854" y="27599"/>
                </a:lnTo>
                <a:lnTo>
                  <a:pt x="265810" y="22575"/>
                </a:lnTo>
                <a:close/>
              </a:path>
            </a:pathLst>
          </a:custGeom>
          <a:solidFill>
            <a:srgbClr val="F3901D"/>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6" name="object 6"/>
          <p:cNvSpPr/>
          <p:nvPr/>
        </p:nvSpPr>
        <p:spPr>
          <a:xfrm>
            <a:off x="6349364" y="255812"/>
            <a:ext cx="189634" cy="38100"/>
          </a:xfrm>
          <a:custGeom>
            <a:avLst/>
            <a:gdLst/>
            <a:ahLst/>
            <a:cxnLst/>
            <a:rect l="l" t="t" r="r" b="b"/>
            <a:pathLst>
              <a:path w="278129" h="55879">
                <a:moveTo>
                  <a:pt x="146833" y="22088"/>
                </a:moveTo>
                <a:lnTo>
                  <a:pt x="103171" y="22088"/>
                </a:lnTo>
                <a:lnTo>
                  <a:pt x="141052" y="27835"/>
                </a:lnTo>
                <a:lnTo>
                  <a:pt x="173334" y="38961"/>
                </a:lnTo>
                <a:lnTo>
                  <a:pt x="204120" y="49996"/>
                </a:lnTo>
                <a:lnTo>
                  <a:pt x="237515" y="55469"/>
                </a:lnTo>
                <a:lnTo>
                  <a:pt x="277621" y="49911"/>
                </a:lnTo>
                <a:lnTo>
                  <a:pt x="271219" y="44875"/>
                </a:lnTo>
                <a:lnTo>
                  <a:pt x="264793" y="39674"/>
                </a:lnTo>
                <a:lnTo>
                  <a:pt x="260183" y="35837"/>
                </a:lnTo>
                <a:lnTo>
                  <a:pt x="203812" y="35837"/>
                </a:lnTo>
                <a:lnTo>
                  <a:pt x="168661" y="29963"/>
                </a:lnTo>
                <a:lnTo>
                  <a:pt x="146833" y="22088"/>
                </a:lnTo>
                <a:close/>
              </a:path>
              <a:path w="278129" h="55879">
                <a:moveTo>
                  <a:pt x="62887" y="0"/>
                </a:moveTo>
                <a:lnTo>
                  <a:pt x="12687" y="4395"/>
                </a:lnTo>
                <a:lnTo>
                  <a:pt x="8280" y="5309"/>
                </a:lnTo>
                <a:lnTo>
                  <a:pt x="4076" y="6300"/>
                </a:lnTo>
                <a:lnTo>
                  <a:pt x="0" y="7341"/>
                </a:lnTo>
                <a:lnTo>
                  <a:pt x="15557" y="40259"/>
                </a:lnTo>
                <a:lnTo>
                  <a:pt x="24553" y="36553"/>
                </a:lnTo>
                <a:lnTo>
                  <a:pt x="34186" y="33125"/>
                </a:lnTo>
                <a:lnTo>
                  <a:pt x="44512" y="29997"/>
                </a:lnTo>
                <a:lnTo>
                  <a:pt x="55587" y="27191"/>
                </a:lnTo>
                <a:lnTo>
                  <a:pt x="103171" y="22088"/>
                </a:lnTo>
                <a:lnTo>
                  <a:pt x="146833" y="22088"/>
                </a:lnTo>
                <a:lnTo>
                  <a:pt x="136423" y="18333"/>
                </a:lnTo>
                <a:lnTo>
                  <a:pt x="102648" y="6495"/>
                </a:lnTo>
                <a:lnTo>
                  <a:pt x="62887" y="0"/>
                </a:lnTo>
                <a:close/>
              </a:path>
              <a:path w="278129" h="55879">
                <a:moveTo>
                  <a:pt x="251879" y="28779"/>
                </a:moveTo>
                <a:lnTo>
                  <a:pt x="247817" y="29997"/>
                </a:lnTo>
                <a:lnTo>
                  <a:pt x="246329" y="30404"/>
                </a:lnTo>
                <a:lnTo>
                  <a:pt x="203812" y="35837"/>
                </a:lnTo>
                <a:lnTo>
                  <a:pt x="260183" y="35837"/>
                </a:lnTo>
                <a:lnTo>
                  <a:pt x="258346" y="34308"/>
                </a:lnTo>
                <a:lnTo>
                  <a:pt x="251879" y="28779"/>
                </a:lnTo>
                <a:close/>
              </a:path>
            </a:pathLst>
          </a:custGeom>
          <a:solidFill>
            <a:srgbClr val="5D87A1"/>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7" name="object 7"/>
          <p:cNvSpPr/>
          <p:nvPr/>
        </p:nvSpPr>
        <p:spPr>
          <a:xfrm>
            <a:off x="6332333" y="224805"/>
            <a:ext cx="181408" cy="48058"/>
          </a:xfrm>
          <a:custGeom>
            <a:avLst/>
            <a:gdLst/>
            <a:ahLst/>
            <a:cxnLst/>
            <a:rect l="l" t="t" r="r" b="b"/>
            <a:pathLst>
              <a:path w="266065" h="70485">
                <a:moveTo>
                  <a:pt x="120994" y="30600"/>
                </a:moveTo>
                <a:lnTo>
                  <a:pt x="76055" y="30600"/>
                </a:lnTo>
                <a:lnTo>
                  <a:pt x="116197" y="38118"/>
                </a:lnTo>
                <a:lnTo>
                  <a:pt x="150150" y="50811"/>
                </a:lnTo>
                <a:lnTo>
                  <a:pt x="182545" y="63257"/>
                </a:lnTo>
                <a:lnTo>
                  <a:pt x="218010" y="70035"/>
                </a:lnTo>
                <a:lnTo>
                  <a:pt x="261175" y="65722"/>
                </a:lnTo>
                <a:lnTo>
                  <a:pt x="264312" y="64922"/>
                </a:lnTo>
                <a:lnTo>
                  <a:pt x="265836" y="64503"/>
                </a:lnTo>
                <a:lnTo>
                  <a:pt x="259757" y="58941"/>
                </a:lnTo>
                <a:lnTo>
                  <a:pt x="253657" y="53230"/>
                </a:lnTo>
                <a:lnTo>
                  <a:pt x="249827" y="49565"/>
                </a:lnTo>
                <a:lnTo>
                  <a:pt x="181501" y="49565"/>
                </a:lnTo>
                <a:lnTo>
                  <a:pt x="146642" y="42386"/>
                </a:lnTo>
                <a:lnTo>
                  <a:pt x="120994" y="30600"/>
                </a:lnTo>
                <a:close/>
              </a:path>
              <a:path w="266065" h="70485">
                <a:moveTo>
                  <a:pt x="241401" y="41376"/>
                </a:moveTo>
                <a:lnTo>
                  <a:pt x="237045" y="42760"/>
                </a:lnTo>
                <a:lnTo>
                  <a:pt x="232346" y="44005"/>
                </a:lnTo>
                <a:lnTo>
                  <a:pt x="227266" y="45110"/>
                </a:lnTo>
                <a:lnTo>
                  <a:pt x="181501" y="49565"/>
                </a:lnTo>
                <a:lnTo>
                  <a:pt x="249827" y="49565"/>
                </a:lnTo>
                <a:lnTo>
                  <a:pt x="247537" y="47374"/>
                </a:lnTo>
                <a:lnTo>
                  <a:pt x="241401" y="41376"/>
                </a:lnTo>
                <a:close/>
              </a:path>
              <a:path w="266065" h="70485">
                <a:moveTo>
                  <a:pt x="0" y="0"/>
                </a:moveTo>
                <a:lnTo>
                  <a:pt x="16700" y="35318"/>
                </a:lnTo>
                <a:lnTo>
                  <a:pt x="22224" y="34188"/>
                </a:lnTo>
                <a:lnTo>
                  <a:pt x="25095" y="33680"/>
                </a:lnTo>
                <a:lnTo>
                  <a:pt x="76055" y="30600"/>
                </a:lnTo>
                <a:lnTo>
                  <a:pt x="120994" y="30600"/>
                </a:lnTo>
                <a:lnTo>
                  <a:pt x="116876" y="28708"/>
                </a:lnTo>
                <a:lnTo>
                  <a:pt x="86389" y="13662"/>
                </a:lnTo>
                <a:lnTo>
                  <a:pt x="49368" y="2381"/>
                </a:lnTo>
                <a:lnTo>
                  <a:pt x="0" y="0"/>
                </a:lnTo>
                <a:close/>
              </a:path>
            </a:pathLst>
          </a:custGeom>
          <a:solidFill>
            <a:srgbClr val="EE3124"/>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8" name="object 8"/>
          <p:cNvSpPr/>
          <p:nvPr/>
        </p:nvSpPr>
        <p:spPr>
          <a:xfrm>
            <a:off x="6520476" y="388100"/>
            <a:ext cx="11257" cy="17750"/>
          </a:xfrm>
          <a:custGeom>
            <a:avLst/>
            <a:gdLst/>
            <a:ahLst/>
            <a:cxnLst/>
            <a:rect l="l" t="t" r="r" b="b"/>
            <a:pathLst>
              <a:path w="16509" h="26034">
                <a:moveTo>
                  <a:pt x="2717" y="19837"/>
                </a:moveTo>
                <a:lnTo>
                  <a:pt x="0" y="22161"/>
                </a:lnTo>
                <a:lnTo>
                  <a:pt x="1651" y="24460"/>
                </a:lnTo>
                <a:lnTo>
                  <a:pt x="4635" y="25527"/>
                </a:lnTo>
                <a:lnTo>
                  <a:pt x="12433" y="25527"/>
                </a:lnTo>
                <a:lnTo>
                  <a:pt x="16192" y="22733"/>
                </a:lnTo>
                <a:lnTo>
                  <a:pt x="16192" y="22440"/>
                </a:lnTo>
                <a:lnTo>
                  <a:pt x="5905" y="22440"/>
                </a:lnTo>
                <a:lnTo>
                  <a:pt x="3873" y="21615"/>
                </a:lnTo>
                <a:lnTo>
                  <a:pt x="2717" y="19837"/>
                </a:lnTo>
                <a:close/>
              </a:path>
              <a:path w="16509" h="26034">
                <a:moveTo>
                  <a:pt x="16192" y="12801"/>
                </a:moveTo>
                <a:lnTo>
                  <a:pt x="12700" y="12801"/>
                </a:lnTo>
                <a:lnTo>
                  <a:pt x="12700" y="21069"/>
                </a:lnTo>
                <a:lnTo>
                  <a:pt x="10020" y="22440"/>
                </a:lnTo>
                <a:lnTo>
                  <a:pt x="16192" y="22440"/>
                </a:lnTo>
                <a:lnTo>
                  <a:pt x="16192" y="12801"/>
                </a:lnTo>
                <a:close/>
              </a:path>
              <a:path w="16509" h="26034">
                <a:moveTo>
                  <a:pt x="11595" y="0"/>
                </a:moveTo>
                <a:lnTo>
                  <a:pt x="3111" y="0"/>
                </a:lnTo>
                <a:lnTo>
                  <a:pt x="723" y="3937"/>
                </a:lnTo>
                <a:lnTo>
                  <a:pt x="723" y="16268"/>
                </a:lnTo>
                <a:lnTo>
                  <a:pt x="12217" y="12941"/>
                </a:lnTo>
                <a:lnTo>
                  <a:pt x="4216" y="12941"/>
                </a:lnTo>
                <a:lnTo>
                  <a:pt x="4248" y="5219"/>
                </a:lnTo>
                <a:lnTo>
                  <a:pt x="5321" y="3086"/>
                </a:lnTo>
                <a:lnTo>
                  <a:pt x="15628" y="3086"/>
                </a:lnTo>
                <a:lnTo>
                  <a:pt x="15963" y="2781"/>
                </a:lnTo>
                <a:lnTo>
                  <a:pt x="14135" y="546"/>
                </a:lnTo>
                <a:lnTo>
                  <a:pt x="11595" y="0"/>
                </a:lnTo>
                <a:close/>
              </a:path>
              <a:path w="16509" h="26034">
                <a:moveTo>
                  <a:pt x="16192" y="9258"/>
                </a:moveTo>
                <a:lnTo>
                  <a:pt x="4216" y="12941"/>
                </a:lnTo>
                <a:lnTo>
                  <a:pt x="12217" y="12941"/>
                </a:lnTo>
                <a:lnTo>
                  <a:pt x="12700" y="12801"/>
                </a:lnTo>
                <a:lnTo>
                  <a:pt x="16192" y="12801"/>
                </a:lnTo>
                <a:lnTo>
                  <a:pt x="16192" y="9258"/>
                </a:lnTo>
                <a:close/>
              </a:path>
              <a:path w="16509" h="26034">
                <a:moveTo>
                  <a:pt x="15628" y="3086"/>
                </a:moveTo>
                <a:lnTo>
                  <a:pt x="10845" y="3086"/>
                </a:lnTo>
                <a:lnTo>
                  <a:pt x="12446" y="3937"/>
                </a:lnTo>
                <a:lnTo>
                  <a:pt x="13284" y="5219"/>
                </a:lnTo>
                <a:lnTo>
                  <a:pt x="15628" y="3086"/>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9" name="object 9"/>
          <p:cNvSpPr/>
          <p:nvPr/>
        </p:nvSpPr>
        <p:spPr>
          <a:xfrm>
            <a:off x="6534683" y="388522"/>
            <a:ext cx="17318" cy="16885"/>
          </a:xfrm>
          <a:custGeom>
            <a:avLst/>
            <a:gdLst/>
            <a:ahLst/>
            <a:cxnLst/>
            <a:rect l="l" t="t" r="r" b="b"/>
            <a:pathLst>
              <a:path w="25400" h="24765">
                <a:moveTo>
                  <a:pt x="4902" y="0"/>
                </a:moveTo>
                <a:lnTo>
                  <a:pt x="0" y="0"/>
                </a:lnTo>
                <a:lnTo>
                  <a:pt x="0" y="24307"/>
                </a:lnTo>
                <a:lnTo>
                  <a:pt x="3289" y="24307"/>
                </a:lnTo>
                <a:lnTo>
                  <a:pt x="3289" y="4330"/>
                </a:lnTo>
                <a:lnTo>
                  <a:pt x="6720" y="4330"/>
                </a:lnTo>
                <a:lnTo>
                  <a:pt x="4902" y="0"/>
                </a:lnTo>
                <a:close/>
              </a:path>
              <a:path w="25400" h="24765">
                <a:moveTo>
                  <a:pt x="6720" y="4330"/>
                </a:moveTo>
                <a:lnTo>
                  <a:pt x="3352" y="4330"/>
                </a:lnTo>
                <a:lnTo>
                  <a:pt x="11569" y="24307"/>
                </a:lnTo>
                <a:lnTo>
                  <a:pt x="13754" y="24307"/>
                </a:lnTo>
                <a:lnTo>
                  <a:pt x="16184" y="18389"/>
                </a:lnTo>
                <a:lnTo>
                  <a:pt x="12623" y="18389"/>
                </a:lnTo>
                <a:lnTo>
                  <a:pt x="6720" y="4330"/>
                </a:lnTo>
                <a:close/>
              </a:path>
              <a:path w="25400" h="24765">
                <a:moveTo>
                  <a:pt x="25323" y="4330"/>
                </a:moveTo>
                <a:lnTo>
                  <a:pt x="22021" y="4330"/>
                </a:lnTo>
                <a:lnTo>
                  <a:pt x="22021" y="24307"/>
                </a:lnTo>
                <a:lnTo>
                  <a:pt x="25323" y="24307"/>
                </a:lnTo>
                <a:lnTo>
                  <a:pt x="25323" y="4330"/>
                </a:lnTo>
                <a:close/>
              </a:path>
              <a:path w="25400" h="24765">
                <a:moveTo>
                  <a:pt x="25323" y="0"/>
                </a:moveTo>
                <a:lnTo>
                  <a:pt x="20408" y="0"/>
                </a:lnTo>
                <a:lnTo>
                  <a:pt x="12763" y="18389"/>
                </a:lnTo>
                <a:lnTo>
                  <a:pt x="16184" y="18389"/>
                </a:lnTo>
                <a:lnTo>
                  <a:pt x="21958" y="4330"/>
                </a:lnTo>
                <a:lnTo>
                  <a:pt x="25323" y="4330"/>
                </a:lnTo>
                <a:lnTo>
                  <a:pt x="25323" y="0"/>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0" name="object 10"/>
          <p:cNvSpPr/>
          <p:nvPr/>
        </p:nvSpPr>
        <p:spPr>
          <a:xfrm>
            <a:off x="6210015" y="386973"/>
            <a:ext cx="111702" cy="110836"/>
          </a:xfrm>
          <a:custGeom>
            <a:avLst/>
            <a:gdLst/>
            <a:ahLst/>
            <a:cxnLst/>
            <a:rect l="l" t="t" r="r" b="b"/>
            <a:pathLst>
              <a:path w="163829" h="162559">
                <a:moveTo>
                  <a:pt x="10325" y="0"/>
                </a:moveTo>
                <a:lnTo>
                  <a:pt x="0" y="162420"/>
                </a:lnTo>
                <a:lnTo>
                  <a:pt x="29730" y="162420"/>
                </a:lnTo>
                <a:lnTo>
                  <a:pt x="31381" y="83642"/>
                </a:lnTo>
                <a:lnTo>
                  <a:pt x="63110" y="83642"/>
                </a:lnTo>
                <a:lnTo>
                  <a:pt x="10325" y="0"/>
                </a:lnTo>
                <a:close/>
              </a:path>
              <a:path w="163829" h="162559">
                <a:moveTo>
                  <a:pt x="158601" y="83845"/>
                </a:moveTo>
                <a:lnTo>
                  <a:pt x="131876" y="83845"/>
                </a:lnTo>
                <a:lnTo>
                  <a:pt x="133946" y="162420"/>
                </a:lnTo>
                <a:lnTo>
                  <a:pt x="163652" y="162420"/>
                </a:lnTo>
                <a:lnTo>
                  <a:pt x="158601" y="83845"/>
                </a:lnTo>
                <a:close/>
              </a:path>
              <a:path w="163829" h="162559">
                <a:moveTo>
                  <a:pt x="63110" y="83642"/>
                </a:moveTo>
                <a:lnTo>
                  <a:pt x="31381" y="83642"/>
                </a:lnTo>
                <a:lnTo>
                  <a:pt x="81838" y="159384"/>
                </a:lnTo>
                <a:lnTo>
                  <a:pt x="111594" y="114465"/>
                </a:lnTo>
                <a:lnTo>
                  <a:pt x="82562" y="114465"/>
                </a:lnTo>
                <a:lnTo>
                  <a:pt x="63110" y="83642"/>
                </a:lnTo>
                <a:close/>
              </a:path>
              <a:path w="163829" h="162559">
                <a:moveTo>
                  <a:pt x="153212" y="12"/>
                </a:moveTo>
                <a:lnTo>
                  <a:pt x="82562" y="114465"/>
                </a:lnTo>
                <a:lnTo>
                  <a:pt x="111594" y="114465"/>
                </a:lnTo>
                <a:lnTo>
                  <a:pt x="131876" y="83845"/>
                </a:lnTo>
                <a:lnTo>
                  <a:pt x="158601" y="83845"/>
                </a:lnTo>
                <a:lnTo>
                  <a:pt x="153212" y="12"/>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1" name="object 11"/>
          <p:cNvSpPr/>
          <p:nvPr/>
        </p:nvSpPr>
        <p:spPr>
          <a:xfrm>
            <a:off x="6409367" y="387675"/>
            <a:ext cx="105641" cy="111269"/>
          </a:xfrm>
          <a:custGeom>
            <a:avLst/>
            <a:gdLst/>
            <a:ahLst/>
            <a:cxnLst/>
            <a:rect l="l" t="t" r="r" b="b"/>
            <a:pathLst>
              <a:path w="154940" h="163195">
                <a:moveTo>
                  <a:pt x="34366" y="0"/>
                </a:moveTo>
                <a:lnTo>
                  <a:pt x="0" y="0"/>
                </a:lnTo>
                <a:lnTo>
                  <a:pt x="77343" y="162852"/>
                </a:lnTo>
                <a:lnTo>
                  <a:pt x="105741" y="102869"/>
                </a:lnTo>
                <a:lnTo>
                  <a:pt x="77762" y="102869"/>
                </a:lnTo>
                <a:lnTo>
                  <a:pt x="77317" y="101765"/>
                </a:lnTo>
                <a:lnTo>
                  <a:pt x="34366" y="0"/>
                </a:lnTo>
                <a:close/>
              </a:path>
              <a:path w="154940" h="163195">
                <a:moveTo>
                  <a:pt x="154444" y="0"/>
                </a:moveTo>
                <a:lnTo>
                  <a:pt x="120980" y="0"/>
                </a:lnTo>
                <a:lnTo>
                  <a:pt x="77762" y="102869"/>
                </a:lnTo>
                <a:lnTo>
                  <a:pt x="105741" y="102869"/>
                </a:lnTo>
                <a:lnTo>
                  <a:pt x="154444" y="0"/>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2" name="object 12"/>
          <p:cNvSpPr/>
          <p:nvPr/>
        </p:nvSpPr>
        <p:spPr>
          <a:xfrm>
            <a:off x="6335614" y="385832"/>
            <a:ext cx="71870" cy="113867"/>
          </a:xfrm>
          <a:custGeom>
            <a:avLst/>
            <a:gdLst/>
            <a:ahLst/>
            <a:cxnLst/>
            <a:rect l="l" t="t" r="r" b="b"/>
            <a:pathLst>
              <a:path w="105409" h="167004">
                <a:moveTo>
                  <a:pt x="9994" y="123634"/>
                </a:moveTo>
                <a:lnTo>
                  <a:pt x="26214" y="162977"/>
                </a:lnTo>
                <a:lnTo>
                  <a:pt x="51866" y="166674"/>
                </a:lnTo>
                <a:lnTo>
                  <a:pt x="62867" y="165617"/>
                </a:lnTo>
                <a:lnTo>
                  <a:pt x="97040" y="144101"/>
                </a:lnTo>
                <a:lnTo>
                  <a:pt x="99975" y="138480"/>
                </a:lnTo>
                <a:lnTo>
                  <a:pt x="52209" y="138480"/>
                </a:lnTo>
                <a:lnTo>
                  <a:pt x="41700" y="137643"/>
                </a:lnTo>
                <a:lnTo>
                  <a:pt x="31497" y="135010"/>
                </a:lnTo>
                <a:lnTo>
                  <a:pt x="21096" y="130401"/>
                </a:lnTo>
                <a:lnTo>
                  <a:pt x="9994" y="123634"/>
                </a:lnTo>
                <a:close/>
              </a:path>
              <a:path w="105409" h="167004">
                <a:moveTo>
                  <a:pt x="58432" y="0"/>
                </a:moveTo>
                <a:lnTo>
                  <a:pt x="18554" y="15417"/>
                </a:lnTo>
                <a:lnTo>
                  <a:pt x="5651" y="46736"/>
                </a:lnTo>
                <a:lnTo>
                  <a:pt x="8173" y="61140"/>
                </a:lnTo>
                <a:lnTo>
                  <a:pt x="15387" y="73344"/>
                </a:lnTo>
                <a:lnTo>
                  <a:pt x="27566" y="83663"/>
                </a:lnTo>
                <a:lnTo>
                  <a:pt x="44983" y="92417"/>
                </a:lnTo>
                <a:lnTo>
                  <a:pt x="60016" y="99322"/>
                </a:lnTo>
                <a:lnTo>
                  <a:pt x="68880" y="105563"/>
                </a:lnTo>
                <a:lnTo>
                  <a:pt x="73117" y="111864"/>
                </a:lnTo>
                <a:lnTo>
                  <a:pt x="74269" y="118948"/>
                </a:lnTo>
                <a:lnTo>
                  <a:pt x="74358" y="124104"/>
                </a:lnTo>
                <a:lnTo>
                  <a:pt x="72504" y="128905"/>
                </a:lnTo>
                <a:lnTo>
                  <a:pt x="65151" y="136385"/>
                </a:lnTo>
                <a:lnTo>
                  <a:pt x="59321" y="138480"/>
                </a:lnTo>
                <a:lnTo>
                  <a:pt x="99975" y="138480"/>
                </a:lnTo>
                <a:lnTo>
                  <a:pt x="101403" y="135745"/>
                </a:lnTo>
                <a:lnTo>
                  <a:pt x="104013" y="126610"/>
                </a:lnTo>
                <a:lnTo>
                  <a:pt x="104787" y="116903"/>
                </a:lnTo>
                <a:lnTo>
                  <a:pt x="102368" y="101710"/>
                </a:lnTo>
                <a:lnTo>
                  <a:pt x="95102" y="89325"/>
                </a:lnTo>
                <a:lnTo>
                  <a:pt x="82147" y="78788"/>
                </a:lnTo>
                <a:lnTo>
                  <a:pt x="62661" y="69138"/>
                </a:lnTo>
                <a:lnTo>
                  <a:pt x="49862" y="63171"/>
                </a:lnTo>
                <a:lnTo>
                  <a:pt x="41567" y="57651"/>
                </a:lnTo>
                <a:lnTo>
                  <a:pt x="37090" y="51979"/>
                </a:lnTo>
                <a:lnTo>
                  <a:pt x="35750" y="45554"/>
                </a:lnTo>
                <a:lnTo>
                  <a:pt x="38316" y="35642"/>
                </a:lnTo>
                <a:lnTo>
                  <a:pt x="44470" y="30079"/>
                </a:lnTo>
                <a:lnTo>
                  <a:pt x="51893" y="27641"/>
                </a:lnTo>
                <a:lnTo>
                  <a:pt x="58267" y="27101"/>
                </a:lnTo>
                <a:lnTo>
                  <a:pt x="94943" y="27101"/>
                </a:lnTo>
                <a:lnTo>
                  <a:pt x="100253" y="11658"/>
                </a:lnTo>
                <a:lnTo>
                  <a:pt x="91163" y="6756"/>
                </a:lnTo>
                <a:lnTo>
                  <a:pt x="80852" y="3090"/>
                </a:lnTo>
                <a:lnTo>
                  <a:pt x="69787" y="794"/>
                </a:lnTo>
                <a:lnTo>
                  <a:pt x="58432" y="0"/>
                </a:lnTo>
                <a:close/>
              </a:path>
              <a:path w="105409" h="167004">
                <a:moveTo>
                  <a:pt x="94943" y="27101"/>
                </a:moveTo>
                <a:lnTo>
                  <a:pt x="58267" y="27101"/>
                </a:lnTo>
                <a:lnTo>
                  <a:pt x="64606" y="27706"/>
                </a:lnTo>
                <a:lnTo>
                  <a:pt x="72524" y="29675"/>
                </a:lnTo>
                <a:lnTo>
                  <a:pt x="81493" y="33236"/>
                </a:lnTo>
                <a:lnTo>
                  <a:pt x="90982" y="38620"/>
                </a:lnTo>
                <a:lnTo>
                  <a:pt x="94943" y="27101"/>
                </a:lnTo>
                <a:close/>
              </a:path>
            </a:pathLst>
          </a:custGeom>
          <a:solidFill>
            <a:srgbClr val="002F65"/>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3" name="object 13"/>
          <p:cNvSpPr/>
          <p:nvPr/>
        </p:nvSpPr>
        <p:spPr>
          <a:xfrm>
            <a:off x="5760654" y="406747"/>
            <a:ext cx="399032" cy="81824"/>
          </a:xfrm>
          <a:prstGeom prst="rect">
            <a:avLst/>
          </a:prstGeom>
          <a:blipFill>
            <a:blip r:embed="rId2" cstate="print"/>
            <a:stretch>
              <a:fillRect/>
            </a:stretch>
          </a:blipFill>
        </p:spPr>
        <p:txBody>
          <a:bodyPr wrap="square" lIns="0" tIns="0" rIns="0" bIns="0" rtlCol="0"/>
          <a:lstStyle/>
          <a:p>
            <a:pPr defTabSz="623438"/>
            <a:endParaRPr sz="1227" kern="1200">
              <a:solidFill>
                <a:prstClr val="black"/>
              </a:solidFill>
              <a:latin typeface="Calibri"/>
              <a:ea typeface="+mn-ea"/>
              <a:cs typeface="+mn-cs"/>
            </a:endParaRPr>
          </a:p>
        </p:txBody>
      </p:sp>
      <p:sp>
        <p:nvSpPr>
          <p:cNvPr id="14" name="object 14"/>
          <p:cNvSpPr/>
          <p:nvPr/>
        </p:nvSpPr>
        <p:spPr>
          <a:xfrm>
            <a:off x="1922319" y="619098"/>
            <a:ext cx="5299364" cy="725632"/>
          </a:xfrm>
          <a:custGeom>
            <a:avLst/>
            <a:gdLst/>
            <a:ahLst/>
            <a:cxnLst/>
            <a:rect l="l" t="t" r="r" b="b"/>
            <a:pathLst>
              <a:path w="7772400" h="1064260">
                <a:moveTo>
                  <a:pt x="7246353" y="874801"/>
                </a:moveTo>
                <a:lnTo>
                  <a:pt x="579945" y="874801"/>
                </a:lnTo>
                <a:lnTo>
                  <a:pt x="801395" y="1064044"/>
                </a:lnTo>
                <a:lnTo>
                  <a:pt x="7015238" y="1064044"/>
                </a:lnTo>
                <a:lnTo>
                  <a:pt x="7246353" y="874801"/>
                </a:lnTo>
                <a:close/>
              </a:path>
              <a:path w="7772400" h="1064260">
                <a:moveTo>
                  <a:pt x="579945" y="0"/>
                </a:moveTo>
                <a:lnTo>
                  <a:pt x="0" y="0"/>
                </a:lnTo>
                <a:lnTo>
                  <a:pt x="0" y="874801"/>
                </a:lnTo>
                <a:lnTo>
                  <a:pt x="7772400" y="874801"/>
                </a:lnTo>
                <a:lnTo>
                  <a:pt x="7772400" y="189230"/>
                </a:lnTo>
                <a:lnTo>
                  <a:pt x="797813" y="189230"/>
                </a:lnTo>
                <a:lnTo>
                  <a:pt x="579945" y="0"/>
                </a:lnTo>
                <a:close/>
              </a:path>
              <a:path w="7772400" h="1064260">
                <a:moveTo>
                  <a:pt x="7772400" y="0"/>
                </a:moveTo>
                <a:lnTo>
                  <a:pt x="7237120" y="0"/>
                </a:lnTo>
                <a:lnTo>
                  <a:pt x="7010615" y="189230"/>
                </a:lnTo>
                <a:lnTo>
                  <a:pt x="7772400" y="189230"/>
                </a:lnTo>
                <a:lnTo>
                  <a:pt x="7772400" y="0"/>
                </a:lnTo>
                <a:close/>
              </a:path>
            </a:pathLst>
          </a:custGeom>
          <a:solidFill>
            <a:srgbClr val="6FC9C4"/>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5" name="object 15"/>
          <p:cNvSpPr/>
          <p:nvPr/>
        </p:nvSpPr>
        <p:spPr>
          <a:xfrm>
            <a:off x="2318334" y="617593"/>
            <a:ext cx="148503" cy="727364"/>
          </a:xfrm>
          <a:custGeom>
            <a:avLst/>
            <a:gdLst/>
            <a:ahLst/>
            <a:cxnLst/>
            <a:rect l="l" t="t" r="r" b="b"/>
            <a:pathLst>
              <a:path w="217804" h="1066800">
                <a:moveTo>
                  <a:pt x="0" y="0"/>
                </a:moveTo>
                <a:lnTo>
                  <a:pt x="0" y="877011"/>
                </a:lnTo>
                <a:lnTo>
                  <a:pt x="217436" y="1066253"/>
                </a:lnTo>
                <a:lnTo>
                  <a:pt x="217436" y="191439"/>
                </a:lnTo>
                <a:lnTo>
                  <a:pt x="0" y="0"/>
                </a:lnTo>
                <a:close/>
              </a:path>
            </a:pathLst>
          </a:custGeom>
          <a:solidFill>
            <a:srgbClr val="179C9D"/>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6" name="object 16"/>
          <p:cNvSpPr/>
          <p:nvPr/>
        </p:nvSpPr>
        <p:spPr>
          <a:xfrm>
            <a:off x="6705438" y="617593"/>
            <a:ext cx="148503" cy="727364"/>
          </a:xfrm>
          <a:custGeom>
            <a:avLst/>
            <a:gdLst/>
            <a:ahLst/>
            <a:cxnLst/>
            <a:rect l="l" t="t" r="r" b="b"/>
            <a:pathLst>
              <a:path w="217804" h="1066800">
                <a:moveTo>
                  <a:pt x="217436" y="0"/>
                </a:moveTo>
                <a:lnTo>
                  <a:pt x="0" y="191439"/>
                </a:lnTo>
                <a:lnTo>
                  <a:pt x="0" y="1066253"/>
                </a:lnTo>
                <a:lnTo>
                  <a:pt x="217436" y="877011"/>
                </a:lnTo>
                <a:lnTo>
                  <a:pt x="217436" y="0"/>
                </a:lnTo>
                <a:close/>
              </a:path>
            </a:pathLst>
          </a:custGeom>
          <a:solidFill>
            <a:srgbClr val="179C9D"/>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17" name="object 17"/>
          <p:cNvSpPr txBox="1"/>
          <p:nvPr/>
        </p:nvSpPr>
        <p:spPr>
          <a:xfrm>
            <a:off x="4846812" y="6459412"/>
            <a:ext cx="1760393" cy="103257"/>
          </a:xfrm>
          <a:prstGeom prst="rect">
            <a:avLst/>
          </a:prstGeom>
        </p:spPr>
        <p:txBody>
          <a:bodyPr vert="horz" wrap="square" lIns="0" tIns="8659" rIns="0" bIns="0" rtlCol="0">
            <a:spAutoFit/>
          </a:bodyPr>
          <a:lstStyle/>
          <a:p>
            <a:pPr marL="8659" defTabSz="623438">
              <a:spcBef>
                <a:spcPts val="68"/>
              </a:spcBef>
            </a:pPr>
            <a:r>
              <a:rPr sz="614" kern="1200" spc="-17" dirty="0">
                <a:solidFill>
                  <a:srgbClr val="768D99"/>
                </a:solidFill>
                <a:latin typeface="Calibri"/>
                <a:ea typeface="+mn-ea"/>
                <a:cs typeface="Calibri"/>
              </a:rPr>
              <a:t>Prescribing </a:t>
            </a:r>
            <a:r>
              <a:rPr sz="614" kern="1200" spc="-10" dirty="0">
                <a:solidFill>
                  <a:srgbClr val="768D99"/>
                </a:solidFill>
                <a:latin typeface="Calibri"/>
                <a:ea typeface="+mn-ea"/>
                <a:cs typeface="Calibri"/>
              </a:rPr>
              <a:t>of </a:t>
            </a:r>
            <a:r>
              <a:rPr sz="614" kern="1200" spc="-24" dirty="0">
                <a:solidFill>
                  <a:srgbClr val="768D99"/>
                </a:solidFill>
                <a:latin typeface="Calibri"/>
                <a:ea typeface="+mn-ea"/>
                <a:cs typeface="Calibri"/>
              </a:rPr>
              <a:t>Buprenorphine </a:t>
            </a:r>
            <a:r>
              <a:rPr sz="614" kern="1200" spc="-20" dirty="0">
                <a:solidFill>
                  <a:srgbClr val="768D99"/>
                </a:solidFill>
                <a:latin typeface="Calibri"/>
                <a:ea typeface="+mn-ea"/>
                <a:cs typeface="Calibri"/>
              </a:rPr>
              <a:t>for </a:t>
            </a:r>
            <a:r>
              <a:rPr sz="614" kern="1200" spc="-7" dirty="0">
                <a:solidFill>
                  <a:srgbClr val="768D99"/>
                </a:solidFill>
                <a:latin typeface="Calibri"/>
                <a:ea typeface="+mn-ea"/>
                <a:cs typeface="Calibri"/>
              </a:rPr>
              <a:t>Addiction </a:t>
            </a:r>
            <a:r>
              <a:rPr sz="614" kern="1200" spc="-27" dirty="0">
                <a:solidFill>
                  <a:srgbClr val="768D99"/>
                </a:solidFill>
                <a:latin typeface="Calibri"/>
                <a:ea typeface="+mn-ea"/>
                <a:cs typeface="Calibri"/>
              </a:rPr>
              <a:t>Treatment  </a:t>
            </a:r>
            <a:r>
              <a:rPr sz="614" kern="1200" dirty="0">
                <a:solidFill>
                  <a:srgbClr val="768D99"/>
                </a:solidFill>
                <a:latin typeface="Calibri"/>
                <a:ea typeface="+mn-ea"/>
                <a:cs typeface="Calibri"/>
              </a:rPr>
              <a:t> </a:t>
            </a:r>
            <a:r>
              <a:rPr sz="614" kern="1200" spc="-133" dirty="0">
                <a:solidFill>
                  <a:srgbClr val="768D99"/>
                </a:solidFill>
                <a:latin typeface="Calibri"/>
                <a:ea typeface="+mn-ea"/>
                <a:cs typeface="Calibri"/>
              </a:rPr>
              <a:t>|                                                 </a:t>
            </a:r>
            <a:r>
              <a:rPr sz="614" b="1" kern="1200" spc="-14" dirty="0">
                <a:solidFill>
                  <a:srgbClr val="768D99"/>
                </a:solidFill>
                <a:latin typeface="Calibri"/>
                <a:ea typeface="+mn-ea"/>
                <a:cs typeface="Calibri"/>
              </a:rPr>
              <a:t>5</a:t>
            </a:r>
            <a:endParaRPr sz="614" kern="1200">
              <a:solidFill>
                <a:prstClr val="black"/>
              </a:solidFill>
              <a:latin typeface="Calibri"/>
              <a:ea typeface="+mn-ea"/>
              <a:cs typeface="Calibri"/>
            </a:endParaRPr>
          </a:p>
        </p:txBody>
      </p:sp>
      <p:sp>
        <p:nvSpPr>
          <p:cNvPr id="18" name="object 18"/>
          <p:cNvSpPr txBox="1"/>
          <p:nvPr/>
        </p:nvSpPr>
        <p:spPr>
          <a:xfrm>
            <a:off x="2537114" y="808756"/>
            <a:ext cx="4070206" cy="470408"/>
          </a:xfrm>
          <a:prstGeom prst="rect">
            <a:avLst/>
          </a:prstGeom>
        </p:spPr>
        <p:txBody>
          <a:bodyPr vert="horz" wrap="square" lIns="0" tIns="8659" rIns="0" bIns="0" rtlCol="0">
            <a:spAutoFit/>
          </a:bodyPr>
          <a:lstStyle/>
          <a:p>
            <a:pPr marL="1097943" marR="3464" indent="-1089718" defTabSz="623438">
              <a:spcBef>
                <a:spcPts val="68"/>
              </a:spcBef>
            </a:pPr>
            <a:r>
              <a:rPr sz="1500" b="1" kern="1200" spc="-27" dirty="0">
                <a:solidFill>
                  <a:srgbClr val="FFFFFF"/>
                </a:solidFill>
                <a:latin typeface="Calibri"/>
                <a:ea typeface="+mn-ea"/>
                <a:cs typeface="Calibri"/>
              </a:rPr>
              <a:t>New </a:t>
            </a:r>
            <a:r>
              <a:rPr sz="1500" b="1" kern="1200" spc="-24" dirty="0">
                <a:solidFill>
                  <a:srgbClr val="FFFFFF"/>
                </a:solidFill>
                <a:latin typeface="Calibri"/>
                <a:ea typeface="+mn-ea"/>
                <a:cs typeface="Calibri"/>
              </a:rPr>
              <a:t>Requirements </a:t>
            </a:r>
            <a:r>
              <a:rPr sz="1500" b="1" kern="1200" spc="-10" dirty="0">
                <a:solidFill>
                  <a:srgbClr val="FFFFFF"/>
                </a:solidFill>
                <a:latin typeface="Calibri"/>
                <a:ea typeface="+mn-ea"/>
                <a:cs typeface="Calibri"/>
              </a:rPr>
              <a:t>for </a:t>
            </a:r>
            <a:r>
              <a:rPr sz="1500" b="1" kern="1200" spc="-3" dirty="0">
                <a:solidFill>
                  <a:srgbClr val="FFFFFF"/>
                </a:solidFill>
                <a:latin typeface="Calibri"/>
                <a:ea typeface="+mn-ea"/>
                <a:cs typeface="Calibri"/>
              </a:rPr>
              <a:t>Prescribing </a:t>
            </a:r>
            <a:r>
              <a:rPr sz="1500" b="1" kern="1200" dirty="0">
                <a:solidFill>
                  <a:srgbClr val="FFFFFF"/>
                </a:solidFill>
                <a:latin typeface="Calibri"/>
                <a:ea typeface="+mn-ea"/>
                <a:cs typeface="Calibri"/>
              </a:rPr>
              <a:t>of</a:t>
            </a:r>
            <a:r>
              <a:rPr sz="1500" b="1" kern="1200" spc="-116" dirty="0">
                <a:solidFill>
                  <a:srgbClr val="FFFFFF"/>
                </a:solidFill>
                <a:latin typeface="Calibri"/>
                <a:ea typeface="+mn-ea"/>
                <a:cs typeface="Calibri"/>
              </a:rPr>
              <a:t> </a:t>
            </a:r>
            <a:r>
              <a:rPr sz="1500" b="1" kern="1200" spc="-24" dirty="0">
                <a:solidFill>
                  <a:srgbClr val="FFFFFF"/>
                </a:solidFill>
                <a:latin typeface="Calibri"/>
                <a:ea typeface="+mn-ea"/>
                <a:cs typeface="Calibri"/>
              </a:rPr>
              <a:t>Buprenorphine  </a:t>
            </a:r>
            <a:r>
              <a:rPr sz="1500" b="1" kern="1200" spc="-10" dirty="0">
                <a:solidFill>
                  <a:srgbClr val="FFFFFF"/>
                </a:solidFill>
                <a:latin typeface="Calibri"/>
                <a:ea typeface="+mn-ea"/>
                <a:cs typeface="Calibri"/>
              </a:rPr>
              <a:t>for </a:t>
            </a:r>
            <a:r>
              <a:rPr sz="1500" b="1" kern="1200" dirty="0">
                <a:solidFill>
                  <a:srgbClr val="FFFFFF"/>
                </a:solidFill>
                <a:latin typeface="Calibri"/>
                <a:ea typeface="+mn-ea"/>
                <a:cs typeface="Calibri"/>
              </a:rPr>
              <a:t>Addiction</a:t>
            </a:r>
            <a:r>
              <a:rPr sz="1500" b="1" kern="1200" spc="-78" dirty="0">
                <a:solidFill>
                  <a:srgbClr val="FFFFFF"/>
                </a:solidFill>
                <a:latin typeface="Calibri"/>
                <a:ea typeface="+mn-ea"/>
                <a:cs typeface="Calibri"/>
              </a:rPr>
              <a:t> </a:t>
            </a:r>
            <a:r>
              <a:rPr sz="1500" b="1" kern="1200" spc="-34" dirty="0">
                <a:solidFill>
                  <a:srgbClr val="FFFFFF"/>
                </a:solidFill>
                <a:latin typeface="Calibri"/>
                <a:ea typeface="+mn-ea"/>
                <a:cs typeface="Calibri"/>
              </a:rPr>
              <a:t>Treatment</a:t>
            </a:r>
            <a:endParaRPr sz="1500" kern="1200">
              <a:solidFill>
                <a:prstClr val="black"/>
              </a:solidFill>
              <a:latin typeface="Calibri"/>
              <a:ea typeface="+mn-ea"/>
              <a:cs typeface="Calibri"/>
            </a:endParaRPr>
          </a:p>
        </p:txBody>
      </p:sp>
      <p:sp>
        <p:nvSpPr>
          <p:cNvPr id="19" name="object 19"/>
          <p:cNvSpPr txBox="1"/>
          <p:nvPr/>
        </p:nvSpPr>
        <p:spPr>
          <a:xfrm>
            <a:off x="2537114" y="1443296"/>
            <a:ext cx="1858241" cy="1285440"/>
          </a:xfrm>
          <a:prstGeom prst="rect">
            <a:avLst/>
          </a:prstGeom>
        </p:spPr>
        <p:txBody>
          <a:bodyPr vert="horz" wrap="square" lIns="0" tIns="8659" rIns="0" bIns="0" rtlCol="0">
            <a:spAutoFit/>
          </a:bodyPr>
          <a:lstStyle/>
          <a:p>
            <a:pPr marL="8659" defTabSz="623438">
              <a:lnSpc>
                <a:spcPts val="1282"/>
              </a:lnSpc>
              <a:spcBef>
                <a:spcPts val="68"/>
              </a:spcBef>
            </a:pPr>
            <a:r>
              <a:rPr sz="1091" b="1" kern="1200" spc="34" dirty="0">
                <a:solidFill>
                  <a:srgbClr val="1FAA97"/>
                </a:solidFill>
                <a:latin typeface="Calibri"/>
                <a:ea typeface="+mn-ea"/>
                <a:cs typeface="Calibri"/>
              </a:rPr>
              <a:t>Step</a:t>
            </a:r>
            <a:r>
              <a:rPr sz="1091" b="1" kern="1200" spc="-85" dirty="0">
                <a:solidFill>
                  <a:srgbClr val="1FAA97"/>
                </a:solidFill>
                <a:latin typeface="Calibri"/>
                <a:ea typeface="+mn-ea"/>
                <a:cs typeface="Calibri"/>
              </a:rPr>
              <a:t> </a:t>
            </a:r>
            <a:r>
              <a:rPr sz="1091" b="1" kern="1200" spc="-106" dirty="0">
                <a:solidFill>
                  <a:srgbClr val="1FAA97"/>
                </a:solidFill>
                <a:latin typeface="Calibri"/>
                <a:ea typeface="+mn-ea"/>
                <a:cs typeface="Calibri"/>
              </a:rPr>
              <a:t>1</a:t>
            </a:r>
            <a:endParaRPr sz="1091" kern="1200">
              <a:solidFill>
                <a:prstClr val="black"/>
              </a:solidFill>
              <a:latin typeface="Calibri"/>
              <a:ea typeface="+mn-ea"/>
              <a:cs typeface="Calibri"/>
            </a:endParaRPr>
          </a:p>
          <a:p>
            <a:pPr marL="8659" marR="3464" defTabSz="623438">
              <a:lnSpc>
                <a:spcPts val="982"/>
              </a:lnSpc>
              <a:spcBef>
                <a:spcPts val="3"/>
              </a:spcBef>
            </a:pPr>
            <a:r>
              <a:rPr sz="818" kern="1200" spc="7" dirty="0">
                <a:solidFill>
                  <a:srgbClr val="1FAA97"/>
                </a:solidFill>
                <a:latin typeface="Calibri"/>
                <a:ea typeface="+mn-ea"/>
                <a:cs typeface="Calibri"/>
              </a:rPr>
              <a:t>All </a:t>
            </a:r>
            <a:r>
              <a:rPr sz="818" kern="1200" spc="-31" dirty="0">
                <a:solidFill>
                  <a:srgbClr val="1FAA97"/>
                </a:solidFill>
                <a:latin typeface="Calibri"/>
                <a:ea typeface="+mn-ea"/>
                <a:cs typeface="Calibri"/>
              </a:rPr>
              <a:t>prescribers </a:t>
            </a:r>
            <a:r>
              <a:rPr sz="818" kern="1200" spc="-37" dirty="0">
                <a:solidFill>
                  <a:srgbClr val="1FAA97"/>
                </a:solidFill>
                <a:latin typeface="Calibri"/>
                <a:ea typeface="+mn-ea"/>
                <a:cs typeface="Calibri"/>
              </a:rPr>
              <a:t>must </a:t>
            </a:r>
            <a:r>
              <a:rPr sz="818" kern="1200" spc="-24" dirty="0">
                <a:solidFill>
                  <a:srgbClr val="1FAA97"/>
                </a:solidFill>
                <a:latin typeface="Calibri"/>
                <a:ea typeface="+mn-ea"/>
                <a:cs typeface="Calibri"/>
              </a:rPr>
              <a:t>be </a:t>
            </a:r>
            <a:r>
              <a:rPr sz="818" kern="1200" spc="-41" dirty="0">
                <a:solidFill>
                  <a:srgbClr val="1FAA97"/>
                </a:solidFill>
                <a:latin typeface="Calibri"/>
                <a:ea typeface="+mn-ea"/>
                <a:cs typeface="Calibri"/>
              </a:rPr>
              <a:t>waivered </a:t>
            </a:r>
            <a:r>
              <a:rPr sz="818" kern="1200" spc="-14" dirty="0">
                <a:solidFill>
                  <a:srgbClr val="1FAA97"/>
                </a:solidFill>
                <a:latin typeface="Calibri"/>
                <a:ea typeface="+mn-ea"/>
                <a:cs typeface="Calibri"/>
              </a:rPr>
              <a:t>by </a:t>
            </a:r>
            <a:r>
              <a:rPr sz="818" kern="1200" spc="-34" dirty="0">
                <a:solidFill>
                  <a:srgbClr val="1FAA97"/>
                </a:solidFill>
                <a:latin typeface="Calibri"/>
                <a:ea typeface="+mn-ea"/>
                <a:cs typeface="Calibri"/>
              </a:rPr>
              <a:t>the  </a:t>
            </a:r>
            <a:r>
              <a:rPr sz="818" kern="1200" spc="-20" dirty="0">
                <a:solidFill>
                  <a:srgbClr val="1FAA97"/>
                </a:solidFill>
                <a:latin typeface="Calibri"/>
                <a:ea typeface="+mn-ea"/>
                <a:cs typeface="Calibri"/>
              </a:rPr>
              <a:t>Substance </a:t>
            </a:r>
            <a:r>
              <a:rPr sz="818" kern="1200" spc="-7" dirty="0">
                <a:solidFill>
                  <a:srgbClr val="1FAA97"/>
                </a:solidFill>
                <a:latin typeface="Calibri"/>
                <a:ea typeface="+mn-ea"/>
                <a:cs typeface="Calibri"/>
              </a:rPr>
              <a:t>Abuse </a:t>
            </a:r>
            <a:r>
              <a:rPr sz="818" kern="1200" spc="-31" dirty="0">
                <a:solidFill>
                  <a:srgbClr val="1FAA97"/>
                </a:solidFill>
                <a:latin typeface="Calibri"/>
                <a:ea typeface="+mn-ea"/>
                <a:cs typeface="Calibri"/>
              </a:rPr>
              <a:t>Mental </a:t>
            </a:r>
            <a:r>
              <a:rPr sz="818" kern="1200" spc="-17" dirty="0">
                <a:solidFill>
                  <a:srgbClr val="1FAA97"/>
                </a:solidFill>
                <a:latin typeface="Calibri"/>
                <a:ea typeface="+mn-ea"/>
                <a:cs typeface="Calibri"/>
              </a:rPr>
              <a:t>Health Services  </a:t>
            </a:r>
            <a:r>
              <a:rPr sz="818" kern="1200" spc="-24" dirty="0">
                <a:solidFill>
                  <a:srgbClr val="1FAA97"/>
                </a:solidFill>
                <a:latin typeface="Calibri"/>
                <a:ea typeface="+mn-ea"/>
                <a:cs typeface="Calibri"/>
              </a:rPr>
              <a:t>Administration </a:t>
            </a:r>
            <a:r>
              <a:rPr sz="818" kern="1200" spc="34" dirty="0">
                <a:solidFill>
                  <a:srgbClr val="1FAA97"/>
                </a:solidFill>
                <a:latin typeface="Calibri"/>
                <a:ea typeface="+mn-ea"/>
                <a:cs typeface="Calibri"/>
              </a:rPr>
              <a:t>(SAMHSA), </a:t>
            </a:r>
            <a:r>
              <a:rPr sz="818" kern="1200" spc="-27" dirty="0">
                <a:solidFill>
                  <a:srgbClr val="1FAA97"/>
                </a:solidFill>
                <a:latin typeface="Calibri"/>
                <a:ea typeface="+mn-ea"/>
                <a:cs typeface="Calibri"/>
              </a:rPr>
              <a:t>registered </a:t>
            </a:r>
            <a:r>
              <a:rPr sz="818" kern="1200" spc="-48" dirty="0">
                <a:solidFill>
                  <a:srgbClr val="1FAA97"/>
                </a:solidFill>
                <a:latin typeface="Calibri"/>
                <a:ea typeface="+mn-ea"/>
                <a:cs typeface="Calibri"/>
              </a:rPr>
              <a:t>with  </a:t>
            </a:r>
            <a:r>
              <a:rPr sz="818" kern="1200" spc="-34" dirty="0">
                <a:solidFill>
                  <a:srgbClr val="1FAA97"/>
                </a:solidFill>
                <a:latin typeface="Calibri"/>
                <a:ea typeface="+mn-ea"/>
                <a:cs typeface="Calibri"/>
              </a:rPr>
              <a:t>the </a:t>
            </a:r>
            <a:r>
              <a:rPr sz="818" kern="1200" spc="3" dirty="0">
                <a:solidFill>
                  <a:srgbClr val="1FAA97"/>
                </a:solidFill>
                <a:latin typeface="Calibri"/>
                <a:ea typeface="+mn-ea"/>
                <a:cs typeface="Calibri"/>
              </a:rPr>
              <a:t>Drug </a:t>
            </a:r>
            <a:r>
              <a:rPr sz="818" kern="1200" spc="-24" dirty="0">
                <a:solidFill>
                  <a:srgbClr val="1FAA97"/>
                </a:solidFill>
                <a:latin typeface="Calibri"/>
                <a:ea typeface="+mn-ea"/>
                <a:cs typeface="Calibri"/>
              </a:rPr>
              <a:t>Enforcement Administration </a:t>
            </a:r>
            <a:r>
              <a:rPr sz="818" kern="1200" spc="44" dirty="0">
                <a:solidFill>
                  <a:srgbClr val="1FAA97"/>
                </a:solidFill>
                <a:latin typeface="Calibri"/>
                <a:ea typeface="+mn-ea"/>
                <a:cs typeface="Calibri"/>
              </a:rPr>
              <a:t>(DEA),  </a:t>
            </a:r>
            <a:r>
              <a:rPr sz="818" kern="1200" spc="-31" dirty="0">
                <a:solidFill>
                  <a:srgbClr val="1FAA97"/>
                </a:solidFill>
                <a:latin typeface="Calibri"/>
                <a:ea typeface="+mn-ea"/>
                <a:cs typeface="Calibri"/>
              </a:rPr>
              <a:t>and </a:t>
            </a:r>
            <a:r>
              <a:rPr sz="818" kern="1200" spc="-34" dirty="0">
                <a:solidFill>
                  <a:srgbClr val="1FAA97"/>
                </a:solidFill>
                <a:latin typeface="Calibri"/>
                <a:ea typeface="+mn-ea"/>
                <a:cs typeface="Calibri"/>
              </a:rPr>
              <a:t>follow </a:t>
            </a:r>
            <a:r>
              <a:rPr sz="818" kern="1200" spc="-31" dirty="0">
                <a:solidFill>
                  <a:srgbClr val="1FAA97"/>
                </a:solidFill>
                <a:latin typeface="Calibri"/>
                <a:ea typeface="+mn-ea"/>
                <a:cs typeface="Calibri"/>
              </a:rPr>
              <a:t>all </a:t>
            </a:r>
            <a:r>
              <a:rPr sz="818" kern="1200" spc="-34" dirty="0">
                <a:solidFill>
                  <a:srgbClr val="1FAA97"/>
                </a:solidFill>
                <a:latin typeface="Calibri"/>
                <a:ea typeface="+mn-ea"/>
                <a:cs typeface="Calibri"/>
              </a:rPr>
              <a:t>state </a:t>
            </a:r>
            <a:r>
              <a:rPr sz="818" kern="1200" spc="-31" dirty="0">
                <a:solidFill>
                  <a:srgbClr val="1FAA97"/>
                </a:solidFill>
                <a:latin typeface="Calibri"/>
                <a:ea typeface="+mn-ea"/>
                <a:cs typeface="Calibri"/>
              </a:rPr>
              <a:t>and federal </a:t>
            </a:r>
            <a:r>
              <a:rPr sz="818" kern="1200" spc="-51" dirty="0">
                <a:solidFill>
                  <a:srgbClr val="1FAA97"/>
                </a:solidFill>
                <a:latin typeface="Calibri"/>
                <a:ea typeface="+mn-ea"/>
                <a:cs typeface="Calibri"/>
              </a:rPr>
              <a:t>laws </a:t>
            </a:r>
            <a:r>
              <a:rPr sz="818" kern="1200" spc="-17" dirty="0">
                <a:solidFill>
                  <a:srgbClr val="1FAA97"/>
                </a:solidFill>
                <a:latin typeface="Calibri"/>
                <a:ea typeface="+mn-ea"/>
                <a:cs typeface="Calibri"/>
              </a:rPr>
              <a:t>governing  </a:t>
            </a:r>
            <a:r>
              <a:rPr sz="818" kern="1200" spc="-31" dirty="0">
                <a:solidFill>
                  <a:srgbClr val="1FAA97"/>
                </a:solidFill>
                <a:latin typeface="Calibri"/>
                <a:ea typeface="+mn-ea"/>
                <a:cs typeface="Calibri"/>
              </a:rPr>
              <a:t>buprenorphine </a:t>
            </a:r>
            <a:r>
              <a:rPr sz="818" kern="1200" spc="-24" dirty="0">
                <a:solidFill>
                  <a:srgbClr val="1FAA97"/>
                </a:solidFill>
                <a:latin typeface="Calibri"/>
                <a:ea typeface="+mn-ea"/>
                <a:cs typeface="Calibri"/>
              </a:rPr>
              <a:t>prescribing.</a:t>
            </a:r>
            <a:endParaRPr sz="818" kern="1200">
              <a:solidFill>
                <a:prstClr val="black"/>
              </a:solidFill>
              <a:latin typeface="Calibri"/>
              <a:ea typeface="+mn-ea"/>
              <a:cs typeface="Calibri"/>
            </a:endParaRPr>
          </a:p>
          <a:p>
            <a:pPr marL="164518" marR="41995" indent="-116895" algn="just" defTabSz="623438">
              <a:spcBef>
                <a:spcPts val="245"/>
              </a:spcBef>
            </a:pPr>
            <a:r>
              <a:rPr sz="682" kern="1200" spc="682" dirty="0">
                <a:solidFill>
                  <a:srgbClr val="517891"/>
                </a:solidFill>
                <a:latin typeface="Webdings"/>
                <a:ea typeface="+mn-ea"/>
                <a:cs typeface="Webdings"/>
              </a:rPr>
              <a:t>�</a:t>
            </a:r>
            <a:r>
              <a:rPr sz="682" kern="1200" spc="682"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Nurse </a:t>
            </a:r>
            <a:r>
              <a:rPr sz="682" kern="1200" spc="-24" dirty="0">
                <a:solidFill>
                  <a:srgbClr val="231F20"/>
                </a:solidFill>
                <a:latin typeface="Calibri"/>
                <a:ea typeface="+mn-ea"/>
                <a:cs typeface="Calibri"/>
              </a:rPr>
              <a:t>Practitioners and </a:t>
            </a:r>
            <a:r>
              <a:rPr sz="682" kern="1200" spc="-17" dirty="0">
                <a:solidFill>
                  <a:srgbClr val="231F20"/>
                </a:solidFill>
                <a:latin typeface="Calibri"/>
                <a:ea typeface="+mn-ea"/>
                <a:cs typeface="Calibri"/>
              </a:rPr>
              <a:t>Physician </a:t>
            </a:r>
            <a:r>
              <a:rPr sz="682" kern="1200" spc="-20" dirty="0">
                <a:solidFill>
                  <a:srgbClr val="231F20"/>
                </a:solidFill>
                <a:latin typeface="Calibri"/>
                <a:ea typeface="+mn-ea"/>
                <a:cs typeface="Calibri"/>
              </a:rPr>
              <a:t>Assistants </a:t>
            </a:r>
            <a:r>
              <a:rPr sz="682" kern="1200" spc="-355" dirty="0">
                <a:solidFill>
                  <a:srgbClr val="231F20"/>
                </a:solidFill>
                <a:latin typeface="Calibri"/>
                <a:ea typeface="+mn-ea"/>
                <a:cs typeface="Calibri"/>
              </a:rPr>
              <a:t>must </a:t>
            </a:r>
            <a:r>
              <a:rPr sz="682" kern="1200" spc="-150" dirty="0">
                <a:solidFill>
                  <a:srgbClr val="231F20"/>
                </a:solidFill>
                <a:latin typeface="Calibri"/>
                <a:ea typeface="+mn-ea"/>
                <a:cs typeface="Calibri"/>
              </a:rPr>
              <a:t> </a:t>
            </a:r>
            <a:r>
              <a:rPr sz="682" kern="1200" spc="-20" dirty="0">
                <a:solidFill>
                  <a:srgbClr val="231F20"/>
                </a:solidFill>
                <a:latin typeface="Calibri"/>
                <a:ea typeface="+mn-ea"/>
                <a:cs typeface="Calibri"/>
              </a:rPr>
              <a:t>be </a:t>
            </a:r>
            <a:r>
              <a:rPr sz="682" kern="1200" spc="-34" dirty="0">
                <a:solidFill>
                  <a:srgbClr val="231F20"/>
                </a:solidFill>
                <a:latin typeface="Calibri"/>
                <a:ea typeface="+mn-ea"/>
                <a:cs typeface="Calibri"/>
              </a:rPr>
              <a:t>waivered </a:t>
            </a:r>
            <a:r>
              <a:rPr sz="682" kern="1200" spc="-24" dirty="0">
                <a:solidFill>
                  <a:srgbClr val="231F20"/>
                </a:solidFill>
                <a:latin typeface="Calibri"/>
                <a:ea typeface="+mn-ea"/>
                <a:cs typeface="Calibri"/>
              </a:rPr>
              <a:t>and </a:t>
            </a:r>
            <a:r>
              <a:rPr sz="682" kern="1200" spc="-27" dirty="0">
                <a:solidFill>
                  <a:srgbClr val="231F20"/>
                </a:solidFill>
                <a:latin typeface="Calibri"/>
                <a:ea typeface="+mn-ea"/>
                <a:cs typeface="Calibri"/>
              </a:rPr>
              <a:t>have </a:t>
            </a:r>
            <a:r>
              <a:rPr sz="682" kern="1200" spc="-31" dirty="0">
                <a:solidFill>
                  <a:srgbClr val="231F20"/>
                </a:solidFill>
                <a:latin typeface="Calibri"/>
                <a:ea typeface="+mn-ea"/>
                <a:cs typeface="Calibri"/>
              </a:rPr>
              <a:t>a </a:t>
            </a:r>
            <a:r>
              <a:rPr sz="682" kern="1200" spc="-20" dirty="0">
                <a:solidFill>
                  <a:srgbClr val="231F20"/>
                </a:solidFill>
                <a:latin typeface="Calibri"/>
                <a:ea typeface="+mn-ea"/>
                <a:cs typeface="Calibri"/>
              </a:rPr>
              <a:t>practice </a:t>
            </a:r>
            <a:r>
              <a:rPr sz="682" kern="1200" spc="-27" dirty="0">
                <a:solidFill>
                  <a:srgbClr val="231F20"/>
                </a:solidFill>
                <a:latin typeface="Calibri"/>
                <a:ea typeface="+mn-ea"/>
                <a:cs typeface="Calibri"/>
              </a:rPr>
              <a:t>agreement </a:t>
            </a:r>
            <a:r>
              <a:rPr sz="682" kern="1200" spc="-41" dirty="0">
                <a:solidFill>
                  <a:srgbClr val="231F20"/>
                </a:solidFill>
                <a:latin typeface="Calibri"/>
                <a:ea typeface="+mn-ea"/>
                <a:cs typeface="Calibri"/>
              </a:rPr>
              <a:t>with </a:t>
            </a:r>
            <a:r>
              <a:rPr sz="682" kern="1200" spc="-31" dirty="0">
                <a:solidFill>
                  <a:srgbClr val="231F20"/>
                </a:solidFill>
                <a:latin typeface="Calibri"/>
                <a:ea typeface="+mn-ea"/>
                <a:cs typeface="Calibri"/>
              </a:rPr>
              <a:t>a  </a:t>
            </a:r>
            <a:r>
              <a:rPr sz="682" kern="1200" spc="-34" dirty="0">
                <a:solidFill>
                  <a:srgbClr val="231F20"/>
                </a:solidFill>
                <a:latin typeface="Calibri"/>
                <a:ea typeface="+mn-ea"/>
                <a:cs typeface="Calibri"/>
              </a:rPr>
              <a:t>waivered</a:t>
            </a:r>
            <a:r>
              <a:rPr sz="682" kern="1200" spc="-48" dirty="0">
                <a:solidFill>
                  <a:srgbClr val="231F20"/>
                </a:solidFill>
                <a:latin typeface="Calibri"/>
                <a:ea typeface="+mn-ea"/>
                <a:cs typeface="Calibri"/>
              </a:rPr>
              <a:t> </a:t>
            </a:r>
            <a:r>
              <a:rPr sz="682" kern="1200" spc="-20" dirty="0">
                <a:solidFill>
                  <a:srgbClr val="231F20"/>
                </a:solidFill>
                <a:latin typeface="Calibri"/>
                <a:ea typeface="+mn-ea"/>
                <a:cs typeface="Calibri"/>
              </a:rPr>
              <a:t>physician</a:t>
            </a:r>
            <a:endParaRPr sz="682" kern="1200">
              <a:solidFill>
                <a:prstClr val="black"/>
              </a:solidFill>
              <a:latin typeface="Calibri"/>
              <a:ea typeface="+mn-ea"/>
              <a:cs typeface="Calibri"/>
            </a:endParaRPr>
          </a:p>
        </p:txBody>
      </p:sp>
      <p:sp>
        <p:nvSpPr>
          <p:cNvPr id="20" name="object 20"/>
          <p:cNvSpPr txBox="1"/>
          <p:nvPr/>
        </p:nvSpPr>
        <p:spPr>
          <a:xfrm>
            <a:off x="2537114" y="2812297"/>
            <a:ext cx="1949161" cy="1530507"/>
          </a:xfrm>
          <a:prstGeom prst="rect">
            <a:avLst/>
          </a:prstGeom>
        </p:spPr>
        <p:txBody>
          <a:bodyPr vert="horz" wrap="square" lIns="0" tIns="8659" rIns="0" bIns="0" rtlCol="0">
            <a:spAutoFit/>
          </a:bodyPr>
          <a:lstStyle/>
          <a:p>
            <a:pPr marL="8659" defTabSz="623438">
              <a:lnSpc>
                <a:spcPts val="1282"/>
              </a:lnSpc>
              <a:spcBef>
                <a:spcPts val="68"/>
              </a:spcBef>
            </a:pPr>
            <a:r>
              <a:rPr sz="1091" b="1" kern="1200" spc="34" dirty="0">
                <a:solidFill>
                  <a:srgbClr val="1FAA97"/>
                </a:solidFill>
                <a:latin typeface="Calibri"/>
                <a:ea typeface="+mn-ea"/>
                <a:cs typeface="Calibri"/>
              </a:rPr>
              <a:t>Step</a:t>
            </a:r>
            <a:r>
              <a:rPr sz="1091" b="1" kern="1200" spc="-85" dirty="0">
                <a:solidFill>
                  <a:srgbClr val="1FAA97"/>
                </a:solidFill>
                <a:latin typeface="Calibri"/>
                <a:ea typeface="+mn-ea"/>
                <a:cs typeface="Calibri"/>
              </a:rPr>
              <a:t> </a:t>
            </a:r>
            <a:r>
              <a:rPr sz="1091" b="1" kern="1200" spc="-20" dirty="0">
                <a:solidFill>
                  <a:srgbClr val="1FAA97"/>
                </a:solidFill>
                <a:latin typeface="Calibri"/>
                <a:ea typeface="+mn-ea"/>
                <a:cs typeface="Calibri"/>
              </a:rPr>
              <a:t>2</a:t>
            </a:r>
            <a:endParaRPr sz="1091" kern="1200">
              <a:solidFill>
                <a:prstClr val="black"/>
              </a:solidFill>
              <a:latin typeface="Calibri"/>
              <a:ea typeface="+mn-ea"/>
              <a:cs typeface="Calibri"/>
            </a:endParaRPr>
          </a:p>
          <a:p>
            <a:pPr marL="8659" marR="3464" defTabSz="623438">
              <a:lnSpc>
                <a:spcPts val="982"/>
              </a:lnSpc>
              <a:spcBef>
                <a:spcPts val="3"/>
              </a:spcBef>
            </a:pPr>
            <a:r>
              <a:rPr sz="818" kern="1200" spc="-24" dirty="0">
                <a:solidFill>
                  <a:srgbClr val="1FAA97"/>
                </a:solidFill>
                <a:latin typeface="Calibri"/>
                <a:ea typeface="+mn-ea"/>
                <a:cs typeface="Calibri"/>
              </a:rPr>
              <a:t>Before prescribing </a:t>
            </a:r>
            <a:r>
              <a:rPr sz="818" kern="1200" spc="-31" dirty="0">
                <a:solidFill>
                  <a:srgbClr val="1FAA97"/>
                </a:solidFill>
                <a:latin typeface="Calibri"/>
                <a:ea typeface="+mn-ea"/>
                <a:cs typeface="Calibri"/>
              </a:rPr>
              <a:t>buprenorphine </a:t>
            </a:r>
            <a:r>
              <a:rPr sz="818" kern="1200" spc="-27" dirty="0">
                <a:solidFill>
                  <a:srgbClr val="1FAA97"/>
                </a:solidFill>
                <a:latin typeface="Calibri"/>
                <a:ea typeface="+mn-ea"/>
                <a:cs typeface="Calibri"/>
              </a:rPr>
              <a:t>to </a:t>
            </a:r>
            <a:r>
              <a:rPr sz="818" kern="1200" spc="-37" dirty="0">
                <a:solidFill>
                  <a:srgbClr val="1FAA97"/>
                </a:solidFill>
                <a:latin typeface="Calibri"/>
                <a:ea typeface="+mn-ea"/>
                <a:cs typeface="Calibri"/>
              </a:rPr>
              <a:t>treat </a:t>
            </a:r>
            <a:r>
              <a:rPr sz="818" kern="1200" spc="-20" dirty="0">
                <a:solidFill>
                  <a:srgbClr val="1FAA97"/>
                </a:solidFill>
                <a:latin typeface="Calibri"/>
                <a:ea typeface="+mn-ea"/>
                <a:cs typeface="Calibri"/>
              </a:rPr>
              <a:t>opioid  </a:t>
            </a:r>
            <a:r>
              <a:rPr sz="818" kern="1200" spc="-34" dirty="0">
                <a:solidFill>
                  <a:srgbClr val="1FAA97"/>
                </a:solidFill>
                <a:latin typeface="Calibri"/>
                <a:ea typeface="+mn-ea"/>
                <a:cs typeface="Calibri"/>
              </a:rPr>
              <a:t>use disorder, </a:t>
            </a:r>
            <a:r>
              <a:rPr sz="818" kern="1200" spc="-31" dirty="0">
                <a:solidFill>
                  <a:srgbClr val="1FAA97"/>
                </a:solidFill>
                <a:latin typeface="Calibri"/>
                <a:ea typeface="+mn-ea"/>
                <a:cs typeface="Calibri"/>
              </a:rPr>
              <a:t>perform and </a:t>
            </a:r>
            <a:r>
              <a:rPr sz="818" kern="1200" spc="-27" dirty="0">
                <a:solidFill>
                  <a:srgbClr val="1FAA97"/>
                </a:solidFill>
                <a:latin typeface="Calibri"/>
                <a:ea typeface="+mn-ea"/>
                <a:cs typeface="Calibri"/>
              </a:rPr>
              <a:t>document </a:t>
            </a:r>
            <a:r>
              <a:rPr sz="818" kern="1200" spc="-37" dirty="0">
                <a:solidFill>
                  <a:srgbClr val="1FAA97"/>
                </a:solidFill>
                <a:latin typeface="Calibri"/>
                <a:ea typeface="+mn-ea"/>
                <a:cs typeface="Calibri"/>
              </a:rPr>
              <a:t>a </a:t>
            </a:r>
            <a:r>
              <a:rPr sz="818" kern="1200" spc="-31" dirty="0">
                <a:solidFill>
                  <a:srgbClr val="1FAA97"/>
                </a:solidFill>
                <a:latin typeface="Calibri"/>
                <a:ea typeface="+mn-ea"/>
                <a:cs typeface="Calibri"/>
              </a:rPr>
              <a:t>patient  </a:t>
            </a:r>
            <a:r>
              <a:rPr sz="818" kern="1200" spc="-34" dirty="0">
                <a:solidFill>
                  <a:srgbClr val="1FAA97"/>
                </a:solidFill>
                <a:latin typeface="Calibri"/>
                <a:ea typeface="+mn-ea"/>
                <a:cs typeface="Calibri"/>
              </a:rPr>
              <a:t>assessment that</a:t>
            </a:r>
            <a:r>
              <a:rPr sz="818" kern="1200" spc="-27" dirty="0">
                <a:solidFill>
                  <a:srgbClr val="1FAA97"/>
                </a:solidFill>
                <a:latin typeface="Calibri"/>
                <a:ea typeface="+mn-ea"/>
                <a:cs typeface="Calibri"/>
              </a:rPr>
              <a:t> includes:</a:t>
            </a:r>
            <a:endParaRPr sz="818" kern="1200">
              <a:solidFill>
                <a:prstClr val="black"/>
              </a:solidFill>
              <a:latin typeface="Calibri"/>
              <a:ea typeface="+mn-ea"/>
              <a:cs typeface="Calibri"/>
            </a:endParaRPr>
          </a:p>
          <a:p>
            <a:pPr marL="47624" defTabSz="623438">
              <a:spcBef>
                <a:spcPts val="242"/>
              </a:spcBef>
            </a:pPr>
            <a:r>
              <a:rPr sz="682" kern="1200" spc="682" dirty="0">
                <a:solidFill>
                  <a:srgbClr val="517891"/>
                </a:solidFill>
                <a:latin typeface="Webdings"/>
                <a:ea typeface="+mn-ea"/>
                <a:cs typeface="Webdings"/>
              </a:rPr>
              <a:t>�</a:t>
            </a:r>
            <a:r>
              <a:rPr sz="682" kern="1200" spc="130"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Comprehensive </a:t>
            </a:r>
            <a:r>
              <a:rPr sz="682" kern="1200" spc="-20" dirty="0">
                <a:solidFill>
                  <a:srgbClr val="231F20"/>
                </a:solidFill>
                <a:latin typeface="Calibri"/>
                <a:ea typeface="+mn-ea"/>
                <a:cs typeface="Calibri"/>
              </a:rPr>
              <a:t>medical </a:t>
            </a:r>
            <a:r>
              <a:rPr sz="682" kern="1200" spc="-24" dirty="0">
                <a:solidFill>
                  <a:srgbClr val="231F20"/>
                </a:solidFill>
                <a:latin typeface="Calibri"/>
                <a:ea typeface="+mn-ea"/>
                <a:cs typeface="Calibri"/>
              </a:rPr>
              <a:t>and </a:t>
            </a:r>
            <a:r>
              <a:rPr sz="682" kern="1200" spc="-20" dirty="0">
                <a:solidFill>
                  <a:srgbClr val="231F20"/>
                </a:solidFill>
                <a:latin typeface="Calibri"/>
                <a:ea typeface="+mn-ea"/>
                <a:cs typeface="Calibri"/>
              </a:rPr>
              <a:t>psychiatric </a:t>
            </a:r>
            <a:r>
              <a:rPr sz="682" kern="1200" spc="-24" dirty="0">
                <a:solidFill>
                  <a:srgbClr val="231F20"/>
                </a:solidFill>
                <a:latin typeface="Calibri"/>
                <a:ea typeface="+mn-ea"/>
                <a:cs typeface="Calibri"/>
              </a:rPr>
              <a:t>history</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51"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Substance </a:t>
            </a:r>
            <a:r>
              <a:rPr sz="682" kern="1200" spc="-27" dirty="0">
                <a:solidFill>
                  <a:srgbClr val="231F20"/>
                </a:solidFill>
                <a:latin typeface="Calibri"/>
                <a:ea typeface="+mn-ea"/>
                <a:cs typeface="Calibri"/>
              </a:rPr>
              <a:t>abuse </a:t>
            </a:r>
            <a:r>
              <a:rPr sz="682" kern="1200" spc="-24" dirty="0">
                <a:solidFill>
                  <a:srgbClr val="231F20"/>
                </a:solidFill>
                <a:latin typeface="Calibri"/>
                <a:ea typeface="+mn-ea"/>
                <a:cs typeface="Calibri"/>
              </a:rPr>
              <a:t>history</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123"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Family </a:t>
            </a:r>
            <a:r>
              <a:rPr sz="682" kern="1200" spc="-24" dirty="0">
                <a:solidFill>
                  <a:srgbClr val="231F20"/>
                </a:solidFill>
                <a:latin typeface="Calibri"/>
                <a:ea typeface="+mn-ea"/>
                <a:cs typeface="Calibri"/>
              </a:rPr>
              <a:t>history and </a:t>
            </a:r>
            <a:r>
              <a:rPr sz="682" kern="1200" spc="-20" dirty="0">
                <a:solidFill>
                  <a:srgbClr val="231F20"/>
                </a:solidFill>
                <a:latin typeface="Calibri"/>
                <a:ea typeface="+mn-ea"/>
                <a:cs typeface="Calibri"/>
              </a:rPr>
              <a:t>psychosocial </a:t>
            </a:r>
            <a:r>
              <a:rPr sz="682" kern="1200" spc="-24" dirty="0">
                <a:solidFill>
                  <a:srgbClr val="231F20"/>
                </a:solidFill>
                <a:latin typeface="Calibri"/>
                <a:ea typeface="+mn-ea"/>
                <a:cs typeface="Calibri"/>
              </a:rPr>
              <a:t>supports</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89"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Appropriate </a:t>
            </a:r>
            <a:r>
              <a:rPr sz="682" kern="1200" spc="-20" dirty="0">
                <a:solidFill>
                  <a:srgbClr val="231F20"/>
                </a:solidFill>
                <a:latin typeface="Calibri"/>
                <a:ea typeface="+mn-ea"/>
                <a:cs typeface="Calibri"/>
              </a:rPr>
              <a:t>physical </a:t>
            </a:r>
            <a:r>
              <a:rPr sz="682" kern="1200" spc="-27" dirty="0">
                <a:solidFill>
                  <a:srgbClr val="231F20"/>
                </a:solidFill>
                <a:latin typeface="Calibri"/>
                <a:ea typeface="+mn-ea"/>
                <a:cs typeface="Calibri"/>
              </a:rPr>
              <a:t>examination</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37"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Urine </a:t>
            </a:r>
            <a:r>
              <a:rPr sz="682" kern="1200" spc="-14" dirty="0">
                <a:solidFill>
                  <a:srgbClr val="231F20"/>
                </a:solidFill>
                <a:latin typeface="Calibri"/>
                <a:ea typeface="+mn-ea"/>
                <a:cs typeface="Calibri"/>
              </a:rPr>
              <a:t>drug </a:t>
            </a:r>
            <a:r>
              <a:rPr sz="682" kern="1200" spc="-27" dirty="0">
                <a:solidFill>
                  <a:srgbClr val="231F20"/>
                </a:solidFill>
                <a:latin typeface="Calibri"/>
                <a:ea typeface="+mn-ea"/>
                <a:cs typeface="Calibri"/>
              </a:rPr>
              <a:t>screen</a:t>
            </a:r>
            <a:endParaRPr sz="682" kern="1200">
              <a:solidFill>
                <a:prstClr val="black"/>
              </a:solidFill>
              <a:latin typeface="Calibri"/>
              <a:ea typeface="+mn-ea"/>
              <a:cs typeface="Calibri"/>
            </a:endParaRPr>
          </a:p>
          <a:p>
            <a:pPr marL="164518" marR="110833" indent="-116895" defTabSz="623438"/>
            <a:r>
              <a:rPr sz="682" kern="1200" spc="682" dirty="0">
                <a:solidFill>
                  <a:srgbClr val="517891"/>
                </a:solidFill>
                <a:latin typeface="Webdings"/>
                <a:ea typeface="+mn-ea"/>
                <a:cs typeface="Webdings"/>
              </a:rPr>
              <a:t>�</a:t>
            </a:r>
            <a:r>
              <a:rPr sz="682" kern="1200" spc="173"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Pregnancy </a:t>
            </a:r>
            <a:r>
              <a:rPr sz="682" kern="1200" spc="-27" dirty="0">
                <a:solidFill>
                  <a:srgbClr val="231F20"/>
                </a:solidFill>
                <a:latin typeface="Calibri"/>
                <a:ea typeface="+mn-ea"/>
                <a:cs typeface="Calibri"/>
              </a:rPr>
              <a:t>test </a:t>
            </a:r>
            <a:r>
              <a:rPr sz="682" kern="1200" spc="-20" dirty="0">
                <a:solidFill>
                  <a:srgbClr val="231F20"/>
                </a:solidFill>
                <a:latin typeface="Calibri"/>
                <a:ea typeface="+mn-ea"/>
                <a:cs typeface="Calibri"/>
              </a:rPr>
              <a:t>for </a:t>
            </a:r>
            <a:r>
              <a:rPr sz="682" kern="1200" spc="-37" dirty="0">
                <a:solidFill>
                  <a:srgbClr val="231F20"/>
                </a:solidFill>
                <a:latin typeface="Calibri"/>
                <a:ea typeface="+mn-ea"/>
                <a:cs typeface="Calibri"/>
              </a:rPr>
              <a:t>women </a:t>
            </a:r>
            <a:r>
              <a:rPr sz="682" kern="1200" spc="-14" dirty="0">
                <a:solidFill>
                  <a:srgbClr val="231F20"/>
                </a:solidFill>
                <a:latin typeface="Calibri"/>
                <a:ea typeface="+mn-ea"/>
                <a:cs typeface="Calibri"/>
              </a:rPr>
              <a:t>of </a:t>
            </a:r>
            <a:r>
              <a:rPr sz="682" kern="1200" spc="-17" dirty="0">
                <a:solidFill>
                  <a:srgbClr val="231F20"/>
                </a:solidFill>
                <a:latin typeface="Calibri"/>
                <a:ea typeface="+mn-ea"/>
                <a:cs typeface="Calibri"/>
              </a:rPr>
              <a:t>childbearing </a:t>
            </a:r>
            <a:r>
              <a:rPr sz="682" kern="1200" spc="-10" dirty="0">
                <a:solidFill>
                  <a:srgbClr val="231F20"/>
                </a:solidFill>
                <a:latin typeface="Calibri"/>
                <a:ea typeface="+mn-ea"/>
                <a:cs typeface="Calibri"/>
              </a:rPr>
              <a:t>age </a:t>
            </a:r>
            <a:r>
              <a:rPr sz="682" kern="1200" spc="-351" dirty="0">
                <a:solidFill>
                  <a:srgbClr val="231F20"/>
                </a:solidFill>
                <a:latin typeface="Calibri"/>
                <a:ea typeface="+mn-ea"/>
                <a:cs typeface="Calibri"/>
              </a:rPr>
              <a:t>and </a:t>
            </a:r>
            <a:r>
              <a:rPr sz="682" kern="1200" spc="-150" dirty="0">
                <a:solidFill>
                  <a:srgbClr val="231F20"/>
                </a:solidFill>
                <a:latin typeface="Calibri"/>
                <a:ea typeface="+mn-ea"/>
                <a:cs typeface="Calibri"/>
              </a:rPr>
              <a:t> </a:t>
            </a:r>
            <a:r>
              <a:rPr sz="682" kern="1200" spc="-20" dirty="0">
                <a:solidFill>
                  <a:srgbClr val="231F20"/>
                </a:solidFill>
                <a:latin typeface="Calibri"/>
                <a:ea typeface="+mn-ea"/>
                <a:cs typeface="Calibri"/>
              </a:rPr>
              <a:t>ability</a:t>
            </a:r>
            <a:endParaRPr sz="682" kern="1200">
              <a:solidFill>
                <a:prstClr val="black"/>
              </a:solidFill>
              <a:latin typeface="Calibri"/>
              <a:ea typeface="+mn-ea"/>
              <a:cs typeface="Calibri"/>
            </a:endParaRPr>
          </a:p>
          <a:p>
            <a:pPr marL="164518" marR="267992" indent="-116895" defTabSz="623438"/>
            <a:r>
              <a:rPr sz="682" kern="1200" spc="682" dirty="0">
                <a:solidFill>
                  <a:srgbClr val="517891"/>
                </a:solidFill>
                <a:latin typeface="Webdings"/>
                <a:ea typeface="+mn-ea"/>
                <a:cs typeface="Webdings"/>
              </a:rPr>
              <a:t>�</a:t>
            </a:r>
            <a:r>
              <a:rPr sz="682" kern="1200" spc="109" dirty="0">
                <a:solidFill>
                  <a:srgbClr val="517891"/>
                </a:solidFill>
                <a:latin typeface="Times New Roman"/>
                <a:ea typeface="+mn-ea"/>
                <a:cs typeface="Times New Roman"/>
              </a:rPr>
              <a:t> </a:t>
            </a:r>
            <a:r>
              <a:rPr sz="682" kern="1200" spc="-20" dirty="0">
                <a:solidFill>
                  <a:srgbClr val="231F20"/>
                </a:solidFill>
                <a:latin typeface="Calibri"/>
                <a:ea typeface="+mn-ea"/>
                <a:cs typeface="Calibri"/>
              </a:rPr>
              <a:t>Infectious </a:t>
            </a:r>
            <a:r>
              <a:rPr sz="682" kern="1200" spc="-24" dirty="0">
                <a:solidFill>
                  <a:srgbClr val="231F20"/>
                </a:solidFill>
                <a:latin typeface="Calibri"/>
                <a:ea typeface="+mn-ea"/>
                <a:cs typeface="Calibri"/>
              </a:rPr>
              <a:t>disease </a:t>
            </a:r>
            <a:r>
              <a:rPr sz="682" kern="1200" spc="-20" dirty="0">
                <a:solidFill>
                  <a:srgbClr val="231F20"/>
                </a:solidFill>
                <a:latin typeface="Calibri"/>
                <a:ea typeface="+mn-ea"/>
                <a:cs typeface="Calibri"/>
              </a:rPr>
              <a:t>testing for </a:t>
            </a:r>
            <a:r>
              <a:rPr sz="682" kern="1200" dirty="0">
                <a:solidFill>
                  <a:srgbClr val="231F20"/>
                </a:solidFill>
                <a:latin typeface="Calibri"/>
                <a:ea typeface="+mn-ea"/>
                <a:cs typeface="Calibri"/>
              </a:rPr>
              <a:t>HIV, </a:t>
            </a:r>
            <a:r>
              <a:rPr sz="682" kern="1200" spc="-17" dirty="0">
                <a:solidFill>
                  <a:srgbClr val="231F20"/>
                </a:solidFill>
                <a:latin typeface="Calibri"/>
                <a:ea typeface="+mn-ea"/>
                <a:cs typeface="Calibri"/>
              </a:rPr>
              <a:t>Hepatitis  </a:t>
            </a:r>
            <a:r>
              <a:rPr sz="682" kern="1200" spc="-232" dirty="0">
                <a:solidFill>
                  <a:srgbClr val="231F20"/>
                </a:solidFill>
                <a:latin typeface="Calibri"/>
                <a:ea typeface="+mn-ea"/>
                <a:cs typeface="Calibri"/>
              </a:rPr>
              <a:t>B,</a:t>
            </a:r>
            <a:r>
              <a:rPr sz="682" kern="1200" spc="-20" dirty="0">
                <a:solidFill>
                  <a:srgbClr val="231F20"/>
                </a:solidFill>
                <a:latin typeface="Calibri"/>
                <a:ea typeface="+mn-ea"/>
                <a:cs typeface="Calibri"/>
              </a:rPr>
              <a:t> </a:t>
            </a:r>
            <a:r>
              <a:rPr sz="682" kern="1200" spc="-17" dirty="0">
                <a:solidFill>
                  <a:srgbClr val="231F20"/>
                </a:solidFill>
                <a:latin typeface="Calibri"/>
                <a:ea typeface="+mn-ea"/>
                <a:cs typeface="Calibri"/>
              </a:rPr>
              <a:t>Hepatitis </a:t>
            </a:r>
            <a:r>
              <a:rPr sz="682" kern="1200" spc="119" dirty="0">
                <a:solidFill>
                  <a:srgbClr val="231F20"/>
                </a:solidFill>
                <a:latin typeface="Calibri"/>
                <a:ea typeface="+mn-ea"/>
                <a:cs typeface="Calibri"/>
              </a:rPr>
              <a:t>C </a:t>
            </a:r>
            <a:r>
              <a:rPr sz="682" kern="1200" spc="-24" dirty="0">
                <a:solidFill>
                  <a:srgbClr val="231F20"/>
                </a:solidFill>
                <a:latin typeface="Calibri"/>
                <a:ea typeface="+mn-ea"/>
                <a:cs typeface="Calibri"/>
              </a:rPr>
              <a:t>and </a:t>
            </a:r>
            <a:r>
              <a:rPr sz="682" kern="1200" spc="17" dirty="0">
                <a:solidFill>
                  <a:srgbClr val="231F20"/>
                </a:solidFill>
                <a:latin typeface="Calibri"/>
                <a:ea typeface="+mn-ea"/>
                <a:cs typeface="Calibri"/>
              </a:rPr>
              <a:t>TB, </a:t>
            </a:r>
            <a:r>
              <a:rPr sz="682" kern="1200" spc="-44" dirty="0">
                <a:solidFill>
                  <a:srgbClr val="231F20"/>
                </a:solidFill>
                <a:latin typeface="Calibri"/>
                <a:ea typeface="+mn-ea"/>
                <a:cs typeface="Calibri"/>
              </a:rPr>
              <a:t>when </a:t>
            </a:r>
            <a:r>
              <a:rPr sz="682" kern="1200" spc="-17" dirty="0">
                <a:solidFill>
                  <a:srgbClr val="231F20"/>
                </a:solidFill>
                <a:latin typeface="Calibri"/>
                <a:ea typeface="+mn-ea"/>
                <a:cs typeface="Calibri"/>
              </a:rPr>
              <a:t>clinically</a:t>
            </a:r>
            <a:r>
              <a:rPr sz="682" kern="1200" spc="-82" dirty="0">
                <a:solidFill>
                  <a:srgbClr val="231F20"/>
                </a:solidFill>
                <a:latin typeface="Calibri"/>
                <a:ea typeface="+mn-ea"/>
                <a:cs typeface="Calibri"/>
              </a:rPr>
              <a:t> </a:t>
            </a:r>
            <a:r>
              <a:rPr sz="682" kern="1200" spc="-20" dirty="0">
                <a:solidFill>
                  <a:srgbClr val="231F20"/>
                </a:solidFill>
                <a:latin typeface="Calibri"/>
                <a:ea typeface="+mn-ea"/>
                <a:cs typeface="Calibri"/>
              </a:rPr>
              <a:t>indicated</a:t>
            </a:r>
            <a:endParaRPr sz="682" kern="1200">
              <a:solidFill>
                <a:prstClr val="black"/>
              </a:solidFill>
              <a:latin typeface="Calibri"/>
              <a:ea typeface="+mn-ea"/>
              <a:cs typeface="Calibri"/>
            </a:endParaRPr>
          </a:p>
        </p:txBody>
      </p:sp>
      <p:sp>
        <p:nvSpPr>
          <p:cNvPr id="21" name="object 21"/>
          <p:cNvSpPr txBox="1"/>
          <p:nvPr/>
        </p:nvSpPr>
        <p:spPr>
          <a:xfrm>
            <a:off x="2537114" y="4430681"/>
            <a:ext cx="1809317" cy="667514"/>
          </a:xfrm>
          <a:prstGeom prst="rect">
            <a:avLst/>
          </a:prstGeom>
        </p:spPr>
        <p:txBody>
          <a:bodyPr vert="horz" wrap="square" lIns="0" tIns="8659" rIns="0" bIns="0" rtlCol="0">
            <a:spAutoFit/>
          </a:bodyPr>
          <a:lstStyle/>
          <a:p>
            <a:pPr marL="8659" defTabSz="623438">
              <a:lnSpc>
                <a:spcPts val="1282"/>
              </a:lnSpc>
              <a:spcBef>
                <a:spcPts val="68"/>
              </a:spcBef>
            </a:pPr>
            <a:r>
              <a:rPr sz="1091" b="1" kern="1200" spc="34" dirty="0">
                <a:solidFill>
                  <a:srgbClr val="1FAA97"/>
                </a:solidFill>
                <a:latin typeface="Calibri"/>
                <a:ea typeface="+mn-ea"/>
                <a:cs typeface="Calibri"/>
              </a:rPr>
              <a:t>Step</a:t>
            </a:r>
            <a:r>
              <a:rPr sz="1091" b="1" kern="1200" spc="-85" dirty="0">
                <a:solidFill>
                  <a:srgbClr val="1FAA97"/>
                </a:solidFill>
                <a:latin typeface="Calibri"/>
                <a:ea typeface="+mn-ea"/>
                <a:cs typeface="Calibri"/>
              </a:rPr>
              <a:t> </a:t>
            </a:r>
            <a:r>
              <a:rPr sz="1091" b="1" kern="1200" spc="-24" dirty="0">
                <a:solidFill>
                  <a:srgbClr val="1FAA97"/>
                </a:solidFill>
                <a:latin typeface="Calibri"/>
                <a:ea typeface="+mn-ea"/>
                <a:cs typeface="Calibri"/>
              </a:rPr>
              <a:t>3</a:t>
            </a:r>
            <a:endParaRPr sz="1091" kern="1200">
              <a:solidFill>
                <a:prstClr val="black"/>
              </a:solidFill>
              <a:latin typeface="Calibri"/>
              <a:ea typeface="+mn-ea"/>
              <a:cs typeface="Calibri"/>
            </a:endParaRPr>
          </a:p>
          <a:p>
            <a:pPr marL="8659" marR="3464" defTabSz="623438">
              <a:lnSpc>
                <a:spcPts val="982"/>
              </a:lnSpc>
              <a:spcBef>
                <a:spcPts val="3"/>
              </a:spcBef>
            </a:pPr>
            <a:r>
              <a:rPr sz="818" kern="1200" dirty="0">
                <a:solidFill>
                  <a:srgbClr val="1FAA97"/>
                </a:solidFill>
                <a:latin typeface="Calibri"/>
                <a:ea typeface="+mn-ea"/>
                <a:cs typeface="Calibri"/>
              </a:rPr>
              <a:t>Query </a:t>
            </a:r>
            <a:r>
              <a:rPr sz="818" kern="1200" spc="-34" dirty="0">
                <a:solidFill>
                  <a:srgbClr val="1FAA97"/>
                </a:solidFill>
                <a:latin typeface="Calibri"/>
                <a:ea typeface="+mn-ea"/>
                <a:cs typeface="Calibri"/>
              </a:rPr>
              <a:t>the </a:t>
            </a:r>
            <a:r>
              <a:rPr sz="818" kern="1200" spc="-24" dirty="0">
                <a:solidFill>
                  <a:srgbClr val="1FAA97"/>
                </a:solidFill>
                <a:latin typeface="Calibri"/>
                <a:ea typeface="+mn-ea"/>
                <a:cs typeface="Calibri"/>
              </a:rPr>
              <a:t>Prescription Monitoring Program  </a:t>
            </a:r>
            <a:r>
              <a:rPr sz="818" kern="1200" spc="20" dirty="0">
                <a:solidFill>
                  <a:srgbClr val="1FAA97"/>
                </a:solidFill>
                <a:latin typeface="Calibri"/>
                <a:ea typeface="+mn-ea"/>
                <a:cs typeface="Calibri"/>
              </a:rPr>
              <a:t>(PMP) </a:t>
            </a:r>
            <a:r>
              <a:rPr sz="818" kern="1200" spc="-27" dirty="0">
                <a:solidFill>
                  <a:srgbClr val="1FAA97"/>
                </a:solidFill>
                <a:latin typeface="Calibri"/>
                <a:ea typeface="+mn-ea"/>
                <a:cs typeface="Calibri"/>
              </a:rPr>
              <a:t>before </a:t>
            </a:r>
            <a:r>
              <a:rPr sz="818" kern="1200" spc="-24" dirty="0">
                <a:solidFill>
                  <a:srgbClr val="1FAA97"/>
                </a:solidFill>
                <a:latin typeface="Calibri"/>
                <a:ea typeface="+mn-ea"/>
                <a:cs typeface="Calibri"/>
              </a:rPr>
              <a:t>initiating </a:t>
            </a:r>
            <a:r>
              <a:rPr sz="818" kern="1200" spc="-31" dirty="0">
                <a:solidFill>
                  <a:srgbClr val="1FAA97"/>
                </a:solidFill>
                <a:latin typeface="Calibri"/>
                <a:ea typeface="+mn-ea"/>
                <a:cs typeface="Calibri"/>
              </a:rPr>
              <a:t>and </a:t>
            </a:r>
            <a:r>
              <a:rPr sz="818" kern="1200" spc="-20" dirty="0">
                <a:solidFill>
                  <a:srgbClr val="1FAA97"/>
                </a:solidFill>
                <a:latin typeface="Calibri"/>
                <a:ea typeface="+mn-ea"/>
                <a:cs typeface="Calibri"/>
              </a:rPr>
              <a:t>during</a:t>
            </a:r>
            <a:r>
              <a:rPr sz="818" kern="1200" spc="3" dirty="0">
                <a:solidFill>
                  <a:srgbClr val="1FAA97"/>
                </a:solidFill>
                <a:latin typeface="Calibri"/>
                <a:ea typeface="+mn-ea"/>
                <a:cs typeface="Calibri"/>
              </a:rPr>
              <a:t> </a:t>
            </a:r>
            <a:r>
              <a:rPr sz="818" kern="1200" spc="-37" dirty="0">
                <a:solidFill>
                  <a:srgbClr val="1FAA97"/>
                </a:solidFill>
                <a:latin typeface="Calibri"/>
                <a:ea typeface="+mn-ea"/>
                <a:cs typeface="Calibri"/>
              </a:rPr>
              <a:t>treatment</a:t>
            </a:r>
            <a:endParaRPr sz="818" kern="1200">
              <a:solidFill>
                <a:prstClr val="black"/>
              </a:solidFill>
              <a:latin typeface="Calibri"/>
              <a:ea typeface="+mn-ea"/>
              <a:cs typeface="Calibri"/>
            </a:endParaRPr>
          </a:p>
          <a:p>
            <a:pPr marL="164518" marR="17750" indent="-116895" defTabSz="623438">
              <a:spcBef>
                <a:spcPts val="245"/>
              </a:spcBef>
            </a:pPr>
            <a:r>
              <a:rPr sz="682" kern="1200" spc="682" dirty="0">
                <a:solidFill>
                  <a:srgbClr val="517891"/>
                </a:solidFill>
                <a:latin typeface="Webdings"/>
                <a:ea typeface="+mn-ea"/>
                <a:cs typeface="Webdings"/>
              </a:rPr>
              <a:t>�</a:t>
            </a:r>
            <a:r>
              <a:rPr sz="682" kern="1200" spc="682"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May </a:t>
            </a:r>
            <a:r>
              <a:rPr sz="682" kern="1200" spc="-20" dirty="0">
                <a:solidFill>
                  <a:srgbClr val="231F20"/>
                </a:solidFill>
                <a:latin typeface="Calibri"/>
                <a:ea typeface="+mn-ea"/>
                <a:cs typeface="Calibri"/>
              </a:rPr>
              <a:t>assign </a:t>
            </a:r>
            <a:r>
              <a:rPr sz="682" kern="1200" spc="-31" dirty="0">
                <a:solidFill>
                  <a:srgbClr val="231F20"/>
                </a:solidFill>
                <a:latin typeface="Calibri"/>
                <a:ea typeface="+mn-ea"/>
                <a:cs typeface="Calibri"/>
              </a:rPr>
              <a:t>a </a:t>
            </a:r>
            <a:r>
              <a:rPr sz="682" u="sng" kern="1200" spc="-17" dirty="0">
                <a:solidFill>
                  <a:srgbClr val="70B7AF"/>
                </a:solidFill>
                <a:latin typeface="Calibri"/>
                <a:ea typeface="+mn-ea"/>
                <a:cs typeface="Calibri"/>
                <a:hlinkClick r:id="rId3"/>
              </a:rPr>
              <a:t>delegate</a:t>
            </a:r>
            <a:r>
              <a:rPr sz="682" kern="1200" spc="-17" dirty="0">
                <a:solidFill>
                  <a:srgbClr val="70B7AF"/>
                </a:solidFill>
                <a:latin typeface="Calibri"/>
                <a:ea typeface="+mn-ea"/>
                <a:cs typeface="Calibri"/>
                <a:hlinkClick r:id="rId3"/>
              </a:rPr>
              <a:t> </a:t>
            </a:r>
            <a:r>
              <a:rPr sz="682" kern="1200" spc="-24" dirty="0">
                <a:solidFill>
                  <a:srgbClr val="231F20"/>
                </a:solidFill>
                <a:latin typeface="Calibri"/>
                <a:ea typeface="+mn-ea"/>
                <a:cs typeface="Calibri"/>
              </a:rPr>
              <a:t>to query </a:t>
            </a:r>
            <a:r>
              <a:rPr sz="682" kern="1200" spc="-27" dirty="0">
                <a:solidFill>
                  <a:srgbClr val="231F20"/>
                </a:solidFill>
                <a:latin typeface="Calibri"/>
                <a:ea typeface="+mn-ea"/>
                <a:cs typeface="Calibri"/>
              </a:rPr>
              <a:t>the </a:t>
            </a:r>
            <a:r>
              <a:rPr sz="682" kern="1200" spc="10" dirty="0">
                <a:solidFill>
                  <a:srgbClr val="231F20"/>
                </a:solidFill>
                <a:latin typeface="Calibri"/>
                <a:ea typeface="+mn-ea"/>
                <a:cs typeface="Calibri"/>
              </a:rPr>
              <a:t>PMP </a:t>
            </a:r>
            <a:r>
              <a:rPr sz="682" kern="1200" spc="-24" dirty="0">
                <a:solidFill>
                  <a:srgbClr val="231F20"/>
                </a:solidFill>
                <a:latin typeface="Calibri"/>
                <a:ea typeface="+mn-ea"/>
                <a:cs typeface="Calibri"/>
              </a:rPr>
              <a:t>on  </a:t>
            </a:r>
            <a:r>
              <a:rPr sz="682" kern="1200" spc="-112" dirty="0">
                <a:solidFill>
                  <a:srgbClr val="231F20"/>
                </a:solidFill>
                <a:latin typeface="Calibri"/>
                <a:ea typeface="+mn-ea"/>
                <a:cs typeface="Calibri"/>
              </a:rPr>
              <a:t>your  </a:t>
            </a:r>
            <a:r>
              <a:rPr sz="682" kern="1200" spc="-27" dirty="0">
                <a:solidFill>
                  <a:srgbClr val="231F20"/>
                </a:solidFill>
                <a:latin typeface="Calibri"/>
                <a:ea typeface="+mn-ea"/>
                <a:cs typeface="Calibri"/>
              </a:rPr>
              <a:t>behalf.</a:t>
            </a:r>
            <a:endParaRPr sz="682" kern="1200">
              <a:solidFill>
                <a:prstClr val="black"/>
              </a:solidFill>
              <a:latin typeface="Calibri"/>
              <a:ea typeface="+mn-ea"/>
              <a:cs typeface="Calibri"/>
            </a:endParaRPr>
          </a:p>
        </p:txBody>
      </p:sp>
      <p:sp>
        <p:nvSpPr>
          <p:cNvPr id="22" name="object 22"/>
          <p:cNvSpPr txBox="1"/>
          <p:nvPr/>
        </p:nvSpPr>
        <p:spPr>
          <a:xfrm>
            <a:off x="2537114" y="5197011"/>
            <a:ext cx="1869498" cy="1076921"/>
          </a:xfrm>
          <a:prstGeom prst="rect">
            <a:avLst/>
          </a:prstGeom>
        </p:spPr>
        <p:txBody>
          <a:bodyPr vert="horz" wrap="square" lIns="0" tIns="8659" rIns="0" bIns="0" rtlCol="0">
            <a:spAutoFit/>
          </a:bodyPr>
          <a:lstStyle/>
          <a:p>
            <a:pPr marL="8659" defTabSz="623438">
              <a:lnSpc>
                <a:spcPts val="1282"/>
              </a:lnSpc>
              <a:spcBef>
                <a:spcPts val="68"/>
              </a:spcBef>
            </a:pPr>
            <a:r>
              <a:rPr sz="1091" b="1" kern="1200" spc="34" dirty="0">
                <a:solidFill>
                  <a:srgbClr val="1FAA97"/>
                </a:solidFill>
                <a:latin typeface="Calibri"/>
                <a:ea typeface="+mn-ea"/>
                <a:cs typeface="Calibri"/>
              </a:rPr>
              <a:t>Step</a:t>
            </a:r>
            <a:r>
              <a:rPr sz="1091" b="1" kern="1200" spc="-85" dirty="0">
                <a:solidFill>
                  <a:srgbClr val="1FAA97"/>
                </a:solidFill>
                <a:latin typeface="Calibri"/>
                <a:ea typeface="+mn-ea"/>
                <a:cs typeface="Calibri"/>
              </a:rPr>
              <a:t> </a:t>
            </a:r>
            <a:r>
              <a:rPr sz="1091" b="1" kern="1200" spc="3" dirty="0">
                <a:solidFill>
                  <a:srgbClr val="1FAA97"/>
                </a:solidFill>
                <a:latin typeface="Calibri"/>
                <a:ea typeface="+mn-ea"/>
                <a:cs typeface="Calibri"/>
              </a:rPr>
              <a:t>4</a:t>
            </a:r>
            <a:endParaRPr sz="1091" kern="1200">
              <a:solidFill>
                <a:prstClr val="black"/>
              </a:solidFill>
              <a:latin typeface="Calibri"/>
              <a:ea typeface="+mn-ea"/>
              <a:cs typeface="Calibri"/>
            </a:endParaRPr>
          </a:p>
          <a:p>
            <a:pPr marL="8659" defTabSz="623438">
              <a:lnSpc>
                <a:spcPts val="955"/>
              </a:lnSpc>
            </a:pPr>
            <a:r>
              <a:rPr sz="818" kern="1200" spc="-24" dirty="0">
                <a:solidFill>
                  <a:srgbClr val="1FAA97"/>
                </a:solidFill>
                <a:latin typeface="Calibri"/>
                <a:ea typeface="+mn-ea"/>
                <a:cs typeface="Calibri"/>
              </a:rPr>
              <a:t>Establish </a:t>
            </a:r>
            <a:r>
              <a:rPr sz="818" kern="1200" spc="-37" dirty="0">
                <a:solidFill>
                  <a:srgbClr val="1FAA97"/>
                </a:solidFill>
                <a:latin typeface="Calibri"/>
                <a:ea typeface="+mn-ea"/>
                <a:cs typeface="Calibri"/>
              </a:rPr>
              <a:t>a treatment </a:t>
            </a:r>
            <a:r>
              <a:rPr sz="818" kern="1200" spc="-31" dirty="0">
                <a:solidFill>
                  <a:srgbClr val="1FAA97"/>
                </a:solidFill>
                <a:latin typeface="Calibri"/>
                <a:ea typeface="+mn-ea"/>
                <a:cs typeface="Calibri"/>
              </a:rPr>
              <a:t>plan </a:t>
            </a:r>
            <a:r>
              <a:rPr sz="818" kern="1200" spc="-34" dirty="0">
                <a:solidFill>
                  <a:srgbClr val="1FAA97"/>
                </a:solidFill>
                <a:latin typeface="Calibri"/>
                <a:ea typeface="+mn-ea"/>
                <a:cs typeface="Calibri"/>
              </a:rPr>
              <a:t>that</a:t>
            </a:r>
            <a:r>
              <a:rPr sz="818" kern="1200" spc="109" dirty="0">
                <a:solidFill>
                  <a:srgbClr val="1FAA97"/>
                </a:solidFill>
                <a:latin typeface="Calibri"/>
                <a:ea typeface="+mn-ea"/>
                <a:cs typeface="Calibri"/>
              </a:rPr>
              <a:t> </a:t>
            </a:r>
            <a:r>
              <a:rPr sz="818" kern="1200" spc="-27" dirty="0">
                <a:solidFill>
                  <a:srgbClr val="1FAA97"/>
                </a:solidFill>
                <a:latin typeface="Calibri"/>
                <a:ea typeface="+mn-ea"/>
                <a:cs typeface="Calibri"/>
              </a:rPr>
              <a:t>includes:</a:t>
            </a:r>
            <a:endParaRPr sz="818" kern="1200">
              <a:solidFill>
                <a:prstClr val="black"/>
              </a:solidFill>
              <a:latin typeface="Calibri"/>
              <a:ea typeface="+mn-ea"/>
              <a:cs typeface="Calibri"/>
            </a:endParaRPr>
          </a:p>
          <a:p>
            <a:pPr marL="164518" marR="3464" indent="-116895" defTabSz="623438">
              <a:spcBef>
                <a:spcPts val="279"/>
              </a:spcBef>
            </a:pPr>
            <a:r>
              <a:rPr sz="682" kern="1200" spc="682" dirty="0">
                <a:solidFill>
                  <a:srgbClr val="517891"/>
                </a:solidFill>
                <a:latin typeface="Webdings"/>
                <a:ea typeface="+mn-ea"/>
                <a:cs typeface="Webdings"/>
              </a:rPr>
              <a:t>�</a:t>
            </a:r>
            <a:r>
              <a:rPr sz="682" kern="1200" spc="147" dirty="0">
                <a:solidFill>
                  <a:srgbClr val="517891"/>
                </a:solidFill>
                <a:latin typeface="Times New Roman"/>
                <a:ea typeface="+mn-ea"/>
                <a:cs typeface="Times New Roman"/>
              </a:rPr>
              <a:t> </a:t>
            </a:r>
            <a:r>
              <a:rPr sz="682" kern="1200" spc="7" dirty="0">
                <a:solidFill>
                  <a:srgbClr val="231F20"/>
                </a:solidFill>
                <a:latin typeface="Calibri"/>
                <a:ea typeface="+mn-ea"/>
                <a:cs typeface="Calibri"/>
              </a:rPr>
              <a:t>The </a:t>
            </a:r>
            <a:r>
              <a:rPr sz="682" kern="1200" spc="-31" dirty="0">
                <a:solidFill>
                  <a:srgbClr val="231F20"/>
                </a:solidFill>
                <a:latin typeface="Calibri"/>
                <a:ea typeface="+mn-ea"/>
                <a:cs typeface="Calibri"/>
              </a:rPr>
              <a:t>practitioner’s </a:t>
            </a:r>
            <a:r>
              <a:rPr sz="682" kern="1200" spc="-27" dirty="0">
                <a:solidFill>
                  <a:srgbClr val="231F20"/>
                </a:solidFill>
                <a:latin typeface="Calibri"/>
                <a:ea typeface="+mn-ea"/>
                <a:cs typeface="Calibri"/>
              </a:rPr>
              <a:t>rationale </a:t>
            </a:r>
            <a:r>
              <a:rPr sz="682" kern="1200" spc="-20" dirty="0">
                <a:solidFill>
                  <a:srgbClr val="231F20"/>
                </a:solidFill>
                <a:latin typeface="Calibri"/>
                <a:ea typeface="+mn-ea"/>
                <a:cs typeface="Calibri"/>
              </a:rPr>
              <a:t>for </a:t>
            </a:r>
            <a:r>
              <a:rPr sz="682" kern="1200" spc="-17" dirty="0">
                <a:solidFill>
                  <a:srgbClr val="231F20"/>
                </a:solidFill>
                <a:latin typeface="Calibri"/>
                <a:ea typeface="+mn-ea"/>
                <a:cs typeface="Calibri"/>
              </a:rPr>
              <a:t>selecting </a:t>
            </a:r>
            <a:r>
              <a:rPr sz="682" kern="1200" spc="-313" dirty="0">
                <a:solidFill>
                  <a:srgbClr val="231F20"/>
                </a:solidFill>
                <a:latin typeface="Calibri"/>
                <a:ea typeface="+mn-ea"/>
                <a:cs typeface="Calibri"/>
              </a:rPr>
              <a:t>medication</a:t>
            </a:r>
            <a:r>
              <a:rPr sz="682" kern="1200" spc="-10" dirty="0">
                <a:solidFill>
                  <a:srgbClr val="231F20"/>
                </a:solidFill>
                <a:latin typeface="Calibri"/>
                <a:ea typeface="+mn-ea"/>
                <a:cs typeface="Calibri"/>
              </a:rPr>
              <a:t> </a:t>
            </a:r>
            <a:r>
              <a:rPr sz="682" kern="1200" spc="-27" dirty="0">
                <a:solidFill>
                  <a:srgbClr val="231F20"/>
                </a:solidFill>
                <a:latin typeface="Calibri"/>
                <a:ea typeface="+mn-ea"/>
                <a:cs typeface="Calibri"/>
              </a:rPr>
              <a:t>assisted  </a:t>
            </a:r>
            <a:r>
              <a:rPr sz="682" kern="1200" spc="-31" dirty="0">
                <a:solidFill>
                  <a:srgbClr val="231F20"/>
                </a:solidFill>
                <a:latin typeface="Calibri"/>
                <a:ea typeface="+mn-ea"/>
                <a:cs typeface="Calibri"/>
              </a:rPr>
              <a:t>treatment</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58" dirty="0">
                <a:solidFill>
                  <a:srgbClr val="517891"/>
                </a:solidFill>
                <a:latin typeface="Times New Roman"/>
                <a:ea typeface="+mn-ea"/>
                <a:cs typeface="Times New Roman"/>
              </a:rPr>
              <a:t> </a:t>
            </a:r>
            <a:r>
              <a:rPr sz="682" kern="1200" spc="-24" dirty="0">
                <a:solidFill>
                  <a:srgbClr val="231F20"/>
                </a:solidFill>
                <a:latin typeface="Calibri"/>
                <a:ea typeface="+mn-ea"/>
                <a:cs typeface="Calibri"/>
              </a:rPr>
              <a:t>Patient education</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72" dirty="0">
                <a:solidFill>
                  <a:srgbClr val="517891"/>
                </a:solidFill>
                <a:latin typeface="Times New Roman"/>
                <a:ea typeface="+mn-ea"/>
                <a:cs typeface="Times New Roman"/>
              </a:rPr>
              <a:t> </a:t>
            </a:r>
            <a:r>
              <a:rPr sz="682" kern="1200" spc="-27" dirty="0">
                <a:solidFill>
                  <a:srgbClr val="231F20"/>
                </a:solidFill>
                <a:latin typeface="Calibri"/>
                <a:ea typeface="+mn-ea"/>
                <a:cs typeface="Calibri"/>
              </a:rPr>
              <a:t>Written </a:t>
            </a:r>
            <a:r>
              <a:rPr sz="682" kern="1200" spc="-24" dirty="0">
                <a:solidFill>
                  <a:srgbClr val="231F20"/>
                </a:solidFill>
                <a:latin typeface="Calibri"/>
                <a:ea typeface="+mn-ea"/>
                <a:cs typeface="Calibri"/>
              </a:rPr>
              <a:t>informed consent</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51"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How </a:t>
            </a:r>
            <a:r>
              <a:rPr sz="682" kern="1200" spc="-20" dirty="0">
                <a:solidFill>
                  <a:srgbClr val="231F20"/>
                </a:solidFill>
                <a:latin typeface="Calibri"/>
                <a:ea typeface="+mn-ea"/>
                <a:cs typeface="Calibri"/>
              </a:rPr>
              <a:t>counseling </a:t>
            </a:r>
            <a:r>
              <a:rPr sz="682" kern="1200" spc="-37" dirty="0">
                <a:solidFill>
                  <a:srgbClr val="231F20"/>
                </a:solidFill>
                <a:latin typeface="Calibri"/>
                <a:ea typeface="+mn-ea"/>
                <a:cs typeface="Calibri"/>
              </a:rPr>
              <a:t>will  </a:t>
            </a:r>
            <a:r>
              <a:rPr sz="682" kern="1200" spc="-20" dirty="0">
                <a:solidFill>
                  <a:srgbClr val="231F20"/>
                </a:solidFill>
                <a:latin typeface="Calibri"/>
                <a:ea typeface="+mn-ea"/>
                <a:cs typeface="Calibri"/>
              </a:rPr>
              <a:t>be accomplished</a:t>
            </a:r>
            <a:endParaRPr sz="682" kern="1200">
              <a:solidFill>
                <a:prstClr val="black"/>
              </a:solidFill>
              <a:latin typeface="Calibri"/>
              <a:ea typeface="+mn-ea"/>
              <a:cs typeface="Calibri"/>
            </a:endParaRPr>
          </a:p>
          <a:p>
            <a:pPr marL="164518" marR="107370" indent="-116895" defTabSz="623438"/>
            <a:r>
              <a:rPr sz="682" kern="1200" spc="682" dirty="0">
                <a:solidFill>
                  <a:srgbClr val="517891"/>
                </a:solidFill>
                <a:latin typeface="Webdings"/>
                <a:ea typeface="+mn-ea"/>
                <a:cs typeface="Webdings"/>
              </a:rPr>
              <a:t>�</a:t>
            </a:r>
            <a:r>
              <a:rPr sz="682" kern="1200" spc="249" dirty="0">
                <a:solidFill>
                  <a:srgbClr val="517891"/>
                </a:solidFill>
                <a:latin typeface="Times New Roman"/>
                <a:ea typeface="+mn-ea"/>
                <a:cs typeface="Times New Roman"/>
              </a:rPr>
              <a:t> </a:t>
            </a:r>
            <a:r>
              <a:rPr sz="682" kern="1200" spc="68" dirty="0">
                <a:solidFill>
                  <a:srgbClr val="231F20"/>
                </a:solidFill>
                <a:latin typeface="Calibri"/>
                <a:ea typeface="+mn-ea"/>
                <a:cs typeface="Calibri"/>
              </a:rPr>
              <a:t>A </a:t>
            </a:r>
            <a:r>
              <a:rPr sz="682" kern="1200" spc="-17" dirty="0">
                <a:solidFill>
                  <a:srgbClr val="231F20"/>
                </a:solidFill>
                <a:latin typeface="Calibri"/>
                <a:ea typeface="+mn-ea"/>
                <a:cs typeface="Calibri"/>
              </a:rPr>
              <a:t>signed </a:t>
            </a:r>
            <a:r>
              <a:rPr sz="682" kern="1200" spc="-31" dirty="0">
                <a:solidFill>
                  <a:srgbClr val="231F20"/>
                </a:solidFill>
                <a:latin typeface="Calibri"/>
                <a:ea typeface="+mn-ea"/>
                <a:cs typeface="Calibri"/>
              </a:rPr>
              <a:t>treatment </a:t>
            </a:r>
            <a:r>
              <a:rPr sz="682" kern="1200" spc="-24" dirty="0">
                <a:solidFill>
                  <a:srgbClr val="231F20"/>
                </a:solidFill>
                <a:latin typeface="Calibri"/>
                <a:ea typeface="+mn-ea"/>
                <a:cs typeface="Calibri"/>
              </a:rPr>
              <a:t>agreement </a:t>
            </a:r>
            <a:r>
              <a:rPr sz="682" kern="1200" spc="-31" dirty="0">
                <a:solidFill>
                  <a:srgbClr val="231F20"/>
                </a:solidFill>
                <a:latin typeface="Calibri"/>
                <a:ea typeface="+mn-ea"/>
                <a:cs typeface="Calibri"/>
              </a:rPr>
              <a:t>that </a:t>
            </a:r>
            <a:r>
              <a:rPr sz="682" kern="1200" spc="-27" dirty="0">
                <a:solidFill>
                  <a:srgbClr val="231F20"/>
                </a:solidFill>
                <a:latin typeface="Calibri"/>
                <a:ea typeface="+mn-ea"/>
                <a:cs typeface="Calibri"/>
              </a:rPr>
              <a:t>outlines </a:t>
            </a:r>
            <a:r>
              <a:rPr sz="682" kern="1200" spc="-310" dirty="0">
                <a:solidFill>
                  <a:srgbClr val="231F20"/>
                </a:solidFill>
                <a:latin typeface="Calibri"/>
                <a:ea typeface="+mn-ea"/>
                <a:cs typeface="Calibri"/>
              </a:rPr>
              <a:t>the </a:t>
            </a:r>
            <a:r>
              <a:rPr sz="682" kern="1200" spc="-150" dirty="0">
                <a:solidFill>
                  <a:srgbClr val="231F20"/>
                </a:solidFill>
                <a:latin typeface="Calibri"/>
                <a:ea typeface="+mn-ea"/>
                <a:cs typeface="Calibri"/>
              </a:rPr>
              <a:t> </a:t>
            </a:r>
            <a:r>
              <a:rPr sz="682" kern="1200" spc="-24" dirty="0">
                <a:solidFill>
                  <a:srgbClr val="231F20"/>
                </a:solidFill>
                <a:latin typeface="Calibri"/>
                <a:ea typeface="+mn-ea"/>
                <a:cs typeface="Calibri"/>
              </a:rPr>
              <a:t>responsibilities </a:t>
            </a:r>
            <a:r>
              <a:rPr sz="682" kern="1200" spc="-14" dirty="0">
                <a:solidFill>
                  <a:srgbClr val="231F20"/>
                </a:solidFill>
                <a:latin typeface="Calibri"/>
                <a:ea typeface="+mn-ea"/>
                <a:cs typeface="Calibri"/>
              </a:rPr>
              <a:t>of </a:t>
            </a:r>
            <a:r>
              <a:rPr sz="682" kern="1200" spc="-27" dirty="0">
                <a:solidFill>
                  <a:srgbClr val="231F20"/>
                </a:solidFill>
                <a:latin typeface="Calibri"/>
                <a:ea typeface="+mn-ea"/>
                <a:cs typeface="Calibri"/>
              </a:rPr>
              <a:t>the patient </a:t>
            </a:r>
            <a:r>
              <a:rPr sz="682" kern="1200" spc="-24" dirty="0">
                <a:solidFill>
                  <a:srgbClr val="231F20"/>
                </a:solidFill>
                <a:latin typeface="Calibri"/>
                <a:ea typeface="+mn-ea"/>
                <a:cs typeface="Calibri"/>
              </a:rPr>
              <a:t>and </a:t>
            </a:r>
            <a:r>
              <a:rPr sz="682" kern="1200" spc="-27" dirty="0">
                <a:solidFill>
                  <a:srgbClr val="231F20"/>
                </a:solidFill>
                <a:latin typeface="Calibri"/>
                <a:ea typeface="+mn-ea"/>
                <a:cs typeface="Calibri"/>
              </a:rPr>
              <a:t>the</a:t>
            </a:r>
            <a:r>
              <a:rPr sz="682" kern="1200" spc="68" dirty="0">
                <a:solidFill>
                  <a:srgbClr val="231F20"/>
                </a:solidFill>
                <a:latin typeface="Calibri"/>
                <a:ea typeface="+mn-ea"/>
                <a:cs typeface="Calibri"/>
              </a:rPr>
              <a:t> </a:t>
            </a:r>
            <a:r>
              <a:rPr sz="682" kern="1200" spc="-24" dirty="0">
                <a:solidFill>
                  <a:srgbClr val="231F20"/>
                </a:solidFill>
                <a:latin typeface="Calibri"/>
                <a:ea typeface="+mn-ea"/>
                <a:cs typeface="Calibri"/>
              </a:rPr>
              <a:t>prescriber</a:t>
            </a:r>
            <a:endParaRPr sz="682" kern="1200">
              <a:solidFill>
                <a:prstClr val="black"/>
              </a:solidFill>
              <a:latin typeface="Calibri"/>
              <a:ea typeface="+mn-ea"/>
              <a:cs typeface="Calibri"/>
            </a:endParaRPr>
          </a:p>
        </p:txBody>
      </p:sp>
      <p:sp>
        <p:nvSpPr>
          <p:cNvPr id="23" name="object 23"/>
          <p:cNvSpPr txBox="1"/>
          <p:nvPr/>
        </p:nvSpPr>
        <p:spPr>
          <a:xfrm>
            <a:off x="4623955" y="1478080"/>
            <a:ext cx="1969943" cy="1813765"/>
          </a:xfrm>
          <a:prstGeom prst="rect">
            <a:avLst/>
          </a:prstGeom>
          <a:solidFill>
            <a:srgbClr val="E8EAE6"/>
          </a:solidFill>
        </p:spPr>
        <p:txBody>
          <a:bodyPr vert="horz" wrap="square" lIns="0" tIns="52387" rIns="0" bIns="0" rtlCol="0">
            <a:spAutoFit/>
          </a:bodyPr>
          <a:lstStyle/>
          <a:p>
            <a:pPr marL="74466" defTabSz="623438">
              <a:spcBef>
                <a:spcPts val="412"/>
              </a:spcBef>
            </a:pPr>
            <a:r>
              <a:rPr sz="955" b="1" kern="1200" spc="-3" dirty="0">
                <a:solidFill>
                  <a:srgbClr val="39607A"/>
                </a:solidFill>
                <a:latin typeface="Calibri"/>
                <a:ea typeface="+mn-ea"/>
                <a:cs typeface="Calibri"/>
              </a:rPr>
              <a:t>Special</a:t>
            </a:r>
            <a:r>
              <a:rPr sz="955" b="1" kern="1200" spc="-34" dirty="0">
                <a:solidFill>
                  <a:srgbClr val="39607A"/>
                </a:solidFill>
                <a:latin typeface="Calibri"/>
                <a:ea typeface="+mn-ea"/>
                <a:cs typeface="Calibri"/>
              </a:rPr>
              <a:t> </a:t>
            </a:r>
            <a:r>
              <a:rPr sz="955" b="1" kern="1200" spc="-7" dirty="0">
                <a:solidFill>
                  <a:srgbClr val="39607A"/>
                </a:solidFill>
                <a:latin typeface="Calibri"/>
                <a:ea typeface="+mn-ea"/>
                <a:cs typeface="Calibri"/>
              </a:rPr>
              <a:t>Considerations</a:t>
            </a:r>
            <a:endParaRPr sz="955" kern="1200">
              <a:solidFill>
                <a:prstClr val="black"/>
              </a:solidFill>
              <a:latin typeface="Calibri"/>
              <a:ea typeface="+mn-ea"/>
              <a:cs typeface="Calibri"/>
            </a:endParaRPr>
          </a:p>
          <a:p>
            <a:pPr marL="74466" marR="120358" defTabSz="623438">
              <a:spcBef>
                <a:spcPts val="764"/>
              </a:spcBef>
            </a:pPr>
            <a:r>
              <a:rPr sz="682" b="1" kern="1200" spc="44" dirty="0">
                <a:solidFill>
                  <a:srgbClr val="231F20"/>
                </a:solidFill>
                <a:latin typeface="Calibri"/>
                <a:ea typeface="+mn-ea"/>
                <a:cs typeface="Calibri"/>
              </a:rPr>
              <a:t>Do </a:t>
            </a:r>
            <a:r>
              <a:rPr sz="682" kern="1200" spc="-27" dirty="0">
                <a:solidFill>
                  <a:srgbClr val="231F20"/>
                </a:solidFill>
                <a:latin typeface="Calibri"/>
                <a:ea typeface="+mn-ea"/>
                <a:cs typeface="Calibri"/>
              </a:rPr>
              <a:t>refer the patient </a:t>
            </a:r>
            <a:r>
              <a:rPr sz="682" kern="1200" spc="-24" dirty="0">
                <a:solidFill>
                  <a:srgbClr val="231F20"/>
                </a:solidFill>
                <a:latin typeface="Calibri"/>
                <a:ea typeface="+mn-ea"/>
                <a:cs typeface="Calibri"/>
              </a:rPr>
              <a:t>to </a:t>
            </a:r>
            <a:r>
              <a:rPr sz="682" kern="1200" spc="-31" dirty="0">
                <a:solidFill>
                  <a:srgbClr val="231F20"/>
                </a:solidFill>
                <a:latin typeface="Calibri"/>
                <a:ea typeface="+mn-ea"/>
                <a:cs typeface="Calibri"/>
              </a:rPr>
              <a:t>a mental </a:t>
            </a:r>
            <a:r>
              <a:rPr sz="682" kern="1200" spc="-27" dirty="0">
                <a:solidFill>
                  <a:srgbClr val="231F20"/>
                </a:solidFill>
                <a:latin typeface="Calibri"/>
                <a:ea typeface="+mn-ea"/>
                <a:cs typeface="Calibri"/>
              </a:rPr>
              <a:t>health </a:t>
            </a:r>
            <a:r>
              <a:rPr sz="682" kern="1200" spc="-20" dirty="0">
                <a:solidFill>
                  <a:srgbClr val="231F20"/>
                </a:solidFill>
                <a:latin typeface="Calibri"/>
                <a:ea typeface="+mn-ea"/>
                <a:cs typeface="Calibri"/>
              </a:rPr>
              <a:t>service  </a:t>
            </a:r>
            <a:r>
              <a:rPr sz="682" kern="1200" spc="-27" dirty="0">
                <a:solidFill>
                  <a:srgbClr val="231F20"/>
                </a:solidFill>
                <a:latin typeface="Calibri"/>
                <a:ea typeface="+mn-ea"/>
                <a:cs typeface="Calibri"/>
              </a:rPr>
              <a:t>provider, </a:t>
            </a:r>
            <a:r>
              <a:rPr sz="682" kern="1200" spc="-31" dirty="0">
                <a:solidFill>
                  <a:srgbClr val="231F20"/>
                </a:solidFill>
                <a:latin typeface="Calibri"/>
                <a:ea typeface="+mn-ea"/>
                <a:cs typeface="Calibri"/>
              </a:rPr>
              <a:t>as </a:t>
            </a:r>
            <a:r>
              <a:rPr sz="682" kern="1200" spc="-20" dirty="0">
                <a:solidFill>
                  <a:srgbClr val="231F20"/>
                </a:solidFill>
                <a:latin typeface="Calibri"/>
                <a:ea typeface="+mn-ea"/>
                <a:cs typeface="Calibri"/>
              </a:rPr>
              <a:t>defined </a:t>
            </a:r>
            <a:r>
              <a:rPr sz="682" kern="1200" spc="-14" dirty="0">
                <a:solidFill>
                  <a:srgbClr val="231F20"/>
                </a:solidFill>
                <a:latin typeface="Calibri"/>
                <a:ea typeface="+mn-ea"/>
                <a:cs typeface="Calibri"/>
              </a:rPr>
              <a:t>by </a:t>
            </a:r>
            <a:r>
              <a:rPr sz="682" u="sng" kern="1200" spc="-37" dirty="0">
                <a:solidFill>
                  <a:srgbClr val="39607A"/>
                </a:solidFill>
                <a:latin typeface="Calibri"/>
                <a:ea typeface="+mn-ea"/>
                <a:cs typeface="Calibri"/>
                <a:hlinkClick r:id="rId4"/>
              </a:rPr>
              <a:t>§ </a:t>
            </a:r>
            <a:r>
              <a:rPr sz="682" u="sng" kern="1200" spc="-41" dirty="0">
                <a:solidFill>
                  <a:srgbClr val="39607A"/>
                </a:solidFill>
                <a:latin typeface="Calibri"/>
                <a:ea typeface="+mn-ea"/>
                <a:cs typeface="Calibri"/>
                <a:hlinkClick r:id="rId4"/>
              </a:rPr>
              <a:t>54.1-2400.1 </a:t>
            </a:r>
            <a:r>
              <a:rPr sz="682" kern="1200" spc="-14" dirty="0">
                <a:solidFill>
                  <a:srgbClr val="231F20"/>
                </a:solidFill>
                <a:latin typeface="Calibri"/>
                <a:ea typeface="+mn-ea"/>
                <a:cs typeface="Calibri"/>
              </a:rPr>
              <a:t>of </a:t>
            </a:r>
            <a:r>
              <a:rPr sz="682" kern="1200" spc="-27" dirty="0">
                <a:solidFill>
                  <a:srgbClr val="231F20"/>
                </a:solidFill>
                <a:latin typeface="Calibri"/>
                <a:ea typeface="+mn-ea"/>
                <a:cs typeface="Calibri"/>
              </a:rPr>
              <a:t>the </a:t>
            </a:r>
            <a:r>
              <a:rPr sz="682" kern="1200" spc="-14" dirty="0">
                <a:solidFill>
                  <a:srgbClr val="231F20"/>
                </a:solidFill>
                <a:latin typeface="Calibri"/>
                <a:ea typeface="+mn-ea"/>
                <a:cs typeface="Calibri"/>
              </a:rPr>
              <a:t>Virginia  </a:t>
            </a:r>
            <a:r>
              <a:rPr sz="682" kern="1200" dirty="0">
                <a:solidFill>
                  <a:srgbClr val="231F20"/>
                </a:solidFill>
                <a:latin typeface="Calibri"/>
                <a:ea typeface="+mn-ea"/>
                <a:cs typeface="Calibri"/>
              </a:rPr>
              <a:t>Code, </a:t>
            </a:r>
            <a:r>
              <a:rPr sz="682" kern="1200" spc="-20" dirty="0">
                <a:solidFill>
                  <a:srgbClr val="231F20"/>
                </a:solidFill>
                <a:latin typeface="Calibri"/>
                <a:ea typeface="+mn-ea"/>
                <a:cs typeface="Calibri"/>
              </a:rPr>
              <a:t>for counseling </a:t>
            </a:r>
            <a:r>
              <a:rPr sz="682" kern="1200" spc="-27" dirty="0">
                <a:solidFill>
                  <a:srgbClr val="231F20"/>
                </a:solidFill>
                <a:latin typeface="Calibri"/>
                <a:ea typeface="+mn-ea"/>
                <a:cs typeface="Calibri"/>
              </a:rPr>
              <a:t>or </a:t>
            </a:r>
            <a:r>
              <a:rPr sz="682" kern="1200" spc="-20" dirty="0">
                <a:solidFill>
                  <a:srgbClr val="231F20"/>
                </a:solidFill>
                <a:latin typeface="Calibri"/>
                <a:ea typeface="+mn-ea"/>
                <a:cs typeface="Calibri"/>
              </a:rPr>
              <a:t>provide counseling </a:t>
            </a:r>
            <a:r>
              <a:rPr sz="682" kern="1200" spc="-37" dirty="0">
                <a:solidFill>
                  <a:srgbClr val="231F20"/>
                </a:solidFill>
                <a:latin typeface="Calibri"/>
                <a:ea typeface="+mn-ea"/>
                <a:cs typeface="Calibri"/>
              </a:rPr>
              <a:t>within </a:t>
            </a:r>
            <a:r>
              <a:rPr sz="682" kern="1200" spc="-27" dirty="0">
                <a:solidFill>
                  <a:srgbClr val="231F20"/>
                </a:solidFill>
                <a:latin typeface="Calibri"/>
                <a:ea typeface="+mn-ea"/>
                <a:cs typeface="Calibri"/>
              </a:rPr>
              <a:t>the  </a:t>
            </a:r>
            <a:r>
              <a:rPr sz="682" kern="1200" spc="-20" dirty="0">
                <a:solidFill>
                  <a:srgbClr val="231F20"/>
                </a:solidFill>
                <a:latin typeface="Calibri"/>
                <a:ea typeface="+mn-ea"/>
                <a:cs typeface="Calibri"/>
              </a:rPr>
              <a:t>practice </a:t>
            </a:r>
            <a:r>
              <a:rPr sz="682" kern="1200" spc="-24" dirty="0">
                <a:solidFill>
                  <a:srgbClr val="231F20"/>
                </a:solidFill>
                <a:latin typeface="Calibri"/>
                <a:ea typeface="+mn-ea"/>
                <a:cs typeface="Calibri"/>
              </a:rPr>
              <a:t>and document </a:t>
            </a:r>
            <a:r>
              <a:rPr sz="682" kern="1200" spc="-27" dirty="0">
                <a:solidFill>
                  <a:srgbClr val="231F20"/>
                </a:solidFill>
                <a:latin typeface="Calibri"/>
                <a:ea typeface="+mn-ea"/>
                <a:cs typeface="Calibri"/>
              </a:rPr>
              <a:t>in the </a:t>
            </a:r>
            <a:r>
              <a:rPr sz="682" kern="1200" spc="-20" dirty="0">
                <a:solidFill>
                  <a:srgbClr val="231F20"/>
                </a:solidFill>
                <a:latin typeface="Calibri"/>
                <a:ea typeface="+mn-ea"/>
                <a:cs typeface="Calibri"/>
              </a:rPr>
              <a:t>medical</a:t>
            </a:r>
            <a:r>
              <a:rPr sz="682" kern="1200" spc="89" dirty="0">
                <a:solidFill>
                  <a:srgbClr val="231F20"/>
                </a:solidFill>
                <a:latin typeface="Calibri"/>
                <a:ea typeface="+mn-ea"/>
                <a:cs typeface="Calibri"/>
              </a:rPr>
              <a:t> </a:t>
            </a:r>
            <a:r>
              <a:rPr sz="682" kern="1200" spc="-24" dirty="0">
                <a:solidFill>
                  <a:srgbClr val="231F20"/>
                </a:solidFill>
                <a:latin typeface="Calibri"/>
                <a:ea typeface="+mn-ea"/>
                <a:cs typeface="Calibri"/>
              </a:rPr>
              <a:t>record</a:t>
            </a:r>
            <a:endParaRPr sz="682" kern="1200">
              <a:solidFill>
                <a:prstClr val="black"/>
              </a:solidFill>
              <a:latin typeface="Calibri"/>
              <a:ea typeface="+mn-ea"/>
              <a:cs typeface="Calibri"/>
            </a:endParaRPr>
          </a:p>
          <a:p>
            <a:pPr defTabSz="623438">
              <a:spcBef>
                <a:spcPts val="34"/>
              </a:spcBef>
            </a:pPr>
            <a:endParaRPr sz="682" kern="1200">
              <a:solidFill>
                <a:prstClr val="black"/>
              </a:solidFill>
              <a:latin typeface="Times New Roman"/>
              <a:ea typeface="+mn-ea"/>
              <a:cs typeface="Times New Roman"/>
            </a:endParaRPr>
          </a:p>
          <a:p>
            <a:pPr marL="74466" marR="241149" defTabSz="623438"/>
            <a:r>
              <a:rPr sz="682" b="1" kern="1200" spc="-3" dirty="0">
                <a:solidFill>
                  <a:srgbClr val="231F20"/>
                </a:solidFill>
                <a:latin typeface="Calibri"/>
                <a:ea typeface="+mn-ea"/>
                <a:cs typeface="Calibri"/>
              </a:rPr>
              <a:t>Don’t </a:t>
            </a:r>
            <a:r>
              <a:rPr sz="682" kern="1200" spc="-17" dirty="0">
                <a:solidFill>
                  <a:srgbClr val="231F20"/>
                </a:solidFill>
                <a:latin typeface="Calibri"/>
                <a:ea typeface="+mn-ea"/>
                <a:cs typeface="Calibri"/>
              </a:rPr>
              <a:t>co-prescribe </a:t>
            </a:r>
            <a:r>
              <a:rPr sz="682" kern="1200" spc="-27" dirty="0">
                <a:solidFill>
                  <a:srgbClr val="231F20"/>
                </a:solidFill>
                <a:latin typeface="Calibri"/>
                <a:ea typeface="+mn-ea"/>
                <a:cs typeface="Calibri"/>
              </a:rPr>
              <a:t>buprenorphine </a:t>
            </a:r>
            <a:r>
              <a:rPr sz="682" kern="1200" spc="-14" dirty="0">
                <a:solidFill>
                  <a:srgbClr val="231F20"/>
                </a:solidFill>
                <a:latin typeface="Calibri"/>
                <a:ea typeface="+mn-ea"/>
                <a:cs typeface="Calibri"/>
              </a:rPr>
              <a:t>if </a:t>
            </a:r>
            <a:r>
              <a:rPr sz="682" kern="1200" spc="-27" dirty="0">
                <a:solidFill>
                  <a:srgbClr val="231F20"/>
                </a:solidFill>
                <a:latin typeface="Calibri"/>
                <a:ea typeface="+mn-ea"/>
                <a:cs typeface="Calibri"/>
              </a:rPr>
              <a:t>the patient </a:t>
            </a:r>
            <a:r>
              <a:rPr sz="682" kern="1200" spc="-24" dirty="0">
                <a:solidFill>
                  <a:srgbClr val="231F20"/>
                </a:solidFill>
                <a:latin typeface="Calibri"/>
                <a:ea typeface="+mn-ea"/>
                <a:cs typeface="Calibri"/>
              </a:rPr>
              <a:t>is  </a:t>
            </a:r>
            <a:r>
              <a:rPr sz="682" kern="1200" spc="-27" dirty="0">
                <a:solidFill>
                  <a:srgbClr val="231F20"/>
                </a:solidFill>
                <a:latin typeface="Calibri"/>
                <a:ea typeface="+mn-ea"/>
                <a:cs typeface="Calibri"/>
              </a:rPr>
              <a:t>already </a:t>
            </a:r>
            <a:r>
              <a:rPr sz="682" kern="1200" spc="-20" dirty="0">
                <a:solidFill>
                  <a:srgbClr val="231F20"/>
                </a:solidFill>
                <a:latin typeface="Calibri"/>
                <a:ea typeface="+mn-ea"/>
                <a:cs typeface="Calibri"/>
              </a:rPr>
              <a:t>taking </a:t>
            </a:r>
            <a:r>
              <a:rPr sz="682" kern="1200" spc="-27" dirty="0">
                <a:solidFill>
                  <a:srgbClr val="231F20"/>
                </a:solidFill>
                <a:latin typeface="Calibri"/>
                <a:ea typeface="+mn-ea"/>
                <a:cs typeface="Calibri"/>
              </a:rPr>
              <a:t>these</a:t>
            </a:r>
            <a:r>
              <a:rPr sz="682" kern="1200" spc="20" dirty="0">
                <a:solidFill>
                  <a:srgbClr val="231F20"/>
                </a:solidFill>
                <a:latin typeface="Calibri"/>
                <a:ea typeface="+mn-ea"/>
                <a:cs typeface="Calibri"/>
              </a:rPr>
              <a:t> </a:t>
            </a:r>
            <a:r>
              <a:rPr sz="682" kern="1200" spc="-27" dirty="0">
                <a:solidFill>
                  <a:srgbClr val="231F20"/>
                </a:solidFill>
                <a:latin typeface="Calibri"/>
                <a:ea typeface="+mn-ea"/>
                <a:cs typeface="Calibri"/>
              </a:rPr>
              <a:t>medications*</a:t>
            </a:r>
            <a:endParaRPr sz="682" kern="1200">
              <a:solidFill>
                <a:prstClr val="black"/>
              </a:solidFill>
              <a:latin typeface="Calibri"/>
              <a:ea typeface="+mn-ea"/>
              <a:cs typeface="Calibri"/>
            </a:endParaRPr>
          </a:p>
          <a:p>
            <a:pPr marL="113431" defTabSz="623438"/>
            <a:r>
              <a:rPr sz="682" kern="1200" spc="682" dirty="0">
                <a:solidFill>
                  <a:srgbClr val="517891"/>
                </a:solidFill>
                <a:latin typeface="Webdings"/>
                <a:ea typeface="+mn-ea"/>
                <a:cs typeface="Webdings"/>
              </a:rPr>
              <a:t>�</a:t>
            </a:r>
            <a:r>
              <a:rPr sz="682" kern="1200" spc="3"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Benzodiazepines</a:t>
            </a:r>
            <a:endParaRPr sz="682" kern="1200">
              <a:solidFill>
                <a:prstClr val="black"/>
              </a:solidFill>
              <a:latin typeface="Calibri"/>
              <a:ea typeface="+mn-ea"/>
              <a:cs typeface="Calibri"/>
            </a:endParaRPr>
          </a:p>
          <a:p>
            <a:pPr marL="113431" defTabSz="623438"/>
            <a:r>
              <a:rPr sz="682" kern="1200" spc="682" dirty="0">
                <a:solidFill>
                  <a:srgbClr val="517891"/>
                </a:solidFill>
                <a:latin typeface="Webdings"/>
                <a:ea typeface="+mn-ea"/>
                <a:cs typeface="Webdings"/>
              </a:rPr>
              <a:t>�</a:t>
            </a:r>
            <a:r>
              <a:rPr sz="682" kern="1200" spc="37" dirty="0">
                <a:solidFill>
                  <a:srgbClr val="517891"/>
                </a:solidFill>
                <a:latin typeface="Times New Roman"/>
                <a:ea typeface="+mn-ea"/>
                <a:cs typeface="Times New Roman"/>
              </a:rPr>
              <a:t> </a:t>
            </a:r>
            <a:r>
              <a:rPr sz="682" kern="1200" spc="-17" dirty="0">
                <a:solidFill>
                  <a:srgbClr val="231F20"/>
                </a:solidFill>
                <a:latin typeface="Calibri"/>
                <a:ea typeface="+mn-ea"/>
                <a:cs typeface="Calibri"/>
              </a:rPr>
              <a:t>Sedative </a:t>
            </a:r>
            <a:r>
              <a:rPr sz="682" kern="1200" spc="-20" dirty="0">
                <a:solidFill>
                  <a:srgbClr val="231F20"/>
                </a:solidFill>
                <a:latin typeface="Calibri"/>
                <a:ea typeface="+mn-ea"/>
                <a:cs typeface="Calibri"/>
              </a:rPr>
              <a:t>hypnotics</a:t>
            </a:r>
            <a:endParaRPr sz="682" kern="1200">
              <a:solidFill>
                <a:prstClr val="black"/>
              </a:solidFill>
              <a:latin typeface="Calibri"/>
              <a:ea typeface="+mn-ea"/>
              <a:cs typeface="Calibri"/>
            </a:endParaRPr>
          </a:p>
          <a:p>
            <a:pPr marL="113431" defTabSz="623438"/>
            <a:r>
              <a:rPr sz="682" kern="1200" spc="682" dirty="0">
                <a:solidFill>
                  <a:srgbClr val="517891"/>
                </a:solidFill>
                <a:latin typeface="Webdings"/>
                <a:ea typeface="+mn-ea"/>
                <a:cs typeface="Webdings"/>
              </a:rPr>
              <a:t>�</a:t>
            </a:r>
            <a:r>
              <a:rPr sz="682" kern="1200" spc="34" dirty="0">
                <a:solidFill>
                  <a:srgbClr val="517891"/>
                </a:solidFill>
                <a:latin typeface="Times New Roman"/>
                <a:ea typeface="+mn-ea"/>
                <a:cs typeface="Times New Roman"/>
              </a:rPr>
              <a:t> </a:t>
            </a:r>
            <a:r>
              <a:rPr sz="682" kern="1200" spc="-14" dirty="0">
                <a:solidFill>
                  <a:srgbClr val="231F20"/>
                </a:solidFill>
                <a:latin typeface="Calibri"/>
                <a:ea typeface="+mn-ea"/>
                <a:cs typeface="Calibri"/>
              </a:rPr>
              <a:t>Carisoprodol</a:t>
            </a:r>
            <a:endParaRPr sz="682" kern="1200">
              <a:solidFill>
                <a:prstClr val="black"/>
              </a:solidFill>
              <a:latin typeface="Calibri"/>
              <a:ea typeface="+mn-ea"/>
              <a:cs typeface="Calibri"/>
            </a:endParaRPr>
          </a:p>
          <a:p>
            <a:pPr marL="113431" defTabSz="623438">
              <a:lnSpc>
                <a:spcPts val="811"/>
              </a:lnSpc>
            </a:pPr>
            <a:r>
              <a:rPr sz="682" kern="1200" spc="682" dirty="0">
                <a:solidFill>
                  <a:srgbClr val="517891"/>
                </a:solidFill>
                <a:latin typeface="Webdings"/>
                <a:ea typeface="+mn-ea"/>
                <a:cs typeface="Webdings"/>
              </a:rPr>
              <a:t>�</a:t>
            </a:r>
            <a:r>
              <a:rPr sz="682" kern="1200" spc="20" dirty="0">
                <a:solidFill>
                  <a:srgbClr val="517891"/>
                </a:solidFill>
                <a:latin typeface="Times New Roman"/>
                <a:ea typeface="+mn-ea"/>
                <a:cs typeface="Times New Roman"/>
              </a:rPr>
              <a:t> </a:t>
            </a:r>
            <a:r>
              <a:rPr sz="682" kern="1200" spc="-27" dirty="0">
                <a:solidFill>
                  <a:srgbClr val="231F20"/>
                </a:solidFill>
                <a:latin typeface="Calibri"/>
                <a:ea typeface="+mn-ea"/>
                <a:cs typeface="Calibri"/>
              </a:rPr>
              <a:t>Tramadol</a:t>
            </a:r>
            <a:endParaRPr sz="682" kern="1200">
              <a:solidFill>
                <a:prstClr val="black"/>
              </a:solidFill>
              <a:latin typeface="Calibri"/>
              <a:ea typeface="+mn-ea"/>
              <a:cs typeface="Calibri"/>
            </a:endParaRPr>
          </a:p>
          <a:p>
            <a:pPr marL="230326" marR="92650" defTabSz="623438">
              <a:lnSpc>
                <a:spcPts val="736"/>
              </a:lnSpc>
              <a:spcBef>
                <a:spcPts val="17"/>
              </a:spcBef>
            </a:pPr>
            <a:r>
              <a:rPr sz="614" i="1" kern="1200" spc="-34" dirty="0">
                <a:solidFill>
                  <a:srgbClr val="231F20"/>
                </a:solidFill>
                <a:latin typeface="Calibri"/>
                <a:ea typeface="+mn-ea"/>
                <a:cs typeface="Calibri"/>
              </a:rPr>
              <a:t>*If </a:t>
            </a:r>
            <a:r>
              <a:rPr sz="614" i="1" kern="1200" spc="-31" dirty="0">
                <a:solidFill>
                  <a:srgbClr val="231F20"/>
                </a:solidFill>
                <a:latin typeface="Calibri"/>
                <a:ea typeface="+mn-ea"/>
                <a:cs typeface="Calibri"/>
              </a:rPr>
              <a:t>there </a:t>
            </a:r>
            <a:r>
              <a:rPr sz="614" i="1" kern="1200" spc="-20" dirty="0">
                <a:solidFill>
                  <a:srgbClr val="231F20"/>
                </a:solidFill>
                <a:latin typeface="Calibri"/>
                <a:ea typeface="+mn-ea"/>
                <a:cs typeface="Calibri"/>
              </a:rPr>
              <a:t>is </a:t>
            </a:r>
            <a:r>
              <a:rPr sz="614" i="1" kern="1200" spc="-44" dirty="0">
                <a:solidFill>
                  <a:srgbClr val="231F20"/>
                </a:solidFill>
                <a:latin typeface="Calibri"/>
                <a:ea typeface="+mn-ea"/>
                <a:cs typeface="Calibri"/>
              </a:rPr>
              <a:t>an </a:t>
            </a:r>
            <a:r>
              <a:rPr sz="614" i="1" kern="1200" spc="-31" dirty="0">
                <a:solidFill>
                  <a:srgbClr val="231F20"/>
                </a:solidFill>
                <a:latin typeface="Calibri"/>
                <a:ea typeface="+mn-ea"/>
                <a:cs typeface="Calibri"/>
              </a:rPr>
              <a:t>extenuating </a:t>
            </a:r>
            <a:r>
              <a:rPr sz="614" i="1" kern="1200" spc="-27" dirty="0">
                <a:solidFill>
                  <a:srgbClr val="231F20"/>
                </a:solidFill>
                <a:latin typeface="Calibri"/>
                <a:ea typeface="+mn-ea"/>
                <a:cs typeface="Calibri"/>
              </a:rPr>
              <a:t>circumstance, </a:t>
            </a:r>
            <a:r>
              <a:rPr sz="614" i="1" kern="1200" spc="-58" dirty="0">
                <a:solidFill>
                  <a:srgbClr val="231F20"/>
                </a:solidFill>
                <a:latin typeface="Calibri"/>
                <a:ea typeface="+mn-ea"/>
                <a:cs typeface="Calibri"/>
              </a:rPr>
              <a:t>a </a:t>
            </a:r>
            <a:r>
              <a:rPr sz="614" i="1" kern="1200" spc="-27" dirty="0">
                <a:solidFill>
                  <a:srgbClr val="231F20"/>
                </a:solidFill>
                <a:latin typeface="Calibri"/>
                <a:ea typeface="+mn-ea"/>
                <a:cs typeface="Calibri"/>
              </a:rPr>
              <a:t>prescriber </a:t>
            </a:r>
            <a:r>
              <a:rPr sz="614" i="1" kern="1200" spc="-41" dirty="0">
                <a:solidFill>
                  <a:srgbClr val="231F20"/>
                </a:solidFill>
                <a:latin typeface="Calibri"/>
                <a:ea typeface="+mn-ea"/>
                <a:cs typeface="Calibri"/>
              </a:rPr>
              <a:t>may  </a:t>
            </a:r>
            <a:r>
              <a:rPr sz="614" i="1" kern="1200" spc="-20" dirty="0">
                <a:solidFill>
                  <a:srgbClr val="231F20"/>
                </a:solidFill>
                <a:latin typeface="Calibri"/>
                <a:ea typeface="+mn-ea"/>
                <a:cs typeface="Calibri"/>
              </a:rPr>
              <a:t>co-prescribe </a:t>
            </a:r>
            <a:r>
              <a:rPr sz="614" i="1" kern="1200" spc="-31" dirty="0">
                <a:solidFill>
                  <a:srgbClr val="231F20"/>
                </a:solidFill>
                <a:latin typeface="Calibri"/>
                <a:ea typeface="+mn-ea"/>
                <a:cs typeface="Calibri"/>
              </a:rPr>
              <a:t>buprenorphine. </a:t>
            </a:r>
            <a:r>
              <a:rPr sz="614" i="1" kern="1200" spc="-27" dirty="0">
                <a:solidFill>
                  <a:srgbClr val="231F20"/>
                </a:solidFill>
                <a:latin typeface="Calibri"/>
                <a:ea typeface="+mn-ea"/>
                <a:cs typeface="Calibri"/>
              </a:rPr>
              <a:t>In this case, the prescriber  </a:t>
            </a:r>
            <a:r>
              <a:rPr sz="614" i="1" kern="1200" spc="-20" dirty="0">
                <a:solidFill>
                  <a:srgbClr val="231F20"/>
                </a:solidFill>
                <a:latin typeface="Calibri"/>
                <a:ea typeface="+mn-ea"/>
                <a:cs typeface="Calibri"/>
              </a:rPr>
              <a:t>is </a:t>
            </a:r>
            <a:r>
              <a:rPr sz="614" i="1" kern="1200" spc="-31" dirty="0">
                <a:solidFill>
                  <a:srgbClr val="231F20"/>
                </a:solidFill>
                <a:latin typeface="Calibri"/>
                <a:ea typeface="+mn-ea"/>
                <a:cs typeface="Calibri"/>
              </a:rPr>
              <a:t>required to </a:t>
            </a:r>
            <a:r>
              <a:rPr sz="614" i="1" kern="1200" spc="-27" dirty="0">
                <a:solidFill>
                  <a:srgbClr val="231F20"/>
                </a:solidFill>
                <a:latin typeface="Calibri"/>
                <a:ea typeface="+mn-ea"/>
                <a:cs typeface="Calibri"/>
              </a:rPr>
              <a:t>document </a:t>
            </a:r>
            <a:r>
              <a:rPr sz="614" i="1" kern="1200" spc="-58" dirty="0">
                <a:solidFill>
                  <a:srgbClr val="231F20"/>
                </a:solidFill>
                <a:latin typeface="Calibri"/>
                <a:ea typeface="+mn-ea"/>
                <a:cs typeface="Calibri"/>
              </a:rPr>
              <a:t>a </a:t>
            </a:r>
            <a:r>
              <a:rPr sz="614" i="1" kern="1200" spc="-31" dirty="0">
                <a:solidFill>
                  <a:srgbClr val="231F20"/>
                </a:solidFill>
                <a:latin typeface="Calibri"/>
                <a:ea typeface="+mn-ea"/>
                <a:cs typeface="Calibri"/>
              </a:rPr>
              <a:t>tapering </a:t>
            </a:r>
            <a:r>
              <a:rPr sz="614" i="1" kern="1200" spc="-34" dirty="0">
                <a:solidFill>
                  <a:srgbClr val="231F20"/>
                </a:solidFill>
                <a:latin typeface="Calibri"/>
                <a:ea typeface="+mn-ea"/>
                <a:cs typeface="Calibri"/>
              </a:rPr>
              <a:t>plan </a:t>
            </a:r>
            <a:r>
              <a:rPr sz="614" i="1" kern="1200" spc="-31" dirty="0">
                <a:solidFill>
                  <a:srgbClr val="231F20"/>
                </a:solidFill>
                <a:latin typeface="Calibri"/>
                <a:ea typeface="+mn-ea"/>
                <a:cs typeface="Calibri"/>
              </a:rPr>
              <a:t>to </a:t>
            </a:r>
            <a:r>
              <a:rPr sz="614" i="1" kern="1200" spc="-27" dirty="0">
                <a:solidFill>
                  <a:srgbClr val="231F20"/>
                </a:solidFill>
                <a:latin typeface="Calibri"/>
                <a:ea typeface="+mn-ea"/>
                <a:cs typeface="Calibri"/>
              </a:rPr>
              <a:t>achieve the  </a:t>
            </a:r>
            <a:r>
              <a:rPr sz="614" i="1" kern="1200" spc="-34" dirty="0">
                <a:solidFill>
                  <a:srgbClr val="231F20"/>
                </a:solidFill>
                <a:latin typeface="Calibri"/>
                <a:ea typeface="+mn-ea"/>
                <a:cs typeface="Calibri"/>
              </a:rPr>
              <a:t>lowest </a:t>
            </a:r>
            <a:r>
              <a:rPr sz="614" i="1" kern="1200" spc="-24" dirty="0">
                <a:solidFill>
                  <a:srgbClr val="231F20"/>
                </a:solidFill>
                <a:latin typeface="Calibri"/>
                <a:ea typeface="+mn-ea"/>
                <a:cs typeface="Calibri"/>
              </a:rPr>
              <a:t>possible </a:t>
            </a:r>
            <a:r>
              <a:rPr sz="614" i="1" kern="1200" spc="-20" dirty="0">
                <a:solidFill>
                  <a:srgbClr val="231F20"/>
                </a:solidFill>
                <a:latin typeface="Calibri"/>
                <a:ea typeface="+mn-ea"/>
                <a:cs typeface="Calibri"/>
              </a:rPr>
              <a:t>effective</a:t>
            </a:r>
            <a:r>
              <a:rPr sz="614" i="1" kern="1200" spc="34" dirty="0">
                <a:solidFill>
                  <a:srgbClr val="231F20"/>
                </a:solidFill>
                <a:latin typeface="Calibri"/>
                <a:ea typeface="+mn-ea"/>
                <a:cs typeface="Calibri"/>
              </a:rPr>
              <a:t> </a:t>
            </a:r>
            <a:r>
              <a:rPr sz="614" i="1" kern="1200" spc="-27" dirty="0">
                <a:solidFill>
                  <a:srgbClr val="231F20"/>
                </a:solidFill>
                <a:latin typeface="Calibri"/>
                <a:ea typeface="+mn-ea"/>
                <a:cs typeface="Calibri"/>
              </a:rPr>
              <a:t>dose.</a:t>
            </a:r>
            <a:endParaRPr sz="614" kern="1200">
              <a:solidFill>
                <a:prstClr val="black"/>
              </a:solidFill>
              <a:latin typeface="Calibri"/>
              <a:ea typeface="+mn-ea"/>
              <a:cs typeface="Calibri"/>
            </a:endParaRPr>
          </a:p>
        </p:txBody>
      </p:sp>
      <p:sp>
        <p:nvSpPr>
          <p:cNvPr id="24" name="object 24"/>
          <p:cNvSpPr txBox="1"/>
          <p:nvPr/>
        </p:nvSpPr>
        <p:spPr>
          <a:xfrm>
            <a:off x="4615296" y="3499310"/>
            <a:ext cx="1885084" cy="982408"/>
          </a:xfrm>
          <a:prstGeom prst="rect">
            <a:avLst/>
          </a:prstGeom>
        </p:spPr>
        <p:txBody>
          <a:bodyPr vert="horz" wrap="square" lIns="0" tIns="8659" rIns="0" bIns="0" rtlCol="0">
            <a:spAutoFit/>
          </a:bodyPr>
          <a:lstStyle/>
          <a:p>
            <a:pPr marL="8659" defTabSz="623438">
              <a:lnSpc>
                <a:spcPts val="1282"/>
              </a:lnSpc>
              <a:spcBef>
                <a:spcPts val="68"/>
              </a:spcBef>
            </a:pPr>
            <a:r>
              <a:rPr sz="1091" b="1" kern="1200" spc="34" dirty="0">
                <a:solidFill>
                  <a:srgbClr val="1FAA97"/>
                </a:solidFill>
                <a:latin typeface="Calibri"/>
                <a:ea typeface="+mn-ea"/>
                <a:cs typeface="Calibri"/>
              </a:rPr>
              <a:t>Step</a:t>
            </a:r>
            <a:r>
              <a:rPr sz="1091" b="1" kern="1200" spc="-85" dirty="0">
                <a:solidFill>
                  <a:srgbClr val="1FAA97"/>
                </a:solidFill>
                <a:latin typeface="Calibri"/>
                <a:ea typeface="+mn-ea"/>
                <a:cs typeface="Calibri"/>
              </a:rPr>
              <a:t> </a:t>
            </a:r>
            <a:r>
              <a:rPr sz="1091" b="1" kern="1200" dirty="0">
                <a:solidFill>
                  <a:srgbClr val="1FAA97"/>
                </a:solidFill>
                <a:latin typeface="Calibri"/>
                <a:ea typeface="+mn-ea"/>
                <a:cs typeface="Calibri"/>
              </a:rPr>
              <a:t>5</a:t>
            </a:r>
            <a:endParaRPr sz="1091" kern="1200">
              <a:solidFill>
                <a:prstClr val="black"/>
              </a:solidFill>
              <a:latin typeface="Calibri"/>
              <a:ea typeface="+mn-ea"/>
              <a:cs typeface="Calibri"/>
            </a:endParaRPr>
          </a:p>
          <a:p>
            <a:pPr marL="8659" marR="267992" defTabSz="623438">
              <a:lnSpc>
                <a:spcPts val="982"/>
              </a:lnSpc>
              <a:spcBef>
                <a:spcPts val="3"/>
              </a:spcBef>
            </a:pPr>
            <a:r>
              <a:rPr sz="818" kern="1200" spc="-7" dirty="0">
                <a:solidFill>
                  <a:srgbClr val="1FAA97"/>
                </a:solidFill>
                <a:latin typeface="Calibri"/>
                <a:ea typeface="+mn-ea"/>
                <a:cs typeface="Calibri"/>
              </a:rPr>
              <a:t>During </a:t>
            </a:r>
            <a:r>
              <a:rPr sz="818" kern="1200" spc="-34" dirty="0">
                <a:solidFill>
                  <a:srgbClr val="1FAA97"/>
                </a:solidFill>
                <a:latin typeface="Calibri"/>
                <a:ea typeface="+mn-ea"/>
                <a:cs typeface="Calibri"/>
              </a:rPr>
              <a:t>the </a:t>
            </a:r>
            <a:r>
              <a:rPr sz="818" kern="1200" spc="-27" dirty="0">
                <a:solidFill>
                  <a:srgbClr val="1FAA97"/>
                </a:solidFill>
                <a:latin typeface="Calibri"/>
                <a:ea typeface="+mn-ea"/>
                <a:cs typeface="Calibri"/>
              </a:rPr>
              <a:t>induction </a:t>
            </a:r>
            <a:r>
              <a:rPr sz="818" kern="1200" spc="-34" dirty="0">
                <a:solidFill>
                  <a:srgbClr val="1FAA97"/>
                </a:solidFill>
                <a:latin typeface="Calibri"/>
                <a:ea typeface="+mn-ea"/>
                <a:cs typeface="Calibri"/>
              </a:rPr>
              <a:t>phase, follow these  </a:t>
            </a:r>
            <a:r>
              <a:rPr sz="818" kern="1200" spc="-24" dirty="0">
                <a:solidFill>
                  <a:srgbClr val="1FAA97"/>
                </a:solidFill>
                <a:latin typeface="Calibri"/>
                <a:ea typeface="+mn-ea"/>
                <a:cs typeface="Calibri"/>
              </a:rPr>
              <a:t>guidelines:</a:t>
            </a:r>
            <a:endParaRPr sz="818" kern="1200">
              <a:solidFill>
                <a:prstClr val="black"/>
              </a:solidFill>
              <a:latin typeface="Calibri"/>
              <a:ea typeface="+mn-ea"/>
              <a:cs typeface="Calibri"/>
            </a:endParaRPr>
          </a:p>
          <a:p>
            <a:pPr marL="164518" marR="3464" indent="-116895" defTabSz="623438">
              <a:spcBef>
                <a:spcPts val="245"/>
              </a:spcBef>
            </a:pPr>
            <a:r>
              <a:rPr sz="682" kern="1200" spc="682" dirty="0">
                <a:solidFill>
                  <a:srgbClr val="517891"/>
                </a:solidFill>
                <a:latin typeface="Webdings"/>
                <a:ea typeface="+mn-ea"/>
                <a:cs typeface="Webdings"/>
              </a:rPr>
              <a:t>�</a:t>
            </a:r>
            <a:r>
              <a:rPr sz="682" kern="1200" spc="682" dirty="0">
                <a:solidFill>
                  <a:srgbClr val="517891"/>
                </a:solidFill>
                <a:latin typeface="Times New Roman"/>
                <a:ea typeface="+mn-ea"/>
                <a:cs typeface="Times New Roman"/>
              </a:rPr>
              <a:t> </a:t>
            </a:r>
            <a:r>
              <a:rPr sz="682" kern="1200" spc="-27" dirty="0">
                <a:solidFill>
                  <a:srgbClr val="231F20"/>
                </a:solidFill>
                <a:latin typeface="Calibri"/>
                <a:ea typeface="+mn-ea"/>
                <a:cs typeface="Calibri"/>
              </a:rPr>
              <a:t>Initiate </a:t>
            </a:r>
            <a:r>
              <a:rPr sz="682" kern="1200" spc="-31" dirty="0">
                <a:solidFill>
                  <a:srgbClr val="231F20"/>
                </a:solidFill>
                <a:latin typeface="Calibri"/>
                <a:ea typeface="+mn-ea"/>
                <a:cs typeface="Calibri"/>
              </a:rPr>
              <a:t>treatment </a:t>
            </a:r>
            <a:r>
              <a:rPr sz="682" kern="1200" spc="-41" dirty="0">
                <a:solidFill>
                  <a:srgbClr val="231F20"/>
                </a:solidFill>
                <a:latin typeface="Calibri"/>
                <a:ea typeface="+mn-ea"/>
                <a:cs typeface="Calibri"/>
              </a:rPr>
              <a:t>with </a:t>
            </a:r>
            <a:r>
              <a:rPr sz="682" kern="1200" spc="-24" dirty="0">
                <a:solidFill>
                  <a:srgbClr val="231F20"/>
                </a:solidFill>
                <a:latin typeface="Calibri"/>
                <a:ea typeface="+mn-ea"/>
                <a:cs typeface="Calibri"/>
              </a:rPr>
              <a:t>no </a:t>
            </a:r>
            <a:r>
              <a:rPr sz="682" kern="1200" spc="-31" dirty="0">
                <a:solidFill>
                  <a:srgbClr val="231F20"/>
                </a:solidFill>
                <a:latin typeface="Calibri"/>
                <a:ea typeface="+mn-ea"/>
                <a:cs typeface="Calibri"/>
              </a:rPr>
              <a:t>more than </a:t>
            </a:r>
            <a:r>
              <a:rPr sz="682" kern="1200" spc="-20" dirty="0">
                <a:solidFill>
                  <a:srgbClr val="231F20"/>
                </a:solidFill>
                <a:latin typeface="Calibri"/>
                <a:ea typeface="+mn-ea"/>
                <a:cs typeface="Calibri"/>
              </a:rPr>
              <a:t>8 </a:t>
            </a:r>
            <a:r>
              <a:rPr sz="682" kern="1200" spc="-10" dirty="0">
                <a:solidFill>
                  <a:srgbClr val="231F20"/>
                </a:solidFill>
                <a:latin typeface="Calibri"/>
                <a:ea typeface="+mn-ea"/>
                <a:cs typeface="Calibri"/>
              </a:rPr>
              <a:t>mg.  </a:t>
            </a:r>
            <a:r>
              <a:rPr sz="682" kern="1200" spc="-27" dirty="0">
                <a:solidFill>
                  <a:srgbClr val="231F20"/>
                </a:solidFill>
                <a:latin typeface="Calibri"/>
                <a:ea typeface="+mn-ea"/>
                <a:cs typeface="Calibri"/>
              </a:rPr>
              <a:t>buprenorphine, </a:t>
            </a:r>
            <a:r>
              <a:rPr sz="682" kern="1200" spc="-17" dirty="0">
                <a:solidFill>
                  <a:srgbClr val="231F20"/>
                </a:solidFill>
                <a:latin typeface="Calibri"/>
                <a:ea typeface="+mn-ea"/>
                <a:cs typeface="Calibri"/>
              </a:rPr>
              <a:t>except </a:t>
            </a:r>
            <a:r>
              <a:rPr sz="682" kern="1200" spc="-20" dirty="0">
                <a:solidFill>
                  <a:srgbClr val="231F20"/>
                </a:solidFill>
                <a:latin typeface="Calibri"/>
                <a:ea typeface="+mn-ea"/>
                <a:cs typeface="Calibri"/>
              </a:rPr>
              <a:t>for medically indicated  </a:t>
            </a:r>
            <a:r>
              <a:rPr sz="682" kern="1200" spc="-24" dirty="0">
                <a:solidFill>
                  <a:srgbClr val="231F20"/>
                </a:solidFill>
                <a:latin typeface="Calibri"/>
                <a:ea typeface="+mn-ea"/>
                <a:cs typeface="Calibri"/>
              </a:rPr>
              <a:t>circumstances </a:t>
            </a:r>
            <a:r>
              <a:rPr sz="682" kern="1200" spc="-31" dirty="0">
                <a:solidFill>
                  <a:srgbClr val="231F20"/>
                </a:solidFill>
                <a:latin typeface="Calibri"/>
                <a:ea typeface="+mn-ea"/>
                <a:cs typeface="Calibri"/>
              </a:rPr>
              <a:t>as </a:t>
            </a:r>
            <a:r>
              <a:rPr sz="682" kern="1200" spc="-24" dirty="0">
                <a:solidFill>
                  <a:srgbClr val="231F20"/>
                </a:solidFill>
                <a:latin typeface="Calibri"/>
                <a:ea typeface="+mn-ea"/>
                <a:cs typeface="Calibri"/>
              </a:rPr>
              <a:t>documented </a:t>
            </a:r>
            <a:r>
              <a:rPr sz="682" kern="1200" spc="-27" dirty="0">
                <a:solidFill>
                  <a:srgbClr val="231F20"/>
                </a:solidFill>
                <a:latin typeface="Calibri"/>
                <a:ea typeface="+mn-ea"/>
                <a:cs typeface="Calibri"/>
              </a:rPr>
              <a:t>in the </a:t>
            </a:r>
            <a:r>
              <a:rPr sz="682" kern="1200" spc="-20" dirty="0">
                <a:solidFill>
                  <a:srgbClr val="231F20"/>
                </a:solidFill>
                <a:latin typeface="Calibri"/>
                <a:ea typeface="+mn-ea"/>
                <a:cs typeface="Calibri"/>
              </a:rPr>
              <a:t>medical </a:t>
            </a:r>
            <a:r>
              <a:rPr sz="682" kern="1200" spc="-10" dirty="0">
                <a:solidFill>
                  <a:srgbClr val="231F20"/>
                </a:solidFill>
                <a:latin typeface="Calibri"/>
                <a:ea typeface="+mn-ea"/>
                <a:cs typeface="Calibri"/>
              </a:rPr>
              <a:t> </a:t>
            </a:r>
            <a:r>
              <a:rPr sz="682" kern="1200" spc="-24" dirty="0">
                <a:solidFill>
                  <a:srgbClr val="231F20"/>
                </a:solidFill>
                <a:latin typeface="Calibri"/>
                <a:ea typeface="+mn-ea"/>
                <a:cs typeface="Calibri"/>
              </a:rPr>
              <a:t>record</a:t>
            </a:r>
            <a:endParaRPr sz="682" kern="1200">
              <a:solidFill>
                <a:prstClr val="black"/>
              </a:solidFill>
              <a:latin typeface="Calibri"/>
              <a:ea typeface="+mn-ea"/>
              <a:cs typeface="Calibri"/>
            </a:endParaRPr>
          </a:p>
          <a:p>
            <a:pPr marL="164518" marR="67539" indent="-116895" defTabSz="623438"/>
            <a:r>
              <a:rPr sz="682" kern="1200" spc="682" dirty="0">
                <a:solidFill>
                  <a:srgbClr val="517891"/>
                </a:solidFill>
                <a:latin typeface="Webdings"/>
                <a:ea typeface="+mn-ea"/>
                <a:cs typeface="Webdings"/>
              </a:rPr>
              <a:t>�</a:t>
            </a:r>
            <a:r>
              <a:rPr sz="682" kern="1200" spc="222" dirty="0">
                <a:solidFill>
                  <a:srgbClr val="517891"/>
                </a:solidFill>
                <a:latin typeface="Times New Roman"/>
                <a:ea typeface="+mn-ea"/>
                <a:cs typeface="Times New Roman"/>
              </a:rPr>
              <a:t> </a:t>
            </a:r>
            <a:r>
              <a:rPr sz="682" kern="1200" spc="7" dirty="0">
                <a:solidFill>
                  <a:srgbClr val="231F20"/>
                </a:solidFill>
                <a:latin typeface="Calibri"/>
                <a:ea typeface="+mn-ea"/>
                <a:cs typeface="Calibri"/>
              </a:rPr>
              <a:t>The </a:t>
            </a:r>
            <a:r>
              <a:rPr sz="682" kern="1200" spc="-24" dirty="0">
                <a:solidFill>
                  <a:srgbClr val="231F20"/>
                </a:solidFill>
                <a:latin typeface="Calibri"/>
                <a:ea typeface="+mn-ea"/>
                <a:cs typeface="Calibri"/>
              </a:rPr>
              <a:t>prescriber </a:t>
            </a:r>
            <a:r>
              <a:rPr sz="682" kern="1200" spc="-27" dirty="0">
                <a:solidFill>
                  <a:srgbClr val="231F20"/>
                </a:solidFill>
                <a:latin typeface="Calibri"/>
                <a:ea typeface="+mn-ea"/>
                <a:cs typeface="Calibri"/>
              </a:rPr>
              <a:t>shall see the patient </a:t>
            </a:r>
            <a:r>
              <a:rPr sz="682" kern="1200" spc="-31" dirty="0">
                <a:solidFill>
                  <a:srgbClr val="231F20"/>
                </a:solidFill>
                <a:latin typeface="Calibri"/>
                <a:ea typeface="+mn-ea"/>
                <a:cs typeface="Calibri"/>
              </a:rPr>
              <a:t>at </a:t>
            </a:r>
            <a:r>
              <a:rPr sz="682" kern="1200" spc="-27" dirty="0">
                <a:solidFill>
                  <a:srgbClr val="231F20"/>
                </a:solidFill>
                <a:latin typeface="Calibri"/>
                <a:ea typeface="+mn-ea"/>
                <a:cs typeface="Calibri"/>
              </a:rPr>
              <a:t>least </a:t>
            </a:r>
            <a:r>
              <a:rPr sz="682" kern="1200" spc="-249" dirty="0">
                <a:solidFill>
                  <a:srgbClr val="231F20"/>
                </a:solidFill>
                <a:latin typeface="Calibri"/>
                <a:ea typeface="+mn-ea"/>
                <a:cs typeface="Calibri"/>
              </a:rPr>
              <a:t>once</a:t>
            </a:r>
            <a:r>
              <a:rPr sz="682" kern="1200" spc="-3" dirty="0">
                <a:solidFill>
                  <a:srgbClr val="231F20"/>
                </a:solidFill>
                <a:latin typeface="Calibri"/>
                <a:ea typeface="+mn-ea"/>
                <a:cs typeface="Calibri"/>
              </a:rPr>
              <a:t> </a:t>
            </a:r>
            <a:r>
              <a:rPr sz="682" kern="1200" spc="-31" dirty="0">
                <a:solidFill>
                  <a:srgbClr val="231F20"/>
                </a:solidFill>
                <a:latin typeface="Calibri"/>
                <a:ea typeface="+mn-ea"/>
                <a:cs typeface="Calibri"/>
              </a:rPr>
              <a:t>a  </a:t>
            </a:r>
            <a:r>
              <a:rPr sz="682" kern="1200" spc="-41" dirty="0">
                <a:solidFill>
                  <a:srgbClr val="231F20"/>
                </a:solidFill>
                <a:latin typeface="Calibri"/>
                <a:ea typeface="+mn-ea"/>
                <a:cs typeface="Calibri"/>
              </a:rPr>
              <a:t>week</a:t>
            </a:r>
            <a:endParaRPr sz="682" kern="1200">
              <a:solidFill>
                <a:prstClr val="black"/>
              </a:solidFill>
              <a:latin typeface="Calibri"/>
              <a:ea typeface="+mn-ea"/>
              <a:cs typeface="Calibri"/>
            </a:endParaRPr>
          </a:p>
        </p:txBody>
      </p:sp>
      <p:sp>
        <p:nvSpPr>
          <p:cNvPr id="25" name="object 25"/>
          <p:cNvSpPr txBox="1"/>
          <p:nvPr/>
        </p:nvSpPr>
        <p:spPr>
          <a:xfrm>
            <a:off x="4615295" y="4577367"/>
            <a:ext cx="1963016" cy="849423"/>
          </a:xfrm>
          <a:prstGeom prst="rect">
            <a:avLst/>
          </a:prstGeom>
        </p:spPr>
        <p:txBody>
          <a:bodyPr vert="horz" wrap="square" lIns="0" tIns="8659" rIns="0" bIns="0" rtlCol="0">
            <a:spAutoFit/>
          </a:bodyPr>
          <a:lstStyle/>
          <a:p>
            <a:pPr marL="8659" defTabSz="623438">
              <a:lnSpc>
                <a:spcPts val="1282"/>
              </a:lnSpc>
              <a:spcBef>
                <a:spcPts val="68"/>
              </a:spcBef>
            </a:pPr>
            <a:r>
              <a:rPr sz="1091" b="1" kern="1200" spc="34" dirty="0">
                <a:solidFill>
                  <a:srgbClr val="1FAA97"/>
                </a:solidFill>
                <a:latin typeface="Calibri"/>
                <a:ea typeface="+mn-ea"/>
                <a:cs typeface="Calibri"/>
              </a:rPr>
              <a:t>Step</a:t>
            </a:r>
            <a:r>
              <a:rPr sz="1091" b="1" kern="1200" spc="-85" dirty="0">
                <a:solidFill>
                  <a:srgbClr val="1FAA97"/>
                </a:solidFill>
                <a:latin typeface="Calibri"/>
                <a:ea typeface="+mn-ea"/>
                <a:cs typeface="Calibri"/>
              </a:rPr>
              <a:t> </a:t>
            </a:r>
            <a:r>
              <a:rPr sz="1091" b="1" kern="1200" spc="17" dirty="0">
                <a:solidFill>
                  <a:srgbClr val="1FAA97"/>
                </a:solidFill>
                <a:latin typeface="Calibri"/>
                <a:ea typeface="+mn-ea"/>
                <a:cs typeface="Calibri"/>
              </a:rPr>
              <a:t>6</a:t>
            </a:r>
            <a:endParaRPr sz="1091" kern="1200">
              <a:solidFill>
                <a:prstClr val="black"/>
              </a:solidFill>
              <a:latin typeface="Calibri"/>
              <a:ea typeface="+mn-ea"/>
              <a:cs typeface="Calibri"/>
            </a:endParaRPr>
          </a:p>
          <a:p>
            <a:pPr marL="8659" marR="248942" defTabSz="623438">
              <a:lnSpc>
                <a:spcPts val="982"/>
              </a:lnSpc>
              <a:spcBef>
                <a:spcPts val="3"/>
              </a:spcBef>
            </a:pPr>
            <a:r>
              <a:rPr sz="818" kern="1200" spc="-7" dirty="0">
                <a:solidFill>
                  <a:srgbClr val="1FAA97"/>
                </a:solidFill>
                <a:latin typeface="Calibri"/>
                <a:ea typeface="+mn-ea"/>
                <a:cs typeface="Calibri"/>
              </a:rPr>
              <a:t>During </a:t>
            </a:r>
            <a:r>
              <a:rPr sz="818" kern="1200" spc="-34" dirty="0">
                <a:solidFill>
                  <a:srgbClr val="1FAA97"/>
                </a:solidFill>
                <a:latin typeface="Calibri"/>
                <a:ea typeface="+mn-ea"/>
                <a:cs typeface="Calibri"/>
              </a:rPr>
              <a:t>the </a:t>
            </a:r>
            <a:r>
              <a:rPr sz="818" kern="1200" spc="-27" dirty="0">
                <a:solidFill>
                  <a:srgbClr val="1FAA97"/>
                </a:solidFill>
                <a:latin typeface="Calibri"/>
                <a:ea typeface="+mn-ea"/>
                <a:cs typeface="Calibri"/>
              </a:rPr>
              <a:t>stabilization </a:t>
            </a:r>
            <a:r>
              <a:rPr sz="818" kern="1200" spc="-34" dirty="0">
                <a:solidFill>
                  <a:srgbClr val="1FAA97"/>
                </a:solidFill>
                <a:latin typeface="Calibri"/>
                <a:ea typeface="+mn-ea"/>
                <a:cs typeface="Calibri"/>
              </a:rPr>
              <a:t>phase, follow these  </a:t>
            </a:r>
            <a:r>
              <a:rPr sz="818" kern="1200" spc="-24" dirty="0">
                <a:solidFill>
                  <a:srgbClr val="1FAA97"/>
                </a:solidFill>
                <a:latin typeface="Calibri"/>
                <a:ea typeface="+mn-ea"/>
                <a:cs typeface="Calibri"/>
              </a:rPr>
              <a:t>guidelines:</a:t>
            </a:r>
            <a:endParaRPr sz="818" kern="1200">
              <a:solidFill>
                <a:prstClr val="black"/>
              </a:solidFill>
              <a:latin typeface="Calibri"/>
              <a:ea typeface="+mn-ea"/>
              <a:cs typeface="Calibri"/>
            </a:endParaRPr>
          </a:p>
          <a:p>
            <a:pPr marL="47624" defTabSz="623438">
              <a:lnSpc>
                <a:spcPts val="757"/>
              </a:lnSpc>
            </a:pPr>
            <a:r>
              <a:rPr sz="682" kern="1200" spc="682" dirty="0">
                <a:solidFill>
                  <a:srgbClr val="517891"/>
                </a:solidFill>
                <a:latin typeface="Webdings"/>
                <a:ea typeface="+mn-ea"/>
                <a:cs typeface="Webdings"/>
              </a:rPr>
              <a:t>�</a:t>
            </a:r>
            <a:r>
              <a:rPr sz="682" kern="1200" spc="215" dirty="0">
                <a:solidFill>
                  <a:srgbClr val="517891"/>
                </a:solidFill>
                <a:latin typeface="Times New Roman"/>
                <a:ea typeface="+mn-ea"/>
                <a:cs typeface="Times New Roman"/>
              </a:rPr>
              <a:t> </a:t>
            </a:r>
            <a:r>
              <a:rPr sz="682" kern="1200" spc="-27" dirty="0">
                <a:solidFill>
                  <a:srgbClr val="231F20"/>
                </a:solidFill>
                <a:latin typeface="Calibri"/>
                <a:ea typeface="+mn-ea"/>
                <a:cs typeface="Calibri"/>
              </a:rPr>
              <a:t>Increase the </a:t>
            </a:r>
            <a:r>
              <a:rPr sz="682" kern="1200" spc="-20" dirty="0">
                <a:solidFill>
                  <a:srgbClr val="231F20"/>
                </a:solidFill>
                <a:latin typeface="Calibri"/>
                <a:ea typeface="+mn-ea"/>
                <a:cs typeface="Calibri"/>
              </a:rPr>
              <a:t>daily </a:t>
            </a:r>
            <a:r>
              <a:rPr sz="682" kern="1200" spc="-14" dirty="0">
                <a:solidFill>
                  <a:srgbClr val="231F20"/>
                </a:solidFill>
                <a:latin typeface="Calibri"/>
                <a:ea typeface="+mn-ea"/>
                <a:cs typeface="Calibri"/>
              </a:rPr>
              <a:t>dosage of </a:t>
            </a:r>
            <a:r>
              <a:rPr sz="682" kern="1200" spc="-27" dirty="0">
                <a:solidFill>
                  <a:srgbClr val="231F20"/>
                </a:solidFill>
                <a:latin typeface="Calibri"/>
                <a:ea typeface="+mn-ea"/>
                <a:cs typeface="Calibri"/>
              </a:rPr>
              <a:t>buprenorphine in </a:t>
            </a:r>
            <a:r>
              <a:rPr sz="682" kern="1200" spc="-24" dirty="0">
                <a:solidFill>
                  <a:srgbClr val="231F20"/>
                </a:solidFill>
                <a:latin typeface="Calibri"/>
                <a:ea typeface="+mn-ea"/>
                <a:cs typeface="Calibri"/>
              </a:rPr>
              <a:t>safe</a:t>
            </a:r>
            <a:endParaRPr sz="682" kern="1200">
              <a:solidFill>
                <a:prstClr val="black"/>
              </a:solidFill>
              <a:latin typeface="Calibri"/>
              <a:ea typeface="+mn-ea"/>
              <a:cs typeface="Calibri"/>
            </a:endParaRPr>
          </a:p>
          <a:p>
            <a:pPr marL="164518" marR="3464" defTabSz="623438"/>
            <a:r>
              <a:rPr sz="682" kern="1200" spc="-24" dirty="0">
                <a:solidFill>
                  <a:srgbClr val="231F20"/>
                </a:solidFill>
                <a:latin typeface="Calibri"/>
                <a:ea typeface="+mn-ea"/>
                <a:cs typeface="Calibri"/>
              </a:rPr>
              <a:t>and </a:t>
            </a:r>
            <a:r>
              <a:rPr sz="682" kern="1200" spc="-17" dirty="0">
                <a:solidFill>
                  <a:srgbClr val="231F20"/>
                </a:solidFill>
                <a:latin typeface="Calibri"/>
                <a:ea typeface="+mn-ea"/>
                <a:cs typeface="Calibri"/>
              </a:rPr>
              <a:t>effective </a:t>
            </a:r>
            <a:r>
              <a:rPr sz="682" kern="1200" spc="-27" dirty="0">
                <a:solidFill>
                  <a:srgbClr val="231F20"/>
                </a:solidFill>
                <a:latin typeface="Calibri"/>
                <a:ea typeface="+mn-ea"/>
                <a:cs typeface="Calibri"/>
              </a:rPr>
              <a:t>increments </a:t>
            </a:r>
            <a:r>
              <a:rPr sz="682" kern="1200" spc="-24" dirty="0">
                <a:solidFill>
                  <a:srgbClr val="231F20"/>
                </a:solidFill>
                <a:latin typeface="Calibri"/>
                <a:ea typeface="+mn-ea"/>
                <a:cs typeface="Calibri"/>
              </a:rPr>
              <a:t>to </a:t>
            </a:r>
            <a:r>
              <a:rPr sz="682" kern="1200" spc="-20" dirty="0">
                <a:solidFill>
                  <a:srgbClr val="231F20"/>
                </a:solidFill>
                <a:latin typeface="Calibri"/>
                <a:ea typeface="+mn-ea"/>
                <a:cs typeface="Calibri"/>
              </a:rPr>
              <a:t>achieve </a:t>
            </a:r>
            <a:r>
              <a:rPr sz="682" kern="1200" spc="-27" dirty="0">
                <a:solidFill>
                  <a:srgbClr val="231F20"/>
                </a:solidFill>
                <a:latin typeface="Calibri"/>
                <a:ea typeface="+mn-ea"/>
                <a:cs typeface="Calibri"/>
              </a:rPr>
              <a:t>the </a:t>
            </a:r>
            <a:r>
              <a:rPr sz="682" kern="1200" spc="-34" dirty="0">
                <a:solidFill>
                  <a:srgbClr val="231F20"/>
                </a:solidFill>
                <a:latin typeface="Calibri"/>
                <a:ea typeface="+mn-ea"/>
                <a:cs typeface="Calibri"/>
              </a:rPr>
              <a:t>lowest </a:t>
            </a:r>
            <a:r>
              <a:rPr sz="682" kern="1200" spc="-20" dirty="0">
                <a:solidFill>
                  <a:srgbClr val="231F20"/>
                </a:solidFill>
                <a:latin typeface="Calibri"/>
                <a:ea typeface="+mn-ea"/>
                <a:cs typeface="Calibri"/>
              </a:rPr>
              <a:t>dose  </a:t>
            </a:r>
            <a:r>
              <a:rPr sz="682" kern="1200" spc="-31" dirty="0">
                <a:solidFill>
                  <a:srgbClr val="231F20"/>
                </a:solidFill>
                <a:latin typeface="Calibri"/>
                <a:ea typeface="+mn-ea"/>
                <a:cs typeface="Calibri"/>
              </a:rPr>
              <a:t>that </a:t>
            </a:r>
            <a:r>
              <a:rPr sz="682" kern="1200" spc="-20" dirty="0">
                <a:solidFill>
                  <a:srgbClr val="231F20"/>
                </a:solidFill>
                <a:latin typeface="Calibri"/>
                <a:ea typeface="+mn-ea"/>
                <a:cs typeface="Calibri"/>
              </a:rPr>
              <a:t>avoids </a:t>
            </a:r>
            <a:r>
              <a:rPr sz="682" kern="1200" spc="-24" dirty="0">
                <a:solidFill>
                  <a:srgbClr val="231F20"/>
                </a:solidFill>
                <a:latin typeface="Calibri"/>
                <a:ea typeface="+mn-ea"/>
                <a:cs typeface="Calibri"/>
              </a:rPr>
              <a:t>intoxication, </a:t>
            </a:r>
            <a:r>
              <a:rPr sz="682" kern="1200" spc="-37" dirty="0">
                <a:solidFill>
                  <a:srgbClr val="231F20"/>
                </a:solidFill>
                <a:latin typeface="Calibri"/>
                <a:ea typeface="+mn-ea"/>
                <a:cs typeface="Calibri"/>
              </a:rPr>
              <a:t>withdrawal, </a:t>
            </a:r>
            <a:r>
              <a:rPr sz="682" kern="1200" spc="-27" dirty="0">
                <a:solidFill>
                  <a:srgbClr val="231F20"/>
                </a:solidFill>
                <a:latin typeface="Calibri"/>
                <a:ea typeface="+mn-ea"/>
                <a:cs typeface="Calibri"/>
              </a:rPr>
              <a:t>or </a:t>
            </a:r>
            <a:r>
              <a:rPr sz="682" kern="1200" spc="-17" dirty="0">
                <a:solidFill>
                  <a:srgbClr val="231F20"/>
                </a:solidFill>
                <a:latin typeface="Calibri"/>
                <a:ea typeface="+mn-ea"/>
                <a:cs typeface="Calibri"/>
              </a:rPr>
              <a:t>significant </a:t>
            </a:r>
            <a:r>
              <a:rPr sz="682" kern="1200" spc="-14" dirty="0">
                <a:solidFill>
                  <a:srgbClr val="231F20"/>
                </a:solidFill>
                <a:latin typeface="Calibri"/>
                <a:ea typeface="+mn-ea"/>
                <a:cs typeface="Calibri"/>
              </a:rPr>
              <a:t>drug  </a:t>
            </a:r>
            <a:r>
              <a:rPr sz="682" kern="1200" spc="-17" dirty="0">
                <a:solidFill>
                  <a:srgbClr val="231F20"/>
                </a:solidFill>
                <a:latin typeface="Calibri"/>
                <a:ea typeface="+mn-ea"/>
                <a:cs typeface="Calibri"/>
              </a:rPr>
              <a:t>craving</a:t>
            </a:r>
            <a:endParaRPr sz="682" kern="1200">
              <a:solidFill>
                <a:prstClr val="black"/>
              </a:solidFill>
              <a:latin typeface="Calibri"/>
              <a:ea typeface="+mn-ea"/>
              <a:cs typeface="Calibri"/>
            </a:endParaRPr>
          </a:p>
        </p:txBody>
      </p:sp>
    </p:spTree>
    <p:extLst>
      <p:ext uri="{BB962C8B-B14F-4D97-AF65-F5344CB8AC3E}">
        <p14:creationId xmlns:p14="http://schemas.microsoft.com/office/powerpoint/2010/main" xmlns="" val="26209485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234541" y="6459412"/>
            <a:ext cx="398751" cy="103257"/>
          </a:xfrm>
          <a:prstGeom prst="rect">
            <a:avLst/>
          </a:prstGeom>
        </p:spPr>
        <p:txBody>
          <a:bodyPr vert="horz" wrap="square" lIns="0" tIns="8659" rIns="0" bIns="0" rtlCol="0">
            <a:spAutoFit/>
          </a:bodyPr>
          <a:lstStyle/>
          <a:p>
            <a:pPr marL="8659" defTabSz="623438">
              <a:spcBef>
                <a:spcPts val="68"/>
              </a:spcBef>
            </a:pPr>
            <a:r>
              <a:rPr sz="614" u="sng" kern="1200" spc="-44" dirty="0">
                <a:solidFill>
                  <a:srgbClr val="70B7AF"/>
                </a:solidFill>
                <a:latin typeface="Calibri"/>
                <a:ea typeface="+mn-ea"/>
                <a:cs typeface="Calibri"/>
                <a:hlinkClick r:id="rId2"/>
              </a:rPr>
              <a:t>www.msv.org</a:t>
            </a:r>
            <a:endParaRPr sz="614" kern="1200">
              <a:solidFill>
                <a:prstClr val="black"/>
              </a:solidFill>
              <a:latin typeface="Calibri"/>
              <a:ea typeface="+mn-ea"/>
              <a:cs typeface="Calibri"/>
            </a:endParaRPr>
          </a:p>
        </p:txBody>
      </p:sp>
      <p:sp>
        <p:nvSpPr>
          <p:cNvPr id="3" name="object 3"/>
          <p:cNvSpPr/>
          <p:nvPr/>
        </p:nvSpPr>
        <p:spPr>
          <a:xfrm>
            <a:off x="2545773" y="6353695"/>
            <a:ext cx="4048125" cy="0"/>
          </a:xfrm>
          <a:custGeom>
            <a:avLst/>
            <a:gdLst/>
            <a:ahLst/>
            <a:cxnLst/>
            <a:rect l="l" t="t" r="r" b="b"/>
            <a:pathLst>
              <a:path w="5937250">
                <a:moveTo>
                  <a:pt x="0" y="0"/>
                </a:moveTo>
                <a:lnTo>
                  <a:pt x="5937250" y="0"/>
                </a:lnTo>
              </a:path>
            </a:pathLst>
          </a:custGeom>
          <a:ln w="12700">
            <a:solidFill>
              <a:srgbClr val="A9C3CB"/>
            </a:solidFill>
          </a:ln>
        </p:spPr>
        <p:txBody>
          <a:bodyPr wrap="square" lIns="0" tIns="0" rIns="0" bIns="0" rtlCol="0"/>
          <a:lstStyle/>
          <a:p>
            <a:pPr defTabSz="623438"/>
            <a:endParaRPr sz="1227" kern="1200">
              <a:solidFill>
                <a:prstClr val="black"/>
              </a:solidFill>
              <a:latin typeface="Calibri"/>
              <a:ea typeface="+mn-ea"/>
              <a:cs typeface="+mn-cs"/>
            </a:endParaRPr>
          </a:p>
        </p:txBody>
      </p:sp>
      <p:sp>
        <p:nvSpPr>
          <p:cNvPr id="4" name="object 4"/>
          <p:cNvSpPr txBox="1"/>
          <p:nvPr/>
        </p:nvSpPr>
        <p:spPr>
          <a:xfrm>
            <a:off x="2537114" y="6459412"/>
            <a:ext cx="1760826" cy="103257"/>
          </a:xfrm>
          <a:prstGeom prst="rect">
            <a:avLst/>
          </a:prstGeom>
        </p:spPr>
        <p:txBody>
          <a:bodyPr vert="horz" wrap="square" lIns="0" tIns="8659" rIns="0" bIns="0" rtlCol="0">
            <a:spAutoFit/>
          </a:bodyPr>
          <a:lstStyle/>
          <a:p>
            <a:pPr marL="8659" defTabSz="623438">
              <a:spcBef>
                <a:spcPts val="68"/>
              </a:spcBef>
            </a:pPr>
            <a:r>
              <a:rPr sz="614" b="1" kern="1200" spc="-3" dirty="0">
                <a:solidFill>
                  <a:srgbClr val="768D99"/>
                </a:solidFill>
                <a:latin typeface="Calibri"/>
                <a:ea typeface="+mn-ea"/>
                <a:cs typeface="Calibri"/>
              </a:rPr>
              <a:t>6  </a:t>
            </a:r>
            <a:r>
              <a:rPr sz="614" kern="1200" spc="-133" dirty="0">
                <a:solidFill>
                  <a:srgbClr val="768D99"/>
                </a:solidFill>
                <a:latin typeface="Calibri"/>
                <a:ea typeface="+mn-ea"/>
                <a:cs typeface="Calibri"/>
              </a:rPr>
              <a:t>|                                                 </a:t>
            </a:r>
            <a:r>
              <a:rPr sz="614" kern="1200" spc="-17" dirty="0">
                <a:solidFill>
                  <a:srgbClr val="768D99"/>
                </a:solidFill>
                <a:latin typeface="Calibri"/>
                <a:ea typeface="+mn-ea"/>
                <a:cs typeface="Calibri"/>
              </a:rPr>
              <a:t>Prescribing </a:t>
            </a:r>
            <a:r>
              <a:rPr sz="614" kern="1200" spc="-10" dirty="0">
                <a:solidFill>
                  <a:srgbClr val="768D99"/>
                </a:solidFill>
                <a:latin typeface="Calibri"/>
                <a:ea typeface="+mn-ea"/>
                <a:cs typeface="Calibri"/>
              </a:rPr>
              <a:t>of </a:t>
            </a:r>
            <a:r>
              <a:rPr sz="614" kern="1200" spc="-24" dirty="0">
                <a:solidFill>
                  <a:srgbClr val="768D99"/>
                </a:solidFill>
                <a:latin typeface="Calibri"/>
                <a:ea typeface="+mn-ea"/>
                <a:cs typeface="Calibri"/>
              </a:rPr>
              <a:t>Buprenorphine </a:t>
            </a:r>
            <a:r>
              <a:rPr sz="614" kern="1200" spc="-20" dirty="0">
                <a:solidFill>
                  <a:srgbClr val="768D99"/>
                </a:solidFill>
                <a:latin typeface="Calibri"/>
                <a:ea typeface="+mn-ea"/>
                <a:cs typeface="Calibri"/>
              </a:rPr>
              <a:t>for </a:t>
            </a:r>
            <a:r>
              <a:rPr sz="614" kern="1200" spc="-7" dirty="0">
                <a:solidFill>
                  <a:srgbClr val="768D99"/>
                </a:solidFill>
                <a:latin typeface="Calibri"/>
                <a:ea typeface="+mn-ea"/>
                <a:cs typeface="Calibri"/>
              </a:rPr>
              <a:t>Addiction</a:t>
            </a:r>
            <a:r>
              <a:rPr sz="614" kern="1200" spc="78" dirty="0">
                <a:solidFill>
                  <a:srgbClr val="768D99"/>
                </a:solidFill>
                <a:latin typeface="Calibri"/>
                <a:ea typeface="+mn-ea"/>
                <a:cs typeface="Calibri"/>
              </a:rPr>
              <a:t> </a:t>
            </a:r>
            <a:r>
              <a:rPr sz="614" kern="1200" spc="-27" dirty="0">
                <a:solidFill>
                  <a:srgbClr val="768D99"/>
                </a:solidFill>
                <a:latin typeface="Calibri"/>
                <a:ea typeface="+mn-ea"/>
                <a:cs typeface="Calibri"/>
              </a:rPr>
              <a:t>Treatment</a:t>
            </a:r>
            <a:endParaRPr sz="614" kern="1200">
              <a:solidFill>
                <a:prstClr val="black"/>
              </a:solidFill>
              <a:latin typeface="Calibri"/>
              <a:ea typeface="+mn-ea"/>
              <a:cs typeface="Calibri"/>
            </a:endParaRPr>
          </a:p>
        </p:txBody>
      </p:sp>
      <p:sp>
        <p:nvSpPr>
          <p:cNvPr id="5" name="object 5"/>
          <p:cNvSpPr/>
          <p:nvPr/>
        </p:nvSpPr>
        <p:spPr>
          <a:xfrm>
            <a:off x="2545773" y="3254345"/>
            <a:ext cx="4052455" cy="2860964"/>
          </a:xfrm>
          <a:custGeom>
            <a:avLst/>
            <a:gdLst/>
            <a:ahLst/>
            <a:cxnLst/>
            <a:rect l="l" t="t" r="r" b="b"/>
            <a:pathLst>
              <a:path w="5943600" h="4196080">
                <a:moveTo>
                  <a:pt x="0" y="4196080"/>
                </a:moveTo>
                <a:lnTo>
                  <a:pt x="5943600" y="4196080"/>
                </a:lnTo>
                <a:lnTo>
                  <a:pt x="5943600" y="0"/>
                </a:lnTo>
                <a:lnTo>
                  <a:pt x="0" y="0"/>
                </a:lnTo>
                <a:lnTo>
                  <a:pt x="0" y="4196080"/>
                </a:lnTo>
                <a:close/>
              </a:path>
            </a:pathLst>
          </a:custGeom>
          <a:solidFill>
            <a:srgbClr val="E8EAE6"/>
          </a:solidFill>
        </p:spPr>
        <p:txBody>
          <a:bodyPr wrap="square" lIns="0" tIns="0" rIns="0" bIns="0" rtlCol="0"/>
          <a:lstStyle/>
          <a:p>
            <a:pPr defTabSz="623438"/>
            <a:endParaRPr sz="1227" kern="1200">
              <a:solidFill>
                <a:prstClr val="black"/>
              </a:solidFill>
              <a:latin typeface="Calibri"/>
              <a:ea typeface="+mn-ea"/>
              <a:cs typeface="+mn-cs"/>
            </a:endParaRPr>
          </a:p>
        </p:txBody>
      </p:sp>
      <p:sp>
        <p:nvSpPr>
          <p:cNvPr id="6" name="object 6"/>
          <p:cNvSpPr txBox="1"/>
          <p:nvPr/>
        </p:nvSpPr>
        <p:spPr>
          <a:xfrm>
            <a:off x="2655570" y="3330544"/>
            <a:ext cx="3769735" cy="2679859"/>
          </a:xfrm>
          <a:prstGeom prst="rect">
            <a:avLst/>
          </a:prstGeom>
        </p:spPr>
        <p:txBody>
          <a:bodyPr vert="horz" wrap="square" lIns="0" tIns="8659" rIns="0" bIns="0" rtlCol="0">
            <a:spAutoFit/>
          </a:bodyPr>
          <a:lstStyle/>
          <a:p>
            <a:pPr marL="8659" defTabSz="623438">
              <a:lnSpc>
                <a:spcPts val="1043"/>
              </a:lnSpc>
              <a:spcBef>
                <a:spcPts val="68"/>
              </a:spcBef>
            </a:pPr>
            <a:r>
              <a:rPr sz="886" kern="1200" spc="-20" dirty="0">
                <a:solidFill>
                  <a:srgbClr val="231F20"/>
                </a:solidFill>
                <a:latin typeface="Calibri"/>
                <a:ea typeface="+mn-ea"/>
                <a:cs typeface="Calibri"/>
              </a:rPr>
              <a:t>Prescribing </a:t>
            </a:r>
            <a:r>
              <a:rPr sz="886" kern="1200" spc="-14" dirty="0">
                <a:solidFill>
                  <a:srgbClr val="231F20"/>
                </a:solidFill>
                <a:latin typeface="Calibri"/>
                <a:ea typeface="+mn-ea"/>
                <a:cs typeface="Calibri"/>
              </a:rPr>
              <a:t>Limits </a:t>
            </a:r>
            <a:r>
              <a:rPr sz="886" kern="1200" spc="-17" dirty="0">
                <a:solidFill>
                  <a:srgbClr val="231F20"/>
                </a:solidFill>
                <a:latin typeface="Calibri"/>
                <a:ea typeface="+mn-ea"/>
                <a:cs typeface="Calibri"/>
              </a:rPr>
              <a:t>of </a:t>
            </a:r>
            <a:r>
              <a:rPr sz="886" kern="1200" spc="-31" dirty="0">
                <a:solidFill>
                  <a:srgbClr val="231F20"/>
                </a:solidFill>
                <a:latin typeface="Calibri"/>
                <a:ea typeface="+mn-ea"/>
                <a:cs typeface="Calibri"/>
              </a:rPr>
              <a:t>Buprenorphine</a:t>
            </a:r>
            <a:r>
              <a:rPr sz="886" kern="1200" spc="20" dirty="0">
                <a:solidFill>
                  <a:srgbClr val="231F20"/>
                </a:solidFill>
                <a:latin typeface="Calibri"/>
                <a:ea typeface="+mn-ea"/>
                <a:cs typeface="Calibri"/>
              </a:rPr>
              <a:t> </a:t>
            </a:r>
            <a:r>
              <a:rPr sz="886" kern="1200" spc="-24" dirty="0">
                <a:solidFill>
                  <a:srgbClr val="231F20"/>
                </a:solidFill>
                <a:latin typeface="Calibri"/>
                <a:ea typeface="+mn-ea"/>
                <a:cs typeface="Calibri"/>
              </a:rPr>
              <a:t>Mono-products:</a:t>
            </a:r>
            <a:endParaRPr sz="886" kern="1200">
              <a:solidFill>
                <a:prstClr val="black"/>
              </a:solidFill>
              <a:latin typeface="Calibri"/>
              <a:ea typeface="+mn-ea"/>
              <a:cs typeface="Calibri"/>
            </a:endParaRPr>
          </a:p>
          <a:p>
            <a:pPr marL="47624" defTabSz="623438">
              <a:lnSpc>
                <a:spcPts val="798"/>
              </a:lnSpc>
            </a:pPr>
            <a:r>
              <a:rPr sz="682" kern="1200" spc="682" dirty="0">
                <a:solidFill>
                  <a:srgbClr val="517891"/>
                </a:solidFill>
                <a:latin typeface="Webdings"/>
                <a:ea typeface="+mn-ea"/>
                <a:cs typeface="Webdings"/>
              </a:rPr>
              <a:t>�</a:t>
            </a:r>
            <a:r>
              <a:rPr sz="682" kern="1200" spc="198" dirty="0">
                <a:solidFill>
                  <a:srgbClr val="517891"/>
                </a:solidFill>
                <a:latin typeface="Times New Roman"/>
                <a:ea typeface="+mn-ea"/>
                <a:cs typeface="Times New Roman"/>
              </a:rPr>
              <a:t> </a:t>
            </a:r>
            <a:r>
              <a:rPr sz="682" kern="1200" spc="24" dirty="0">
                <a:solidFill>
                  <a:srgbClr val="231F20"/>
                </a:solidFill>
                <a:latin typeface="Calibri"/>
                <a:ea typeface="+mn-ea"/>
                <a:cs typeface="Calibri"/>
              </a:rPr>
              <a:t>Do </a:t>
            </a:r>
            <a:r>
              <a:rPr sz="682" kern="1200" spc="-27" dirty="0">
                <a:solidFill>
                  <a:srgbClr val="231F20"/>
                </a:solidFill>
                <a:latin typeface="Calibri"/>
                <a:ea typeface="+mn-ea"/>
                <a:cs typeface="Calibri"/>
              </a:rPr>
              <a:t>not </a:t>
            </a:r>
            <a:r>
              <a:rPr sz="682" kern="1200" spc="-24" dirty="0">
                <a:solidFill>
                  <a:srgbClr val="231F20"/>
                </a:solidFill>
                <a:latin typeface="Calibri"/>
                <a:ea typeface="+mn-ea"/>
                <a:cs typeface="Calibri"/>
              </a:rPr>
              <a:t>prescribe </a:t>
            </a:r>
            <a:r>
              <a:rPr sz="682" kern="1200" spc="-27" dirty="0">
                <a:solidFill>
                  <a:srgbClr val="231F20"/>
                </a:solidFill>
                <a:latin typeface="Calibri"/>
                <a:ea typeface="+mn-ea"/>
                <a:cs typeface="Calibri"/>
              </a:rPr>
              <a:t>buprenorphine </a:t>
            </a:r>
            <a:r>
              <a:rPr sz="682" kern="1200" spc="-34" dirty="0">
                <a:solidFill>
                  <a:srgbClr val="231F20"/>
                </a:solidFill>
                <a:latin typeface="Calibri"/>
                <a:ea typeface="+mn-ea"/>
                <a:cs typeface="Calibri"/>
              </a:rPr>
              <a:t>without  </a:t>
            </a:r>
            <a:r>
              <a:rPr sz="682" kern="1200" spc="-27" dirty="0">
                <a:solidFill>
                  <a:srgbClr val="231F20"/>
                </a:solidFill>
                <a:latin typeface="Calibri"/>
                <a:ea typeface="+mn-ea"/>
                <a:cs typeface="Calibri"/>
              </a:rPr>
              <a:t>naloxone </a:t>
            </a:r>
            <a:r>
              <a:rPr sz="682" kern="1200" spc="-24" dirty="0">
                <a:solidFill>
                  <a:srgbClr val="231F20"/>
                </a:solidFill>
                <a:latin typeface="Calibri"/>
                <a:ea typeface="+mn-ea"/>
                <a:cs typeface="Calibri"/>
              </a:rPr>
              <a:t>(buprenorphine </a:t>
            </a:r>
            <a:r>
              <a:rPr sz="682" kern="1200" spc="-17" dirty="0">
                <a:solidFill>
                  <a:srgbClr val="231F20"/>
                </a:solidFill>
                <a:latin typeface="Calibri"/>
                <a:ea typeface="+mn-ea"/>
                <a:cs typeface="Calibri"/>
              </a:rPr>
              <a:t>mono-product) </a:t>
            </a:r>
            <a:r>
              <a:rPr sz="682" kern="1200" spc="-31" dirty="0">
                <a:solidFill>
                  <a:srgbClr val="231F20"/>
                </a:solidFill>
                <a:latin typeface="Calibri"/>
                <a:ea typeface="+mn-ea"/>
                <a:cs typeface="Calibri"/>
              </a:rPr>
              <a:t>unless:</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7" dirty="0">
                <a:solidFill>
                  <a:srgbClr val="231F20"/>
                </a:solidFill>
                <a:latin typeface="Calibri"/>
                <a:ea typeface="+mn-ea"/>
                <a:cs typeface="Calibri"/>
              </a:rPr>
              <a:t>The </a:t>
            </a:r>
            <a:r>
              <a:rPr sz="682" kern="1200" spc="-27" dirty="0">
                <a:solidFill>
                  <a:srgbClr val="231F20"/>
                </a:solidFill>
                <a:latin typeface="Calibri"/>
                <a:ea typeface="+mn-ea"/>
                <a:cs typeface="Calibri"/>
              </a:rPr>
              <a:t>patient </a:t>
            </a:r>
            <a:r>
              <a:rPr sz="682" kern="1200" spc="-24" dirty="0">
                <a:solidFill>
                  <a:srgbClr val="231F20"/>
                </a:solidFill>
                <a:latin typeface="Calibri"/>
                <a:ea typeface="+mn-ea"/>
                <a:cs typeface="Calibri"/>
              </a:rPr>
              <a:t>is pregnant</a:t>
            </a:r>
            <a:endParaRPr sz="682" kern="1200">
              <a:solidFill>
                <a:prstClr val="black"/>
              </a:solidFill>
              <a:latin typeface="Calibri"/>
              <a:ea typeface="+mn-ea"/>
              <a:cs typeface="Calibri"/>
            </a:endParaRPr>
          </a:p>
          <a:p>
            <a:pPr marL="281413" marR="309987" indent="-77930" defTabSz="623438">
              <a:buClr>
                <a:srgbClr val="517891"/>
              </a:buClr>
              <a:buFontTx/>
              <a:buChar char="•"/>
              <a:tabLst>
                <a:tab pos="281413" algn="l"/>
              </a:tabLst>
            </a:pPr>
            <a:r>
              <a:rPr sz="682" kern="1200" spc="-7" dirty="0">
                <a:solidFill>
                  <a:srgbClr val="231F20"/>
                </a:solidFill>
                <a:latin typeface="Calibri"/>
                <a:ea typeface="+mn-ea"/>
                <a:cs typeface="Calibri"/>
              </a:rPr>
              <a:t>Converting </a:t>
            </a:r>
            <a:r>
              <a:rPr sz="682" kern="1200" spc="-31" dirty="0">
                <a:solidFill>
                  <a:srgbClr val="231F20"/>
                </a:solidFill>
                <a:latin typeface="Calibri"/>
                <a:ea typeface="+mn-ea"/>
                <a:cs typeface="Calibri"/>
              </a:rPr>
              <a:t>a </a:t>
            </a:r>
            <a:r>
              <a:rPr sz="682" kern="1200" spc="-27" dirty="0">
                <a:solidFill>
                  <a:srgbClr val="231F20"/>
                </a:solidFill>
                <a:latin typeface="Calibri"/>
                <a:ea typeface="+mn-ea"/>
                <a:cs typeface="Calibri"/>
              </a:rPr>
              <a:t>patient from methadone </a:t>
            </a:r>
            <a:r>
              <a:rPr sz="682" kern="1200" spc="-24" dirty="0">
                <a:solidFill>
                  <a:srgbClr val="231F20"/>
                </a:solidFill>
                <a:latin typeface="Calibri"/>
                <a:ea typeface="+mn-ea"/>
                <a:cs typeface="Calibri"/>
              </a:rPr>
              <a:t>to </a:t>
            </a:r>
            <a:r>
              <a:rPr sz="682" kern="1200" spc="-27" dirty="0">
                <a:solidFill>
                  <a:srgbClr val="231F20"/>
                </a:solidFill>
                <a:latin typeface="Calibri"/>
                <a:ea typeface="+mn-ea"/>
                <a:cs typeface="Calibri"/>
              </a:rPr>
              <a:t>buprenorphine </a:t>
            </a:r>
            <a:r>
              <a:rPr sz="682" kern="1200" spc="-20" dirty="0">
                <a:solidFill>
                  <a:srgbClr val="231F20"/>
                </a:solidFill>
                <a:latin typeface="Calibri"/>
                <a:ea typeface="+mn-ea"/>
                <a:cs typeface="Calibri"/>
              </a:rPr>
              <a:t>containing </a:t>
            </a:r>
            <a:r>
              <a:rPr sz="682" kern="1200" spc="-27" dirty="0">
                <a:solidFill>
                  <a:srgbClr val="231F20"/>
                </a:solidFill>
                <a:latin typeface="Calibri"/>
                <a:ea typeface="+mn-ea"/>
                <a:cs typeface="Calibri"/>
              </a:rPr>
              <a:t>naloxone </a:t>
            </a:r>
            <a:r>
              <a:rPr sz="682" kern="1200" spc="-20" dirty="0">
                <a:solidFill>
                  <a:srgbClr val="231F20"/>
                </a:solidFill>
                <a:latin typeface="Calibri"/>
                <a:ea typeface="+mn-ea"/>
                <a:cs typeface="Calibri"/>
              </a:rPr>
              <a:t>for </a:t>
            </a:r>
            <a:r>
              <a:rPr sz="682" kern="1200" spc="-31" dirty="0">
                <a:solidFill>
                  <a:srgbClr val="231F20"/>
                </a:solidFill>
                <a:latin typeface="Calibri"/>
                <a:ea typeface="+mn-ea"/>
                <a:cs typeface="Calibri"/>
              </a:rPr>
              <a:t>a </a:t>
            </a:r>
            <a:r>
              <a:rPr sz="682" kern="1200" spc="-20" dirty="0">
                <a:solidFill>
                  <a:srgbClr val="231F20"/>
                </a:solidFill>
                <a:latin typeface="Calibri"/>
                <a:ea typeface="+mn-ea"/>
                <a:cs typeface="Calibri"/>
              </a:rPr>
              <a:t>period </a:t>
            </a:r>
            <a:r>
              <a:rPr sz="682" kern="1200" spc="-27" dirty="0">
                <a:solidFill>
                  <a:srgbClr val="231F20"/>
                </a:solidFill>
                <a:latin typeface="Calibri"/>
                <a:ea typeface="+mn-ea"/>
                <a:cs typeface="Calibri"/>
              </a:rPr>
              <a:t>not </a:t>
            </a:r>
            <a:r>
              <a:rPr sz="682" kern="1200" spc="-24" dirty="0">
                <a:solidFill>
                  <a:srgbClr val="231F20"/>
                </a:solidFill>
                <a:latin typeface="Calibri"/>
                <a:ea typeface="+mn-ea"/>
                <a:cs typeface="Calibri"/>
              </a:rPr>
              <a:t>to </a:t>
            </a:r>
            <a:r>
              <a:rPr sz="682" kern="1200" spc="102" dirty="0">
                <a:solidFill>
                  <a:srgbClr val="231F20"/>
                </a:solidFill>
                <a:latin typeface="Calibri"/>
                <a:ea typeface="+mn-ea"/>
                <a:cs typeface="Calibri"/>
              </a:rPr>
              <a:t> </a:t>
            </a:r>
            <a:r>
              <a:rPr sz="682" kern="1200" spc="-17" dirty="0">
                <a:solidFill>
                  <a:srgbClr val="231F20"/>
                </a:solidFill>
                <a:latin typeface="Calibri"/>
                <a:ea typeface="+mn-ea"/>
                <a:cs typeface="Calibri"/>
              </a:rPr>
              <a:t>exceed </a:t>
            </a:r>
            <a:r>
              <a:rPr sz="682" kern="1200" spc="-58" dirty="0">
                <a:solidFill>
                  <a:srgbClr val="231F20"/>
                </a:solidFill>
                <a:latin typeface="Calibri"/>
                <a:ea typeface="+mn-ea"/>
                <a:cs typeface="Calibri"/>
              </a:rPr>
              <a:t>7</a:t>
            </a:r>
            <a:r>
              <a:rPr sz="682" kern="1200" spc="-44" dirty="0">
                <a:solidFill>
                  <a:srgbClr val="231F20"/>
                </a:solidFill>
                <a:latin typeface="Calibri"/>
                <a:ea typeface="+mn-ea"/>
                <a:cs typeface="Calibri"/>
              </a:rPr>
              <a:t> </a:t>
            </a:r>
            <a:r>
              <a:rPr sz="682" kern="1200" spc="-24" dirty="0">
                <a:solidFill>
                  <a:srgbClr val="231F20"/>
                </a:solidFill>
                <a:latin typeface="Calibri"/>
                <a:ea typeface="+mn-ea"/>
                <a:cs typeface="Calibri"/>
              </a:rPr>
              <a:t>days</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17" dirty="0">
                <a:solidFill>
                  <a:srgbClr val="231F20"/>
                </a:solidFill>
                <a:latin typeface="Calibri"/>
                <a:ea typeface="+mn-ea"/>
                <a:cs typeface="Calibri"/>
              </a:rPr>
              <a:t>Prescribing</a:t>
            </a:r>
            <a:r>
              <a:rPr sz="682" kern="1200" dirty="0">
                <a:solidFill>
                  <a:srgbClr val="231F20"/>
                </a:solidFill>
                <a:latin typeface="Calibri"/>
                <a:ea typeface="+mn-ea"/>
                <a:cs typeface="Calibri"/>
              </a:rPr>
              <a:t> </a:t>
            </a:r>
            <a:r>
              <a:rPr sz="682" kern="1200" spc="-27" dirty="0">
                <a:solidFill>
                  <a:srgbClr val="231F20"/>
                </a:solidFill>
                <a:latin typeface="Calibri"/>
                <a:ea typeface="+mn-ea"/>
                <a:cs typeface="Calibri"/>
              </a:rPr>
              <a:t>in</a:t>
            </a:r>
            <a:r>
              <a:rPr sz="682" kern="1200" dirty="0">
                <a:solidFill>
                  <a:srgbClr val="231F20"/>
                </a:solidFill>
                <a:latin typeface="Calibri"/>
                <a:ea typeface="+mn-ea"/>
                <a:cs typeface="Calibri"/>
              </a:rPr>
              <a:t> </a:t>
            </a:r>
            <a:r>
              <a:rPr sz="682" kern="1200" spc="-27" dirty="0">
                <a:solidFill>
                  <a:srgbClr val="231F20"/>
                </a:solidFill>
                <a:latin typeface="Calibri"/>
                <a:ea typeface="+mn-ea"/>
                <a:cs typeface="Calibri"/>
              </a:rPr>
              <a:t>formulations</a:t>
            </a:r>
            <a:r>
              <a:rPr sz="682" kern="1200" dirty="0">
                <a:solidFill>
                  <a:srgbClr val="231F20"/>
                </a:solidFill>
                <a:latin typeface="Calibri"/>
                <a:ea typeface="+mn-ea"/>
                <a:cs typeface="Calibri"/>
              </a:rPr>
              <a:t> </a:t>
            </a:r>
            <a:r>
              <a:rPr sz="682" kern="1200" spc="-27" dirty="0">
                <a:solidFill>
                  <a:srgbClr val="231F20"/>
                </a:solidFill>
                <a:latin typeface="Calibri"/>
                <a:ea typeface="+mn-ea"/>
                <a:cs typeface="Calibri"/>
              </a:rPr>
              <a:t>other</a:t>
            </a:r>
            <a:r>
              <a:rPr sz="682" kern="1200" dirty="0">
                <a:solidFill>
                  <a:srgbClr val="231F20"/>
                </a:solidFill>
                <a:latin typeface="Calibri"/>
                <a:ea typeface="+mn-ea"/>
                <a:cs typeface="Calibri"/>
              </a:rPr>
              <a:t> </a:t>
            </a:r>
            <a:r>
              <a:rPr sz="682" kern="1200" spc="-31" dirty="0">
                <a:solidFill>
                  <a:srgbClr val="231F20"/>
                </a:solidFill>
                <a:latin typeface="Calibri"/>
                <a:ea typeface="+mn-ea"/>
                <a:cs typeface="Calibri"/>
              </a:rPr>
              <a:t>than</a:t>
            </a:r>
            <a:r>
              <a:rPr sz="682" kern="1200" dirty="0">
                <a:solidFill>
                  <a:srgbClr val="231F20"/>
                </a:solidFill>
                <a:latin typeface="Calibri"/>
                <a:ea typeface="+mn-ea"/>
                <a:cs typeface="Calibri"/>
              </a:rPr>
              <a:t> </a:t>
            </a:r>
            <a:r>
              <a:rPr sz="682" kern="1200" spc="-24" dirty="0">
                <a:solidFill>
                  <a:srgbClr val="231F20"/>
                </a:solidFill>
                <a:latin typeface="Calibri"/>
                <a:ea typeface="+mn-ea"/>
                <a:cs typeface="Calibri"/>
              </a:rPr>
              <a:t>tablet</a:t>
            </a:r>
            <a:r>
              <a:rPr sz="682" kern="1200" dirty="0">
                <a:solidFill>
                  <a:srgbClr val="231F20"/>
                </a:solidFill>
                <a:latin typeface="Calibri"/>
                <a:ea typeface="+mn-ea"/>
                <a:cs typeface="Calibri"/>
              </a:rPr>
              <a:t> </a:t>
            </a:r>
            <a:r>
              <a:rPr sz="682" kern="1200" spc="-24" dirty="0">
                <a:solidFill>
                  <a:srgbClr val="231F20"/>
                </a:solidFill>
                <a:latin typeface="Calibri"/>
                <a:ea typeface="+mn-ea"/>
                <a:cs typeface="Calibri"/>
              </a:rPr>
              <a:t>form</a:t>
            </a:r>
            <a:r>
              <a:rPr sz="682" kern="1200" dirty="0">
                <a:solidFill>
                  <a:srgbClr val="231F20"/>
                </a:solidFill>
                <a:latin typeface="Calibri"/>
                <a:ea typeface="+mn-ea"/>
                <a:cs typeface="Calibri"/>
              </a:rPr>
              <a:t> </a:t>
            </a:r>
            <a:r>
              <a:rPr sz="682" kern="1200" spc="-20" dirty="0">
                <a:solidFill>
                  <a:srgbClr val="231F20"/>
                </a:solidFill>
                <a:latin typeface="Calibri"/>
                <a:ea typeface="+mn-ea"/>
                <a:cs typeface="Calibri"/>
              </a:rPr>
              <a:t>for</a:t>
            </a:r>
            <a:r>
              <a:rPr sz="682" kern="1200" dirty="0">
                <a:solidFill>
                  <a:srgbClr val="231F20"/>
                </a:solidFill>
                <a:latin typeface="Calibri"/>
                <a:ea typeface="+mn-ea"/>
                <a:cs typeface="Calibri"/>
              </a:rPr>
              <a:t> </a:t>
            </a:r>
            <a:r>
              <a:rPr sz="682" kern="1200" spc="-24" dirty="0">
                <a:solidFill>
                  <a:srgbClr val="231F20"/>
                </a:solidFill>
                <a:latin typeface="Calibri"/>
                <a:ea typeface="+mn-ea"/>
                <a:cs typeface="Calibri"/>
              </a:rPr>
              <a:t>indications</a:t>
            </a:r>
            <a:r>
              <a:rPr sz="682" kern="1200" dirty="0">
                <a:solidFill>
                  <a:srgbClr val="231F20"/>
                </a:solidFill>
                <a:latin typeface="Calibri"/>
                <a:ea typeface="+mn-ea"/>
                <a:cs typeface="Calibri"/>
              </a:rPr>
              <a:t> </a:t>
            </a:r>
            <a:r>
              <a:rPr sz="682" kern="1200" spc="-24" dirty="0">
                <a:solidFill>
                  <a:srgbClr val="231F20"/>
                </a:solidFill>
                <a:latin typeface="Calibri"/>
                <a:ea typeface="+mn-ea"/>
                <a:cs typeface="Calibri"/>
              </a:rPr>
              <a:t>approved</a:t>
            </a:r>
            <a:r>
              <a:rPr sz="682" kern="1200" dirty="0">
                <a:solidFill>
                  <a:srgbClr val="231F20"/>
                </a:solidFill>
                <a:latin typeface="Calibri"/>
                <a:ea typeface="+mn-ea"/>
                <a:cs typeface="Calibri"/>
              </a:rPr>
              <a:t> </a:t>
            </a:r>
            <a:r>
              <a:rPr sz="682" kern="1200" spc="-14" dirty="0">
                <a:solidFill>
                  <a:srgbClr val="231F20"/>
                </a:solidFill>
                <a:latin typeface="Calibri"/>
                <a:ea typeface="+mn-ea"/>
                <a:cs typeface="Calibri"/>
              </a:rPr>
              <a:t>by</a:t>
            </a:r>
            <a:r>
              <a:rPr sz="682" kern="1200" dirty="0">
                <a:solidFill>
                  <a:srgbClr val="231F20"/>
                </a:solidFill>
                <a:latin typeface="Calibri"/>
                <a:ea typeface="+mn-ea"/>
                <a:cs typeface="Calibri"/>
              </a:rPr>
              <a:t> </a:t>
            </a:r>
            <a:r>
              <a:rPr sz="682" kern="1200" spc="-27" dirty="0">
                <a:solidFill>
                  <a:srgbClr val="231F20"/>
                </a:solidFill>
                <a:latin typeface="Calibri"/>
                <a:ea typeface="+mn-ea"/>
                <a:cs typeface="Calibri"/>
              </a:rPr>
              <a:t>the</a:t>
            </a:r>
            <a:r>
              <a:rPr sz="682" kern="1200" dirty="0">
                <a:solidFill>
                  <a:srgbClr val="231F20"/>
                </a:solidFill>
                <a:latin typeface="Calibri"/>
                <a:ea typeface="+mn-ea"/>
                <a:cs typeface="Calibri"/>
              </a:rPr>
              <a:t> </a:t>
            </a:r>
            <a:r>
              <a:rPr sz="682" kern="1200" spc="55" dirty="0">
                <a:solidFill>
                  <a:srgbClr val="231F20"/>
                </a:solidFill>
                <a:latin typeface="Calibri"/>
                <a:ea typeface="+mn-ea"/>
                <a:cs typeface="Calibri"/>
              </a:rPr>
              <a:t>FDA</a:t>
            </a:r>
            <a:endParaRPr sz="682" kern="1200">
              <a:solidFill>
                <a:prstClr val="black"/>
              </a:solidFill>
              <a:latin typeface="Calibri"/>
              <a:ea typeface="+mn-ea"/>
              <a:cs typeface="Calibri"/>
            </a:endParaRPr>
          </a:p>
          <a:p>
            <a:pPr marL="164518" marR="53685" indent="-116895" algn="just" defTabSz="623438"/>
            <a:r>
              <a:rPr sz="682" kern="1200" spc="682" dirty="0">
                <a:solidFill>
                  <a:srgbClr val="517891"/>
                </a:solidFill>
                <a:latin typeface="Webdings"/>
                <a:ea typeface="+mn-ea"/>
                <a:cs typeface="Webdings"/>
              </a:rPr>
              <a:t>�</a:t>
            </a:r>
            <a:r>
              <a:rPr sz="682" kern="1200" spc="682" dirty="0">
                <a:solidFill>
                  <a:srgbClr val="517891"/>
                </a:solidFill>
                <a:latin typeface="Times New Roman"/>
                <a:ea typeface="+mn-ea"/>
                <a:cs typeface="Times New Roman"/>
              </a:rPr>
              <a:t> </a:t>
            </a:r>
            <a:r>
              <a:rPr sz="682" kern="1200" spc="-24" dirty="0">
                <a:solidFill>
                  <a:srgbClr val="231F20"/>
                </a:solidFill>
                <a:latin typeface="Calibri"/>
                <a:ea typeface="+mn-ea"/>
                <a:cs typeface="Calibri"/>
              </a:rPr>
              <a:t>Buprenorphine </a:t>
            </a:r>
            <a:r>
              <a:rPr sz="682" kern="1200" spc="-20" dirty="0">
                <a:solidFill>
                  <a:srgbClr val="231F20"/>
                </a:solidFill>
                <a:latin typeface="Calibri"/>
                <a:ea typeface="+mn-ea"/>
                <a:cs typeface="Calibri"/>
              </a:rPr>
              <a:t>mono-tablets </a:t>
            </a:r>
            <a:r>
              <a:rPr sz="682" kern="1200" spc="-27" dirty="0">
                <a:solidFill>
                  <a:srgbClr val="231F20"/>
                </a:solidFill>
                <a:latin typeface="Calibri"/>
                <a:ea typeface="+mn-ea"/>
                <a:cs typeface="Calibri"/>
              </a:rPr>
              <a:t>may </a:t>
            </a:r>
            <a:r>
              <a:rPr sz="682" kern="1200" spc="-20" dirty="0">
                <a:solidFill>
                  <a:srgbClr val="231F20"/>
                </a:solidFill>
                <a:latin typeface="Calibri"/>
                <a:ea typeface="+mn-ea"/>
                <a:cs typeface="Calibri"/>
              </a:rPr>
              <a:t>be </a:t>
            </a:r>
            <a:r>
              <a:rPr sz="682" kern="1200" spc="-27" dirty="0">
                <a:solidFill>
                  <a:srgbClr val="231F20"/>
                </a:solidFill>
                <a:latin typeface="Calibri"/>
                <a:ea typeface="+mn-ea"/>
                <a:cs typeface="Calibri"/>
              </a:rPr>
              <a:t>administered </a:t>
            </a:r>
            <a:r>
              <a:rPr sz="682" kern="1200" spc="-20" dirty="0">
                <a:solidFill>
                  <a:srgbClr val="231F20"/>
                </a:solidFill>
                <a:latin typeface="Calibri"/>
                <a:ea typeface="+mn-ea"/>
                <a:cs typeface="Calibri"/>
              </a:rPr>
              <a:t>directly </a:t>
            </a:r>
            <a:r>
              <a:rPr sz="682" kern="1200" spc="-24" dirty="0">
                <a:solidFill>
                  <a:srgbClr val="231F20"/>
                </a:solidFill>
                <a:latin typeface="Calibri"/>
                <a:ea typeface="+mn-ea"/>
                <a:cs typeface="Calibri"/>
              </a:rPr>
              <a:t>to </a:t>
            </a:r>
            <a:r>
              <a:rPr sz="682" kern="1200" spc="-27" dirty="0">
                <a:solidFill>
                  <a:srgbClr val="231F20"/>
                </a:solidFill>
                <a:latin typeface="Calibri"/>
                <a:ea typeface="+mn-ea"/>
                <a:cs typeface="Calibri"/>
              </a:rPr>
              <a:t>patients in </a:t>
            </a:r>
            <a:r>
              <a:rPr sz="682" kern="1200" spc="-24" dirty="0">
                <a:solidFill>
                  <a:srgbClr val="231F20"/>
                </a:solidFill>
                <a:latin typeface="Calibri"/>
                <a:ea typeface="+mn-ea"/>
                <a:cs typeface="Calibri"/>
              </a:rPr>
              <a:t>federally </a:t>
            </a:r>
            <a:r>
              <a:rPr sz="682" kern="1200" spc="-20" dirty="0">
                <a:solidFill>
                  <a:srgbClr val="231F20"/>
                </a:solidFill>
                <a:latin typeface="Calibri"/>
                <a:ea typeface="+mn-ea"/>
                <a:cs typeface="Calibri"/>
              </a:rPr>
              <a:t>licensed </a:t>
            </a:r>
            <a:r>
              <a:rPr sz="682" kern="1200" spc="-17" dirty="0">
                <a:solidFill>
                  <a:srgbClr val="231F20"/>
                </a:solidFill>
                <a:latin typeface="Calibri"/>
                <a:ea typeface="+mn-ea"/>
                <a:cs typeface="Calibri"/>
              </a:rPr>
              <a:t>opioid  </a:t>
            </a:r>
            <a:r>
              <a:rPr sz="682" kern="1200" spc="-58" dirty="0">
                <a:solidFill>
                  <a:srgbClr val="231F20"/>
                </a:solidFill>
                <a:latin typeface="Calibri"/>
                <a:ea typeface="+mn-ea"/>
                <a:cs typeface="Calibri"/>
              </a:rPr>
              <a:t>treatment </a:t>
            </a:r>
            <a:r>
              <a:rPr sz="682" kern="1200" spc="-24" dirty="0">
                <a:solidFill>
                  <a:srgbClr val="231F20"/>
                </a:solidFill>
                <a:latin typeface="Calibri"/>
                <a:ea typeface="+mn-ea"/>
                <a:cs typeface="Calibri"/>
              </a:rPr>
              <a:t>programs </a:t>
            </a:r>
            <a:r>
              <a:rPr sz="682" kern="1200" spc="20" dirty="0">
                <a:solidFill>
                  <a:srgbClr val="231F20"/>
                </a:solidFill>
                <a:latin typeface="Calibri"/>
                <a:ea typeface="+mn-ea"/>
                <a:cs typeface="Calibri"/>
              </a:rPr>
              <a:t>(OTPs), </a:t>
            </a:r>
            <a:r>
              <a:rPr sz="682" kern="1200" spc="-24" dirty="0">
                <a:solidFill>
                  <a:srgbClr val="231F20"/>
                </a:solidFill>
                <a:latin typeface="Calibri"/>
                <a:ea typeface="+mn-ea"/>
                <a:cs typeface="Calibri"/>
              </a:rPr>
              <a:t>but, </a:t>
            </a:r>
            <a:r>
              <a:rPr sz="682" kern="1200" spc="-41" dirty="0">
                <a:solidFill>
                  <a:srgbClr val="231F20"/>
                </a:solidFill>
                <a:latin typeface="Calibri"/>
                <a:ea typeface="+mn-ea"/>
                <a:cs typeface="Calibri"/>
              </a:rPr>
              <a:t>with </a:t>
            </a:r>
            <a:r>
              <a:rPr sz="682" kern="1200" spc="-27" dirty="0">
                <a:solidFill>
                  <a:srgbClr val="231F20"/>
                </a:solidFill>
                <a:latin typeface="Calibri"/>
                <a:ea typeface="+mn-ea"/>
                <a:cs typeface="Calibri"/>
              </a:rPr>
              <a:t>the </a:t>
            </a:r>
            <a:r>
              <a:rPr sz="682" kern="1200" spc="-20" dirty="0">
                <a:solidFill>
                  <a:srgbClr val="231F20"/>
                </a:solidFill>
                <a:latin typeface="Calibri"/>
                <a:ea typeface="+mn-ea"/>
                <a:cs typeface="Calibri"/>
              </a:rPr>
              <a:t>exception </a:t>
            </a:r>
            <a:r>
              <a:rPr sz="682" kern="1200" spc="-14" dirty="0">
                <a:solidFill>
                  <a:srgbClr val="231F20"/>
                </a:solidFill>
                <a:latin typeface="Calibri"/>
                <a:ea typeface="+mn-ea"/>
                <a:cs typeface="Calibri"/>
              </a:rPr>
              <a:t>of </a:t>
            </a:r>
            <a:r>
              <a:rPr sz="682" kern="1200" spc="-27" dirty="0">
                <a:solidFill>
                  <a:srgbClr val="231F20"/>
                </a:solidFill>
                <a:latin typeface="Calibri"/>
                <a:ea typeface="+mn-ea"/>
                <a:cs typeface="Calibri"/>
              </a:rPr>
              <a:t>those </a:t>
            </a:r>
            <a:r>
              <a:rPr sz="682" kern="1200" spc="-20" dirty="0">
                <a:solidFill>
                  <a:srgbClr val="231F20"/>
                </a:solidFill>
                <a:latin typeface="Calibri"/>
                <a:ea typeface="+mn-ea"/>
                <a:cs typeface="Calibri"/>
              </a:rPr>
              <a:t>conditions </a:t>
            </a:r>
            <a:r>
              <a:rPr sz="682" kern="1200" spc="-24" dirty="0">
                <a:solidFill>
                  <a:srgbClr val="231F20"/>
                </a:solidFill>
                <a:latin typeface="Calibri"/>
                <a:ea typeface="+mn-ea"/>
                <a:cs typeface="Calibri"/>
              </a:rPr>
              <a:t>listed above, </a:t>
            </a:r>
            <a:r>
              <a:rPr sz="682" kern="1200" spc="-20" dirty="0">
                <a:solidFill>
                  <a:srgbClr val="231F20"/>
                </a:solidFill>
                <a:latin typeface="Calibri"/>
                <a:ea typeface="+mn-ea"/>
                <a:cs typeface="Calibri"/>
              </a:rPr>
              <a:t>only </a:t>
            </a:r>
            <a:r>
              <a:rPr sz="682" kern="1200" spc="-27" dirty="0">
                <a:solidFill>
                  <a:srgbClr val="231F20"/>
                </a:solidFill>
                <a:latin typeface="Calibri"/>
                <a:ea typeface="+mn-ea"/>
                <a:cs typeface="Calibri"/>
              </a:rPr>
              <a:t>the  buprenorphine </a:t>
            </a:r>
            <a:r>
              <a:rPr sz="682" kern="1200" spc="-20" dirty="0">
                <a:solidFill>
                  <a:srgbClr val="231F20"/>
                </a:solidFill>
                <a:latin typeface="Calibri"/>
                <a:ea typeface="+mn-ea"/>
                <a:cs typeface="Calibri"/>
              </a:rPr>
              <a:t>product containing </a:t>
            </a:r>
            <a:r>
              <a:rPr sz="682" kern="1200" spc="-27" dirty="0">
                <a:solidFill>
                  <a:srgbClr val="231F20"/>
                </a:solidFill>
                <a:latin typeface="Calibri"/>
                <a:ea typeface="+mn-ea"/>
                <a:cs typeface="Calibri"/>
              </a:rPr>
              <a:t>naloxone shall </a:t>
            </a:r>
            <a:r>
              <a:rPr sz="682" kern="1200" spc="-20" dirty="0">
                <a:solidFill>
                  <a:srgbClr val="231F20"/>
                </a:solidFill>
                <a:latin typeface="Calibri"/>
                <a:ea typeface="+mn-ea"/>
                <a:cs typeface="Calibri"/>
              </a:rPr>
              <a:t>be </a:t>
            </a:r>
            <a:r>
              <a:rPr sz="682" kern="1200" spc="-24" dirty="0">
                <a:solidFill>
                  <a:srgbClr val="231F20"/>
                </a:solidFill>
                <a:latin typeface="Calibri"/>
                <a:ea typeface="+mn-ea"/>
                <a:cs typeface="Calibri"/>
              </a:rPr>
              <a:t>prescribed </a:t>
            </a:r>
            <a:r>
              <a:rPr sz="682" kern="1200" spc="-27" dirty="0">
                <a:solidFill>
                  <a:srgbClr val="231F20"/>
                </a:solidFill>
                <a:latin typeface="Calibri"/>
                <a:ea typeface="+mn-ea"/>
                <a:cs typeface="Calibri"/>
              </a:rPr>
              <a:t>or </a:t>
            </a:r>
            <a:r>
              <a:rPr sz="682" kern="1200" spc="-24" dirty="0">
                <a:solidFill>
                  <a:srgbClr val="231F20"/>
                </a:solidFill>
                <a:latin typeface="Calibri"/>
                <a:ea typeface="+mn-ea"/>
                <a:cs typeface="Calibri"/>
              </a:rPr>
              <a:t>dispensed </a:t>
            </a:r>
            <a:r>
              <a:rPr sz="682" kern="1200" spc="-20" dirty="0">
                <a:solidFill>
                  <a:srgbClr val="231F20"/>
                </a:solidFill>
                <a:latin typeface="Calibri"/>
                <a:ea typeface="+mn-ea"/>
                <a:cs typeface="Calibri"/>
              </a:rPr>
              <a:t>for </a:t>
            </a:r>
            <a:r>
              <a:rPr sz="682" kern="1200" spc="-31" dirty="0">
                <a:solidFill>
                  <a:srgbClr val="231F20"/>
                </a:solidFill>
                <a:latin typeface="Calibri"/>
                <a:ea typeface="+mn-ea"/>
                <a:cs typeface="Calibri"/>
              </a:rPr>
              <a:t>use </a:t>
            </a:r>
            <a:r>
              <a:rPr sz="682" kern="1200" spc="-20" dirty="0">
                <a:solidFill>
                  <a:srgbClr val="231F20"/>
                </a:solidFill>
                <a:latin typeface="Calibri"/>
                <a:ea typeface="+mn-ea"/>
                <a:cs typeface="Calibri"/>
              </a:rPr>
              <a:t>offsite </a:t>
            </a:r>
            <a:r>
              <a:rPr sz="682" kern="1200" spc="-27" dirty="0">
                <a:solidFill>
                  <a:srgbClr val="231F20"/>
                </a:solidFill>
                <a:latin typeface="Calibri"/>
                <a:ea typeface="+mn-ea"/>
                <a:cs typeface="Calibri"/>
              </a:rPr>
              <a:t>from the  </a:t>
            </a:r>
            <a:r>
              <a:rPr sz="682" kern="1200" spc="-24" dirty="0">
                <a:solidFill>
                  <a:srgbClr val="231F20"/>
                </a:solidFill>
                <a:latin typeface="Calibri"/>
                <a:ea typeface="+mn-ea"/>
                <a:cs typeface="Calibri"/>
              </a:rPr>
              <a:t>program</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409" dirty="0">
                <a:solidFill>
                  <a:srgbClr val="517891"/>
                </a:solidFill>
                <a:latin typeface="Times New Roman"/>
                <a:ea typeface="+mn-ea"/>
                <a:cs typeface="Times New Roman"/>
              </a:rPr>
              <a:t> </a:t>
            </a:r>
            <a:r>
              <a:rPr sz="682" kern="1200" spc="-14" dirty="0">
                <a:solidFill>
                  <a:srgbClr val="231F20"/>
                </a:solidFill>
                <a:latin typeface="Calibri"/>
                <a:ea typeface="+mn-ea"/>
                <a:cs typeface="Calibri"/>
              </a:rPr>
              <a:t>Document </a:t>
            </a:r>
            <a:r>
              <a:rPr sz="682" kern="1200" spc="-27" dirty="0">
                <a:solidFill>
                  <a:srgbClr val="231F20"/>
                </a:solidFill>
                <a:latin typeface="Calibri"/>
                <a:ea typeface="+mn-ea"/>
                <a:cs typeface="Calibri"/>
              </a:rPr>
              <a:t>in the </a:t>
            </a:r>
            <a:r>
              <a:rPr sz="682" kern="1200" spc="-20" dirty="0">
                <a:solidFill>
                  <a:srgbClr val="231F20"/>
                </a:solidFill>
                <a:latin typeface="Calibri"/>
                <a:ea typeface="+mn-ea"/>
                <a:cs typeface="Calibri"/>
              </a:rPr>
              <a:t>medical </a:t>
            </a:r>
            <a:r>
              <a:rPr sz="682" kern="1200" spc="-24" dirty="0">
                <a:solidFill>
                  <a:srgbClr val="231F20"/>
                </a:solidFill>
                <a:latin typeface="Calibri"/>
                <a:ea typeface="+mn-ea"/>
                <a:cs typeface="Calibri"/>
              </a:rPr>
              <a:t>record </a:t>
            </a:r>
            <a:r>
              <a:rPr sz="682" kern="1200" spc="-20" dirty="0">
                <a:solidFill>
                  <a:srgbClr val="231F20"/>
                </a:solidFill>
                <a:latin typeface="Calibri"/>
                <a:ea typeface="+mn-ea"/>
                <a:cs typeface="Calibri"/>
              </a:rPr>
              <a:t>evidence for </a:t>
            </a:r>
            <a:r>
              <a:rPr sz="682" kern="1200" spc="-27" dirty="0">
                <a:solidFill>
                  <a:srgbClr val="231F20"/>
                </a:solidFill>
                <a:latin typeface="Calibri"/>
                <a:ea typeface="+mn-ea"/>
                <a:cs typeface="Calibri"/>
              </a:rPr>
              <a:t>the </a:t>
            </a:r>
            <a:r>
              <a:rPr sz="682" kern="1200" spc="-20" dirty="0">
                <a:solidFill>
                  <a:srgbClr val="231F20"/>
                </a:solidFill>
                <a:latin typeface="Calibri"/>
                <a:ea typeface="+mn-ea"/>
                <a:cs typeface="Calibri"/>
              </a:rPr>
              <a:t>decision </a:t>
            </a:r>
            <a:r>
              <a:rPr sz="682" kern="1200" spc="-24" dirty="0">
                <a:solidFill>
                  <a:srgbClr val="231F20"/>
                </a:solidFill>
                <a:latin typeface="Calibri"/>
                <a:ea typeface="+mn-ea"/>
                <a:cs typeface="Calibri"/>
              </a:rPr>
              <a:t>to </a:t>
            </a:r>
            <a:r>
              <a:rPr sz="682" kern="1200" spc="-31" dirty="0">
                <a:solidFill>
                  <a:srgbClr val="231F20"/>
                </a:solidFill>
                <a:latin typeface="Calibri"/>
                <a:ea typeface="+mn-ea"/>
                <a:cs typeface="Calibri"/>
              </a:rPr>
              <a:t>use </a:t>
            </a:r>
            <a:r>
              <a:rPr sz="682" kern="1200" spc="-27" dirty="0">
                <a:solidFill>
                  <a:srgbClr val="231F20"/>
                </a:solidFill>
                <a:latin typeface="Calibri"/>
                <a:ea typeface="+mn-ea"/>
                <a:cs typeface="Calibri"/>
              </a:rPr>
              <a:t>buprenorphine </a:t>
            </a:r>
            <a:r>
              <a:rPr sz="682" kern="1200" spc="-20" dirty="0">
                <a:solidFill>
                  <a:srgbClr val="231F20"/>
                </a:solidFill>
                <a:latin typeface="Calibri"/>
                <a:ea typeface="+mn-ea"/>
                <a:cs typeface="Calibri"/>
              </a:rPr>
              <a:t>mono-product</a:t>
            </a:r>
            <a:endParaRPr sz="682" kern="1200">
              <a:solidFill>
                <a:prstClr val="black"/>
              </a:solidFill>
              <a:latin typeface="Calibri"/>
              <a:ea typeface="+mn-ea"/>
              <a:cs typeface="Calibri"/>
            </a:endParaRPr>
          </a:p>
          <a:p>
            <a:pPr defTabSz="623438">
              <a:spcBef>
                <a:spcPts val="34"/>
              </a:spcBef>
            </a:pPr>
            <a:endParaRPr sz="716" kern="1200">
              <a:solidFill>
                <a:prstClr val="black"/>
              </a:solidFill>
              <a:latin typeface="Times New Roman"/>
              <a:ea typeface="+mn-ea"/>
              <a:cs typeface="Times New Roman"/>
            </a:endParaRPr>
          </a:p>
          <a:p>
            <a:pPr marL="8659" defTabSz="623438">
              <a:lnSpc>
                <a:spcPts val="1043"/>
              </a:lnSpc>
            </a:pPr>
            <a:r>
              <a:rPr sz="886" kern="1200" spc="-14" dirty="0">
                <a:solidFill>
                  <a:srgbClr val="231F20"/>
                </a:solidFill>
                <a:latin typeface="Calibri"/>
                <a:ea typeface="+mn-ea"/>
                <a:cs typeface="Calibri"/>
              </a:rPr>
              <a:t>Special </a:t>
            </a:r>
            <a:r>
              <a:rPr sz="886" kern="1200" spc="-31" dirty="0">
                <a:solidFill>
                  <a:srgbClr val="231F20"/>
                </a:solidFill>
                <a:latin typeface="Calibri"/>
                <a:ea typeface="+mn-ea"/>
                <a:cs typeface="Calibri"/>
              </a:rPr>
              <a:t>Populations </a:t>
            </a:r>
            <a:r>
              <a:rPr sz="886" kern="1200" spc="-34" dirty="0">
                <a:solidFill>
                  <a:srgbClr val="231F20"/>
                </a:solidFill>
                <a:latin typeface="Calibri"/>
                <a:ea typeface="+mn-ea"/>
                <a:cs typeface="Calibri"/>
              </a:rPr>
              <a:t>in </a:t>
            </a:r>
            <a:r>
              <a:rPr sz="886" kern="1200" spc="-10" dirty="0">
                <a:solidFill>
                  <a:srgbClr val="231F20"/>
                </a:solidFill>
                <a:latin typeface="Calibri"/>
                <a:ea typeface="+mn-ea"/>
                <a:cs typeface="Calibri"/>
              </a:rPr>
              <a:t>Addiction</a:t>
            </a:r>
            <a:r>
              <a:rPr sz="886" kern="1200" spc="68" dirty="0">
                <a:solidFill>
                  <a:srgbClr val="231F20"/>
                </a:solidFill>
                <a:latin typeface="Calibri"/>
                <a:ea typeface="+mn-ea"/>
                <a:cs typeface="Calibri"/>
              </a:rPr>
              <a:t> </a:t>
            </a:r>
            <a:r>
              <a:rPr sz="886" kern="1200" spc="-41" dirty="0">
                <a:solidFill>
                  <a:srgbClr val="231F20"/>
                </a:solidFill>
                <a:latin typeface="Calibri"/>
                <a:ea typeface="+mn-ea"/>
                <a:cs typeface="Calibri"/>
              </a:rPr>
              <a:t>Treatment:</a:t>
            </a:r>
            <a:endParaRPr sz="886" kern="1200">
              <a:solidFill>
                <a:prstClr val="black"/>
              </a:solidFill>
              <a:latin typeface="Calibri"/>
              <a:ea typeface="+mn-ea"/>
              <a:cs typeface="Calibri"/>
            </a:endParaRPr>
          </a:p>
          <a:p>
            <a:pPr marL="47624" defTabSz="623438">
              <a:lnSpc>
                <a:spcPts val="798"/>
              </a:lnSpc>
            </a:pPr>
            <a:r>
              <a:rPr sz="682" kern="1200" spc="682" dirty="0">
                <a:solidFill>
                  <a:srgbClr val="517891"/>
                </a:solidFill>
                <a:latin typeface="Webdings"/>
                <a:ea typeface="+mn-ea"/>
                <a:cs typeface="Webdings"/>
              </a:rPr>
              <a:t>�</a:t>
            </a:r>
            <a:r>
              <a:rPr sz="682" kern="1200" spc="34" dirty="0">
                <a:solidFill>
                  <a:srgbClr val="517891"/>
                </a:solidFill>
                <a:latin typeface="Times New Roman"/>
                <a:ea typeface="+mn-ea"/>
                <a:cs typeface="Times New Roman"/>
              </a:rPr>
              <a:t> </a:t>
            </a:r>
            <a:r>
              <a:rPr sz="682" kern="1200" spc="-20" dirty="0">
                <a:solidFill>
                  <a:srgbClr val="231F20"/>
                </a:solidFill>
                <a:latin typeface="Calibri"/>
                <a:ea typeface="+mn-ea"/>
                <a:cs typeface="Calibri"/>
              </a:rPr>
              <a:t>Pregnant </a:t>
            </a:r>
            <a:r>
              <a:rPr sz="682" kern="1200" spc="-37" dirty="0">
                <a:solidFill>
                  <a:srgbClr val="231F20"/>
                </a:solidFill>
                <a:latin typeface="Calibri"/>
                <a:ea typeface="+mn-ea"/>
                <a:cs typeface="Calibri"/>
              </a:rPr>
              <a:t>women</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31" dirty="0">
                <a:solidFill>
                  <a:srgbClr val="231F20"/>
                </a:solidFill>
                <a:latin typeface="Calibri"/>
                <a:ea typeface="+mn-ea"/>
                <a:cs typeface="Calibri"/>
              </a:rPr>
              <a:t>Treat </a:t>
            </a:r>
            <a:r>
              <a:rPr sz="682" kern="1200" spc="-24" dirty="0">
                <a:solidFill>
                  <a:srgbClr val="231F20"/>
                </a:solidFill>
                <a:latin typeface="Calibri"/>
                <a:ea typeface="+mn-ea"/>
                <a:cs typeface="Calibri"/>
              </a:rPr>
              <a:t>pregnant </a:t>
            </a:r>
            <a:r>
              <a:rPr sz="682" kern="1200" spc="-37" dirty="0">
                <a:solidFill>
                  <a:srgbClr val="231F20"/>
                </a:solidFill>
                <a:latin typeface="Calibri"/>
                <a:ea typeface="+mn-ea"/>
                <a:cs typeface="Calibri"/>
              </a:rPr>
              <a:t>women  </a:t>
            </a:r>
            <a:r>
              <a:rPr sz="682" kern="1200" spc="-41" dirty="0">
                <a:solidFill>
                  <a:srgbClr val="231F20"/>
                </a:solidFill>
                <a:latin typeface="Calibri"/>
                <a:ea typeface="+mn-ea"/>
                <a:cs typeface="Calibri"/>
              </a:rPr>
              <a:t>with  </a:t>
            </a:r>
            <a:r>
              <a:rPr sz="682" kern="1200" spc="-27" dirty="0">
                <a:solidFill>
                  <a:srgbClr val="231F20"/>
                </a:solidFill>
                <a:latin typeface="Calibri"/>
                <a:ea typeface="+mn-ea"/>
                <a:cs typeface="Calibri"/>
              </a:rPr>
              <a:t>buprenorphine </a:t>
            </a:r>
            <a:r>
              <a:rPr sz="682" kern="1200" spc="-20" dirty="0">
                <a:solidFill>
                  <a:srgbClr val="231F20"/>
                </a:solidFill>
                <a:latin typeface="Calibri"/>
                <a:ea typeface="+mn-ea"/>
                <a:cs typeface="Calibri"/>
              </a:rPr>
              <a:t>mono-product, </a:t>
            </a:r>
            <a:r>
              <a:rPr sz="682" kern="1200" spc="-27" dirty="0">
                <a:solidFill>
                  <a:srgbClr val="231F20"/>
                </a:solidFill>
                <a:latin typeface="Calibri"/>
                <a:ea typeface="+mn-ea"/>
                <a:cs typeface="Calibri"/>
              </a:rPr>
              <a:t>usually </a:t>
            </a:r>
            <a:r>
              <a:rPr sz="682" kern="1200" spc="-68" dirty="0">
                <a:solidFill>
                  <a:srgbClr val="231F20"/>
                </a:solidFill>
                <a:latin typeface="Calibri"/>
                <a:ea typeface="+mn-ea"/>
                <a:cs typeface="Calibri"/>
              </a:rPr>
              <a:t>16  </a:t>
            </a:r>
            <a:r>
              <a:rPr sz="682" kern="1200" spc="-10" dirty="0">
                <a:solidFill>
                  <a:srgbClr val="231F20"/>
                </a:solidFill>
                <a:latin typeface="Calibri"/>
                <a:ea typeface="+mn-ea"/>
                <a:cs typeface="Calibri"/>
              </a:rPr>
              <a:t>mg. </a:t>
            </a:r>
            <a:r>
              <a:rPr sz="682" kern="1200" spc="-24" dirty="0">
                <a:solidFill>
                  <a:srgbClr val="231F20"/>
                </a:solidFill>
                <a:latin typeface="Calibri"/>
                <a:ea typeface="+mn-ea"/>
                <a:cs typeface="Calibri"/>
              </a:rPr>
              <a:t>per </a:t>
            </a:r>
            <a:r>
              <a:rPr sz="682" kern="1200" spc="-20" dirty="0">
                <a:solidFill>
                  <a:srgbClr val="231F20"/>
                </a:solidFill>
                <a:latin typeface="Calibri"/>
                <a:ea typeface="+mn-ea"/>
                <a:cs typeface="Calibri"/>
              </a:rPr>
              <a:t>day </a:t>
            </a:r>
            <a:r>
              <a:rPr sz="682" kern="1200" spc="-27" dirty="0">
                <a:solidFill>
                  <a:srgbClr val="231F20"/>
                </a:solidFill>
                <a:latin typeface="Calibri"/>
                <a:ea typeface="+mn-ea"/>
                <a:cs typeface="Calibri"/>
              </a:rPr>
              <a:t>or</a:t>
            </a:r>
            <a:r>
              <a:rPr sz="682" kern="1200" spc="61" dirty="0">
                <a:solidFill>
                  <a:srgbClr val="231F20"/>
                </a:solidFill>
                <a:latin typeface="Calibri"/>
                <a:ea typeface="+mn-ea"/>
                <a:cs typeface="Calibri"/>
              </a:rPr>
              <a:t> </a:t>
            </a:r>
            <a:r>
              <a:rPr sz="682" kern="1200" spc="-27" dirty="0">
                <a:solidFill>
                  <a:srgbClr val="231F20"/>
                </a:solidFill>
                <a:latin typeface="Calibri"/>
                <a:ea typeface="+mn-ea"/>
                <a:cs typeface="Calibri"/>
              </a:rPr>
              <a:t>less</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51" dirty="0">
                <a:solidFill>
                  <a:srgbClr val="517891"/>
                </a:solidFill>
                <a:latin typeface="Times New Roman"/>
                <a:ea typeface="+mn-ea"/>
                <a:cs typeface="Times New Roman"/>
              </a:rPr>
              <a:t> </a:t>
            </a:r>
            <a:r>
              <a:rPr sz="682" kern="1200" spc="-24" dirty="0">
                <a:solidFill>
                  <a:srgbClr val="231F20"/>
                </a:solidFill>
                <a:latin typeface="Calibri"/>
                <a:ea typeface="+mn-ea"/>
                <a:cs typeface="Calibri"/>
              </a:rPr>
              <a:t>Patients </a:t>
            </a:r>
            <a:r>
              <a:rPr sz="682" kern="1200" spc="-27" dirty="0">
                <a:solidFill>
                  <a:srgbClr val="231F20"/>
                </a:solidFill>
                <a:latin typeface="Calibri"/>
                <a:ea typeface="+mn-ea"/>
                <a:cs typeface="Calibri"/>
              </a:rPr>
              <a:t>under </a:t>
            </a:r>
            <a:r>
              <a:rPr sz="682" kern="1200" spc="-68" dirty="0">
                <a:solidFill>
                  <a:srgbClr val="231F20"/>
                </a:solidFill>
                <a:latin typeface="Calibri"/>
                <a:ea typeface="+mn-ea"/>
                <a:cs typeface="Calibri"/>
              </a:rPr>
              <a:t>16  </a:t>
            </a:r>
            <a:r>
              <a:rPr sz="682" kern="1200" spc="-31" dirty="0">
                <a:solidFill>
                  <a:srgbClr val="231F20"/>
                </a:solidFill>
                <a:latin typeface="Calibri"/>
                <a:ea typeface="+mn-ea"/>
                <a:cs typeface="Calibri"/>
              </a:rPr>
              <a:t>years</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24" dirty="0">
                <a:solidFill>
                  <a:srgbClr val="231F20"/>
                </a:solidFill>
                <a:latin typeface="Calibri"/>
                <a:ea typeface="+mn-ea"/>
                <a:cs typeface="Calibri"/>
              </a:rPr>
              <a:t>Do</a:t>
            </a:r>
            <a:r>
              <a:rPr sz="682" kern="1200" dirty="0">
                <a:solidFill>
                  <a:srgbClr val="231F20"/>
                </a:solidFill>
                <a:latin typeface="Calibri"/>
                <a:ea typeface="+mn-ea"/>
                <a:cs typeface="Calibri"/>
              </a:rPr>
              <a:t> </a:t>
            </a:r>
            <a:r>
              <a:rPr sz="682" kern="1200" spc="-27" dirty="0">
                <a:solidFill>
                  <a:srgbClr val="231F20"/>
                </a:solidFill>
                <a:latin typeface="Calibri"/>
                <a:ea typeface="+mn-ea"/>
                <a:cs typeface="Calibri"/>
              </a:rPr>
              <a:t>not</a:t>
            </a:r>
            <a:r>
              <a:rPr sz="682" kern="1200" dirty="0">
                <a:solidFill>
                  <a:srgbClr val="231F20"/>
                </a:solidFill>
                <a:latin typeface="Calibri"/>
                <a:ea typeface="+mn-ea"/>
                <a:cs typeface="Calibri"/>
              </a:rPr>
              <a:t> </a:t>
            </a:r>
            <a:r>
              <a:rPr sz="682" kern="1200" spc="-24" dirty="0">
                <a:solidFill>
                  <a:srgbClr val="231F20"/>
                </a:solidFill>
                <a:latin typeface="Calibri"/>
                <a:ea typeface="+mn-ea"/>
                <a:cs typeface="Calibri"/>
              </a:rPr>
              <a:t>prescribe</a:t>
            </a:r>
            <a:r>
              <a:rPr sz="682" kern="1200" dirty="0">
                <a:solidFill>
                  <a:srgbClr val="231F20"/>
                </a:solidFill>
                <a:latin typeface="Calibri"/>
                <a:ea typeface="+mn-ea"/>
                <a:cs typeface="Calibri"/>
              </a:rPr>
              <a:t> </a:t>
            </a:r>
            <a:r>
              <a:rPr sz="682" kern="1200" spc="-27" dirty="0">
                <a:solidFill>
                  <a:srgbClr val="231F20"/>
                </a:solidFill>
                <a:latin typeface="Calibri"/>
                <a:ea typeface="+mn-ea"/>
                <a:cs typeface="Calibri"/>
              </a:rPr>
              <a:t>buprenorphine</a:t>
            </a:r>
            <a:r>
              <a:rPr sz="682" kern="1200" dirty="0">
                <a:solidFill>
                  <a:srgbClr val="231F20"/>
                </a:solidFill>
                <a:latin typeface="Calibri"/>
                <a:ea typeface="+mn-ea"/>
                <a:cs typeface="Calibri"/>
              </a:rPr>
              <a:t> </a:t>
            </a:r>
            <a:r>
              <a:rPr sz="682" kern="1200" spc="-20" dirty="0">
                <a:solidFill>
                  <a:srgbClr val="231F20"/>
                </a:solidFill>
                <a:latin typeface="Calibri"/>
                <a:ea typeface="+mn-ea"/>
                <a:cs typeface="Calibri"/>
              </a:rPr>
              <a:t>for</a:t>
            </a:r>
            <a:r>
              <a:rPr sz="682" kern="1200" dirty="0">
                <a:solidFill>
                  <a:srgbClr val="231F20"/>
                </a:solidFill>
                <a:latin typeface="Calibri"/>
                <a:ea typeface="+mn-ea"/>
                <a:cs typeface="Calibri"/>
              </a:rPr>
              <a:t> </a:t>
            </a:r>
            <a:r>
              <a:rPr sz="682" kern="1200" spc="-20" dirty="0">
                <a:solidFill>
                  <a:srgbClr val="231F20"/>
                </a:solidFill>
                <a:latin typeface="Calibri"/>
                <a:ea typeface="+mn-ea"/>
                <a:cs typeface="Calibri"/>
              </a:rPr>
              <a:t>addiction</a:t>
            </a:r>
            <a:r>
              <a:rPr sz="682" kern="1200" dirty="0">
                <a:solidFill>
                  <a:srgbClr val="231F20"/>
                </a:solidFill>
                <a:latin typeface="Calibri"/>
                <a:ea typeface="+mn-ea"/>
                <a:cs typeface="Calibri"/>
              </a:rPr>
              <a:t> </a:t>
            </a:r>
            <a:r>
              <a:rPr sz="682" kern="1200" spc="-31" dirty="0">
                <a:solidFill>
                  <a:srgbClr val="231F20"/>
                </a:solidFill>
                <a:latin typeface="Calibri"/>
                <a:ea typeface="+mn-ea"/>
                <a:cs typeface="Calibri"/>
              </a:rPr>
              <a:t>treatment</a:t>
            </a:r>
            <a:r>
              <a:rPr sz="682" kern="1200" dirty="0">
                <a:solidFill>
                  <a:srgbClr val="231F20"/>
                </a:solidFill>
                <a:latin typeface="Calibri"/>
                <a:ea typeface="+mn-ea"/>
                <a:cs typeface="Calibri"/>
              </a:rPr>
              <a:t> </a:t>
            </a:r>
            <a:r>
              <a:rPr sz="682" kern="1200" spc="-31" dirty="0">
                <a:solidFill>
                  <a:srgbClr val="231F20"/>
                </a:solidFill>
                <a:latin typeface="Calibri"/>
                <a:ea typeface="+mn-ea"/>
                <a:cs typeface="Calibri"/>
              </a:rPr>
              <a:t>unless</a:t>
            </a:r>
            <a:r>
              <a:rPr sz="682" kern="1200" dirty="0">
                <a:solidFill>
                  <a:srgbClr val="231F20"/>
                </a:solidFill>
                <a:latin typeface="Calibri"/>
                <a:ea typeface="+mn-ea"/>
                <a:cs typeface="Calibri"/>
              </a:rPr>
              <a:t> </a:t>
            </a:r>
            <a:r>
              <a:rPr sz="682" kern="1200" spc="-24" dirty="0">
                <a:solidFill>
                  <a:srgbClr val="231F20"/>
                </a:solidFill>
                <a:latin typeface="Calibri"/>
                <a:ea typeface="+mn-ea"/>
                <a:cs typeface="Calibri"/>
              </a:rPr>
              <a:t>such</a:t>
            </a:r>
            <a:r>
              <a:rPr sz="682" kern="1200" dirty="0">
                <a:solidFill>
                  <a:srgbClr val="231F20"/>
                </a:solidFill>
                <a:latin typeface="Calibri"/>
                <a:ea typeface="+mn-ea"/>
                <a:cs typeface="Calibri"/>
              </a:rPr>
              <a:t> </a:t>
            </a:r>
            <a:r>
              <a:rPr sz="682" kern="1200" spc="-31" dirty="0">
                <a:solidFill>
                  <a:srgbClr val="231F20"/>
                </a:solidFill>
                <a:latin typeface="Calibri"/>
                <a:ea typeface="+mn-ea"/>
                <a:cs typeface="Calibri"/>
              </a:rPr>
              <a:t>treatment</a:t>
            </a:r>
            <a:r>
              <a:rPr sz="682" kern="1200" dirty="0">
                <a:solidFill>
                  <a:srgbClr val="231F20"/>
                </a:solidFill>
                <a:latin typeface="Calibri"/>
                <a:ea typeface="+mn-ea"/>
                <a:cs typeface="Calibri"/>
              </a:rPr>
              <a:t> </a:t>
            </a:r>
            <a:r>
              <a:rPr sz="682" kern="1200" spc="-24" dirty="0">
                <a:solidFill>
                  <a:srgbClr val="231F20"/>
                </a:solidFill>
                <a:latin typeface="Calibri"/>
                <a:ea typeface="+mn-ea"/>
                <a:cs typeface="Calibri"/>
              </a:rPr>
              <a:t>is</a:t>
            </a:r>
            <a:r>
              <a:rPr sz="682" kern="1200" dirty="0">
                <a:solidFill>
                  <a:srgbClr val="231F20"/>
                </a:solidFill>
                <a:latin typeface="Calibri"/>
                <a:ea typeface="+mn-ea"/>
                <a:cs typeface="Calibri"/>
              </a:rPr>
              <a:t> </a:t>
            </a:r>
            <a:r>
              <a:rPr sz="682" kern="1200" spc="-24" dirty="0">
                <a:solidFill>
                  <a:srgbClr val="231F20"/>
                </a:solidFill>
                <a:latin typeface="Calibri"/>
                <a:ea typeface="+mn-ea"/>
                <a:cs typeface="Calibri"/>
              </a:rPr>
              <a:t>approved</a:t>
            </a:r>
            <a:r>
              <a:rPr sz="682" kern="1200" dirty="0">
                <a:solidFill>
                  <a:srgbClr val="231F20"/>
                </a:solidFill>
                <a:latin typeface="Calibri"/>
                <a:ea typeface="+mn-ea"/>
                <a:cs typeface="Calibri"/>
              </a:rPr>
              <a:t> </a:t>
            </a:r>
            <a:r>
              <a:rPr sz="682" kern="1200" spc="-14" dirty="0">
                <a:solidFill>
                  <a:srgbClr val="231F20"/>
                </a:solidFill>
                <a:latin typeface="Calibri"/>
                <a:ea typeface="+mn-ea"/>
                <a:cs typeface="Calibri"/>
              </a:rPr>
              <a:t>by</a:t>
            </a:r>
            <a:r>
              <a:rPr sz="682" kern="1200" dirty="0">
                <a:solidFill>
                  <a:srgbClr val="231F20"/>
                </a:solidFill>
                <a:latin typeface="Calibri"/>
                <a:ea typeface="+mn-ea"/>
                <a:cs typeface="Calibri"/>
              </a:rPr>
              <a:t> </a:t>
            </a:r>
            <a:r>
              <a:rPr sz="682" kern="1200" spc="-27" dirty="0">
                <a:solidFill>
                  <a:srgbClr val="231F20"/>
                </a:solidFill>
                <a:latin typeface="Calibri"/>
                <a:ea typeface="+mn-ea"/>
                <a:cs typeface="Calibri"/>
              </a:rPr>
              <a:t>the</a:t>
            </a:r>
            <a:r>
              <a:rPr sz="682" kern="1200" dirty="0">
                <a:solidFill>
                  <a:srgbClr val="231F20"/>
                </a:solidFill>
                <a:latin typeface="Calibri"/>
                <a:ea typeface="+mn-ea"/>
                <a:cs typeface="Calibri"/>
              </a:rPr>
              <a:t> </a:t>
            </a:r>
            <a:r>
              <a:rPr sz="682" kern="1200" spc="55" dirty="0">
                <a:solidFill>
                  <a:srgbClr val="231F20"/>
                </a:solidFill>
                <a:latin typeface="Calibri"/>
                <a:ea typeface="+mn-ea"/>
                <a:cs typeface="Calibri"/>
              </a:rPr>
              <a:t>FDA</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109" dirty="0">
                <a:solidFill>
                  <a:srgbClr val="517891"/>
                </a:solidFill>
                <a:latin typeface="Times New Roman"/>
                <a:ea typeface="+mn-ea"/>
                <a:cs typeface="Times New Roman"/>
              </a:rPr>
              <a:t> </a:t>
            </a:r>
            <a:r>
              <a:rPr sz="682" kern="1200" spc="-24" dirty="0">
                <a:solidFill>
                  <a:srgbClr val="231F20"/>
                </a:solidFill>
                <a:latin typeface="Calibri"/>
                <a:ea typeface="+mn-ea"/>
                <a:cs typeface="Calibri"/>
              </a:rPr>
              <a:t>Patients </a:t>
            </a:r>
            <a:r>
              <a:rPr sz="682" kern="1200" spc="-41" dirty="0">
                <a:solidFill>
                  <a:srgbClr val="231F20"/>
                </a:solidFill>
                <a:latin typeface="Calibri"/>
                <a:ea typeface="+mn-ea"/>
                <a:cs typeface="Calibri"/>
              </a:rPr>
              <a:t>with </a:t>
            </a:r>
            <a:r>
              <a:rPr sz="682" kern="1200" spc="-20" dirty="0">
                <a:solidFill>
                  <a:srgbClr val="231F20"/>
                </a:solidFill>
                <a:latin typeface="Calibri"/>
                <a:ea typeface="+mn-ea"/>
                <a:cs typeface="Calibri"/>
              </a:rPr>
              <a:t>chronic </a:t>
            </a:r>
            <a:r>
              <a:rPr sz="682" kern="1200" spc="-27" dirty="0">
                <a:solidFill>
                  <a:srgbClr val="231F20"/>
                </a:solidFill>
                <a:latin typeface="Calibri"/>
                <a:ea typeface="+mn-ea"/>
                <a:cs typeface="Calibri"/>
              </a:rPr>
              <a:t>pain</a:t>
            </a:r>
            <a:endParaRPr sz="682" kern="1200">
              <a:solidFill>
                <a:prstClr val="black"/>
              </a:solidFill>
              <a:latin typeface="Calibri"/>
              <a:ea typeface="+mn-ea"/>
              <a:cs typeface="Calibri"/>
            </a:endParaRPr>
          </a:p>
          <a:p>
            <a:pPr marL="281413" marR="11689" indent="-77930" defTabSz="623438">
              <a:buClr>
                <a:srgbClr val="517891"/>
              </a:buClr>
              <a:buFontTx/>
              <a:buChar char="•"/>
              <a:tabLst>
                <a:tab pos="281413" algn="l"/>
              </a:tabLst>
            </a:pPr>
            <a:r>
              <a:rPr sz="682" kern="1200" spc="-14" dirty="0">
                <a:solidFill>
                  <a:srgbClr val="231F20"/>
                </a:solidFill>
                <a:latin typeface="Calibri"/>
                <a:ea typeface="+mn-ea"/>
                <a:cs typeface="Calibri"/>
              </a:rPr>
              <a:t>Assess </a:t>
            </a:r>
            <a:r>
              <a:rPr sz="682" kern="1200" spc="-27" dirty="0">
                <a:solidFill>
                  <a:srgbClr val="231F20"/>
                </a:solidFill>
                <a:latin typeface="Calibri"/>
                <a:ea typeface="+mn-ea"/>
                <a:cs typeface="Calibri"/>
              </a:rPr>
              <a:t>the </a:t>
            </a:r>
            <a:r>
              <a:rPr sz="682" kern="1200" spc="-24" dirty="0">
                <a:solidFill>
                  <a:srgbClr val="231F20"/>
                </a:solidFill>
                <a:latin typeface="Calibri"/>
                <a:ea typeface="+mn-ea"/>
                <a:cs typeface="Calibri"/>
              </a:rPr>
              <a:t>progress </a:t>
            </a:r>
            <a:r>
              <a:rPr sz="682" kern="1200" spc="-14" dirty="0">
                <a:solidFill>
                  <a:srgbClr val="231F20"/>
                </a:solidFill>
                <a:latin typeface="Calibri"/>
                <a:ea typeface="+mn-ea"/>
                <a:cs typeface="Calibri"/>
              </a:rPr>
              <a:t>of </a:t>
            </a:r>
            <a:r>
              <a:rPr sz="682" kern="1200" spc="-27" dirty="0">
                <a:solidFill>
                  <a:srgbClr val="231F20"/>
                </a:solidFill>
                <a:latin typeface="Calibri"/>
                <a:ea typeface="+mn-ea"/>
                <a:cs typeface="Calibri"/>
              </a:rPr>
              <a:t>patients </a:t>
            </a:r>
            <a:r>
              <a:rPr sz="682" kern="1200" spc="-41" dirty="0">
                <a:solidFill>
                  <a:srgbClr val="231F20"/>
                </a:solidFill>
                <a:latin typeface="Calibri"/>
                <a:ea typeface="+mn-ea"/>
                <a:cs typeface="Calibri"/>
              </a:rPr>
              <a:t>with </a:t>
            </a:r>
            <a:r>
              <a:rPr sz="682" kern="1200" spc="-20" dirty="0">
                <a:solidFill>
                  <a:srgbClr val="231F20"/>
                </a:solidFill>
                <a:latin typeface="Calibri"/>
                <a:ea typeface="+mn-ea"/>
                <a:cs typeface="Calibri"/>
              </a:rPr>
              <a:t>chronic </a:t>
            </a:r>
            <a:r>
              <a:rPr sz="682" kern="1200" spc="-24" dirty="0">
                <a:solidFill>
                  <a:srgbClr val="231F20"/>
                </a:solidFill>
                <a:latin typeface="Calibri"/>
                <a:ea typeface="+mn-ea"/>
                <a:cs typeface="Calibri"/>
              </a:rPr>
              <a:t>pain </a:t>
            </a:r>
            <a:r>
              <a:rPr sz="682" kern="1200" spc="-14" dirty="0">
                <a:solidFill>
                  <a:srgbClr val="231F20"/>
                </a:solidFill>
                <a:latin typeface="Calibri"/>
                <a:ea typeface="+mn-ea"/>
                <a:cs typeface="Calibri"/>
              </a:rPr>
              <a:t>by </a:t>
            </a:r>
            <a:r>
              <a:rPr sz="682" kern="1200" spc="-24" dirty="0">
                <a:solidFill>
                  <a:srgbClr val="231F20"/>
                </a:solidFill>
                <a:latin typeface="Calibri"/>
                <a:ea typeface="+mn-ea"/>
                <a:cs typeface="Calibri"/>
              </a:rPr>
              <a:t>reduction </a:t>
            </a:r>
            <a:r>
              <a:rPr sz="682" kern="1200" spc="-14" dirty="0">
                <a:solidFill>
                  <a:srgbClr val="231F20"/>
                </a:solidFill>
                <a:latin typeface="Calibri"/>
                <a:ea typeface="+mn-ea"/>
                <a:cs typeface="Calibri"/>
              </a:rPr>
              <a:t>of </a:t>
            </a:r>
            <a:r>
              <a:rPr sz="682" kern="1200" spc="-27" dirty="0">
                <a:solidFill>
                  <a:srgbClr val="231F20"/>
                </a:solidFill>
                <a:latin typeface="Calibri"/>
                <a:ea typeface="+mn-ea"/>
                <a:cs typeface="Calibri"/>
              </a:rPr>
              <a:t>pain </a:t>
            </a:r>
            <a:r>
              <a:rPr sz="682" kern="1200" spc="-24" dirty="0">
                <a:solidFill>
                  <a:srgbClr val="231F20"/>
                </a:solidFill>
                <a:latin typeface="Calibri"/>
                <a:ea typeface="+mn-ea"/>
                <a:cs typeface="Calibri"/>
              </a:rPr>
              <a:t>and functional </a:t>
            </a:r>
            <a:r>
              <a:rPr sz="682" kern="1200" spc="-20" dirty="0">
                <a:solidFill>
                  <a:srgbClr val="231F20"/>
                </a:solidFill>
                <a:latin typeface="Calibri"/>
                <a:ea typeface="+mn-ea"/>
                <a:cs typeface="Calibri"/>
              </a:rPr>
              <a:t>objectives </a:t>
            </a:r>
            <a:r>
              <a:rPr sz="682" kern="1200" spc="-31" dirty="0">
                <a:solidFill>
                  <a:srgbClr val="231F20"/>
                </a:solidFill>
                <a:latin typeface="Calibri"/>
                <a:ea typeface="+mn-ea"/>
                <a:cs typeface="Calibri"/>
              </a:rPr>
              <a:t>which </a:t>
            </a:r>
            <a:r>
              <a:rPr sz="682" kern="1200" spc="-20" dirty="0">
                <a:solidFill>
                  <a:srgbClr val="231F20"/>
                </a:solidFill>
                <a:latin typeface="Calibri"/>
                <a:ea typeface="+mn-ea"/>
                <a:cs typeface="Calibri"/>
              </a:rPr>
              <a:t>can  be identified, </a:t>
            </a:r>
            <a:r>
              <a:rPr sz="682" kern="1200" spc="-24" dirty="0">
                <a:solidFill>
                  <a:srgbClr val="231F20"/>
                </a:solidFill>
                <a:latin typeface="Calibri"/>
                <a:ea typeface="+mn-ea"/>
                <a:cs typeface="Calibri"/>
              </a:rPr>
              <a:t>quantified and independently</a:t>
            </a:r>
            <a:r>
              <a:rPr sz="682" kern="1200" spc="85" dirty="0">
                <a:solidFill>
                  <a:srgbClr val="231F20"/>
                </a:solidFill>
                <a:latin typeface="Calibri"/>
                <a:ea typeface="+mn-ea"/>
                <a:cs typeface="Calibri"/>
              </a:rPr>
              <a:t> </a:t>
            </a:r>
            <a:r>
              <a:rPr sz="682" kern="1200" spc="-20" dirty="0">
                <a:solidFill>
                  <a:srgbClr val="231F20"/>
                </a:solidFill>
                <a:latin typeface="Calibri"/>
                <a:ea typeface="+mn-ea"/>
                <a:cs typeface="Calibri"/>
              </a:rPr>
              <a:t>verified</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34" dirty="0">
                <a:solidFill>
                  <a:srgbClr val="517891"/>
                </a:solidFill>
                <a:latin typeface="Times New Roman"/>
                <a:ea typeface="+mn-ea"/>
                <a:cs typeface="Times New Roman"/>
              </a:rPr>
              <a:t> </a:t>
            </a:r>
            <a:r>
              <a:rPr sz="682" kern="1200" spc="-24" dirty="0">
                <a:solidFill>
                  <a:srgbClr val="231F20"/>
                </a:solidFill>
                <a:latin typeface="Calibri"/>
                <a:ea typeface="+mn-ea"/>
                <a:cs typeface="Calibri"/>
              </a:rPr>
              <a:t>Patients </a:t>
            </a:r>
            <a:r>
              <a:rPr sz="682" kern="1200" spc="-41" dirty="0">
                <a:solidFill>
                  <a:srgbClr val="231F20"/>
                </a:solidFill>
                <a:latin typeface="Calibri"/>
                <a:ea typeface="+mn-ea"/>
                <a:cs typeface="Calibri"/>
              </a:rPr>
              <a:t>with  </a:t>
            </a:r>
            <a:r>
              <a:rPr sz="682" kern="1200" spc="-20" dirty="0">
                <a:solidFill>
                  <a:srgbClr val="231F20"/>
                </a:solidFill>
                <a:latin typeface="Calibri"/>
                <a:ea typeface="+mn-ea"/>
                <a:cs typeface="Calibri"/>
              </a:rPr>
              <a:t>medical </a:t>
            </a:r>
            <a:r>
              <a:rPr sz="682" kern="1200" spc="-24" dirty="0">
                <a:solidFill>
                  <a:srgbClr val="231F20"/>
                </a:solidFill>
                <a:latin typeface="Calibri"/>
                <a:ea typeface="+mn-ea"/>
                <a:cs typeface="Calibri"/>
              </a:rPr>
              <a:t>comorbidities:</a:t>
            </a:r>
            <a:endParaRPr sz="682" kern="1200">
              <a:solidFill>
                <a:prstClr val="black"/>
              </a:solidFill>
              <a:latin typeface="Calibri"/>
              <a:ea typeface="+mn-ea"/>
              <a:cs typeface="Calibri"/>
            </a:endParaRPr>
          </a:p>
          <a:p>
            <a:pPr marL="281413" marR="259333" indent="-77930" defTabSz="623438">
              <a:buClr>
                <a:srgbClr val="517891"/>
              </a:buClr>
              <a:buFontTx/>
              <a:buChar char="•"/>
              <a:tabLst>
                <a:tab pos="281413" algn="l"/>
              </a:tabLst>
            </a:pPr>
            <a:r>
              <a:rPr sz="682" kern="1200" spc="-20" dirty="0">
                <a:solidFill>
                  <a:srgbClr val="231F20"/>
                </a:solidFill>
                <a:latin typeface="Calibri"/>
                <a:ea typeface="+mn-ea"/>
                <a:cs typeface="Calibri"/>
              </a:rPr>
              <a:t>Evaluate </a:t>
            </a:r>
            <a:r>
              <a:rPr sz="682" kern="1200" spc="-14" dirty="0">
                <a:solidFill>
                  <a:srgbClr val="231F20"/>
                </a:solidFill>
                <a:latin typeface="Calibri"/>
                <a:ea typeface="+mn-ea"/>
                <a:cs typeface="Calibri"/>
              </a:rPr>
              <a:t>by </a:t>
            </a:r>
            <a:r>
              <a:rPr sz="682" kern="1200" spc="-34" dirty="0">
                <a:solidFill>
                  <a:srgbClr val="231F20"/>
                </a:solidFill>
                <a:latin typeface="Calibri"/>
                <a:ea typeface="+mn-ea"/>
                <a:cs typeface="Calibri"/>
              </a:rPr>
              <a:t>history, </a:t>
            </a:r>
            <a:r>
              <a:rPr sz="682" kern="1200" spc="-20" dirty="0">
                <a:solidFill>
                  <a:srgbClr val="231F20"/>
                </a:solidFill>
                <a:latin typeface="Calibri"/>
                <a:ea typeface="+mn-ea"/>
                <a:cs typeface="Calibri"/>
              </a:rPr>
              <a:t>physical </a:t>
            </a:r>
            <a:r>
              <a:rPr sz="682" kern="1200" spc="-27" dirty="0">
                <a:solidFill>
                  <a:srgbClr val="231F20"/>
                </a:solidFill>
                <a:latin typeface="Calibri"/>
                <a:ea typeface="+mn-ea"/>
                <a:cs typeface="Calibri"/>
              </a:rPr>
              <a:t>exam, </a:t>
            </a:r>
            <a:r>
              <a:rPr sz="682" kern="1200" spc="-24" dirty="0">
                <a:solidFill>
                  <a:srgbClr val="231F20"/>
                </a:solidFill>
                <a:latin typeface="Calibri"/>
                <a:ea typeface="+mn-ea"/>
                <a:cs typeface="Calibri"/>
              </a:rPr>
              <a:t>appropriate laboratory </a:t>
            </a:r>
            <a:r>
              <a:rPr sz="682" kern="1200" spc="-27" dirty="0">
                <a:solidFill>
                  <a:srgbClr val="231F20"/>
                </a:solidFill>
                <a:latin typeface="Calibri"/>
                <a:ea typeface="+mn-ea"/>
                <a:cs typeface="Calibri"/>
              </a:rPr>
              <a:t>studies, </a:t>
            </a:r>
            <a:r>
              <a:rPr sz="682" kern="1200" spc="-24" dirty="0">
                <a:solidFill>
                  <a:srgbClr val="231F20"/>
                </a:solidFill>
                <a:latin typeface="Calibri"/>
                <a:ea typeface="+mn-ea"/>
                <a:cs typeface="Calibri"/>
              </a:rPr>
              <a:t>and </a:t>
            </a:r>
            <a:r>
              <a:rPr sz="682" kern="1200" spc="-20" dirty="0">
                <a:solidFill>
                  <a:srgbClr val="231F20"/>
                </a:solidFill>
                <a:latin typeface="Calibri"/>
                <a:ea typeface="+mn-ea"/>
                <a:cs typeface="Calibri"/>
              </a:rPr>
              <a:t>be </a:t>
            </a:r>
            <a:r>
              <a:rPr sz="682" kern="1200" spc="-44" dirty="0">
                <a:solidFill>
                  <a:srgbClr val="231F20"/>
                </a:solidFill>
                <a:latin typeface="Calibri"/>
                <a:ea typeface="+mn-ea"/>
                <a:cs typeface="Calibri"/>
              </a:rPr>
              <a:t>aware </a:t>
            </a:r>
            <a:r>
              <a:rPr sz="682" kern="1200" spc="-14" dirty="0">
                <a:solidFill>
                  <a:srgbClr val="231F20"/>
                </a:solidFill>
                <a:latin typeface="Calibri"/>
                <a:ea typeface="+mn-ea"/>
                <a:cs typeface="Calibri"/>
              </a:rPr>
              <a:t>of </a:t>
            </a:r>
            <a:r>
              <a:rPr sz="682" kern="1200" spc="-27" dirty="0">
                <a:solidFill>
                  <a:srgbClr val="231F20"/>
                </a:solidFill>
                <a:latin typeface="Calibri"/>
                <a:ea typeface="+mn-ea"/>
                <a:cs typeface="Calibri"/>
              </a:rPr>
              <a:t>interactions </a:t>
            </a:r>
            <a:r>
              <a:rPr sz="682" kern="1200" spc="-14" dirty="0">
                <a:solidFill>
                  <a:srgbClr val="231F20"/>
                </a:solidFill>
                <a:latin typeface="Calibri"/>
                <a:ea typeface="+mn-ea"/>
                <a:cs typeface="Calibri"/>
              </a:rPr>
              <a:t>of  </a:t>
            </a:r>
            <a:r>
              <a:rPr sz="682" kern="1200" spc="-27" dirty="0">
                <a:solidFill>
                  <a:srgbClr val="231F20"/>
                </a:solidFill>
                <a:latin typeface="Calibri"/>
                <a:ea typeface="+mn-ea"/>
                <a:cs typeface="Calibri"/>
              </a:rPr>
              <a:t>buprenorphine </a:t>
            </a:r>
            <a:r>
              <a:rPr sz="682" kern="1200" spc="-41" dirty="0">
                <a:solidFill>
                  <a:srgbClr val="231F20"/>
                </a:solidFill>
                <a:latin typeface="Calibri"/>
                <a:ea typeface="+mn-ea"/>
                <a:cs typeface="Calibri"/>
              </a:rPr>
              <a:t>with  </a:t>
            </a:r>
            <a:r>
              <a:rPr sz="682" kern="1200" spc="-27" dirty="0">
                <a:solidFill>
                  <a:srgbClr val="231F20"/>
                </a:solidFill>
                <a:latin typeface="Calibri"/>
                <a:ea typeface="+mn-ea"/>
                <a:cs typeface="Calibri"/>
              </a:rPr>
              <a:t>other </a:t>
            </a:r>
            <a:r>
              <a:rPr sz="682" kern="1200" spc="-24" dirty="0">
                <a:solidFill>
                  <a:srgbClr val="231F20"/>
                </a:solidFill>
                <a:latin typeface="Calibri"/>
                <a:ea typeface="+mn-ea"/>
                <a:cs typeface="Calibri"/>
              </a:rPr>
              <a:t>prescribed</a:t>
            </a:r>
            <a:r>
              <a:rPr sz="682" kern="1200" spc="7" dirty="0">
                <a:solidFill>
                  <a:srgbClr val="231F20"/>
                </a:solidFill>
                <a:latin typeface="Calibri"/>
                <a:ea typeface="+mn-ea"/>
                <a:cs typeface="Calibri"/>
              </a:rPr>
              <a:t> </a:t>
            </a:r>
            <a:r>
              <a:rPr sz="682" kern="1200" spc="-24" dirty="0">
                <a:solidFill>
                  <a:srgbClr val="231F20"/>
                </a:solidFill>
                <a:latin typeface="Calibri"/>
                <a:ea typeface="+mn-ea"/>
                <a:cs typeface="Calibri"/>
              </a:rPr>
              <a:t>medications</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143" dirty="0">
                <a:solidFill>
                  <a:srgbClr val="517891"/>
                </a:solidFill>
                <a:latin typeface="Times New Roman"/>
                <a:ea typeface="+mn-ea"/>
                <a:cs typeface="Times New Roman"/>
              </a:rPr>
              <a:t> </a:t>
            </a:r>
            <a:r>
              <a:rPr sz="682" kern="1200" spc="-24" dirty="0">
                <a:solidFill>
                  <a:srgbClr val="231F20"/>
                </a:solidFill>
                <a:latin typeface="Calibri"/>
                <a:ea typeface="+mn-ea"/>
                <a:cs typeface="Calibri"/>
              </a:rPr>
              <a:t>Patients </a:t>
            </a:r>
            <a:r>
              <a:rPr sz="682" kern="1200" spc="-41" dirty="0">
                <a:solidFill>
                  <a:srgbClr val="231F20"/>
                </a:solidFill>
                <a:latin typeface="Calibri"/>
                <a:ea typeface="+mn-ea"/>
                <a:cs typeface="Calibri"/>
              </a:rPr>
              <a:t>with  </a:t>
            </a:r>
            <a:r>
              <a:rPr sz="682" kern="1200" spc="-20" dirty="0">
                <a:solidFill>
                  <a:srgbClr val="231F20"/>
                </a:solidFill>
                <a:latin typeface="Calibri"/>
                <a:ea typeface="+mn-ea"/>
                <a:cs typeface="Calibri"/>
              </a:rPr>
              <a:t>psychiatric comorbidities </a:t>
            </a:r>
            <a:r>
              <a:rPr sz="682" kern="1200" spc="-24" dirty="0">
                <a:solidFill>
                  <a:srgbClr val="231F20"/>
                </a:solidFill>
                <a:latin typeface="Calibri"/>
                <a:ea typeface="+mn-ea"/>
                <a:cs typeface="Calibri"/>
              </a:rPr>
              <a:t>and </a:t>
            </a:r>
            <a:r>
              <a:rPr sz="682" kern="1200" spc="-31" dirty="0">
                <a:solidFill>
                  <a:srgbClr val="231F20"/>
                </a:solidFill>
                <a:latin typeface="Calibri"/>
                <a:ea typeface="+mn-ea"/>
                <a:cs typeface="Calibri"/>
              </a:rPr>
              <a:t>that </a:t>
            </a:r>
            <a:r>
              <a:rPr sz="682" kern="1200" spc="-34" dirty="0">
                <a:solidFill>
                  <a:srgbClr val="231F20"/>
                </a:solidFill>
                <a:latin typeface="Calibri"/>
                <a:ea typeface="+mn-ea"/>
                <a:cs typeface="Calibri"/>
              </a:rPr>
              <a:t>are </a:t>
            </a:r>
            <a:r>
              <a:rPr sz="682" kern="1200" spc="-27" dirty="0">
                <a:solidFill>
                  <a:srgbClr val="231F20"/>
                </a:solidFill>
                <a:latin typeface="Calibri"/>
                <a:ea typeface="+mn-ea"/>
                <a:cs typeface="Calibri"/>
              </a:rPr>
              <a:t>not </a:t>
            </a:r>
            <a:r>
              <a:rPr sz="682" kern="1200" spc="-24" dirty="0">
                <a:solidFill>
                  <a:srgbClr val="231F20"/>
                </a:solidFill>
                <a:latin typeface="Calibri"/>
                <a:ea typeface="+mn-ea"/>
                <a:cs typeface="Calibri"/>
              </a:rPr>
              <a:t>stable</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24" dirty="0">
                <a:solidFill>
                  <a:srgbClr val="231F20"/>
                </a:solidFill>
                <a:latin typeface="Calibri"/>
                <a:ea typeface="+mn-ea"/>
                <a:cs typeface="Calibri"/>
              </a:rPr>
              <a:t>Do </a:t>
            </a:r>
            <a:r>
              <a:rPr sz="682" kern="1200" spc="-27" dirty="0">
                <a:solidFill>
                  <a:srgbClr val="231F20"/>
                </a:solidFill>
                <a:latin typeface="Calibri"/>
                <a:ea typeface="+mn-ea"/>
                <a:cs typeface="Calibri"/>
              </a:rPr>
              <a:t>not </a:t>
            </a:r>
            <a:r>
              <a:rPr sz="682" kern="1200" spc="-31" dirty="0">
                <a:solidFill>
                  <a:srgbClr val="231F20"/>
                </a:solidFill>
                <a:latin typeface="Calibri"/>
                <a:ea typeface="+mn-ea"/>
                <a:cs typeface="Calibri"/>
              </a:rPr>
              <a:t>undertake </a:t>
            </a:r>
            <a:r>
              <a:rPr sz="682" kern="1200" spc="-27" dirty="0">
                <a:solidFill>
                  <a:srgbClr val="231F20"/>
                </a:solidFill>
                <a:latin typeface="Calibri"/>
                <a:ea typeface="+mn-ea"/>
                <a:cs typeface="Calibri"/>
              </a:rPr>
              <a:t>buprenorphine</a:t>
            </a:r>
            <a:r>
              <a:rPr sz="682" kern="1200" spc="27" dirty="0">
                <a:solidFill>
                  <a:srgbClr val="231F20"/>
                </a:solidFill>
                <a:latin typeface="Calibri"/>
                <a:ea typeface="+mn-ea"/>
                <a:cs typeface="Calibri"/>
              </a:rPr>
              <a:t> </a:t>
            </a:r>
            <a:r>
              <a:rPr sz="682" kern="1200" spc="-31" dirty="0">
                <a:solidFill>
                  <a:srgbClr val="231F20"/>
                </a:solidFill>
                <a:latin typeface="Calibri"/>
                <a:ea typeface="+mn-ea"/>
                <a:cs typeface="Calibri"/>
              </a:rPr>
              <a:t>treatment</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14" dirty="0">
                <a:solidFill>
                  <a:srgbClr val="231F20"/>
                </a:solidFill>
                <a:latin typeface="Calibri"/>
                <a:ea typeface="+mn-ea"/>
                <a:cs typeface="Calibri"/>
              </a:rPr>
              <a:t>Refer</a:t>
            </a:r>
            <a:r>
              <a:rPr sz="682" kern="1200" spc="-3" dirty="0">
                <a:solidFill>
                  <a:srgbClr val="231F20"/>
                </a:solidFill>
                <a:latin typeface="Calibri"/>
                <a:ea typeface="+mn-ea"/>
                <a:cs typeface="Calibri"/>
              </a:rPr>
              <a:t> </a:t>
            </a:r>
            <a:r>
              <a:rPr sz="682" kern="1200" spc="-27" dirty="0">
                <a:solidFill>
                  <a:srgbClr val="231F20"/>
                </a:solidFill>
                <a:latin typeface="Calibri"/>
                <a:ea typeface="+mn-ea"/>
                <a:cs typeface="Calibri"/>
              </a:rPr>
              <a:t>the</a:t>
            </a:r>
            <a:r>
              <a:rPr sz="682" kern="1200" spc="-3" dirty="0">
                <a:solidFill>
                  <a:srgbClr val="231F20"/>
                </a:solidFill>
                <a:latin typeface="Calibri"/>
                <a:ea typeface="+mn-ea"/>
                <a:cs typeface="Calibri"/>
              </a:rPr>
              <a:t> </a:t>
            </a:r>
            <a:r>
              <a:rPr sz="682" kern="1200" spc="-27" dirty="0">
                <a:solidFill>
                  <a:srgbClr val="231F20"/>
                </a:solidFill>
                <a:latin typeface="Calibri"/>
                <a:ea typeface="+mn-ea"/>
                <a:cs typeface="Calibri"/>
              </a:rPr>
              <a:t>patient</a:t>
            </a:r>
            <a:r>
              <a:rPr sz="682" kern="1200" spc="-3" dirty="0">
                <a:solidFill>
                  <a:srgbClr val="231F20"/>
                </a:solidFill>
                <a:latin typeface="Calibri"/>
                <a:ea typeface="+mn-ea"/>
                <a:cs typeface="Calibri"/>
              </a:rPr>
              <a:t> </a:t>
            </a:r>
            <a:r>
              <a:rPr sz="682" kern="1200" spc="-20" dirty="0">
                <a:solidFill>
                  <a:srgbClr val="231F20"/>
                </a:solidFill>
                <a:latin typeface="Calibri"/>
                <a:ea typeface="+mn-ea"/>
                <a:cs typeface="Calibri"/>
              </a:rPr>
              <a:t>for</a:t>
            </a:r>
            <a:r>
              <a:rPr sz="682" kern="1200" spc="-3" dirty="0">
                <a:solidFill>
                  <a:srgbClr val="231F20"/>
                </a:solidFill>
                <a:latin typeface="Calibri"/>
                <a:ea typeface="+mn-ea"/>
                <a:cs typeface="Calibri"/>
              </a:rPr>
              <a:t> </a:t>
            </a:r>
            <a:r>
              <a:rPr sz="682" kern="1200" spc="-20" dirty="0">
                <a:solidFill>
                  <a:srgbClr val="231F20"/>
                </a:solidFill>
                <a:latin typeface="Calibri"/>
                <a:ea typeface="+mn-ea"/>
                <a:cs typeface="Calibri"/>
              </a:rPr>
              <a:t>psychiatric</a:t>
            </a:r>
            <a:r>
              <a:rPr sz="682" kern="1200" spc="-3" dirty="0">
                <a:solidFill>
                  <a:srgbClr val="231F20"/>
                </a:solidFill>
                <a:latin typeface="Calibri"/>
                <a:ea typeface="+mn-ea"/>
                <a:cs typeface="Calibri"/>
              </a:rPr>
              <a:t> </a:t>
            </a:r>
            <a:r>
              <a:rPr sz="682" kern="1200" spc="-27" dirty="0">
                <a:solidFill>
                  <a:srgbClr val="231F20"/>
                </a:solidFill>
                <a:latin typeface="Calibri"/>
                <a:ea typeface="+mn-ea"/>
                <a:cs typeface="Calibri"/>
              </a:rPr>
              <a:t>evaluation</a:t>
            </a:r>
            <a:r>
              <a:rPr sz="682" kern="1200" spc="-3" dirty="0">
                <a:solidFill>
                  <a:srgbClr val="231F20"/>
                </a:solidFill>
                <a:latin typeface="Calibri"/>
                <a:ea typeface="+mn-ea"/>
                <a:cs typeface="Calibri"/>
              </a:rPr>
              <a:t> </a:t>
            </a:r>
            <a:r>
              <a:rPr sz="682" kern="1200" spc="-24" dirty="0">
                <a:solidFill>
                  <a:srgbClr val="231F20"/>
                </a:solidFill>
                <a:latin typeface="Calibri"/>
                <a:ea typeface="+mn-ea"/>
                <a:cs typeface="Calibri"/>
              </a:rPr>
              <a:t>and</a:t>
            </a:r>
            <a:r>
              <a:rPr sz="682" kern="1200" spc="-3" dirty="0">
                <a:solidFill>
                  <a:srgbClr val="231F20"/>
                </a:solidFill>
                <a:latin typeface="Calibri"/>
                <a:ea typeface="+mn-ea"/>
                <a:cs typeface="Calibri"/>
              </a:rPr>
              <a:t> </a:t>
            </a:r>
            <a:r>
              <a:rPr sz="682" kern="1200" spc="-31" dirty="0">
                <a:solidFill>
                  <a:srgbClr val="231F20"/>
                </a:solidFill>
                <a:latin typeface="Calibri"/>
                <a:ea typeface="+mn-ea"/>
                <a:cs typeface="Calibri"/>
              </a:rPr>
              <a:t>treatment</a:t>
            </a:r>
            <a:r>
              <a:rPr sz="682" kern="1200" spc="-3" dirty="0">
                <a:solidFill>
                  <a:srgbClr val="231F20"/>
                </a:solidFill>
                <a:latin typeface="Calibri"/>
                <a:ea typeface="+mn-ea"/>
                <a:cs typeface="Calibri"/>
              </a:rPr>
              <a:t> </a:t>
            </a:r>
            <a:r>
              <a:rPr sz="682" kern="1200" spc="-24" dirty="0">
                <a:solidFill>
                  <a:srgbClr val="231F20"/>
                </a:solidFill>
                <a:latin typeface="Calibri"/>
                <a:ea typeface="+mn-ea"/>
                <a:cs typeface="Calibri"/>
              </a:rPr>
              <a:t>prior</a:t>
            </a:r>
            <a:r>
              <a:rPr sz="682" kern="1200" spc="-3" dirty="0">
                <a:solidFill>
                  <a:srgbClr val="231F20"/>
                </a:solidFill>
                <a:latin typeface="Calibri"/>
                <a:ea typeface="+mn-ea"/>
                <a:cs typeface="Calibri"/>
              </a:rPr>
              <a:t> </a:t>
            </a:r>
            <a:r>
              <a:rPr sz="682" kern="1200" spc="-24" dirty="0">
                <a:solidFill>
                  <a:srgbClr val="231F20"/>
                </a:solidFill>
                <a:latin typeface="Calibri"/>
                <a:ea typeface="+mn-ea"/>
                <a:cs typeface="Calibri"/>
              </a:rPr>
              <a:t>to</a:t>
            </a:r>
            <a:r>
              <a:rPr sz="682" kern="1200" spc="-3" dirty="0">
                <a:solidFill>
                  <a:srgbClr val="231F20"/>
                </a:solidFill>
                <a:latin typeface="Calibri"/>
                <a:ea typeface="+mn-ea"/>
                <a:cs typeface="Calibri"/>
              </a:rPr>
              <a:t> </a:t>
            </a:r>
            <a:r>
              <a:rPr sz="682" kern="1200" spc="-20" dirty="0">
                <a:solidFill>
                  <a:srgbClr val="231F20"/>
                </a:solidFill>
                <a:latin typeface="Calibri"/>
                <a:ea typeface="+mn-ea"/>
                <a:cs typeface="Calibri"/>
              </a:rPr>
              <a:t>initiating</a:t>
            </a:r>
            <a:r>
              <a:rPr sz="682" kern="1200" spc="-3" dirty="0">
                <a:solidFill>
                  <a:srgbClr val="231F20"/>
                </a:solidFill>
                <a:latin typeface="Calibri"/>
                <a:ea typeface="+mn-ea"/>
                <a:cs typeface="Calibri"/>
              </a:rPr>
              <a:t> </a:t>
            </a:r>
            <a:r>
              <a:rPr sz="682" kern="1200" spc="-20" dirty="0">
                <a:solidFill>
                  <a:srgbClr val="231F20"/>
                </a:solidFill>
                <a:latin typeface="Calibri"/>
                <a:ea typeface="+mn-ea"/>
                <a:cs typeface="Calibri"/>
              </a:rPr>
              <a:t>medication-assisted</a:t>
            </a:r>
            <a:r>
              <a:rPr sz="682" kern="1200" spc="-3" dirty="0">
                <a:solidFill>
                  <a:srgbClr val="231F20"/>
                </a:solidFill>
                <a:latin typeface="Calibri"/>
                <a:ea typeface="+mn-ea"/>
                <a:cs typeface="Calibri"/>
              </a:rPr>
              <a:t> </a:t>
            </a:r>
            <a:r>
              <a:rPr sz="682" kern="1200" spc="-31" dirty="0">
                <a:solidFill>
                  <a:srgbClr val="231F20"/>
                </a:solidFill>
                <a:latin typeface="Calibri"/>
                <a:ea typeface="+mn-ea"/>
                <a:cs typeface="Calibri"/>
              </a:rPr>
              <a:t>treatment</a:t>
            </a:r>
            <a:endParaRPr sz="682" kern="1200">
              <a:solidFill>
                <a:prstClr val="black"/>
              </a:solidFill>
              <a:latin typeface="Calibri"/>
              <a:ea typeface="+mn-ea"/>
              <a:cs typeface="Calibri"/>
            </a:endParaRPr>
          </a:p>
        </p:txBody>
      </p:sp>
      <p:sp>
        <p:nvSpPr>
          <p:cNvPr id="7" name="object 7"/>
          <p:cNvSpPr/>
          <p:nvPr/>
        </p:nvSpPr>
        <p:spPr>
          <a:xfrm>
            <a:off x="7221682" y="619097"/>
            <a:ext cx="0" cy="596611"/>
          </a:xfrm>
          <a:custGeom>
            <a:avLst/>
            <a:gdLst/>
            <a:ahLst/>
            <a:cxnLst/>
            <a:rect l="l" t="t" r="r" b="b"/>
            <a:pathLst>
              <a:path h="875030">
                <a:moveTo>
                  <a:pt x="0" y="0"/>
                </a:moveTo>
                <a:lnTo>
                  <a:pt x="0" y="874801"/>
                </a:lnTo>
              </a:path>
            </a:pathLst>
          </a:custGeom>
          <a:ln w="3175">
            <a:solidFill>
              <a:srgbClr val="EE3124"/>
            </a:solidFill>
          </a:ln>
        </p:spPr>
        <p:txBody>
          <a:bodyPr wrap="square" lIns="0" tIns="0" rIns="0" bIns="0" rtlCol="0"/>
          <a:lstStyle/>
          <a:p>
            <a:pPr defTabSz="623438"/>
            <a:endParaRPr sz="1227" kern="1200">
              <a:solidFill>
                <a:prstClr val="black"/>
              </a:solidFill>
              <a:latin typeface="Calibri"/>
              <a:ea typeface="+mn-ea"/>
              <a:cs typeface="+mn-cs"/>
            </a:endParaRPr>
          </a:p>
        </p:txBody>
      </p:sp>
      <p:sp>
        <p:nvSpPr>
          <p:cNvPr id="8" name="object 8"/>
          <p:cNvSpPr txBox="1"/>
          <p:nvPr/>
        </p:nvSpPr>
        <p:spPr>
          <a:xfrm>
            <a:off x="2537113" y="306540"/>
            <a:ext cx="4023880" cy="2754945"/>
          </a:xfrm>
          <a:prstGeom prst="rect">
            <a:avLst/>
          </a:prstGeom>
        </p:spPr>
        <p:txBody>
          <a:bodyPr vert="horz" wrap="square" lIns="0" tIns="8659" rIns="0" bIns="0" rtlCol="0">
            <a:spAutoFit/>
          </a:bodyPr>
          <a:lstStyle/>
          <a:p>
            <a:pPr marL="8659" defTabSz="623438">
              <a:spcBef>
                <a:spcPts val="68"/>
              </a:spcBef>
            </a:pPr>
            <a:r>
              <a:rPr sz="614" kern="1200" spc="-7" dirty="0">
                <a:solidFill>
                  <a:srgbClr val="768D99"/>
                </a:solidFill>
                <a:latin typeface="Tahoma"/>
                <a:ea typeface="+mn-ea"/>
                <a:cs typeface="Tahoma"/>
              </a:rPr>
              <a:t>Opioid </a:t>
            </a:r>
            <a:r>
              <a:rPr sz="614" kern="1200" spc="-44" dirty="0">
                <a:solidFill>
                  <a:srgbClr val="768D99"/>
                </a:solidFill>
                <a:latin typeface="Tahoma"/>
                <a:ea typeface="+mn-ea"/>
                <a:cs typeface="Tahoma"/>
              </a:rPr>
              <a:t>and </a:t>
            </a:r>
            <a:r>
              <a:rPr sz="614" kern="1200" spc="-37" dirty="0">
                <a:solidFill>
                  <a:srgbClr val="768D99"/>
                </a:solidFill>
                <a:latin typeface="Tahoma"/>
                <a:ea typeface="+mn-ea"/>
                <a:cs typeface="Tahoma"/>
              </a:rPr>
              <a:t>Buprenorphine </a:t>
            </a:r>
            <a:r>
              <a:rPr sz="614" kern="1200" spc="-34" dirty="0">
                <a:solidFill>
                  <a:srgbClr val="768D99"/>
                </a:solidFill>
                <a:latin typeface="Tahoma"/>
                <a:ea typeface="+mn-ea"/>
                <a:cs typeface="Tahoma"/>
              </a:rPr>
              <a:t>Prescriber </a:t>
            </a:r>
            <a:r>
              <a:rPr sz="614" kern="1200" spc="-37" dirty="0">
                <a:solidFill>
                  <a:srgbClr val="768D99"/>
                </a:solidFill>
                <a:latin typeface="Tahoma"/>
                <a:ea typeface="+mn-ea"/>
                <a:cs typeface="Tahoma"/>
              </a:rPr>
              <a:t>Regulations</a:t>
            </a:r>
            <a:r>
              <a:rPr sz="614" kern="1200" spc="-147" dirty="0">
                <a:solidFill>
                  <a:srgbClr val="768D99"/>
                </a:solidFill>
                <a:latin typeface="Tahoma"/>
                <a:ea typeface="+mn-ea"/>
                <a:cs typeface="Tahoma"/>
              </a:rPr>
              <a:t> </a:t>
            </a:r>
            <a:r>
              <a:rPr sz="614" kern="1200" spc="-14" dirty="0">
                <a:solidFill>
                  <a:srgbClr val="768D99"/>
                </a:solidFill>
                <a:latin typeface="Tahoma"/>
                <a:ea typeface="+mn-ea"/>
                <a:cs typeface="Tahoma"/>
              </a:rPr>
              <a:t>Guide</a:t>
            </a:r>
            <a:endParaRPr sz="614" kern="1200">
              <a:solidFill>
                <a:prstClr val="black"/>
              </a:solidFill>
              <a:latin typeface="Tahoma"/>
              <a:ea typeface="+mn-ea"/>
              <a:cs typeface="Tahoma"/>
            </a:endParaRPr>
          </a:p>
          <a:p>
            <a:pPr defTabSz="623438"/>
            <a:endParaRPr sz="750" kern="1200">
              <a:solidFill>
                <a:prstClr val="black"/>
              </a:solidFill>
              <a:latin typeface="Times New Roman"/>
              <a:ea typeface="+mn-ea"/>
              <a:cs typeface="Times New Roman"/>
            </a:endParaRPr>
          </a:p>
          <a:p>
            <a:pPr marL="8659" defTabSz="623438">
              <a:lnSpc>
                <a:spcPts val="1282"/>
              </a:lnSpc>
              <a:spcBef>
                <a:spcPts val="610"/>
              </a:spcBef>
            </a:pPr>
            <a:r>
              <a:rPr sz="1091" b="1" kern="1200" spc="34" dirty="0">
                <a:solidFill>
                  <a:srgbClr val="1FAA97"/>
                </a:solidFill>
                <a:latin typeface="Calibri"/>
                <a:ea typeface="+mn-ea"/>
                <a:cs typeface="Calibri"/>
              </a:rPr>
              <a:t>Step</a:t>
            </a:r>
            <a:r>
              <a:rPr sz="1091" b="1" kern="1200" spc="-85" dirty="0">
                <a:solidFill>
                  <a:srgbClr val="1FAA97"/>
                </a:solidFill>
                <a:latin typeface="Calibri"/>
                <a:ea typeface="+mn-ea"/>
                <a:cs typeface="Calibri"/>
              </a:rPr>
              <a:t> </a:t>
            </a:r>
            <a:r>
              <a:rPr sz="1091" b="1" kern="1200" spc="-17" dirty="0">
                <a:solidFill>
                  <a:srgbClr val="1FAA97"/>
                </a:solidFill>
                <a:latin typeface="Calibri"/>
                <a:ea typeface="+mn-ea"/>
                <a:cs typeface="Calibri"/>
              </a:rPr>
              <a:t>7</a:t>
            </a:r>
            <a:endParaRPr sz="1091" kern="1200">
              <a:solidFill>
                <a:prstClr val="black"/>
              </a:solidFill>
              <a:latin typeface="Calibri"/>
              <a:ea typeface="+mn-ea"/>
              <a:cs typeface="Calibri"/>
            </a:endParaRPr>
          </a:p>
          <a:p>
            <a:pPr marL="8659" defTabSz="623438">
              <a:lnSpc>
                <a:spcPts val="941"/>
              </a:lnSpc>
            </a:pPr>
            <a:r>
              <a:rPr sz="818" kern="1200" spc="-7" dirty="0">
                <a:solidFill>
                  <a:srgbClr val="1FAA97"/>
                </a:solidFill>
                <a:latin typeface="Calibri"/>
                <a:ea typeface="+mn-ea"/>
                <a:cs typeface="Calibri"/>
              </a:rPr>
              <a:t>During </a:t>
            </a:r>
            <a:r>
              <a:rPr sz="818" kern="1200" spc="-34" dirty="0">
                <a:solidFill>
                  <a:srgbClr val="1FAA97"/>
                </a:solidFill>
                <a:latin typeface="Calibri"/>
                <a:ea typeface="+mn-ea"/>
                <a:cs typeface="Calibri"/>
              </a:rPr>
              <a:t>the </a:t>
            </a:r>
            <a:r>
              <a:rPr sz="818" kern="1200" spc="-27" dirty="0">
                <a:solidFill>
                  <a:srgbClr val="1FAA97"/>
                </a:solidFill>
                <a:latin typeface="Calibri"/>
                <a:ea typeface="+mn-ea"/>
                <a:cs typeface="Calibri"/>
              </a:rPr>
              <a:t>course </a:t>
            </a:r>
            <a:r>
              <a:rPr sz="818" kern="1200" spc="-14" dirty="0">
                <a:solidFill>
                  <a:srgbClr val="1FAA97"/>
                </a:solidFill>
                <a:latin typeface="Calibri"/>
                <a:ea typeface="+mn-ea"/>
                <a:cs typeface="Calibri"/>
              </a:rPr>
              <a:t>of</a:t>
            </a:r>
            <a:r>
              <a:rPr sz="818" kern="1200" spc="24" dirty="0">
                <a:solidFill>
                  <a:srgbClr val="1FAA97"/>
                </a:solidFill>
                <a:latin typeface="Calibri"/>
                <a:ea typeface="+mn-ea"/>
                <a:cs typeface="Calibri"/>
              </a:rPr>
              <a:t> </a:t>
            </a:r>
            <a:r>
              <a:rPr sz="818" kern="1200" spc="-37" dirty="0">
                <a:solidFill>
                  <a:srgbClr val="1FAA97"/>
                </a:solidFill>
                <a:latin typeface="Calibri"/>
                <a:ea typeface="+mn-ea"/>
                <a:cs typeface="Calibri"/>
              </a:rPr>
              <a:t>treatment:</a:t>
            </a:r>
            <a:endParaRPr sz="818" kern="1200">
              <a:solidFill>
                <a:prstClr val="black"/>
              </a:solidFill>
              <a:latin typeface="Calibri"/>
              <a:ea typeface="+mn-ea"/>
              <a:cs typeface="Calibri"/>
            </a:endParaRPr>
          </a:p>
          <a:p>
            <a:pPr marL="47624" defTabSz="623438">
              <a:lnSpc>
                <a:spcPts val="805"/>
              </a:lnSpc>
            </a:pPr>
            <a:r>
              <a:rPr sz="682" kern="1200" spc="682" dirty="0">
                <a:solidFill>
                  <a:srgbClr val="517891"/>
                </a:solidFill>
                <a:latin typeface="Webdings"/>
                <a:ea typeface="+mn-ea"/>
                <a:cs typeface="Webdings"/>
              </a:rPr>
              <a:t>�</a:t>
            </a:r>
            <a:r>
              <a:rPr sz="682" kern="1200" spc="256" dirty="0">
                <a:solidFill>
                  <a:srgbClr val="517891"/>
                </a:solidFill>
                <a:latin typeface="Times New Roman"/>
                <a:ea typeface="+mn-ea"/>
                <a:cs typeface="Times New Roman"/>
              </a:rPr>
              <a:t> </a:t>
            </a:r>
            <a:r>
              <a:rPr sz="682" kern="1200" spc="-20" dirty="0">
                <a:solidFill>
                  <a:srgbClr val="231F20"/>
                </a:solidFill>
                <a:latin typeface="Calibri"/>
                <a:ea typeface="+mn-ea"/>
                <a:cs typeface="Calibri"/>
              </a:rPr>
              <a:t>Ensure counseling for </a:t>
            </a:r>
            <a:r>
              <a:rPr sz="682" kern="1200" spc="-27" dirty="0">
                <a:solidFill>
                  <a:srgbClr val="231F20"/>
                </a:solidFill>
                <a:latin typeface="Calibri"/>
                <a:ea typeface="+mn-ea"/>
                <a:cs typeface="Calibri"/>
              </a:rPr>
              <a:t>the patient </a:t>
            </a:r>
            <a:r>
              <a:rPr sz="682" kern="1200" spc="-14" dirty="0">
                <a:solidFill>
                  <a:srgbClr val="231F20"/>
                </a:solidFill>
                <a:latin typeface="Calibri"/>
                <a:ea typeface="+mn-ea"/>
                <a:cs typeface="Calibri"/>
              </a:rPr>
              <a:t>(see </a:t>
            </a:r>
            <a:r>
              <a:rPr sz="682" kern="1200" spc="-20" dirty="0">
                <a:solidFill>
                  <a:srgbClr val="231F20"/>
                </a:solidFill>
                <a:latin typeface="Calibri"/>
                <a:ea typeface="+mn-ea"/>
                <a:cs typeface="Calibri"/>
              </a:rPr>
              <a:t>special </a:t>
            </a:r>
            <a:r>
              <a:rPr sz="682" kern="1200" spc="-24" dirty="0">
                <a:solidFill>
                  <a:srgbClr val="231F20"/>
                </a:solidFill>
                <a:latin typeface="Calibri"/>
                <a:ea typeface="+mn-ea"/>
                <a:cs typeface="Calibri"/>
              </a:rPr>
              <a:t>considerations </a:t>
            </a:r>
            <a:r>
              <a:rPr sz="682" kern="1200" spc="-20" dirty="0">
                <a:solidFill>
                  <a:srgbClr val="231F20"/>
                </a:solidFill>
                <a:latin typeface="Calibri"/>
                <a:ea typeface="+mn-ea"/>
                <a:cs typeface="Calibri"/>
              </a:rPr>
              <a:t>for </a:t>
            </a:r>
            <a:r>
              <a:rPr sz="682" kern="1200" spc="-17" dirty="0">
                <a:solidFill>
                  <a:srgbClr val="231F20"/>
                </a:solidFill>
                <a:latin typeface="Calibri"/>
                <a:ea typeface="+mn-ea"/>
                <a:cs typeface="Calibri"/>
              </a:rPr>
              <a:t>details)</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89" dirty="0">
                <a:solidFill>
                  <a:srgbClr val="517891"/>
                </a:solidFill>
                <a:latin typeface="Times New Roman"/>
                <a:ea typeface="+mn-ea"/>
                <a:cs typeface="Times New Roman"/>
              </a:rPr>
              <a:t> </a:t>
            </a:r>
            <a:r>
              <a:rPr sz="682" kern="1200" spc="-10" dirty="0">
                <a:solidFill>
                  <a:srgbClr val="231F20"/>
                </a:solidFill>
                <a:latin typeface="Calibri"/>
                <a:ea typeface="+mn-ea"/>
                <a:cs typeface="Calibri"/>
              </a:rPr>
              <a:t>Limits </a:t>
            </a:r>
            <a:r>
              <a:rPr sz="682" kern="1200" spc="-24" dirty="0">
                <a:solidFill>
                  <a:srgbClr val="231F20"/>
                </a:solidFill>
                <a:latin typeface="Calibri"/>
                <a:ea typeface="+mn-ea"/>
                <a:cs typeface="Calibri"/>
              </a:rPr>
              <a:t>to strength </a:t>
            </a:r>
            <a:r>
              <a:rPr sz="682" kern="1200" spc="-14" dirty="0">
                <a:solidFill>
                  <a:srgbClr val="231F20"/>
                </a:solidFill>
                <a:latin typeface="Calibri"/>
                <a:ea typeface="+mn-ea"/>
                <a:cs typeface="Calibri"/>
              </a:rPr>
              <a:t>of </a:t>
            </a:r>
            <a:r>
              <a:rPr sz="682" kern="1200" spc="-24" dirty="0">
                <a:solidFill>
                  <a:srgbClr val="231F20"/>
                </a:solidFill>
                <a:latin typeface="Calibri"/>
                <a:ea typeface="+mn-ea"/>
                <a:cs typeface="Calibri"/>
              </a:rPr>
              <a:t>prescription:</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14" dirty="0">
                <a:solidFill>
                  <a:srgbClr val="231F20"/>
                </a:solidFill>
                <a:latin typeface="Calibri"/>
                <a:ea typeface="+mn-ea"/>
                <a:cs typeface="Calibri"/>
              </a:rPr>
              <a:t>Document</a:t>
            </a:r>
            <a:r>
              <a:rPr sz="682" kern="1200" dirty="0">
                <a:solidFill>
                  <a:srgbClr val="231F20"/>
                </a:solidFill>
                <a:latin typeface="Calibri"/>
                <a:ea typeface="+mn-ea"/>
                <a:cs typeface="Calibri"/>
              </a:rPr>
              <a:t> </a:t>
            </a:r>
            <a:r>
              <a:rPr sz="682" kern="1200" spc="-27" dirty="0">
                <a:solidFill>
                  <a:srgbClr val="231F20"/>
                </a:solidFill>
                <a:latin typeface="Calibri"/>
                <a:ea typeface="+mn-ea"/>
                <a:cs typeface="Calibri"/>
              </a:rPr>
              <a:t>in</a:t>
            </a:r>
            <a:r>
              <a:rPr sz="682" kern="1200" dirty="0">
                <a:solidFill>
                  <a:srgbClr val="231F20"/>
                </a:solidFill>
                <a:latin typeface="Calibri"/>
                <a:ea typeface="+mn-ea"/>
                <a:cs typeface="Calibri"/>
              </a:rPr>
              <a:t> </a:t>
            </a:r>
            <a:r>
              <a:rPr sz="682" kern="1200" spc="-27" dirty="0">
                <a:solidFill>
                  <a:srgbClr val="231F20"/>
                </a:solidFill>
                <a:latin typeface="Calibri"/>
                <a:ea typeface="+mn-ea"/>
                <a:cs typeface="Calibri"/>
              </a:rPr>
              <a:t>the</a:t>
            </a:r>
            <a:r>
              <a:rPr sz="682" kern="1200" dirty="0">
                <a:solidFill>
                  <a:srgbClr val="231F20"/>
                </a:solidFill>
                <a:latin typeface="Calibri"/>
                <a:ea typeface="+mn-ea"/>
                <a:cs typeface="Calibri"/>
              </a:rPr>
              <a:t> </a:t>
            </a:r>
            <a:r>
              <a:rPr sz="682" kern="1200" spc="-20" dirty="0">
                <a:solidFill>
                  <a:srgbClr val="231F20"/>
                </a:solidFill>
                <a:latin typeface="Calibri"/>
                <a:ea typeface="+mn-ea"/>
                <a:cs typeface="Calibri"/>
              </a:rPr>
              <a:t>medical</a:t>
            </a:r>
            <a:r>
              <a:rPr sz="682" kern="1200" dirty="0">
                <a:solidFill>
                  <a:srgbClr val="231F20"/>
                </a:solidFill>
                <a:latin typeface="Calibri"/>
                <a:ea typeface="+mn-ea"/>
                <a:cs typeface="Calibri"/>
              </a:rPr>
              <a:t> </a:t>
            </a:r>
            <a:r>
              <a:rPr sz="682" kern="1200" spc="-24" dirty="0">
                <a:solidFill>
                  <a:srgbClr val="231F20"/>
                </a:solidFill>
                <a:latin typeface="Calibri"/>
                <a:ea typeface="+mn-ea"/>
                <a:cs typeface="Calibri"/>
              </a:rPr>
              <a:t>record</a:t>
            </a:r>
            <a:r>
              <a:rPr sz="682" kern="1200" dirty="0">
                <a:solidFill>
                  <a:srgbClr val="231F20"/>
                </a:solidFill>
                <a:latin typeface="Calibri"/>
                <a:ea typeface="+mn-ea"/>
                <a:cs typeface="Calibri"/>
              </a:rPr>
              <a:t> </a:t>
            </a:r>
            <a:r>
              <a:rPr sz="682" kern="1200" spc="-27" dirty="0">
                <a:solidFill>
                  <a:srgbClr val="231F20"/>
                </a:solidFill>
                <a:latin typeface="Calibri"/>
                <a:ea typeface="+mn-ea"/>
                <a:cs typeface="Calibri"/>
              </a:rPr>
              <a:t>rationale</a:t>
            </a:r>
            <a:r>
              <a:rPr sz="682" kern="1200" dirty="0">
                <a:solidFill>
                  <a:srgbClr val="231F20"/>
                </a:solidFill>
                <a:latin typeface="Calibri"/>
                <a:ea typeface="+mn-ea"/>
                <a:cs typeface="Calibri"/>
              </a:rPr>
              <a:t> </a:t>
            </a:r>
            <a:r>
              <a:rPr sz="682" kern="1200" spc="-20" dirty="0">
                <a:solidFill>
                  <a:srgbClr val="231F20"/>
                </a:solidFill>
                <a:latin typeface="Calibri"/>
                <a:ea typeface="+mn-ea"/>
                <a:cs typeface="Calibri"/>
              </a:rPr>
              <a:t>for</a:t>
            </a:r>
            <a:r>
              <a:rPr sz="682" kern="1200" dirty="0">
                <a:solidFill>
                  <a:srgbClr val="231F20"/>
                </a:solidFill>
                <a:latin typeface="Calibri"/>
                <a:ea typeface="+mn-ea"/>
                <a:cs typeface="Calibri"/>
              </a:rPr>
              <a:t> </a:t>
            </a:r>
            <a:r>
              <a:rPr sz="682" kern="1200" spc="-24" dirty="0">
                <a:solidFill>
                  <a:srgbClr val="231F20"/>
                </a:solidFill>
                <a:latin typeface="Calibri"/>
                <a:ea typeface="+mn-ea"/>
                <a:cs typeface="Calibri"/>
              </a:rPr>
              <a:t>prescribed</a:t>
            </a:r>
            <a:r>
              <a:rPr sz="682" kern="1200" dirty="0">
                <a:solidFill>
                  <a:srgbClr val="231F20"/>
                </a:solidFill>
                <a:latin typeface="Calibri"/>
                <a:ea typeface="+mn-ea"/>
                <a:cs typeface="Calibri"/>
              </a:rPr>
              <a:t> </a:t>
            </a:r>
            <a:r>
              <a:rPr sz="682" kern="1200" spc="-24" dirty="0">
                <a:solidFill>
                  <a:srgbClr val="231F20"/>
                </a:solidFill>
                <a:latin typeface="Calibri"/>
                <a:ea typeface="+mn-ea"/>
                <a:cs typeface="Calibri"/>
              </a:rPr>
              <a:t>doses</a:t>
            </a:r>
            <a:r>
              <a:rPr sz="682" kern="1200" dirty="0">
                <a:solidFill>
                  <a:srgbClr val="231F20"/>
                </a:solidFill>
                <a:latin typeface="Calibri"/>
                <a:ea typeface="+mn-ea"/>
                <a:cs typeface="Calibri"/>
              </a:rPr>
              <a:t> </a:t>
            </a:r>
            <a:r>
              <a:rPr sz="682" kern="1200" spc="-17" dirty="0">
                <a:solidFill>
                  <a:srgbClr val="231F20"/>
                </a:solidFill>
                <a:latin typeface="Calibri"/>
                <a:ea typeface="+mn-ea"/>
                <a:cs typeface="Calibri"/>
              </a:rPr>
              <a:t>exceeding</a:t>
            </a:r>
            <a:r>
              <a:rPr sz="682" kern="1200" dirty="0">
                <a:solidFill>
                  <a:srgbClr val="231F20"/>
                </a:solidFill>
                <a:latin typeface="Calibri"/>
                <a:ea typeface="+mn-ea"/>
                <a:cs typeface="Calibri"/>
              </a:rPr>
              <a:t> </a:t>
            </a:r>
            <a:r>
              <a:rPr sz="682" kern="1200" spc="-68" dirty="0">
                <a:solidFill>
                  <a:srgbClr val="231F20"/>
                </a:solidFill>
                <a:latin typeface="Calibri"/>
                <a:ea typeface="+mn-ea"/>
                <a:cs typeface="Calibri"/>
              </a:rPr>
              <a:t>16</a:t>
            </a:r>
            <a:r>
              <a:rPr sz="682" kern="1200" dirty="0">
                <a:solidFill>
                  <a:srgbClr val="231F20"/>
                </a:solidFill>
                <a:latin typeface="Calibri"/>
                <a:ea typeface="+mn-ea"/>
                <a:cs typeface="Calibri"/>
              </a:rPr>
              <a:t> </a:t>
            </a:r>
            <a:r>
              <a:rPr sz="682" kern="1200" spc="-10" dirty="0">
                <a:solidFill>
                  <a:srgbClr val="231F20"/>
                </a:solidFill>
                <a:latin typeface="Calibri"/>
                <a:ea typeface="+mn-ea"/>
                <a:cs typeface="Calibri"/>
              </a:rPr>
              <a:t>mg.</a:t>
            </a:r>
            <a:r>
              <a:rPr sz="682" kern="1200" dirty="0">
                <a:solidFill>
                  <a:srgbClr val="231F20"/>
                </a:solidFill>
                <a:latin typeface="Calibri"/>
                <a:ea typeface="+mn-ea"/>
                <a:cs typeface="Calibri"/>
              </a:rPr>
              <a:t> </a:t>
            </a:r>
            <a:r>
              <a:rPr sz="682" kern="1200" spc="-14" dirty="0">
                <a:solidFill>
                  <a:srgbClr val="231F20"/>
                </a:solidFill>
                <a:latin typeface="Calibri"/>
                <a:ea typeface="+mn-ea"/>
                <a:cs typeface="Calibri"/>
              </a:rPr>
              <a:t>of</a:t>
            </a:r>
            <a:r>
              <a:rPr sz="682" kern="1200" dirty="0">
                <a:solidFill>
                  <a:srgbClr val="231F20"/>
                </a:solidFill>
                <a:latin typeface="Calibri"/>
                <a:ea typeface="+mn-ea"/>
                <a:cs typeface="Calibri"/>
              </a:rPr>
              <a:t> </a:t>
            </a:r>
            <a:r>
              <a:rPr sz="682" kern="1200" spc="-27" dirty="0">
                <a:solidFill>
                  <a:srgbClr val="231F20"/>
                </a:solidFill>
                <a:latin typeface="Calibri"/>
                <a:ea typeface="+mn-ea"/>
                <a:cs typeface="Calibri"/>
              </a:rPr>
              <a:t>buprenorphine</a:t>
            </a:r>
            <a:r>
              <a:rPr sz="682" kern="1200" dirty="0">
                <a:solidFill>
                  <a:srgbClr val="231F20"/>
                </a:solidFill>
                <a:latin typeface="Calibri"/>
                <a:ea typeface="+mn-ea"/>
                <a:cs typeface="Calibri"/>
              </a:rPr>
              <a:t> </a:t>
            </a:r>
            <a:r>
              <a:rPr sz="682" kern="1200" spc="-24" dirty="0">
                <a:solidFill>
                  <a:srgbClr val="231F20"/>
                </a:solidFill>
                <a:latin typeface="Calibri"/>
                <a:ea typeface="+mn-ea"/>
                <a:cs typeface="Calibri"/>
              </a:rPr>
              <a:t>per</a:t>
            </a:r>
            <a:r>
              <a:rPr sz="682" kern="1200" dirty="0">
                <a:solidFill>
                  <a:srgbClr val="231F20"/>
                </a:solidFill>
                <a:latin typeface="Calibri"/>
                <a:ea typeface="+mn-ea"/>
                <a:cs typeface="Calibri"/>
              </a:rPr>
              <a:t> </a:t>
            </a:r>
            <a:r>
              <a:rPr sz="682" kern="1200" spc="-20" dirty="0">
                <a:solidFill>
                  <a:srgbClr val="231F20"/>
                </a:solidFill>
                <a:latin typeface="Calibri"/>
                <a:ea typeface="+mn-ea"/>
                <a:cs typeface="Calibri"/>
              </a:rPr>
              <a:t>day</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24" dirty="0">
                <a:solidFill>
                  <a:srgbClr val="231F20"/>
                </a:solidFill>
                <a:latin typeface="Calibri"/>
                <a:ea typeface="+mn-ea"/>
                <a:cs typeface="Calibri"/>
              </a:rPr>
              <a:t>Do </a:t>
            </a:r>
            <a:r>
              <a:rPr sz="682" kern="1200" spc="-27" dirty="0">
                <a:solidFill>
                  <a:srgbClr val="231F20"/>
                </a:solidFill>
                <a:latin typeface="Calibri"/>
                <a:ea typeface="+mn-ea"/>
                <a:cs typeface="Calibri"/>
              </a:rPr>
              <a:t>not </a:t>
            </a:r>
            <a:r>
              <a:rPr sz="682" kern="1200" spc="-20" dirty="0">
                <a:solidFill>
                  <a:srgbClr val="231F20"/>
                </a:solidFill>
                <a:latin typeface="Calibri"/>
                <a:ea typeface="+mn-ea"/>
                <a:cs typeface="Calibri"/>
              </a:rPr>
              <a:t>exceed </a:t>
            </a:r>
            <a:r>
              <a:rPr sz="682" kern="1200" spc="-37" dirty="0">
                <a:solidFill>
                  <a:srgbClr val="231F20"/>
                </a:solidFill>
                <a:latin typeface="Calibri"/>
                <a:ea typeface="+mn-ea"/>
                <a:cs typeface="Calibri"/>
              </a:rPr>
              <a:t>24  </a:t>
            </a:r>
            <a:r>
              <a:rPr sz="682" kern="1200" spc="-10" dirty="0">
                <a:solidFill>
                  <a:srgbClr val="231F20"/>
                </a:solidFill>
                <a:latin typeface="Calibri"/>
                <a:ea typeface="+mn-ea"/>
                <a:cs typeface="Calibri"/>
              </a:rPr>
              <a:t>mg. </a:t>
            </a:r>
            <a:r>
              <a:rPr sz="682" kern="1200" spc="-14" dirty="0">
                <a:solidFill>
                  <a:srgbClr val="231F20"/>
                </a:solidFill>
                <a:latin typeface="Calibri"/>
                <a:ea typeface="+mn-ea"/>
                <a:cs typeface="Calibri"/>
              </a:rPr>
              <a:t>of </a:t>
            </a:r>
            <a:r>
              <a:rPr sz="682" kern="1200" spc="-27" dirty="0">
                <a:solidFill>
                  <a:srgbClr val="231F20"/>
                </a:solidFill>
                <a:latin typeface="Calibri"/>
                <a:ea typeface="+mn-ea"/>
                <a:cs typeface="Calibri"/>
              </a:rPr>
              <a:t>buprenorphine </a:t>
            </a:r>
            <a:r>
              <a:rPr sz="682" kern="1200" spc="-24" dirty="0">
                <a:solidFill>
                  <a:srgbClr val="231F20"/>
                </a:solidFill>
                <a:latin typeface="Calibri"/>
                <a:ea typeface="+mn-ea"/>
                <a:cs typeface="Calibri"/>
              </a:rPr>
              <a:t>per</a:t>
            </a:r>
            <a:r>
              <a:rPr sz="682" kern="1200" spc="-17" dirty="0">
                <a:solidFill>
                  <a:srgbClr val="231F20"/>
                </a:solidFill>
                <a:latin typeface="Calibri"/>
                <a:ea typeface="+mn-ea"/>
                <a:cs typeface="Calibri"/>
              </a:rPr>
              <a:t> </a:t>
            </a:r>
            <a:r>
              <a:rPr sz="682" kern="1200" spc="-20" dirty="0">
                <a:solidFill>
                  <a:srgbClr val="231F20"/>
                </a:solidFill>
                <a:latin typeface="Calibri"/>
                <a:ea typeface="+mn-ea"/>
                <a:cs typeface="Calibri"/>
              </a:rPr>
              <a:t>day</a:t>
            </a:r>
            <a:endParaRPr sz="682" kern="1200">
              <a:solidFill>
                <a:prstClr val="black"/>
              </a:solidFill>
              <a:latin typeface="Calibri"/>
              <a:ea typeface="+mn-ea"/>
              <a:cs typeface="Calibri"/>
            </a:endParaRPr>
          </a:p>
          <a:p>
            <a:pPr marL="164518" marR="89619" indent="-116895" defTabSz="623438"/>
            <a:r>
              <a:rPr sz="682" kern="1200" spc="682" dirty="0">
                <a:solidFill>
                  <a:srgbClr val="517891"/>
                </a:solidFill>
                <a:latin typeface="Webdings"/>
                <a:ea typeface="+mn-ea"/>
                <a:cs typeface="Webdings"/>
              </a:rPr>
              <a:t>�</a:t>
            </a:r>
            <a:r>
              <a:rPr sz="682" kern="1200" spc="481" dirty="0">
                <a:solidFill>
                  <a:srgbClr val="517891"/>
                </a:solidFill>
                <a:latin typeface="Times New Roman"/>
                <a:ea typeface="+mn-ea"/>
                <a:cs typeface="Times New Roman"/>
              </a:rPr>
              <a:t> </a:t>
            </a:r>
            <a:r>
              <a:rPr sz="682" kern="1200" spc="-20" dirty="0">
                <a:solidFill>
                  <a:srgbClr val="231F20"/>
                </a:solidFill>
                <a:latin typeface="Calibri"/>
                <a:ea typeface="+mn-ea"/>
                <a:cs typeface="Calibri"/>
              </a:rPr>
              <a:t>Require </a:t>
            </a:r>
            <a:r>
              <a:rPr sz="682" kern="1200" spc="-31" dirty="0">
                <a:solidFill>
                  <a:srgbClr val="231F20"/>
                </a:solidFill>
                <a:latin typeface="Calibri"/>
                <a:ea typeface="+mn-ea"/>
                <a:cs typeface="Calibri"/>
              </a:rPr>
              <a:t>urine </a:t>
            </a:r>
            <a:r>
              <a:rPr sz="682" kern="1200" spc="-14" dirty="0">
                <a:solidFill>
                  <a:srgbClr val="231F20"/>
                </a:solidFill>
                <a:latin typeface="Calibri"/>
                <a:ea typeface="+mn-ea"/>
                <a:cs typeface="Calibri"/>
              </a:rPr>
              <a:t>drug </a:t>
            </a:r>
            <a:r>
              <a:rPr sz="682" kern="1200" spc="-27" dirty="0">
                <a:solidFill>
                  <a:srgbClr val="231F20"/>
                </a:solidFill>
                <a:latin typeface="Calibri"/>
                <a:ea typeface="+mn-ea"/>
                <a:cs typeface="Calibri"/>
              </a:rPr>
              <a:t>screens or </a:t>
            </a:r>
            <a:r>
              <a:rPr sz="682" kern="1200" spc="-34" dirty="0">
                <a:solidFill>
                  <a:srgbClr val="231F20"/>
                </a:solidFill>
                <a:latin typeface="Calibri"/>
                <a:ea typeface="+mn-ea"/>
                <a:cs typeface="Calibri"/>
              </a:rPr>
              <a:t>serum </a:t>
            </a:r>
            <a:r>
              <a:rPr sz="682" kern="1200" spc="-24" dirty="0">
                <a:solidFill>
                  <a:srgbClr val="231F20"/>
                </a:solidFill>
                <a:latin typeface="Calibri"/>
                <a:ea typeface="+mn-ea"/>
                <a:cs typeface="Calibri"/>
              </a:rPr>
              <a:t>medication levels </a:t>
            </a:r>
            <a:r>
              <a:rPr sz="682" kern="1200" spc="-31" dirty="0">
                <a:solidFill>
                  <a:srgbClr val="231F20"/>
                </a:solidFill>
                <a:latin typeface="Calibri"/>
                <a:ea typeface="+mn-ea"/>
                <a:cs typeface="Calibri"/>
              </a:rPr>
              <a:t>at </a:t>
            </a:r>
            <a:r>
              <a:rPr sz="682" kern="1200" spc="-27" dirty="0">
                <a:solidFill>
                  <a:srgbClr val="231F20"/>
                </a:solidFill>
                <a:latin typeface="Calibri"/>
                <a:ea typeface="+mn-ea"/>
                <a:cs typeface="Calibri"/>
              </a:rPr>
              <a:t>least </a:t>
            </a:r>
            <a:r>
              <a:rPr sz="682" kern="1200" spc="-24" dirty="0">
                <a:solidFill>
                  <a:srgbClr val="231F20"/>
                </a:solidFill>
                <a:latin typeface="Calibri"/>
                <a:ea typeface="+mn-ea"/>
                <a:cs typeface="Calibri"/>
              </a:rPr>
              <a:t>every </a:t>
            </a:r>
            <a:r>
              <a:rPr sz="682" kern="1200" spc="-58" dirty="0">
                <a:solidFill>
                  <a:srgbClr val="231F20"/>
                </a:solidFill>
                <a:latin typeface="Calibri"/>
                <a:ea typeface="+mn-ea"/>
                <a:cs typeface="Calibri"/>
              </a:rPr>
              <a:t>3 </a:t>
            </a:r>
            <a:r>
              <a:rPr sz="682" kern="1200" spc="-27" dirty="0">
                <a:solidFill>
                  <a:srgbClr val="231F20"/>
                </a:solidFill>
                <a:latin typeface="Calibri"/>
                <a:ea typeface="+mn-ea"/>
                <a:cs typeface="Calibri"/>
              </a:rPr>
              <a:t>months </a:t>
            </a:r>
            <a:r>
              <a:rPr sz="682" kern="1200" spc="-20" dirty="0">
                <a:solidFill>
                  <a:srgbClr val="231F20"/>
                </a:solidFill>
                <a:latin typeface="Calibri"/>
                <a:ea typeface="+mn-ea"/>
                <a:cs typeface="Calibri"/>
              </a:rPr>
              <a:t>for </a:t>
            </a:r>
            <a:r>
              <a:rPr sz="682" kern="1200" spc="-27" dirty="0">
                <a:solidFill>
                  <a:srgbClr val="231F20"/>
                </a:solidFill>
                <a:latin typeface="Calibri"/>
                <a:ea typeface="+mn-ea"/>
                <a:cs typeface="Calibri"/>
              </a:rPr>
              <a:t>the </a:t>
            </a:r>
            <a:r>
              <a:rPr sz="682" kern="1200" spc="-24" dirty="0">
                <a:solidFill>
                  <a:srgbClr val="231F20"/>
                </a:solidFill>
                <a:latin typeface="Calibri"/>
                <a:ea typeface="+mn-ea"/>
                <a:cs typeface="Calibri"/>
              </a:rPr>
              <a:t>first </a:t>
            </a:r>
            <a:r>
              <a:rPr sz="682" kern="1200" spc="-27" dirty="0">
                <a:solidFill>
                  <a:srgbClr val="231F20"/>
                </a:solidFill>
                <a:latin typeface="Calibri"/>
                <a:ea typeface="+mn-ea"/>
                <a:cs typeface="Calibri"/>
              </a:rPr>
              <a:t>year </a:t>
            </a:r>
            <a:r>
              <a:rPr sz="682" kern="1200" spc="-14" dirty="0">
                <a:solidFill>
                  <a:srgbClr val="231F20"/>
                </a:solidFill>
                <a:latin typeface="Calibri"/>
                <a:ea typeface="+mn-ea"/>
                <a:cs typeface="Calibri"/>
              </a:rPr>
              <a:t>of </a:t>
            </a:r>
            <a:r>
              <a:rPr sz="682" kern="1200" spc="-31" dirty="0">
                <a:solidFill>
                  <a:srgbClr val="231F20"/>
                </a:solidFill>
                <a:latin typeface="Calibri"/>
                <a:ea typeface="+mn-ea"/>
                <a:cs typeface="Calibri"/>
              </a:rPr>
              <a:t>treatment </a:t>
            </a:r>
            <a:r>
              <a:rPr sz="682" kern="1200" spc="-24" dirty="0">
                <a:solidFill>
                  <a:srgbClr val="231F20"/>
                </a:solidFill>
                <a:latin typeface="Calibri"/>
                <a:ea typeface="+mn-ea"/>
                <a:cs typeface="Calibri"/>
              </a:rPr>
              <a:t>and  </a:t>
            </a:r>
            <a:r>
              <a:rPr sz="682" kern="1200" spc="-78" dirty="0">
                <a:solidFill>
                  <a:srgbClr val="231F20"/>
                </a:solidFill>
                <a:latin typeface="Calibri"/>
                <a:ea typeface="+mn-ea"/>
                <a:cs typeface="Calibri"/>
              </a:rPr>
              <a:t> </a:t>
            </a:r>
            <a:r>
              <a:rPr sz="682" kern="1200" spc="-283" dirty="0">
                <a:solidFill>
                  <a:srgbClr val="231F20"/>
                </a:solidFill>
                <a:latin typeface="Calibri"/>
                <a:ea typeface="+mn-ea"/>
                <a:cs typeface="Calibri"/>
              </a:rPr>
              <a:t>at</a:t>
            </a:r>
            <a:r>
              <a:rPr sz="682" kern="1200" spc="-27" dirty="0">
                <a:solidFill>
                  <a:srgbClr val="231F20"/>
                </a:solidFill>
                <a:latin typeface="Calibri"/>
                <a:ea typeface="+mn-ea"/>
                <a:cs typeface="Calibri"/>
              </a:rPr>
              <a:t>least </a:t>
            </a:r>
            <a:r>
              <a:rPr sz="682" kern="1200" spc="-24" dirty="0">
                <a:solidFill>
                  <a:srgbClr val="231F20"/>
                </a:solidFill>
                <a:latin typeface="Calibri"/>
                <a:ea typeface="+mn-ea"/>
                <a:cs typeface="Calibri"/>
              </a:rPr>
              <a:t>every </a:t>
            </a:r>
            <a:r>
              <a:rPr sz="682" kern="1200" spc="-17" dirty="0">
                <a:solidFill>
                  <a:srgbClr val="231F20"/>
                </a:solidFill>
                <a:latin typeface="Calibri"/>
                <a:ea typeface="+mn-ea"/>
                <a:cs typeface="Calibri"/>
              </a:rPr>
              <a:t>6 </a:t>
            </a:r>
            <a:r>
              <a:rPr sz="682" kern="1200" spc="-27" dirty="0">
                <a:solidFill>
                  <a:srgbClr val="231F20"/>
                </a:solidFill>
                <a:latin typeface="Calibri"/>
                <a:ea typeface="+mn-ea"/>
                <a:cs typeface="Calibri"/>
              </a:rPr>
              <a:t>months</a:t>
            </a:r>
            <a:r>
              <a:rPr sz="682" kern="1200" spc="41" dirty="0">
                <a:solidFill>
                  <a:srgbClr val="231F20"/>
                </a:solidFill>
                <a:latin typeface="Calibri"/>
                <a:ea typeface="+mn-ea"/>
                <a:cs typeface="Calibri"/>
              </a:rPr>
              <a:t> </a:t>
            </a:r>
            <a:r>
              <a:rPr sz="682" kern="1200" spc="-31" dirty="0">
                <a:solidFill>
                  <a:srgbClr val="231F20"/>
                </a:solidFill>
                <a:latin typeface="Calibri"/>
                <a:ea typeface="+mn-ea"/>
                <a:cs typeface="Calibri"/>
              </a:rPr>
              <a:t>thereafter</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276" dirty="0">
                <a:solidFill>
                  <a:srgbClr val="517891"/>
                </a:solidFill>
                <a:latin typeface="Times New Roman"/>
                <a:ea typeface="+mn-ea"/>
                <a:cs typeface="Times New Roman"/>
              </a:rPr>
              <a:t> </a:t>
            </a:r>
            <a:r>
              <a:rPr sz="682" kern="1200" spc="-31" dirty="0">
                <a:solidFill>
                  <a:srgbClr val="231F20"/>
                </a:solidFill>
                <a:latin typeface="Calibri"/>
                <a:ea typeface="+mn-ea"/>
                <a:cs typeface="Calibri"/>
              </a:rPr>
              <a:t>Take </a:t>
            </a:r>
            <a:r>
              <a:rPr sz="682" kern="1200" spc="-24" dirty="0">
                <a:solidFill>
                  <a:srgbClr val="231F20"/>
                </a:solidFill>
                <a:latin typeface="Calibri"/>
                <a:ea typeface="+mn-ea"/>
                <a:cs typeface="Calibri"/>
              </a:rPr>
              <a:t>steps to reduce </a:t>
            </a:r>
            <a:r>
              <a:rPr sz="682" kern="1200" spc="-27" dirty="0">
                <a:solidFill>
                  <a:srgbClr val="231F20"/>
                </a:solidFill>
                <a:latin typeface="Calibri"/>
                <a:ea typeface="+mn-ea"/>
                <a:cs typeface="Calibri"/>
              </a:rPr>
              <a:t>the </a:t>
            </a:r>
            <a:r>
              <a:rPr sz="682" kern="1200" spc="-20" dirty="0">
                <a:solidFill>
                  <a:srgbClr val="231F20"/>
                </a:solidFill>
                <a:latin typeface="Calibri"/>
                <a:ea typeface="+mn-ea"/>
                <a:cs typeface="Calibri"/>
              </a:rPr>
              <a:t>chances </a:t>
            </a:r>
            <a:r>
              <a:rPr sz="682" kern="1200" spc="-14" dirty="0">
                <a:solidFill>
                  <a:srgbClr val="231F20"/>
                </a:solidFill>
                <a:latin typeface="Calibri"/>
                <a:ea typeface="+mn-ea"/>
                <a:cs typeface="Calibri"/>
              </a:rPr>
              <a:t>of </a:t>
            </a:r>
            <a:r>
              <a:rPr sz="682" kern="1200" spc="-27" dirty="0">
                <a:solidFill>
                  <a:srgbClr val="231F20"/>
                </a:solidFill>
                <a:latin typeface="Calibri"/>
                <a:ea typeface="+mn-ea"/>
                <a:cs typeface="Calibri"/>
              </a:rPr>
              <a:t>buprenorphine </a:t>
            </a:r>
            <a:r>
              <a:rPr sz="682" kern="1200" spc="-24" dirty="0">
                <a:solidFill>
                  <a:srgbClr val="231F20"/>
                </a:solidFill>
                <a:latin typeface="Calibri"/>
                <a:ea typeface="+mn-ea"/>
                <a:cs typeface="Calibri"/>
              </a:rPr>
              <a:t>diversion </a:t>
            </a:r>
            <a:r>
              <a:rPr sz="682" kern="1200" spc="-20" dirty="0">
                <a:solidFill>
                  <a:srgbClr val="231F20"/>
                </a:solidFill>
                <a:latin typeface="Calibri"/>
                <a:ea typeface="+mn-ea"/>
                <a:cs typeface="Calibri"/>
              </a:rPr>
              <a:t>by:</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7" dirty="0">
                <a:solidFill>
                  <a:srgbClr val="231F20"/>
                </a:solidFill>
                <a:latin typeface="Calibri"/>
                <a:ea typeface="+mn-ea"/>
                <a:cs typeface="Calibri"/>
              </a:rPr>
              <a:t>Using </a:t>
            </a:r>
            <a:r>
              <a:rPr sz="682" kern="1200" spc="-27" dirty="0">
                <a:solidFill>
                  <a:srgbClr val="231F20"/>
                </a:solidFill>
                <a:latin typeface="Calibri"/>
                <a:ea typeface="+mn-ea"/>
                <a:cs typeface="Calibri"/>
              </a:rPr>
              <a:t>the </a:t>
            </a:r>
            <a:r>
              <a:rPr sz="682" kern="1200" spc="-34" dirty="0">
                <a:solidFill>
                  <a:srgbClr val="231F20"/>
                </a:solidFill>
                <a:latin typeface="Calibri"/>
                <a:ea typeface="+mn-ea"/>
                <a:cs typeface="Calibri"/>
              </a:rPr>
              <a:t>lowest </a:t>
            </a:r>
            <a:r>
              <a:rPr sz="682" kern="1200" spc="-17" dirty="0">
                <a:solidFill>
                  <a:srgbClr val="231F20"/>
                </a:solidFill>
                <a:latin typeface="Calibri"/>
                <a:ea typeface="+mn-ea"/>
                <a:cs typeface="Calibri"/>
              </a:rPr>
              <a:t>effective</a:t>
            </a:r>
            <a:r>
              <a:rPr sz="682" kern="1200" spc="3" dirty="0">
                <a:solidFill>
                  <a:srgbClr val="231F20"/>
                </a:solidFill>
                <a:latin typeface="Calibri"/>
                <a:ea typeface="+mn-ea"/>
                <a:cs typeface="Calibri"/>
              </a:rPr>
              <a:t> </a:t>
            </a:r>
            <a:r>
              <a:rPr sz="682" kern="1200" spc="-20" dirty="0">
                <a:solidFill>
                  <a:srgbClr val="231F20"/>
                </a:solidFill>
                <a:latin typeface="Calibri"/>
                <a:ea typeface="+mn-ea"/>
                <a:cs typeface="Calibri"/>
              </a:rPr>
              <a:t>dose</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17" dirty="0">
                <a:solidFill>
                  <a:srgbClr val="231F20"/>
                </a:solidFill>
                <a:latin typeface="Calibri"/>
                <a:ea typeface="+mn-ea"/>
                <a:cs typeface="Calibri"/>
              </a:rPr>
              <a:t>Appropriate </a:t>
            </a:r>
            <a:r>
              <a:rPr sz="682" kern="1200" spc="-24" dirty="0">
                <a:solidFill>
                  <a:srgbClr val="231F20"/>
                </a:solidFill>
                <a:latin typeface="Calibri"/>
                <a:ea typeface="+mn-ea"/>
                <a:cs typeface="Calibri"/>
              </a:rPr>
              <a:t>frequency </a:t>
            </a:r>
            <a:r>
              <a:rPr sz="682" kern="1200" spc="-14" dirty="0">
                <a:solidFill>
                  <a:srgbClr val="231F20"/>
                </a:solidFill>
                <a:latin typeface="Calibri"/>
                <a:ea typeface="+mn-ea"/>
                <a:cs typeface="Calibri"/>
              </a:rPr>
              <a:t>of office</a:t>
            </a:r>
            <a:r>
              <a:rPr sz="682" kern="1200" spc="58" dirty="0">
                <a:solidFill>
                  <a:srgbClr val="231F20"/>
                </a:solidFill>
                <a:latin typeface="Calibri"/>
                <a:ea typeface="+mn-ea"/>
                <a:cs typeface="Calibri"/>
              </a:rPr>
              <a:t> </a:t>
            </a:r>
            <a:r>
              <a:rPr sz="682" kern="1200" spc="-24" dirty="0">
                <a:solidFill>
                  <a:srgbClr val="231F20"/>
                </a:solidFill>
                <a:latin typeface="Calibri"/>
                <a:ea typeface="+mn-ea"/>
                <a:cs typeface="Calibri"/>
              </a:rPr>
              <a:t>visits</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spc="-3" dirty="0">
                <a:solidFill>
                  <a:srgbClr val="231F20"/>
                </a:solidFill>
                <a:latin typeface="Calibri"/>
                <a:ea typeface="+mn-ea"/>
                <a:cs typeface="Calibri"/>
              </a:rPr>
              <a:t>Pill</a:t>
            </a:r>
            <a:r>
              <a:rPr sz="682" kern="1200" spc="-51" dirty="0">
                <a:solidFill>
                  <a:srgbClr val="231F20"/>
                </a:solidFill>
                <a:latin typeface="Calibri"/>
                <a:ea typeface="+mn-ea"/>
                <a:cs typeface="Calibri"/>
              </a:rPr>
              <a:t> </a:t>
            </a:r>
            <a:r>
              <a:rPr sz="682" kern="1200" spc="-24" dirty="0">
                <a:solidFill>
                  <a:srgbClr val="231F20"/>
                </a:solidFill>
                <a:latin typeface="Calibri"/>
                <a:ea typeface="+mn-ea"/>
                <a:cs typeface="Calibri"/>
              </a:rPr>
              <a:t>counts</a:t>
            </a:r>
            <a:endParaRPr sz="682" kern="1200">
              <a:solidFill>
                <a:prstClr val="black"/>
              </a:solidFill>
              <a:latin typeface="Calibri"/>
              <a:ea typeface="+mn-ea"/>
              <a:cs typeface="Calibri"/>
            </a:endParaRPr>
          </a:p>
          <a:p>
            <a:pPr marL="281413" indent="-77930" defTabSz="623438">
              <a:buClr>
                <a:srgbClr val="517891"/>
              </a:buClr>
              <a:buFontTx/>
              <a:buChar char="•"/>
              <a:tabLst>
                <a:tab pos="281413" algn="l"/>
              </a:tabLst>
            </a:pPr>
            <a:r>
              <a:rPr sz="682" kern="1200" dirty="0">
                <a:solidFill>
                  <a:srgbClr val="231F20"/>
                </a:solidFill>
                <a:latin typeface="Calibri"/>
                <a:ea typeface="+mn-ea"/>
                <a:cs typeface="Calibri"/>
              </a:rPr>
              <a:t>Checks </a:t>
            </a:r>
            <a:r>
              <a:rPr sz="682" kern="1200" spc="-14" dirty="0">
                <a:solidFill>
                  <a:srgbClr val="231F20"/>
                </a:solidFill>
                <a:latin typeface="Calibri"/>
                <a:ea typeface="+mn-ea"/>
                <a:cs typeface="Calibri"/>
              </a:rPr>
              <a:t>of </a:t>
            </a:r>
            <a:r>
              <a:rPr sz="682" kern="1200" spc="-27" dirty="0">
                <a:solidFill>
                  <a:srgbClr val="231F20"/>
                </a:solidFill>
                <a:latin typeface="Calibri"/>
                <a:ea typeface="+mn-ea"/>
                <a:cs typeface="Calibri"/>
              </a:rPr>
              <a:t>the </a:t>
            </a:r>
            <a:r>
              <a:rPr sz="682" kern="1200" spc="-20" dirty="0">
                <a:solidFill>
                  <a:srgbClr val="231F20"/>
                </a:solidFill>
                <a:latin typeface="Calibri"/>
                <a:ea typeface="+mn-ea"/>
                <a:cs typeface="Calibri"/>
              </a:rPr>
              <a:t>Prescription Monitoring Program</a:t>
            </a:r>
            <a:r>
              <a:rPr sz="682" kern="1200" spc="51" dirty="0">
                <a:solidFill>
                  <a:srgbClr val="231F20"/>
                </a:solidFill>
                <a:latin typeface="Calibri"/>
                <a:ea typeface="+mn-ea"/>
                <a:cs typeface="Calibri"/>
              </a:rPr>
              <a:t> </a:t>
            </a:r>
            <a:r>
              <a:rPr sz="682" kern="1200" spc="17" dirty="0">
                <a:solidFill>
                  <a:srgbClr val="231F20"/>
                </a:solidFill>
                <a:latin typeface="Calibri"/>
                <a:ea typeface="+mn-ea"/>
                <a:cs typeface="Calibri"/>
              </a:rPr>
              <a:t>(PMP)</a:t>
            </a:r>
            <a:endParaRPr sz="682" kern="1200">
              <a:solidFill>
                <a:prstClr val="black"/>
              </a:solidFill>
              <a:latin typeface="Calibri"/>
              <a:ea typeface="+mn-ea"/>
              <a:cs typeface="Calibri"/>
            </a:endParaRPr>
          </a:p>
          <a:p>
            <a:pPr marL="164518" marR="3464" indent="-116895" defTabSz="623438"/>
            <a:r>
              <a:rPr sz="682" kern="1200" spc="682" dirty="0">
                <a:solidFill>
                  <a:srgbClr val="517891"/>
                </a:solidFill>
                <a:latin typeface="Webdings"/>
                <a:ea typeface="+mn-ea"/>
                <a:cs typeface="Webdings"/>
              </a:rPr>
              <a:t>�</a:t>
            </a:r>
            <a:r>
              <a:rPr sz="682" kern="1200" spc="682" dirty="0">
                <a:solidFill>
                  <a:srgbClr val="517891"/>
                </a:solidFill>
                <a:latin typeface="Times New Roman"/>
                <a:ea typeface="+mn-ea"/>
                <a:cs typeface="Times New Roman"/>
              </a:rPr>
              <a:t> </a:t>
            </a:r>
            <a:r>
              <a:rPr sz="682" kern="1200" spc="-24" dirty="0">
                <a:solidFill>
                  <a:srgbClr val="231F20"/>
                </a:solidFill>
                <a:latin typeface="Calibri"/>
                <a:ea typeface="+mn-ea"/>
                <a:cs typeface="Calibri"/>
              </a:rPr>
              <a:t>Incorporate </a:t>
            </a:r>
            <a:r>
              <a:rPr sz="682" kern="1200" spc="-27" dirty="0">
                <a:solidFill>
                  <a:srgbClr val="231F20"/>
                </a:solidFill>
                <a:latin typeface="Calibri"/>
                <a:ea typeface="+mn-ea"/>
                <a:cs typeface="Calibri"/>
              </a:rPr>
              <a:t>relapse prevention </a:t>
            </a:r>
            <a:r>
              <a:rPr sz="682" kern="1200" spc="-24" dirty="0">
                <a:solidFill>
                  <a:srgbClr val="231F20"/>
                </a:solidFill>
                <a:latin typeface="Calibri"/>
                <a:ea typeface="+mn-ea"/>
                <a:cs typeface="Calibri"/>
              </a:rPr>
              <a:t>strategies into </a:t>
            </a:r>
            <a:r>
              <a:rPr sz="682" kern="1200" spc="-20" dirty="0">
                <a:solidFill>
                  <a:srgbClr val="231F20"/>
                </a:solidFill>
                <a:latin typeface="Calibri"/>
                <a:ea typeface="+mn-ea"/>
                <a:cs typeface="Calibri"/>
              </a:rPr>
              <a:t>counseling </a:t>
            </a:r>
            <a:r>
              <a:rPr sz="682" kern="1200" spc="-27" dirty="0">
                <a:solidFill>
                  <a:srgbClr val="231F20"/>
                </a:solidFill>
                <a:latin typeface="Calibri"/>
                <a:ea typeface="+mn-ea"/>
                <a:cs typeface="Calibri"/>
              </a:rPr>
              <a:t>or </a:t>
            </a:r>
            <a:r>
              <a:rPr sz="682" kern="1200" spc="-34" dirty="0">
                <a:solidFill>
                  <a:srgbClr val="231F20"/>
                </a:solidFill>
                <a:latin typeface="Calibri"/>
                <a:ea typeface="+mn-ea"/>
                <a:cs typeface="Calibri"/>
              </a:rPr>
              <a:t>assure </a:t>
            </a:r>
            <a:r>
              <a:rPr sz="682" kern="1200" spc="-31" dirty="0">
                <a:solidFill>
                  <a:srgbClr val="231F20"/>
                </a:solidFill>
                <a:latin typeface="Calibri"/>
                <a:ea typeface="+mn-ea"/>
                <a:cs typeface="Calibri"/>
              </a:rPr>
              <a:t>that </a:t>
            </a:r>
            <a:r>
              <a:rPr sz="682" kern="1200" spc="-24" dirty="0">
                <a:solidFill>
                  <a:srgbClr val="231F20"/>
                </a:solidFill>
                <a:latin typeface="Calibri"/>
                <a:ea typeface="+mn-ea"/>
                <a:cs typeface="Calibri"/>
              </a:rPr>
              <a:t>they </a:t>
            </a:r>
            <a:r>
              <a:rPr sz="682" kern="1200" spc="-34" dirty="0">
                <a:solidFill>
                  <a:srgbClr val="231F20"/>
                </a:solidFill>
                <a:latin typeface="Calibri"/>
                <a:ea typeface="+mn-ea"/>
                <a:cs typeface="Calibri"/>
              </a:rPr>
              <a:t>are </a:t>
            </a:r>
            <a:r>
              <a:rPr sz="682" kern="1200" spc="-24" dirty="0">
                <a:solidFill>
                  <a:srgbClr val="231F20"/>
                </a:solidFill>
                <a:latin typeface="Calibri"/>
                <a:ea typeface="+mn-ea"/>
                <a:cs typeface="Calibri"/>
              </a:rPr>
              <a:t>addressed </a:t>
            </a:r>
            <a:r>
              <a:rPr sz="682" kern="1200" spc="-14" dirty="0">
                <a:solidFill>
                  <a:srgbClr val="231F20"/>
                </a:solidFill>
                <a:latin typeface="Calibri"/>
                <a:ea typeface="+mn-ea"/>
                <a:cs typeface="Calibri"/>
              </a:rPr>
              <a:t>by </a:t>
            </a:r>
            <a:r>
              <a:rPr sz="682" kern="1200" spc="-31" dirty="0">
                <a:solidFill>
                  <a:srgbClr val="231F20"/>
                </a:solidFill>
                <a:latin typeface="Calibri"/>
                <a:ea typeface="+mn-ea"/>
                <a:cs typeface="Calibri"/>
              </a:rPr>
              <a:t>a mental </a:t>
            </a:r>
            <a:r>
              <a:rPr sz="682" kern="1200" spc="-27" dirty="0">
                <a:solidFill>
                  <a:srgbClr val="231F20"/>
                </a:solidFill>
                <a:latin typeface="Calibri"/>
                <a:ea typeface="+mn-ea"/>
                <a:cs typeface="Calibri"/>
              </a:rPr>
              <a:t>health  </a:t>
            </a:r>
            <a:r>
              <a:rPr sz="682" kern="1200" spc="-75" dirty="0">
                <a:solidFill>
                  <a:srgbClr val="231F20"/>
                </a:solidFill>
                <a:latin typeface="Calibri"/>
                <a:ea typeface="+mn-ea"/>
                <a:cs typeface="Calibri"/>
              </a:rPr>
              <a:t>service  </a:t>
            </a:r>
            <a:r>
              <a:rPr sz="682" kern="1200" spc="-27" dirty="0">
                <a:solidFill>
                  <a:srgbClr val="231F20"/>
                </a:solidFill>
                <a:latin typeface="Calibri"/>
                <a:ea typeface="+mn-ea"/>
                <a:cs typeface="Calibri"/>
              </a:rPr>
              <a:t>provider, </a:t>
            </a:r>
            <a:r>
              <a:rPr sz="682" kern="1200" spc="-31" dirty="0">
                <a:solidFill>
                  <a:srgbClr val="231F20"/>
                </a:solidFill>
                <a:latin typeface="Calibri"/>
                <a:ea typeface="+mn-ea"/>
                <a:cs typeface="Calibri"/>
              </a:rPr>
              <a:t>as </a:t>
            </a:r>
            <a:r>
              <a:rPr sz="682" kern="1200" spc="-20" dirty="0">
                <a:solidFill>
                  <a:srgbClr val="231F20"/>
                </a:solidFill>
                <a:latin typeface="Calibri"/>
                <a:ea typeface="+mn-ea"/>
                <a:cs typeface="Calibri"/>
              </a:rPr>
              <a:t>defined </a:t>
            </a:r>
            <a:r>
              <a:rPr sz="682" kern="1200" spc="-14" dirty="0">
                <a:solidFill>
                  <a:srgbClr val="231F20"/>
                </a:solidFill>
                <a:latin typeface="Calibri"/>
                <a:ea typeface="+mn-ea"/>
                <a:cs typeface="Calibri"/>
              </a:rPr>
              <a:t>by </a:t>
            </a:r>
            <a:r>
              <a:rPr sz="682" u="sng" kern="1200" spc="-37" dirty="0">
                <a:solidFill>
                  <a:srgbClr val="70B7AF"/>
                </a:solidFill>
                <a:latin typeface="Calibri"/>
                <a:ea typeface="+mn-ea"/>
                <a:cs typeface="Calibri"/>
                <a:hlinkClick r:id="rId3"/>
              </a:rPr>
              <a:t>§  </a:t>
            </a:r>
            <a:r>
              <a:rPr sz="682" u="sng" kern="1200" spc="-41" dirty="0">
                <a:solidFill>
                  <a:srgbClr val="70B7AF"/>
                </a:solidFill>
                <a:latin typeface="Calibri"/>
                <a:ea typeface="+mn-ea"/>
                <a:cs typeface="Calibri"/>
                <a:hlinkClick r:id="rId3"/>
              </a:rPr>
              <a:t>54.1-2400.1</a:t>
            </a:r>
            <a:r>
              <a:rPr sz="682" kern="1200" spc="-41" dirty="0">
                <a:solidFill>
                  <a:srgbClr val="70B7AF"/>
                </a:solidFill>
                <a:latin typeface="Calibri"/>
                <a:ea typeface="+mn-ea"/>
                <a:cs typeface="Calibri"/>
                <a:hlinkClick r:id="rId3"/>
              </a:rPr>
              <a:t>  </a:t>
            </a:r>
            <a:r>
              <a:rPr sz="682" kern="1200" spc="-14" dirty="0">
                <a:solidFill>
                  <a:srgbClr val="231F20"/>
                </a:solidFill>
                <a:latin typeface="Calibri"/>
                <a:ea typeface="+mn-ea"/>
                <a:cs typeface="Calibri"/>
              </a:rPr>
              <a:t>of </a:t>
            </a:r>
            <a:r>
              <a:rPr sz="682" kern="1200" spc="-27" dirty="0">
                <a:solidFill>
                  <a:srgbClr val="231F20"/>
                </a:solidFill>
                <a:latin typeface="Calibri"/>
                <a:ea typeface="+mn-ea"/>
                <a:cs typeface="Calibri"/>
              </a:rPr>
              <a:t>the </a:t>
            </a:r>
            <a:r>
              <a:rPr sz="682" kern="1200" spc="-14" dirty="0">
                <a:solidFill>
                  <a:srgbClr val="231F20"/>
                </a:solidFill>
                <a:latin typeface="Calibri"/>
                <a:ea typeface="+mn-ea"/>
                <a:cs typeface="Calibri"/>
              </a:rPr>
              <a:t>Virginia</a:t>
            </a:r>
            <a:r>
              <a:rPr sz="682" kern="1200" spc="-3" dirty="0">
                <a:solidFill>
                  <a:srgbClr val="231F20"/>
                </a:solidFill>
                <a:latin typeface="Calibri"/>
                <a:ea typeface="+mn-ea"/>
                <a:cs typeface="Calibri"/>
              </a:rPr>
              <a:t> </a:t>
            </a:r>
            <a:r>
              <a:rPr sz="682" kern="1200" spc="10" dirty="0">
                <a:solidFill>
                  <a:srgbClr val="231F20"/>
                </a:solidFill>
                <a:latin typeface="Calibri"/>
                <a:ea typeface="+mn-ea"/>
                <a:cs typeface="Calibri"/>
              </a:rPr>
              <a:t>Code</a:t>
            </a:r>
            <a:endParaRPr sz="682" kern="1200">
              <a:solidFill>
                <a:prstClr val="black"/>
              </a:solidFill>
              <a:latin typeface="Calibri"/>
              <a:ea typeface="+mn-ea"/>
              <a:cs typeface="Calibri"/>
            </a:endParaRPr>
          </a:p>
          <a:p>
            <a:pPr defTabSz="623438">
              <a:spcBef>
                <a:spcPts val="37"/>
              </a:spcBef>
            </a:pPr>
            <a:endParaRPr sz="750" kern="1200">
              <a:solidFill>
                <a:prstClr val="black"/>
              </a:solidFill>
              <a:latin typeface="Times New Roman"/>
              <a:ea typeface="+mn-ea"/>
              <a:cs typeface="Times New Roman"/>
            </a:endParaRPr>
          </a:p>
          <a:p>
            <a:pPr marL="8659" defTabSz="623438">
              <a:lnSpc>
                <a:spcPts val="1282"/>
              </a:lnSpc>
            </a:pPr>
            <a:r>
              <a:rPr sz="1091" b="1" kern="1200" spc="34" dirty="0">
                <a:solidFill>
                  <a:srgbClr val="1FAA97"/>
                </a:solidFill>
                <a:latin typeface="Calibri"/>
                <a:ea typeface="+mn-ea"/>
                <a:cs typeface="Calibri"/>
              </a:rPr>
              <a:t>Step</a:t>
            </a:r>
            <a:r>
              <a:rPr sz="1091" b="1" kern="1200" spc="-85" dirty="0">
                <a:solidFill>
                  <a:srgbClr val="1FAA97"/>
                </a:solidFill>
                <a:latin typeface="Calibri"/>
                <a:ea typeface="+mn-ea"/>
                <a:cs typeface="Calibri"/>
              </a:rPr>
              <a:t> </a:t>
            </a:r>
            <a:r>
              <a:rPr sz="1091" b="1" kern="1200" spc="27" dirty="0">
                <a:solidFill>
                  <a:srgbClr val="1FAA97"/>
                </a:solidFill>
                <a:latin typeface="Calibri"/>
                <a:ea typeface="+mn-ea"/>
                <a:cs typeface="Calibri"/>
              </a:rPr>
              <a:t>8</a:t>
            </a:r>
            <a:endParaRPr sz="1091" kern="1200">
              <a:solidFill>
                <a:prstClr val="black"/>
              </a:solidFill>
              <a:latin typeface="Calibri"/>
              <a:ea typeface="+mn-ea"/>
              <a:cs typeface="Calibri"/>
            </a:endParaRPr>
          </a:p>
          <a:p>
            <a:pPr marL="8659" defTabSz="623438">
              <a:lnSpc>
                <a:spcPts val="941"/>
              </a:lnSpc>
            </a:pPr>
            <a:r>
              <a:rPr sz="818" kern="1200" spc="-24" dirty="0">
                <a:solidFill>
                  <a:srgbClr val="1FAA97"/>
                </a:solidFill>
                <a:latin typeface="Calibri"/>
                <a:ea typeface="+mn-ea"/>
                <a:cs typeface="Calibri"/>
              </a:rPr>
              <a:t>Include</a:t>
            </a:r>
            <a:r>
              <a:rPr sz="818" kern="1200" spc="-3" dirty="0">
                <a:solidFill>
                  <a:srgbClr val="1FAA97"/>
                </a:solidFill>
                <a:latin typeface="Calibri"/>
                <a:ea typeface="+mn-ea"/>
                <a:cs typeface="Calibri"/>
              </a:rPr>
              <a:t> </a:t>
            </a:r>
            <a:r>
              <a:rPr sz="818" kern="1200" spc="-34" dirty="0">
                <a:solidFill>
                  <a:srgbClr val="1FAA97"/>
                </a:solidFill>
                <a:latin typeface="Calibri"/>
                <a:ea typeface="+mn-ea"/>
                <a:cs typeface="Calibri"/>
              </a:rPr>
              <a:t>the</a:t>
            </a:r>
            <a:r>
              <a:rPr sz="818" kern="1200" spc="-3" dirty="0">
                <a:solidFill>
                  <a:srgbClr val="1FAA97"/>
                </a:solidFill>
                <a:latin typeface="Calibri"/>
                <a:ea typeface="+mn-ea"/>
                <a:cs typeface="Calibri"/>
              </a:rPr>
              <a:t> </a:t>
            </a:r>
            <a:r>
              <a:rPr sz="818" kern="1200" spc="-27" dirty="0">
                <a:solidFill>
                  <a:srgbClr val="1FAA97"/>
                </a:solidFill>
                <a:latin typeface="Calibri"/>
                <a:ea typeface="+mn-ea"/>
                <a:cs typeface="Calibri"/>
              </a:rPr>
              <a:t>following</a:t>
            </a:r>
            <a:r>
              <a:rPr sz="818" kern="1200" spc="-3" dirty="0">
                <a:solidFill>
                  <a:srgbClr val="1FAA97"/>
                </a:solidFill>
                <a:latin typeface="Calibri"/>
                <a:ea typeface="+mn-ea"/>
                <a:cs typeface="Calibri"/>
              </a:rPr>
              <a:t> </a:t>
            </a:r>
            <a:r>
              <a:rPr sz="818" kern="1200" spc="-34" dirty="0">
                <a:solidFill>
                  <a:srgbClr val="1FAA97"/>
                </a:solidFill>
                <a:latin typeface="Calibri"/>
                <a:ea typeface="+mn-ea"/>
                <a:cs typeface="Calibri"/>
              </a:rPr>
              <a:t>required</a:t>
            </a:r>
            <a:r>
              <a:rPr sz="818" kern="1200" spc="-3" dirty="0">
                <a:solidFill>
                  <a:srgbClr val="1FAA97"/>
                </a:solidFill>
                <a:latin typeface="Calibri"/>
                <a:ea typeface="+mn-ea"/>
                <a:cs typeface="Calibri"/>
              </a:rPr>
              <a:t> </a:t>
            </a:r>
            <a:r>
              <a:rPr sz="818" kern="1200" spc="-27" dirty="0">
                <a:solidFill>
                  <a:srgbClr val="1FAA97"/>
                </a:solidFill>
                <a:latin typeface="Calibri"/>
                <a:ea typeface="+mn-ea"/>
                <a:cs typeface="Calibri"/>
              </a:rPr>
              <a:t>documentation</a:t>
            </a:r>
            <a:r>
              <a:rPr sz="818" kern="1200" spc="-3" dirty="0">
                <a:solidFill>
                  <a:srgbClr val="1FAA97"/>
                </a:solidFill>
                <a:latin typeface="Calibri"/>
                <a:ea typeface="+mn-ea"/>
                <a:cs typeface="Calibri"/>
              </a:rPr>
              <a:t> </a:t>
            </a:r>
            <a:r>
              <a:rPr sz="818" kern="1200" spc="-31" dirty="0">
                <a:solidFill>
                  <a:srgbClr val="1FAA97"/>
                </a:solidFill>
                <a:latin typeface="Calibri"/>
                <a:ea typeface="+mn-ea"/>
                <a:cs typeface="Calibri"/>
              </a:rPr>
              <a:t>in</a:t>
            </a:r>
            <a:r>
              <a:rPr sz="818" kern="1200" spc="-3" dirty="0">
                <a:solidFill>
                  <a:srgbClr val="1FAA97"/>
                </a:solidFill>
                <a:latin typeface="Calibri"/>
                <a:ea typeface="+mn-ea"/>
                <a:cs typeface="Calibri"/>
              </a:rPr>
              <a:t> </a:t>
            </a:r>
            <a:r>
              <a:rPr sz="818" kern="1200" spc="-34" dirty="0">
                <a:solidFill>
                  <a:srgbClr val="1FAA97"/>
                </a:solidFill>
                <a:latin typeface="Calibri"/>
                <a:ea typeface="+mn-ea"/>
                <a:cs typeface="Calibri"/>
              </a:rPr>
              <a:t>the</a:t>
            </a:r>
            <a:r>
              <a:rPr sz="818" kern="1200" spc="-3" dirty="0">
                <a:solidFill>
                  <a:srgbClr val="1FAA97"/>
                </a:solidFill>
                <a:latin typeface="Calibri"/>
                <a:ea typeface="+mn-ea"/>
                <a:cs typeface="Calibri"/>
              </a:rPr>
              <a:t> </a:t>
            </a:r>
            <a:r>
              <a:rPr sz="818" kern="1200" spc="-24" dirty="0">
                <a:solidFill>
                  <a:srgbClr val="1FAA97"/>
                </a:solidFill>
                <a:latin typeface="Calibri"/>
                <a:ea typeface="+mn-ea"/>
                <a:cs typeface="Calibri"/>
              </a:rPr>
              <a:t>medical</a:t>
            </a:r>
            <a:r>
              <a:rPr sz="818" kern="1200" spc="-3" dirty="0">
                <a:solidFill>
                  <a:srgbClr val="1FAA97"/>
                </a:solidFill>
                <a:latin typeface="Calibri"/>
                <a:ea typeface="+mn-ea"/>
                <a:cs typeface="Calibri"/>
              </a:rPr>
              <a:t> </a:t>
            </a:r>
            <a:r>
              <a:rPr sz="818" kern="1200" spc="-27" dirty="0">
                <a:solidFill>
                  <a:srgbClr val="1FAA97"/>
                </a:solidFill>
                <a:latin typeface="Calibri"/>
                <a:ea typeface="+mn-ea"/>
                <a:cs typeface="Calibri"/>
              </a:rPr>
              <a:t>record</a:t>
            </a:r>
            <a:endParaRPr sz="818" kern="1200">
              <a:solidFill>
                <a:prstClr val="black"/>
              </a:solidFill>
              <a:latin typeface="Calibri"/>
              <a:ea typeface="+mn-ea"/>
              <a:cs typeface="Calibri"/>
            </a:endParaRPr>
          </a:p>
          <a:p>
            <a:pPr marL="47624" defTabSz="623438">
              <a:lnSpc>
                <a:spcPts val="805"/>
              </a:lnSpc>
            </a:pPr>
            <a:r>
              <a:rPr sz="682" kern="1200" spc="682" dirty="0">
                <a:solidFill>
                  <a:srgbClr val="517891"/>
                </a:solidFill>
                <a:latin typeface="Webdings"/>
                <a:ea typeface="+mn-ea"/>
                <a:cs typeface="Webdings"/>
              </a:rPr>
              <a:t>�</a:t>
            </a:r>
            <a:r>
              <a:rPr sz="682" kern="1200" spc="307" dirty="0">
                <a:solidFill>
                  <a:srgbClr val="517891"/>
                </a:solidFill>
                <a:latin typeface="Times New Roman"/>
                <a:ea typeface="+mn-ea"/>
                <a:cs typeface="Times New Roman"/>
              </a:rPr>
              <a:t> </a:t>
            </a:r>
            <a:r>
              <a:rPr sz="682" kern="1200" spc="-14" dirty="0">
                <a:solidFill>
                  <a:srgbClr val="231F20"/>
                </a:solidFill>
                <a:latin typeface="Calibri"/>
                <a:ea typeface="+mn-ea"/>
                <a:cs typeface="Calibri"/>
              </a:rPr>
              <a:t>Records </a:t>
            </a:r>
            <a:r>
              <a:rPr sz="682" kern="1200" spc="-27" dirty="0">
                <a:solidFill>
                  <a:srgbClr val="231F20"/>
                </a:solidFill>
                <a:latin typeface="Calibri"/>
                <a:ea typeface="+mn-ea"/>
                <a:cs typeface="Calibri"/>
              </a:rPr>
              <a:t>shall </a:t>
            </a:r>
            <a:r>
              <a:rPr sz="682" kern="1200" spc="-20" dirty="0">
                <a:solidFill>
                  <a:srgbClr val="231F20"/>
                </a:solidFill>
                <a:latin typeface="Calibri"/>
                <a:ea typeface="+mn-ea"/>
                <a:cs typeface="Calibri"/>
              </a:rPr>
              <a:t>be </a:t>
            </a:r>
            <a:r>
              <a:rPr sz="682" kern="1200" spc="-34" dirty="0">
                <a:solidFill>
                  <a:srgbClr val="231F20"/>
                </a:solidFill>
                <a:latin typeface="Calibri"/>
                <a:ea typeface="+mn-ea"/>
                <a:cs typeface="Calibri"/>
              </a:rPr>
              <a:t>timely, </a:t>
            </a:r>
            <a:r>
              <a:rPr sz="682" kern="1200" spc="-24" dirty="0">
                <a:solidFill>
                  <a:srgbClr val="231F20"/>
                </a:solidFill>
                <a:latin typeface="Calibri"/>
                <a:ea typeface="+mn-ea"/>
                <a:cs typeface="Calibri"/>
              </a:rPr>
              <a:t>accurate, </a:t>
            </a:r>
            <a:r>
              <a:rPr sz="682" kern="1200" spc="-17" dirty="0">
                <a:solidFill>
                  <a:srgbClr val="231F20"/>
                </a:solidFill>
                <a:latin typeface="Calibri"/>
                <a:ea typeface="+mn-ea"/>
                <a:cs typeface="Calibri"/>
              </a:rPr>
              <a:t>legible, </a:t>
            </a:r>
            <a:r>
              <a:rPr sz="682" kern="1200" spc="-20" dirty="0">
                <a:solidFill>
                  <a:srgbClr val="231F20"/>
                </a:solidFill>
                <a:latin typeface="Calibri"/>
                <a:ea typeface="+mn-ea"/>
                <a:cs typeface="Calibri"/>
              </a:rPr>
              <a:t>complete </a:t>
            </a:r>
            <a:r>
              <a:rPr sz="682" kern="1200" spc="-24" dirty="0">
                <a:solidFill>
                  <a:srgbClr val="231F20"/>
                </a:solidFill>
                <a:latin typeface="Calibri"/>
                <a:ea typeface="+mn-ea"/>
                <a:cs typeface="Calibri"/>
              </a:rPr>
              <a:t>and readily </a:t>
            </a:r>
            <a:r>
              <a:rPr sz="682" kern="1200" spc="-20" dirty="0">
                <a:solidFill>
                  <a:srgbClr val="231F20"/>
                </a:solidFill>
                <a:latin typeface="Calibri"/>
                <a:ea typeface="+mn-ea"/>
                <a:cs typeface="Calibri"/>
              </a:rPr>
              <a:t>accessible for </a:t>
            </a:r>
            <a:r>
              <a:rPr sz="682" kern="1200" spc="-37" dirty="0">
                <a:solidFill>
                  <a:srgbClr val="231F20"/>
                </a:solidFill>
                <a:latin typeface="Calibri"/>
                <a:ea typeface="+mn-ea"/>
                <a:cs typeface="Calibri"/>
              </a:rPr>
              <a:t>review</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164" dirty="0">
                <a:solidFill>
                  <a:srgbClr val="517891"/>
                </a:solidFill>
                <a:latin typeface="Times New Roman"/>
                <a:ea typeface="+mn-ea"/>
                <a:cs typeface="Times New Roman"/>
              </a:rPr>
              <a:t> </a:t>
            </a:r>
            <a:r>
              <a:rPr sz="682" kern="1200" spc="-31" dirty="0">
                <a:solidFill>
                  <a:srgbClr val="231F20"/>
                </a:solidFill>
                <a:latin typeface="Calibri"/>
                <a:ea typeface="+mn-ea"/>
                <a:cs typeface="Calibri"/>
              </a:rPr>
              <a:t>Treatment </a:t>
            </a:r>
            <a:r>
              <a:rPr sz="682" kern="1200" spc="-27" dirty="0">
                <a:solidFill>
                  <a:srgbClr val="231F20"/>
                </a:solidFill>
                <a:latin typeface="Calibri"/>
                <a:ea typeface="+mn-ea"/>
                <a:cs typeface="Calibri"/>
              </a:rPr>
              <a:t>agreement </a:t>
            </a:r>
            <a:r>
              <a:rPr sz="682" kern="1200" spc="-24" dirty="0">
                <a:solidFill>
                  <a:srgbClr val="231F20"/>
                </a:solidFill>
                <a:latin typeface="Calibri"/>
                <a:ea typeface="+mn-ea"/>
                <a:cs typeface="Calibri"/>
              </a:rPr>
              <a:t>and informed consent</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119" dirty="0">
                <a:solidFill>
                  <a:srgbClr val="517891"/>
                </a:solidFill>
                <a:latin typeface="Times New Roman"/>
                <a:ea typeface="+mn-ea"/>
                <a:cs typeface="Times New Roman"/>
              </a:rPr>
              <a:t> </a:t>
            </a:r>
            <a:r>
              <a:rPr sz="682" kern="1200" spc="-14" dirty="0">
                <a:solidFill>
                  <a:srgbClr val="231F20"/>
                </a:solidFill>
                <a:latin typeface="Calibri"/>
                <a:ea typeface="+mn-ea"/>
                <a:cs typeface="Calibri"/>
              </a:rPr>
              <a:t>Confidentiality </a:t>
            </a:r>
            <a:r>
              <a:rPr sz="682" kern="1200" spc="-31" dirty="0">
                <a:solidFill>
                  <a:srgbClr val="231F20"/>
                </a:solidFill>
                <a:latin typeface="Calibri"/>
                <a:ea typeface="+mn-ea"/>
                <a:cs typeface="Calibri"/>
              </a:rPr>
              <a:t>requirements </a:t>
            </a:r>
            <a:r>
              <a:rPr sz="682" kern="1200" spc="-14" dirty="0">
                <a:solidFill>
                  <a:srgbClr val="231F20"/>
                </a:solidFill>
                <a:latin typeface="Calibri"/>
                <a:ea typeface="+mn-ea"/>
                <a:cs typeface="Calibri"/>
              </a:rPr>
              <a:t>of </a:t>
            </a:r>
            <a:r>
              <a:rPr sz="682" u="sng" kern="1200" spc="-34" dirty="0">
                <a:solidFill>
                  <a:srgbClr val="70B7AF"/>
                </a:solidFill>
                <a:latin typeface="Calibri"/>
                <a:ea typeface="+mn-ea"/>
                <a:cs typeface="Calibri"/>
                <a:hlinkClick r:id="rId4"/>
              </a:rPr>
              <a:t>42 </a:t>
            </a:r>
            <a:r>
              <a:rPr sz="682" u="sng" kern="1200" spc="44" dirty="0">
                <a:solidFill>
                  <a:srgbClr val="70B7AF"/>
                </a:solidFill>
                <a:latin typeface="Calibri"/>
                <a:ea typeface="+mn-ea"/>
                <a:cs typeface="Calibri"/>
                <a:hlinkClick r:id="rId4"/>
              </a:rPr>
              <a:t>CFR, </a:t>
            </a:r>
            <a:r>
              <a:rPr sz="682" u="sng" kern="1200" spc="-24" dirty="0">
                <a:solidFill>
                  <a:srgbClr val="70B7AF"/>
                </a:solidFill>
                <a:latin typeface="Calibri"/>
                <a:ea typeface="+mn-ea"/>
                <a:cs typeface="Calibri"/>
                <a:hlinkClick r:id="rId4"/>
              </a:rPr>
              <a:t>Part </a:t>
            </a:r>
            <a:r>
              <a:rPr sz="682" u="sng" kern="1200" spc="-51" dirty="0">
                <a:solidFill>
                  <a:srgbClr val="70B7AF"/>
                </a:solidFill>
                <a:latin typeface="Calibri"/>
                <a:ea typeface="+mn-ea"/>
                <a:cs typeface="Calibri"/>
                <a:hlinkClick r:id="rId4"/>
              </a:rPr>
              <a:t>2</a:t>
            </a:r>
            <a:endParaRPr sz="682" kern="1200">
              <a:solidFill>
                <a:prstClr val="black"/>
              </a:solidFill>
              <a:latin typeface="Calibri"/>
              <a:ea typeface="+mn-ea"/>
              <a:cs typeface="Calibri"/>
            </a:endParaRPr>
          </a:p>
          <a:p>
            <a:pPr marL="47624" defTabSz="623438"/>
            <a:r>
              <a:rPr sz="682" kern="1200" spc="682" dirty="0">
                <a:solidFill>
                  <a:srgbClr val="517891"/>
                </a:solidFill>
                <a:latin typeface="Webdings"/>
                <a:ea typeface="+mn-ea"/>
                <a:cs typeface="Webdings"/>
              </a:rPr>
              <a:t>�</a:t>
            </a:r>
            <a:r>
              <a:rPr sz="682" kern="1200" spc="27" dirty="0">
                <a:solidFill>
                  <a:srgbClr val="517891"/>
                </a:solidFill>
                <a:latin typeface="Times New Roman"/>
                <a:ea typeface="+mn-ea"/>
                <a:cs typeface="Times New Roman"/>
              </a:rPr>
              <a:t> </a:t>
            </a:r>
            <a:r>
              <a:rPr sz="682" kern="1200" spc="-7" dirty="0">
                <a:solidFill>
                  <a:srgbClr val="231F20"/>
                </a:solidFill>
                <a:latin typeface="Calibri"/>
                <a:ea typeface="+mn-ea"/>
                <a:cs typeface="Calibri"/>
              </a:rPr>
              <a:t>Compliance </a:t>
            </a:r>
            <a:r>
              <a:rPr sz="682" kern="1200" spc="-41" dirty="0">
                <a:solidFill>
                  <a:srgbClr val="231F20"/>
                </a:solidFill>
                <a:latin typeface="Calibri"/>
                <a:ea typeface="+mn-ea"/>
                <a:cs typeface="Calibri"/>
              </a:rPr>
              <a:t>with  </a:t>
            </a:r>
            <a:r>
              <a:rPr sz="682" kern="1200" spc="-20" dirty="0">
                <a:solidFill>
                  <a:srgbClr val="231F20"/>
                </a:solidFill>
                <a:latin typeface="Calibri"/>
                <a:ea typeface="+mn-ea"/>
                <a:cs typeface="Calibri"/>
              </a:rPr>
              <a:t>Board </a:t>
            </a:r>
            <a:r>
              <a:rPr sz="682" kern="1200" spc="-14" dirty="0">
                <a:solidFill>
                  <a:srgbClr val="231F20"/>
                </a:solidFill>
                <a:latin typeface="Calibri"/>
                <a:ea typeface="+mn-ea"/>
                <a:cs typeface="Calibri"/>
              </a:rPr>
              <a:t>of </a:t>
            </a:r>
            <a:r>
              <a:rPr sz="682" kern="1200" spc="-17" dirty="0">
                <a:solidFill>
                  <a:srgbClr val="231F20"/>
                </a:solidFill>
                <a:latin typeface="Calibri"/>
                <a:ea typeface="+mn-ea"/>
                <a:cs typeface="Calibri"/>
              </a:rPr>
              <a:t>Medicine Regulations </a:t>
            </a:r>
            <a:r>
              <a:rPr sz="682" u="sng" kern="1200" spc="-10" dirty="0">
                <a:solidFill>
                  <a:srgbClr val="70B7AF"/>
                </a:solidFill>
                <a:latin typeface="Calibri"/>
                <a:ea typeface="+mn-ea"/>
                <a:cs typeface="Calibri"/>
                <a:hlinkClick r:id="rId5"/>
              </a:rPr>
              <a:t>18VAC85-20-27</a:t>
            </a:r>
            <a:endParaRPr sz="682" kern="1200">
              <a:solidFill>
                <a:prstClr val="black"/>
              </a:solidFill>
              <a:latin typeface="Calibri"/>
              <a:ea typeface="+mn-ea"/>
              <a:cs typeface="Calibri"/>
            </a:endParaRPr>
          </a:p>
        </p:txBody>
      </p:sp>
    </p:spTree>
    <p:extLst>
      <p:ext uri="{BB962C8B-B14F-4D97-AF65-F5344CB8AC3E}">
        <p14:creationId xmlns:p14="http://schemas.microsoft.com/office/powerpoint/2010/main" xmlns="" val="1721107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7837E6-5815-49BF-A0A7-0466D4FAB1D5}"/>
              </a:ext>
            </a:extLst>
          </p:cNvPr>
          <p:cNvSpPr>
            <a:spLocks noGrp="1"/>
          </p:cNvSpPr>
          <p:nvPr>
            <p:ph type="title"/>
          </p:nvPr>
        </p:nvSpPr>
        <p:spPr>
          <a:xfrm>
            <a:off x="628650" y="133771"/>
            <a:ext cx="7886700" cy="1325700"/>
          </a:xfrm>
        </p:spPr>
        <p:txBody>
          <a:bodyPr/>
          <a:lstStyle/>
          <a:p>
            <a:r>
              <a:rPr lang="en-US" sz="4000" dirty="0"/>
              <a:t>Other Laws Affecting Your Practice</a:t>
            </a:r>
          </a:p>
        </p:txBody>
      </p:sp>
      <p:sp>
        <p:nvSpPr>
          <p:cNvPr id="3" name="Text Placeholder 2">
            <a:extLst>
              <a:ext uri="{FF2B5EF4-FFF2-40B4-BE49-F238E27FC236}">
                <a16:creationId xmlns:a16="http://schemas.microsoft.com/office/drawing/2014/main" xmlns="" id="{3E5A6803-313E-43D2-8F7A-922F65982940}"/>
              </a:ext>
            </a:extLst>
          </p:cNvPr>
          <p:cNvSpPr>
            <a:spLocks noGrp="1"/>
          </p:cNvSpPr>
          <p:nvPr>
            <p:ph type="body" idx="1"/>
          </p:nvPr>
        </p:nvSpPr>
        <p:spPr>
          <a:xfrm>
            <a:off x="628650" y="1153596"/>
            <a:ext cx="7886700" cy="4351200"/>
          </a:xfrm>
        </p:spPr>
        <p:txBody>
          <a:bodyPr/>
          <a:lstStyle/>
          <a:p>
            <a:r>
              <a:rPr lang="en-US" dirty="0"/>
              <a:t>Harrison Narcotic Act</a:t>
            </a:r>
          </a:p>
          <a:p>
            <a:pPr lvl="1"/>
            <a:r>
              <a:rPr lang="en-US" dirty="0"/>
              <a:t>Addiction is not a real disease and doctors cannot treat it</a:t>
            </a:r>
          </a:p>
          <a:p>
            <a:pPr lvl="1"/>
            <a:r>
              <a:rPr lang="en-US" dirty="0"/>
              <a:t>A prescriber cannot prescribe opioids to patients addicted to opioids (two exceptions)</a:t>
            </a:r>
          </a:p>
          <a:p>
            <a:pPr lvl="2"/>
            <a:r>
              <a:rPr lang="en-US" dirty="0"/>
              <a:t>This is why you have to DIAGNOSE addiction</a:t>
            </a:r>
          </a:p>
          <a:p>
            <a:pPr lvl="2"/>
            <a:r>
              <a:rPr lang="en-US" dirty="0"/>
              <a:t>It is NOT an excuse to fire patients!</a:t>
            </a:r>
          </a:p>
          <a:p>
            <a:r>
              <a:rPr lang="en-US" dirty="0"/>
              <a:t>42 CFR Part 2</a:t>
            </a:r>
          </a:p>
          <a:p>
            <a:pPr lvl="1"/>
            <a:r>
              <a:rPr lang="en-US" dirty="0"/>
              <a:t>Additional Privacy for patients with Addiction</a:t>
            </a:r>
          </a:p>
          <a:p>
            <a:pPr lvl="1"/>
            <a:r>
              <a:rPr lang="en-US" dirty="0"/>
              <a:t>This is why Patients getting Methadone  from federally licensed Methadone clinic (and they’re all federally licensed) will not have their Methadone prescriptions show up on Prescription Monitoring reports</a:t>
            </a:r>
          </a:p>
          <a:p>
            <a:pPr lvl="2"/>
            <a:r>
              <a:rPr lang="en-US" dirty="0"/>
              <a:t>ANOTHER REASON TO DO UDS!!!!!</a:t>
            </a:r>
          </a:p>
          <a:p>
            <a:pPr marL="609600" lvl="1" indent="0">
              <a:buNone/>
            </a:pPr>
            <a:r>
              <a:rPr lang="en-US" dirty="0"/>
              <a:t>		</a:t>
            </a:r>
          </a:p>
        </p:txBody>
      </p:sp>
    </p:spTree>
    <p:extLst>
      <p:ext uri="{BB962C8B-B14F-4D97-AF65-F5344CB8AC3E}">
        <p14:creationId xmlns:p14="http://schemas.microsoft.com/office/powerpoint/2010/main" xmlns="" val="36312994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en-US" dirty="0">
                <a:latin typeface="Microsoft New Tai Lue" panose="020B0502040204020203" pitchFamily="34" charset="0"/>
                <a:cs typeface="Microsoft New Tai Lue" panose="020B0502040204020203" pitchFamily="34" charset="0"/>
              </a:rPr>
              <a:t>Functioning</a:t>
            </a:r>
          </a:p>
        </p:txBody>
      </p:sp>
      <p:sp>
        <p:nvSpPr>
          <p:cNvPr id="51203" name="Rectangle 3"/>
          <p:cNvSpPr>
            <a:spLocks noGrp="1" noChangeArrowheads="1"/>
          </p:cNvSpPr>
          <p:nvPr>
            <p:ph sz="half" idx="1"/>
          </p:nvPr>
        </p:nvSpPr>
        <p:spPr/>
        <p:txBody>
          <a:bodyPr/>
          <a:lstStyle/>
          <a:p>
            <a:pPr lvl="1" eaLnBrk="1" hangingPunct="1">
              <a:buFontTx/>
              <a:buNone/>
              <a:defRPr/>
            </a:pPr>
            <a:endParaRPr lang="en-US" altLang="en-US" dirty="0">
              <a:solidFill>
                <a:schemeClr val="tx1">
                  <a:lumMod val="75000"/>
                  <a:lumOff val="25000"/>
                </a:schemeClr>
              </a:solidFill>
              <a:latin typeface="Microsoft New Tai Lue" panose="020B0502040204020203" pitchFamily="34" charset="0"/>
              <a:cs typeface="Microsoft New Tai Lue" panose="020B0502040204020203" pitchFamily="34" charset="0"/>
            </a:endParaRPr>
          </a:p>
          <a:p>
            <a:pPr lvl="1" eaLnBrk="1" hangingPunct="1">
              <a:buFontTx/>
              <a:buNone/>
              <a:defRPr/>
            </a:pPr>
            <a:r>
              <a:rPr lang="en-US" altLang="en-US" dirty="0">
                <a:solidFill>
                  <a:srgbClr val="000099"/>
                </a:solidFill>
                <a:latin typeface="Microsoft New Tai Lue" panose="020B0502040204020203" pitchFamily="34" charset="0"/>
                <a:cs typeface="Microsoft New Tai Lue" panose="020B0502040204020203" pitchFamily="34" charset="0"/>
              </a:rPr>
              <a:t>FUNCTIONING</a:t>
            </a:r>
          </a:p>
          <a:p>
            <a:pPr eaLnBrk="1" hangingPunct="1">
              <a:buFont typeface="Arial" panose="020B0604020202020204" pitchFamily="34" charset="0"/>
              <a:buChar char="•"/>
              <a:defRPr/>
            </a:pPr>
            <a:r>
              <a:rPr lang="en-US" altLang="en-US" sz="1800" dirty="0">
                <a:solidFill>
                  <a:srgbClr val="000099"/>
                </a:solidFill>
                <a:latin typeface="Microsoft New Tai Lue" panose="020B0502040204020203" pitchFamily="34" charset="0"/>
                <a:cs typeface="Microsoft New Tai Lue" panose="020B0502040204020203" pitchFamily="34" charset="0"/>
              </a:rPr>
              <a:t>IF YOU ARE TREATING PAIN, FUNCTIONING GETS BETTER</a:t>
            </a:r>
          </a:p>
          <a:p>
            <a:pPr eaLnBrk="1" hangingPunct="1">
              <a:buFont typeface="Arial" panose="020B0604020202020204" pitchFamily="34" charset="0"/>
              <a:buChar char="•"/>
              <a:defRPr/>
            </a:pPr>
            <a:r>
              <a:rPr lang="en-US" altLang="en-US" sz="1800" dirty="0">
                <a:solidFill>
                  <a:srgbClr val="000099"/>
                </a:solidFill>
                <a:latin typeface="Microsoft New Tai Lue" panose="020B0502040204020203" pitchFamily="34" charset="0"/>
                <a:cs typeface="Microsoft New Tai Lue" panose="020B0502040204020203" pitchFamily="34" charset="0"/>
              </a:rPr>
              <a:t>IF YOU ARE FEEDING AN ADDICTION, FUNCTIONING GETS WORSE</a:t>
            </a:r>
          </a:p>
          <a:p>
            <a:pPr marL="285750" indent="-285750" eaLnBrk="1" hangingPunct="1">
              <a:buFont typeface="Arial" panose="020B0604020202020204" pitchFamily="34" charset="0"/>
              <a:buChar char="•"/>
              <a:defRPr/>
            </a:pPr>
            <a:r>
              <a:rPr lang="en-US" altLang="en-US" sz="1800" dirty="0">
                <a:solidFill>
                  <a:srgbClr val="000099"/>
                </a:solidFill>
                <a:latin typeface="Microsoft New Tai Lue" panose="020B0502040204020203" pitchFamily="34" charset="0"/>
                <a:cs typeface="Microsoft New Tai Lue" panose="020B0502040204020203" pitchFamily="34" charset="0"/>
              </a:rPr>
              <a:t>THINK DEVELOPMENTAL STAGES</a:t>
            </a:r>
            <a:r>
              <a:rPr lang="en-US" altLang="en-US" sz="1800" dirty="0">
                <a:solidFill>
                  <a:schemeClr val="tx1">
                    <a:lumMod val="75000"/>
                    <a:lumOff val="25000"/>
                  </a:schemeClr>
                </a:solidFill>
                <a:latin typeface="Microsoft New Tai Lue" panose="020B0502040204020203" pitchFamily="34" charset="0"/>
                <a:cs typeface="Microsoft New Tai Lue" panose="020B0502040204020203" pitchFamily="34" charset="0"/>
              </a:rPr>
              <a:t>!</a:t>
            </a:r>
          </a:p>
          <a:p>
            <a:pPr marL="0" indent="0" eaLnBrk="1" hangingPunct="1">
              <a:buFontTx/>
              <a:buNone/>
              <a:defRPr/>
            </a:pPr>
            <a:endParaRPr lang="en-US" altLang="en-US" sz="1800" dirty="0">
              <a:solidFill>
                <a:schemeClr val="tx1">
                  <a:lumMod val="75000"/>
                  <a:lumOff val="25000"/>
                </a:schemeClr>
              </a:solidFill>
              <a:latin typeface="Microsoft New Tai Lue" panose="020B0502040204020203" pitchFamily="34" charset="0"/>
              <a:cs typeface="Microsoft New Tai Lue" panose="020B0502040204020203" pitchFamily="34" charset="0"/>
            </a:endParaRPr>
          </a:p>
          <a:p>
            <a:pPr marL="0" indent="0" eaLnBrk="1" hangingPunct="1">
              <a:buFontTx/>
              <a:buNone/>
              <a:defRPr/>
            </a:pPr>
            <a:endParaRPr lang="en-US" altLang="en-US" sz="1800" dirty="0">
              <a:solidFill>
                <a:schemeClr val="tx1">
                  <a:lumMod val="75000"/>
                  <a:lumOff val="25000"/>
                </a:schemeClr>
              </a:solidFill>
              <a:latin typeface="Microsoft New Tai Lue" panose="020B0502040204020203" pitchFamily="34" charset="0"/>
              <a:cs typeface="Microsoft New Tai Lue" panose="020B0502040204020203" pitchFamily="34" charset="0"/>
            </a:endParaRPr>
          </a:p>
          <a:p>
            <a:pPr marL="0" indent="0" eaLnBrk="1" hangingPunct="1">
              <a:buFontTx/>
              <a:buNone/>
              <a:defRPr/>
            </a:pPr>
            <a:endParaRPr lang="en-US" altLang="en-US" sz="1800" dirty="0">
              <a:solidFill>
                <a:schemeClr val="tx1">
                  <a:lumMod val="75000"/>
                  <a:lumOff val="25000"/>
                </a:schemeClr>
              </a:solidFill>
              <a:latin typeface="Microsoft New Tai Lue" panose="020B0502040204020203" pitchFamily="34" charset="0"/>
              <a:cs typeface="Microsoft New Tai Lue" panose="020B0502040204020203" pitchFamily="34" charset="0"/>
            </a:endParaRPr>
          </a:p>
          <a:p>
            <a:pPr marL="0" indent="0" eaLnBrk="1" hangingPunct="1">
              <a:buFontTx/>
              <a:buNone/>
              <a:defRPr/>
            </a:pPr>
            <a:endParaRPr lang="en-US" altLang="en-US" sz="1800" dirty="0">
              <a:solidFill>
                <a:schemeClr val="tx1">
                  <a:lumMod val="75000"/>
                  <a:lumOff val="25000"/>
                </a:schemeClr>
              </a:solidFill>
              <a:latin typeface="Microsoft New Tai Lue" panose="020B0502040204020203" pitchFamily="34" charset="0"/>
              <a:cs typeface="Microsoft New Tai Lue" panose="020B0502040204020203" pitchFamily="34" charset="0"/>
            </a:endParaRPr>
          </a:p>
          <a:p>
            <a:pPr marL="0" indent="0" eaLnBrk="1" hangingPunct="1">
              <a:buFontTx/>
              <a:buNone/>
              <a:defRPr/>
            </a:pPr>
            <a:endParaRPr lang="en-US" altLang="en-US" sz="1800" dirty="0">
              <a:solidFill>
                <a:schemeClr val="tx1">
                  <a:lumMod val="75000"/>
                  <a:lumOff val="25000"/>
                </a:schemeClr>
              </a:solidFill>
              <a:latin typeface="Microsoft New Tai Lue" panose="020B0502040204020203" pitchFamily="34" charset="0"/>
              <a:cs typeface="Microsoft New Tai Lue" panose="020B0502040204020203" pitchFamily="34" charset="0"/>
            </a:endParaRPr>
          </a:p>
          <a:p>
            <a:pPr marL="0" indent="0" eaLnBrk="1" hangingPunct="1">
              <a:buFontTx/>
              <a:buNone/>
              <a:defRPr/>
            </a:pPr>
            <a:r>
              <a:rPr lang="en-US" altLang="en-US" sz="800" dirty="0">
                <a:solidFill>
                  <a:schemeClr val="tx1">
                    <a:lumMod val="75000"/>
                    <a:lumOff val="25000"/>
                  </a:schemeClr>
                </a:solidFill>
                <a:latin typeface="Microsoft New Tai Lue" panose="020B0502040204020203" pitchFamily="34" charset="0"/>
                <a:cs typeface="Microsoft New Tai Lue" panose="020B0502040204020203" pitchFamily="34" charset="0"/>
              </a:rPr>
              <a:t>McMasters, 2016; Google images</a:t>
            </a:r>
          </a:p>
          <a:p>
            <a:pPr lvl="1" eaLnBrk="1" hangingPunct="1">
              <a:buFontTx/>
              <a:buNone/>
              <a:defRPr/>
            </a:pPr>
            <a:endParaRPr lang="en-US" altLang="en-US" sz="8000" dirty="0"/>
          </a:p>
        </p:txBody>
      </p:sp>
      <p:pic>
        <p:nvPicPr>
          <p:cNvPr id="3" name="Content Placeholder 2"/>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4648200" y="1905000"/>
            <a:ext cx="4149725" cy="2570711"/>
          </a:xfrm>
        </p:spPr>
      </p:pic>
      <p:pic>
        <p:nvPicPr>
          <p:cNvPr id="4" name="Picture 2" descr="C:\Users\tdz83574\AppData\Local\Microsoft\Windows\Temporary Internet Files\Content.Outlook\2JL2SHCJ\PCSSMAT-Logo-OnWhite-RGB (5).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629400" y="6400800"/>
            <a:ext cx="1343025" cy="30992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13402064"/>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Shape 592"/>
          <p:cNvSpPr/>
          <p:nvPr/>
        </p:nvSpPr>
        <p:spPr>
          <a:xfrm>
            <a:off x="1075764" y="6349365"/>
            <a:ext cx="6984999" cy="8659"/>
          </a:xfrm>
          <a:custGeom>
            <a:avLst/>
            <a:gdLst/>
            <a:ahLst/>
            <a:cxnLst/>
            <a:rect l="0" t="0" r="0" b="0"/>
            <a:pathLst>
              <a:path w="120000" h="120000" extrusionOk="0">
                <a:moveTo>
                  <a:pt x="0" y="119999"/>
                </a:moveTo>
                <a:lnTo>
                  <a:pt x="120000" y="119999"/>
                </a:lnTo>
                <a:lnTo>
                  <a:pt x="120000" y="0"/>
                </a:lnTo>
                <a:lnTo>
                  <a:pt x="0" y="0"/>
                </a:lnTo>
                <a:lnTo>
                  <a:pt x="0" y="119999"/>
                </a:lnTo>
                <a:close/>
              </a:path>
            </a:pathLst>
          </a:custGeom>
          <a:solidFill>
            <a:srgbClr val="A9C3CB"/>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593" name="Shape 593"/>
          <p:cNvSpPr/>
          <p:nvPr/>
        </p:nvSpPr>
        <p:spPr>
          <a:xfrm>
            <a:off x="1075764" y="6349365"/>
            <a:ext cx="6984999" cy="8659"/>
          </a:xfrm>
          <a:custGeom>
            <a:avLst/>
            <a:gdLst/>
            <a:ahLst/>
            <a:cxnLst/>
            <a:rect l="0" t="0" r="0" b="0"/>
            <a:pathLst>
              <a:path w="120000" h="120000" extrusionOk="0">
                <a:moveTo>
                  <a:pt x="0" y="119999"/>
                </a:moveTo>
                <a:lnTo>
                  <a:pt x="120000" y="119999"/>
                </a:lnTo>
                <a:lnTo>
                  <a:pt x="120000" y="0"/>
                </a:lnTo>
                <a:lnTo>
                  <a:pt x="0" y="0"/>
                </a:lnTo>
                <a:lnTo>
                  <a:pt x="0" y="119999"/>
                </a:lnTo>
                <a:close/>
              </a:path>
            </a:pathLst>
          </a:custGeom>
          <a:solidFill>
            <a:srgbClr val="A9C3CB"/>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594" name="Shape 594"/>
          <p:cNvSpPr/>
          <p:nvPr/>
        </p:nvSpPr>
        <p:spPr>
          <a:xfrm>
            <a:off x="7702042" y="304422"/>
            <a:ext cx="366805" cy="65376"/>
          </a:xfrm>
          <a:custGeom>
            <a:avLst/>
            <a:gdLst/>
            <a:ahLst/>
            <a:cxnLst/>
            <a:rect l="0" t="0" r="0" b="0"/>
            <a:pathLst>
              <a:path w="120000" h="120000" extrusionOk="0">
                <a:moveTo>
                  <a:pt x="47149" y="0"/>
                </a:moveTo>
                <a:lnTo>
                  <a:pt x="27260" y="10288"/>
                </a:lnTo>
                <a:lnTo>
                  <a:pt x="11375" y="33361"/>
                </a:lnTo>
                <a:lnTo>
                  <a:pt x="0" y="62215"/>
                </a:lnTo>
                <a:lnTo>
                  <a:pt x="8358" y="119640"/>
                </a:lnTo>
                <a:lnTo>
                  <a:pt x="14365" y="94699"/>
                </a:lnTo>
                <a:lnTo>
                  <a:pt x="21507" y="71642"/>
                </a:lnTo>
                <a:lnTo>
                  <a:pt x="30588" y="51199"/>
                </a:lnTo>
                <a:lnTo>
                  <a:pt x="42412" y="34098"/>
                </a:lnTo>
                <a:lnTo>
                  <a:pt x="61374" y="23097"/>
                </a:lnTo>
                <a:lnTo>
                  <a:pt x="77061" y="23097"/>
                </a:lnTo>
                <a:lnTo>
                  <a:pt x="76459" y="22756"/>
                </a:lnTo>
                <a:lnTo>
                  <a:pt x="62760" y="8323"/>
                </a:lnTo>
                <a:lnTo>
                  <a:pt x="47149" y="0"/>
                </a:lnTo>
                <a:close/>
              </a:path>
              <a:path w="120000" h="120000" extrusionOk="0">
                <a:moveTo>
                  <a:pt x="77061" y="23097"/>
                </a:moveTo>
                <a:lnTo>
                  <a:pt x="61374" y="23097"/>
                </a:lnTo>
                <a:lnTo>
                  <a:pt x="76335" y="30687"/>
                </a:lnTo>
                <a:lnTo>
                  <a:pt x="89507" y="44398"/>
                </a:lnTo>
                <a:lnTo>
                  <a:pt x="103097" y="51763"/>
                </a:lnTo>
                <a:lnTo>
                  <a:pt x="119316" y="40312"/>
                </a:lnTo>
                <a:lnTo>
                  <a:pt x="119799" y="39629"/>
                </a:lnTo>
                <a:lnTo>
                  <a:pt x="116774" y="35231"/>
                </a:lnTo>
                <a:lnTo>
                  <a:pt x="113933" y="30789"/>
                </a:lnTo>
                <a:lnTo>
                  <a:pt x="90611" y="30789"/>
                </a:lnTo>
                <a:lnTo>
                  <a:pt x="77061" y="23097"/>
                </a:lnTo>
                <a:close/>
              </a:path>
              <a:path w="120000" h="120000" extrusionOk="0">
                <a:moveTo>
                  <a:pt x="107599" y="19905"/>
                </a:moveTo>
                <a:lnTo>
                  <a:pt x="90611" y="30789"/>
                </a:lnTo>
                <a:lnTo>
                  <a:pt x="113933" y="30789"/>
                </a:lnTo>
                <a:lnTo>
                  <a:pt x="113732" y="30476"/>
                </a:lnTo>
                <a:lnTo>
                  <a:pt x="110674" y="25366"/>
                </a:lnTo>
                <a:lnTo>
                  <a:pt x="107599" y="19905"/>
                </a:lnTo>
                <a:close/>
              </a:path>
            </a:pathLst>
          </a:custGeom>
          <a:solidFill>
            <a:srgbClr val="74CBC8"/>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595" name="Shape 595"/>
          <p:cNvSpPr/>
          <p:nvPr/>
        </p:nvSpPr>
        <p:spPr>
          <a:xfrm>
            <a:off x="7668330" y="281217"/>
            <a:ext cx="345888" cy="42429"/>
          </a:xfrm>
          <a:custGeom>
            <a:avLst/>
            <a:gdLst/>
            <a:ahLst/>
            <a:cxnLst/>
            <a:rect l="0" t="0" r="0" b="0"/>
            <a:pathLst>
              <a:path w="120000" h="120000" extrusionOk="0">
                <a:moveTo>
                  <a:pt x="37261" y="0"/>
                </a:moveTo>
                <a:lnTo>
                  <a:pt x="18069" y="12308"/>
                </a:lnTo>
                <a:lnTo>
                  <a:pt x="0" y="44585"/>
                </a:lnTo>
                <a:lnTo>
                  <a:pt x="7459" y="119111"/>
                </a:lnTo>
                <a:lnTo>
                  <a:pt x="12891" y="99640"/>
                </a:lnTo>
                <a:lnTo>
                  <a:pt x="19143" y="81862"/>
                </a:lnTo>
                <a:lnTo>
                  <a:pt x="26399" y="66056"/>
                </a:lnTo>
                <a:lnTo>
                  <a:pt x="34844" y="52497"/>
                </a:lnTo>
                <a:lnTo>
                  <a:pt x="56086" y="39288"/>
                </a:lnTo>
                <a:lnTo>
                  <a:pt x="72082" y="39288"/>
                </a:lnTo>
                <a:lnTo>
                  <a:pt x="65756" y="29343"/>
                </a:lnTo>
                <a:lnTo>
                  <a:pt x="52613" y="9329"/>
                </a:lnTo>
                <a:lnTo>
                  <a:pt x="37261" y="0"/>
                </a:lnTo>
                <a:close/>
              </a:path>
              <a:path w="120000" h="120000" extrusionOk="0">
                <a:moveTo>
                  <a:pt x="72082" y="39288"/>
                </a:moveTo>
                <a:lnTo>
                  <a:pt x="56086" y="39288"/>
                </a:lnTo>
                <a:lnTo>
                  <a:pt x="72674" y="53697"/>
                </a:lnTo>
                <a:lnTo>
                  <a:pt x="87149" y="77448"/>
                </a:lnTo>
                <a:lnTo>
                  <a:pt x="102053" y="92274"/>
                </a:lnTo>
                <a:lnTo>
                  <a:pt x="119927" y="79901"/>
                </a:lnTo>
                <a:lnTo>
                  <a:pt x="117084" y="71413"/>
                </a:lnTo>
                <a:lnTo>
                  <a:pt x="114231" y="62515"/>
                </a:lnTo>
                <a:lnTo>
                  <a:pt x="112722" y="57619"/>
                </a:lnTo>
                <a:lnTo>
                  <a:pt x="91928" y="57619"/>
                </a:lnTo>
                <a:lnTo>
                  <a:pt x="78318" y="49092"/>
                </a:lnTo>
                <a:lnTo>
                  <a:pt x="72082" y="39288"/>
                </a:lnTo>
                <a:close/>
              </a:path>
              <a:path w="120000" h="120000" extrusionOk="0">
                <a:moveTo>
                  <a:pt x="108492" y="43532"/>
                </a:moveTo>
                <a:lnTo>
                  <a:pt x="108311" y="43850"/>
                </a:lnTo>
                <a:lnTo>
                  <a:pt x="108217" y="43974"/>
                </a:lnTo>
                <a:lnTo>
                  <a:pt x="91928" y="57619"/>
                </a:lnTo>
                <a:lnTo>
                  <a:pt x="112722" y="57619"/>
                </a:lnTo>
                <a:lnTo>
                  <a:pt x="111367" y="53220"/>
                </a:lnTo>
                <a:lnTo>
                  <a:pt x="108492" y="43532"/>
                </a:lnTo>
                <a:close/>
              </a:path>
            </a:pathLst>
          </a:custGeom>
          <a:solidFill>
            <a:srgbClr val="F3901D"/>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596" name="Shape 596"/>
          <p:cNvSpPr/>
          <p:nvPr/>
        </p:nvSpPr>
        <p:spPr>
          <a:xfrm>
            <a:off x="7638823" y="255812"/>
            <a:ext cx="327211" cy="38100"/>
          </a:xfrm>
          <a:custGeom>
            <a:avLst/>
            <a:gdLst/>
            <a:ahLst/>
            <a:cxnLst/>
            <a:rect l="0" t="0" r="0" b="0"/>
            <a:pathLst>
              <a:path w="120000" h="120000" extrusionOk="0">
                <a:moveTo>
                  <a:pt x="63351" y="47433"/>
                </a:moveTo>
                <a:lnTo>
                  <a:pt x="44513" y="47433"/>
                </a:lnTo>
                <a:lnTo>
                  <a:pt x="60857" y="59775"/>
                </a:lnTo>
                <a:lnTo>
                  <a:pt x="74785" y="83668"/>
                </a:lnTo>
                <a:lnTo>
                  <a:pt x="88068" y="107366"/>
                </a:lnTo>
                <a:lnTo>
                  <a:pt x="102476" y="119119"/>
                </a:lnTo>
                <a:lnTo>
                  <a:pt x="119780" y="107183"/>
                </a:lnTo>
                <a:lnTo>
                  <a:pt x="117018" y="96368"/>
                </a:lnTo>
                <a:lnTo>
                  <a:pt x="114246" y="85199"/>
                </a:lnTo>
                <a:lnTo>
                  <a:pt x="112257" y="76959"/>
                </a:lnTo>
                <a:lnTo>
                  <a:pt x="87935" y="76959"/>
                </a:lnTo>
                <a:lnTo>
                  <a:pt x="72769" y="64345"/>
                </a:lnTo>
                <a:lnTo>
                  <a:pt x="63351" y="47433"/>
                </a:lnTo>
                <a:close/>
              </a:path>
              <a:path w="120000" h="120000" extrusionOk="0">
                <a:moveTo>
                  <a:pt x="27132" y="0"/>
                </a:moveTo>
                <a:lnTo>
                  <a:pt x="5473" y="9438"/>
                </a:lnTo>
                <a:lnTo>
                  <a:pt x="3572" y="11401"/>
                </a:lnTo>
                <a:lnTo>
                  <a:pt x="1758" y="13529"/>
                </a:lnTo>
                <a:lnTo>
                  <a:pt x="0" y="15764"/>
                </a:lnTo>
                <a:lnTo>
                  <a:pt x="6712" y="86456"/>
                </a:lnTo>
                <a:lnTo>
                  <a:pt x="10593" y="78497"/>
                </a:lnTo>
                <a:lnTo>
                  <a:pt x="14749" y="71135"/>
                </a:lnTo>
                <a:lnTo>
                  <a:pt x="19204" y="64418"/>
                </a:lnTo>
                <a:lnTo>
                  <a:pt x="23983" y="58392"/>
                </a:lnTo>
                <a:lnTo>
                  <a:pt x="44513" y="47433"/>
                </a:lnTo>
                <a:lnTo>
                  <a:pt x="63351" y="47433"/>
                </a:lnTo>
                <a:lnTo>
                  <a:pt x="58860" y="39370"/>
                </a:lnTo>
                <a:lnTo>
                  <a:pt x="44287" y="13947"/>
                </a:lnTo>
                <a:lnTo>
                  <a:pt x="27132" y="0"/>
                </a:lnTo>
                <a:close/>
              </a:path>
              <a:path w="120000" h="120000" extrusionOk="0">
                <a:moveTo>
                  <a:pt x="108674" y="61802"/>
                </a:moveTo>
                <a:lnTo>
                  <a:pt x="106921" y="64418"/>
                </a:lnTo>
                <a:lnTo>
                  <a:pt x="106279" y="65292"/>
                </a:lnTo>
                <a:lnTo>
                  <a:pt x="87935" y="76959"/>
                </a:lnTo>
                <a:lnTo>
                  <a:pt x="112257" y="76959"/>
                </a:lnTo>
                <a:lnTo>
                  <a:pt x="111464" y="73676"/>
                </a:lnTo>
                <a:lnTo>
                  <a:pt x="108674" y="61802"/>
                </a:lnTo>
                <a:close/>
              </a:path>
            </a:pathLst>
          </a:custGeom>
          <a:solidFill>
            <a:srgbClr val="5D87A1"/>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597" name="Shape 597"/>
          <p:cNvSpPr/>
          <p:nvPr/>
        </p:nvSpPr>
        <p:spPr>
          <a:xfrm>
            <a:off x="7609436" y="224804"/>
            <a:ext cx="313017" cy="48057"/>
          </a:xfrm>
          <a:custGeom>
            <a:avLst/>
            <a:gdLst/>
            <a:ahLst/>
            <a:cxnLst/>
            <a:rect l="0" t="0" r="0" b="0"/>
            <a:pathLst>
              <a:path w="120000" h="120000" extrusionOk="0">
                <a:moveTo>
                  <a:pt x="54570" y="52096"/>
                </a:moveTo>
                <a:lnTo>
                  <a:pt x="34302" y="52096"/>
                </a:lnTo>
                <a:lnTo>
                  <a:pt x="52406" y="64895"/>
                </a:lnTo>
                <a:lnTo>
                  <a:pt x="67720" y="86505"/>
                </a:lnTo>
                <a:lnTo>
                  <a:pt x="82331" y="107694"/>
                </a:lnTo>
                <a:lnTo>
                  <a:pt x="98326" y="119233"/>
                </a:lnTo>
                <a:lnTo>
                  <a:pt x="117794" y="111891"/>
                </a:lnTo>
                <a:lnTo>
                  <a:pt x="119209" y="110529"/>
                </a:lnTo>
                <a:lnTo>
                  <a:pt x="119896" y="109815"/>
                </a:lnTo>
                <a:lnTo>
                  <a:pt x="117154" y="100346"/>
                </a:lnTo>
                <a:lnTo>
                  <a:pt x="114403" y="90623"/>
                </a:lnTo>
                <a:lnTo>
                  <a:pt x="112676" y="84383"/>
                </a:lnTo>
                <a:lnTo>
                  <a:pt x="81860" y="84383"/>
                </a:lnTo>
                <a:lnTo>
                  <a:pt x="66138" y="72161"/>
                </a:lnTo>
                <a:lnTo>
                  <a:pt x="54570" y="52096"/>
                </a:lnTo>
                <a:close/>
              </a:path>
              <a:path w="120000" h="120000" extrusionOk="0">
                <a:moveTo>
                  <a:pt x="108876" y="70442"/>
                </a:moveTo>
                <a:lnTo>
                  <a:pt x="106911" y="72798"/>
                </a:lnTo>
                <a:lnTo>
                  <a:pt x="104792" y="74918"/>
                </a:lnTo>
                <a:lnTo>
                  <a:pt x="102500" y="76799"/>
                </a:lnTo>
                <a:lnTo>
                  <a:pt x="81860" y="84383"/>
                </a:lnTo>
                <a:lnTo>
                  <a:pt x="112676" y="84383"/>
                </a:lnTo>
                <a:lnTo>
                  <a:pt x="111643" y="80653"/>
                </a:lnTo>
                <a:lnTo>
                  <a:pt x="108876" y="70442"/>
                </a:lnTo>
                <a:close/>
              </a:path>
              <a:path w="120000" h="120000" extrusionOk="0">
                <a:moveTo>
                  <a:pt x="0" y="0"/>
                </a:moveTo>
                <a:lnTo>
                  <a:pt x="7531" y="60128"/>
                </a:lnTo>
                <a:lnTo>
                  <a:pt x="10023" y="58204"/>
                </a:lnTo>
                <a:lnTo>
                  <a:pt x="11318" y="57339"/>
                </a:lnTo>
                <a:lnTo>
                  <a:pt x="34302" y="52096"/>
                </a:lnTo>
                <a:lnTo>
                  <a:pt x="54570" y="52096"/>
                </a:lnTo>
                <a:lnTo>
                  <a:pt x="52713" y="48875"/>
                </a:lnTo>
                <a:lnTo>
                  <a:pt x="38962" y="23259"/>
                </a:lnTo>
                <a:lnTo>
                  <a:pt x="22265" y="4053"/>
                </a:lnTo>
                <a:lnTo>
                  <a:pt x="0" y="0"/>
                </a:lnTo>
                <a:close/>
              </a:path>
            </a:pathLst>
          </a:custGeom>
          <a:solidFill>
            <a:srgbClr val="EE3124"/>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598" name="Shape 598"/>
          <p:cNvSpPr/>
          <p:nvPr/>
        </p:nvSpPr>
        <p:spPr>
          <a:xfrm>
            <a:off x="7934076" y="388099"/>
            <a:ext cx="19423" cy="17750"/>
          </a:xfrm>
          <a:custGeom>
            <a:avLst/>
            <a:gdLst/>
            <a:ahLst/>
            <a:cxnLst/>
            <a:rect l="0" t="0" r="0" b="0"/>
            <a:pathLst>
              <a:path w="120000" h="120000" extrusionOk="0">
                <a:moveTo>
                  <a:pt x="19749" y="91435"/>
                </a:moveTo>
                <a:lnTo>
                  <a:pt x="0" y="102147"/>
                </a:lnTo>
                <a:lnTo>
                  <a:pt x="12000" y="112744"/>
                </a:lnTo>
                <a:lnTo>
                  <a:pt x="33690" y="117663"/>
                </a:lnTo>
                <a:lnTo>
                  <a:pt x="90372" y="117663"/>
                </a:lnTo>
                <a:lnTo>
                  <a:pt x="117695" y="104784"/>
                </a:lnTo>
                <a:lnTo>
                  <a:pt x="117695" y="103433"/>
                </a:lnTo>
                <a:lnTo>
                  <a:pt x="42922" y="103433"/>
                </a:lnTo>
                <a:lnTo>
                  <a:pt x="28151" y="99631"/>
                </a:lnTo>
                <a:lnTo>
                  <a:pt x="19749" y="91435"/>
                </a:lnTo>
                <a:close/>
              </a:path>
              <a:path w="120000" h="120000" extrusionOk="0">
                <a:moveTo>
                  <a:pt x="117695" y="59004"/>
                </a:moveTo>
                <a:lnTo>
                  <a:pt x="92313" y="59004"/>
                </a:lnTo>
                <a:lnTo>
                  <a:pt x="92313" y="97114"/>
                </a:lnTo>
                <a:lnTo>
                  <a:pt x="72833" y="103433"/>
                </a:lnTo>
                <a:lnTo>
                  <a:pt x="117695" y="103433"/>
                </a:lnTo>
                <a:lnTo>
                  <a:pt x="117695" y="59004"/>
                </a:lnTo>
                <a:close/>
              </a:path>
              <a:path w="120000" h="120000" extrusionOk="0">
                <a:moveTo>
                  <a:pt x="84281" y="0"/>
                </a:moveTo>
                <a:lnTo>
                  <a:pt x="22613" y="0"/>
                </a:lnTo>
                <a:lnTo>
                  <a:pt x="5255" y="18147"/>
                </a:lnTo>
                <a:lnTo>
                  <a:pt x="5255" y="74985"/>
                </a:lnTo>
                <a:lnTo>
                  <a:pt x="88802" y="59649"/>
                </a:lnTo>
                <a:lnTo>
                  <a:pt x="30645" y="59649"/>
                </a:lnTo>
                <a:lnTo>
                  <a:pt x="30877" y="24056"/>
                </a:lnTo>
                <a:lnTo>
                  <a:pt x="38677" y="14224"/>
                </a:lnTo>
                <a:lnTo>
                  <a:pt x="113596" y="14224"/>
                </a:lnTo>
                <a:lnTo>
                  <a:pt x="116031" y="12818"/>
                </a:lnTo>
                <a:lnTo>
                  <a:pt x="102743" y="2516"/>
                </a:lnTo>
                <a:lnTo>
                  <a:pt x="84281" y="0"/>
                </a:lnTo>
                <a:close/>
              </a:path>
              <a:path w="120000" h="120000" extrusionOk="0">
                <a:moveTo>
                  <a:pt x="117695" y="42673"/>
                </a:moveTo>
                <a:lnTo>
                  <a:pt x="30645" y="59649"/>
                </a:lnTo>
                <a:lnTo>
                  <a:pt x="88802" y="59649"/>
                </a:lnTo>
                <a:lnTo>
                  <a:pt x="92313" y="59004"/>
                </a:lnTo>
                <a:lnTo>
                  <a:pt x="117695" y="59004"/>
                </a:lnTo>
                <a:lnTo>
                  <a:pt x="117695" y="42673"/>
                </a:lnTo>
                <a:close/>
              </a:path>
              <a:path w="120000" h="120000" extrusionOk="0">
                <a:moveTo>
                  <a:pt x="113596" y="14224"/>
                </a:moveTo>
                <a:lnTo>
                  <a:pt x="78829" y="14224"/>
                </a:lnTo>
                <a:lnTo>
                  <a:pt x="90467" y="18147"/>
                </a:lnTo>
                <a:lnTo>
                  <a:pt x="96558" y="24056"/>
                </a:lnTo>
                <a:lnTo>
                  <a:pt x="113596" y="14224"/>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599" name="Shape 599"/>
          <p:cNvSpPr/>
          <p:nvPr/>
        </p:nvSpPr>
        <p:spPr>
          <a:xfrm>
            <a:off x="7958589" y="388521"/>
            <a:ext cx="29882" cy="16885"/>
          </a:xfrm>
          <a:custGeom>
            <a:avLst/>
            <a:gdLst/>
            <a:ahLst/>
            <a:cxnLst/>
            <a:rect l="0" t="0" r="0" b="0"/>
            <a:pathLst>
              <a:path w="120000" h="120000" extrusionOk="0">
                <a:moveTo>
                  <a:pt x="23159" y="0"/>
                </a:moveTo>
                <a:lnTo>
                  <a:pt x="0" y="0"/>
                </a:lnTo>
                <a:lnTo>
                  <a:pt x="0" y="117780"/>
                </a:lnTo>
                <a:lnTo>
                  <a:pt x="15538" y="117780"/>
                </a:lnTo>
                <a:lnTo>
                  <a:pt x="15538" y="20981"/>
                </a:lnTo>
                <a:lnTo>
                  <a:pt x="31748" y="20981"/>
                </a:lnTo>
                <a:lnTo>
                  <a:pt x="23159" y="0"/>
                </a:lnTo>
                <a:close/>
              </a:path>
              <a:path w="120000" h="120000" extrusionOk="0">
                <a:moveTo>
                  <a:pt x="31748" y="20981"/>
                </a:moveTo>
                <a:lnTo>
                  <a:pt x="15836" y="20981"/>
                </a:lnTo>
                <a:lnTo>
                  <a:pt x="54656" y="117780"/>
                </a:lnTo>
                <a:lnTo>
                  <a:pt x="64979" y="117780"/>
                </a:lnTo>
                <a:lnTo>
                  <a:pt x="76459" y="89104"/>
                </a:lnTo>
                <a:lnTo>
                  <a:pt x="59636" y="89104"/>
                </a:lnTo>
                <a:lnTo>
                  <a:pt x="31748" y="20981"/>
                </a:lnTo>
                <a:close/>
              </a:path>
              <a:path w="120000" h="120000" extrusionOk="0">
                <a:moveTo>
                  <a:pt x="119636" y="20981"/>
                </a:moveTo>
                <a:lnTo>
                  <a:pt x="104036" y="20981"/>
                </a:lnTo>
                <a:lnTo>
                  <a:pt x="104036" y="117780"/>
                </a:lnTo>
                <a:lnTo>
                  <a:pt x="119636" y="117780"/>
                </a:lnTo>
                <a:lnTo>
                  <a:pt x="119636" y="20981"/>
                </a:lnTo>
                <a:close/>
              </a:path>
              <a:path w="120000" h="120000" extrusionOk="0">
                <a:moveTo>
                  <a:pt x="119636" y="0"/>
                </a:moveTo>
                <a:lnTo>
                  <a:pt x="96415" y="0"/>
                </a:lnTo>
                <a:lnTo>
                  <a:pt x="60297" y="89104"/>
                </a:lnTo>
                <a:lnTo>
                  <a:pt x="76459" y="89104"/>
                </a:lnTo>
                <a:lnTo>
                  <a:pt x="103738" y="20981"/>
                </a:lnTo>
                <a:lnTo>
                  <a:pt x="119636" y="20981"/>
                </a:lnTo>
                <a:lnTo>
                  <a:pt x="119636" y="0"/>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600" name="Shape 600"/>
          <p:cNvSpPr/>
          <p:nvPr/>
        </p:nvSpPr>
        <p:spPr>
          <a:xfrm>
            <a:off x="7398378" y="386972"/>
            <a:ext cx="192741" cy="110836"/>
          </a:xfrm>
          <a:custGeom>
            <a:avLst/>
            <a:gdLst/>
            <a:ahLst/>
            <a:cxnLst/>
            <a:rect l="0" t="0" r="0" b="0"/>
            <a:pathLst>
              <a:path w="120000" h="120000" extrusionOk="0">
                <a:moveTo>
                  <a:pt x="7562" y="0"/>
                </a:moveTo>
                <a:lnTo>
                  <a:pt x="0" y="119897"/>
                </a:lnTo>
                <a:lnTo>
                  <a:pt x="21776" y="119897"/>
                </a:lnTo>
                <a:lnTo>
                  <a:pt x="22985" y="61743"/>
                </a:lnTo>
                <a:lnTo>
                  <a:pt x="46226" y="61743"/>
                </a:lnTo>
                <a:lnTo>
                  <a:pt x="7562" y="0"/>
                </a:lnTo>
                <a:close/>
              </a:path>
              <a:path w="120000" h="120000" extrusionOk="0">
                <a:moveTo>
                  <a:pt x="116170" y="61893"/>
                </a:moveTo>
                <a:lnTo>
                  <a:pt x="96595" y="61893"/>
                </a:lnTo>
                <a:lnTo>
                  <a:pt x="98111" y="119897"/>
                </a:lnTo>
                <a:lnTo>
                  <a:pt x="119870" y="119897"/>
                </a:lnTo>
                <a:lnTo>
                  <a:pt x="116170" y="61893"/>
                </a:lnTo>
                <a:close/>
              </a:path>
              <a:path w="120000" h="120000" extrusionOk="0">
                <a:moveTo>
                  <a:pt x="46226" y="61743"/>
                </a:moveTo>
                <a:lnTo>
                  <a:pt x="22985" y="61743"/>
                </a:lnTo>
                <a:lnTo>
                  <a:pt x="59943" y="117656"/>
                </a:lnTo>
                <a:lnTo>
                  <a:pt x="81739" y="84497"/>
                </a:lnTo>
                <a:lnTo>
                  <a:pt x="60474" y="84497"/>
                </a:lnTo>
                <a:lnTo>
                  <a:pt x="46226" y="61743"/>
                </a:lnTo>
                <a:close/>
              </a:path>
              <a:path w="120000" h="120000" extrusionOk="0">
                <a:moveTo>
                  <a:pt x="112223" y="8"/>
                </a:moveTo>
                <a:lnTo>
                  <a:pt x="60474" y="84497"/>
                </a:lnTo>
                <a:lnTo>
                  <a:pt x="81739" y="84497"/>
                </a:lnTo>
                <a:lnTo>
                  <a:pt x="96595" y="61893"/>
                </a:lnTo>
                <a:lnTo>
                  <a:pt x="116170" y="61893"/>
                </a:lnTo>
                <a:lnTo>
                  <a:pt x="112223" y="8"/>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601" name="Shape 601"/>
          <p:cNvSpPr/>
          <p:nvPr/>
        </p:nvSpPr>
        <p:spPr>
          <a:xfrm>
            <a:off x="7742358" y="387674"/>
            <a:ext cx="182282" cy="111269"/>
          </a:xfrm>
          <a:custGeom>
            <a:avLst/>
            <a:gdLst/>
            <a:ahLst/>
            <a:cxnLst/>
            <a:rect l="0" t="0" r="0" b="0"/>
            <a:pathLst>
              <a:path w="120000" h="120000" extrusionOk="0">
                <a:moveTo>
                  <a:pt x="26616" y="0"/>
                </a:moveTo>
                <a:lnTo>
                  <a:pt x="0" y="0"/>
                </a:lnTo>
                <a:lnTo>
                  <a:pt x="59901" y="119747"/>
                </a:lnTo>
                <a:lnTo>
                  <a:pt x="81895" y="75641"/>
                </a:lnTo>
                <a:lnTo>
                  <a:pt x="60226" y="75641"/>
                </a:lnTo>
                <a:lnTo>
                  <a:pt x="59881" y="74829"/>
                </a:lnTo>
                <a:lnTo>
                  <a:pt x="26616" y="0"/>
                </a:lnTo>
                <a:close/>
              </a:path>
              <a:path w="120000" h="120000" extrusionOk="0">
                <a:moveTo>
                  <a:pt x="119615" y="0"/>
                </a:moveTo>
                <a:lnTo>
                  <a:pt x="93698" y="0"/>
                </a:lnTo>
                <a:lnTo>
                  <a:pt x="60226" y="75641"/>
                </a:lnTo>
                <a:lnTo>
                  <a:pt x="81895" y="75641"/>
                </a:lnTo>
                <a:lnTo>
                  <a:pt x="119615" y="0"/>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602" name="Shape 602"/>
          <p:cNvSpPr/>
          <p:nvPr/>
        </p:nvSpPr>
        <p:spPr>
          <a:xfrm>
            <a:off x="7615097" y="385831"/>
            <a:ext cx="124011" cy="113867"/>
          </a:xfrm>
          <a:custGeom>
            <a:avLst/>
            <a:gdLst/>
            <a:ahLst/>
            <a:cxnLst/>
            <a:rect l="0" t="0" r="0" b="0"/>
            <a:pathLst>
              <a:path w="120000" h="120000" extrusionOk="0">
                <a:moveTo>
                  <a:pt x="11377" y="88836"/>
                </a:moveTo>
                <a:lnTo>
                  <a:pt x="29842" y="117106"/>
                </a:lnTo>
                <a:lnTo>
                  <a:pt x="59045" y="119762"/>
                </a:lnTo>
                <a:lnTo>
                  <a:pt x="71569" y="119003"/>
                </a:lnTo>
                <a:lnTo>
                  <a:pt x="110472" y="103543"/>
                </a:lnTo>
                <a:lnTo>
                  <a:pt x="113813" y="99504"/>
                </a:lnTo>
                <a:lnTo>
                  <a:pt x="59435" y="99504"/>
                </a:lnTo>
                <a:lnTo>
                  <a:pt x="47472" y="98902"/>
                </a:lnTo>
                <a:lnTo>
                  <a:pt x="35856" y="97010"/>
                </a:lnTo>
                <a:lnTo>
                  <a:pt x="24016" y="93699"/>
                </a:lnTo>
                <a:lnTo>
                  <a:pt x="11377" y="88836"/>
                </a:lnTo>
                <a:close/>
              </a:path>
              <a:path w="120000" h="120000" extrusionOk="0">
                <a:moveTo>
                  <a:pt x="66520" y="0"/>
                </a:moveTo>
                <a:lnTo>
                  <a:pt x="21122" y="11077"/>
                </a:lnTo>
                <a:lnTo>
                  <a:pt x="6433" y="33581"/>
                </a:lnTo>
                <a:lnTo>
                  <a:pt x="9304" y="43931"/>
                </a:lnTo>
                <a:lnTo>
                  <a:pt x="17516" y="52701"/>
                </a:lnTo>
                <a:lnTo>
                  <a:pt x="31381" y="60115"/>
                </a:lnTo>
                <a:lnTo>
                  <a:pt x="51209" y="66405"/>
                </a:lnTo>
                <a:lnTo>
                  <a:pt x="68323" y="71367"/>
                </a:lnTo>
                <a:lnTo>
                  <a:pt x="78414" y="75851"/>
                </a:lnTo>
                <a:lnTo>
                  <a:pt x="83238" y="80379"/>
                </a:lnTo>
                <a:lnTo>
                  <a:pt x="84549" y="85469"/>
                </a:lnTo>
                <a:lnTo>
                  <a:pt x="84650" y="89174"/>
                </a:lnTo>
                <a:lnTo>
                  <a:pt x="82540" y="92624"/>
                </a:lnTo>
                <a:lnTo>
                  <a:pt x="74169" y="97998"/>
                </a:lnTo>
                <a:lnTo>
                  <a:pt x="67532" y="99504"/>
                </a:lnTo>
                <a:lnTo>
                  <a:pt x="113813" y="99504"/>
                </a:lnTo>
                <a:lnTo>
                  <a:pt x="115439" y="97538"/>
                </a:lnTo>
                <a:lnTo>
                  <a:pt x="118410" y="90975"/>
                </a:lnTo>
                <a:lnTo>
                  <a:pt x="119291" y="84000"/>
                </a:lnTo>
                <a:lnTo>
                  <a:pt x="116538" y="73083"/>
                </a:lnTo>
                <a:lnTo>
                  <a:pt x="108266" y="64184"/>
                </a:lnTo>
                <a:lnTo>
                  <a:pt x="93518" y="56612"/>
                </a:lnTo>
                <a:lnTo>
                  <a:pt x="71334" y="49678"/>
                </a:lnTo>
                <a:lnTo>
                  <a:pt x="56764" y="45391"/>
                </a:lnTo>
                <a:lnTo>
                  <a:pt x="47320" y="41424"/>
                </a:lnTo>
                <a:lnTo>
                  <a:pt x="42224" y="37349"/>
                </a:lnTo>
                <a:lnTo>
                  <a:pt x="40698" y="32732"/>
                </a:lnTo>
                <a:lnTo>
                  <a:pt x="43619" y="25610"/>
                </a:lnTo>
                <a:lnTo>
                  <a:pt x="50625" y="21613"/>
                </a:lnTo>
                <a:lnTo>
                  <a:pt x="59076" y="19861"/>
                </a:lnTo>
                <a:lnTo>
                  <a:pt x="66332" y="19473"/>
                </a:lnTo>
                <a:lnTo>
                  <a:pt x="108085" y="19473"/>
                </a:lnTo>
                <a:lnTo>
                  <a:pt x="114130" y="8376"/>
                </a:lnTo>
                <a:lnTo>
                  <a:pt x="103782" y="4854"/>
                </a:lnTo>
                <a:lnTo>
                  <a:pt x="92043" y="2220"/>
                </a:lnTo>
                <a:lnTo>
                  <a:pt x="79447" y="570"/>
                </a:lnTo>
                <a:lnTo>
                  <a:pt x="66520" y="0"/>
                </a:lnTo>
                <a:close/>
              </a:path>
              <a:path w="120000" h="120000" extrusionOk="0">
                <a:moveTo>
                  <a:pt x="108085" y="19473"/>
                </a:moveTo>
                <a:lnTo>
                  <a:pt x="66332" y="19473"/>
                </a:lnTo>
                <a:lnTo>
                  <a:pt x="73548" y="19908"/>
                </a:lnTo>
                <a:lnTo>
                  <a:pt x="82562" y="21322"/>
                </a:lnTo>
                <a:lnTo>
                  <a:pt x="92773" y="23881"/>
                </a:lnTo>
                <a:lnTo>
                  <a:pt x="103575" y="27750"/>
                </a:lnTo>
                <a:lnTo>
                  <a:pt x="108085" y="19473"/>
                </a:lnTo>
                <a:close/>
              </a:path>
            </a:pathLst>
          </a:custGeom>
          <a:solidFill>
            <a:srgbClr val="002F65"/>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603" name="Shape 603"/>
          <p:cNvSpPr/>
          <p:nvPr/>
        </p:nvSpPr>
        <p:spPr>
          <a:xfrm>
            <a:off x="6623010" y="406747"/>
            <a:ext cx="688525" cy="81823"/>
          </a:xfrm>
          <a:prstGeom prst="rect">
            <a:avLst/>
          </a:prstGeom>
          <a:blipFill rotWithShape="1">
            <a:blip r:embed="rId3">
              <a:alphaModFix/>
            </a:blip>
            <a:stretch>
              <a:fillRect/>
            </a:stretch>
          </a:blip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604" name="Shape 604"/>
          <p:cNvSpPr/>
          <p:nvPr/>
        </p:nvSpPr>
        <p:spPr>
          <a:xfrm>
            <a:off x="1" y="619097"/>
            <a:ext cx="9144000" cy="725631"/>
          </a:xfrm>
          <a:custGeom>
            <a:avLst/>
            <a:gdLst/>
            <a:ahLst/>
            <a:cxnLst/>
            <a:rect l="0" t="0" r="0" b="0"/>
            <a:pathLst>
              <a:path w="120000" h="120000" extrusionOk="0">
                <a:moveTo>
                  <a:pt x="111878" y="98637"/>
                </a:moveTo>
                <a:lnTo>
                  <a:pt x="8953" y="98637"/>
                </a:lnTo>
                <a:lnTo>
                  <a:pt x="12372" y="119975"/>
                </a:lnTo>
                <a:lnTo>
                  <a:pt x="108309" y="119975"/>
                </a:lnTo>
                <a:lnTo>
                  <a:pt x="111878" y="98637"/>
                </a:lnTo>
                <a:close/>
              </a:path>
              <a:path w="120000" h="120000" extrusionOk="0">
                <a:moveTo>
                  <a:pt x="8953" y="0"/>
                </a:moveTo>
                <a:lnTo>
                  <a:pt x="0" y="0"/>
                </a:lnTo>
                <a:lnTo>
                  <a:pt x="0" y="98637"/>
                </a:lnTo>
                <a:lnTo>
                  <a:pt x="120000" y="98637"/>
                </a:lnTo>
                <a:lnTo>
                  <a:pt x="120000" y="21336"/>
                </a:lnTo>
                <a:lnTo>
                  <a:pt x="12317" y="21336"/>
                </a:lnTo>
                <a:lnTo>
                  <a:pt x="8953" y="0"/>
                </a:lnTo>
                <a:close/>
              </a:path>
              <a:path w="120000" h="120000" extrusionOk="0">
                <a:moveTo>
                  <a:pt x="120000" y="0"/>
                </a:moveTo>
                <a:lnTo>
                  <a:pt x="111735" y="0"/>
                </a:lnTo>
                <a:lnTo>
                  <a:pt x="108238" y="21336"/>
                </a:lnTo>
                <a:lnTo>
                  <a:pt x="120000" y="21336"/>
                </a:lnTo>
                <a:lnTo>
                  <a:pt x="120000" y="0"/>
                </a:lnTo>
                <a:close/>
              </a:path>
            </a:pathLst>
          </a:custGeom>
          <a:solidFill>
            <a:srgbClr val="EE3124"/>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605" name="Shape 605"/>
          <p:cNvSpPr/>
          <p:nvPr/>
        </p:nvSpPr>
        <p:spPr>
          <a:xfrm>
            <a:off x="683321" y="617593"/>
            <a:ext cx="256239" cy="727363"/>
          </a:xfrm>
          <a:custGeom>
            <a:avLst/>
            <a:gdLst/>
            <a:ahLst/>
            <a:cxnLst/>
            <a:rect l="0" t="0" r="0" b="0"/>
            <a:pathLst>
              <a:path w="120000" h="120000" extrusionOk="0">
                <a:moveTo>
                  <a:pt x="0" y="0"/>
                </a:moveTo>
                <a:lnTo>
                  <a:pt x="0" y="98651"/>
                </a:lnTo>
                <a:lnTo>
                  <a:pt x="119797" y="119938"/>
                </a:lnTo>
                <a:lnTo>
                  <a:pt x="119797" y="21534"/>
                </a:lnTo>
                <a:lnTo>
                  <a:pt x="0" y="0"/>
                </a:lnTo>
                <a:close/>
              </a:path>
            </a:pathLst>
          </a:custGeom>
          <a:solidFill>
            <a:srgbClr val="A22F21"/>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606" name="Shape 606"/>
          <p:cNvSpPr/>
          <p:nvPr/>
        </p:nvSpPr>
        <p:spPr>
          <a:xfrm>
            <a:off x="8253227" y="617593"/>
            <a:ext cx="256239" cy="727363"/>
          </a:xfrm>
          <a:custGeom>
            <a:avLst/>
            <a:gdLst/>
            <a:ahLst/>
            <a:cxnLst/>
            <a:rect l="0" t="0" r="0" b="0"/>
            <a:pathLst>
              <a:path w="120000" h="120000" extrusionOk="0">
                <a:moveTo>
                  <a:pt x="119797" y="0"/>
                </a:moveTo>
                <a:lnTo>
                  <a:pt x="0" y="21534"/>
                </a:lnTo>
                <a:lnTo>
                  <a:pt x="0" y="119938"/>
                </a:lnTo>
                <a:lnTo>
                  <a:pt x="119797" y="98651"/>
                </a:lnTo>
                <a:lnTo>
                  <a:pt x="119797" y="0"/>
                </a:lnTo>
                <a:close/>
              </a:path>
            </a:pathLst>
          </a:custGeom>
          <a:solidFill>
            <a:srgbClr val="A22F21"/>
          </a:solidFill>
          <a:ln>
            <a:noFill/>
          </a:ln>
        </p:spPr>
        <p:txBody>
          <a:bodyPr lIns="0" tIns="0" rIns="0" bIns="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607" name="Shape 607"/>
          <p:cNvSpPr txBox="1"/>
          <p:nvPr/>
        </p:nvSpPr>
        <p:spPr>
          <a:xfrm>
            <a:off x="6783377" y="6459411"/>
            <a:ext cx="1299882" cy="110836"/>
          </a:xfrm>
          <a:prstGeom prst="rect">
            <a:avLst/>
          </a:prstGeom>
          <a:noFill/>
          <a:ln>
            <a:noFill/>
          </a:ln>
        </p:spPr>
        <p:txBody>
          <a:bodyPr lIns="0" tIns="12700" rIns="0" bIns="0" anchor="t" anchorCtr="0">
            <a:noAutofit/>
          </a:bodyPr>
          <a:lstStyle/>
          <a:p>
            <a:pPr marL="12700" marR="0" lvl="0" indent="0" algn="l" rtl="0">
              <a:lnSpc>
                <a:spcPct val="100000"/>
              </a:lnSpc>
              <a:spcBef>
                <a:spcPts val="0"/>
              </a:spcBef>
              <a:buSzPct val="25000"/>
              <a:buNone/>
            </a:pPr>
            <a:r>
              <a:rPr lang="en-US" sz="900">
                <a:solidFill>
                  <a:srgbClr val="768D99"/>
                </a:solidFill>
                <a:latin typeface="Calibri"/>
                <a:ea typeface="Calibri"/>
                <a:cs typeface="Calibri"/>
                <a:sym typeface="Calibri"/>
              </a:rPr>
              <a:t>Contact Information  |                                              </a:t>
            </a:r>
            <a:r>
              <a:rPr lang="en-US" sz="900" b="1">
                <a:solidFill>
                  <a:srgbClr val="768D99"/>
                </a:solidFill>
                <a:latin typeface="Calibri"/>
                <a:ea typeface="Calibri"/>
                <a:cs typeface="Calibri"/>
                <a:sym typeface="Calibri"/>
              </a:rPr>
              <a:t>7</a:t>
            </a:r>
          </a:p>
        </p:txBody>
      </p:sp>
      <p:sp>
        <p:nvSpPr>
          <p:cNvPr id="608" name="Shape 608"/>
          <p:cNvSpPr txBox="1"/>
          <p:nvPr/>
        </p:nvSpPr>
        <p:spPr>
          <a:xfrm>
            <a:off x="3185384" y="948341"/>
            <a:ext cx="2773829" cy="245918"/>
          </a:xfrm>
          <a:prstGeom prst="rect">
            <a:avLst/>
          </a:prstGeom>
          <a:noFill/>
          <a:ln>
            <a:noFill/>
          </a:ln>
        </p:spPr>
        <p:txBody>
          <a:bodyPr lIns="0" tIns="12700" rIns="0" bIns="0" anchor="t" anchorCtr="0">
            <a:noAutofit/>
          </a:bodyPr>
          <a:lstStyle/>
          <a:p>
            <a:pPr marL="12700" marR="0" lvl="0" indent="0" algn="l" rtl="0">
              <a:lnSpc>
                <a:spcPct val="100000"/>
              </a:lnSpc>
              <a:spcBef>
                <a:spcPts val="0"/>
              </a:spcBef>
              <a:buSzPct val="25000"/>
              <a:buNone/>
            </a:pPr>
            <a:r>
              <a:rPr lang="en-US" sz="2200" b="1">
                <a:solidFill>
                  <a:srgbClr val="FFFFFF"/>
                </a:solidFill>
                <a:latin typeface="Calibri"/>
                <a:ea typeface="Calibri"/>
                <a:cs typeface="Calibri"/>
                <a:sym typeface="Calibri"/>
              </a:rPr>
              <a:t>Contact Information</a:t>
            </a:r>
          </a:p>
        </p:txBody>
      </p:sp>
      <p:sp>
        <p:nvSpPr>
          <p:cNvPr id="609" name="Shape 609"/>
          <p:cNvSpPr txBox="1"/>
          <p:nvPr/>
        </p:nvSpPr>
        <p:spPr>
          <a:xfrm>
            <a:off x="1060823" y="1548849"/>
            <a:ext cx="3309470" cy="2718954"/>
          </a:xfrm>
          <a:prstGeom prst="rect">
            <a:avLst/>
          </a:prstGeom>
          <a:noFill/>
          <a:ln>
            <a:noFill/>
          </a:ln>
        </p:spPr>
        <p:txBody>
          <a:bodyPr lIns="0" tIns="12700" rIns="0" bIns="0" anchor="t" anchorCtr="0">
            <a:noAutofit/>
          </a:bodyPr>
          <a:lstStyle/>
          <a:p>
            <a:pPr marL="12700" marR="0" lvl="0" indent="0" algn="l" rtl="0">
              <a:lnSpc>
                <a:spcPct val="100000"/>
              </a:lnSpc>
              <a:spcBef>
                <a:spcPts val="0"/>
              </a:spcBef>
              <a:buSzPct val="25000"/>
              <a:buNone/>
            </a:pPr>
            <a:r>
              <a:rPr lang="en-US" sz="1300" b="1">
                <a:solidFill>
                  <a:srgbClr val="EE3124"/>
                </a:solidFill>
                <a:latin typeface="Calibri"/>
                <a:ea typeface="Calibri"/>
                <a:cs typeface="Calibri"/>
                <a:sym typeface="Calibri"/>
              </a:rPr>
              <a:t>Virginia Board of Medicine</a:t>
            </a:r>
          </a:p>
          <a:p>
            <a:pPr marL="12700" marR="0" lvl="0" indent="0" algn="l" rtl="0">
              <a:lnSpc>
                <a:spcPct val="100000"/>
              </a:lnSpc>
              <a:spcBef>
                <a:spcPts val="0"/>
              </a:spcBef>
              <a:buSzPct val="25000"/>
              <a:buNone/>
            </a:pPr>
            <a:r>
              <a:rPr lang="en-US" sz="1300">
                <a:solidFill>
                  <a:srgbClr val="231F20"/>
                </a:solidFill>
                <a:latin typeface="Calibri"/>
                <a:ea typeface="Calibri"/>
                <a:cs typeface="Calibri"/>
                <a:sym typeface="Calibri"/>
              </a:rPr>
              <a:t>Perimeter Center</a:t>
            </a:r>
          </a:p>
          <a:p>
            <a:pPr marL="12700" marR="0" lvl="0" indent="0" algn="l" rtl="0">
              <a:lnSpc>
                <a:spcPct val="100000"/>
              </a:lnSpc>
              <a:spcBef>
                <a:spcPts val="0"/>
              </a:spcBef>
              <a:buSzPct val="25000"/>
              <a:buNone/>
            </a:pPr>
            <a:r>
              <a:rPr lang="en-US" sz="1300">
                <a:solidFill>
                  <a:srgbClr val="231F20"/>
                </a:solidFill>
                <a:latin typeface="Calibri"/>
                <a:ea typeface="Calibri"/>
                <a:cs typeface="Calibri"/>
                <a:sym typeface="Calibri"/>
              </a:rPr>
              <a:t>9960 Mayland Drive, Suite 300</a:t>
            </a:r>
          </a:p>
          <a:p>
            <a:pPr marL="12700" marR="0" lvl="0" indent="0" algn="l" rtl="0">
              <a:lnSpc>
                <a:spcPct val="100000"/>
              </a:lnSpc>
              <a:spcBef>
                <a:spcPts val="0"/>
              </a:spcBef>
              <a:buSzPct val="25000"/>
              <a:buNone/>
            </a:pPr>
            <a:r>
              <a:rPr lang="en-US" sz="1300">
                <a:solidFill>
                  <a:srgbClr val="231F20"/>
                </a:solidFill>
                <a:latin typeface="Calibri"/>
                <a:ea typeface="Calibri"/>
                <a:cs typeface="Calibri"/>
                <a:sym typeface="Calibri"/>
              </a:rPr>
              <a:t>Henrico Virginia 23233-1463</a:t>
            </a:r>
          </a:p>
          <a:p>
            <a:pPr marL="12700" marR="1149985" lvl="0" indent="0" algn="l" rtl="0">
              <a:lnSpc>
                <a:spcPct val="100000"/>
              </a:lnSpc>
              <a:spcBef>
                <a:spcPts val="0"/>
              </a:spcBef>
              <a:spcAft>
                <a:spcPts val="0"/>
              </a:spcAft>
              <a:buSzPct val="25000"/>
              <a:buNone/>
            </a:pPr>
            <a:r>
              <a:rPr lang="en-US" sz="1300">
                <a:solidFill>
                  <a:srgbClr val="231F20"/>
                </a:solidFill>
                <a:latin typeface="Calibri"/>
                <a:ea typeface="Calibri"/>
                <a:cs typeface="Calibri"/>
                <a:sym typeface="Calibri"/>
              </a:rPr>
              <a:t>Telephone: 804-367-4600  </a:t>
            </a:r>
            <a:r>
              <a:rPr lang="en-US" sz="1300" u="sng">
                <a:solidFill>
                  <a:schemeClr val="hlink"/>
                </a:solidFill>
                <a:latin typeface="Calibri"/>
                <a:ea typeface="Calibri"/>
                <a:cs typeface="Calibri"/>
                <a:sym typeface="Calibri"/>
                <a:hlinkClick r:id="rId4"/>
              </a:rPr>
              <a:t>medbd@dhp.virginia.gov </a:t>
            </a:r>
          </a:p>
          <a:p>
            <a:pPr marL="0" marR="0" lvl="0" indent="0" algn="l" rtl="0">
              <a:lnSpc>
                <a:spcPct val="100000"/>
              </a:lnSpc>
              <a:spcBef>
                <a:spcPts val="5"/>
              </a:spcBef>
              <a:buNone/>
            </a:pPr>
            <a:endParaRPr sz="1350">
              <a:solidFill>
                <a:schemeClr val="dk1"/>
              </a:solidFill>
              <a:latin typeface="Times New Roman"/>
              <a:ea typeface="Times New Roman"/>
              <a:cs typeface="Times New Roman"/>
              <a:sym typeface="Times New Roman"/>
            </a:endParaRPr>
          </a:p>
          <a:p>
            <a:pPr marL="12700" marR="0" lvl="0" indent="0" algn="l" rtl="0">
              <a:lnSpc>
                <a:spcPct val="100000"/>
              </a:lnSpc>
              <a:spcBef>
                <a:spcPts val="0"/>
              </a:spcBef>
              <a:buSzPct val="25000"/>
              <a:buNone/>
            </a:pPr>
            <a:r>
              <a:rPr lang="en-US" sz="1300" b="1">
                <a:solidFill>
                  <a:srgbClr val="EE3124"/>
                </a:solidFill>
                <a:latin typeface="Calibri"/>
                <a:ea typeface="Calibri"/>
                <a:cs typeface="Calibri"/>
                <a:sym typeface="Calibri"/>
              </a:rPr>
              <a:t>Virginia Prescription Monitoring Program</a:t>
            </a:r>
          </a:p>
          <a:p>
            <a:pPr marL="12700" marR="0" lvl="0" indent="0" algn="l" rtl="0">
              <a:lnSpc>
                <a:spcPct val="100000"/>
              </a:lnSpc>
              <a:spcBef>
                <a:spcPts val="0"/>
              </a:spcBef>
              <a:buSzPct val="25000"/>
              <a:buNone/>
            </a:pPr>
            <a:r>
              <a:rPr lang="en-US" sz="1300">
                <a:solidFill>
                  <a:srgbClr val="231F20"/>
                </a:solidFill>
                <a:latin typeface="Calibri"/>
                <a:ea typeface="Calibri"/>
                <a:cs typeface="Calibri"/>
                <a:sym typeface="Calibri"/>
              </a:rPr>
              <a:t>Perimeter Center</a:t>
            </a:r>
          </a:p>
          <a:p>
            <a:pPr marL="12700" marR="0" lvl="0" indent="0" algn="l" rtl="0">
              <a:lnSpc>
                <a:spcPct val="100000"/>
              </a:lnSpc>
              <a:spcBef>
                <a:spcPts val="0"/>
              </a:spcBef>
              <a:buSzPct val="25000"/>
              <a:buNone/>
            </a:pPr>
            <a:r>
              <a:rPr lang="en-US" sz="1300">
                <a:solidFill>
                  <a:srgbClr val="231F20"/>
                </a:solidFill>
                <a:latin typeface="Calibri"/>
                <a:ea typeface="Calibri"/>
                <a:cs typeface="Calibri"/>
                <a:sym typeface="Calibri"/>
              </a:rPr>
              <a:t>9960 Mayland Drive, Suite 300</a:t>
            </a:r>
          </a:p>
          <a:p>
            <a:pPr marL="12700" marR="0" lvl="0" indent="0" algn="l" rtl="0">
              <a:lnSpc>
                <a:spcPct val="100000"/>
              </a:lnSpc>
              <a:spcBef>
                <a:spcPts val="0"/>
              </a:spcBef>
              <a:buSzPct val="25000"/>
              <a:buNone/>
            </a:pPr>
            <a:r>
              <a:rPr lang="en-US" sz="1300">
                <a:solidFill>
                  <a:srgbClr val="231F20"/>
                </a:solidFill>
                <a:latin typeface="Calibri"/>
                <a:ea typeface="Calibri"/>
                <a:cs typeface="Calibri"/>
                <a:sym typeface="Calibri"/>
              </a:rPr>
              <a:t>Henrico, Virginia 23233-1463</a:t>
            </a:r>
          </a:p>
          <a:p>
            <a:pPr marL="12700" marR="0" lvl="0" indent="0" algn="l" rtl="0">
              <a:lnSpc>
                <a:spcPct val="100000"/>
              </a:lnSpc>
              <a:spcBef>
                <a:spcPts val="0"/>
              </a:spcBef>
              <a:buSzPct val="25000"/>
              <a:buNone/>
            </a:pPr>
            <a:r>
              <a:rPr lang="en-US" sz="1300">
                <a:solidFill>
                  <a:srgbClr val="231F20"/>
                </a:solidFill>
                <a:latin typeface="Calibri"/>
                <a:ea typeface="Calibri"/>
                <a:cs typeface="Calibri"/>
                <a:sym typeface="Calibri"/>
              </a:rPr>
              <a:t>Telephone: 804-367-4514 or 804-367-4409</a:t>
            </a:r>
          </a:p>
          <a:p>
            <a:pPr marL="12700" marR="0" lvl="0" indent="0" algn="l" rtl="0">
              <a:lnSpc>
                <a:spcPct val="100000"/>
              </a:lnSpc>
              <a:spcBef>
                <a:spcPts val="0"/>
              </a:spcBef>
              <a:buSzPct val="25000"/>
              <a:buNone/>
            </a:pPr>
            <a:r>
              <a:rPr lang="en-US" sz="1300">
                <a:solidFill>
                  <a:srgbClr val="231F20"/>
                </a:solidFill>
                <a:latin typeface="Calibri"/>
                <a:ea typeface="Calibri"/>
                <a:cs typeface="Calibri"/>
                <a:sym typeface="Calibri"/>
              </a:rPr>
              <a:t>Fax: 804-527-4470</a:t>
            </a:r>
          </a:p>
          <a:p>
            <a:pPr marL="12700" marR="0" lvl="0" indent="0" algn="l" rtl="0">
              <a:lnSpc>
                <a:spcPct val="100000"/>
              </a:lnSpc>
              <a:spcBef>
                <a:spcPts val="0"/>
              </a:spcBef>
              <a:spcAft>
                <a:spcPts val="0"/>
              </a:spcAft>
              <a:buSzPct val="25000"/>
              <a:buNone/>
            </a:pPr>
            <a:r>
              <a:rPr lang="en-US" sz="1300" u="sng">
                <a:solidFill>
                  <a:schemeClr val="hlink"/>
                </a:solidFill>
                <a:latin typeface="Calibri"/>
                <a:ea typeface="Calibri"/>
                <a:cs typeface="Calibri"/>
                <a:sym typeface="Calibri"/>
                <a:hlinkClick r:id="rId5"/>
              </a:rPr>
              <a:t>pmp@dhp.virginia.gov </a:t>
            </a:r>
          </a:p>
          <a:p>
            <a:pPr marL="0" marR="0" lvl="0" indent="0" algn="l" rtl="0">
              <a:lnSpc>
                <a:spcPct val="100000"/>
              </a:lnSpc>
              <a:spcBef>
                <a:spcPts val="5"/>
              </a:spcBef>
              <a:buNone/>
            </a:pPr>
            <a:endParaRPr sz="1350">
              <a:solidFill>
                <a:schemeClr val="dk1"/>
              </a:solidFill>
              <a:latin typeface="Times New Roman"/>
              <a:ea typeface="Times New Roman"/>
              <a:cs typeface="Times New Roman"/>
              <a:sym typeface="Times New Roman"/>
            </a:endParaRPr>
          </a:p>
          <a:p>
            <a:pPr marL="12700" marR="0" lvl="0" indent="0" algn="l" rtl="0">
              <a:lnSpc>
                <a:spcPct val="100000"/>
              </a:lnSpc>
              <a:spcBef>
                <a:spcPts val="0"/>
              </a:spcBef>
              <a:buSzPct val="25000"/>
              <a:buNone/>
            </a:pPr>
            <a:r>
              <a:rPr lang="en-US" sz="1300" b="1">
                <a:solidFill>
                  <a:srgbClr val="EE3124"/>
                </a:solidFill>
                <a:latin typeface="Calibri"/>
                <a:ea typeface="Calibri"/>
                <a:cs typeface="Calibri"/>
                <a:sym typeface="Calibri"/>
              </a:rPr>
              <a:t>Medical Society of Virginia</a:t>
            </a:r>
          </a:p>
          <a:p>
            <a:pPr marL="12700" marR="0" lvl="0" indent="0" algn="l" rtl="0">
              <a:lnSpc>
                <a:spcPct val="100000"/>
              </a:lnSpc>
              <a:spcBef>
                <a:spcPts val="0"/>
              </a:spcBef>
              <a:buSzPct val="25000"/>
              <a:buNone/>
            </a:pPr>
            <a:r>
              <a:rPr lang="en-US" sz="1300">
                <a:solidFill>
                  <a:srgbClr val="231F20"/>
                </a:solidFill>
                <a:latin typeface="Calibri"/>
                <a:ea typeface="Calibri"/>
                <a:cs typeface="Calibri"/>
                <a:sym typeface="Calibri"/>
              </a:rPr>
              <a:t>2924 Emerywood Pkwy Ste 300</a:t>
            </a:r>
          </a:p>
          <a:p>
            <a:pPr marL="12700" marR="0" lvl="0" indent="0" algn="l" rtl="0">
              <a:lnSpc>
                <a:spcPct val="100000"/>
              </a:lnSpc>
              <a:spcBef>
                <a:spcPts val="0"/>
              </a:spcBef>
              <a:buSzPct val="25000"/>
              <a:buNone/>
            </a:pPr>
            <a:r>
              <a:rPr lang="en-US" sz="1300">
                <a:solidFill>
                  <a:srgbClr val="231F20"/>
                </a:solidFill>
                <a:latin typeface="Calibri"/>
                <a:ea typeface="Calibri"/>
                <a:cs typeface="Calibri"/>
                <a:sym typeface="Calibri"/>
              </a:rPr>
              <a:t>Richmond, VA 23294-3746</a:t>
            </a:r>
          </a:p>
          <a:p>
            <a:pPr marL="12700" marR="0" lvl="0" indent="0" algn="l" rtl="0">
              <a:lnSpc>
                <a:spcPct val="100000"/>
              </a:lnSpc>
              <a:spcBef>
                <a:spcPts val="0"/>
              </a:spcBef>
              <a:buSzPct val="25000"/>
              <a:buNone/>
            </a:pPr>
            <a:r>
              <a:rPr lang="en-US" sz="1300">
                <a:solidFill>
                  <a:srgbClr val="231F20"/>
                </a:solidFill>
                <a:latin typeface="Calibri"/>
                <a:ea typeface="Calibri"/>
                <a:cs typeface="Calibri"/>
                <a:sym typeface="Calibri"/>
              </a:rPr>
              <a:t>804-377-1033</a:t>
            </a:r>
          </a:p>
          <a:p>
            <a:pPr marL="12700" marR="0" lvl="0" indent="0" algn="l" rtl="0">
              <a:lnSpc>
                <a:spcPct val="100000"/>
              </a:lnSpc>
              <a:spcBef>
                <a:spcPts val="0"/>
              </a:spcBef>
              <a:buSzPct val="25000"/>
              <a:buNone/>
            </a:pPr>
            <a:r>
              <a:rPr lang="en-US" sz="1300" u="sng">
                <a:solidFill>
                  <a:schemeClr val="hlink"/>
                </a:solidFill>
                <a:latin typeface="Calibri"/>
                <a:ea typeface="Calibri"/>
                <a:cs typeface="Calibri"/>
                <a:sym typeface="Calibri"/>
                <a:hlinkClick r:id="rId6"/>
              </a:rPr>
              <a:t>healthpolicy@msv.org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Shape 636"/>
          <p:cNvSpPr txBox="1">
            <a:spLocks noGrp="1"/>
          </p:cNvSpPr>
          <p:nvPr>
            <p:ph type="title"/>
          </p:nvPr>
        </p:nvSpPr>
        <p:spPr>
          <a:xfrm>
            <a:off x="722312" y="4406900"/>
            <a:ext cx="7772400" cy="1362075"/>
          </a:xfrm>
          <a:prstGeom prst="rect">
            <a:avLst/>
          </a:prstGeom>
          <a:noFill/>
          <a:ln>
            <a:noFill/>
          </a:ln>
        </p:spPr>
        <p:txBody>
          <a:bodyPr lIns="91350" tIns="45675" rIns="91350" bIns="45675" anchor="t" anchorCtr="0">
            <a:noAutofit/>
          </a:bodyPr>
          <a:lstStyle/>
          <a:p>
            <a:pPr marL="0" marR="0" lvl="0" indent="0" algn="ctr" rtl="0">
              <a:spcBef>
                <a:spcPts val="0"/>
              </a:spcBef>
              <a:spcAft>
                <a:spcPts val="0"/>
              </a:spcAft>
              <a:buSzPct val="25000"/>
              <a:buNone/>
            </a:pPr>
            <a:r>
              <a:rPr lang="en-US" sz="4000" b="1" i="0" u="none" strike="noStrike" cap="none">
                <a:solidFill>
                  <a:schemeClr val="lt1"/>
                </a:solidFill>
                <a:latin typeface="Calibri"/>
                <a:ea typeface="Calibri"/>
                <a:cs typeface="Calibri"/>
                <a:sym typeface="Calibri"/>
              </a:rPr>
              <a:t>QUESTIONS</a:t>
            </a:r>
          </a:p>
        </p:txBody>
      </p:sp>
      <p:sp>
        <p:nvSpPr>
          <p:cNvPr id="637" name="Shape 637"/>
          <p:cNvSpPr txBox="1">
            <a:spLocks noGrp="1"/>
          </p:cNvSpPr>
          <p:nvPr>
            <p:ph type="body" idx="1"/>
          </p:nvPr>
        </p:nvSpPr>
        <p:spPr>
          <a:xfrm>
            <a:off x="609600" y="1981200"/>
            <a:ext cx="7772400" cy="2501900"/>
          </a:xfrm>
          <a:prstGeom prst="rect">
            <a:avLst/>
          </a:prstGeom>
          <a:noFill/>
          <a:ln>
            <a:noFill/>
          </a:ln>
        </p:spPr>
        <p:txBody>
          <a:bodyPr lIns="91425" tIns="0" rIns="91425" bIns="45700" anchor="b" anchorCtr="0">
            <a:noAutofit/>
          </a:bodyPr>
          <a:lstStyle/>
          <a:p>
            <a:pPr marL="0" marR="0" lvl="0" indent="0" algn="ctr" rtl="0">
              <a:spcBef>
                <a:spcPts val="0"/>
              </a:spcBef>
              <a:spcAft>
                <a:spcPts val="0"/>
              </a:spcAft>
              <a:buClr>
                <a:srgbClr val="EC1608"/>
              </a:buClr>
              <a:buSzPct val="25000"/>
              <a:buFont typeface="Arial"/>
              <a:buNone/>
            </a:pPr>
            <a:r>
              <a:rPr lang="en-US" sz="1800" b="0" i="0" u="none" strike="noStrike" cap="none" dirty="0">
                <a:solidFill>
                  <a:srgbClr val="3F3F3F"/>
                </a:solidFill>
                <a:latin typeface="Arial"/>
                <a:ea typeface="Arial"/>
                <a:cs typeface="Arial"/>
                <a:sym typeface="Arial"/>
              </a:rPr>
              <a:t>For more information on the Medicaid Addiction and Recovery Treatment Services (ARTS), please go to:</a:t>
            </a:r>
          </a:p>
          <a:p>
            <a:pPr marL="0" marR="0" lvl="0" indent="0" algn="ctr" rtl="0">
              <a:spcBef>
                <a:spcPts val="900"/>
              </a:spcBef>
              <a:spcAft>
                <a:spcPts val="0"/>
              </a:spcAft>
              <a:buClr>
                <a:srgbClr val="EC1608"/>
              </a:buClr>
              <a:buSzPct val="25000"/>
              <a:buFont typeface="Arial"/>
              <a:buNone/>
            </a:pPr>
            <a:r>
              <a:rPr lang="en-US" sz="1800" b="1" i="0" u="sng" strike="noStrike" cap="none" dirty="0">
                <a:solidFill>
                  <a:schemeClr val="hlink"/>
                </a:solidFill>
                <a:latin typeface="Arial"/>
                <a:ea typeface="Arial"/>
                <a:cs typeface="Arial"/>
                <a:sym typeface="Arial"/>
                <a:hlinkClick r:id="rId3"/>
              </a:rPr>
              <a:t>http://www.dmas.virginia.gov/Content_pgs/bh-sud.aspx</a:t>
            </a:r>
          </a:p>
          <a:p>
            <a:pPr marL="0" marR="0" lvl="0" indent="0" algn="ctr" rtl="0">
              <a:spcBef>
                <a:spcPts val="900"/>
              </a:spcBef>
              <a:spcAft>
                <a:spcPts val="0"/>
              </a:spcAft>
              <a:buClr>
                <a:srgbClr val="EC1608"/>
              </a:buClr>
              <a:buSzPct val="25000"/>
              <a:buFont typeface="Arial"/>
              <a:buNone/>
            </a:pPr>
            <a:endParaRPr sz="1800" b="1" i="0" u="none" strike="noStrike" cap="none" dirty="0">
              <a:solidFill>
                <a:srgbClr val="002060"/>
              </a:solidFill>
              <a:latin typeface="Arial"/>
              <a:ea typeface="Arial"/>
              <a:cs typeface="Arial"/>
              <a:sym typeface="Arial"/>
            </a:endParaRPr>
          </a:p>
          <a:p>
            <a:pPr marL="0" marR="0" lvl="0" indent="0" algn="ctr" rtl="0">
              <a:spcBef>
                <a:spcPts val="900"/>
              </a:spcBef>
              <a:spcAft>
                <a:spcPts val="0"/>
              </a:spcAft>
              <a:buClr>
                <a:srgbClr val="EC1608"/>
              </a:buClr>
              <a:buSzPct val="25000"/>
              <a:buFont typeface="Arial"/>
              <a:buNone/>
            </a:pPr>
            <a:r>
              <a:rPr lang="en-US" sz="1800" b="0" i="0" u="none" strike="noStrike" cap="none" dirty="0">
                <a:solidFill>
                  <a:srgbClr val="3F3F3F"/>
                </a:solidFill>
                <a:latin typeface="Arial"/>
                <a:ea typeface="Arial"/>
                <a:cs typeface="Arial"/>
                <a:sym typeface="Arial"/>
              </a:rPr>
              <a:t>If you have questions about ARTS, please contact:</a:t>
            </a:r>
          </a:p>
          <a:p>
            <a:pPr marL="0" marR="0" lvl="0" indent="0" algn="ctr" rtl="0">
              <a:spcBef>
                <a:spcPts val="900"/>
              </a:spcBef>
              <a:spcAft>
                <a:spcPts val="0"/>
              </a:spcAft>
              <a:buClr>
                <a:srgbClr val="EC1608"/>
              </a:buClr>
              <a:buSzPct val="25000"/>
              <a:buFont typeface="Arial"/>
              <a:buNone/>
            </a:pPr>
            <a:r>
              <a:rPr lang="en-US" sz="1800" b="1" i="0" u="sng" strike="noStrike" cap="none" dirty="0">
                <a:solidFill>
                  <a:schemeClr val="hlink"/>
                </a:solidFill>
                <a:latin typeface="Arial"/>
                <a:ea typeface="Arial"/>
                <a:cs typeface="Arial"/>
                <a:sym typeface="Arial"/>
                <a:hlinkClick r:id="rId4"/>
              </a:rPr>
              <a:t>SUD@dmas.virginia.gov</a:t>
            </a:r>
            <a:r>
              <a:rPr lang="en-US" sz="1800" b="1" i="0" u="none" strike="noStrike" cap="none" dirty="0">
                <a:solidFill>
                  <a:srgbClr val="7030A0"/>
                </a:solidFill>
                <a:latin typeface="Arial"/>
                <a:ea typeface="Arial"/>
                <a:cs typeface="Arial"/>
                <a:sym typeface="Arial"/>
              </a:rPr>
              <a:t> </a:t>
            </a:r>
          </a:p>
          <a:p>
            <a:pPr marL="0" marR="0" lvl="0" indent="0" algn="l" rtl="0">
              <a:spcBef>
                <a:spcPts val="900"/>
              </a:spcBef>
              <a:spcAft>
                <a:spcPts val="0"/>
              </a:spcAft>
              <a:buClr>
                <a:srgbClr val="EC1608"/>
              </a:buClr>
              <a:buSzPct val="25000"/>
              <a:buFont typeface="Arial"/>
              <a:buNone/>
            </a:pPr>
            <a:endParaRPr sz="2000" b="0" i="0" u="none" strike="noStrike" cap="none" dirty="0">
              <a:solidFill>
                <a:schemeClr val="dk1"/>
              </a:solidFill>
              <a:latin typeface="Calibri"/>
              <a:ea typeface="Calibri"/>
              <a:cs typeface="Calibri"/>
              <a:sym typeface="Calibri"/>
            </a:endParaRPr>
          </a:p>
        </p:txBody>
      </p:sp>
    </p:spTree>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Shape 629"/>
          <p:cNvSpPr txBox="1">
            <a:spLocks noGrp="1"/>
          </p:cNvSpPr>
          <p:nvPr>
            <p:ph type="title"/>
          </p:nvPr>
        </p:nvSpPr>
        <p:spPr>
          <a:xfrm>
            <a:off x="415925" y="762000"/>
            <a:ext cx="7966200" cy="477000"/>
          </a:xfrm>
          <a:prstGeom prst="rect">
            <a:avLst/>
          </a:prstGeom>
        </p:spPr>
        <p:txBody>
          <a:bodyPr lIns="91425" tIns="91425" rIns="91425" bIns="91425" anchor="b" anchorCtr="0">
            <a:noAutofit/>
          </a:bodyPr>
          <a:lstStyle/>
          <a:p>
            <a:pPr lvl="0">
              <a:spcBef>
                <a:spcPts val="0"/>
              </a:spcBef>
              <a:buNone/>
            </a:pPr>
            <a:endParaRPr/>
          </a:p>
        </p:txBody>
      </p:sp>
      <p:sp>
        <p:nvSpPr>
          <p:cNvPr id="630" name="Shape 630"/>
          <p:cNvSpPr txBox="1">
            <a:spLocks noGrp="1"/>
          </p:cNvSpPr>
          <p:nvPr>
            <p:ph type="body" idx="1"/>
          </p:nvPr>
        </p:nvSpPr>
        <p:spPr>
          <a:xfrm>
            <a:off x="76200" y="1343025"/>
            <a:ext cx="8991600" cy="4829100"/>
          </a:xfrm>
          <a:prstGeom prst="rect">
            <a:avLst/>
          </a:prstGeom>
        </p:spPr>
        <p:txBody>
          <a:bodyPr lIns="91425" tIns="91425" rIns="91425" bIns="91425" anchor="t" anchorCtr="0">
            <a:noAutofit/>
          </a:bodyPr>
          <a:lstStyle/>
          <a:p>
            <a:pPr lvl="0">
              <a:spcBef>
                <a:spcPts val="0"/>
              </a:spcBef>
              <a:buNone/>
            </a:pPr>
            <a:r>
              <a:rPr lang="en-US" sz="3600"/>
              <a:t>PLEASE, Consider holding a VDH Addiction Disease Management Training at </a:t>
            </a:r>
            <a:r>
              <a:rPr lang="en-US" sz="3600" b="1" i="1" u="sng"/>
              <a:t>your</a:t>
            </a:r>
            <a:r>
              <a:rPr lang="en-US" sz="3600"/>
              <a:t> institution.</a:t>
            </a:r>
          </a:p>
          <a:p>
            <a:pPr lvl="0">
              <a:spcBef>
                <a:spcPts val="0"/>
              </a:spcBef>
              <a:buNone/>
            </a:pPr>
            <a:r>
              <a:rPr lang="en-US" sz="3600"/>
              <a:t>FREE CMES!!!</a:t>
            </a:r>
          </a:p>
          <a:p>
            <a:pPr marL="0" lvl="0" indent="0" rtl="0">
              <a:spcBef>
                <a:spcPts val="0"/>
              </a:spcBef>
              <a:buNone/>
            </a:pPr>
            <a:r>
              <a:rPr lang="en-US" sz="3600"/>
              <a:t>Contact: </a:t>
            </a:r>
            <a:r>
              <a:rPr lang="en-US" sz="2400"/>
              <a:t> </a:t>
            </a:r>
            <a:r>
              <a:rPr lang="en-US" sz="2400">
                <a:solidFill>
                  <a:srgbClr val="222222"/>
                </a:solidFill>
                <a:highlight>
                  <a:srgbClr val="FFFFFF"/>
                </a:highlight>
                <a:latin typeface="Arial"/>
                <a:ea typeface="Arial"/>
                <a:cs typeface="Arial"/>
                <a:sym typeface="Arial"/>
              </a:rPr>
              <a:t>Lisa Wooten, MPH, BSN, RN </a:t>
            </a:r>
          </a:p>
          <a:p>
            <a:pPr marL="0" lvl="0" indent="-69850" rtl="0">
              <a:spcBef>
                <a:spcPts val="0"/>
              </a:spcBef>
              <a:buClr>
                <a:schemeClr val="dk1"/>
              </a:buClr>
              <a:buSzPct val="45833"/>
              <a:buFont typeface="Arial"/>
              <a:buNone/>
            </a:pPr>
            <a:r>
              <a:rPr lang="en-US" sz="2400">
                <a:solidFill>
                  <a:srgbClr val="1155CC"/>
                </a:solidFill>
                <a:highlight>
                  <a:srgbClr val="FFFFFF"/>
                </a:highlight>
                <a:latin typeface="Arial"/>
                <a:ea typeface="Arial"/>
                <a:cs typeface="Arial"/>
                <a:sym typeface="Arial"/>
              </a:rPr>
              <a:t>(804)864-7735</a:t>
            </a:r>
            <a:r>
              <a:rPr lang="en-US" sz="2400">
                <a:solidFill>
                  <a:srgbClr val="222222"/>
                </a:solidFill>
                <a:highlight>
                  <a:srgbClr val="FFFFFF"/>
                </a:highlight>
                <a:latin typeface="Arial"/>
                <a:ea typeface="Arial"/>
                <a:cs typeface="Arial"/>
                <a:sym typeface="Arial"/>
              </a:rPr>
              <a:t> </a:t>
            </a:r>
          </a:p>
          <a:p>
            <a:pPr marL="0" lvl="0" indent="-69850" rtl="0">
              <a:spcBef>
                <a:spcPts val="0"/>
              </a:spcBef>
              <a:buClr>
                <a:schemeClr val="dk1"/>
              </a:buClr>
              <a:buSzPct val="45833"/>
              <a:buFont typeface="Arial"/>
              <a:buNone/>
            </a:pPr>
            <a:r>
              <a:rPr lang="en-US" sz="2400">
                <a:solidFill>
                  <a:srgbClr val="222222"/>
                </a:solidFill>
                <a:highlight>
                  <a:srgbClr val="FFFFFF"/>
                </a:highlight>
                <a:latin typeface="Arial"/>
                <a:ea typeface="Arial"/>
                <a:cs typeface="Arial"/>
                <a:sym typeface="Arial"/>
              </a:rPr>
              <a:t>fx </a:t>
            </a:r>
            <a:r>
              <a:rPr lang="en-US" sz="2400">
                <a:solidFill>
                  <a:srgbClr val="1155CC"/>
                </a:solidFill>
                <a:highlight>
                  <a:srgbClr val="FFFFFF"/>
                </a:highlight>
                <a:latin typeface="Arial"/>
                <a:ea typeface="Arial"/>
                <a:cs typeface="Arial"/>
                <a:sym typeface="Arial"/>
              </a:rPr>
              <a:t>(804)864-7748</a:t>
            </a:r>
            <a:r>
              <a:rPr lang="en-US" sz="2400">
                <a:solidFill>
                  <a:srgbClr val="222222"/>
                </a:solidFill>
                <a:highlight>
                  <a:srgbClr val="FFFFFF"/>
                </a:highlight>
                <a:latin typeface="Arial"/>
                <a:ea typeface="Arial"/>
                <a:cs typeface="Arial"/>
                <a:sym typeface="Arial"/>
              </a:rPr>
              <a:t> </a:t>
            </a:r>
          </a:p>
          <a:p>
            <a:pPr marL="0" lvl="0" indent="0">
              <a:spcBef>
                <a:spcPts val="0"/>
              </a:spcBef>
              <a:buNone/>
            </a:pPr>
            <a:r>
              <a:rPr lang="en-US" sz="2400" u="sng">
                <a:solidFill>
                  <a:srgbClr val="0000FF"/>
                </a:solidFill>
                <a:highlight>
                  <a:srgbClr val="FFFFFF"/>
                </a:highlight>
                <a:latin typeface="Times New Roman"/>
                <a:ea typeface="Times New Roman"/>
                <a:cs typeface="Times New Roman"/>
                <a:sym typeface="Times New Roman"/>
                <a:hlinkClick r:id="rId3"/>
              </a:rPr>
              <a:t>www.vdh.virginia.gov/ofhs/prevention/</a:t>
            </a:r>
          </a:p>
          <a:p>
            <a:pPr lvl="0">
              <a:spcBef>
                <a:spcPts val="0"/>
              </a:spcBef>
              <a:buNone/>
            </a:pP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905000"/>
            <a:ext cx="7772400" cy="4114800"/>
          </a:xfrm>
        </p:spPr>
        <p:txBody>
          <a:bodyPr>
            <a:normAutofit lnSpcReduction="10000"/>
          </a:bodyPr>
          <a:lstStyle/>
          <a:p>
            <a:pPr marL="0" indent="0">
              <a:buNone/>
            </a:pPr>
            <a:r>
              <a:rPr lang="en-US" sz="2000" b="1" dirty="0"/>
              <a:t>Addiction: A Disease of Learning and Memory  </a:t>
            </a:r>
            <a:r>
              <a:rPr lang="en-US" sz="2000" dirty="0"/>
              <a:t>Steven E. Hyman, M.D. If neurobiology is ultimately to contribute to the development of successful treatments for drug addiction, researchers must discover the molecular mechanisms by which drug-seeking behaviors are consolidated into compulsive use, the mechanisms that underlie the long persistence of relapse risk, and the mechanisms by which drug-associated cues come to control behavior. Evidence at the molecular, cellular, systems, behavioral, and computational levels of analysis is converging to suggest the view that </a:t>
            </a:r>
            <a:r>
              <a:rPr lang="en-US" sz="2000" b="1" i="1" u="sng" dirty="0"/>
              <a:t>addiction represents a pathological usurpation of the neural mechanisms of learning and memory that under normal circumstances serve to shape survival behaviors related to the pursuit of rewards and the cues that predict them. </a:t>
            </a:r>
            <a:r>
              <a:rPr lang="en-US" sz="2000" dirty="0"/>
              <a:t>The author summarizes the converging evidence in this area and highlights key questions that remain. (Am J Psychiatry 2005; 162:1414–1422)</a:t>
            </a:r>
          </a:p>
        </p:txBody>
      </p:sp>
      <p:sp>
        <p:nvSpPr>
          <p:cNvPr id="2" name="TextBox 1"/>
          <p:cNvSpPr txBox="1"/>
          <p:nvPr/>
        </p:nvSpPr>
        <p:spPr>
          <a:xfrm>
            <a:off x="2362200" y="533400"/>
            <a:ext cx="4876800" cy="923330"/>
          </a:xfrm>
          <a:prstGeom prst="rect">
            <a:avLst/>
          </a:prstGeom>
          <a:noFill/>
        </p:spPr>
        <p:txBody>
          <a:bodyPr wrap="square" rtlCol="0">
            <a:spAutoFit/>
          </a:bodyPr>
          <a:lstStyle/>
          <a:p>
            <a:r>
              <a:rPr lang="en-US" sz="5400" dirty="0"/>
              <a:t>   References</a:t>
            </a:r>
          </a:p>
        </p:txBody>
      </p:sp>
    </p:spTree>
    <p:extLst>
      <p:ext uri="{BB962C8B-B14F-4D97-AF65-F5344CB8AC3E}">
        <p14:creationId xmlns:p14="http://schemas.microsoft.com/office/powerpoint/2010/main" xmlns="" val="10724168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23BFC7-917B-4038-A8B5-895AEA74E5E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xmlns="" id="{A9EC59A7-CBEB-4845-BFF8-8C7642994E40}"/>
              </a:ext>
            </a:extLst>
          </p:cNvPr>
          <p:cNvSpPr>
            <a:spLocks noGrp="1"/>
          </p:cNvSpPr>
          <p:nvPr>
            <p:ph idx="1"/>
          </p:nvPr>
        </p:nvSpPr>
        <p:spPr/>
        <p:txBody>
          <a:bodyPr>
            <a:normAutofit/>
          </a:bodyPr>
          <a:lstStyle/>
          <a:p>
            <a:r>
              <a:rPr lang="en-US" dirty="0"/>
              <a:t>Murray, </a:t>
            </a:r>
            <a:r>
              <a:rPr lang="en-US" dirty="0" err="1"/>
              <a:t>Durazzo</a:t>
            </a:r>
            <a:r>
              <a:rPr lang="en-US" dirty="0"/>
              <a:t>, et al REGIONAL CEREBRAL BLOOD FLOW IN OPIATE DEPENDENCE RELATES TO SUBSTANCE USE AND NEUROPSYCHOLOGICAL PERFORMANCE, </a:t>
            </a:r>
            <a:r>
              <a:rPr lang="en-US" u="sng" dirty="0"/>
              <a:t>Addict Biol. </a:t>
            </a:r>
            <a:r>
              <a:rPr lang="en-US" dirty="0"/>
              <a:t>2017 Jun 19. doi:10.1111/abd.12523 [</a:t>
            </a:r>
            <a:r>
              <a:rPr lang="en-US" dirty="0" err="1"/>
              <a:t>Epub</a:t>
            </a:r>
            <a:r>
              <a:rPr lang="en-US" dirty="0"/>
              <a:t> ahead of print]</a:t>
            </a:r>
          </a:p>
          <a:p>
            <a:r>
              <a:rPr lang="en-US" dirty="0"/>
              <a:t>Introduction: Addiction and Brain Reward and Anti-Reward Pathways , Eliot L. Gardner </a:t>
            </a:r>
            <a:r>
              <a:rPr lang="en-US" dirty="0" err="1"/>
              <a:t>Neuropsychopharmacology</a:t>
            </a:r>
            <a:r>
              <a:rPr lang="en-US" dirty="0"/>
              <a:t> Section, Intramural Research Program, National Institute on Drug Abuse, National Institute of Health, Baltimore, MD, USA</a:t>
            </a:r>
          </a:p>
          <a:p>
            <a:r>
              <a:rPr lang="en-US" dirty="0"/>
              <a:t>Marc </a:t>
            </a:r>
            <a:r>
              <a:rPr lang="en-US" dirty="0" err="1"/>
              <a:t>Galanter</a:t>
            </a:r>
            <a:r>
              <a:rPr lang="en-US" dirty="0"/>
              <a:t> MD, Zoran </a:t>
            </a:r>
            <a:r>
              <a:rPr lang="en-US" dirty="0" err="1"/>
              <a:t>Josipovic</a:t>
            </a:r>
            <a:r>
              <a:rPr lang="en-US" dirty="0"/>
              <a:t> PhD, Helen </a:t>
            </a:r>
            <a:r>
              <a:rPr lang="en-US" dirty="0" err="1"/>
              <a:t>Dermatis</a:t>
            </a:r>
            <a:r>
              <a:rPr lang="en-US" dirty="0"/>
              <a:t> PhD, </a:t>
            </a:r>
            <a:r>
              <a:rPr lang="en-US" dirty="0" err="1"/>
              <a:t>Jochen</a:t>
            </a:r>
            <a:r>
              <a:rPr lang="en-US" dirty="0"/>
              <a:t> Weber &amp; Mary Alice Millard , An initial fMRI study on neural correlates of prayer in members of Alcoholics Anonymous, The American Journal of Drug and Alcohol Abuse Encompassing All Addictive Disorders ISSN: 0095-2990 (Print) 1097-9891 (Online) Journal homepage: http://www.tandfonline.com/loi/iada20</a:t>
            </a:r>
          </a:p>
        </p:txBody>
      </p:sp>
    </p:spTree>
    <p:extLst>
      <p:ext uri="{BB962C8B-B14F-4D97-AF65-F5344CB8AC3E}">
        <p14:creationId xmlns:p14="http://schemas.microsoft.com/office/powerpoint/2010/main" xmlns="" val="3622876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109588-95B2-4376-8155-17DF07736CF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978F7DE5-B8D7-4A3D-B761-ABF42B643D0F}"/>
              </a:ext>
            </a:extLst>
          </p:cNvPr>
          <p:cNvSpPr>
            <a:spLocks noGrp="1"/>
          </p:cNvSpPr>
          <p:nvPr>
            <p:ph idx="1"/>
          </p:nvPr>
        </p:nvSpPr>
        <p:spPr/>
        <p:txBody>
          <a:bodyPr>
            <a:normAutofit/>
          </a:bodyPr>
          <a:lstStyle/>
          <a:p>
            <a:r>
              <a:rPr lang="en-US" dirty="0"/>
              <a:t>White, W. (2014). Opium, morphine, and the Civil War. Posted at www.williamwhitepapers.com , NOTE: The original 1,000+ page manuscript for Slaying the Dragon: The History of Addiction Treatment and Recovery in America had to be cut by more than half before its first publication in 1998. This is an edited excerpt that was deleted from the original manuscript. </a:t>
            </a:r>
          </a:p>
          <a:p>
            <a:r>
              <a:rPr lang="en-US" dirty="0" err="1"/>
              <a:t>Yih-Ing</a:t>
            </a:r>
            <a:r>
              <a:rPr lang="en-US" dirty="0"/>
              <a:t> </a:t>
            </a:r>
            <a:r>
              <a:rPr lang="en-US" dirty="0" err="1"/>
              <a:t>Hser</a:t>
            </a:r>
            <a:r>
              <a:rPr lang="en-US" dirty="0"/>
              <a:t>, PhD, Larissa J. Mooney, MD, Andrew J. Saxon, MD, Karen </a:t>
            </a:r>
            <a:r>
              <a:rPr lang="en-US" dirty="0" err="1"/>
              <a:t>Miotto</a:t>
            </a:r>
            <a:r>
              <a:rPr lang="en-US" dirty="0"/>
              <a:t>, MD, Douglas S. Bell, MD, PhD, </a:t>
            </a:r>
            <a:r>
              <a:rPr lang="en-US" dirty="0" err="1"/>
              <a:t>Yuhui</a:t>
            </a:r>
            <a:r>
              <a:rPr lang="en-US" dirty="0"/>
              <a:t> Zhu, MS, Di Liang, BM, and David Huang, </a:t>
            </a:r>
            <a:r>
              <a:rPr lang="en-US" dirty="0" err="1"/>
              <a:t>DrPh</a:t>
            </a:r>
            <a:r>
              <a:rPr lang="en-US" dirty="0"/>
              <a:t>, High Mortality Among Patients With Opioid Use Disorder in a Large Healthcare System, (J Addict Med 2017;xx: xxx–xxx)</a:t>
            </a:r>
          </a:p>
        </p:txBody>
      </p:sp>
    </p:spTree>
    <p:extLst>
      <p:ext uri="{BB962C8B-B14F-4D97-AF65-F5344CB8AC3E}">
        <p14:creationId xmlns:p14="http://schemas.microsoft.com/office/powerpoint/2010/main" xmlns="" val="39219957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3A37B9-F33C-4054-ADEF-BB6C0A0332E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12B3E0C0-AA35-4777-BBB8-91E605B55874}"/>
              </a:ext>
            </a:extLst>
          </p:cNvPr>
          <p:cNvSpPr>
            <a:spLocks noGrp="1"/>
          </p:cNvSpPr>
          <p:nvPr>
            <p:ph idx="1"/>
          </p:nvPr>
        </p:nvSpPr>
        <p:spPr/>
        <p:txBody>
          <a:bodyPr>
            <a:normAutofit/>
          </a:bodyPr>
          <a:lstStyle/>
          <a:p>
            <a:r>
              <a:rPr lang="en-US" dirty="0">
                <a:ln w="0"/>
                <a:solidFill>
                  <a:srgbClr val="000000"/>
                </a:solidFill>
                <a:effectLst>
                  <a:outerShdw blurRad="38100" dist="19050" dir="2700000" algn="tl" rotWithShape="0">
                    <a:schemeClr val="dk1">
                      <a:alpha val="40000"/>
                    </a:schemeClr>
                  </a:outerShdw>
                </a:effectLst>
              </a:rPr>
              <a:t>.  </a:t>
            </a:r>
            <a:r>
              <a:rPr lang="en-US" dirty="0">
                <a:ln w="0"/>
                <a:effectLst>
                  <a:outerShdw blurRad="38100" dist="19050" dir="2700000" algn="tl" rotWithShape="0">
                    <a:schemeClr val="dk1">
                      <a:alpha val="40000"/>
                    </a:schemeClr>
                  </a:outerShdw>
                </a:effectLst>
              </a:rPr>
              <a:t>Transition to Chronic Use Begins after Day 3 of Opioid use for Acute Pain</a:t>
            </a:r>
          </a:p>
          <a:p>
            <a:pPr>
              <a:spcBef>
                <a:spcPts val="375"/>
              </a:spcBef>
            </a:pPr>
            <a:r>
              <a:rPr lang="en-US" dirty="0">
                <a:ln w="0"/>
                <a:effectLst>
                  <a:outerShdw blurRad="38100" dist="19050" dir="2700000" algn="tl" rotWithShape="0">
                    <a:schemeClr val="dk1">
                      <a:alpha val="40000"/>
                    </a:schemeClr>
                  </a:outerShdw>
                </a:effectLst>
              </a:rPr>
              <a:t>https://www.cdc.gov/mmwr/volumes/66/wr/mm6610a1.htm?s_cid=mm6610a1_w</a:t>
            </a:r>
          </a:p>
          <a:p>
            <a:pPr>
              <a:buClr>
                <a:schemeClr val="dk1"/>
              </a:buClr>
              <a:buSzPct val="61111"/>
            </a:pPr>
            <a:r>
              <a:rPr lang="en-US" dirty="0">
                <a:ln w="0"/>
                <a:effectLst>
                  <a:outerShdw blurRad="38100" dist="19050" dir="2700000" algn="tl" rotWithShape="0">
                    <a:schemeClr val="dk1">
                      <a:alpha val="40000"/>
                    </a:schemeClr>
                  </a:outerShdw>
                </a:effectLst>
              </a:rPr>
              <a:t>-ISSN: 0095-2990 (Print) 1097-9891 (Online) Journal homepage: </a:t>
            </a:r>
            <a:r>
              <a:rPr lang="en-US" dirty="0">
                <a:ln w="0"/>
                <a:effectLst>
                  <a:outerShdw blurRad="38100" dist="19050" dir="2700000" algn="tl" rotWithShape="0">
                    <a:schemeClr val="dk1">
                      <a:alpha val="40000"/>
                    </a:schemeClr>
                  </a:outerShdw>
                </a:effectLst>
                <a:hlinkClick r:id="rId2"/>
              </a:rPr>
              <a:t>http://www.tandfonline.com/loi/iada20</a:t>
            </a:r>
            <a:endParaRPr lang="en-US" dirty="0">
              <a:ln w="0"/>
              <a:effectLst>
                <a:outerShdw blurRad="38100" dist="19050" dir="2700000" algn="tl" rotWithShape="0">
                  <a:schemeClr val="dk1">
                    <a:alpha val="40000"/>
                  </a:schemeClr>
                </a:outerShdw>
              </a:effectLst>
            </a:endParaRPr>
          </a:p>
          <a:p>
            <a:pPr>
              <a:buClr>
                <a:schemeClr val="dk1"/>
              </a:buClr>
              <a:buSzPct val="61111"/>
            </a:pPr>
            <a:endParaRPr lang="en-US" dirty="0">
              <a:ln w="0"/>
              <a:effectLst>
                <a:outerShdw blurRad="38100" dist="19050" dir="2700000" algn="tl" rotWithShape="0">
                  <a:schemeClr val="dk1">
                    <a:alpha val="40000"/>
                  </a:schemeClr>
                </a:outerShdw>
              </a:effectLst>
            </a:endParaRPr>
          </a:p>
          <a:p>
            <a:r>
              <a:rPr lang="en-US" sz="2400" u="sng" dirty="0">
                <a:hlinkClick r:id="rId3"/>
              </a:rPr>
              <a:t>Virginia Board of Medicine Regulations regarding Opioid and Buprenorphine prescribing</a:t>
            </a:r>
          </a:p>
          <a:p>
            <a:pPr>
              <a:spcBef>
                <a:spcPts val="375"/>
              </a:spcBef>
              <a:buClr>
                <a:schemeClr val="dk1"/>
              </a:buClr>
              <a:buSzPct val="50000"/>
            </a:pPr>
            <a:r>
              <a:rPr lang="en-US" u="sng" dirty="0">
                <a:solidFill>
                  <a:srgbClr val="000000"/>
                </a:solidFill>
                <a:hlinkClick r:id="rId3"/>
              </a:rPr>
              <a:t>https://www.msv.org/sites/default/files/opioid_and_buprenorphine_prescriber_regulations_guide.pdf</a:t>
            </a:r>
          </a:p>
          <a:p>
            <a:endParaRPr lang="en-US" dirty="0"/>
          </a:p>
        </p:txBody>
      </p:sp>
    </p:spTree>
    <p:extLst>
      <p:ext uri="{BB962C8B-B14F-4D97-AF65-F5344CB8AC3E}">
        <p14:creationId xmlns:p14="http://schemas.microsoft.com/office/powerpoint/2010/main" xmlns="" val="1603690652"/>
      </p:ext>
    </p:extLst>
  </p:cSld>
  <p:clrMapOvr>
    <a:masterClrMapping/>
  </p:clrMapOvr>
</p:sld>
</file>

<file path=ppt/theme/theme1.xml><?xml version="1.0" encoding="utf-8"?>
<a:theme xmlns:a="http://schemas.openxmlformats.org/drawingml/2006/main" name="6_Title Page - Client Presentation">
  <a:themeElements>
    <a:clrScheme name="1_Title Page - Client Presentation 8">
      <a:dk1>
        <a:srgbClr val="000000"/>
      </a:dk1>
      <a:lt1>
        <a:srgbClr val="FFFFFF"/>
      </a:lt1>
      <a:dk2>
        <a:srgbClr val="F0AB00"/>
      </a:dk2>
      <a:lt2>
        <a:srgbClr val="D52B1E"/>
      </a:lt2>
      <a:accent1>
        <a:srgbClr val="7AB800"/>
      </a:accent1>
      <a:accent2>
        <a:srgbClr val="00A8B4"/>
      </a:accent2>
      <a:accent3>
        <a:srgbClr val="FFFFFF"/>
      </a:accent3>
      <a:accent4>
        <a:srgbClr val="000000"/>
      </a:accent4>
      <a:accent5>
        <a:srgbClr val="BED8AA"/>
      </a:accent5>
      <a:accent6>
        <a:srgbClr val="0098A3"/>
      </a:accent6>
      <a:hlink>
        <a:srgbClr val="666666"/>
      </a:hlink>
      <a:folHlink>
        <a:srgbClr val="4D4D4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Title Page - Client Presentation">
  <a:themeElements>
    <a:clrScheme name="1_Title Page - Client Presentation 8">
      <a:dk1>
        <a:srgbClr val="000000"/>
      </a:dk1>
      <a:lt1>
        <a:srgbClr val="FFFFFF"/>
      </a:lt1>
      <a:dk2>
        <a:srgbClr val="F0AB00"/>
      </a:dk2>
      <a:lt2>
        <a:srgbClr val="D52B1E"/>
      </a:lt2>
      <a:accent1>
        <a:srgbClr val="7AB800"/>
      </a:accent1>
      <a:accent2>
        <a:srgbClr val="00A8B4"/>
      </a:accent2>
      <a:accent3>
        <a:srgbClr val="FFFFFF"/>
      </a:accent3>
      <a:accent4>
        <a:srgbClr val="000000"/>
      </a:accent4>
      <a:accent5>
        <a:srgbClr val="BED8AA"/>
      </a:accent5>
      <a:accent6>
        <a:srgbClr val="0098A3"/>
      </a:accent6>
      <a:hlink>
        <a:srgbClr val="666666"/>
      </a:hlink>
      <a:folHlink>
        <a:srgbClr val="4D4D4D"/>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101858" tIns="50929" rIns="101858" bIns="50929" numCol="1" anchor="ctr" anchorCtr="0" compatLnSpc="1">
        <a:prstTxWarp prst="textNoShape">
          <a:avLst/>
        </a:prstTxWarp>
      </a:bodyPr>
      <a:lstStyle>
        <a:defPPr marL="0" marR="0" indent="0" algn="ctr" defTabSz="1019175" rtl="0" eaLnBrk="1" fontAlgn="base" latinLnBrk="0" hangingPunct="1">
          <a:lnSpc>
            <a:spcPct val="100000"/>
          </a:lnSpc>
          <a:spcBef>
            <a:spcPct val="0"/>
          </a:spcBef>
          <a:spcAft>
            <a:spcPct val="0"/>
          </a:spcAft>
          <a:buClrTx/>
          <a:buSzTx/>
          <a:buFontTx/>
          <a:buNone/>
          <a:tabLst/>
          <a:defRPr kumimoji="0" lang="en-US" sz="1100" b="1" i="0" u="none" strike="noStrike" cap="none" normalizeH="0" baseline="0">
            <a:ln>
              <a:noFill/>
            </a:ln>
            <a:solidFill>
              <a:schemeClr val="tx1"/>
            </a:solidFill>
            <a:effectLst/>
            <a:latin typeface="Calibri"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101858" tIns="50929" rIns="101858" bIns="50929" numCol="1" anchor="ctr" anchorCtr="0" compatLnSpc="1">
        <a:prstTxWarp prst="textNoShape">
          <a:avLst/>
        </a:prstTxWarp>
      </a:bodyPr>
      <a:lstStyle>
        <a:defPPr marL="0" marR="0" indent="0" algn="ctr" defTabSz="1019175" rtl="0" eaLnBrk="1" fontAlgn="base" latinLnBrk="0" hangingPunct="1">
          <a:lnSpc>
            <a:spcPct val="100000"/>
          </a:lnSpc>
          <a:spcBef>
            <a:spcPct val="0"/>
          </a:spcBef>
          <a:spcAft>
            <a:spcPct val="0"/>
          </a:spcAft>
          <a:buClrTx/>
          <a:buSzTx/>
          <a:buFontTx/>
          <a:buNone/>
          <a:tabLst/>
          <a:defRPr kumimoji="0" lang="en-US" sz="1100" b="1" i="0" u="none" strike="noStrike" cap="none" normalizeH="0" baseline="0">
            <a:ln>
              <a:noFill/>
            </a:ln>
            <a:solidFill>
              <a:schemeClr val="tx1"/>
            </a:solidFill>
            <a:effectLst/>
            <a:latin typeface="Calibri" charset="0"/>
          </a:defRPr>
        </a:defPPr>
      </a:lstStyle>
    </a:lnDef>
  </a:objectDefaults>
  <a:extraClrSchemeLst>
    <a:extraClrScheme>
      <a:clrScheme name="1_Title Page - Client Presentation 1">
        <a:dk1>
          <a:srgbClr val="000000"/>
        </a:dk1>
        <a:lt1>
          <a:srgbClr val="FFFFFF"/>
        </a:lt1>
        <a:dk2>
          <a:srgbClr val="EC1608"/>
        </a:dk2>
        <a:lt2>
          <a:srgbClr val="808080"/>
        </a:lt2>
        <a:accent1>
          <a:srgbClr val="FFFFFF"/>
        </a:accent1>
        <a:accent2>
          <a:srgbClr val="EC1608"/>
        </a:accent2>
        <a:accent3>
          <a:srgbClr val="FFFFFF"/>
        </a:accent3>
        <a:accent4>
          <a:srgbClr val="000000"/>
        </a:accent4>
        <a:accent5>
          <a:srgbClr val="FFFFFF"/>
        </a:accent5>
        <a:accent6>
          <a:srgbClr val="D61306"/>
        </a:accent6>
        <a:hlink>
          <a:srgbClr val="B2B2B2"/>
        </a:hlink>
        <a:folHlink>
          <a:srgbClr val="808080"/>
        </a:folHlink>
      </a:clrScheme>
      <a:clrMap bg1="lt1" tx1="dk1" bg2="lt2" tx2="dk2" accent1="accent1" accent2="accent2" accent3="accent3" accent4="accent4" accent5="accent5" accent6="accent6" hlink="hlink" folHlink="folHlink"/>
    </a:extraClrScheme>
    <a:extraClrScheme>
      <a:clrScheme name="1_Title Page - Client Presentation 2">
        <a:dk1>
          <a:srgbClr val="000000"/>
        </a:dk1>
        <a:lt1>
          <a:srgbClr val="FFFFFF"/>
        </a:lt1>
        <a:dk2>
          <a:srgbClr val="EC1608"/>
        </a:dk2>
        <a:lt2>
          <a:srgbClr val="003768"/>
        </a:lt2>
        <a:accent1>
          <a:srgbClr val="93A445"/>
        </a:accent1>
        <a:accent2>
          <a:srgbClr val="4E8ABE"/>
        </a:accent2>
        <a:accent3>
          <a:srgbClr val="FFFFFF"/>
        </a:accent3>
        <a:accent4>
          <a:srgbClr val="000000"/>
        </a:accent4>
        <a:accent5>
          <a:srgbClr val="C8CFB0"/>
        </a:accent5>
        <a:accent6>
          <a:srgbClr val="467DAC"/>
        </a:accent6>
        <a:hlink>
          <a:srgbClr val="E58E1A"/>
        </a:hlink>
        <a:folHlink>
          <a:srgbClr val="B2AA7E"/>
        </a:folHlink>
      </a:clrScheme>
      <a:clrMap bg1="lt1" tx1="dk1" bg2="lt2" tx2="dk2" accent1="accent1" accent2="accent2" accent3="accent3" accent4="accent4" accent5="accent5" accent6="accent6" hlink="hlink" folHlink="folHlink"/>
    </a:extraClrScheme>
    <a:extraClrScheme>
      <a:clrScheme name="1_Title Page - Client Presentation 3">
        <a:dk1>
          <a:srgbClr val="000000"/>
        </a:dk1>
        <a:lt1>
          <a:srgbClr val="FFFFFF"/>
        </a:lt1>
        <a:dk2>
          <a:srgbClr val="EC1608"/>
        </a:dk2>
        <a:lt2>
          <a:srgbClr val="F0AB32"/>
        </a:lt2>
        <a:accent1>
          <a:srgbClr val="93A445"/>
        </a:accent1>
        <a:accent2>
          <a:srgbClr val="4E8ABE"/>
        </a:accent2>
        <a:accent3>
          <a:srgbClr val="FFFFFF"/>
        </a:accent3>
        <a:accent4>
          <a:srgbClr val="000000"/>
        </a:accent4>
        <a:accent5>
          <a:srgbClr val="C8CFB0"/>
        </a:accent5>
        <a:accent6>
          <a:srgbClr val="467DAC"/>
        </a:accent6>
        <a:hlink>
          <a:srgbClr val="E58E1A"/>
        </a:hlink>
        <a:folHlink>
          <a:srgbClr val="B2AA7E"/>
        </a:folHlink>
      </a:clrScheme>
      <a:clrMap bg1="lt1" tx1="dk1" bg2="lt2" tx2="dk2" accent1="accent1" accent2="accent2" accent3="accent3" accent4="accent4" accent5="accent5" accent6="accent6" hlink="hlink" folHlink="folHlink"/>
    </a:extraClrScheme>
    <a:extraClrScheme>
      <a:clrScheme name="1_Title Page - Client Presentation 4">
        <a:dk1>
          <a:srgbClr val="000000"/>
        </a:dk1>
        <a:lt1>
          <a:srgbClr val="FFFFFF"/>
        </a:lt1>
        <a:dk2>
          <a:srgbClr val="F0AB00"/>
        </a:dk2>
        <a:lt2>
          <a:srgbClr val="D52B1E"/>
        </a:lt2>
        <a:accent1>
          <a:srgbClr val="7AB800"/>
        </a:accent1>
        <a:accent2>
          <a:srgbClr val="00A9E0"/>
        </a:accent2>
        <a:accent3>
          <a:srgbClr val="FFFFFF"/>
        </a:accent3>
        <a:accent4>
          <a:srgbClr val="000000"/>
        </a:accent4>
        <a:accent5>
          <a:srgbClr val="BED8AA"/>
        </a:accent5>
        <a:accent6>
          <a:srgbClr val="0099CB"/>
        </a:accent6>
        <a:hlink>
          <a:srgbClr val="4D4D4D"/>
        </a:hlink>
        <a:folHlink>
          <a:srgbClr val="B2AA7E"/>
        </a:folHlink>
      </a:clrScheme>
      <a:clrMap bg1="lt1" tx1="dk1" bg2="lt2" tx2="dk2" accent1="accent1" accent2="accent2" accent3="accent3" accent4="accent4" accent5="accent5" accent6="accent6" hlink="hlink" folHlink="folHlink"/>
    </a:extraClrScheme>
    <a:extraClrScheme>
      <a:clrScheme name="1_Title Page - Client Presentation 5">
        <a:dk1>
          <a:srgbClr val="000000"/>
        </a:dk1>
        <a:lt1>
          <a:srgbClr val="FFFFFF"/>
        </a:lt1>
        <a:dk2>
          <a:srgbClr val="F0AB00"/>
        </a:dk2>
        <a:lt2>
          <a:srgbClr val="D52B1E"/>
        </a:lt2>
        <a:accent1>
          <a:srgbClr val="7AB800"/>
        </a:accent1>
        <a:accent2>
          <a:srgbClr val="00A9E0"/>
        </a:accent2>
        <a:accent3>
          <a:srgbClr val="FFFFFF"/>
        </a:accent3>
        <a:accent4>
          <a:srgbClr val="000000"/>
        </a:accent4>
        <a:accent5>
          <a:srgbClr val="BED8AA"/>
        </a:accent5>
        <a:accent6>
          <a:srgbClr val="0099CB"/>
        </a:accent6>
        <a:hlink>
          <a:srgbClr val="4D4D4D"/>
        </a:hlink>
        <a:folHlink>
          <a:srgbClr val="EDEDED"/>
        </a:folHlink>
      </a:clrScheme>
      <a:clrMap bg1="lt1" tx1="dk1" bg2="lt2" tx2="dk2" accent1="accent1" accent2="accent2" accent3="accent3" accent4="accent4" accent5="accent5" accent6="accent6" hlink="hlink" folHlink="folHlink"/>
    </a:extraClrScheme>
    <a:extraClrScheme>
      <a:clrScheme name="1_Title Page - Client Presentation 6">
        <a:dk1>
          <a:srgbClr val="000000"/>
        </a:dk1>
        <a:lt1>
          <a:srgbClr val="FFFFFF"/>
        </a:lt1>
        <a:dk2>
          <a:srgbClr val="F0AB00"/>
        </a:dk2>
        <a:lt2>
          <a:srgbClr val="D52B1E"/>
        </a:lt2>
        <a:accent1>
          <a:srgbClr val="7AB800"/>
        </a:accent1>
        <a:accent2>
          <a:srgbClr val="00A9E0"/>
        </a:accent2>
        <a:accent3>
          <a:srgbClr val="FFFFFF"/>
        </a:accent3>
        <a:accent4>
          <a:srgbClr val="000000"/>
        </a:accent4>
        <a:accent5>
          <a:srgbClr val="BED8AA"/>
        </a:accent5>
        <a:accent6>
          <a:srgbClr val="0099CB"/>
        </a:accent6>
        <a:hlink>
          <a:srgbClr val="4D4D4D"/>
        </a:hlink>
        <a:folHlink>
          <a:srgbClr val="B2B2B2"/>
        </a:folHlink>
      </a:clrScheme>
      <a:clrMap bg1="lt1" tx1="dk1" bg2="lt2" tx2="dk2" accent1="accent1" accent2="accent2" accent3="accent3" accent4="accent4" accent5="accent5" accent6="accent6" hlink="hlink" folHlink="folHlink"/>
    </a:extraClrScheme>
    <a:extraClrScheme>
      <a:clrScheme name="1_Title Page - Client Presentation 7">
        <a:dk1>
          <a:srgbClr val="000000"/>
        </a:dk1>
        <a:lt1>
          <a:srgbClr val="FFFFFF"/>
        </a:lt1>
        <a:dk2>
          <a:srgbClr val="F0AB00"/>
        </a:dk2>
        <a:lt2>
          <a:srgbClr val="D52B1E"/>
        </a:lt2>
        <a:accent1>
          <a:srgbClr val="7AB800"/>
        </a:accent1>
        <a:accent2>
          <a:srgbClr val="00A8B4"/>
        </a:accent2>
        <a:accent3>
          <a:srgbClr val="FFFFFF"/>
        </a:accent3>
        <a:accent4>
          <a:srgbClr val="000000"/>
        </a:accent4>
        <a:accent5>
          <a:srgbClr val="BED8AA"/>
        </a:accent5>
        <a:accent6>
          <a:srgbClr val="0098A3"/>
        </a:accent6>
        <a:hlink>
          <a:srgbClr val="666666"/>
        </a:hlink>
        <a:folHlink>
          <a:srgbClr val="F7F7F7"/>
        </a:folHlink>
      </a:clrScheme>
      <a:clrMap bg1="lt1" tx1="dk1" bg2="lt2" tx2="dk2" accent1="accent1" accent2="accent2" accent3="accent3" accent4="accent4" accent5="accent5" accent6="accent6" hlink="hlink" folHlink="folHlink"/>
    </a:extraClrScheme>
    <a:extraClrScheme>
      <a:clrScheme name="1_Title Page - Client Presentation 8">
        <a:dk1>
          <a:srgbClr val="000000"/>
        </a:dk1>
        <a:lt1>
          <a:srgbClr val="FFFFFF"/>
        </a:lt1>
        <a:dk2>
          <a:srgbClr val="F0AB00"/>
        </a:dk2>
        <a:lt2>
          <a:srgbClr val="D52B1E"/>
        </a:lt2>
        <a:accent1>
          <a:srgbClr val="7AB800"/>
        </a:accent1>
        <a:accent2>
          <a:srgbClr val="00A8B4"/>
        </a:accent2>
        <a:accent3>
          <a:srgbClr val="FFFFFF"/>
        </a:accent3>
        <a:accent4>
          <a:srgbClr val="000000"/>
        </a:accent4>
        <a:accent5>
          <a:srgbClr val="BED8AA"/>
        </a:accent5>
        <a:accent6>
          <a:srgbClr val="0098A3"/>
        </a:accent6>
        <a:hlink>
          <a:srgbClr val="666666"/>
        </a:hlink>
        <a:folHlink>
          <a:srgbClr val="4D4D4D"/>
        </a:folHlink>
      </a:clrScheme>
      <a:clrMap bg1="lt1" tx1="dk1" bg2="lt2" tx2="dk2" accent1="accent1" accent2="accent2" accent3="accent3" accent4="accent4" accent5="accent5" accent6="accent6" hlink="hlink" folHlink="folHlink"/>
    </a:extraClrScheme>
    <a:extraClrScheme>
      <a:clrScheme name="1_Title Page - Client Presentation 9">
        <a:dk1>
          <a:srgbClr val="000000"/>
        </a:dk1>
        <a:lt1>
          <a:srgbClr val="FFFFFF"/>
        </a:lt1>
        <a:dk2>
          <a:srgbClr val="F0AB00"/>
        </a:dk2>
        <a:lt2>
          <a:srgbClr val="D52B1E"/>
        </a:lt2>
        <a:accent1>
          <a:srgbClr val="7AB800"/>
        </a:accent1>
        <a:accent2>
          <a:srgbClr val="0099A5"/>
        </a:accent2>
        <a:accent3>
          <a:srgbClr val="FFFFFF"/>
        </a:accent3>
        <a:accent4>
          <a:srgbClr val="000000"/>
        </a:accent4>
        <a:accent5>
          <a:srgbClr val="BED8AA"/>
        </a:accent5>
        <a:accent6>
          <a:srgbClr val="008A95"/>
        </a:accent6>
        <a:hlink>
          <a:srgbClr val="666666"/>
        </a:hlink>
        <a:folHlink>
          <a:srgbClr val="4D4D4D"/>
        </a:folHlink>
      </a:clrScheme>
      <a:clrMap bg1="lt1" tx1="dk1" bg2="lt2" tx2="dk2" accent1="accent1" accent2="accent2" accent3="accent3" accent4="accent4" accent5="accent5" accent6="accent6" hlink="hlink" folHlink="folHlink"/>
    </a:extraClrScheme>
    <a:extraClrScheme>
      <a:clrScheme name="1_Title Page - Client Presentation 10">
        <a:dk1>
          <a:srgbClr val="000000"/>
        </a:dk1>
        <a:lt1>
          <a:srgbClr val="FFFFFF"/>
        </a:lt1>
        <a:dk2>
          <a:srgbClr val="F0AB00"/>
        </a:dk2>
        <a:lt2>
          <a:srgbClr val="D9D9D9"/>
        </a:lt2>
        <a:accent1>
          <a:srgbClr val="7AB800"/>
        </a:accent1>
        <a:accent2>
          <a:srgbClr val="0099A5"/>
        </a:accent2>
        <a:accent3>
          <a:srgbClr val="FFFFFF"/>
        </a:accent3>
        <a:accent4>
          <a:srgbClr val="000000"/>
        </a:accent4>
        <a:accent5>
          <a:srgbClr val="BED8AA"/>
        </a:accent5>
        <a:accent6>
          <a:srgbClr val="008A95"/>
        </a:accent6>
        <a:hlink>
          <a:srgbClr val="666666"/>
        </a:hlink>
        <a:folHlink>
          <a:srgbClr val="4D4D4D"/>
        </a:folHlink>
      </a:clrScheme>
      <a:clrMap bg1="lt1" tx1="dk1" bg2="lt2" tx2="dk2" accent1="accent1" accent2="accent2" accent3="accent3" accent4="accent4" accent5="accent5" accent6="accent6" hlink="hlink" folHlink="folHlink"/>
    </a:extraClrScheme>
    <a:extraClrScheme>
      <a:clrScheme name="1_Title Page - Client Presentation 11">
        <a:dk1>
          <a:srgbClr val="000000"/>
        </a:dk1>
        <a:lt1>
          <a:srgbClr val="FFFFFF"/>
        </a:lt1>
        <a:dk2>
          <a:srgbClr val="F0AB00"/>
        </a:dk2>
        <a:lt2>
          <a:srgbClr val="0099A5"/>
        </a:lt2>
        <a:accent1>
          <a:srgbClr val="7AB800"/>
        </a:accent1>
        <a:accent2>
          <a:srgbClr val="D9D9D9"/>
        </a:accent2>
        <a:accent3>
          <a:srgbClr val="FFFFFF"/>
        </a:accent3>
        <a:accent4>
          <a:srgbClr val="000000"/>
        </a:accent4>
        <a:accent5>
          <a:srgbClr val="BED8AA"/>
        </a:accent5>
        <a:accent6>
          <a:srgbClr val="C4C4C4"/>
        </a:accent6>
        <a:hlink>
          <a:srgbClr val="666666"/>
        </a:hlink>
        <a:folHlink>
          <a:srgbClr val="4D4D4D"/>
        </a:folHlink>
      </a:clrScheme>
      <a:clrMap bg1="lt1" tx1="dk1" bg2="lt2" tx2="dk2" accent1="accent1" accent2="accent2" accent3="accent3" accent4="accent4" accent5="accent5" accent6="accent6" hlink="hlink" folHlink="folHlink"/>
    </a:extraClrScheme>
    <a:extraClrScheme>
      <a:clrScheme name="1_Title Page - Client Presentation 12">
        <a:dk1>
          <a:srgbClr val="000000"/>
        </a:dk1>
        <a:lt1>
          <a:srgbClr val="FFFFFF"/>
        </a:lt1>
        <a:dk2>
          <a:srgbClr val="F0AB00"/>
        </a:dk2>
        <a:lt2>
          <a:srgbClr val="00A8B4"/>
        </a:lt2>
        <a:accent1>
          <a:srgbClr val="7AB800"/>
        </a:accent1>
        <a:accent2>
          <a:srgbClr val="D52B1E"/>
        </a:accent2>
        <a:accent3>
          <a:srgbClr val="FFFFFF"/>
        </a:accent3>
        <a:accent4>
          <a:srgbClr val="000000"/>
        </a:accent4>
        <a:accent5>
          <a:srgbClr val="BED8AA"/>
        </a:accent5>
        <a:accent6>
          <a:srgbClr val="C1261A"/>
        </a:accent6>
        <a:hlink>
          <a:srgbClr val="666666"/>
        </a:hlink>
        <a:folHlink>
          <a:srgbClr val="4D4D4D"/>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8615</TotalTime>
  <Words>5429</Words>
  <Application>Microsoft Office PowerPoint</Application>
  <PresentationFormat>On-screen Show (4:3)</PresentationFormat>
  <Paragraphs>641</Paragraphs>
  <Slides>51</Slides>
  <Notes>31</Notes>
  <HiddenSlides>0</HiddenSlides>
  <MMClips>0</MMClips>
  <ScaleCrop>false</ScaleCrop>
  <HeadingPairs>
    <vt:vector size="6" baseType="variant">
      <vt:variant>
        <vt:lpstr>Fonts Used</vt:lpstr>
      </vt:variant>
      <vt:variant>
        <vt:i4>12</vt:i4>
      </vt:variant>
      <vt:variant>
        <vt:lpstr>Theme</vt:lpstr>
      </vt:variant>
      <vt:variant>
        <vt:i4>6</vt:i4>
      </vt:variant>
      <vt:variant>
        <vt:lpstr>Slide Titles</vt:lpstr>
      </vt:variant>
      <vt:variant>
        <vt:i4>51</vt:i4>
      </vt:variant>
    </vt:vector>
  </HeadingPairs>
  <TitlesOfParts>
    <vt:vector size="69" baseType="lpstr">
      <vt:lpstr>Arial</vt:lpstr>
      <vt:lpstr>Cambria</vt:lpstr>
      <vt:lpstr>Calibri</vt:lpstr>
      <vt:lpstr>Times New Roman</vt:lpstr>
      <vt:lpstr>Microsoft Tai Le</vt:lpstr>
      <vt:lpstr>Microsoft New Tai Lue</vt:lpstr>
      <vt:lpstr>ＭＳ Ｐゴシック</vt:lpstr>
      <vt:lpstr>Webdings</vt:lpstr>
      <vt:lpstr>Tahoma</vt:lpstr>
      <vt:lpstr>Wingdings</vt:lpstr>
      <vt:lpstr>Georgia</vt:lpstr>
      <vt:lpstr>Noto Sans Symbols</vt:lpstr>
      <vt:lpstr>6_Title Page - Client Presentation</vt:lpstr>
      <vt:lpstr>Office Theme</vt:lpstr>
      <vt:lpstr>Office Theme</vt:lpstr>
      <vt:lpstr>Office Theme</vt:lpstr>
      <vt:lpstr>7_Title Page - Client Presentation</vt:lpstr>
      <vt:lpstr>1_Office Theme</vt:lpstr>
      <vt:lpstr>   The New Virginia Guidelines on Pain Treatment and What They Mean For Primary Care  Head for the Hills The Breaks September 29, 2017</vt:lpstr>
      <vt:lpstr>Slide 2</vt:lpstr>
      <vt:lpstr>The United States of Drugs</vt:lpstr>
      <vt:lpstr>It isn’t an “Opioid Crisis”</vt:lpstr>
      <vt:lpstr>The Cost of Prescription Drug Abuse John Deskins, Bureau Business and Economy, WVU </vt:lpstr>
      <vt:lpstr>John Deskins con’t</vt:lpstr>
      <vt:lpstr>Virginia’s Burden of Addiction:  A Public Health Perspective</vt:lpstr>
      <vt:lpstr>Slide 8</vt:lpstr>
      <vt:lpstr>Top 3 Methods of Death by Year, 2007-2016</vt:lpstr>
      <vt:lpstr>Slide 10</vt:lpstr>
      <vt:lpstr>Project Remote 2006-2008</vt:lpstr>
      <vt:lpstr>Defining the Problem</vt:lpstr>
      <vt:lpstr>Slide 13</vt:lpstr>
      <vt:lpstr>Diversion</vt:lpstr>
      <vt:lpstr>Substance Misuse</vt:lpstr>
      <vt:lpstr>Addiction</vt:lpstr>
      <vt:lpstr>Withdrawal and Physical Dependence</vt:lpstr>
      <vt:lpstr>Tolerance</vt:lpstr>
      <vt:lpstr>Psychoactive or Reinforcing or Abuse Able </vt:lpstr>
      <vt:lpstr>Substances of Choice</vt:lpstr>
      <vt:lpstr>Enabling</vt:lpstr>
      <vt:lpstr>What Damage do substances of misuse do to Brains?</vt:lpstr>
      <vt:lpstr>Brains don’t have pain receptors!!!</vt:lpstr>
      <vt:lpstr>“Co-Morbid” Psychiatric Diagnoses</vt:lpstr>
      <vt:lpstr>Standard of Care</vt:lpstr>
      <vt:lpstr>“Pirates and Predators”</vt:lpstr>
      <vt:lpstr>Treating Addiction-It is ALL ABOUT the Brain (ASAM CRITERIA) </vt:lpstr>
      <vt:lpstr>LEVELS OF CARE ASAM CRITERIA</vt:lpstr>
      <vt:lpstr>ADJUNCT TO COUNSELING: MEDICATION ASSITED ADDICTION TREATMENT  primarily</vt:lpstr>
      <vt:lpstr>The one medication every one should have on hand:Naloxone (Narcan)</vt:lpstr>
      <vt:lpstr>Slide 31</vt:lpstr>
      <vt:lpstr>WHY???????</vt:lpstr>
      <vt:lpstr> </vt:lpstr>
      <vt:lpstr>Universal Precautions</vt:lpstr>
      <vt:lpstr>Universal Precautions for Prescribing Controlled Substances</vt:lpstr>
      <vt:lpstr>Universal Precautions for Prescribing Controlled Substances</vt:lpstr>
      <vt:lpstr>Slide 37</vt:lpstr>
      <vt:lpstr>Slide 38</vt:lpstr>
      <vt:lpstr>Slide 39</vt:lpstr>
      <vt:lpstr>Slide 40</vt:lpstr>
      <vt:lpstr>Slide 41</vt:lpstr>
      <vt:lpstr>Slide 42</vt:lpstr>
      <vt:lpstr>Other Laws Affecting Your Practice</vt:lpstr>
      <vt:lpstr>Functioning</vt:lpstr>
      <vt:lpstr>Slide 45</vt:lpstr>
      <vt:lpstr>QUESTIONS</vt:lpstr>
      <vt:lpstr>Slide 47</vt:lpstr>
      <vt:lpstr>Slide 48</vt:lpstr>
      <vt:lpstr>Slide 49</vt:lpstr>
      <vt:lpstr>Slide 50</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Addiction Disease Management Principles  Defining the Elements:  If you can’t define a problem,  you can’t do anything about it</dc:title>
  <dc:creator>MGM</dc:creator>
  <cp:lastModifiedBy>boconnor</cp:lastModifiedBy>
  <cp:revision>23</cp:revision>
  <dcterms:modified xsi:type="dcterms:W3CDTF">2005-06-29T15:28:13Z</dcterms:modified>
</cp:coreProperties>
</file>