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handoutMasterIdLst>
    <p:handoutMasterId r:id="rId56"/>
  </p:handoutMasterIdLst>
  <p:sldIdLst>
    <p:sldId id="256" r:id="rId2"/>
    <p:sldId id="288" r:id="rId3"/>
    <p:sldId id="378" r:id="rId4"/>
    <p:sldId id="287" r:id="rId5"/>
    <p:sldId id="257" r:id="rId6"/>
    <p:sldId id="292" r:id="rId7"/>
    <p:sldId id="296" r:id="rId8"/>
    <p:sldId id="295" r:id="rId9"/>
    <p:sldId id="293" r:id="rId10"/>
    <p:sldId id="294" r:id="rId11"/>
    <p:sldId id="297" r:id="rId12"/>
    <p:sldId id="363" r:id="rId13"/>
    <p:sldId id="300" r:id="rId14"/>
    <p:sldId id="302" r:id="rId15"/>
    <p:sldId id="305" r:id="rId16"/>
    <p:sldId id="372" r:id="rId17"/>
    <p:sldId id="373" r:id="rId18"/>
    <p:sldId id="374" r:id="rId19"/>
    <p:sldId id="311" r:id="rId20"/>
    <p:sldId id="323" r:id="rId21"/>
    <p:sldId id="309" r:id="rId22"/>
    <p:sldId id="310" r:id="rId23"/>
    <p:sldId id="313" r:id="rId24"/>
    <p:sldId id="315" r:id="rId25"/>
    <p:sldId id="317" r:id="rId26"/>
    <p:sldId id="318" r:id="rId27"/>
    <p:sldId id="320" r:id="rId28"/>
    <p:sldId id="324" r:id="rId29"/>
    <p:sldId id="331" r:id="rId30"/>
    <p:sldId id="325" r:id="rId31"/>
    <p:sldId id="333" r:id="rId32"/>
    <p:sldId id="334" r:id="rId33"/>
    <p:sldId id="335" r:id="rId34"/>
    <p:sldId id="368" r:id="rId35"/>
    <p:sldId id="338" r:id="rId36"/>
    <p:sldId id="341" r:id="rId37"/>
    <p:sldId id="342" r:id="rId38"/>
    <p:sldId id="369" r:id="rId39"/>
    <p:sldId id="344" r:id="rId40"/>
    <p:sldId id="345" r:id="rId41"/>
    <p:sldId id="346" r:id="rId42"/>
    <p:sldId id="370" r:id="rId43"/>
    <p:sldId id="348" r:id="rId44"/>
    <p:sldId id="349" r:id="rId45"/>
    <p:sldId id="351" r:id="rId46"/>
    <p:sldId id="377" r:id="rId47"/>
    <p:sldId id="375" r:id="rId48"/>
    <p:sldId id="376" r:id="rId49"/>
    <p:sldId id="371" r:id="rId50"/>
    <p:sldId id="290" r:id="rId51"/>
    <p:sldId id="282" r:id="rId52"/>
    <p:sldId id="285" r:id="rId53"/>
    <p:sldId id="28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D40B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057" autoAdjust="0"/>
  </p:normalViewPr>
  <p:slideViewPr>
    <p:cSldViewPr>
      <p:cViewPr varScale="1">
        <p:scale>
          <a:sx n="53" d="100"/>
          <a:sy n="53" d="100"/>
        </p:scale>
        <p:origin x="-996" y="-90"/>
      </p:cViewPr>
      <p:guideLst>
        <p:guide orient="horz" pos="2160"/>
        <p:guide pos="2880"/>
      </p:guideLst>
    </p:cSldViewPr>
  </p:slideViewPr>
  <p:notesTextViewPr>
    <p:cViewPr>
      <p:scale>
        <a:sx n="1" d="1"/>
        <a:sy n="1" d="1"/>
      </p:scale>
      <p:origin x="0" y="0"/>
    </p:cViewPr>
  </p:notesTextViewPr>
  <p:notesViewPr>
    <p:cSldViewPr>
      <p:cViewPr varScale="1">
        <p:scale>
          <a:sx n="67" d="100"/>
          <a:sy n="67" d="100"/>
        </p:scale>
        <p:origin x="-3154" y="-8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73DA0D-6BF6-485E-943E-D1CCD65F891E}" type="datetimeFigureOut">
              <a:rPr lang="en-US" smtClean="0"/>
              <a:pPr/>
              <a:t>6/29/2005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04DAE91-E71F-4C00-ACDD-6DE09B9AAD7E}" type="slidenum">
              <a:rPr lang="en-US" smtClean="0"/>
              <a:pPr/>
              <a:t>‹#›</a:t>
            </a:fld>
            <a:endParaRPr lang="en-US" dirty="0"/>
          </a:p>
        </p:txBody>
      </p:sp>
    </p:spTree>
    <p:extLst>
      <p:ext uri="{BB962C8B-B14F-4D97-AF65-F5344CB8AC3E}">
        <p14:creationId xmlns:p14="http://schemas.microsoft.com/office/powerpoint/2010/main" xmlns="" val="1050506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04270-0AE3-4492-B734-E08F1D389A77}" type="datetimeFigureOut">
              <a:rPr lang="en-US" smtClean="0"/>
              <a:pPr/>
              <a:t>6/29/2005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F80E33-95A2-4852-8640-FC0832B6C4A0}" type="slidenum">
              <a:rPr lang="en-US" smtClean="0"/>
              <a:pPr/>
              <a:t>‹#›</a:t>
            </a:fld>
            <a:endParaRPr lang="en-US" dirty="0"/>
          </a:p>
        </p:txBody>
      </p:sp>
    </p:spTree>
    <p:extLst>
      <p:ext uri="{BB962C8B-B14F-4D97-AF65-F5344CB8AC3E}">
        <p14:creationId xmlns:p14="http://schemas.microsoft.com/office/powerpoint/2010/main" xmlns="" val="262152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3</a:t>
            </a:fld>
            <a:endParaRPr lang="en-US" dirty="0"/>
          </a:p>
        </p:txBody>
      </p:sp>
    </p:spTree>
    <p:extLst>
      <p:ext uri="{BB962C8B-B14F-4D97-AF65-F5344CB8AC3E}">
        <p14:creationId xmlns:p14="http://schemas.microsoft.com/office/powerpoint/2010/main" xmlns="" val="3069983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HIV infections caused by the use of Opana as an injectable recreational drug. </a:t>
            </a:r>
          </a:p>
          <a:p>
            <a:r>
              <a:rPr lang="en-US" dirty="0" smtClean="0"/>
              <a:t>Named after Austin, TX in 1853.</a:t>
            </a:r>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5</a:t>
            </a:fld>
            <a:endParaRPr lang="en-US" dirty="0"/>
          </a:p>
        </p:txBody>
      </p:sp>
    </p:spTree>
    <p:extLst>
      <p:ext uri="{BB962C8B-B14F-4D97-AF65-F5344CB8AC3E}">
        <p14:creationId xmlns:p14="http://schemas.microsoft.com/office/powerpoint/2010/main" xmlns="" val="3491283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That’s 129 deaths per day. The majority of those deaths – almost</a:t>
            </a:r>
            <a:r>
              <a:rPr lang="en-US" baseline="0" dirty="0" smtClean="0"/>
              <a:t> </a:t>
            </a:r>
            <a:r>
              <a:rPr lang="en-US" dirty="0" smtClean="0"/>
              <a:t>80 per day – involved a prescribed opioid.</a:t>
            </a:r>
          </a:p>
        </p:txBody>
      </p:sp>
      <p:sp>
        <p:nvSpPr>
          <p:cNvPr id="4" name="Slide Number Placeholder 3"/>
          <p:cNvSpPr>
            <a:spLocks noGrp="1"/>
          </p:cNvSpPr>
          <p:nvPr>
            <p:ph type="sldNum" sz="quarter" idx="10"/>
          </p:nvPr>
        </p:nvSpPr>
        <p:spPr/>
        <p:txBody>
          <a:bodyPr/>
          <a:lstStyle/>
          <a:p>
            <a:fld id="{7BF80E33-95A2-4852-8640-FC0832B6C4A0}" type="slidenum">
              <a:rPr lang="en-US" smtClean="0"/>
              <a:pPr/>
              <a:t>6</a:t>
            </a:fld>
            <a:endParaRPr lang="en-US" dirty="0"/>
          </a:p>
        </p:txBody>
      </p:sp>
    </p:spTree>
    <p:extLst>
      <p:ext uri="{BB962C8B-B14F-4D97-AF65-F5344CB8AC3E}">
        <p14:creationId xmlns:p14="http://schemas.microsoft.com/office/powerpoint/2010/main" xmlns="" val="427097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painkillers were aggressively marketed throughout the 1990s, early 2000s. </a:t>
            </a:r>
          </a:p>
          <a:p>
            <a:r>
              <a:rPr lang="en-US" dirty="0" smtClean="0"/>
              <a:t>As prescriptions proliferated, so did misuse and abuse.</a:t>
            </a:r>
          </a:p>
          <a:p>
            <a:r>
              <a:rPr lang="en-US" dirty="0" smtClean="0"/>
              <a:t>At the time, it wasn't understood how addicting these prescription pain medications were.</a:t>
            </a:r>
          </a:p>
        </p:txBody>
      </p:sp>
      <p:sp>
        <p:nvSpPr>
          <p:cNvPr id="4" name="Slide Number Placeholder 3"/>
          <p:cNvSpPr>
            <a:spLocks noGrp="1"/>
          </p:cNvSpPr>
          <p:nvPr>
            <p:ph type="sldNum" sz="quarter" idx="10"/>
          </p:nvPr>
        </p:nvSpPr>
        <p:spPr/>
        <p:txBody>
          <a:bodyPr/>
          <a:lstStyle/>
          <a:p>
            <a:fld id="{7BF80E33-95A2-4852-8640-FC0832B6C4A0}" type="slidenum">
              <a:rPr lang="en-US" smtClean="0"/>
              <a:pPr/>
              <a:t>9</a:t>
            </a:fld>
            <a:endParaRPr lang="en-US" dirty="0"/>
          </a:p>
        </p:txBody>
      </p:sp>
    </p:spTree>
    <p:extLst>
      <p:ext uri="{BB962C8B-B14F-4D97-AF65-F5344CB8AC3E}">
        <p14:creationId xmlns:p14="http://schemas.microsoft.com/office/powerpoint/2010/main" xmlns="" val="701788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8 counties</a:t>
            </a:r>
            <a:r>
              <a:rPr lang="en-US" baseline="0" dirty="0" smtClean="0"/>
              <a:t> in VA. The </a:t>
            </a:r>
            <a:r>
              <a:rPr lang="en-US" dirty="0" smtClean="0"/>
              <a:t>largely rural area – dominated by physically taxing industries, coal mining, agriculture and timbering – was susceptible to the pain-relief promise of prescription opioids such as OxyContin and Vicodin. </a:t>
            </a:r>
          </a:p>
          <a:p>
            <a:r>
              <a:rPr lang="en-US" dirty="0" smtClean="0"/>
              <a:t>In central Appalachia, the crack-down</a:t>
            </a:r>
            <a:r>
              <a:rPr lang="en-US" baseline="0" dirty="0" smtClean="0"/>
              <a:t> on </a:t>
            </a:r>
            <a:r>
              <a:rPr lang="en-US" dirty="0" smtClean="0"/>
              <a:t>prescription painkiller epidemic also fueled the influx of a cheap, alternative opioid: heroin. </a:t>
            </a:r>
          </a:p>
          <a:p>
            <a:r>
              <a:rPr lang="en-US" dirty="0" smtClean="0"/>
              <a:t>As painkiller-related deaths began to fall in the early 2010s following federal and state crackdowns on prescription opioids, heroin-related deaths began to rise.</a:t>
            </a:r>
          </a:p>
        </p:txBody>
      </p:sp>
      <p:sp>
        <p:nvSpPr>
          <p:cNvPr id="4" name="Slide Number Placeholder 3"/>
          <p:cNvSpPr>
            <a:spLocks noGrp="1"/>
          </p:cNvSpPr>
          <p:nvPr>
            <p:ph type="sldNum" sz="quarter" idx="10"/>
          </p:nvPr>
        </p:nvSpPr>
        <p:spPr/>
        <p:txBody>
          <a:bodyPr/>
          <a:lstStyle/>
          <a:p>
            <a:fld id="{7BF80E33-95A2-4852-8640-FC0832B6C4A0}" type="slidenum">
              <a:rPr lang="en-US" smtClean="0"/>
              <a:pPr/>
              <a:t>10</a:t>
            </a:fld>
            <a:endParaRPr lang="en-US" dirty="0"/>
          </a:p>
        </p:txBody>
      </p:sp>
    </p:spTree>
    <p:extLst>
      <p:ext uri="{BB962C8B-B14F-4D97-AF65-F5344CB8AC3E}">
        <p14:creationId xmlns:p14="http://schemas.microsoft.com/office/powerpoint/2010/main" xmlns="" val="810122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13</a:t>
            </a:fld>
            <a:endParaRPr lang="en-US" dirty="0"/>
          </a:p>
        </p:txBody>
      </p:sp>
    </p:spTree>
    <p:extLst>
      <p:ext uri="{BB962C8B-B14F-4D97-AF65-F5344CB8AC3E}">
        <p14:creationId xmlns:p14="http://schemas.microsoft.com/office/powerpoint/2010/main" xmlns="" val="267682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14</a:t>
            </a:fld>
            <a:endParaRPr lang="en-US" dirty="0"/>
          </a:p>
        </p:txBody>
      </p:sp>
    </p:spTree>
    <p:extLst>
      <p:ext uri="{BB962C8B-B14F-4D97-AF65-F5344CB8AC3E}">
        <p14:creationId xmlns:p14="http://schemas.microsoft.com/office/powerpoint/2010/main" xmlns="" val="267682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HEART performed on 3/9/17</a:t>
            </a:r>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15</a:t>
            </a:fld>
            <a:endParaRPr lang="en-US" dirty="0"/>
          </a:p>
        </p:txBody>
      </p:sp>
    </p:spTree>
    <p:extLst>
      <p:ext uri="{BB962C8B-B14F-4D97-AF65-F5344CB8AC3E}">
        <p14:creationId xmlns:p14="http://schemas.microsoft.com/office/powerpoint/2010/main" xmlns="" val="4178006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HEART performed on 3/9/17</a:t>
            </a:r>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16</a:t>
            </a:fld>
            <a:endParaRPr lang="en-US" dirty="0"/>
          </a:p>
        </p:txBody>
      </p:sp>
    </p:spTree>
    <p:extLst>
      <p:ext uri="{BB962C8B-B14F-4D97-AF65-F5344CB8AC3E}">
        <p14:creationId xmlns:p14="http://schemas.microsoft.com/office/powerpoint/2010/main" xmlns="" val="4178006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HEART performed on 3/9/17</a:t>
            </a:r>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17</a:t>
            </a:fld>
            <a:endParaRPr lang="en-US" dirty="0"/>
          </a:p>
        </p:txBody>
      </p:sp>
    </p:spTree>
    <p:extLst>
      <p:ext uri="{BB962C8B-B14F-4D97-AF65-F5344CB8AC3E}">
        <p14:creationId xmlns:p14="http://schemas.microsoft.com/office/powerpoint/2010/main" xmlns="" val="4178006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HEART performed on 3/9/17</a:t>
            </a:r>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18</a:t>
            </a:fld>
            <a:endParaRPr lang="en-US" dirty="0"/>
          </a:p>
        </p:txBody>
      </p:sp>
    </p:spTree>
    <p:extLst>
      <p:ext uri="{BB962C8B-B14F-4D97-AF65-F5344CB8AC3E}">
        <p14:creationId xmlns:p14="http://schemas.microsoft.com/office/powerpoint/2010/main" xmlns="" val="4178006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Continuation of the Following:</a:t>
            </a:r>
          </a:p>
          <a:p>
            <a:r>
              <a:rPr lang="en-US" dirty="0" smtClean="0"/>
              <a:t>Viral load reduction through continuation of antiretroviral therapy, monitoring of viral load and of medical care to infected patients.</a:t>
            </a:r>
          </a:p>
          <a:p>
            <a:r>
              <a:rPr lang="en-US" dirty="0" smtClean="0"/>
              <a:t>Continued HIV clinical care locally and to inmates.</a:t>
            </a:r>
          </a:p>
          <a:p>
            <a:r>
              <a:rPr lang="en-US" dirty="0" smtClean="0"/>
              <a:t>Established mental health, behavioral health and addition services via satellite locations.</a:t>
            </a:r>
          </a:p>
          <a:p>
            <a:r>
              <a:rPr lang="en-US" dirty="0" smtClean="0"/>
              <a:t>Worked toward federal grants for Scott County.</a:t>
            </a:r>
          </a:p>
          <a:p>
            <a:r>
              <a:rPr lang="en-US" dirty="0" smtClean="0"/>
              <a:t>Continued One Stop Shop concept for care.</a:t>
            </a:r>
          </a:p>
          <a:p>
            <a:r>
              <a:rPr lang="en-US" dirty="0" smtClean="0"/>
              <a:t>Establishment of additional Primary Care physicians in the area.</a:t>
            </a:r>
          </a:p>
          <a:p>
            <a:r>
              <a:rPr lang="en-US" dirty="0" smtClean="0"/>
              <a:t>Continued adult immunizations, HIV and HCV testing.</a:t>
            </a:r>
          </a:p>
          <a:p>
            <a:r>
              <a:rPr lang="en-US" dirty="0" smtClean="0"/>
              <a:t>Continued Needle Exchange Program.</a:t>
            </a:r>
          </a:p>
          <a:p>
            <a:r>
              <a:rPr lang="en-US" dirty="0" smtClean="0"/>
              <a:t>Continued Public Relations/Education campaign.</a:t>
            </a:r>
          </a:p>
          <a:p>
            <a:r>
              <a:rPr lang="en-US" dirty="0" smtClean="0"/>
              <a:t>Continued a capacity building for ISDH infectious diseases.</a:t>
            </a:r>
          </a:p>
          <a:p>
            <a:r>
              <a:rPr lang="en-US" dirty="0" smtClean="0"/>
              <a:t>Continued overdose intervention via </a:t>
            </a:r>
            <a:r>
              <a:rPr lang="en-US" dirty="0" err="1" smtClean="0"/>
              <a:t>Narcan</a:t>
            </a:r>
            <a:r>
              <a:rPr lang="en-US" dirty="0" smtClean="0"/>
              <a:t> at City and County Services (not just health providers).</a:t>
            </a:r>
          </a:p>
        </p:txBody>
      </p:sp>
      <p:sp>
        <p:nvSpPr>
          <p:cNvPr id="4" name="Slide Number Placeholder 3"/>
          <p:cNvSpPr>
            <a:spLocks noGrp="1"/>
          </p:cNvSpPr>
          <p:nvPr>
            <p:ph type="sldNum" sz="quarter" idx="10"/>
          </p:nvPr>
        </p:nvSpPr>
        <p:spPr/>
        <p:txBody>
          <a:bodyPr/>
          <a:lstStyle/>
          <a:p>
            <a:fld id="{7BF80E33-95A2-4852-8640-FC0832B6C4A0}" type="slidenum">
              <a:rPr lang="en-US" smtClean="0"/>
              <a:pPr/>
              <a:t>26</a:t>
            </a:fld>
            <a:endParaRPr lang="en-US" dirty="0"/>
          </a:p>
        </p:txBody>
      </p:sp>
    </p:spTree>
    <p:extLst>
      <p:ext uri="{BB962C8B-B14F-4D97-AF65-F5344CB8AC3E}">
        <p14:creationId xmlns:p14="http://schemas.microsoft.com/office/powerpoint/2010/main" xmlns="" val="1785384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29</a:t>
            </a:fld>
            <a:endParaRPr lang="en-US" dirty="0"/>
          </a:p>
        </p:txBody>
      </p:sp>
    </p:spTree>
    <p:extLst>
      <p:ext uri="{BB962C8B-B14F-4D97-AF65-F5344CB8AC3E}">
        <p14:creationId xmlns:p14="http://schemas.microsoft.com/office/powerpoint/2010/main" xmlns="" val="2690694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5F7A35-4070-4D7D-B2E6-35D866B628B3}" type="slidenum">
              <a:rPr lang="en-US" smtClean="0"/>
              <a:pPr>
                <a:defRPr/>
              </a:pPr>
              <a:t>31</a:t>
            </a:fld>
            <a:endParaRPr lang="en-US" dirty="0"/>
          </a:p>
        </p:txBody>
      </p:sp>
    </p:spTree>
    <p:extLst>
      <p:ext uri="{BB962C8B-B14F-4D97-AF65-F5344CB8AC3E}">
        <p14:creationId xmlns:p14="http://schemas.microsoft.com/office/powerpoint/2010/main" xmlns="" val="3881876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a:t>
            </a:r>
            <a:r>
              <a:rPr lang="en-US" baseline="0" dirty="0" smtClean="0"/>
              <a:t> evaluators </a:t>
            </a:r>
            <a:endParaRPr lang="en-US" dirty="0"/>
          </a:p>
        </p:txBody>
      </p:sp>
      <p:sp>
        <p:nvSpPr>
          <p:cNvPr id="4" name="Slide Number Placeholder 3"/>
          <p:cNvSpPr>
            <a:spLocks noGrp="1"/>
          </p:cNvSpPr>
          <p:nvPr>
            <p:ph type="sldNum" sz="quarter" idx="10"/>
          </p:nvPr>
        </p:nvSpPr>
        <p:spPr/>
        <p:txBody>
          <a:bodyPr/>
          <a:lstStyle/>
          <a:p>
            <a:pPr>
              <a:defRPr/>
            </a:pPr>
            <a:fld id="{B95F7A35-4070-4D7D-B2E6-35D866B628B3}" type="slidenum">
              <a:rPr lang="en-US" smtClean="0"/>
              <a:pPr>
                <a:defRPr/>
              </a:pPr>
              <a:t>32</a:t>
            </a:fld>
            <a:endParaRPr lang="en-US" dirty="0"/>
          </a:p>
        </p:txBody>
      </p:sp>
    </p:spTree>
    <p:extLst>
      <p:ext uri="{BB962C8B-B14F-4D97-AF65-F5344CB8AC3E}">
        <p14:creationId xmlns:p14="http://schemas.microsoft.com/office/powerpoint/2010/main" xmlns="" val="2395866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5F7A35-4070-4D7D-B2E6-35D866B628B3}" type="slidenum">
              <a:rPr lang="en-US" smtClean="0"/>
              <a:pPr>
                <a:defRPr/>
              </a:pPr>
              <a:t>35</a:t>
            </a:fld>
            <a:endParaRPr lang="en-US" dirty="0"/>
          </a:p>
        </p:txBody>
      </p:sp>
    </p:spTree>
    <p:extLst>
      <p:ext uri="{BB962C8B-B14F-4D97-AF65-F5344CB8AC3E}">
        <p14:creationId xmlns:p14="http://schemas.microsoft.com/office/powerpoint/2010/main" xmlns="" val="3728226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E67126D-E807-4B85-B2E7-8A02550CD00C}" type="slidenum">
              <a:rPr lang="en-US" smtClean="0"/>
              <a:pPr/>
              <a:t>36</a:t>
            </a:fld>
            <a:endParaRPr lang="en-US" dirty="0" smtClean="0"/>
          </a:p>
        </p:txBody>
      </p:sp>
      <p:sp>
        <p:nvSpPr>
          <p:cNvPr id="33795" name="Rectangle 2"/>
          <p:cNvSpPr>
            <a:spLocks noGrp="1" noRot="1" noChangeAspect="1" noChangeArrowheads="1" noTextEdit="1"/>
          </p:cNvSpPr>
          <p:nvPr>
            <p:ph type="sldImg"/>
          </p:nvPr>
        </p:nvSpPr>
        <p:spPr>
          <a:xfrm>
            <a:off x="1157288" y="681038"/>
            <a:ext cx="4545012" cy="3409950"/>
          </a:xfrm>
          <a:ln/>
        </p:spPr>
      </p:sp>
      <p:sp>
        <p:nvSpPr>
          <p:cNvPr id="33796" name="Rectangle 3"/>
          <p:cNvSpPr>
            <a:spLocks noGrp="1" noChangeArrowheads="1"/>
          </p:cNvSpPr>
          <p:nvPr>
            <p:ph type="body" idx="1"/>
          </p:nvPr>
        </p:nvSpPr>
        <p:spPr>
          <a:xfrm>
            <a:off x="914815" y="4317132"/>
            <a:ext cx="5028370" cy="4165461"/>
          </a:xfrm>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Decedent</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B95F7A35-4070-4D7D-B2E6-35D866B628B3}" type="slidenum">
              <a:rPr lang="en-US" smtClean="0"/>
              <a:pPr>
                <a:defRPr/>
              </a:pPr>
              <a:t>37</a:t>
            </a:fld>
            <a:endParaRPr lang="en-US" dirty="0"/>
          </a:p>
        </p:txBody>
      </p:sp>
    </p:spTree>
    <p:extLst>
      <p:ext uri="{BB962C8B-B14F-4D97-AF65-F5344CB8AC3E}">
        <p14:creationId xmlns:p14="http://schemas.microsoft.com/office/powerpoint/2010/main" xmlns="" val="173784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E67126D-E807-4B85-B2E7-8A02550CD00C}" type="slidenum">
              <a:rPr lang="en-US" smtClean="0"/>
              <a:pPr/>
              <a:t>39</a:t>
            </a:fld>
            <a:endParaRPr lang="en-US" dirty="0" smtClean="0"/>
          </a:p>
        </p:txBody>
      </p:sp>
      <p:sp>
        <p:nvSpPr>
          <p:cNvPr id="33795" name="Rectangle 2"/>
          <p:cNvSpPr>
            <a:spLocks noGrp="1" noRot="1" noChangeAspect="1" noChangeArrowheads="1" noTextEdit="1"/>
          </p:cNvSpPr>
          <p:nvPr>
            <p:ph type="sldImg"/>
          </p:nvPr>
        </p:nvSpPr>
        <p:spPr>
          <a:xfrm>
            <a:off x="1157288" y="681038"/>
            <a:ext cx="4545012" cy="3409950"/>
          </a:xfrm>
          <a:ln/>
        </p:spPr>
      </p:sp>
      <p:sp>
        <p:nvSpPr>
          <p:cNvPr id="33796" name="Rectangle 3"/>
          <p:cNvSpPr>
            <a:spLocks noGrp="1" noChangeArrowheads="1"/>
          </p:cNvSpPr>
          <p:nvPr>
            <p:ph type="body" idx="1"/>
          </p:nvPr>
        </p:nvSpPr>
        <p:spPr>
          <a:xfrm>
            <a:off x="914815" y="4317132"/>
            <a:ext cx="5028370" cy="4165461"/>
          </a:xfrm>
          <a:no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E67126D-E807-4B85-B2E7-8A02550CD00C}" type="slidenum">
              <a:rPr lang="en-US" smtClean="0"/>
              <a:pPr/>
              <a:t>40</a:t>
            </a:fld>
            <a:endParaRPr lang="en-US" dirty="0" smtClean="0"/>
          </a:p>
        </p:txBody>
      </p:sp>
      <p:sp>
        <p:nvSpPr>
          <p:cNvPr id="33795" name="Rectangle 2"/>
          <p:cNvSpPr>
            <a:spLocks noGrp="1" noRot="1" noChangeAspect="1" noChangeArrowheads="1" noTextEdit="1"/>
          </p:cNvSpPr>
          <p:nvPr>
            <p:ph type="sldImg"/>
          </p:nvPr>
        </p:nvSpPr>
        <p:spPr>
          <a:xfrm>
            <a:off x="1157288" y="681038"/>
            <a:ext cx="4545012" cy="3409950"/>
          </a:xfrm>
          <a:ln/>
        </p:spPr>
      </p:sp>
      <p:sp>
        <p:nvSpPr>
          <p:cNvPr id="33796" name="Rectangle 3"/>
          <p:cNvSpPr>
            <a:spLocks noGrp="1" noChangeArrowheads="1"/>
          </p:cNvSpPr>
          <p:nvPr>
            <p:ph type="body" idx="1"/>
          </p:nvPr>
        </p:nvSpPr>
        <p:spPr>
          <a:xfrm>
            <a:off x="914815" y="4317132"/>
            <a:ext cx="5028370" cy="4165461"/>
          </a:xfrm>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5F7A35-4070-4D7D-B2E6-35D866B628B3}" type="slidenum">
              <a:rPr lang="en-US" smtClean="0"/>
              <a:pPr>
                <a:defRPr/>
              </a:pPr>
              <a:t>41</a:t>
            </a:fld>
            <a:endParaRPr lang="en-US" dirty="0"/>
          </a:p>
        </p:txBody>
      </p:sp>
    </p:spTree>
    <p:extLst>
      <p:ext uri="{BB962C8B-B14F-4D97-AF65-F5344CB8AC3E}">
        <p14:creationId xmlns:p14="http://schemas.microsoft.com/office/powerpoint/2010/main" xmlns="" val="3157262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E67126D-E807-4B85-B2E7-8A02550CD00C}" type="slidenum">
              <a:rPr lang="en-US" smtClean="0"/>
              <a:pPr/>
              <a:t>43</a:t>
            </a:fld>
            <a:endParaRPr lang="en-US" dirty="0" smtClean="0"/>
          </a:p>
        </p:txBody>
      </p:sp>
      <p:sp>
        <p:nvSpPr>
          <p:cNvPr id="33795" name="Rectangle 2"/>
          <p:cNvSpPr>
            <a:spLocks noGrp="1" noRot="1" noChangeAspect="1" noChangeArrowheads="1" noTextEdit="1"/>
          </p:cNvSpPr>
          <p:nvPr>
            <p:ph type="sldImg"/>
          </p:nvPr>
        </p:nvSpPr>
        <p:spPr>
          <a:xfrm>
            <a:off x="1157288" y="681038"/>
            <a:ext cx="4545012" cy="3409950"/>
          </a:xfrm>
          <a:ln/>
        </p:spPr>
      </p:sp>
      <p:sp>
        <p:nvSpPr>
          <p:cNvPr id="33796" name="Rectangle 3"/>
          <p:cNvSpPr>
            <a:spLocks noGrp="1" noChangeArrowheads="1"/>
          </p:cNvSpPr>
          <p:nvPr>
            <p:ph type="body" idx="1"/>
          </p:nvPr>
        </p:nvSpPr>
        <p:spPr>
          <a:xfrm>
            <a:off x="914815" y="4317132"/>
            <a:ext cx="5028370" cy="4165461"/>
          </a:xfrm>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E67126D-E807-4B85-B2E7-8A02550CD00C}" type="slidenum">
              <a:rPr lang="en-US" smtClean="0"/>
              <a:pPr/>
              <a:t>44</a:t>
            </a:fld>
            <a:endParaRPr lang="en-US" dirty="0" smtClean="0"/>
          </a:p>
        </p:txBody>
      </p:sp>
      <p:sp>
        <p:nvSpPr>
          <p:cNvPr id="33795" name="Rectangle 2"/>
          <p:cNvSpPr>
            <a:spLocks noGrp="1" noRot="1" noChangeAspect="1" noChangeArrowheads="1" noTextEdit="1"/>
          </p:cNvSpPr>
          <p:nvPr>
            <p:ph type="sldImg"/>
          </p:nvPr>
        </p:nvSpPr>
        <p:spPr>
          <a:xfrm>
            <a:off x="1157288" y="681038"/>
            <a:ext cx="4545012" cy="3409950"/>
          </a:xfrm>
          <a:ln/>
        </p:spPr>
      </p:sp>
      <p:sp>
        <p:nvSpPr>
          <p:cNvPr id="33796" name="Rectangle 3"/>
          <p:cNvSpPr>
            <a:spLocks noGrp="1" noChangeArrowheads="1"/>
          </p:cNvSpPr>
          <p:nvPr>
            <p:ph type="body" idx="1"/>
          </p:nvPr>
        </p:nvSpPr>
        <p:spPr>
          <a:xfrm>
            <a:off x="914815" y="4317132"/>
            <a:ext cx="5028370" cy="4165461"/>
          </a:xfrm>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F80E33-95A2-4852-8640-FC0832B6C4A0}" type="slidenum">
              <a:rPr lang="en-US" smtClean="0"/>
              <a:pPr/>
              <a:t>46</a:t>
            </a:fld>
            <a:endParaRPr lang="en-US" dirty="0"/>
          </a:p>
        </p:txBody>
      </p:sp>
    </p:spTree>
    <p:extLst>
      <p:ext uri="{BB962C8B-B14F-4D97-AF65-F5344CB8AC3E}">
        <p14:creationId xmlns:p14="http://schemas.microsoft.com/office/powerpoint/2010/main" xmlns="" val="3069983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D02771-1EDF-4B30-A0EB-0E281B27182A}" type="datetimeFigureOut">
              <a:rPr lang="en-US" smtClean="0"/>
              <a:pPr/>
              <a:t>6/29/2005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594F89-50A0-49C0-A38F-660317026156}" type="slidenum">
              <a:rPr lang="en-US" smtClean="0"/>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pPr/>
              <a:t>Wednesday, June 29, 2005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June 29, 2005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594F89-50A0-49C0-A38F-660317026156}" type="slidenum">
              <a:rPr lang="en-US" smtClean="0"/>
              <a:pP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Wednesday, June 29, 2005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June 29, 2005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F594F89-50A0-49C0-A38F-660317026156}" type="slidenum">
              <a:rPr lang="en-US" smtClean="0"/>
              <a:pPr/>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pPr/>
              <a:t>Wednesday, June 29, 2005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June 29, 2005</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June 29, 2005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June 29, 2005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pPr/>
              <a:t>Wednesday, June 29, 2005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June 29, 2005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594F89-50A0-49C0-A38F-66031702615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9D02771-1EDF-4B30-A0EB-0E281B27182A}" type="datetimeFigureOut">
              <a:rPr lang="en-US" smtClean="0"/>
              <a:pPr/>
              <a:t>6/29/2005</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F594F89-50A0-49C0-A38F-66031702615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hyperlink" Target="http://www.google.com/url?sa=i&amp;rct=j&amp;q=&amp;esrc=s&amp;source=images&amp;cd=&amp;ved=0ahUKEwiQzdSnqcjWAhUL6SYKHeFkCkYQjRwIBw&amp;url=http://www.yoderdairies.com/map-of-virginia-counties-and-independent-cities.html&amp;psig=AFQjCNEboD2di-1AOumJKpy0G_I0iqdunw&amp;ust=150670322362538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microsoft.com/office/2007/relationships/hdphoto" Target="../media/hdphoto2.wdp"/></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90448"/>
            <a:ext cx="7886318" cy="1653152"/>
          </a:xfrm>
        </p:spPr>
        <p:txBody>
          <a:bodyPr>
            <a:normAutofit fontScale="90000"/>
          </a:bodyPr>
          <a:lstStyle/>
          <a:p>
            <a:pPr>
              <a:spcAft>
                <a:spcPts val="1200"/>
              </a:spcAft>
            </a:pPr>
            <a:r>
              <a:rPr lang="en-US" dirty="0" smtClean="0"/>
              <a:t>Preparing for an HIV/HCV Outbreak </a:t>
            </a:r>
            <a:br>
              <a:rPr lang="en-US" dirty="0" smtClean="0"/>
            </a:br>
            <a:r>
              <a:rPr lang="en-US" dirty="0" smtClean="0"/>
              <a:t>in a Rural Community</a:t>
            </a:r>
            <a:endParaRPr lang="en-US" dirty="0"/>
          </a:p>
        </p:txBody>
      </p:sp>
      <p:sp>
        <p:nvSpPr>
          <p:cNvPr id="3" name="Subtitle 2"/>
          <p:cNvSpPr>
            <a:spLocks noGrp="1"/>
          </p:cNvSpPr>
          <p:nvPr>
            <p:ph type="subTitle" idx="1"/>
          </p:nvPr>
        </p:nvSpPr>
        <p:spPr>
          <a:xfrm>
            <a:off x="762000" y="5943600"/>
            <a:ext cx="7696200" cy="569889"/>
          </a:xfrm>
        </p:spPr>
        <p:txBody>
          <a:bodyPr>
            <a:noAutofit/>
          </a:bodyPr>
          <a:lstStyle/>
          <a:p>
            <a:r>
              <a:rPr lang="en-US" sz="1400" dirty="0" smtClean="0"/>
              <a:t>Presented by: </a:t>
            </a:r>
          </a:p>
          <a:p>
            <a:r>
              <a:rPr lang="en-US" sz="1400" dirty="0" smtClean="0"/>
              <a:t>Dr. Charles Helton, DO – Hospitalist at Holston Valley Medical Center</a:t>
            </a:r>
          </a:p>
          <a:p>
            <a:endParaRPr lang="en-US" sz="1400" dirty="0"/>
          </a:p>
        </p:txBody>
      </p:sp>
    </p:spTree>
    <p:extLst>
      <p:ext uri="{BB962C8B-B14F-4D97-AF65-F5344CB8AC3E}">
        <p14:creationId xmlns:p14="http://schemas.microsoft.com/office/powerpoint/2010/main" xmlns="" val="1181656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Content Placeholder 2"/>
          <p:cNvSpPr>
            <a:spLocks noGrp="1"/>
          </p:cNvSpPr>
          <p:nvPr>
            <p:ph idx="1"/>
          </p:nvPr>
        </p:nvSpPr>
        <p:spPr/>
        <p:txBody>
          <a:bodyPr/>
          <a:lstStyle/>
          <a:p>
            <a:r>
              <a:rPr lang="en-US" dirty="0" smtClean="0"/>
              <a:t>Neither I nor any other members of the project team have actual or potential conflicts of interest in relation to this project or presentation.</a:t>
            </a:r>
            <a:endParaRPr lang="en-US" dirty="0"/>
          </a:p>
        </p:txBody>
      </p:sp>
    </p:spTree>
    <p:extLst>
      <p:ext uri="{BB962C8B-B14F-4D97-AF65-F5344CB8AC3E}">
        <p14:creationId xmlns:p14="http://schemas.microsoft.com/office/powerpoint/2010/main" xmlns="" val="3849469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Project introduction</a:t>
            </a:r>
            <a:r>
              <a:rPr lang="en-US" dirty="0"/>
              <a:t/>
            </a:r>
            <a:br>
              <a:rPr lang="en-US" dirty="0"/>
            </a:br>
            <a:endParaRPr lang="en-US" dirty="0"/>
          </a:p>
        </p:txBody>
      </p:sp>
      <p:sp>
        <p:nvSpPr>
          <p:cNvPr id="3" name="Text Placeholder 2"/>
          <p:cNvSpPr>
            <a:spLocks noGrp="1"/>
          </p:cNvSpPr>
          <p:nvPr>
            <p:ph type="body" idx="1"/>
          </p:nvPr>
        </p:nvSpPr>
        <p:spPr/>
        <p:txBody>
          <a:bodyPr/>
          <a:lstStyle/>
          <a:p>
            <a:r>
              <a:rPr lang="en-US" dirty="0" smtClean="0"/>
              <a:t>Definition and Key Actions</a:t>
            </a:r>
          </a:p>
          <a:p>
            <a:endParaRPr lang="en-US" dirty="0"/>
          </a:p>
        </p:txBody>
      </p:sp>
    </p:spTree>
    <p:extLst>
      <p:ext uri="{BB962C8B-B14F-4D97-AF65-F5344CB8AC3E}">
        <p14:creationId xmlns:p14="http://schemas.microsoft.com/office/powerpoint/2010/main" xmlns="" val="107030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371600"/>
            <a:ext cx="8229600" cy="2133601"/>
          </a:xfrm>
        </p:spPr>
        <p:txBody>
          <a:bodyPr>
            <a:normAutofit/>
          </a:bodyPr>
          <a:lstStyle/>
          <a:p>
            <a:pPr marL="0" indent="0">
              <a:buNone/>
            </a:pPr>
            <a:r>
              <a:rPr lang="en-US" dirty="0" smtClean="0"/>
              <a:t>Purpose: To proactively create an HIV/HCV </a:t>
            </a:r>
            <a:r>
              <a:rPr lang="en-US" dirty="0"/>
              <a:t>Outbreak </a:t>
            </a:r>
            <a:r>
              <a:rPr lang="en-US" dirty="0" smtClean="0"/>
              <a:t>Response Plan to </a:t>
            </a:r>
            <a:r>
              <a:rPr lang="en-US" dirty="0"/>
              <a:t>aid </a:t>
            </a:r>
            <a:r>
              <a:rPr lang="en-US" dirty="0" smtClean="0"/>
              <a:t>in addressing the </a:t>
            </a:r>
            <a:r>
              <a:rPr lang="en-US" dirty="0"/>
              <a:t>rapid increase </a:t>
            </a:r>
            <a:r>
              <a:rPr lang="en-US" dirty="0" smtClean="0"/>
              <a:t>in HIV/HCV infections related to People Who Inject Drugs (PWID).</a:t>
            </a:r>
            <a:endParaRPr lang="en-US" dirty="0"/>
          </a:p>
        </p:txBody>
      </p:sp>
      <p:sp>
        <p:nvSpPr>
          <p:cNvPr id="4" name="Content Placeholder 2"/>
          <p:cNvSpPr txBox="1">
            <a:spLocks/>
          </p:cNvSpPr>
          <p:nvPr/>
        </p:nvSpPr>
        <p:spPr>
          <a:xfrm>
            <a:off x="457200" y="3200400"/>
            <a:ext cx="8458200" cy="609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Core </a:t>
            </a:r>
            <a:r>
              <a:rPr lang="en-US" sz="1800" dirty="0" smtClean="0"/>
              <a:t>Team: E. Cantrell, M. Mcpheron, M. Hamilton, M. Freeman</a:t>
            </a:r>
            <a:r>
              <a:rPr lang="en-US" sz="1800" dirty="0"/>
              <a:t>, </a:t>
            </a:r>
            <a:r>
              <a:rPr lang="en-US" sz="1800" dirty="0" smtClean="0"/>
              <a:t>B. Jett</a:t>
            </a:r>
            <a:r>
              <a:rPr lang="en-US" sz="1800" dirty="0"/>
              <a:t>, </a:t>
            </a:r>
            <a:r>
              <a:rPr lang="en-US" sz="1800" dirty="0" smtClean="0"/>
              <a:t>A. Sturgill, C. Cantrell, B. McCabe, P. Lucas, C. Helton, S. Manis, D. Hunsucker</a:t>
            </a:r>
            <a:endParaRPr lang="en-US" sz="1800" dirty="0"/>
          </a:p>
        </p:txBody>
      </p:sp>
      <p:sp>
        <p:nvSpPr>
          <p:cNvPr id="5" name="Content Placeholder 2"/>
          <p:cNvSpPr txBox="1">
            <a:spLocks/>
          </p:cNvSpPr>
          <p:nvPr/>
        </p:nvSpPr>
        <p:spPr>
          <a:xfrm>
            <a:off x="3124200" y="4114799"/>
            <a:ext cx="5638800" cy="229166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600"/>
              </a:spcAft>
              <a:buFont typeface="Arial"/>
              <a:buNone/>
            </a:pPr>
            <a:r>
              <a:rPr lang="en-US" dirty="0" smtClean="0"/>
              <a:t>Dr. Charles M. Helton, DO</a:t>
            </a:r>
          </a:p>
          <a:p>
            <a:pPr marL="0" indent="0">
              <a:buFont typeface="Arial"/>
              <a:buNone/>
            </a:pPr>
            <a:r>
              <a:rPr lang="en-US" sz="2000" dirty="0" err="1" smtClean="0"/>
              <a:t>Wellmont</a:t>
            </a:r>
            <a:r>
              <a:rPr lang="en-US" sz="2000" dirty="0" smtClean="0"/>
              <a:t> Hospitalist at HVMC</a:t>
            </a:r>
          </a:p>
          <a:p>
            <a:pPr marL="0" indent="0">
              <a:buFont typeface="Arial"/>
              <a:buNone/>
            </a:pPr>
            <a:r>
              <a:rPr lang="en-US" sz="2000" dirty="0" smtClean="0"/>
              <a:t>Recent Graduate of </a:t>
            </a:r>
            <a:r>
              <a:rPr lang="en-US" sz="2000" dirty="0" err="1" smtClean="0"/>
              <a:t>Wellmont</a:t>
            </a:r>
            <a:r>
              <a:rPr lang="en-US" sz="2000" dirty="0" smtClean="0"/>
              <a:t> Family Medicine Residency</a:t>
            </a:r>
          </a:p>
          <a:p>
            <a:pPr marL="0" indent="0">
              <a:buFont typeface="Arial"/>
              <a:buNone/>
            </a:pPr>
            <a:endParaRPr lang="en-US" sz="1400" dirty="0" smtClean="0"/>
          </a:p>
          <a:p>
            <a:pPr marL="0" indent="0">
              <a:buFont typeface="Arial"/>
              <a:buNone/>
            </a:pPr>
            <a:r>
              <a:rPr lang="en-US" sz="2000" dirty="0" smtClean="0"/>
              <a:t>Sep 21, 2017</a:t>
            </a:r>
            <a:endParaRPr lang="en-US" sz="2000" dirty="0"/>
          </a:p>
        </p:txBody>
      </p:sp>
      <p:pic>
        <p:nvPicPr>
          <p:cNvPr id="3075" name="Picture 3" descr="C:\Users\cmh23\AppData\Local\Microsoft\Windows\Temporary Internet Files\Content.Outlook\90G5BYD4\FullSizeRender (2).jpg"/>
          <p:cNvPicPr>
            <a:picLocks noChangeAspect="1" noChangeArrowheads="1"/>
          </p:cNvPicPr>
          <p:nvPr/>
        </p:nvPicPr>
        <p:blipFill rotWithShape="1">
          <a:blip r:embed="rId2" cstate="print">
            <a:duotone>
              <a:prstClr val="black"/>
              <a:srgbClr val="D9C3A5">
                <a:tint val="50000"/>
                <a:satMod val="180000"/>
              </a:srgbClr>
            </a:duotone>
            <a:extLst>
              <a:ext uri="{28A0092B-C50C-407E-A947-70E740481C1C}">
                <a14:useLocalDpi xmlns:a14="http://schemas.microsoft.com/office/drawing/2010/main" xmlns="" val="0"/>
              </a:ext>
            </a:extLst>
          </a:blip>
          <a:srcRect l="25088" t="9536" r="68688" b="75431"/>
          <a:stretch/>
        </p:blipFill>
        <p:spPr bwMode="auto">
          <a:xfrm>
            <a:off x="1295400" y="4132907"/>
            <a:ext cx="1678936" cy="2273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49402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6" name="Content Placeholder 2"/>
          <p:cNvSpPr>
            <a:spLocks noGrp="1"/>
          </p:cNvSpPr>
          <p:nvPr>
            <p:ph idx="1"/>
          </p:nvPr>
        </p:nvSpPr>
        <p:spPr>
          <a:xfrm>
            <a:off x="457200" y="1295400"/>
            <a:ext cx="7848600" cy="2590800"/>
          </a:xfrm>
        </p:spPr>
        <p:txBody>
          <a:bodyPr>
            <a:normAutofit/>
          </a:bodyPr>
          <a:lstStyle/>
          <a:p>
            <a:pPr marL="0" indent="0">
              <a:buNone/>
            </a:pPr>
            <a:r>
              <a:rPr lang="en-US" dirty="0" smtClean="0"/>
              <a:t>   Austin, Indiana located in Scott County</a:t>
            </a:r>
          </a:p>
          <a:p>
            <a:pPr marL="561975" lvl="1"/>
            <a:r>
              <a:rPr lang="en-US" dirty="0" smtClean="0"/>
              <a:t>Became infamous in 2014 </a:t>
            </a:r>
            <a:r>
              <a:rPr lang="en-US" dirty="0"/>
              <a:t>as </a:t>
            </a:r>
            <a:r>
              <a:rPr lang="en-US" dirty="0" smtClean="0"/>
              <a:t>ground </a:t>
            </a:r>
            <a:r>
              <a:rPr lang="en-US" dirty="0"/>
              <a:t>zero </a:t>
            </a:r>
            <a:r>
              <a:rPr lang="en-US" dirty="0" smtClean="0"/>
              <a:t>in the </a:t>
            </a:r>
            <a:r>
              <a:rPr lang="en-US" dirty="0"/>
              <a:t>rapid spread of HIV and hepatitis C associated with needle-sharing by drug addicts. </a:t>
            </a:r>
            <a:r>
              <a:rPr lang="en-US" dirty="0" smtClean="0"/>
              <a:t>This was the first known U.S. town to suffer an HIV/HCV outbreak related to the opioid epidemic and resulted in 194 infected persons in a city of approximately 4158 people (4.7%).</a:t>
            </a:r>
          </a:p>
          <a:p>
            <a:endParaRPr lang="en-US" sz="2400" dirty="0"/>
          </a:p>
        </p:txBody>
      </p:sp>
      <p:pic>
        <p:nvPicPr>
          <p:cNvPr id="4098"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2117" t="15371" r="3634" b="54557"/>
          <a:stretch/>
        </p:blipFill>
        <p:spPr bwMode="auto">
          <a:xfrm>
            <a:off x="990600" y="3848725"/>
            <a:ext cx="4059105" cy="2729409"/>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4529" t="47636" r="6428" b="19134"/>
          <a:stretch/>
        </p:blipFill>
        <p:spPr bwMode="auto">
          <a:xfrm>
            <a:off x="5181600" y="3848726"/>
            <a:ext cx="2884603" cy="2729409"/>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1501564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a:xfrm>
            <a:off x="457200" y="1371600"/>
            <a:ext cx="7772400" cy="4572000"/>
          </a:xfrm>
        </p:spPr>
        <p:txBody>
          <a:bodyPr>
            <a:normAutofit/>
          </a:bodyPr>
          <a:lstStyle/>
          <a:p>
            <a:r>
              <a:rPr lang="en-US" dirty="0" smtClean="0"/>
              <a:t>The </a:t>
            </a:r>
            <a:r>
              <a:rPr lang="en-US" dirty="0"/>
              <a:t>percentage of new HIV infections due to persons who inject drugs (PWID) </a:t>
            </a:r>
            <a:r>
              <a:rPr lang="en-US" dirty="0" smtClean="0"/>
              <a:t>in the U.S. had sharply </a:t>
            </a:r>
            <a:r>
              <a:rPr lang="en-US" dirty="0"/>
              <a:t>declined </a:t>
            </a:r>
            <a:r>
              <a:rPr lang="en-US" dirty="0" smtClean="0"/>
              <a:t>to 48</a:t>
            </a:r>
            <a:r>
              <a:rPr lang="en-US" dirty="0"/>
              <a:t>% from 2008 to </a:t>
            </a:r>
            <a:r>
              <a:rPr lang="en-US" dirty="0" smtClean="0"/>
              <a:t>2014 </a:t>
            </a:r>
            <a:r>
              <a:rPr lang="en-US" sz="2000" dirty="0"/>
              <a:t>(CDC.gov, HIV and Injection Drug </a:t>
            </a:r>
            <a:r>
              <a:rPr lang="en-US" sz="2000" dirty="0" smtClean="0"/>
              <a:t>Use). </a:t>
            </a:r>
            <a:endParaRPr lang="en-US" dirty="0" smtClean="0"/>
          </a:p>
          <a:p>
            <a:r>
              <a:rPr lang="en-US" dirty="0" smtClean="0"/>
              <a:t>But in </a:t>
            </a:r>
            <a:r>
              <a:rPr lang="en-US" dirty="0"/>
              <a:t>2014, there were 47,055 drug overdose </a:t>
            </a:r>
            <a:r>
              <a:rPr lang="en-US" dirty="0" smtClean="0"/>
              <a:t>deaths in the U.S.</a:t>
            </a:r>
          </a:p>
          <a:p>
            <a:r>
              <a:rPr lang="en-US" dirty="0" smtClean="0"/>
              <a:t>This was the </a:t>
            </a:r>
            <a:r>
              <a:rPr lang="en-US" dirty="0"/>
              <a:t>most of any year on </a:t>
            </a:r>
            <a:r>
              <a:rPr lang="en-US" dirty="0" smtClean="0"/>
              <a:t>record.</a:t>
            </a:r>
          </a:p>
          <a:p>
            <a:r>
              <a:rPr lang="en-US" dirty="0" smtClean="0"/>
              <a:t>61</a:t>
            </a:r>
            <a:r>
              <a:rPr lang="en-US" dirty="0"/>
              <a:t>% </a:t>
            </a:r>
            <a:r>
              <a:rPr lang="en-US" dirty="0" smtClean="0"/>
              <a:t>(28,704) of </a:t>
            </a:r>
            <a:r>
              <a:rPr lang="en-US" dirty="0"/>
              <a:t>these deaths were </a:t>
            </a:r>
            <a:r>
              <a:rPr lang="en-US" dirty="0" smtClean="0"/>
              <a:t>prescription opioid drug related</a:t>
            </a:r>
            <a:r>
              <a:rPr lang="en-US" dirty="0"/>
              <a:t>.</a:t>
            </a:r>
          </a:p>
          <a:p>
            <a:endParaRPr lang="en-US" dirty="0"/>
          </a:p>
        </p:txBody>
      </p:sp>
    </p:spTree>
    <p:extLst>
      <p:ext uri="{BB962C8B-B14F-4D97-AF65-F5344CB8AC3E}">
        <p14:creationId xmlns:p14="http://schemas.microsoft.com/office/powerpoint/2010/main" xmlns="" val="2205651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pic>
        <p:nvPicPr>
          <p:cNvPr id="4" name="Picture 3"/>
          <p:cNvPicPr/>
          <p:nvPr/>
        </p:nvPicPr>
        <p:blipFill rotWithShape="1">
          <a:blip r:embed="rId2" cstate="print"/>
          <a:srcRect l="6507" t="22821" r="52767" b="35852"/>
          <a:stretch/>
        </p:blipFill>
        <p:spPr bwMode="auto">
          <a:xfrm>
            <a:off x="381000" y="1600200"/>
            <a:ext cx="5257800" cy="4456625"/>
          </a:xfrm>
          <a:prstGeom prst="rect">
            <a:avLst/>
          </a:prstGeom>
          <a:ln>
            <a:solidFill>
              <a:schemeClr val="tx1"/>
            </a:solidFill>
          </a:ln>
          <a:extLst>
            <a:ext uri="{53640926-AAD7-44D8-BBD7-CCE9431645EC}">
              <a14:shadowObscured xmlns:a14="http://schemas.microsoft.com/office/drawing/2010/main" xmlns=""/>
            </a:ext>
          </a:extLst>
        </p:spPr>
      </p:pic>
      <p:pic>
        <p:nvPicPr>
          <p:cNvPr id="5" name="Picture 4"/>
          <p:cNvPicPr/>
          <p:nvPr/>
        </p:nvPicPr>
        <p:blipFill rotWithShape="1">
          <a:blip r:embed="rId3" cstate="print"/>
          <a:srcRect l="22851" t="22460" r="58342" b="15354"/>
          <a:stretch/>
        </p:blipFill>
        <p:spPr bwMode="auto">
          <a:xfrm>
            <a:off x="5750416" y="1600198"/>
            <a:ext cx="2860184" cy="4456627"/>
          </a:xfrm>
          <a:prstGeom prst="rect">
            <a:avLst/>
          </a:prstGeom>
          <a:ln>
            <a:solidFill>
              <a:schemeClr val="tx1"/>
            </a:solid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53800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a:xfrm>
            <a:off x="457200" y="1371600"/>
            <a:ext cx="8229600" cy="4572000"/>
          </a:xfrm>
        </p:spPr>
        <p:txBody>
          <a:bodyPr>
            <a:normAutofit/>
          </a:bodyPr>
          <a:lstStyle/>
          <a:p>
            <a:r>
              <a:rPr lang="en-US" dirty="0"/>
              <a:t>After the </a:t>
            </a:r>
            <a:r>
              <a:rPr lang="en-US" dirty="0" smtClean="0"/>
              <a:t>outbreak in Indiana, </a:t>
            </a:r>
            <a:r>
              <a:rPr lang="en-US" dirty="0"/>
              <a:t>the Centers for Disease Control </a:t>
            </a:r>
            <a:r>
              <a:rPr lang="en-US" dirty="0" smtClean="0"/>
              <a:t>studied </a:t>
            </a:r>
            <a:r>
              <a:rPr lang="en-US" dirty="0"/>
              <a:t>the </a:t>
            </a:r>
            <a:r>
              <a:rPr lang="en-US" dirty="0" smtClean="0"/>
              <a:t>region and identified </a:t>
            </a:r>
            <a:r>
              <a:rPr lang="en-US" dirty="0"/>
              <a:t>the most at-risk counties in the </a:t>
            </a:r>
            <a:r>
              <a:rPr lang="en-US" dirty="0" smtClean="0"/>
              <a:t>U.S..  </a:t>
            </a:r>
          </a:p>
          <a:p>
            <a:r>
              <a:rPr lang="en-US" dirty="0" smtClean="0"/>
              <a:t>The study considered the following factors:</a:t>
            </a:r>
          </a:p>
          <a:p>
            <a:pPr lvl="1"/>
            <a:r>
              <a:rPr lang="en-US" dirty="0"/>
              <a:t>drug-overdose deaths, </a:t>
            </a:r>
            <a:endParaRPr lang="en-US" dirty="0" smtClean="0"/>
          </a:p>
          <a:p>
            <a:pPr lvl="1"/>
            <a:r>
              <a:rPr lang="en-US" dirty="0" smtClean="0"/>
              <a:t>prescription </a:t>
            </a:r>
            <a:r>
              <a:rPr lang="en-US" dirty="0"/>
              <a:t>opioid sales, </a:t>
            </a:r>
            <a:endParaRPr lang="en-US" dirty="0" smtClean="0"/>
          </a:p>
          <a:p>
            <a:pPr lvl="1"/>
            <a:r>
              <a:rPr lang="en-US" dirty="0" smtClean="0"/>
              <a:t>per </a:t>
            </a:r>
            <a:r>
              <a:rPr lang="en-US" dirty="0"/>
              <a:t>capita income, </a:t>
            </a:r>
            <a:endParaRPr lang="en-US" dirty="0" smtClean="0"/>
          </a:p>
          <a:p>
            <a:pPr lvl="1"/>
            <a:r>
              <a:rPr lang="en-US" dirty="0" smtClean="0"/>
              <a:t>white</a:t>
            </a:r>
            <a:r>
              <a:rPr lang="en-US" dirty="0"/>
              <a:t>, non-Hispanic race/ethnicity, </a:t>
            </a:r>
            <a:endParaRPr lang="en-US" dirty="0" smtClean="0"/>
          </a:p>
          <a:p>
            <a:pPr lvl="1"/>
            <a:r>
              <a:rPr lang="en-US" dirty="0" smtClean="0"/>
              <a:t>unemployment</a:t>
            </a:r>
            <a:r>
              <a:rPr lang="en-US" dirty="0"/>
              <a:t>, </a:t>
            </a:r>
            <a:endParaRPr lang="en-US" dirty="0" smtClean="0"/>
          </a:p>
          <a:p>
            <a:pPr lvl="1"/>
            <a:r>
              <a:rPr lang="en-US" dirty="0" smtClean="0"/>
              <a:t>education levels,</a:t>
            </a:r>
            <a:endParaRPr lang="en-US" dirty="0"/>
          </a:p>
          <a:p>
            <a:pPr lvl="1"/>
            <a:r>
              <a:rPr lang="en-US" dirty="0" smtClean="0"/>
              <a:t>and opioid prescribing potential.</a:t>
            </a:r>
            <a:endParaRPr lang="en-US" dirty="0"/>
          </a:p>
        </p:txBody>
      </p:sp>
    </p:spTree>
    <p:extLst>
      <p:ext uri="{BB962C8B-B14F-4D97-AF65-F5344CB8AC3E}">
        <p14:creationId xmlns:p14="http://schemas.microsoft.com/office/powerpoint/2010/main" xmlns="" val="32482850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a:xfrm>
            <a:off x="457200" y="1371600"/>
            <a:ext cx="8229600" cy="1676400"/>
          </a:xfrm>
        </p:spPr>
        <p:txBody>
          <a:bodyPr>
            <a:normAutofit/>
          </a:bodyPr>
          <a:lstStyle/>
          <a:p>
            <a:pPr marL="0" indent="0">
              <a:buNone/>
            </a:pPr>
            <a:r>
              <a:rPr lang="en-US" sz="2400" dirty="0" smtClean="0"/>
              <a:t>As a result, in 2016 the </a:t>
            </a:r>
            <a:r>
              <a:rPr lang="en-US" sz="2400" dirty="0"/>
              <a:t>CDC </a:t>
            </a:r>
            <a:r>
              <a:rPr lang="en-US" sz="2400" dirty="0" smtClean="0"/>
              <a:t>identified the 220 counties below at the greatest risk of a similar HIV/HCV outbreak</a:t>
            </a:r>
            <a:r>
              <a:rPr lang="en-US" sz="2400" dirty="0"/>
              <a:t>. </a:t>
            </a:r>
            <a:r>
              <a:rPr lang="en-US" sz="2400" dirty="0" smtClean="0"/>
              <a:t>This is out of 26 </a:t>
            </a:r>
            <a:r>
              <a:rPr lang="en-US" sz="2400" dirty="0"/>
              <a:t>states </a:t>
            </a:r>
            <a:r>
              <a:rPr lang="en-US" sz="2400" dirty="0" smtClean="0"/>
              <a:t>and 3143 </a:t>
            </a:r>
            <a:r>
              <a:rPr lang="en-US" sz="2400" dirty="0"/>
              <a:t>counties in the </a:t>
            </a:r>
            <a:r>
              <a:rPr lang="en-US" sz="2400" dirty="0" smtClean="0"/>
              <a:t>U.S.</a:t>
            </a:r>
            <a:endParaRPr lang="en-US" sz="2400" dirty="0"/>
          </a:p>
        </p:txBody>
      </p:sp>
      <p:pic>
        <p:nvPicPr>
          <p:cNvPr id="4" name="Picture 3" descr="https://4.bp.blogspot.com/-9HcGPN94Fsc/WFXm-r4pn6I/AAAAAAAAGwY/tUCFMhDUMv8Oo2mHvfNxCZctServ1rHCQCLcB/s1600/4.jpeg"/>
          <p:cNvPicPr/>
          <p:nvPr/>
        </p:nvPicPr>
        <p:blipFill rotWithShape="1">
          <a:blip r:embed="rId3" cstate="print">
            <a:extLst>
              <a:ext uri="{28A0092B-C50C-407E-A947-70E740481C1C}">
                <a14:useLocalDpi xmlns:a14="http://schemas.microsoft.com/office/drawing/2010/main" xmlns="" val="0"/>
              </a:ext>
            </a:extLst>
          </a:blip>
          <a:srcRect l="2393" t="2279" r="-18" b="8314"/>
          <a:stretch/>
        </p:blipFill>
        <p:spPr bwMode="auto">
          <a:xfrm>
            <a:off x="1219200" y="2590800"/>
            <a:ext cx="6629400" cy="4068651"/>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4179546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a:xfrm>
            <a:off x="457200" y="1371600"/>
            <a:ext cx="8229600" cy="838200"/>
          </a:xfrm>
        </p:spPr>
        <p:txBody>
          <a:bodyPr>
            <a:normAutofit/>
          </a:bodyPr>
          <a:lstStyle/>
          <a:p>
            <a:pPr marL="0" indent="0">
              <a:buNone/>
            </a:pPr>
            <a:r>
              <a:rPr lang="en-US" sz="2400" dirty="0" smtClean="0"/>
              <a:t>Of the </a:t>
            </a:r>
            <a:r>
              <a:rPr lang="en-US" sz="2400" dirty="0"/>
              <a:t>220 </a:t>
            </a:r>
            <a:r>
              <a:rPr lang="en-US" sz="2400" dirty="0" smtClean="0"/>
              <a:t>counties, 56% are </a:t>
            </a:r>
            <a:r>
              <a:rPr lang="en-US" sz="2400" dirty="0"/>
              <a:t>in Kentucky, Tennessee and West </a:t>
            </a:r>
            <a:r>
              <a:rPr lang="en-US" sz="2400" dirty="0" smtClean="0"/>
              <a:t>Virginia and most are within </a:t>
            </a:r>
            <a:r>
              <a:rPr lang="en-US" sz="2400" dirty="0"/>
              <a:t>the Appalachian </a:t>
            </a:r>
            <a:r>
              <a:rPr lang="en-US" sz="2400" dirty="0" smtClean="0"/>
              <a:t>region.</a:t>
            </a:r>
            <a:endParaRPr lang="en-US" sz="2400" dirty="0"/>
          </a:p>
        </p:txBody>
      </p:sp>
      <p:pic>
        <p:nvPicPr>
          <p:cNvPr id="4" name="Picture 3"/>
          <p:cNvPicPr/>
          <p:nvPr/>
        </p:nvPicPr>
        <p:blipFill rotWithShape="1">
          <a:blip r:embed="rId3" cstate="print"/>
          <a:srcRect l="4281" t="34527" r="70848" b="35777"/>
          <a:stretch/>
        </p:blipFill>
        <p:spPr bwMode="auto">
          <a:xfrm>
            <a:off x="685800" y="2362200"/>
            <a:ext cx="7010400" cy="4114800"/>
          </a:xfrm>
          <a:prstGeom prst="rect">
            <a:avLst/>
          </a:prstGeom>
          <a:ln>
            <a:solidFill>
              <a:schemeClr val="accent1"/>
            </a:solidFill>
          </a:ln>
          <a:extLst>
            <a:ext uri="{53640926-AAD7-44D8-BBD7-CCE9431645EC}">
              <a14:shadowObscured xmlns:a14="http://schemas.microsoft.com/office/drawing/2010/main" xmlns=""/>
            </a:ext>
          </a:extLst>
        </p:spPr>
      </p:pic>
      <p:pic>
        <p:nvPicPr>
          <p:cNvPr id="1028" name="Picture 4" descr="Image result for virginia counties">
            <a:hlinkClick r:id="rId4"/>
          </p:cNvPr>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481" t="62553" r="56606" b="11240"/>
          <a:stretch/>
        </p:blipFill>
        <p:spPr bwMode="auto">
          <a:xfrm>
            <a:off x="2720875" y="2209800"/>
            <a:ext cx="5874279" cy="2062212"/>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179546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Important?</a:t>
            </a:r>
            <a:endParaRPr lang="en-US" dirty="0"/>
          </a:p>
        </p:txBody>
      </p:sp>
      <p:sp>
        <p:nvSpPr>
          <p:cNvPr id="3" name="Content Placeholder 2"/>
          <p:cNvSpPr>
            <a:spLocks noGrp="1"/>
          </p:cNvSpPr>
          <p:nvPr>
            <p:ph idx="1"/>
          </p:nvPr>
        </p:nvSpPr>
        <p:spPr>
          <a:xfrm>
            <a:off x="457200" y="1524000"/>
            <a:ext cx="7620000" cy="4525963"/>
          </a:xfrm>
        </p:spPr>
        <p:txBody>
          <a:bodyPr>
            <a:normAutofit fontScale="92500" lnSpcReduction="10000"/>
          </a:bodyPr>
          <a:lstStyle/>
          <a:p>
            <a:pPr marL="0" indent="0">
              <a:buNone/>
            </a:pPr>
            <a:r>
              <a:rPr lang="en-US" dirty="0" smtClean="0"/>
              <a:t>  From the study, the CDC made the following conclusions: </a:t>
            </a:r>
          </a:p>
          <a:p>
            <a:pPr lvl="1"/>
            <a:endParaRPr lang="en-US" sz="2800" dirty="0"/>
          </a:p>
          <a:p>
            <a:pPr lvl="1"/>
            <a:r>
              <a:rPr lang="en-US" sz="2800" dirty="0" smtClean="0"/>
              <a:t>The “analysis </a:t>
            </a:r>
            <a:r>
              <a:rPr lang="en-US" sz="2800" dirty="0"/>
              <a:t>highlights </a:t>
            </a:r>
            <a:r>
              <a:rPr lang="en-US" sz="2800" dirty="0" smtClean="0"/>
              <a:t>U.S. </a:t>
            </a:r>
            <a:r>
              <a:rPr lang="en-US" sz="2800" dirty="0"/>
              <a:t>counties potentially vulnerable to HIV and HCV infections among PWID (persons who inject </a:t>
            </a:r>
            <a:r>
              <a:rPr lang="en-US" sz="2800" dirty="0" smtClean="0"/>
              <a:t>drugs) in </a:t>
            </a:r>
            <a:r>
              <a:rPr lang="en-US" sz="2800" dirty="0"/>
              <a:t>the context of the national opioid epidemic</a:t>
            </a:r>
            <a:r>
              <a:rPr lang="en-US" sz="2800" dirty="0" smtClean="0"/>
              <a:t>.”</a:t>
            </a:r>
          </a:p>
          <a:p>
            <a:pPr lvl="1"/>
            <a:endParaRPr lang="en-US" sz="2800" dirty="0" smtClean="0"/>
          </a:p>
          <a:p>
            <a:pPr lvl="1"/>
            <a:r>
              <a:rPr lang="en-US" sz="2800" dirty="0" smtClean="0"/>
              <a:t>“State </a:t>
            </a:r>
            <a:r>
              <a:rPr lang="en-US" sz="2800" dirty="0"/>
              <a:t>and local health departments will need to further </a:t>
            </a:r>
            <a:r>
              <a:rPr lang="en-US" sz="2800" u="sng" dirty="0"/>
              <a:t>explore vulnerability and target interventions</a:t>
            </a:r>
            <a:r>
              <a:rPr lang="en-US" sz="2800" dirty="0"/>
              <a:t> to prevent transmission</a:t>
            </a:r>
            <a:r>
              <a:rPr lang="en-US" sz="2800" dirty="0" smtClean="0"/>
              <a:t>.”</a:t>
            </a:r>
            <a:endParaRPr lang="en-US" sz="2800" dirty="0"/>
          </a:p>
        </p:txBody>
      </p:sp>
    </p:spTree>
    <p:extLst>
      <p:ext uri="{BB962C8B-B14F-4D97-AF65-F5344CB8AC3E}">
        <p14:creationId xmlns:p14="http://schemas.microsoft.com/office/powerpoint/2010/main" xmlns="" val="2897416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Lenowisco HIV/HCV Outbreak Response Plan</a:t>
            </a:r>
            <a:endParaRPr lang="en-US" dirty="0"/>
          </a:p>
        </p:txBody>
      </p:sp>
      <p:sp>
        <p:nvSpPr>
          <p:cNvPr id="3" name="Text Placeholder 2"/>
          <p:cNvSpPr>
            <a:spLocks noGrp="1"/>
          </p:cNvSpPr>
          <p:nvPr>
            <p:ph type="body" idx="1"/>
          </p:nvPr>
        </p:nvSpPr>
        <p:spPr/>
        <p:txBody>
          <a:bodyPr/>
          <a:lstStyle/>
          <a:p>
            <a:r>
              <a:rPr lang="en-US" sz="2800" dirty="0" smtClean="0">
                <a:solidFill>
                  <a:schemeClr val="tx1"/>
                </a:solidFill>
              </a:rPr>
              <a:t>As a result of these findings and as part of the CDC initiative, this project was undertaken</a:t>
            </a:r>
          </a:p>
          <a:p>
            <a:endParaRPr lang="en-US" dirty="0"/>
          </a:p>
        </p:txBody>
      </p:sp>
    </p:spTree>
    <p:extLst>
      <p:ext uri="{BB962C8B-B14F-4D97-AF65-F5344CB8AC3E}">
        <p14:creationId xmlns:p14="http://schemas.microsoft.com/office/powerpoint/2010/main" xmlns="" val="1001651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Description</a:t>
            </a:r>
            <a:endParaRPr lang="en-US" dirty="0"/>
          </a:p>
        </p:txBody>
      </p:sp>
      <p:sp>
        <p:nvSpPr>
          <p:cNvPr id="3" name="Content Placeholder 2"/>
          <p:cNvSpPr>
            <a:spLocks noGrp="1"/>
          </p:cNvSpPr>
          <p:nvPr>
            <p:ph idx="1"/>
          </p:nvPr>
        </p:nvSpPr>
        <p:spPr/>
        <p:txBody>
          <a:bodyPr>
            <a:noAutofit/>
          </a:bodyPr>
          <a:lstStyle/>
          <a:p>
            <a:r>
              <a:rPr lang="en-US" sz="3200" dirty="0" smtClean="0"/>
              <a:t>The </a:t>
            </a:r>
            <a:r>
              <a:rPr lang="en-US" sz="3200" dirty="0"/>
              <a:t>G</a:t>
            </a:r>
            <a:r>
              <a:rPr lang="en-US" sz="3200" dirty="0" smtClean="0"/>
              <a:t>oal </a:t>
            </a:r>
            <a:endParaRPr lang="en-US" sz="3200" dirty="0"/>
          </a:p>
          <a:p>
            <a:pPr lvl="1">
              <a:buFont typeface="Courier New" panose="02070309020205020404" pitchFamily="49" charset="0"/>
              <a:buChar char="o"/>
            </a:pPr>
            <a:r>
              <a:rPr lang="en-US" sz="2800" dirty="0" smtClean="0"/>
              <a:t>to </a:t>
            </a:r>
            <a:r>
              <a:rPr lang="en-US" sz="2800" dirty="0"/>
              <a:t>develop a comprehensive outbreak response plan for </a:t>
            </a:r>
            <a:r>
              <a:rPr lang="en-US" sz="2800" dirty="0" smtClean="0"/>
              <a:t>HIV </a:t>
            </a:r>
            <a:r>
              <a:rPr lang="en-US" sz="2800" dirty="0"/>
              <a:t>and/or </a:t>
            </a:r>
            <a:r>
              <a:rPr lang="en-US" sz="2800" dirty="0" smtClean="0"/>
              <a:t>hepatitis </a:t>
            </a:r>
            <a:r>
              <a:rPr lang="en-US" sz="2800" dirty="0"/>
              <a:t>(</a:t>
            </a:r>
            <a:r>
              <a:rPr lang="en-US" sz="2800" dirty="0" smtClean="0"/>
              <a:t>HBV </a:t>
            </a:r>
            <a:r>
              <a:rPr lang="en-US" sz="2800" dirty="0"/>
              <a:t>and HCV) </a:t>
            </a:r>
            <a:r>
              <a:rPr lang="en-US" sz="2800" dirty="0" smtClean="0"/>
              <a:t>among PWID. </a:t>
            </a:r>
          </a:p>
          <a:p>
            <a:endParaRPr lang="en-US" sz="1800" dirty="0" smtClean="0"/>
          </a:p>
          <a:p>
            <a:r>
              <a:rPr lang="en-US" sz="3200" dirty="0" smtClean="0"/>
              <a:t>The </a:t>
            </a:r>
            <a:r>
              <a:rPr lang="en-US" sz="3200" dirty="0"/>
              <a:t>O</a:t>
            </a:r>
            <a:r>
              <a:rPr lang="en-US" sz="3200" dirty="0" smtClean="0"/>
              <a:t>utbreak </a:t>
            </a:r>
            <a:r>
              <a:rPr lang="en-US" sz="3200" dirty="0"/>
              <a:t>R</a:t>
            </a:r>
            <a:r>
              <a:rPr lang="en-US" sz="3200" dirty="0" smtClean="0"/>
              <a:t>esponse </a:t>
            </a:r>
            <a:r>
              <a:rPr lang="en-US" sz="3200" dirty="0"/>
              <a:t>P</a:t>
            </a:r>
            <a:r>
              <a:rPr lang="en-US" sz="3200" dirty="0" smtClean="0"/>
              <a:t>lan</a:t>
            </a:r>
          </a:p>
          <a:p>
            <a:pPr lvl="1">
              <a:buFont typeface="Courier New" panose="02070309020205020404" pitchFamily="49" charset="0"/>
              <a:buChar char="o"/>
            </a:pPr>
            <a:r>
              <a:rPr lang="en-US" sz="2800" dirty="0" smtClean="0"/>
              <a:t>intended to prepare </a:t>
            </a:r>
            <a:r>
              <a:rPr lang="en-US" sz="2800" dirty="0"/>
              <a:t>for and intervene in the spread of </a:t>
            </a:r>
            <a:r>
              <a:rPr lang="en-US" sz="2800" dirty="0" smtClean="0"/>
              <a:t>HIV </a:t>
            </a:r>
            <a:r>
              <a:rPr lang="en-US" sz="2800" dirty="0"/>
              <a:t>and/or hepatitis </a:t>
            </a:r>
            <a:r>
              <a:rPr lang="en-US" sz="2800" dirty="0" smtClean="0"/>
              <a:t>under </a:t>
            </a:r>
            <a:r>
              <a:rPr lang="en-US" sz="2800" dirty="0"/>
              <a:t>the scenario that it </a:t>
            </a:r>
            <a:r>
              <a:rPr lang="en-US" sz="2800" dirty="0" smtClean="0"/>
              <a:t>could be primarily </a:t>
            </a:r>
            <a:r>
              <a:rPr lang="en-US" sz="2800" dirty="0"/>
              <a:t>transmitted through </a:t>
            </a:r>
            <a:r>
              <a:rPr lang="en-US" sz="2800" dirty="0" smtClean="0"/>
              <a:t>injection drug use (IDU). </a:t>
            </a:r>
            <a:endParaRPr lang="en-US" sz="2800" dirty="0"/>
          </a:p>
        </p:txBody>
      </p:sp>
    </p:spTree>
    <p:extLst>
      <p:ext uri="{BB962C8B-B14F-4D97-AF65-F5344CB8AC3E}">
        <p14:creationId xmlns:p14="http://schemas.microsoft.com/office/powerpoint/2010/main" xmlns="" val="1852807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Description</a:t>
            </a:r>
            <a:endParaRPr lang="en-US" dirty="0"/>
          </a:p>
        </p:txBody>
      </p:sp>
      <p:sp>
        <p:nvSpPr>
          <p:cNvPr id="3" name="Content Placeholder 2"/>
          <p:cNvSpPr>
            <a:spLocks noGrp="1"/>
          </p:cNvSpPr>
          <p:nvPr>
            <p:ph idx="1"/>
          </p:nvPr>
        </p:nvSpPr>
        <p:spPr>
          <a:xfrm>
            <a:off x="457200" y="1524000"/>
            <a:ext cx="8229600" cy="4953000"/>
          </a:xfrm>
        </p:spPr>
        <p:txBody>
          <a:bodyPr>
            <a:normAutofit/>
          </a:bodyPr>
          <a:lstStyle/>
          <a:p>
            <a:pPr>
              <a:spcBef>
                <a:spcPts val="600"/>
              </a:spcBef>
              <a:spcAft>
                <a:spcPts val="600"/>
              </a:spcAft>
            </a:pPr>
            <a:r>
              <a:rPr lang="en-US" sz="2400" dirty="0" smtClean="0"/>
              <a:t>The </a:t>
            </a:r>
            <a:r>
              <a:rPr lang="en-US" sz="2400" dirty="0" err="1"/>
              <a:t>Lenowisco</a:t>
            </a:r>
            <a:r>
              <a:rPr lang="en-US" sz="2400" dirty="0"/>
              <a:t> Health District </a:t>
            </a:r>
            <a:r>
              <a:rPr lang="en-US" sz="2400" dirty="0" smtClean="0"/>
              <a:t>is leading </a:t>
            </a:r>
            <a:r>
              <a:rPr lang="en-US" sz="2400" dirty="0"/>
              <a:t>the development of the outbreak response plan. </a:t>
            </a:r>
            <a:endParaRPr lang="en-US" sz="2400" dirty="0" smtClean="0"/>
          </a:p>
          <a:p>
            <a:pPr>
              <a:spcBef>
                <a:spcPts val="600"/>
              </a:spcBef>
              <a:spcAft>
                <a:spcPts val="600"/>
              </a:spcAft>
            </a:pPr>
            <a:endParaRPr lang="en-US" sz="2400" dirty="0"/>
          </a:p>
          <a:p>
            <a:pPr>
              <a:spcBef>
                <a:spcPts val="0"/>
              </a:spcBef>
            </a:pPr>
            <a:r>
              <a:rPr lang="en-US" sz="2400" dirty="0" smtClean="0"/>
              <a:t>Once completed, the </a:t>
            </a:r>
            <a:r>
              <a:rPr lang="en-US" sz="2400" dirty="0"/>
              <a:t>plan </a:t>
            </a:r>
            <a:r>
              <a:rPr lang="en-US" sz="2400" dirty="0" smtClean="0"/>
              <a:t>is intended to be </a:t>
            </a:r>
            <a:r>
              <a:rPr lang="en-US" sz="2400" dirty="0"/>
              <a:t>shared with local health departments across </a:t>
            </a:r>
            <a:r>
              <a:rPr lang="en-US" sz="2400" dirty="0" smtClean="0"/>
              <a:t>our region and the country.</a:t>
            </a:r>
          </a:p>
          <a:p>
            <a:pPr>
              <a:spcBef>
                <a:spcPts val="0"/>
              </a:spcBef>
            </a:pPr>
            <a:endParaRPr lang="en-US" sz="2400" dirty="0" smtClean="0"/>
          </a:p>
          <a:p>
            <a:pPr>
              <a:spcBef>
                <a:spcPts val="600"/>
              </a:spcBef>
              <a:spcAft>
                <a:spcPts val="600"/>
              </a:spcAft>
            </a:pPr>
            <a:r>
              <a:rPr lang="en-US" sz="2400" dirty="0" smtClean="0"/>
              <a:t>In addition, </a:t>
            </a:r>
            <a:r>
              <a:rPr lang="en-US" sz="2400" dirty="0"/>
              <a:t>the Lenowisco Health District </a:t>
            </a:r>
            <a:r>
              <a:rPr lang="en-US" sz="2400" dirty="0" smtClean="0"/>
              <a:t>has  educated </a:t>
            </a:r>
            <a:r>
              <a:rPr lang="en-US" sz="2400" dirty="0"/>
              <a:t>the community through town-hall style meetings, and </a:t>
            </a:r>
            <a:r>
              <a:rPr lang="en-US" sz="2400" dirty="0" smtClean="0"/>
              <a:t>is working </a:t>
            </a:r>
            <a:r>
              <a:rPr lang="en-US" sz="2400" dirty="0"/>
              <a:t>to increase access to harm reduction information and resources.</a:t>
            </a:r>
          </a:p>
        </p:txBody>
      </p:sp>
    </p:spTree>
    <p:extLst>
      <p:ext uri="{BB962C8B-B14F-4D97-AF65-F5344CB8AC3E}">
        <p14:creationId xmlns:p14="http://schemas.microsoft.com/office/powerpoint/2010/main" xmlns="" val="1165718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Work </a:t>
            </a:r>
            <a:r>
              <a:rPr lang="en-US" dirty="0" smtClean="0"/>
              <a:t>Plan</a:t>
            </a:r>
            <a:endParaRPr lang="en-US" dirty="0"/>
          </a:p>
        </p:txBody>
      </p:sp>
      <p:sp>
        <p:nvSpPr>
          <p:cNvPr id="3" name="Content Placeholder 2"/>
          <p:cNvSpPr>
            <a:spLocks noGrp="1"/>
          </p:cNvSpPr>
          <p:nvPr>
            <p:ph idx="1"/>
          </p:nvPr>
        </p:nvSpPr>
        <p:spPr>
          <a:xfrm>
            <a:off x="457200" y="1371600"/>
            <a:ext cx="8458200" cy="4525963"/>
          </a:xfrm>
        </p:spPr>
        <p:txBody>
          <a:bodyPr>
            <a:normAutofit/>
          </a:bodyPr>
          <a:lstStyle/>
          <a:p>
            <a:pPr marL="0" indent="0">
              <a:buNone/>
            </a:pPr>
            <a:r>
              <a:rPr lang="en-US" sz="2400" dirty="0" smtClean="0"/>
              <a:t>Objective 1: Coordinate and conduct an outbreak response tabletop exercise to build on the accomplishments of the previous tabletop in April 2016 and confirm key elements of a comprehensive outbreak response plan for the local area.</a:t>
            </a:r>
          </a:p>
          <a:p>
            <a:r>
              <a:rPr lang="en-US" sz="2000" dirty="0" smtClean="0"/>
              <a:t>Details:</a:t>
            </a:r>
          </a:p>
          <a:p>
            <a:pPr lvl="1">
              <a:buFont typeface="Courier New" panose="02070309020205020404" pitchFamily="49" charset="0"/>
              <a:buChar char="o"/>
            </a:pPr>
            <a:r>
              <a:rPr lang="en-US" sz="1600" dirty="0" smtClean="0"/>
              <a:t>Analyze results of the “Southwest Outbreak Tabletop Exercise” held in April 2016 for lessons learned. – Complete.</a:t>
            </a:r>
          </a:p>
          <a:p>
            <a:pPr lvl="1">
              <a:buFont typeface="Courier New" panose="02070309020205020404" pitchFamily="49" charset="0"/>
              <a:buChar char="o"/>
            </a:pPr>
            <a:r>
              <a:rPr lang="en-US" sz="1600" dirty="0" smtClean="0"/>
              <a:t>Collaborate with key players from the HIV outbreak in Scott County, IN for lessons learned. – Complete.</a:t>
            </a:r>
          </a:p>
          <a:p>
            <a:pPr lvl="1">
              <a:buFont typeface="Courier New" panose="02070309020205020404" pitchFamily="49" charset="0"/>
              <a:buChar char="o"/>
            </a:pPr>
            <a:r>
              <a:rPr lang="en-US" sz="1600" dirty="0" smtClean="0"/>
              <a:t>Plan a  “Viral Hepatitis and HIV Outbreak Tabletop Exercise” for the </a:t>
            </a:r>
            <a:r>
              <a:rPr lang="en-US" sz="1600" dirty="0" err="1" smtClean="0"/>
              <a:t>DiLenowisco</a:t>
            </a:r>
            <a:r>
              <a:rPr lang="en-US" sz="1600" dirty="0" smtClean="0"/>
              <a:t> localities with key stakeholders in the community invited to participate. – Complete.</a:t>
            </a:r>
          </a:p>
          <a:p>
            <a:pPr lvl="1">
              <a:buFont typeface="Courier New" panose="02070309020205020404" pitchFamily="49" charset="0"/>
              <a:buChar char="o"/>
            </a:pPr>
            <a:r>
              <a:rPr lang="en-US" sz="1600" dirty="0" smtClean="0"/>
              <a:t>Assemble a task force to design and facilitate the tabletop exercise and conduct a “</a:t>
            </a:r>
            <a:r>
              <a:rPr lang="en-US" sz="1600" dirty="0" err="1" smtClean="0"/>
              <a:t>hotwash</a:t>
            </a:r>
            <a:r>
              <a:rPr lang="en-US" sz="1600" dirty="0" smtClean="0"/>
              <a:t>” at the conclusion of the exercise. – Complete.</a:t>
            </a:r>
          </a:p>
          <a:p>
            <a:pPr lvl="1">
              <a:buFont typeface="Courier New" panose="02070309020205020404" pitchFamily="49" charset="0"/>
              <a:buChar char="o"/>
            </a:pPr>
            <a:r>
              <a:rPr lang="en-US" sz="1600" dirty="0" smtClean="0"/>
              <a:t>Conduct the “Viral Hepatitis and HIV Outbreak Tabletop Exercise”. – Complete. </a:t>
            </a:r>
          </a:p>
          <a:p>
            <a:pPr marL="0" indent="0">
              <a:buNone/>
            </a:pPr>
            <a:endParaRPr lang="en-US" sz="2000" dirty="0"/>
          </a:p>
        </p:txBody>
      </p:sp>
    </p:spTree>
    <p:extLst>
      <p:ext uri="{BB962C8B-B14F-4D97-AF65-F5344CB8AC3E}">
        <p14:creationId xmlns:p14="http://schemas.microsoft.com/office/powerpoint/2010/main" xmlns="" val="3711352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Work </a:t>
            </a:r>
            <a:r>
              <a:rPr lang="en-US" dirty="0" smtClean="0"/>
              <a:t>Plan</a:t>
            </a:r>
            <a:endParaRPr lang="en-US" dirty="0"/>
          </a:p>
        </p:txBody>
      </p:sp>
      <p:sp>
        <p:nvSpPr>
          <p:cNvPr id="3" name="Content Placeholder 2"/>
          <p:cNvSpPr>
            <a:spLocks noGrp="1"/>
          </p:cNvSpPr>
          <p:nvPr>
            <p:ph idx="1"/>
          </p:nvPr>
        </p:nvSpPr>
        <p:spPr>
          <a:xfrm>
            <a:off x="457200" y="1371600"/>
            <a:ext cx="8229600" cy="5105400"/>
          </a:xfrm>
        </p:spPr>
        <p:txBody>
          <a:bodyPr>
            <a:noAutofit/>
          </a:bodyPr>
          <a:lstStyle/>
          <a:p>
            <a:pPr marL="0" indent="0">
              <a:buNone/>
            </a:pPr>
            <a:r>
              <a:rPr lang="en-US" sz="2400" dirty="0" smtClean="0"/>
              <a:t>Objective 2: Develop a comprehensive local outbreak response plan for viral hepatitis and/or HIV among PWID and related at-risk populations (sexual partners, household contacts, etc.).</a:t>
            </a:r>
          </a:p>
          <a:p>
            <a:r>
              <a:rPr lang="en-US" sz="2000" dirty="0" smtClean="0"/>
              <a:t>Details</a:t>
            </a:r>
            <a:r>
              <a:rPr lang="en-US" sz="1800" dirty="0" smtClean="0"/>
              <a:t>:</a:t>
            </a:r>
          </a:p>
          <a:p>
            <a:pPr lvl="1">
              <a:buFont typeface="Courier New" panose="02070309020205020404" pitchFamily="49" charset="0"/>
              <a:buChar char="o"/>
            </a:pPr>
            <a:r>
              <a:rPr lang="en-US" sz="1800" dirty="0" smtClean="0"/>
              <a:t>Develop an after action report from the tabletop exercise. – Complete.</a:t>
            </a:r>
          </a:p>
          <a:p>
            <a:pPr lvl="1">
              <a:buFont typeface="Courier New" panose="02070309020205020404" pitchFamily="49" charset="0"/>
              <a:buChar char="o"/>
            </a:pPr>
            <a:r>
              <a:rPr lang="en-US" sz="1800" dirty="0" smtClean="0"/>
              <a:t>Review and analyze the results of the tabletop exercise. – Complete.</a:t>
            </a:r>
          </a:p>
          <a:p>
            <a:pPr lvl="1">
              <a:buFont typeface="Courier New" panose="02070309020205020404" pitchFamily="49" charset="0"/>
              <a:buChar char="o"/>
            </a:pPr>
            <a:r>
              <a:rPr lang="en-US" sz="1800" dirty="0" smtClean="0"/>
              <a:t>Create and document the incident command structure, in preparation to respond to an outbreak. – Complete.</a:t>
            </a:r>
          </a:p>
          <a:p>
            <a:pPr lvl="1">
              <a:buFont typeface="Courier New" panose="02070309020205020404" pitchFamily="49" charset="0"/>
              <a:buChar char="o"/>
            </a:pPr>
            <a:r>
              <a:rPr lang="en-US" sz="1800" dirty="0" smtClean="0"/>
              <a:t>Develop a comprehensive outbreak response plan for viral hepatitis and/or HIV among PWID based on the information gathered. – Draft completed.</a:t>
            </a:r>
          </a:p>
          <a:p>
            <a:pPr lvl="1">
              <a:buFont typeface="Courier New" panose="02070309020205020404" pitchFamily="49" charset="0"/>
              <a:buChar char="o"/>
            </a:pPr>
            <a:r>
              <a:rPr lang="en-US" sz="1800" dirty="0" smtClean="0"/>
              <a:t>Identify a timeline for review of the response plan to assure key elements of the plan are current. – Reviews in-process.</a:t>
            </a:r>
          </a:p>
          <a:p>
            <a:pPr lvl="1">
              <a:buFont typeface="Courier New" panose="02070309020205020404" pitchFamily="49" charset="0"/>
              <a:buChar char="o"/>
            </a:pPr>
            <a:endParaRPr lang="en-US" sz="1800" dirty="0" smtClean="0"/>
          </a:p>
        </p:txBody>
      </p:sp>
    </p:spTree>
    <p:extLst>
      <p:ext uri="{BB962C8B-B14F-4D97-AF65-F5344CB8AC3E}">
        <p14:creationId xmlns:p14="http://schemas.microsoft.com/office/powerpoint/2010/main" xmlns="" val="3225343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Work </a:t>
            </a:r>
            <a:r>
              <a:rPr lang="en-US" dirty="0" smtClean="0"/>
              <a:t>Plan</a:t>
            </a:r>
            <a:endParaRPr lang="en-US" dirty="0"/>
          </a:p>
        </p:txBody>
      </p:sp>
      <p:sp>
        <p:nvSpPr>
          <p:cNvPr id="3" name="Content Placeholder 2"/>
          <p:cNvSpPr>
            <a:spLocks noGrp="1"/>
          </p:cNvSpPr>
          <p:nvPr>
            <p:ph idx="1"/>
          </p:nvPr>
        </p:nvSpPr>
        <p:spPr>
          <a:xfrm>
            <a:off x="457200" y="1371600"/>
            <a:ext cx="8229600" cy="5486400"/>
          </a:xfrm>
        </p:spPr>
        <p:txBody>
          <a:bodyPr>
            <a:normAutofit fontScale="92500" lnSpcReduction="10000"/>
          </a:bodyPr>
          <a:lstStyle/>
          <a:p>
            <a:pPr marL="0" indent="0">
              <a:buNone/>
            </a:pPr>
            <a:r>
              <a:rPr lang="en-US" dirty="0" smtClean="0"/>
              <a:t>Objective 3: Coordinate town hall-style meetings to educate, engage, and establish trust and buy-in from local stakeholders, including community members, to address the vulnerability to rapid increases in viral hepatitis and/or HIV among PWID, and related at-risk populations, and the connection between this vulnerability and increasing rates of opioid abuse.</a:t>
            </a:r>
            <a:endParaRPr lang="en-US" dirty="0"/>
          </a:p>
          <a:p>
            <a:r>
              <a:rPr lang="en-US" sz="2400" dirty="0" smtClean="0"/>
              <a:t>Details:</a:t>
            </a:r>
          </a:p>
          <a:p>
            <a:pPr lvl="1">
              <a:buFont typeface="Courier New" panose="02070309020205020404" pitchFamily="49" charset="0"/>
              <a:buChar char="o"/>
            </a:pPr>
            <a:r>
              <a:rPr lang="en-US" sz="1900" dirty="0" smtClean="0"/>
              <a:t>Design the meeting format and agenda. – Complete.</a:t>
            </a:r>
          </a:p>
          <a:p>
            <a:pPr lvl="1">
              <a:buFont typeface="Courier New" panose="02070309020205020404" pitchFamily="49" charset="0"/>
              <a:buChar char="o"/>
            </a:pPr>
            <a:r>
              <a:rPr lang="en-US" sz="1900" dirty="0" smtClean="0"/>
              <a:t>Develop a widespread communication and outreach plan to encourage participation in meetings from partners, stakeholders and community members including PWID and other impacts segments of the population, including flyers, online resources and broadcast media. – Complete.</a:t>
            </a:r>
          </a:p>
          <a:p>
            <a:pPr lvl="1">
              <a:buFont typeface="Courier New" panose="02070309020205020404" pitchFamily="49" charset="0"/>
              <a:buChar char="o"/>
            </a:pPr>
            <a:r>
              <a:rPr lang="en-US" sz="1900" dirty="0" smtClean="0"/>
              <a:t>Produce and disseminate printed promotion materials and coordinate the release of online and broadcast media. Complete.</a:t>
            </a:r>
          </a:p>
          <a:p>
            <a:pPr lvl="1">
              <a:buFont typeface="Courier New" panose="02070309020205020404" pitchFamily="49" charset="0"/>
              <a:buChar char="o"/>
            </a:pPr>
            <a:r>
              <a:rPr lang="en-US" sz="1900" dirty="0" smtClean="0"/>
              <a:t>Conduct the town hall-style meetings in the local community to review the outbreak response plan, provide feedback and education on risks of opioid abuse and misuse, viral hepatitis and HIV as well as to build rapport and trust with local health officials and the community. Complete.</a:t>
            </a:r>
          </a:p>
        </p:txBody>
      </p:sp>
    </p:spTree>
    <p:extLst>
      <p:ext uri="{BB962C8B-B14F-4D97-AF65-F5344CB8AC3E}">
        <p14:creationId xmlns:p14="http://schemas.microsoft.com/office/powerpoint/2010/main" xmlns="" val="32253436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Work </a:t>
            </a:r>
            <a:r>
              <a:rPr lang="en-US" dirty="0" smtClean="0"/>
              <a:t>Plan</a:t>
            </a:r>
            <a:endParaRPr lang="en-US" dirty="0"/>
          </a:p>
        </p:txBody>
      </p:sp>
      <p:sp>
        <p:nvSpPr>
          <p:cNvPr id="3" name="Content Placeholder 2"/>
          <p:cNvSpPr>
            <a:spLocks noGrp="1"/>
          </p:cNvSpPr>
          <p:nvPr>
            <p:ph idx="1"/>
          </p:nvPr>
        </p:nvSpPr>
        <p:spPr>
          <a:xfrm>
            <a:off x="457200" y="1371600"/>
            <a:ext cx="8229600" cy="5105400"/>
          </a:xfrm>
        </p:spPr>
        <p:txBody>
          <a:bodyPr>
            <a:normAutofit/>
          </a:bodyPr>
          <a:lstStyle/>
          <a:p>
            <a:pPr marL="0" indent="0">
              <a:buNone/>
            </a:pPr>
            <a:r>
              <a:rPr lang="en-US" sz="2400" dirty="0" smtClean="0"/>
              <a:t>Objective 4: Increase the availability of educational materials focused on harm reduction messages and interventions for the prevention of viral hepatitis and HIV among PWID, and related at-risk populations.</a:t>
            </a:r>
          </a:p>
          <a:p>
            <a:r>
              <a:rPr lang="en-US" sz="2000" dirty="0" smtClean="0"/>
              <a:t>Details:</a:t>
            </a:r>
          </a:p>
          <a:p>
            <a:pPr lvl="1">
              <a:buFont typeface="Courier New" panose="02070309020205020404" pitchFamily="49" charset="0"/>
              <a:buChar char="o"/>
            </a:pPr>
            <a:r>
              <a:rPr lang="en-US" sz="1800" dirty="0" smtClean="0"/>
              <a:t>Modify existing harm reduction messages and interventions to include viral hepatitis risk awareness and substance abuse prevention messaging. – In-process.</a:t>
            </a:r>
          </a:p>
          <a:p>
            <a:pPr lvl="1">
              <a:buFont typeface="Courier New" panose="02070309020205020404" pitchFamily="49" charset="0"/>
              <a:buChar char="o"/>
            </a:pPr>
            <a:r>
              <a:rPr lang="en-US" sz="1800" dirty="0" smtClean="0"/>
              <a:t>Print and produce materials for dissemination. – In-process.</a:t>
            </a:r>
          </a:p>
          <a:p>
            <a:pPr lvl="1">
              <a:buFont typeface="Courier New" panose="02070309020205020404" pitchFamily="49" charset="0"/>
              <a:buChar char="o"/>
            </a:pPr>
            <a:r>
              <a:rPr lang="en-US" sz="1800" dirty="0" smtClean="0"/>
              <a:t>Disseminate materials to medical providers, correctional facilities, homeless shelters, food banks, faith communities and members of the community. – In-process.</a:t>
            </a:r>
            <a:endParaRPr lang="en-US" sz="1800" dirty="0"/>
          </a:p>
        </p:txBody>
      </p:sp>
    </p:spTree>
    <p:extLst>
      <p:ext uri="{BB962C8B-B14F-4D97-AF65-F5344CB8AC3E}">
        <p14:creationId xmlns:p14="http://schemas.microsoft.com/office/powerpoint/2010/main" xmlns="" val="3225343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 with Scott County, IN</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9241974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10600" cy="1143000"/>
          </a:xfrm>
        </p:spPr>
        <p:txBody>
          <a:bodyPr>
            <a:normAutofit/>
          </a:bodyPr>
          <a:lstStyle/>
          <a:p>
            <a:r>
              <a:rPr lang="en-US" dirty="0" smtClean="0"/>
              <a:t>Collaboration Efforts</a:t>
            </a:r>
            <a:endParaRPr lang="en-US" dirty="0"/>
          </a:p>
        </p:txBody>
      </p:sp>
      <p:sp>
        <p:nvSpPr>
          <p:cNvPr id="3" name="Content Placeholder 2"/>
          <p:cNvSpPr>
            <a:spLocks noGrp="1"/>
          </p:cNvSpPr>
          <p:nvPr>
            <p:ph idx="1"/>
          </p:nvPr>
        </p:nvSpPr>
        <p:spPr>
          <a:xfrm>
            <a:off x="457200" y="1371600"/>
            <a:ext cx="8229600" cy="5105400"/>
          </a:xfrm>
        </p:spPr>
        <p:txBody>
          <a:bodyPr>
            <a:noAutofit/>
          </a:bodyPr>
          <a:lstStyle/>
          <a:p>
            <a:pPr>
              <a:spcBef>
                <a:spcPts val="0"/>
              </a:spcBef>
            </a:pPr>
            <a:r>
              <a:rPr lang="en-US" sz="2400" dirty="0" smtClean="0"/>
              <a:t>Establish communications via telephone and video conference between key players of the HIV outbreak in Scott County and Lenowisco </a:t>
            </a:r>
            <a:r>
              <a:rPr lang="en-US" sz="2400" dirty="0"/>
              <a:t>Health </a:t>
            </a:r>
            <a:r>
              <a:rPr lang="en-US" sz="2400" dirty="0" smtClean="0"/>
              <a:t>Department.</a:t>
            </a:r>
          </a:p>
          <a:p>
            <a:pPr>
              <a:spcBef>
                <a:spcPts val="0"/>
              </a:spcBef>
            </a:pPr>
            <a:endParaRPr lang="en-US" sz="2400" dirty="0" smtClean="0"/>
          </a:p>
          <a:p>
            <a:pPr>
              <a:spcBef>
                <a:spcPts val="0"/>
              </a:spcBef>
            </a:pPr>
            <a:r>
              <a:rPr lang="en-US" sz="2400" dirty="0"/>
              <a:t>Learn from the Scott County HIV outbreak </a:t>
            </a:r>
            <a:r>
              <a:rPr lang="en-US" sz="2400" dirty="0" smtClean="0"/>
              <a:t>for the development of a comprehensive </a:t>
            </a:r>
            <a:r>
              <a:rPr lang="en-US" sz="2400" dirty="0"/>
              <a:t>outbreak response plan for viral hepatitis (HBV and HCV) and/or HIV among </a:t>
            </a:r>
            <a:r>
              <a:rPr lang="en-US" sz="2400" dirty="0" smtClean="0"/>
              <a:t>PWID.</a:t>
            </a:r>
            <a:br>
              <a:rPr lang="en-US" sz="2400" dirty="0" smtClean="0"/>
            </a:br>
            <a:endParaRPr lang="en-US" sz="2400" dirty="0" smtClean="0"/>
          </a:p>
          <a:p>
            <a:pPr>
              <a:spcBef>
                <a:spcPts val="0"/>
              </a:spcBef>
            </a:pPr>
            <a:r>
              <a:rPr lang="en-US" sz="2400" dirty="0" smtClean="0"/>
              <a:t>Review outbreak management, lessons learned and long term planning and incorporate as appropriate in Lenowisco outbreak response plan.</a:t>
            </a:r>
            <a:endParaRPr lang="en-US" sz="2400" dirty="0"/>
          </a:p>
        </p:txBody>
      </p:sp>
    </p:spTree>
    <p:extLst>
      <p:ext uri="{BB962C8B-B14F-4D97-AF65-F5344CB8AC3E}">
        <p14:creationId xmlns:p14="http://schemas.microsoft.com/office/powerpoint/2010/main" xmlns="" val="14846018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Features of </a:t>
            </a:r>
            <a:r>
              <a:rPr lang="en-US" dirty="0"/>
              <a:t>Scott Co. </a:t>
            </a:r>
            <a:r>
              <a:rPr lang="en-US" dirty="0" smtClean="0"/>
              <a:t>IN Outbreak</a:t>
            </a:r>
            <a:endParaRPr lang="en-US" dirty="0"/>
          </a:p>
        </p:txBody>
      </p:sp>
      <p:sp>
        <p:nvSpPr>
          <p:cNvPr id="3" name="Content Placeholder 2"/>
          <p:cNvSpPr>
            <a:spLocks noGrp="1"/>
          </p:cNvSpPr>
          <p:nvPr>
            <p:ph idx="1"/>
          </p:nvPr>
        </p:nvSpPr>
        <p:spPr>
          <a:xfrm>
            <a:off x="457200" y="1371600"/>
            <a:ext cx="8229600" cy="5105400"/>
          </a:xfrm>
        </p:spPr>
        <p:txBody>
          <a:bodyPr>
            <a:normAutofit/>
          </a:bodyPr>
          <a:lstStyle/>
          <a:p>
            <a:pPr>
              <a:spcAft>
                <a:spcPts val="1200"/>
              </a:spcAft>
            </a:pPr>
            <a:r>
              <a:rPr lang="en-US" sz="2400" dirty="0" smtClean="0"/>
              <a:t>Newly HIV/HCV diagnosed </a:t>
            </a:r>
            <a:r>
              <a:rPr lang="en-US" sz="2400" dirty="0"/>
              <a:t>population was rural, all white, and nearly evenly split between men and </a:t>
            </a:r>
            <a:r>
              <a:rPr lang="en-US" sz="2400" dirty="0" smtClean="0"/>
              <a:t>women.</a:t>
            </a:r>
          </a:p>
          <a:p>
            <a:pPr>
              <a:spcAft>
                <a:spcPts val="1200"/>
              </a:spcAft>
            </a:pPr>
            <a:r>
              <a:rPr lang="en-US" sz="2400" dirty="0" smtClean="0"/>
              <a:t>Other </a:t>
            </a:r>
            <a:r>
              <a:rPr lang="en-US" sz="2400" dirty="0"/>
              <a:t>factors </a:t>
            </a:r>
            <a:r>
              <a:rPr lang="en-US" sz="2400" dirty="0" smtClean="0"/>
              <a:t>were similar to our region, </a:t>
            </a:r>
            <a:r>
              <a:rPr lang="en-US" sz="2400" dirty="0"/>
              <a:t>including a high rate of poverty (19%), unemployment (9%), low education level (21% without a high school diploma) and limited access to insurance and health care</a:t>
            </a:r>
            <a:r>
              <a:rPr lang="en-US" sz="2400" dirty="0" smtClean="0"/>
              <a:t>.</a:t>
            </a:r>
            <a:r>
              <a:rPr lang="en-US" sz="2400" dirty="0"/>
              <a:t> </a:t>
            </a:r>
            <a:endParaRPr lang="en-US" sz="2400" dirty="0" smtClean="0"/>
          </a:p>
          <a:p>
            <a:pPr>
              <a:spcAft>
                <a:spcPts val="1200"/>
              </a:spcAft>
            </a:pPr>
            <a:r>
              <a:rPr lang="en-US" sz="2400" dirty="0" smtClean="0"/>
              <a:t>Age </a:t>
            </a:r>
            <a:r>
              <a:rPr lang="en-US" sz="2400" dirty="0"/>
              <a:t>range of the 135 </a:t>
            </a:r>
            <a:r>
              <a:rPr lang="en-US" sz="2400" dirty="0" smtClean="0"/>
              <a:t>participants interviewed after the outbreak </a:t>
            </a:r>
            <a:r>
              <a:rPr lang="en-US" sz="2400" dirty="0"/>
              <a:t>were 18–57 </a:t>
            </a:r>
            <a:r>
              <a:rPr lang="en-US" sz="2400" dirty="0" smtClean="0"/>
              <a:t>years old </a:t>
            </a:r>
            <a:r>
              <a:rPr lang="en-US" sz="2400" dirty="0"/>
              <a:t>(mean = 35 years; median = 32 years</a:t>
            </a:r>
            <a:r>
              <a:rPr lang="en-US" sz="2400" dirty="0" smtClean="0"/>
              <a:t>)</a:t>
            </a:r>
          </a:p>
          <a:p>
            <a:pPr>
              <a:spcAft>
                <a:spcPts val="1200"/>
              </a:spcAft>
            </a:pPr>
            <a:r>
              <a:rPr lang="en-US" sz="2400" dirty="0"/>
              <a:t>108 of participants (80.0%) reported injection drug use. </a:t>
            </a:r>
          </a:p>
        </p:txBody>
      </p:sp>
    </p:spTree>
    <p:extLst>
      <p:ext uri="{BB962C8B-B14F-4D97-AF65-F5344CB8AC3E}">
        <p14:creationId xmlns:p14="http://schemas.microsoft.com/office/powerpoint/2010/main" xmlns="" val="25069421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Features of </a:t>
            </a:r>
            <a:r>
              <a:rPr lang="en-US" dirty="0"/>
              <a:t>Scott Co. </a:t>
            </a:r>
            <a:r>
              <a:rPr lang="en-US" dirty="0" smtClean="0"/>
              <a:t>IN Outbreak</a:t>
            </a:r>
            <a:endParaRPr lang="en-US" dirty="0"/>
          </a:p>
        </p:txBody>
      </p:sp>
      <p:sp>
        <p:nvSpPr>
          <p:cNvPr id="3" name="Content Placeholder 2"/>
          <p:cNvSpPr>
            <a:spLocks noGrp="1"/>
          </p:cNvSpPr>
          <p:nvPr>
            <p:ph idx="1"/>
          </p:nvPr>
        </p:nvSpPr>
        <p:spPr>
          <a:xfrm>
            <a:off x="457200" y="1371600"/>
            <a:ext cx="8229600" cy="5181600"/>
          </a:xfrm>
        </p:spPr>
        <p:txBody>
          <a:bodyPr>
            <a:normAutofit/>
          </a:bodyPr>
          <a:lstStyle/>
          <a:p>
            <a:pPr>
              <a:spcAft>
                <a:spcPts val="1200"/>
              </a:spcAft>
            </a:pPr>
            <a:r>
              <a:rPr lang="en-US" sz="2400" dirty="0" smtClean="0"/>
              <a:t>Interviewed </a:t>
            </a:r>
            <a:r>
              <a:rPr lang="en-US" sz="2400" dirty="0"/>
              <a:t>participants reported injection drug use in this community is often multi-generational, and family and community members frequently inject together and share syringes and other equipment. </a:t>
            </a:r>
            <a:endParaRPr lang="en-US" sz="2400" dirty="0" smtClean="0"/>
          </a:p>
          <a:p>
            <a:pPr>
              <a:spcAft>
                <a:spcPts val="1200"/>
              </a:spcAft>
            </a:pPr>
            <a:r>
              <a:rPr lang="en-US" sz="2400" dirty="0"/>
              <a:t>Coinfection with hepatitis C virus was diagnosed in 114 of the 194 (84.4%) patients involved with the outbreak.</a:t>
            </a:r>
          </a:p>
          <a:p>
            <a:pPr>
              <a:spcAft>
                <a:spcPts val="1200"/>
              </a:spcAft>
            </a:pPr>
            <a:r>
              <a:rPr lang="en-US" sz="2400" dirty="0" smtClean="0"/>
              <a:t>Testing indicated a </a:t>
            </a:r>
            <a:r>
              <a:rPr lang="en-US" sz="2400" dirty="0"/>
              <a:t>picture consistent with </a:t>
            </a:r>
            <a:r>
              <a:rPr lang="en-US" sz="2400" dirty="0" smtClean="0"/>
              <a:t>the HIV virus newly spreading in the </a:t>
            </a:r>
            <a:r>
              <a:rPr lang="en-US" sz="2400" dirty="0"/>
              <a:t>community </a:t>
            </a:r>
            <a:r>
              <a:rPr lang="en-US" sz="2400" dirty="0" smtClean="0"/>
              <a:t>along with </a:t>
            </a:r>
            <a:r>
              <a:rPr lang="en-US" sz="2400" dirty="0"/>
              <a:t>a high prevalence of pre-existing </a:t>
            </a:r>
            <a:r>
              <a:rPr lang="en-US" sz="2400" dirty="0" smtClean="0"/>
              <a:t>HCV.</a:t>
            </a:r>
          </a:p>
        </p:txBody>
      </p:sp>
    </p:spTree>
    <p:extLst>
      <p:ext uri="{BB962C8B-B14F-4D97-AF65-F5344CB8AC3E}">
        <p14:creationId xmlns:p14="http://schemas.microsoft.com/office/powerpoint/2010/main" xmlns="" val="14679945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a:t>Scott Co. </a:t>
            </a:r>
            <a:r>
              <a:rPr lang="en-US" dirty="0" smtClean="0"/>
              <a:t>IN Outbreak Challenges</a:t>
            </a:r>
            <a:endParaRPr lang="en-US" dirty="0"/>
          </a:p>
        </p:txBody>
      </p:sp>
      <p:sp>
        <p:nvSpPr>
          <p:cNvPr id="3" name="Content Placeholder 2"/>
          <p:cNvSpPr>
            <a:spLocks noGrp="1"/>
          </p:cNvSpPr>
          <p:nvPr>
            <p:ph idx="1"/>
          </p:nvPr>
        </p:nvSpPr>
        <p:spPr>
          <a:xfrm>
            <a:off x="457200" y="1371600"/>
            <a:ext cx="8229600" cy="5105400"/>
          </a:xfrm>
        </p:spPr>
        <p:txBody>
          <a:bodyPr>
            <a:noAutofit/>
          </a:bodyPr>
          <a:lstStyle/>
          <a:p>
            <a:pPr>
              <a:spcAft>
                <a:spcPts val="1200"/>
              </a:spcAft>
            </a:pPr>
            <a:r>
              <a:rPr lang="en-US" sz="2400" dirty="0" smtClean="0"/>
              <a:t>Many of the residents were unemployed</a:t>
            </a:r>
            <a:r>
              <a:rPr lang="en-US" sz="2400" dirty="0"/>
              <a:t>, most were uninsured and many did not have identifying documents such as birth certificates. </a:t>
            </a:r>
            <a:endParaRPr lang="en-US" sz="2400" dirty="0" smtClean="0"/>
          </a:p>
          <a:p>
            <a:pPr>
              <a:spcAft>
                <a:spcPts val="1200"/>
              </a:spcAft>
            </a:pPr>
            <a:r>
              <a:rPr lang="en-US" sz="2400" dirty="0" smtClean="0"/>
              <a:t>The </a:t>
            </a:r>
            <a:r>
              <a:rPr lang="en-US" sz="2400" dirty="0"/>
              <a:t>county is an "abstinence-only" jurisdiction that does not teach comprehensive sex education in schools. </a:t>
            </a:r>
            <a:endParaRPr lang="en-US" sz="2400" dirty="0" smtClean="0"/>
          </a:p>
          <a:p>
            <a:pPr>
              <a:spcAft>
                <a:spcPts val="1200"/>
              </a:spcAft>
            </a:pPr>
            <a:r>
              <a:rPr lang="en-US" sz="2400" dirty="0" smtClean="0"/>
              <a:t>Medication-assisted </a:t>
            </a:r>
            <a:r>
              <a:rPr lang="en-US" sz="2400" dirty="0"/>
              <a:t>or opiate substitution therapy for addiction treatment was not locally available. </a:t>
            </a:r>
            <a:endParaRPr lang="en-US" sz="2400" dirty="0" smtClean="0"/>
          </a:p>
          <a:p>
            <a:pPr>
              <a:spcAft>
                <a:spcPts val="1200"/>
              </a:spcAft>
            </a:pPr>
            <a:r>
              <a:rPr lang="en-US" sz="2400" dirty="0" smtClean="0"/>
              <a:t>The </a:t>
            </a:r>
            <a:r>
              <a:rPr lang="en-US" sz="2400" dirty="0"/>
              <a:t>community's sole family practitioner saw outpatients </a:t>
            </a:r>
            <a:r>
              <a:rPr lang="en-US" sz="2400" dirty="0" smtClean="0"/>
              <a:t>only four </a:t>
            </a:r>
            <a:r>
              <a:rPr lang="en-US" sz="2400" dirty="0"/>
              <a:t>hours </a:t>
            </a:r>
            <a:r>
              <a:rPr lang="en-US" sz="2400" dirty="0" smtClean="0"/>
              <a:t>per </a:t>
            </a:r>
            <a:r>
              <a:rPr lang="en-US" sz="2400" dirty="0"/>
              <a:t>week, and most people who received care for HIV or hepatitis C travelled out of town to do so.</a:t>
            </a:r>
          </a:p>
          <a:p>
            <a:pPr>
              <a:spcAft>
                <a:spcPts val="1200"/>
              </a:spcAft>
            </a:pPr>
            <a:endParaRPr lang="en-US" sz="2400" dirty="0"/>
          </a:p>
        </p:txBody>
      </p:sp>
    </p:spTree>
    <p:extLst>
      <p:ext uri="{BB962C8B-B14F-4D97-AF65-F5344CB8AC3E}">
        <p14:creationId xmlns:p14="http://schemas.microsoft.com/office/powerpoint/2010/main" xmlns="" val="39402827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a:t>Scott Co. </a:t>
            </a:r>
            <a:r>
              <a:rPr lang="en-US" dirty="0" smtClean="0"/>
              <a:t>IN Outbreak </a:t>
            </a:r>
            <a:r>
              <a:rPr lang="en-US" dirty="0"/>
              <a:t>Management</a:t>
            </a:r>
          </a:p>
        </p:txBody>
      </p:sp>
      <p:sp>
        <p:nvSpPr>
          <p:cNvPr id="4" name="Content Placeholder 3"/>
          <p:cNvSpPr>
            <a:spLocks noGrp="1"/>
          </p:cNvSpPr>
          <p:nvPr>
            <p:ph idx="1"/>
          </p:nvPr>
        </p:nvSpPr>
        <p:spPr>
          <a:xfrm>
            <a:off x="457200" y="1371600"/>
            <a:ext cx="8229600" cy="5181600"/>
          </a:xfrm>
        </p:spPr>
        <p:txBody>
          <a:bodyPr>
            <a:normAutofit/>
          </a:bodyPr>
          <a:lstStyle/>
          <a:p>
            <a:r>
              <a:rPr lang="en-US" sz="2400" dirty="0"/>
              <a:t>The Indiana State Department of Health worked with the only health care provider, local health officials, law enforcement, community partners, regional health care providers and the CDC to launch a comprehensive response to the outbreak including the following: </a:t>
            </a:r>
          </a:p>
          <a:p>
            <a:pPr lvl="1">
              <a:buFont typeface="Courier New" panose="02070309020205020404" pitchFamily="49" charset="0"/>
              <a:buChar char="o"/>
            </a:pPr>
            <a:r>
              <a:rPr lang="en-US" dirty="0"/>
              <a:t>a public education campaign, </a:t>
            </a:r>
          </a:p>
          <a:p>
            <a:pPr lvl="1">
              <a:buFont typeface="Courier New" panose="02070309020205020404" pitchFamily="49" charset="0"/>
              <a:buChar char="o"/>
            </a:pPr>
            <a:r>
              <a:rPr lang="en-US" dirty="0"/>
              <a:t>establishment of an incident command center and a community outreach center, </a:t>
            </a:r>
          </a:p>
          <a:p>
            <a:pPr lvl="1">
              <a:buFont typeface="Courier New" panose="02070309020205020404" pitchFamily="49" charset="0"/>
              <a:buChar char="o"/>
            </a:pPr>
            <a:r>
              <a:rPr lang="en-US" dirty="0"/>
              <a:t>short-term authorization of syringe exchange, </a:t>
            </a:r>
          </a:p>
          <a:p>
            <a:pPr lvl="1">
              <a:buFont typeface="Courier New" panose="02070309020205020404" pitchFamily="49" charset="0"/>
              <a:buChar char="o"/>
            </a:pPr>
            <a:r>
              <a:rPr lang="en-US" dirty="0"/>
              <a:t>and support for comprehensive medical care including HIV and hepatitis C treatment as well as substance abuse counseling</a:t>
            </a:r>
            <a:r>
              <a:rPr lang="en-US" dirty="0" smtClean="0"/>
              <a:t>.</a:t>
            </a:r>
          </a:p>
          <a:p>
            <a:pPr lvl="1">
              <a:buFont typeface="Courier New" panose="02070309020205020404" pitchFamily="49" charset="0"/>
              <a:buChar char="o"/>
            </a:pPr>
            <a:r>
              <a:rPr lang="en-US" dirty="0"/>
              <a:t>Health officials set up a "one-stop shop</a:t>
            </a:r>
            <a:r>
              <a:rPr lang="en-US" dirty="0" smtClean="0"/>
              <a:t>," </a:t>
            </a:r>
            <a:r>
              <a:rPr lang="en-US" dirty="0"/>
              <a:t>where people could access multiple </a:t>
            </a:r>
            <a:r>
              <a:rPr lang="en-US" dirty="0" smtClean="0"/>
              <a:t>medical services. </a:t>
            </a:r>
            <a:endParaRPr lang="en-US" dirty="0"/>
          </a:p>
          <a:p>
            <a:endParaRPr lang="en-US" dirty="0"/>
          </a:p>
        </p:txBody>
      </p:sp>
    </p:spTree>
    <p:extLst>
      <p:ext uri="{BB962C8B-B14F-4D97-AF65-F5344CB8AC3E}">
        <p14:creationId xmlns:p14="http://schemas.microsoft.com/office/powerpoint/2010/main" xmlns="" val="32675206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a:t>Scott Co. </a:t>
            </a:r>
            <a:r>
              <a:rPr lang="en-US" dirty="0" smtClean="0"/>
              <a:t>IN Outbreak </a:t>
            </a:r>
            <a:r>
              <a:rPr lang="en-US" dirty="0"/>
              <a:t>Management</a:t>
            </a:r>
          </a:p>
        </p:txBody>
      </p:sp>
      <p:sp>
        <p:nvSpPr>
          <p:cNvPr id="3" name="Content Placeholder 2"/>
          <p:cNvSpPr>
            <a:spLocks noGrp="1"/>
          </p:cNvSpPr>
          <p:nvPr>
            <p:ph idx="1"/>
          </p:nvPr>
        </p:nvSpPr>
        <p:spPr>
          <a:xfrm>
            <a:off x="457200" y="1371600"/>
            <a:ext cx="8229600" cy="5105400"/>
          </a:xfrm>
        </p:spPr>
        <p:txBody>
          <a:bodyPr>
            <a:noAutofit/>
          </a:bodyPr>
          <a:lstStyle/>
          <a:p>
            <a:pPr>
              <a:spcAft>
                <a:spcPts val="1200"/>
              </a:spcAft>
            </a:pPr>
            <a:r>
              <a:rPr lang="en-US" sz="2400" dirty="0" smtClean="0"/>
              <a:t>Indiana </a:t>
            </a:r>
            <a:r>
              <a:rPr lang="en-US" sz="2400" dirty="0"/>
              <a:t>increased funding to expand capacity for HIV testing, </a:t>
            </a:r>
            <a:r>
              <a:rPr lang="en-US" sz="2400" dirty="0" smtClean="0"/>
              <a:t>care, </a:t>
            </a:r>
            <a:r>
              <a:rPr lang="en-US" sz="2400" dirty="0"/>
              <a:t>and pre-exposure prophylaxis (PrEP) and medication-assisted addiction </a:t>
            </a:r>
            <a:r>
              <a:rPr lang="en-US" sz="2400" dirty="0" smtClean="0"/>
              <a:t>treatment.</a:t>
            </a:r>
            <a:endParaRPr lang="en-US" sz="2400" dirty="0"/>
          </a:p>
          <a:p>
            <a:pPr>
              <a:spcAft>
                <a:spcPts val="1200"/>
              </a:spcAft>
            </a:pPr>
            <a:r>
              <a:rPr lang="en-US" sz="2400" dirty="0" smtClean="0"/>
              <a:t>Public </a:t>
            </a:r>
            <a:r>
              <a:rPr lang="en-US" sz="2400" dirty="0"/>
              <a:t>health officials started a media campaign and sent out </a:t>
            </a:r>
            <a:r>
              <a:rPr lang="en-US" sz="2400" dirty="0" smtClean="0"/>
              <a:t>mailers </a:t>
            </a:r>
            <a:r>
              <a:rPr lang="en-US" sz="2400" dirty="0"/>
              <a:t>to all county residents about HIV and hepatitis </a:t>
            </a:r>
            <a:r>
              <a:rPr lang="en-US" sz="2400" dirty="0" smtClean="0"/>
              <a:t>testing.</a:t>
            </a:r>
            <a:endParaRPr lang="en-US" sz="2400" dirty="0"/>
          </a:p>
          <a:p>
            <a:pPr>
              <a:spcAft>
                <a:spcPts val="1200"/>
              </a:spcAft>
            </a:pPr>
            <a:r>
              <a:rPr lang="en-US" sz="2400" dirty="0" smtClean="0"/>
              <a:t>Billboards </a:t>
            </a:r>
            <a:r>
              <a:rPr lang="en-US" sz="2400" dirty="0"/>
              <a:t>and bus shelter ads encouraged people not to share </a:t>
            </a:r>
            <a:r>
              <a:rPr lang="en-US" sz="2400" dirty="0" smtClean="0"/>
              <a:t>needles.</a:t>
            </a:r>
          </a:p>
          <a:p>
            <a:pPr>
              <a:spcAft>
                <a:spcPts val="1200"/>
              </a:spcAft>
            </a:pPr>
            <a:r>
              <a:rPr lang="en-US" sz="2400" dirty="0"/>
              <a:t>Antiretroviral treatment was made available for everyone with </a:t>
            </a:r>
            <a:r>
              <a:rPr lang="en-US" sz="2400" dirty="0" smtClean="0"/>
              <a:t>diagnosed with HIV.</a:t>
            </a:r>
            <a:endParaRPr lang="en-US" sz="2400" dirty="0"/>
          </a:p>
        </p:txBody>
      </p:sp>
    </p:spTree>
    <p:extLst>
      <p:ext uri="{BB962C8B-B14F-4D97-AF65-F5344CB8AC3E}">
        <p14:creationId xmlns:p14="http://schemas.microsoft.com/office/powerpoint/2010/main" xmlns="" val="6009319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a:t>Scott Co. </a:t>
            </a:r>
            <a:r>
              <a:rPr lang="en-US" dirty="0" smtClean="0"/>
              <a:t>IN Outbreak Management</a:t>
            </a:r>
            <a:endParaRPr lang="en-US" dirty="0"/>
          </a:p>
        </p:txBody>
      </p:sp>
      <p:sp>
        <p:nvSpPr>
          <p:cNvPr id="3" name="Content Placeholder 2"/>
          <p:cNvSpPr>
            <a:spLocks noGrp="1"/>
          </p:cNvSpPr>
          <p:nvPr>
            <p:ph idx="1"/>
          </p:nvPr>
        </p:nvSpPr>
        <p:spPr>
          <a:xfrm>
            <a:off x="457200" y="1371600"/>
            <a:ext cx="8229600" cy="5105400"/>
          </a:xfrm>
        </p:spPr>
        <p:txBody>
          <a:bodyPr>
            <a:noAutofit/>
          </a:bodyPr>
          <a:lstStyle/>
          <a:p>
            <a:pPr>
              <a:spcAft>
                <a:spcPts val="1200"/>
              </a:spcAft>
            </a:pPr>
            <a:r>
              <a:rPr lang="en-US" sz="2400" dirty="0" smtClean="0"/>
              <a:t>Expanded </a:t>
            </a:r>
            <a:r>
              <a:rPr lang="en-US" sz="2400" dirty="0"/>
              <a:t>testing </a:t>
            </a:r>
            <a:r>
              <a:rPr lang="en-US" sz="2400" dirty="0" smtClean="0"/>
              <a:t>was established in </a:t>
            </a:r>
            <a:r>
              <a:rPr lang="en-US" sz="2400" dirty="0"/>
              <a:t>prisons, emergency rooms and addiction </a:t>
            </a:r>
            <a:r>
              <a:rPr lang="en-US" sz="2400" dirty="0" smtClean="0"/>
              <a:t>services.</a:t>
            </a:r>
          </a:p>
          <a:p>
            <a:pPr>
              <a:spcAft>
                <a:spcPts val="1200"/>
              </a:spcAft>
            </a:pPr>
            <a:r>
              <a:rPr lang="en-US" sz="2400" dirty="0"/>
              <a:t>E</a:t>
            </a:r>
            <a:r>
              <a:rPr lang="en-US" sz="2400" dirty="0" smtClean="0"/>
              <a:t>fforts were made to </a:t>
            </a:r>
            <a:r>
              <a:rPr lang="en-US" sz="2400" dirty="0"/>
              <a:t>decrease opioid </a:t>
            </a:r>
            <a:r>
              <a:rPr lang="en-US" sz="2400" dirty="0" smtClean="0"/>
              <a:t>over-prescribing. </a:t>
            </a:r>
          </a:p>
          <a:p>
            <a:pPr>
              <a:spcAft>
                <a:spcPts val="1200"/>
              </a:spcAft>
            </a:pPr>
            <a:r>
              <a:rPr lang="en-US" sz="2400" dirty="0" smtClean="0"/>
              <a:t>The Indiana governor declared a public health emergency, allowing temporary needle exchange programs (prior to the outbreak, needle exchange was illegal in Indiana).</a:t>
            </a:r>
          </a:p>
          <a:p>
            <a:pPr>
              <a:spcAft>
                <a:spcPts val="1200"/>
              </a:spcAft>
            </a:pPr>
            <a:r>
              <a:rPr lang="en-US" sz="2400" dirty="0"/>
              <a:t>A new law allowed lay people (not </a:t>
            </a:r>
            <a:r>
              <a:rPr lang="en-US" sz="2400" dirty="0" smtClean="0"/>
              <a:t>just medical </a:t>
            </a:r>
            <a:r>
              <a:rPr lang="en-US" sz="2400" dirty="0"/>
              <a:t>providers) to administer naloxone (Narcan) to prevent overdose </a:t>
            </a:r>
            <a:r>
              <a:rPr lang="en-US" sz="2400" dirty="0" smtClean="0"/>
              <a:t>deaths.</a:t>
            </a:r>
            <a:endParaRPr lang="en-US" sz="2400" dirty="0"/>
          </a:p>
        </p:txBody>
      </p:sp>
    </p:spTree>
    <p:extLst>
      <p:ext uri="{BB962C8B-B14F-4D97-AF65-F5344CB8AC3E}">
        <p14:creationId xmlns:p14="http://schemas.microsoft.com/office/powerpoint/2010/main" xmlns="" val="12705850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a:t>Scott Co. </a:t>
            </a:r>
            <a:r>
              <a:rPr lang="en-US" dirty="0" smtClean="0"/>
              <a:t>IN Outbreak Conclusions</a:t>
            </a:r>
            <a:endParaRPr lang="en-US" dirty="0"/>
          </a:p>
        </p:txBody>
      </p:sp>
      <p:sp>
        <p:nvSpPr>
          <p:cNvPr id="3" name="Content Placeholder 2"/>
          <p:cNvSpPr>
            <a:spLocks noGrp="1"/>
          </p:cNvSpPr>
          <p:nvPr>
            <p:ph idx="1"/>
          </p:nvPr>
        </p:nvSpPr>
        <p:spPr>
          <a:xfrm>
            <a:off x="457200" y="1371600"/>
            <a:ext cx="8229600" cy="5105400"/>
          </a:xfrm>
        </p:spPr>
        <p:txBody>
          <a:bodyPr>
            <a:normAutofit/>
          </a:bodyPr>
          <a:lstStyle/>
          <a:p>
            <a:pPr>
              <a:spcAft>
                <a:spcPts val="1200"/>
              </a:spcAft>
            </a:pPr>
            <a:r>
              <a:rPr lang="en-US" sz="2400" dirty="0" smtClean="0"/>
              <a:t>The </a:t>
            </a:r>
            <a:r>
              <a:rPr lang="en-US" sz="2400" dirty="0"/>
              <a:t>outbreak </a:t>
            </a:r>
            <a:r>
              <a:rPr lang="en-US" sz="2400" dirty="0" smtClean="0"/>
              <a:t>highlighted </a:t>
            </a:r>
            <a:r>
              <a:rPr lang="en-US" sz="2400" dirty="0"/>
              <a:t>the vulnerability of many rural, resource-poor populations to drug use, misuse, and </a:t>
            </a:r>
            <a:r>
              <a:rPr lang="en-US" sz="2400" dirty="0" smtClean="0"/>
              <a:t>addiction. </a:t>
            </a:r>
          </a:p>
          <a:p>
            <a:pPr>
              <a:spcAft>
                <a:spcPts val="1200"/>
              </a:spcAft>
            </a:pPr>
            <a:r>
              <a:rPr lang="en-US" sz="2400" dirty="0" smtClean="0"/>
              <a:t>The </a:t>
            </a:r>
            <a:r>
              <a:rPr lang="en-US" sz="2400" dirty="0"/>
              <a:t>outbreak also </a:t>
            </a:r>
            <a:r>
              <a:rPr lang="en-US" sz="2400" dirty="0" smtClean="0"/>
              <a:t>demonstrated </a:t>
            </a:r>
            <a:r>
              <a:rPr lang="en-US" sz="2400" dirty="0"/>
              <a:t>the importance of timely HIV and Hepatitis C surveillance activities and rapid response to interrupt disease transmission. </a:t>
            </a:r>
            <a:endParaRPr lang="en-US" sz="2400" dirty="0" smtClean="0"/>
          </a:p>
          <a:p>
            <a:pPr>
              <a:spcAft>
                <a:spcPts val="1200"/>
              </a:spcAft>
            </a:pPr>
            <a:r>
              <a:rPr lang="en-US" sz="2400" dirty="0" smtClean="0"/>
              <a:t>The </a:t>
            </a:r>
            <a:r>
              <a:rPr lang="en-US" sz="2400" dirty="0"/>
              <a:t>outbreak </a:t>
            </a:r>
            <a:r>
              <a:rPr lang="en-US" sz="2400" dirty="0" smtClean="0"/>
              <a:t>pointed </a:t>
            </a:r>
            <a:r>
              <a:rPr lang="en-US" sz="2400" dirty="0"/>
              <a:t>to the need for expanded mental health and substance use treatment programs in medically underserved rural </a:t>
            </a:r>
            <a:r>
              <a:rPr lang="en-US" sz="2400" dirty="0" smtClean="0"/>
              <a:t>areas.</a:t>
            </a:r>
            <a:endParaRPr lang="en-US" sz="2400" dirty="0"/>
          </a:p>
          <a:p>
            <a:pPr>
              <a:spcAft>
                <a:spcPts val="1200"/>
              </a:spcAft>
            </a:pPr>
            <a:endParaRPr lang="en-US" sz="2400" dirty="0"/>
          </a:p>
        </p:txBody>
      </p:sp>
    </p:spTree>
    <p:extLst>
      <p:ext uri="{BB962C8B-B14F-4D97-AF65-F5344CB8AC3E}">
        <p14:creationId xmlns:p14="http://schemas.microsoft.com/office/powerpoint/2010/main" xmlns="" val="42914142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Implementation of the Appalachian H.E.A.R.T Initiative</a:t>
            </a:r>
            <a:br>
              <a:rPr lang="en-US" dirty="0" smtClean="0"/>
            </a:br>
            <a:r>
              <a:rPr lang="en-US" sz="2700" dirty="0" smtClean="0"/>
              <a:t>(HEP/HIV Emergency Action Response Tabletop)</a:t>
            </a:r>
            <a:endParaRPr lang="en-US" sz="2700"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9312251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a:t>H.E.A.R.T</a:t>
            </a:r>
            <a:r>
              <a:rPr lang="en-US" dirty="0" smtClean="0"/>
              <a:t>. Exercise Purpose </a:t>
            </a:r>
            <a:endParaRPr lang="en-US" dirty="0"/>
          </a:p>
        </p:txBody>
      </p:sp>
      <p:sp>
        <p:nvSpPr>
          <p:cNvPr id="3" name="Content Placeholder 2"/>
          <p:cNvSpPr>
            <a:spLocks noGrp="1"/>
          </p:cNvSpPr>
          <p:nvPr>
            <p:ph sz="half" idx="1"/>
          </p:nvPr>
        </p:nvSpPr>
        <p:spPr>
          <a:xfrm>
            <a:off x="457200" y="1371600"/>
            <a:ext cx="7696200" cy="4754563"/>
          </a:xfrm>
        </p:spPr>
        <p:txBody>
          <a:bodyPr>
            <a:noAutofit/>
          </a:bodyPr>
          <a:lstStyle/>
          <a:p>
            <a:r>
              <a:rPr lang="en-US" dirty="0" smtClean="0"/>
              <a:t>The purpose of the HIV/HCV Outbreak </a:t>
            </a:r>
            <a:r>
              <a:rPr lang="en-US" dirty="0"/>
              <a:t>Tabletop Exercise </a:t>
            </a:r>
            <a:r>
              <a:rPr lang="en-US" dirty="0" smtClean="0"/>
              <a:t>was to aid in the development of </a:t>
            </a:r>
            <a:r>
              <a:rPr lang="en-US" dirty="0"/>
              <a:t>a comprehensive community response plan to address a rapid increase in viral </a:t>
            </a:r>
            <a:r>
              <a:rPr lang="en-US" dirty="0" smtClean="0"/>
              <a:t>hepatitis </a:t>
            </a:r>
            <a:r>
              <a:rPr lang="en-US" dirty="0"/>
              <a:t>or HIV infections. </a:t>
            </a:r>
            <a:endParaRPr lang="en-US" dirty="0" smtClean="0"/>
          </a:p>
        </p:txBody>
      </p:sp>
    </p:spTree>
    <p:extLst>
      <p:ext uri="{BB962C8B-B14F-4D97-AF65-F5344CB8AC3E}">
        <p14:creationId xmlns:p14="http://schemas.microsoft.com/office/powerpoint/2010/main" xmlns="" val="37621301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H.E.A.R.T.</a:t>
            </a:r>
            <a:endParaRPr lang="en-US" dirty="0"/>
          </a:p>
        </p:txBody>
      </p:sp>
      <p:sp>
        <p:nvSpPr>
          <p:cNvPr id="3" name="Content Placeholder 2"/>
          <p:cNvSpPr>
            <a:spLocks noGrp="1"/>
          </p:cNvSpPr>
          <p:nvPr>
            <p:ph idx="1"/>
          </p:nvPr>
        </p:nvSpPr>
        <p:spPr>
          <a:xfrm>
            <a:off x="457200" y="1371600"/>
            <a:ext cx="8229600" cy="5257800"/>
          </a:xfrm>
        </p:spPr>
        <p:txBody>
          <a:bodyPr>
            <a:normAutofit/>
          </a:bodyPr>
          <a:lstStyle/>
          <a:p>
            <a:r>
              <a:rPr lang="en-US" sz="2600" dirty="0" smtClean="0"/>
              <a:t>The tabletop exercise was performed on March 9, 2017 at Mountain Empire Community College.</a:t>
            </a:r>
          </a:p>
          <a:p>
            <a:r>
              <a:rPr lang="en-US" sz="2600" dirty="0" smtClean="0"/>
              <a:t>Participants included:</a:t>
            </a:r>
          </a:p>
          <a:p>
            <a:pPr lvl="1"/>
            <a:r>
              <a:rPr lang="en-US" dirty="0" smtClean="0"/>
              <a:t>Representatives from Lee County, Wise County, Scott County, and Norton City Departments </a:t>
            </a:r>
            <a:r>
              <a:rPr lang="en-US" dirty="0"/>
              <a:t>of </a:t>
            </a:r>
            <a:r>
              <a:rPr lang="en-US" dirty="0" smtClean="0"/>
              <a:t>Health.</a:t>
            </a:r>
          </a:p>
          <a:p>
            <a:pPr lvl="1"/>
            <a:r>
              <a:rPr lang="en-US" dirty="0" smtClean="0"/>
              <a:t>Representatives from </a:t>
            </a:r>
            <a:r>
              <a:rPr lang="en-US" dirty="0"/>
              <a:t>the National Association of City and County Health Officials (NACCHO</a:t>
            </a:r>
            <a:r>
              <a:rPr lang="en-US" dirty="0" smtClean="0"/>
              <a:t>)</a:t>
            </a:r>
          </a:p>
          <a:p>
            <a:pPr lvl="1"/>
            <a:r>
              <a:rPr lang="en-US" dirty="0" smtClean="0"/>
              <a:t>Local physicians, resident physicians, nurses and mid-levels.</a:t>
            </a:r>
          </a:p>
          <a:p>
            <a:pPr lvl="1"/>
            <a:r>
              <a:rPr lang="en-US" dirty="0" smtClean="0"/>
              <a:t>State and local law enforcement.</a:t>
            </a:r>
          </a:p>
          <a:p>
            <a:pPr lvl="1"/>
            <a:r>
              <a:rPr lang="en-US" dirty="0" smtClean="0"/>
              <a:t>Local hospital and out-patient case managers.</a:t>
            </a:r>
          </a:p>
          <a:p>
            <a:pPr lvl="1"/>
            <a:r>
              <a:rPr lang="en-US" dirty="0" smtClean="0"/>
              <a:t>Representatives from local drug abuse </a:t>
            </a:r>
            <a:r>
              <a:rPr lang="en-US" dirty="0"/>
              <a:t>m</a:t>
            </a:r>
            <a:r>
              <a:rPr lang="en-US" dirty="0" smtClean="0"/>
              <a:t>anagement programs.</a:t>
            </a:r>
          </a:p>
          <a:p>
            <a:pPr lvl="1"/>
            <a:r>
              <a:rPr lang="en-US" dirty="0" smtClean="0"/>
              <a:t>Local Pharmacists.</a:t>
            </a:r>
          </a:p>
          <a:p>
            <a:pPr lvl="1"/>
            <a:r>
              <a:rPr lang="en-US" dirty="0" smtClean="0"/>
              <a:t>Social Services.</a:t>
            </a:r>
            <a:endParaRPr lang="en-US" dirty="0"/>
          </a:p>
          <a:p>
            <a:pPr lvl="1"/>
            <a:endParaRPr lang="en-US" dirty="0" smtClean="0"/>
          </a:p>
          <a:p>
            <a:endParaRPr lang="en-US" dirty="0"/>
          </a:p>
        </p:txBody>
      </p:sp>
    </p:spTree>
    <p:extLst>
      <p:ext uri="{BB962C8B-B14F-4D97-AF65-F5344CB8AC3E}">
        <p14:creationId xmlns:p14="http://schemas.microsoft.com/office/powerpoint/2010/main" xmlns="" val="3619054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H.E.A.R.T. Objectives</a:t>
            </a:r>
          </a:p>
        </p:txBody>
      </p:sp>
      <p:sp>
        <p:nvSpPr>
          <p:cNvPr id="3" name="Content Placeholder 2"/>
          <p:cNvSpPr>
            <a:spLocks noGrp="1"/>
          </p:cNvSpPr>
          <p:nvPr>
            <p:ph idx="1"/>
          </p:nvPr>
        </p:nvSpPr>
        <p:spPr>
          <a:xfrm>
            <a:off x="685800" y="1447800"/>
            <a:ext cx="8229600" cy="5105399"/>
          </a:xfrm>
        </p:spPr>
        <p:txBody>
          <a:bodyPr>
            <a:normAutofit/>
          </a:bodyPr>
          <a:lstStyle/>
          <a:p>
            <a:pPr marL="0" lvl="0" indent="0">
              <a:spcAft>
                <a:spcPts val="1200"/>
              </a:spcAft>
              <a:buNone/>
            </a:pPr>
            <a:r>
              <a:rPr lang="en-US" sz="2400" b="1" dirty="0"/>
              <a:t>Objective 1:</a:t>
            </a:r>
            <a:r>
              <a:rPr lang="en-US" sz="2400" dirty="0"/>
              <a:t> </a:t>
            </a:r>
            <a:r>
              <a:rPr lang="en-US" sz="2400" dirty="0">
                <a:solidFill>
                  <a:schemeClr val="tx1"/>
                </a:solidFill>
              </a:rPr>
              <a:t>Discuss epidemiological and community methods of outbreak prevention and mitigation</a:t>
            </a:r>
            <a:r>
              <a:rPr lang="en-US" sz="2400" dirty="0" smtClean="0">
                <a:solidFill>
                  <a:schemeClr val="tx1"/>
                </a:solidFill>
              </a:rPr>
              <a:t>.</a:t>
            </a:r>
          </a:p>
          <a:p>
            <a:pPr marL="0" lvl="0" indent="0">
              <a:spcAft>
                <a:spcPts val="1200"/>
              </a:spcAft>
              <a:buNone/>
            </a:pPr>
            <a:r>
              <a:rPr lang="en-US" sz="2400" b="1" dirty="0" smtClean="0"/>
              <a:t>Objective </a:t>
            </a:r>
            <a:r>
              <a:rPr lang="en-US" sz="2400" b="1" dirty="0"/>
              <a:t>2:</a:t>
            </a:r>
            <a:r>
              <a:rPr lang="en-US" sz="2400" dirty="0"/>
              <a:t> </a:t>
            </a:r>
            <a:r>
              <a:rPr lang="en-US" sz="2400" dirty="0">
                <a:solidFill>
                  <a:schemeClr val="tx1"/>
                </a:solidFill>
              </a:rPr>
              <a:t>Discuss essential viral hepatitis/HIV outbreak response needs</a:t>
            </a:r>
            <a:r>
              <a:rPr lang="en-US" sz="2400" dirty="0" smtClean="0">
                <a:solidFill>
                  <a:schemeClr val="tx1"/>
                </a:solidFill>
              </a:rPr>
              <a:t>.</a:t>
            </a:r>
          </a:p>
          <a:p>
            <a:pPr marL="0" lvl="0" indent="0">
              <a:spcAft>
                <a:spcPts val="1200"/>
              </a:spcAft>
              <a:buNone/>
            </a:pPr>
            <a:r>
              <a:rPr lang="en-US" sz="2400" b="1" dirty="0" smtClean="0"/>
              <a:t>Objective 3:</a:t>
            </a:r>
            <a:r>
              <a:rPr lang="en-US" sz="2400" dirty="0"/>
              <a:t> </a:t>
            </a:r>
            <a:r>
              <a:rPr lang="en-US" sz="2400" dirty="0">
                <a:solidFill>
                  <a:schemeClr val="tx1"/>
                </a:solidFill>
              </a:rPr>
              <a:t>Examine information sharing processes with community partners</a:t>
            </a:r>
            <a:r>
              <a:rPr lang="en-US" sz="2400" dirty="0" smtClean="0">
                <a:solidFill>
                  <a:schemeClr val="tx1"/>
                </a:solidFill>
              </a:rPr>
              <a:t>.</a:t>
            </a:r>
          </a:p>
          <a:p>
            <a:pPr marL="0" lvl="0" indent="0">
              <a:spcAft>
                <a:spcPts val="1200"/>
              </a:spcAft>
              <a:buNone/>
            </a:pPr>
            <a:r>
              <a:rPr lang="en-US" sz="2400" b="1" dirty="0" smtClean="0"/>
              <a:t>Objective 4:</a:t>
            </a:r>
            <a:r>
              <a:rPr lang="en-US" sz="2400" dirty="0"/>
              <a:t> </a:t>
            </a:r>
            <a:r>
              <a:rPr lang="en-US" sz="2400" dirty="0">
                <a:solidFill>
                  <a:schemeClr val="tx1"/>
                </a:solidFill>
              </a:rPr>
              <a:t>Discuss laws, regulations, and </a:t>
            </a:r>
            <a:r>
              <a:rPr lang="en-US" sz="2400" dirty="0" smtClean="0">
                <a:solidFill>
                  <a:schemeClr val="tx1"/>
                </a:solidFill>
              </a:rPr>
              <a:t>procedures </a:t>
            </a:r>
            <a:r>
              <a:rPr lang="en-US" sz="2400" dirty="0">
                <a:solidFill>
                  <a:schemeClr val="tx1"/>
                </a:solidFill>
              </a:rPr>
              <a:t>for </a:t>
            </a:r>
            <a:r>
              <a:rPr lang="en-US" sz="2400" dirty="0" smtClean="0">
                <a:solidFill>
                  <a:schemeClr val="tx1"/>
                </a:solidFill>
              </a:rPr>
              <a:t>viral hepatitis/HIV outbreak </a:t>
            </a:r>
            <a:r>
              <a:rPr lang="en-US" sz="2400" dirty="0">
                <a:solidFill>
                  <a:schemeClr val="tx1"/>
                </a:solidFill>
              </a:rPr>
              <a:t>response and recovery</a:t>
            </a:r>
            <a:r>
              <a:rPr lang="en-US" sz="2400" dirty="0" smtClean="0">
                <a:solidFill>
                  <a:schemeClr val="tx1"/>
                </a:solidFill>
              </a:rPr>
              <a:t>.</a:t>
            </a:r>
          </a:p>
        </p:txBody>
      </p:sp>
    </p:spTree>
    <p:extLst>
      <p:ext uri="{BB962C8B-B14F-4D97-AF65-F5344CB8AC3E}">
        <p14:creationId xmlns:p14="http://schemas.microsoft.com/office/powerpoint/2010/main" xmlns="" val="30481221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8382000" cy="1143000"/>
          </a:xfrm>
        </p:spPr>
        <p:txBody>
          <a:bodyPr>
            <a:normAutofit/>
          </a:bodyPr>
          <a:lstStyle/>
          <a:p>
            <a:r>
              <a:rPr lang="en-US" dirty="0" smtClean="0"/>
              <a:t>Participant Roles and Responsibilities</a:t>
            </a:r>
          </a:p>
        </p:txBody>
      </p:sp>
      <p:sp>
        <p:nvSpPr>
          <p:cNvPr id="5" name="Content Placeholder 4"/>
          <p:cNvSpPr>
            <a:spLocks noGrp="1"/>
          </p:cNvSpPr>
          <p:nvPr>
            <p:ph idx="1"/>
          </p:nvPr>
        </p:nvSpPr>
        <p:spPr>
          <a:xfrm>
            <a:off x="609600" y="1447800"/>
            <a:ext cx="8077200" cy="4678363"/>
          </a:xfrm>
        </p:spPr>
        <p:txBody>
          <a:bodyPr>
            <a:normAutofit lnSpcReduction="10000"/>
          </a:bodyPr>
          <a:lstStyle/>
          <a:p>
            <a:pPr marL="0" indent="0">
              <a:spcAft>
                <a:spcPts val="1200"/>
              </a:spcAft>
              <a:buNone/>
              <a:defRPr/>
            </a:pPr>
            <a:r>
              <a:rPr lang="en-US" sz="2800" b="1" dirty="0" smtClean="0"/>
              <a:t>Players:</a:t>
            </a:r>
            <a:r>
              <a:rPr lang="en-US" sz="2800" dirty="0" smtClean="0"/>
              <a:t> </a:t>
            </a:r>
            <a:r>
              <a:rPr lang="en-US" sz="2800" dirty="0" smtClean="0">
                <a:solidFill>
                  <a:schemeClr val="tx1"/>
                </a:solidFill>
              </a:rPr>
              <a:t>Respond to the situation presented based on current plans, policies, and procedures</a:t>
            </a:r>
          </a:p>
          <a:p>
            <a:pPr marL="0" indent="0">
              <a:spcAft>
                <a:spcPts val="1200"/>
              </a:spcAft>
              <a:buNone/>
              <a:defRPr/>
            </a:pPr>
            <a:r>
              <a:rPr lang="en-US" sz="2800" b="1" dirty="0" smtClean="0"/>
              <a:t>Facilitators:</a:t>
            </a:r>
            <a:r>
              <a:rPr lang="en-US" sz="2800" dirty="0" smtClean="0"/>
              <a:t> </a:t>
            </a:r>
            <a:r>
              <a:rPr lang="en-US" sz="2800" dirty="0" smtClean="0">
                <a:solidFill>
                  <a:schemeClr val="tx1"/>
                </a:solidFill>
              </a:rPr>
              <a:t>Provide situation updates and moderated discussions</a:t>
            </a:r>
          </a:p>
          <a:p>
            <a:pPr marL="0" indent="0">
              <a:spcAft>
                <a:spcPts val="1200"/>
              </a:spcAft>
              <a:buNone/>
              <a:defRPr/>
            </a:pPr>
            <a:r>
              <a:rPr lang="en-US" sz="2800" b="1" dirty="0" smtClean="0"/>
              <a:t>Evaluators:</a:t>
            </a:r>
            <a:r>
              <a:rPr lang="en-US" sz="2800" dirty="0" smtClean="0"/>
              <a:t> </a:t>
            </a:r>
            <a:r>
              <a:rPr lang="en-US" sz="2800" dirty="0" smtClean="0">
                <a:solidFill>
                  <a:schemeClr val="tx1"/>
                </a:solidFill>
              </a:rPr>
              <a:t>Observe and document player discussions</a:t>
            </a:r>
          </a:p>
          <a:p>
            <a:pPr marL="0" indent="0">
              <a:spcAft>
                <a:spcPts val="1200"/>
              </a:spcAft>
              <a:buNone/>
              <a:defRPr/>
            </a:pPr>
            <a:r>
              <a:rPr lang="en-US" sz="2800" b="1" dirty="0"/>
              <a:t>Observers:</a:t>
            </a:r>
            <a:r>
              <a:rPr lang="en-US" sz="2800" dirty="0"/>
              <a:t>  </a:t>
            </a:r>
            <a:r>
              <a:rPr lang="en-US" sz="2800" dirty="0">
                <a:solidFill>
                  <a:schemeClr val="tx1"/>
                </a:solidFill>
              </a:rPr>
              <a:t>Support players in developing responses, but do not participate in moderated discussion</a:t>
            </a:r>
          </a:p>
          <a:p>
            <a:pPr marL="0" indent="0">
              <a:spcAft>
                <a:spcPts val="1200"/>
              </a:spcAft>
              <a:buNone/>
              <a:defRPr/>
            </a:pPr>
            <a:endParaRPr lang="en-US" dirty="0" smtClean="0"/>
          </a:p>
          <a:p>
            <a:pPr>
              <a:spcAft>
                <a:spcPts val="1200"/>
              </a:spcAft>
              <a:defRPr/>
            </a:pPr>
            <a:endParaRPr lang="en-US" dirty="0"/>
          </a:p>
        </p:txBody>
      </p:sp>
    </p:spTree>
    <p:extLst>
      <p:ext uri="{BB962C8B-B14F-4D97-AF65-F5344CB8AC3E}">
        <p14:creationId xmlns:p14="http://schemas.microsoft.com/office/powerpoint/2010/main" xmlns="" val="2072779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304800"/>
            <a:ext cx="8229600" cy="990600"/>
          </a:xfrm>
        </p:spPr>
        <p:txBody>
          <a:bodyPr/>
          <a:lstStyle/>
          <a:p>
            <a:r>
              <a:rPr lang="en-US" dirty="0"/>
              <a:t>H.E.A.R.T. Exercise </a:t>
            </a:r>
            <a:r>
              <a:rPr lang="en-US" dirty="0" smtClean="0"/>
              <a:t>Structure</a:t>
            </a:r>
          </a:p>
        </p:txBody>
      </p:sp>
      <p:sp>
        <p:nvSpPr>
          <p:cNvPr id="9220" name="Content Placeholder 4"/>
          <p:cNvSpPr>
            <a:spLocks noGrp="1"/>
          </p:cNvSpPr>
          <p:nvPr>
            <p:ph idx="1"/>
          </p:nvPr>
        </p:nvSpPr>
        <p:spPr bwMode="auto">
          <a:xfrm>
            <a:off x="457200" y="1371600"/>
            <a:ext cx="8229600" cy="5105400"/>
          </a:xfrm>
          <a:noFill/>
          <a:ln>
            <a:miter lim="800000"/>
            <a:headEnd/>
            <a:tailEnd/>
          </a:ln>
        </p:spPr>
        <p:txBody>
          <a:bodyPr vert="horz" wrap="square" lIns="91440" tIns="45720" rIns="91440" bIns="45720" numCol="1" anchor="t" anchorCtr="0" compatLnSpc="1">
            <a:prstTxWarp prst="textNoShape">
              <a:avLst/>
            </a:prstTxWarp>
            <a:normAutofit fontScale="92500" lnSpcReduction="10000"/>
          </a:bodyPr>
          <a:lstStyle/>
          <a:p>
            <a:r>
              <a:rPr lang="en-US" sz="2600" dirty="0" smtClean="0">
                <a:solidFill>
                  <a:schemeClr val="tx1"/>
                </a:solidFill>
              </a:rPr>
              <a:t>A HIV and hepatitis outbreak scenario was created for </a:t>
            </a:r>
            <a:r>
              <a:rPr lang="en-US" sz="2600" dirty="0" smtClean="0"/>
              <a:t>the </a:t>
            </a:r>
            <a:r>
              <a:rPr lang="en-US" sz="2600" dirty="0" smtClean="0">
                <a:solidFill>
                  <a:schemeClr val="tx1"/>
                </a:solidFill>
              </a:rPr>
              <a:t>exercise.</a:t>
            </a:r>
          </a:p>
          <a:p>
            <a:r>
              <a:rPr lang="en-US" sz="2600" dirty="0" smtClean="0">
                <a:solidFill>
                  <a:schemeClr val="tx1"/>
                </a:solidFill>
              </a:rPr>
              <a:t>The exercise consists of three modules:</a:t>
            </a:r>
          </a:p>
          <a:p>
            <a:pPr lvl="1"/>
            <a:r>
              <a:rPr lang="en-US" sz="2600" dirty="0"/>
              <a:t>Module 1: </a:t>
            </a:r>
            <a:r>
              <a:rPr lang="en-US" sz="2600" dirty="0">
                <a:solidFill>
                  <a:schemeClr val="tx1"/>
                </a:solidFill>
              </a:rPr>
              <a:t>Exercise background and initial outbreak response in affected counties </a:t>
            </a:r>
            <a:endParaRPr lang="en-US" sz="2600" dirty="0" smtClean="0">
              <a:solidFill>
                <a:schemeClr val="tx1"/>
              </a:solidFill>
            </a:endParaRPr>
          </a:p>
          <a:p>
            <a:pPr lvl="1"/>
            <a:r>
              <a:rPr lang="en-US" sz="2600" dirty="0" smtClean="0"/>
              <a:t>Module </a:t>
            </a:r>
            <a:r>
              <a:rPr lang="en-US" sz="2600" dirty="0"/>
              <a:t>2: </a:t>
            </a:r>
            <a:r>
              <a:rPr lang="en-US" sz="2600" dirty="0">
                <a:solidFill>
                  <a:schemeClr val="tx1"/>
                </a:solidFill>
              </a:rPr>
              <a:t>Community Impact and Public </a:t>
            </a:r>
            <a:r>
              <a:rPr lang="en-US" sz="2600" dirty="0" smtClean="0">
                <a:solidFill>
                  <a:schemeClr val="tx1"/>
                </a:solidFill>
              </a:rPr>
              <a:t>Information/Education</a:t>
            </a:r>
          </a:p>
          <a:p>
            <a:pPr lvl="1"/>
            <a:r>
              <a:rPr lang="en-US" sz="2600" dirty="0" smtClean="0"/>
              <a:t>Module 3: </a:t>
            </a:r>
            <a:r>
              <a:rPr lang="en-US" sz="2400" dirty="0">
                <a:solidFill>
                  <a:schemeClr val="tx1"/>
                </a:solidFill>
              </a:rPr>
              <a:t>Looking </a:t>
            </a:r>
            <a:r>
              <a:rPr lang="en-US" sz="2400" dirty="0" smtClean="0">
                <a:solidFill>
                  <a:schemeClr val="tx1"/>
                </a:solidFill>
              </a:rPr>
              <a:t>forward</a:t>
            </a:r>
          </a:p>
          <a:p>
            <a:r>
              <a:rPr lang="en-US" sz="2600" dirty="0" smtClean="0">
                <a:solidFill>
                  <a:schemeClr val="tx1"/>
                </a:solidFill>
              </a:rPr>
              <a:t>Each </a:t>
            </a:r>
            <a:r>
              <a:rPr lang="en-US" sz="2600" dirty="0">
                <a:solidFill>
                  <a:schemeClr val="tx1"/>
                </a:solidFill>
              </a:rPr>
              <a:t>module </a:t>
            </a:r>
            <a:r>
              <a:rPr lang="en-US" sz="2600" dirty="0" smtClean="0">
                <a:solidFill>
                  <a:schemeClr val="tx1"/>
                </a:solidFill>
              </a:rPr>
              <a:t>began </a:t>
            </a:r>
            <a:r>
              <a:rPr lang="en-US" sz="2600" dirty="0">
                <a:solidFill>
                  <a:schemeClr val="tx1"/>
                </a:solidFill>
              </a:rPr>
              <a:t>with a multimedia update that summarizes key events occurring within that time period. </a:t>
            </a:r>
            <a:endParaRPr lang="en-US" sz="2600" dirty="0" smtClean="0">
              <a:solidFill>
                <a:schemeClr val="tx1"/>
              </a:solidFill>
            </a:endParaRPr>
          </a:p>
          <a:p>
            <a:r>
              <a:rPr lang="en-US" sz="2600" dirty="0" smtClean="0">
                <a:solidFill>
                  <a:schemeClr val="tx1"/>
                </a:solidFill>
              </a:rPr>
              <a:t>After </a:t>
            </a:r>
            <a:r>
              <a:rPr lang="en-US" sz="2600" dirty="0">
                <a:solidFill>
                  <a:schemeClr val="tx1"/>
                </a:solidFill>
              </a:rPr>
              <a:t>the updates, participants </a:t>
            </a:r>
            <a:r>
              <a:rPr lang="en-US" sz="2600" dirty="0" smtClean="0">
                <a:solidFill>
                  <a:schemeClr val="tx1"/>
                </a:solidFill>
              </a:rPr>
              <a:t>reviewed </a:t>
            </a:r>
            <a:r>
              <a:rPr lang="en-US" sz="2600" dirty="0">
                <a:solidFill>
                  <a:schemeClr val="tx1"/>
                </a:solidFill>
              </a:rPr>
              <a:t>the situation and </a:t>
            </a:r>
            <a:r>
              <a:rPr lang="en-US" sz="2600" dirty="0" smtClean="0">
                <a:solidFill>
                  <a:schemeClr val="tx1"/>
                </a:solidFill>
              </a:rPr>
              <a:t>engaged in a </a:t>
            </a:r>
            <a:r>
              <a:rPr lang="en-US" sz="2600" dirty="0">
                <a:solidFill>
                  <a:schemeClr val="tx1"/>
                </a:solidFill>
              </a:rPr>
              <a:t>functional group discussion </a:t>
            </a:r>
            <a:r>
              <a:rPr lang="en-US" sz="2600" dirty="0" smtClean="0">
                <a:solidFill>
                  <a:schemeClr val="tx1"/>
                </a:solidFill>
              </a:rPr>
              <a:t>on the appropriate responses to the issues presented. </a:t>
            </a:r>
          </a:p>
          <a:p>
            <a:endParaRPr lang="en-US" dirty="0" smtClean="0"/>
          </a:p>
        </p:txBody>
      </p:sp>
    </p:spTree>
    <p:extLst>
      <p:ext uri="{BB962C8B-B14F-4D97-AF65-F5344CB8AC3E}">
        <p14:creationId xmlns:p14="http://schemas.microsoft.com/office/powerpoint/2010/main" xmlns="" val="31263373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Recipe for Disaster </a:t>
            </a:r>
          </a:p>
        </p:txBody>
      </p:sp>
      <p:sp>
        <p:nvSpPr>
          <p:cNvPr id="3" name="Text Placeholder 2"/>
          <p:cNvSpPr>
            <a:spLocks noGrp="1"/>
          </p:cNvSpPr>
          <p:nvPr>
            <p:ph type="body" idx="1"/>
          </p:nvPr>
        </p:nvSpPr>
        <p:spPr/>
        <p:txBody>
          <a:bodyPr/>
          <a:lstStyle/>
          <a:p>
            <a:r>
              <a:rPr lang="en-US" dirty="0" smtClean="0"/>
              <a:t>Establish the background </a:t>
            </a:r>
            <a:r>
              <a:rPr lang="en-US" dirty="0"/>
              <a:t>and initial outbreak </a:t>
            </a:r>
            <a:r>
              <a:rPr lang="en-US" dirty="0" smtClean="0"/>
              <a:t>details in the affected </a:t>
            </a:r>
            <a:r>
              <a:rPr lang="en-US" dirty="0"/>
              <a:t>counties </a:t>
            </a:r>
            <a:endParaRPr lang="en-US" dirty="0" smtClean="0"/>
          </a:p>
          <a:p>
            <a:endParaRPr lang="en-US" dirty="0"/>
          </a:p>
        </p:txBody>
      </p:sp>
    </p:spTree>
    <p:extLst>
      <p:ext uri="{BB962C8B-B14F-4D97-AF65-F5344CB8AC3E}">
        <p14:creationId xmlns:p14="http://schemas.microsoft.com/office/powerpoint/2010/main" xmlns="" val="30009210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28600"/>
            <a:ext cx="8839200" cy="1143000"/>
          </a:xfrm>
        </p:spPr>
        <p:txBody>
          <a:bodyPr>
            <a:noAutofit/>
          </a:bodyPr>
          <a:lstStyle/>
          <a:p>
            <a:r>
              <a:rPr lang="en-US" sz="3600" dirty="0"/>
              <a:t>Module 1: </a:t>
            </a:r>
            <a:r>
              <a:rPr lang="en-US" sz="3600" dirty="0" smtClean="0"/>
              <a:t>Recipe for Disaster </a:t>
            </a:r>
            <a:endParaRPr lang="en-US" sz="3600" dirty="0"/>
          </a:p>
        </p:txBody>
      </p:sp>
      <p:sp>
        <p:nvSpPr>
          <p:cNvPr id="3" name="Content Placeholder 2"/>
          <p:cNvSpPr>
            <a:spLocks noGrp="1"/>
          </p:cNvSpPr>
          <p:nvPr>
            <p:ph idx="1"/>
          </p:nvPr>
        </p:nvSpPr>
        <p:spPr>
          <a:xfrm>
            <a:off x="457200" y="1371600"/>
            <a:ext cx="8077200" cy="5257800"/>
          </a:xfrm>
        </p:spPr>
        <p:txBody>
          <a:bodyPr>
            <a:normAutofit/>
          </a:bodyPr>
          <a:lstStyle/>
          <a:p>
            <a:r>
              <a:rPr lang="en-US" dirty="0" smtClean="0"/>
              <a:t>The scenario was presented as part of the annual Remote Area Medical (RAM) held at the Wise </a:t>
            </a:r>
            <a:r>
              <a:rPr lang="en-US" dirty="0"/>
              <a:t>County Fairgrounds </a:t>
            </a:r>
            <a:r>
              <a:rPr lang="en-US" dirty="0" smtClean="0"/>
              <a:t>each July</a:t>
            </a:r>
          </a:p>
          <a:p>
            <a:pPr lvl="1"/>
            <a:r>
              <a:rPr lang="en-US" dirty="0" smtClean="0"/>
              <a:t>Southwest </a:t>
            </a:r>
            <a:r>
              <a:rPr lang="en-US" dirty="0"/>
              <a:t>Virginia’s Health Wagon partners with RAM yearly for this event and along with 1,000- 1,500 volunteers from many organizations and </a:t>
            </a:r>
            <a:r>
              <a:rPr lang="en-US" dirty="0" smtClean="0"/>
              <a:t>regions; </a:t>
            </a:r>
            <a:r>
              <a:rPr lang="en-US" dirty="0"/>
              <a:t>provides medical, dental, and vision care to an estimated 2,500 attendees, at no </a:t>
            </a:r>
            <a:r>
              <a:rPr lang="en-US" dirty="0" smtClean="0"/>
              <a:t>cost.</a:t>
            </a:r>
          </a:p>
          <a:p>
            <a:pPr lvl="1"/>
            <a:r>
              <a:rPr lang="en-US" dirty="0" smtClean="0"/>
              <a:t>Attendees </a:t>
            </a:r>
            <a:r>
              <a:rPr lang="en-US" dirty="0"/>
              <a:t>come from outside of Wise County and </a:t>
            </a:r>
            <a:r>
              <a:rPr lang="en-US" dirty="0" smtClean="0"/>
              <a:t>Virginia and many sleep </a:t>
            </a:r>
            <a:r>
              <a:rPr lang="en-US" dirty="0"/>
              <a:t>in their cars or </a:t>
            </a:r>
            <a:r>
              <a:rPr lang="en-US" dirty="0" smtClean="0"/>
              <a:t>tents.</a:t>
            </a:r>
            <a:endParaRPr lang="en-US" dirty="0"/>
          </a:p>
          <a:p>
            <a:pPr lvl="1"/>
            <a:r>
              <a:rPr lang="en-US" dirty="0"/>
              <a:t>Attendees are usually low-income, uninsured or </a:t>
            </a:r>
            <a:r>
              <a:rPr lang="en-US" dirty="0" smtClean="0"/>
              <a:t>under-insured.</a:t>
            </a:r>
            <a:endParaRPr lang="en-US" dirty="0"/>
          </a:p>
          <a:p>
            <a:pPr lvl="1"/>
            <a:r>
              <a:rPr lang="en-US" dirty="0"/>
              <a:t>Patients are electronically </a:t>
            </a:r>
            <a:r>
              <a:rPr lang="en-US" dirty="0" smtClean="0"/>
              <a:t>registered prior </a:t>
            </a:r>
            <a:r>
              <a:rPr lang="en-US" dirty="0"/>
              <a:t>to receiving </a:t>
            </a:r>
            <a:r>
              <a:rPr lang="en-US" dirty="0" smtClean="0"/>
              <a:t>services.</a:t>
            </a:r>
            <a:endParaRPr lang="en-US" dirty="0"/>
          </a:p>
        </p:txBody>
      </p:sp>
    </p:spTree>
    <p:extLst>
      <p:ext uri="{BB962C8B-B14F-4D97-AF65-F5344CB8AC3E}">
        <p14:creationId xmlns:p14="http://schemas.microsoft.com/office/powerpoint/2010/main" xmlns="" val="38842395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8600" y="228600"/>
            <a:ext cx="8839200" cy="1143000"/>
          </a:xfrm>
        </p:spPr>
        <p:txBody>
          <a:bodyPr>
            <a:noAutofit/>
          </a:bodyPr>
          <a:lstStyle/>
          <a:p>
            <a:r>
              <a:rPr lang="en-US" sz="3600" dirty="0"/>
              <a:t>Module 1: </a:t>
            </a:r>
            <a:r>
              <a:rPr lang="en-US" sz="3600" dirty="0" smtClean="0"/>
              <a:t>Recipe for Disaster </a:t>
            </a:r>
            <a:endParaRPr lang="en-US" sz="3600" dirty="0"/>
          </a:p>
        </p:txBody>
      </p:sp>
      <p:sp>
        <p:nvSpPr>
          <p:cNvPr id="4" name="Content Placeholder 5"/>
          <p:cNvSpPr>
            <a:spLocks noGrp="1"/>
          </p:cNvSpPr>
          <p:nvPr>
            <p:ph idx="1"/>
          </p:nvPr>
        </p:nvSpPr>
        <p:spPr bwMode="auto">
          <a:xfrm>
            <a:off x="457200" y="1828800"/>
            <a:ext cx="4191000" cy="46482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dirty="0" smtClean="0"/>
              <a:t>Law </a:t>
            </a:r>
            <a:r>
              <a:rPr lang="en-US" dirty="0"/>
              <a:t>enforcement responded to a 911 call about an </a:t>
            </a:r>
            <a:r>
              <a:rPr lang="en-US" dirty="0" smtClean="0"/>
              <a:t>overdose in Wise.</a:t>
            </a:r>
          </a:p>
          <a:p>
            <a:r>
              <a:rPr lang="en-US" dirty="0"/>
              <a:t>Counterfeit prescription opioid pills (OxyContin®) laced with Fentanyl were the presumed cause.</a:t>
            </a:r>
          </a:p>
          <a:p>
            <a:r>
              <a:rPr lang="en-US" dirty="0" smtClean="0"/>
              <a:t>Patient </a:t>
            </a:r>
            <a:r>
              <a:rPr lang="en-US" dirty="0"/>
              <a:t>was transported and naloxone was administered by </a:t>
            </a:r>
            <a:r>
              <a:rPr lang="en-US" dirty="0" smtClean="0"/>
              <a:t>EMS.</a:t>
            </a:r>
          </a:p>
          <a:p>
            <a:endParaRPr lang="en-US" dirty="0" smtClean="0"/>
          </a:p>
        </p:txBody>
      </p:sp>
      <p:sp>
        <p:nvSpPr>
          <p:cNvPr id="5" name="Subtitle 2"/>
          <p:cNvSpPr txBox="1">
            <a:spLocks/>
          </p:cNvSpPr>
          <p:nvPr/>
        </p:nvSpPr>
        <p:spPr>
          <a:xfrm>
            <a:off x="457200" y="1371600"/>
            <a:ext cx="6400800" cy="460375"/>
          </a:xfrm>
          <a:prstGeom prst="rect">
            <a:avLst/>
          </a:prstGeom>
        </p:spPr>
        <p:txBody>
          <a:bodyPr/>
          <a:lstStyle/>
          <a:p>
            <a:pPr marL="228600" indent="-228600" eaLnBrk="0" hangingPunct="0">
              <a:spcBef>
                <a:spcPct val="20000"/>
              </a:spcBef>
              <a:buClr>
                <a:srgbClr val="333333"/>
              </a:buClr>
              <a:defRPr/>
            </a:pPr>
            <a:r>
              <a:rPr lang="en-US" sz="2400" b="1" kern="0" dirty="0" smtClean="0">
                <a:latin typeface="Arial" panose="020B0604020202020204" pitchFamily="34" charset="0"/>
                <a:cs typeface="Arial" panose="020B0604020202020204" pitchFamily="34" charset="0"/>
              </a:rPr>
              <a:t>August 28, 2016</a:t>
            </a:r>
            <a:endParaRPr lang="en-US" sz="2400" b="1" kern="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10080" y="2055813"/>
            <a:ext cx="4135900" cy="3201987"/>
          </a:xfrm>
          <a:prstGeom prst="rect">
            <a:avLst/>
          </a:prstGeom>
        </p:spPr>
      </p:pic>
    </p:spTree>
    <p:extLst>
      <p:ext uri="{BB962C8B-B14F-4D97-AF65-F5344CB8AC3E}">
        <p14:creationId xmlns:p14="http://schemas.microsoft.com/office/powerpoint/2010/main" xmlns="" val="216977883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28600"/>
            <a:ext cx="8839200" cy="1143000"/>
          </a:xfrm>
        </p:spPr>
        <p:txBody>
          <a:bodyPr>
            <a:noAutofit/>
          </a:bodyPr>
          <a:lstStyle/>
          <a:p>
            <a:r>
              <a:rPr lang="en-US" sz="3600" dirty="0"/>
              <a:t>Module 1: </a:t>
            </a:r>
            <a:r>
              <a:rPr lang="en-US" sz="3600" dirty="0" smtClean="0"/>
              <a:t>Recipe for Disaster </a:t>
            </a:r>
            <a:endParaRPr lang="en-US" sz="3600" dirty="0"/>
          </a:p>
        </p:txBody>
      </p:sp>
      <p:sp>
        <p:nvSpPr>
          <p:cNvPr id="15365" name="Content Placeholder 5"/>
          <p:cNvSpPr>
            <a:spLocks noGrp="1"/>
          </p:cNvSpPr>
          <p:nvPr>
            <p:ph idx="1"/>
          </p:nvPr>
        </p:nvSpPr>
        <p:spPr bwMode="auto">
          <a:xfrm>
            <a:off x="2638107" y="1371600"/>
            <a:ext cx="5439093" cy="55626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2400" dirty="0" smtClean="0"/>
              <a:t>The p</a:t>
            </a:r>
            <a:r>
              <a:rPr lang="en-US" sz="2400" dirty="0" smtClean="0">
                <a:solidFill>
                  <a:schemeClr val="tx1"/>
                </a:solidFill>
              </a:rPr>
              <a:t>atient </a:t>
            </a:r>
            <a:r>
              <a:rPr lang="en-US" sz="2400" dirty="0">
                <a:solidFill>
                  <a:schemeClr val="tx1"/>
                </a:solidFill>
              </a:rPr>
              <a:t>died </a:t>
            </a:r>
            <a:r>
              <a:rPr lang="en-US" sz="2400" dirty="0" smtClean="0">
                <a:solidFill>
                  <a:schemeClr val="tx1"/>
                </a:solidFill>
              </a:rPr>
              <a:t>due to overdose. </a:t>
            </a:r>
            <a:r>
              <a:rPr lang="en-US" sz="2400" dirty="0"/>
              <a:t>N</a:t>
            </a:r>
            <a:r>
              <a:rPr lang="en-US" sz="2400" dirty="0" smtClean="0">
                <a:solidFill>
                  <a:schemeClr val="tx1"/>
                </a:solidFill>
              </a:rPr>
              <a:t>o information </a:t>
            </a:r>
            <a:r>
              <a:rPr lang="en-US" sz="2400" dirty="0">
                <a:solidFill>
                  <a:schemeClr val="tx1"/>
                </a:solidFill>
              </a:rPr>
              <a:t>about </a:t>
            </a:r>
            <a:r>
              <a:rPr lang="en-US" sz="2400" dirty="0" smtClean="0">
                <a:solidFill>
                  <a:schemeClr val="tx1"/>
                </a:solidFill>
              </a:rPr>
              <a:t>his contacts was available.</a:t>
            </a:r>
            <a:endParaRPr lang="en-US" sz="2400" dirty="0">
              <a:solidFill>
                <a:schemeClr val="tx1"/>
              </a:solidFill>
            </a:endParaRPr>
          </a:p>
          <a:p>
            <a:r>
              <a:rPr lang="en-US" sz="2400" dirty="0" smtClean="0">
                <a:solidFill>
                  <a:schemeClr val="tx1"/>
                </a:solidFill>
              </a:rPr>
              <a:t>Patient’s initial test results were positive </a:t>
            </a:r>
            <a:r>
              <a:rPr lang="en-US" sz="2400" dirty="0">
                <a:solidFill>
                  <a:schemeClr val="tx1"/>
                </a:solidFill>
              </a:rPr>
              <a:t>for </a:t>
            </a:r>
            <a:r>
              <a:rPr lang="en-US" sz="2400" dirty="0" smtClean="0">
                <a:solidFill>
                  <a:schemeClr val="tx1"/>
                </a:solidFill>
              </a:rPr>
              <a:t>HIV, hep C, antibodies and hep </a:t>
            </a:r>
            <a:r>
              <a:rPr lang="en-US" sz="2400" dirty="0">
                <a:solidFill>
                  <a:schemeClr val="tx1"/>
                </a:solidFill>
              </a:rPr>
              <a:t>B surface </a:t>
            </a:r>
            <a:r>
              <a:rPr lang="en-US" sz="2400" dirty="0" smtClean="0">
                <a:solidFill>
                  <a:schemeClr val="tx1"/>
                </a:solidFill>
              </a:rPr>
              <a:t>antigen.</a:t>
            </a:r>
          </a:p>
          <a:p>
            <a:r>
              <a:rPr lang="en-US" sz="2400" dirty="0" smtClean="0">
                <a:solidFill>
                  <a:schemeClr val="tx1"/>
                </a:solidFill>
              </a:rPr>
              <a:t>An investigation revealed he was present at the July </a:t>
            </a:r>
            <a:r>
              <a:rPr lang="en-US" sz="2400" dirty="0">
                <a:solidFill>
                  <a:schemeClr val="tx1"/>
                </a:solidFill>
              </a:rPr>
              <a:t>RAM in Wise </a:t>
            </a:r>
            <a:r>
              <a:rPr lang="en-US" sz="2400" dirty="0" smtClean="0">
                <a:solidFill>
                  <a:schemeClr val="tx1"/>
                </a:solidFill>
              </a:rPr>
              <a:t>County and </a:t>
            </a:r>
            <a:r>
              <a:rPr lang="en-US" sz="2400" dirty="0">
                <a:solidFill>
                  <a:schemeClr val="tx1"/>
                </a:solidFill>
              </a:rPr>
              <a:t>attended a party </a:t>
            </a:r>
            <a:r>
              <a:rPr lang="en-US" sz="2400" dirty="0" smtClean="0">
                <a:solidFill>
                  <a:schemeClr val="tx1"/>
                </a:solidFill>
              </a:rPr>
              <a:t>on Day 2 of the event.</a:t>
            </a:r>
          </a:p>
          <a:p>
            <a:r>
              <a:rPr lang="en-US" sz="2400" dirty="0" smtClean="0">
                <a:solidFill>
                  <a:schemeClr val="tx1"/>
                </a:solidFill>
              </a:rPr>
              <a:t>He also engaged </a:t>
            </a:r>
            <a:r>
              <a:rPr lang="en-US" sz="2400" dirty="0">
                <a:solidFill>
                  <a:schemeClr val="tx1"/>
                </a:solidFill>
              </a:rPr>
              <a:t>in extensive drug use, </a:t>
            </a:r>
            <a:r>
              <a:rPr lang="en-US" sz="2400" dirty="0" smtClean="0">
                <a:solidFill>
                  <a:schemeClr val="tx1"/>
                </a:solidFill>
              </a:rPr>
              <a:t>including needle </a:t>
            </a:r>
            <a:r>
              <a:rPr lang="en-US" sz="2400" dirty="0">
                <a:solidFill>
                  <a:schemeClr val="tx1"/>
                </a:solidFill>
              </a:rPr>
              <a:t>sharing, </a:t>
            </a:r>
            <a:r>
              <a:rPr lang="en-US" sz="2400" dirty="0" smtClean="0">
                <a:solidFill>
                  <a:schemeClr val="tx1"/>
                </a:solidFill>
              </a:rPr>
              <a:t>and unprotected </a:t>
            </a:r>
            <a:r>
              <a:rPr lang="en-US" sz="2400" dirty="0">
                <a:solidFill>
                  <a:schemeClr val="tx1"/>
                </a:solidFill>
              </a:rPr>
              <a:t>sex with multiple </a:t>
            </a:r>
            <a:r>
              <a:rPr lang="en-US" sz="2400" dirty="0" smtClean="0">
                <a:solidFill>
                  <a:schemeClr val="tx1"/>
                </a:solidFill>
              </a:rPr>
              <a:t>partners.</a:t>
            </a:r>
          </a:p>
        </p:txBody>
      </p:sp>
      <p:sp>
        <p:nvSpPr>
          <p:cNvPr id="2" name="AutoShape 2" descr="Image result for radford university homecoming 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3" name="Picture 2"/>
          <p:cNvPicPr>
            <a:picLocks noChangeAspect="1"/>
          </p:cNvPicPr>
          <p:nvPr/>
        </p:nvPicPr>
        <p:blipFill rotWithShape="1">
          <a:blip r:embed="rId3" cstate="print">
            <a:extLst>
              <a:ext uri="{BEBA8EAE-BF5A-486C-A8C5-ECC9F3942E4B}">
                <a14:imgProps xmlns:a14="http://schemas.microsoft.com/office/drawing/2010/main" xmlns="">
                  <a14:imgLayer r:embed="rId4">
                    <a14:imgEffect>
                      <a14:brightnessContrast bright="20000" contrast="-20000"/>
                    </a14:imgEffect>
                  </a14:imgLayer>
                </a14:imgProps>
              </a:ext>
              <a:ext uri="{28A0092B-C50C-407E-A947-70E740481C1C}">
                <a14:useLocalDpi xmlns:a14="http://schemas.microsoft.com/office/drawing/2010/main" xmlns="" val="0"/>
              </a:ext>
            </a:extLst>
          </a:blip>
          <a:srcRect l="8400"/>
          <a:stretch/>
        </p:blipFill>
        <p:spPr>
          <a:xfrm rot="16200000">
            <a:off x="-490783" y="2540625"/>
            <a:ext cx="4069314" cy="2188464"/>
          </a:xfrm>
          <a:prstGeom prst="rect">
            <a:avLst/>
          </a:prstGeom>
          <a:effectLst>
            <a:softEdge rad="31750"/>
          </a:effectLst>
        </p:spPr>
      </p:pic>
    </p:spTree>
    <p:extLst>
      <p:ext uri="{BB962C8B-B14F-4D97-AF65-F5344CB8AC3E}">
        <p14:creationId xmlns:p14="http://schemas.microsoft.com/office/powerpoint/2010/main" xmlns="" val="9789679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Module 2: </a:t>
            </a:r>
            <a:r>
              <a:rPr lang="en-US" sz="3600" dirty="0" smtClean="0"/>
              <a:t>The “Tupperware</a:t>
            </a:r>
            <a:r>
              <a:rPr lang="en-US" sz="3600" dirty="0"/>
              <a:t>” Party</a:t>
            </a:r>
          </a:p>
        </p:txBody>
      </p:sp>
      <p:sp>
        <p:nvSpPr>
          <p:cNvPr id="3" name="Text Placeholder 2"/>
          <p:cNvSpPr>
            <a:spLocks noGrp="1"/>
          </p:cNvSpPr>
          <p:nvPr>
            <p:ph type="body" idx="1"/>
          </p:nvPr>
        </p:nvSpPr>
        <p:spPr/>
        <p:txBody>
          <a:bodyPr/>
          <a:lstStyle/>
          <a:p>
            <a:r>
              <a:rPr lang="en-US" dirty="0"/>
              <a:t>Community Impact and Public </a:t>
            </a:r>
            <a:r>
              <a:rPr lang="en-US" dirty="0" smtClean="0"/>
              <a:t>Information and Education</a:t>
            </a:r>
          </a:p>
          <a:p>
            <a:endParaRPr lang="en-US" dirty="0"/>
          </a:p>
        </p:txBody>
      </p:sp>
    </p:spTree>
    <p:extLst>
      <p:ext uri="{BB962C8B-B14F-4D97-AF65-F5344CB8AC3E}">
        <p14:creationId xmlns:p14="http://schemas.microsoft.com/office/powerpoint/2010/main" xmlns="" val="7548384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title"/>
          </p:nvPr>
        </p:nvSpPr>
        <p:spPr>
          <a:xfrm>
            <a:off x="304800" y="304800"/>
            <a:ext cx="8686800" cy="1162050"/>
          </a:xfrm>
        </p:spPr>
        <p:txBody>
          <a:bodyPr>
            <a:normAutofit/>
          </a:bodyPr>
          <a:lstStyle/>
          <a:p>
            <a:r>
              <a:rPr lang="en-US" sz="4000" dirty="0"/>
              <a:t>Module 2: </a:t>
            </a:r>
            <a:r>
              <a:rPr lang="en-US" sz="4000" dirty="0" smtClean="0"/>
              <a:t>“Tupperware” Party</a:t>
            </a:r>
            <a:r>
              <a:rPr lang="en-US" dirty="0"/>
              <a:t/>
            </a:r>
            <a:br>
              <a:rPr lang="en-US" dirty="0"/>
            </a:br>
            <a:endParaRPr lang="en-US" dirty="0" smtClean="0"/>
          </a:p>
        </p:txBody>
      </p:sp>
      <p:sp>
        <p:nvSpPr>
          <p:cNvPr id="2" name="Text Placeholder 1"/>
          <p:cNvSpPr>
            <a:spLocks noGrp="1"/>
          </p:cNvSpPr>
          <p:nvPr>
            <p:ph type="body" sz="half" idx="2"/>
          </p:nvPr>
        </p:nvSpPr>
        <p:spPr>
          <a:xfrm>
            <a:off x="457200" y="1828800"/>
            <a:ext cx="5486400" cy="4495800"/>
          </a:xfrm>
        </p:spPr>
        <p:txBody>
          <a:bodyPr>
            <a:noAutofit/>
          </a:bodyPr>
          <a:lstStyle/>
          <a:p>
            <a:pPr marL="285750" indent="-285750">
              <a:buFont typeface="Arial" panose="020B0604020202020204" pitchFamily="34" charset="0"/>
              <a:buChar char="•"/>
            </a:pPr>
            <a:r>
              <a:rPr lang="en-US" sz="2400" dirty="0" smtClean="0">
                <a:solidFill>
                  <a:schemeClr val="tx1"/>
                </a:solidFill>
              </a:rPr>
              <a:t>A 23 </a:t>
            </a:r>
            <a:r>
              <a:rPr lang="en-US" sz="2400" dirty="0">
                <a:solidFill>
                  <a:schemeClr val="tx1"/>
                </a:solidFill>
              </a:rPr>
              <a:t>year-old male overdosed and </a:t>
            </a:r>
            <a:r>
              <a:rPr lang="en-US" sz="2400" dirty="0" smtClean="0">
                <a:solidFill>
                  <a:schemeClr val="tx1"/>
                </a:solidFill>
              </a:rPr>
              <a:t>the police were </a:t>
            </a:r>
            <a:r>
              <a:rPr lang="en-US" sz="2400" dirty="0">
                <a:solidFill>
                  <a:schemeClr val="tx1"/>
                </a:solidFill>
              </a:rPr>
              <a:t>first to the </a:t>
            </a:r>
            <a:r>
              <a:rPr lang="en-US" sz="2400" dirty="0" smtClean="0">
                <a:solidFill>
                  <a:schemeClr val="tx1"/>
                </a:solidFill>
              </a:rPr>
              <a:t>scene.</a:t>
            </a:r>
            <a:endParaRPr lang="en-US" sz="2400" dirty="0">
              <a:solidFill>
                <a:schemeClr val="tx1"/>
              </a:solidFill>
            </a:endParaRPr>
          </a:p>
          <a:p>
            <a:pPr marL="285750" indent="-285750">
              <a:buFont typeface="Arial" panose="020B0604020202020204" pitchFamily="34" charset="0"/>
              <a:buChar char="•"/>
            </a:pPr>
            <a:r>
              <a:rPr lang="en-US" sz="2400" dirty="0" smtClean="0">
                <a:solidFill>
                  <a:schemeClr val="tx1"/>
                </a:solidFill>
              </a:rPr>
              <a:t>He had </a:t>
            </a:r>
            <a:r>
              <a:rPr lang="en-US" sz="2400" dirty="0">
                <a:solidFill>
                  <a:schemeClr val="tx1"/>
                </a:solidFill>
              </a:rPr>
              <a:t>fallen </a:t>
            </a:r>
            <a:r>
              <a:rPr lang="en-US" sz="2400" dirty="0" smtClean="0">
                <a:solidFill>
                  <a:schemeClr val="tx1"/>
                </a:solidFill>
              </a:rPr>
              <a:t>from a </a:t>
            </a:r>
            <a:r>
              <a:rPr lang="en-US" sz="2400" dirty="0">
                <a:solidFill>
                  <a:schemeClr val="tx1"/>
                </a:solidFill>
              </a:rPr>
              <a:t>tree </a:t>
            </a:r>
            <a:r>
              <a:rPr lang="en-US" sz="2400" dirty="0" smtClean="0">
                <a:solidFill>
                  <a:schemeClr val="tx1"/>
                </a:solidFill>
              </a:rPr>
              <a:t>and </a:t>
            </a:r>
            <a:r>
              <a:rPr lang="en-US" sz="2400" dirty="0">
                <a:solidFill>
                  <a:schemeClr val="tx1"/>
                </a:solidFill>
              </a:rPr>
              <a:t>hit his </a:t>
            </a:r>
            <a:r>
              <a:rPr lang="en-US" sz="2400" dirty="0" smtClean="0">
                <a:solidFill>
                  <a:schemeClr val="tx1"/>
                </a:solidFill>
              </a:rPr>
              <a:t>head. He was transported </a:t>
            </a:r>
            <a:r>
              <a:rPr lang="en-US" sz="2400" dirty="0">
                <a:solidFill>
                  <a:schemeClr val="tx1"/>
                </a:solidFill>
              </a:rPr>
              <a:t>via EMS to Mountain View Regional Medical </a:t>
            </a:r>
            <a:r>
              <a:rPr lang="en-US" sz="2400" dirty="0" smtClean="0">
                <a:solidFill>
                  <a:schemeClr val="tx1"/>
                </a:solidFill>
              </a:rPr>
              <a:t>Center.</a:t>
            </a:r>
            <a:endParaRPr lang="en-US" sz="2400" dirty="0">
              <a:solidFill>
                <a:schemeClr val="tx1"/>
              </a:solidFill>
            </a:endParaRPr>
          </a:p>
          <a:p>
            <a:pPr marL="285750" indent="-285750">
              <a:buFont typeface="Arial" panose="020B0604020202020204" pitchFamily="34" charset="0"/>
              <a:buChar char="•"/>
            </a:pPr>
            <a:r>
              <a:rPr lang="en-US" sz="2400" dirty="0" smtClean="0">
                <a:solidFill>
                  <a:schemeClr val="tx1"/>
                </a:solidFill>
              </a:rPr>
              <a:t>During </a:t>
            </a:r>
            <a:r>
              <a:rPr lang="en-US" sz="2400" dirty="0" smtClean="0"/>
              <a:t>transport, </a:t>
            </a:r>
            <a:r>
              <a:rPr lang="en-US" sz="2400" dirty="0" smtClean="0">
                <a:solidFill>
                  <a:schemeClr val="tx1"/>
                </a:solidFill>
              </a:rPr>
              <a:t>EMT </a:t>
            </a:r>
            <a:r>
              <a:rPr lang="en-US" sz="2400" dirty="0">
                <a:solidFill>
                  <a:schemeClr val="tx1"/>
                </a:solidFill>
              </a:rPr>
              <a:t>was stuck with a needle as </a:t>
            </a:r>
            <a:r>
              <a:rPr lang="en-US" sz="2400" dirty="0" smtClean="0">
                <a:solidFill>
                  <a:schemeClr val="tx1"/>
                </a:solidFill>
              </a:rPr>
              <a:t>an IV </a:t>
            </a:r>
            <a:r>
              <a:rPr lang="en-US" sz="2400" dirty="0">
                <a:solidFill>
                  <a:schemeClr val="tx1"/>
                </a:solidFill>
              </a:rPr>
              <a:t>was </a:t>
            </a:r>
            <a:r>
              <a:rPr lang="en-US" sz="2400" dirty="0" smtClean="0"/>
              <a:t>attempted at the same time </a:t>
            </a:r>
            <a:r>
              <a:rPr lang="en-US" sz="2400" dirty="0" smtClean="0">
                <a:solidFill>
                  <a:schemeClr val="tx1"/>
                </a:solidFill>
              </a:rPr>
              <a:t>the </a:t>
            </a:r>
            <a:r>
              <a:rPr lang="en-US" sz="2400" dirty="0">
                <a:solidFill>
                  <a:schemeClr val="tx1"/>
                </a:solidFill>
              </a:rPr>
              <a:t>ambulance almost hit a </a:t>
            </a:r>
            <a:r>
              <a:rPr lang="en-US" sz="2400" dirty="0" smtClean="0">
                <a:solidFill>
                  <a:schemeClr val="tx1"/>
                </a:solidFill>
              </a:rPr>
              <a:t>deer.</a:t>
            </a:r>
            <a:endParaRPr lang="en-US" sz="2400" dirty="0">
              <a:solidFill>
                <a:schemeClr val="tx1"/>
              </a:solidFill>
            </a:endParaRPr>
          </a:p>
          <a:p>
            <a:pPr marL="285750" indent="-285750">
              <a:buFont typeface="Arial" panose="020B0604020202020204" pitchFamily="34" charset="0"/>
              <a:buChar char="•"/>
            </a:pPr>
            <a:r>
              <a:rPr lang="en-US" sz="2400" dirty="0" smtClean="0">
                <a:solidFill>
                  <a:schemeClr val="tx1"/>
                </a:solidFill>
              </a:rPr>
              <a:t>The patient died </a:t>
            </a:r>
            <a:r>
              <a:rPr lang="en-US" sz="2400" dirty="0">
                <a:solidFill>
                  <a:schemeClr val="tx1"/>
                </a:solidFill>
              </a:rPr>
              <a:t>in hospital </a:t>
            </a:r>
            <a:r>
              <a:rPr lang="en-US" sz="2400" dirty="0" smtClean="0">
                <a:solidFill>
                  <a:schemeClr val="tx1"/>
                </a:solidFill>
              </a:rPr>
              <a:t>ER.</a:t>
            </a:r>
            <a:endParaRPr lang="en-US" sz="2400" dirty="0">
              <a:solidFill>
                <a:schemeClr val="tx1"/>
              </a:solidFill>
            </a:endParaRPr>
          </a:p>
          <a:p>
            <a:endParaRPr lang="en-US" sz="1600" dirty="0"/>
          </a:p>
        </p:txBody>
      </p:sp>
      <p:sp>
        <p:nvSpPr>
          <p:cNvPr id="4" name="Subtitle 2"/>
          <p:cNvSpPr txBox="1">
            <a:spLocks/>
          </p:cNvSpPr>
          <p:nvPr/>
        </p:nvSpPr>
        <p:spPr>
          <a:xfrm>
            <a:off x="457200" y="1371600"/>
            <a:ext cx="6400800" cy="612775"/>
          </a:xfrm>
          <a:prstGeom prst="rect">
            <a:avLst/>
          </a:prstGeom>
        </p:spPr>
        <p:txBody>
          <a:bodyPr/>
          <a:lstStyle/>
          <a:p>
            <a:pPr marL="228600" indent="-228600" eaLnBrk="0" hangingPunct="0">
              <a:spcBef>
                <a:spcPct val="20000"/>
              </a:spcBef>
              <a:buClr>
                <a:srgbClr val="333333"/>
              </a:buClr>
              <a:defRPr/>
            </a:pPr>
            <a:r>
              <a:rPr lang="en-US" sz="2400" b="1" kern="0" dirty="0">
                <a:latin typeface="Arial" panose="020B0604020202020204" pitchFamily="34" charset="0"/>
                <a:cs typeface="Arial" panose="020B0604020202020204" pitchFamily="34" charset="0"/>
              </a:rPr>
              <a:t>September 13, 2016 </a:t>
            </a:r>
          </a:p>
        </p:txBody>
      </p:sp>
      <p:pic>
        <p:nvPicPr>
          <p:cNvPr id="1026" name="Picture 2" descr="86036255-6ea1-4104-93bf-00c0dea3ec85@cov"/>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colorTemperature colorTemp="7200"/>
                    </a14:imgEffect>
                    <a14:imgEffect>
                      <a14:saturation sat="66000"/>
                    </a14:imgEffect>
                  </a14:imgLayer>
                </a14:imgProps>
              </a:ext>
              <a:ext uri="{28A0092B-C50C-407E-A947-70E740481C1C}">
                <a14:useLocalDpi xmlns:a14="http://schemas.microsoft.com/office/drawing/2010/main" xmlns="" val="0"/>
              </a:ext>
            </a:extLst>
          </a:blip>
          <a:srcRect l="7682" t="10187" r="12770" b="7309"/>
          <a:stretch/>
        </p:blipFill>
        <p:spPr bwMode="auto">
          <a:xfrm>
            <a:off x="5791200" y="1677987"/>
            <a:ext cx="2438401" cy="1866630"/>
          </a:xfrm>
          <a:prstGeom prst="rect">
            <a:avLst/>
          </a:prstGeom>
          <a:noFill/>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 descr="86036255-6ea1-4104-93bf-00c0dea3ec85@cov"/>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colorTemperature colorTemp="7200"/>
                    </a14:imgEffect>
                    <a14:imgEffect>
                      <a14:saturation sat="66000"/>
                    </a14:imgEffect>
                  </a14:imgLayer>
                </a14:imgProps>
              </a:ext>
              <a:ext uri="{28A0092B-C50C-407E-A947-70E740481C1C}">
                <a14:useLocalDpi xmlns:a14="http://schemas.microsoft.com/office/drawing/2010/main" xmlns="" val="0"/>
              </a:ext>
            </a:extLst>
          </a:blip>
          <a:srcRect l="7682" t="10187" r="12770" b="7309"/>
          <a:stretch/>
        </p:blipFill>
        <p:spPr bwMode="auto">
          <a:xfrm>
            <a:off x="6324600" y="2971800"/>
            <a:ext cx="2438401" cy="1866630"/>
          </a:xfrm>
          <a:prstGeom prst="rect">
            <a:avLst/>
          </a:prstGeom>
          <a:noFill/>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02409769"/>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title"/>
          </p:nvPr>
        </p:nvSpPr>
        <p:spPr>
          <a:xfrm>
            <a:off x="304800" y="304800"/>
            <a:ext cx="8686800" cy="1162050"/>
          </a:xfrm>
        </p:spPr>
        <p:txBody>
          <a:bodyPr>
            <a:normAutofit/>
          </a:bodyPr>
          <a:lstStyle/>
          <a:p>
            <a:r>
              <a:rPr lang="en-US" sz="4000" dirty="0"/>
              <a:t>Module 2: </a:t>
            </a:r>
            <a:r>
              <a:rPr lang="en-US" sz="4000" dirty="0" smtClean="0"/>
              <a:t>“Tupperware” Party</a:t>
            </a:r>
            <a:r>
              <a:rPr lang="en-US" dirty="0"/>
              <a:t/>
            </a:r>
            <a:br>
              <a:rPr lang="en-US" dirty="0"/>
            </a:br>
            <a:endParaRPr lang="en-US" dirty="0" smtClean="0"/>
          </a:p>
        </p:txBody>
      </p:sp>
      <p:sp>
        <p:nvSpPr>
          <p:cNvPr id="2" name="Text Placeholder 1"/>
          <p:cNvSpPr>
            <a:spLocks noGrp="1"/>
          </p:cNvSpPr>
          <p:nvPr>
            <p:ph type="body" sz="half" idx="2"/>
          </p:nvPr>
        </p:nvSpPr>
        <p:spPr>
          <a:xfrm>
            <a:off x="457200" y="1828800"/>
            <a:ext cx="8382000" cy="4495800"/>
          </a:xfrm>
        </p:spPr>
        <p:txBody>
          <a:bodyPr>
            <a:noAutofit/>
          </a:bodyPr>
          <a:lstStyle/>
          <a:p>
            <a:pPr marL="285750" indent="-285750">
              <a:spcAft>
                <a:spcPts val="1200"/>
              </a:spcAft>
              <a:buFont typeface="Arial" panose="020B0604020202020204" pitchFamily="34" charset="0"/>
              <a:buChar char="•"/>
            </a:pPr>
            <a:r>
              <a:rPr lang="en-US" sz="2400" dirty="0" smtClean="0"/>
              <a:t>The r</a:t>
            </a:r>
            <a:r>
              <a:rPr lang="en-US" sz="2400" dirty="0" smtClean="0">
                <a:solidFill>
                  <a:schemeClr val="tx1"/>
                </a:solidFill>
              </a:rPr>
              <a:t>esponding Deputy was concerned </a:t>
            </a:r>
            <a:r>
              <a:rPr lang="en-US" sz="2400" dirty="0">
                <a:solidFill>
                  <a:schemeClr val="tx1"/>
                </a:solidFill>
              </a:rPr>
              <a:t>about blood </a:t>
            </a:r>
            <a:r>
              <a:rPr lang="en-US" sz="2400" dirty="0" smtClean="0">
                <a:solidFill>
                  <a:schemeClr val="tx1"/>
                </a:solidFill>
              </a:rPr>
              <a:t>exposure because he had moved the patient </a:t>
            </a:r>
            <a:r>
              <a:rPr lang="en-US" sz="2400" dirty="0">
                <a:solidFill>
                  <a:schemeClr val="tx1"/>
                </a:solidFill>
              </a:rPr>
              <a:t>before realizing there were minor head cuts with lots of </a:t>
            </a:r>
            <a:r>
              <a:rPr lang="en-US" sz="2400" dirty="0" smtClean="0">
                <a:solidFill>
                  <a:schemeClr val="tx1"/>
                </a:solidFill>
              </a:rPr>
              <a:t>bleeding.</a:t>
            </a:r>
            <a:endParaRPr lang="en-US" sz="2400" dirty="0">
              <a:solidFill>
                <a:schemeClr val="tx1"/>
              </a:solidFill>
            </a:endParaRPr>
          </a:p>
          <a:p>
            <a:pPr marL="285750" indent="-285750">
              <a:spcAft>
                <a:spcPts val="1200"/>
              </a:spcAft>
              <a:buFont typeface="Arial" panose="020B0604020202020204" pitchFamily="34" charset="0"/>
              <a:buChar char="•"/>
            </a:pPr>
            <a:r>
              <a:rPr lang="en-US" sz="2400" dirty="0" smtClean="0">
                <a:solidFill>
                  <a:schemeClr val="tx1"/>
                </a:solidFill>
              </a:rPr>
              <a:t>Neighbors </a:t>
            </a:r>
            <a:r>
              <a:rPr lang="en-US" sz="2400" dirty="0">
                <a:solidFill>
                  <a:schemeClr val="tx1"/>
                </a:solidFill>
              </a:rPr>
              <a:t>saw </a:t>
            </a:r>
            <a:r>
              <a:rPr lang="en-US" sz="2400" dirty="0" smtClean="0">
                <a:solidFill>
                  <a:schemeClr val="tx1"/>
                </a:solidFill>
              </a:rPr>
              <a:t>police at </a:t>
            </a:r>
            <a:r>
              <a:rPr lang="en-US" sz="2400" dirty="0" smtClean="0"/>
              <a:t>the patient’s </a:t>
            </a:r>
            <a:r>
              <a:rPr lang="en-US" sz="2400" dirty="0" smtClean="0">
                <a:solidFill>
                  <a:schemeClr val="tx1"/>
                </a:solidFill>
              </a:rPr>
              <a:t>property and posted </a:t>
            </a:r>
            <a:r>
              <a:rPr lang="en-US" sz="2400" dirty="0">
                <a:solidFill>
                  <a:schemeClr val="tx1"/>
                </a:solidFill>
              </a:rPr>
              <a:t>photos on Facebook and </a:t>
            </a:r>
            <a:r>
              <a:rPr lang="en-US" sz="2400" dirty="0" smtClean="0">
                <a:solidFill>
                  <a:schemeClr val="tx1"/>
                </a:solidFill>
              </a:rPr>
              <a:t>Twitter.</a:t>
            </a:r>
          </a:p>
          <a:p>
            <a:pPr marL="285750" indent="-285750">
              <a:spcAft>
                <a:spcPts val="1200"/>
              </a:spcAft>
              <a:buFont typeface="Arial" panose="020B0604020202020204" pitchFamily="34" charset="0"/>
              <a:buChar char="•"/>
            </a:pPr>
            <a:r>
              <a:rPr lang="en-US" sz="2400" dirty="0" smtClean="0">
                <a:solidFill>
                  <a:schemeClr val="tx1"/>
                </a:solidFill>
              </a:rPr>
              <a:t>News </a:t>
            </a:r>
            <a:r>
              <a:rPr lang="en-US" sz="2400" dirty="0">
                <a:solidFill>
                  <a:schemeClr val="tx1"/>
                </a:solidFill>
              </a:rPr>
              <a:t>organizations </a:t>
            </a:r>
            <a:r>
              <a:rPr lang="en-US" sz="2400" dirty="0" smtClean="0">
                <a:solidFill>
                  <a:schemeClr val="tx1"/>
                </a:solidFill>
              </a:rPr>
              <a:t>were contacting the health </a:t>
            </a:r>
            <a:r>
              <a:rPr lang="en-US" sz="2400" dirty="0">
                <a:solidFill>
                  <a:schemeClr val="tx1"/>
                </a:solidFill>
              </a:rPr>
              <a:t>department and </a:t>
            </a:r>
            <a:r>
              <a:rPr lang="en-US" sz="2400" dirty="0" smtClean="0">
                <a:solidFill>
                  <a:schemeClr val="tx1"/>
                </a:solidFill>
              </a:rPr>
              <a:t>county administrators within 2 hours</a:t>
            </a:r>
            <a:r>
              <a:rPr lang="en-US" sz="2400" dirty="0"/>
              <a:t>.</a:t>
            </a:r>
            <a:endParaRPr lang="en-US" sz="2400" dirty="0">
              <a:solidFill>
                <a:schemeClr val="tx1"/>
              </a:solidFill>
            </a:endParaRPr>
          </a:p>
          <a:p>
            <a:pPr marL="285750" indent="-285750">
              <a:spcAft>
                <a:spcPts val="1200"/>
              </a:spcAft>
              <a:buFont typeface="Arial" panose="020B0604020202020204" pitchFamily="34" charset="0"/>
              <a:buChar char="•"/>
            </a:pPr>
            <a:r>
              <a:rPr lang="en-US" sz="2400" dirty="0" smtClean="0"/>
              <a:t>The l</a:t>
            </a:r>
            <a:r>
              <a:rPr lang="en-US" sz="2400" dirty="0" smtClean="0">
                <a:solidFill>
                  <a:schemeClr val="tx1"/>
                </a:solidFill>
              </a:rPr>
              <a:t>ocal </a:t>
            </a:r>
            <a:r>
              <a:rPr lang="en-US" sz="2400" dirty="0">
                <a:solidFill>
                  <a:schemeClr val="tx1"/>
                </a:solidFill>
              </a:rPr>
              <a:t>health departments </a:t>
            </a:r>
            <a:r>
              <a:rPr lang="en-US" sz="2400" dirty="0" smtClean="0">
                <a:solidFill>
                  <a:schemeClr val="tx1"/>
                </a:solidFill>
              </a:rPr>
              <a:t>received </a:t>
            </a:r>
            <a:r>
              <a:rPr lang="en-US" sz="2400" dirty="0">
                <a:solidFill>
                  <a:schemeClr val="tx1"/>
                </a:solidFill>
              </a:rPr>
              <a:t>a flood of requests for HIV </a:t>
            </a:r>
            <a:r>
              <a:rPr lang="en-US" sz="2400" dirty="0" smtClean="0">
                <a:solidFill>
                  <a:schemeClr val="tx1"/>
                </a:solidFill>
              </a:rPr>
              <a:t>testing </a:t>
            </a:r>
            <a:r>
              <a:rPr lang="en-US" sz="2400" dirty="0">
                <a:solidFill>
                  <a:schemeClr val="tx1"/>
                </a:solidFill>
              </a:rPr>
              <a:t>because word </a:t>
            </a:r>
            <a:r>
              <a:rPr lang="en-US" sz="2400" dirty="0" smtClean="0">
                <a:solidFill>
                  <a:schemeClr val="tx1"/>
                </a:solidFill>
              </a:rPr>
              <a:t>had spread </a:t>
            </a:r>
            <a:r>
              <a:rPr lang="en-US" sz="2400" dirty="0">
                <a:solidFill>
                  <a:schemeClr val="tx1"/>
                </a:solidFill>
              </a:rPr>
              <a:t>about an </a:t>
            </a:r>
            <a:r>
              <a:rPr lang="en-US" sz="2400" dirty="0" smtClean="0">
                <a:solidFill>
                  <a:schemeClr val="tx1"/>
                </a:solidFill>
              </a:rPr>
              <a:t>HIV outbreak</a:t>
            </a:r>
            <a:r>
              <a:rPr lang="en-US" sz="2400" dirty="0"/>
              <a:t>.</a:t>
            </a:r>
            <a:endParaRPr lang="en-US" sz="2400" dirty="0" smtClean="0">
              <a:solidFill>
                <a:schemeClr val="tx1"/>
              </a:solidFill>
            </a:endParaRPr>
          </a:p>
        </p:txBody>
      </p:sp>
      <p:sp>
        <p:nvSpPr>
          <p:cNvPr id="4" name="Subtitle 2"/>
          <p:cNvSpPr txBox="1">
            <a:spLocks/>
          </p:cNvSpPr>
          <p:nvPr/>
        </p:nvSpPr>
        <p:spPr>
          <a:xfrm>
            <a:off x="457200" y="1371600"/>
            <a:ext cx="6858000" cy="612775"/>
          </a:xfrm>
          <a:prstGeom prst="rect">
            <a:avLst/>
          </a:prstGeom>
        </p:spPr>
        <p:txBody>
          <a:bodyPr/>
          <a:lstStyle/>
          <a:p>
            <a:pPr marL="228600" indent="-228600" eaLnBrk="0" hangingPunct="0">
              <a:spcBef>
                <a:spcPct val="20000"/>
              </a:spcBef>
              <a:buClr>
                <a:srgbClr val="333333"/>
              </a:buClr>
              <a:defRPr/>
            </a:pPr>
            <a:r>
              <a:rPr lang="en-US" sz="2400" b="1" kern="0" dirty="0">
                <a:latin typeface="Arial" panose="020B0604020202020204" pitchFamily="34" charset="0"/>
                <a:cs typeface="Arial" panose="020B0604020202020204" pitchFamily="34" charset="0"/>
              </a:rPr>
              <a:t>September 13, 2016 </a:t>
            </a:r>
          </a:p>
        </p:txBody>
      </p:sp>
    </p:spTree>
    <p:extLst>
      <p:ext uri="{BB962C8B-B14F-4D97-AF65-F5344CB8AC3E}">
        <p14:creationId xmlns:p14="http://schemas.microsoft.com/office/powerpoint/2010/main" xmlns="" val="411515948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r>
              <a:rPr lang="en-US" dirty="0"/>
              <a:t>Module 2: “Tupperware” </a:t>
            </a:r>
            <a:r>
              <a:rPr lang="en-US" dirty="0" smtClean="0"/>
              <a:t>Party</a:t>
            </a:r>
            <a:endParaRPr lang="en-US" sz="3200" dirty="0"/>
          </a:p>
        </p:txBody>
      </p:sp>
      <p:sp>
        <p:nvSpPr>
          <p:cNvPr id="3" name="Content Placeholder 2"/>
          <p:cNvSpPr>
            <a:spLocks noGrp="1"/>
          </p:cNvSpPr>
          <p:nvPr>
            <p:ph idx="1"/>
          </p:nvPr>
        </p:nvSpPr>
        <p:spPr/>
        <p:txBody>
          <a:bodyPr>
            <a:noAutofit/>
          </a:bodyPr>
          <a:lstStyle/>
          <a:p>
            <a:r>
              <a:rPr lang="en-US" sz="2400" dirty="0" smtClean="0">
                <a:solidFill>
                  <a:schemeClr val="tx1"/>
                </a:solidFill>
              </a:rPr>
              <a:t>The publicity resulted in a large </a:t>
            </a:r>
            <a:r>
              <a:rPr lang="en-US" sz="2400" dirty="0">
                <a:solidFill>
                  <a:schemeClr val="tx1"/>
                </a:solidFill>
              </a:rPr>
              <a:t>increase in the number of HIV </a:t>
            </a:r>
            <a:r>
              <a:rPr lang="en-US" sz="2400" dirty="0" smtClean="0">
                <a:solidFill>
                  <a:schemeClr val="tx1"/>
                </a:solidFill>
              </a:rPr>
              <a:t>reports and a spike </a:t>
            </a:r>
            <a:r>
              <a:rPr lang="en-US" sz="2400" dirty="0">
                <a:solidFill>
                  <a:schemeClr val="tx1"/>
                </a:solidFill>
              </a:rPr>
              <a:t>in acute hepatitis B </a:t>
            </a:r>
            <a:r>
              <a:rPr lang="en-US" sz="2400" dirty="0" smtClean="0">
                <a:solidFill>
                  <a:schemeClr val="tx1"/>
                </a:solidFill>
              </a:rPr>
              <a:t>reports.</a:t>
            </a:r>
          </a:p>
          <a:p>
            <a:r>
              <a:rPr lang="en-US" sz="2400" dirty="0">
                <a:solidFill>
                  <a:schemeClr val="tx1"/>
                </a:solidFill>
              </a:rPr>
              <a:t>Investigators </a:t>
            </a:r>
            <a:r>
              <a:rPr lang="en-US" sz="2400" dirty="0" smtClean="0">
                <a:solidFill>
                  <a:schemeClr val="tx1"/>
                </a:solidFill>
              </a:rPr>
              <a:t>learned that the deceased </a:t>
            </a:r>
            <a:r>
              <a:rPr lang="en-US" sz="2400" dirty="0">
                <a:solidFill>
                  <a:schemeClr val="tx1"/>
                </a:solidFill>
              </a:rPr>
              <a:t>was </a:t>
            </a:r>
            <a:r>
              <a:rPr lang="en-US" sz="2400" dirty="0" smtClean="0">
                <a:solidFill>
                  <a:schemeClr val="tx1"/>
                </a:solidFill>
              </a:rPr>
              <a:t>also at the July RAM </a:t>
            </a:r>
            <a:r>
              <a:rPr lang="en-US" sz="2400" dirty="0">
                <a:solidFill>
                  <a:schemeClr val="tx1"/>
                </a:solidFill>
              </a:rPr>
              <a:t>and attended </a:t>
            </a:r>
            <a:r>
              <a:rPr lang="en-US" sz="2400" dirty="0" smtClean="0">
                <a:solidFill>
                  <a:schemeClr val="tx1"/>
                </a:solidFill>
              </a:rPr>
              <a:t>a “Tupperware” party receiving this name since </a:t>
            </a:r>
            <a:r>
              <a:rPr lang="en-US" sz="2400" dirty="0">
                <a:solidFill>
                  <a:schemeClr val="tx1"/>
                </a:solidFill>
              </a:rPr>
              <a:t>assorted drug paraphernalia </a:t>
            </a:r>
            <a:r>
              <a:rPr lang="en-US" sz="2400" dirty="0" smtClean="0">
                <a:solidFill>
                  <a:schemeClr val="tx1"/>
                </a:solidFill>
              </a:rPr>
              <a:t>were being stored in </a:t>
            </a:r>
            <a:r>
              <a:rPr lang="en-US" sz="2400" dirty="0">
                <a:solidFill>
                  <a:schemeClr val="tx1"/>
                </a:solidFill>
              </a:rPr>
              <a:t>Tupperware </a:t>
            </a:r>
            <a:r>
              <a:rPr lang="en-US" sz="2400" dirty="0" smtClean="0">
                <a:solidFill>
                  <a:schemeClr val="tx1"/>
                </a:solidFill>
              </a:rPr>
              <a:t>containers.</a:t>
            </a:r>
            <a:endParaRPr lang="en-US" sz="2400" dirty="0">
              <a:solidFill>
                <a:schemeClr val="tx1"/>
              </a:solidFill>
            </a:endParaRPr>
          </a:p>
          <a:p>
            <a:r>
              <a:rPr lang="en-US" sz="2400" dirty="0" smtClean="0">
                <a:solidFill>
                  <a:schemeClr val="tx1"/>
                </a:solidFill>
              </a:rPr>
              <a:t>Also, the deceased </a:t>
            </a:r>
            <a:r>
              <a:rPr lang="en-US" sz="2400" dirty="0">
                <a:solidFill>
                  <a:schemeClr val="tx1"/>
                </a:solidFill>
              </a:rPr>
              <a:t>had two molars removed at the </a:t>
            </a:r>
            <a:r>
              <a:rPr lang="en-US" sz="2400" dirty="0" smtClean="0">
                <a:solidFill>
                  <a:schemeClr val="tx1"/>
                </a:solidFill>
              </a:rPr>
              <a:t>RAM dental clinic and that status of blood exposure was unknown.</a:t>
            </a:r>
            <a:endParaRPr lang="en-US" sz="2400" dirty="0">
              <a:solidFill>
                <a:schemeClr val="tx1"/>
              </a:solidFill>
            </a:endParaRPr>
          </a:p>
        </p:txBody>
      </p:sp>
    </p:spTree>
    <p:extLst>
      <p:ext uri="{BB962C8B-B14F-4D97-AF65-F5344CB8AC3E}">
        <p14:creationId xmlns:p14="http://schemas.microsoft.com/office/powerpoint/2010/main" xmlns="" val="30107874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New </a:t>
            </a:r>
            <a:r>
              <a:rPr lang="en-US" dirty="0"/>
              <a:t>“Tupperware” Policy</a:t>
            </a:r>
            <a:br>
              <a:rPr lang="en-US" dirty="0"/>
            </a:br>
            <a:endParaRPr lang="en-US" dirty="0"/>
          </a:p>
        </p:txBody>
      </p:sp>
      <p:sp>
        <p:nvSpPr>
          <p:cNvPr id="3" name="Text Placeholder 2"/>
          <p:cNvSpPr>
            <a:spLocks noGrp="1"/>
          </p:cNvSpPr>
          <p:nvPr>
            <p:ph type="body" idx="1"/>
          </p:nvPr>
        </p:nvSpPr>
        <p:spPr/>
        <p:txBody>
          <a:bodyPr/>
          <a:lstStyle/>
          <a:p>
            <a:r>
              <a:rPr lang="en-US" dirty="0"/>
              <a:t>Looking </a:t>
            </a:r>
            <a:r>
              <a:rPr lang="en-US" dirty="0" smtClean="0"/>
              <a:t>Forward</a:t>
            </a:r>
          </a:p>
          <a:p>
            <a:endParaRPr lang="en-US" dirty="0"/>
          </a:p>
        </p:txBody>
      </p:sp>
    </p:spTree>
    <p:extLst>
      <p:ext uri="{BB962C8B-B14F-4D97-AF65-F5344CB8AC3E}">
        <p14:creationId xmlns:p14="http://schemas.microsoft.com/office/powerpoint/2010/main" xmlns="" val="7548384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title"/>
          </p:nvPr>
        </p:nvSpPr>
        <p:spPr/>
        <p:txBody>
          <a:bodyPr>
            <a:noAutofit/>
          </a:bodyPr>
          <a:lstStyle/>
          <a:p>
            <a:pPr eaLnBrk="1" hangingPunct="1"/>
            <a:r>
              <a:rPr lang="en-US" sz="3200" dirty="0" smtClean="0"/>
              <a:t>Module 3: New “Tupperware” Policy</a:t>
            </a:r>
            <a:endParaRPr lang="en-US" sz="2000" dirty="0" smtClean="0"/>
          </a:p>
        </p:txBody>
      </p:sp>
      <p:sp>
        <p:nvSpPr>
          <p:cNvPr id="5" name="Content Placeholder 5"/>
          <p:cNvSpPr>
            <a:spLocks noGrp="1"/>
          </p:cNvSpPr>
          <p:nvPr>
            <p:ph idx="1"/>
          </p:nvPr>
        </p:nvSpPr>
        <p:spPr bwMode="auto">
          <a:xfrm>
            <a:off x="2514600" y="1905000"/>
            <a:ext cx="5760720" cy="4419600"/>
          </a:xfrm>
          <a:noFill/>
          <a:ln>
            <a:miter lim="800000"/>
            <a:headEnd/>
            <a:tailEnd/>
          </a:ln>
        </p:spPr>
        <p:txBody>
          <a:bodyPr vert="horz" wrap="square" lIns="91440" tIns="45720" rIns="91440" bIns="45720" numCol="1" anchor="t" anchorCtr="0" compatLnSpc="1">
            <a:prstTxWarp prst="textNoShape">
              <a:avLst/>
            </a:prstTxWarp>
            <a:noAutofit/>
          </a:bodyPr>
          <a:lstStyle/>
          <a:p>
            <a:r>
              <a:rPr lang="en-US" sz="2400" dirty="0" smtClean="0"/>
              <a:t>The VA </a:t>
            </a:r>
            <a:r>
              <a:rPr lang="en-US" sz="2400" dirty="0"/>
              <a:t>Governor has </a:t>
            </a:r>
            <a:r>
              <a:rPr lang="en-US" sz="2400" dirty="0" smtClean="0"/>
              <a:t>now declared a public </a:t>
            </a:r>
            <a:r>
              <a:rPr lang="en-US" sz="2400" dirty="0"/>
              <a:t>health </a:t>
            </a:r>
            <a:r>
              <a:rPr lang="en-US" sz="2400" dirty="0" smtClean="0"/>
              <a:t>emergency.</a:t>
            </a:r>
            <a:endParaRPr lang="en-US" sz="2400" dirty="0"/>
          </a:p>
          <a:p>
            <a:r>
              <a:rPr lang="en-US" sz="2400" dirty="0" smtClean="0"/>
              <a:t>The VA </a:t>
            </a:r>
            <a:r>
              <a:rPr lang="en-US" sz="2400" dirty="0"/>
              <a:t>Governor </a:t>
            </a:r>
            <a:r>
              <a:rPr lang="en-US" sz="2400" dirty="0" smtClean="0"/>
              <a:t>has also signed a House </a:t>
            </a:r>
            <a:r>
              <a:rPr lang="en-US" sz="2400" dirty="0"/>
              <a:t>Bill </a:t>
            </a:r>
            <a:r>
              <a:rPr lang="en-US" sz="2400" dirty="0" smtClean="0"/>
              <a:t>authorizing the establishment of a syringe exchange program </a:t>
            </a:r>
            <a:r>
              <a:rPr lang="en-US" sz="2400" dirty="0"/>
              <a:t>during </a:t>
            </a:r>
            <a:r>
              <a:rPr lang="en-US" sz="2400" dirty="0" smtClean="0"/>
              <a:t>the  emergency.</a:t>
            </a:r>
            <a:endParaRPr lang="en-US" sz="2400" dirty="0"/>
          </a:p>
          <a:p>
            <a:r>
              <a:rPr lang="en-US" sz="2400" dirty="0" smtClean="0"/>
              <a:t>National </a:t>
            </a:r>
            <a:r>
              <a:rPr lang="en-US" sz="2400" dirty="0"/>
              <a:t>news media has been in the Lenowisco and Cumberland Plateau health districts </a:t>
            </a:r>
            <a:r>
              <a:rPr lang="en-US" sz="2400" dirty="0" smtClean="0"/>
              <a:t>gathering information.</a:t>
            </a:r>
            <a:endParaRPr lang="en-US" sz="2400" dirty="0"/>
          </a:p>
          <a:p>
            <a:r>
              <a:rPr lang="en-US" sz="2400" dirty="0" smtClean="0"/>
              <a:t>And a second</a:t>
            </a:r>
            <a:r>
              <a:rPr lang="en-US" sz="2400" dirty="0"/>
              <a:t>, larger spike in acute hepatitis B reports has </a:t>
            </a:r>
            <a:r>
              <a:rPr lang="en-US" sz="2400" dirty="0" smtClean="0"/>
              <a:t>occurred as reports of HIV continue </a:t>
            </a:r>
            <a:r>
              <a:rPr lang="en-US" sz="2400" dirty="0"/>
              <a:t>to </a:t>
            </a:r>
            <a:r>
              <a:rPr lang="en-US" sz="2400" dirty="0" smtClean="0"/>
              <a:t>rise.</a:t>
            </a:r>
            <a:endParaRPr lang="en-US" sz="2400" dirty="0"/>
          </a:p>
        </p:txBody>
      </p:sp>
      <p:sp>
        <p:nvSpPr>
          <p:cNvPr id="4" name="Subtitle 2"/>
          <p:cNvSpPr txBox="1">
            <a:spLocks/>
          </p:cNvSpPr>
          <p:nvPr/>
        </p:nvSpPr>
        <p:spPr>
          <a:xfrm>
            <a:off x="457200" y="1371600"/>
            <a:ext cx="2819400" cy="612775"/>
          </a:xfrm>
          <a:prstGeom prst="rect">
            <a:avLst/>
          </a:prstGeom>
        </p:spPr>
        <p:txBody>
          <a:bodyPr/>
          <a:lstStyle/>
          <a:p>
            <a:pPr marL="228600" indent="-228600" eaLnBrk="0" hangingPunct="0">
              <a:spcBef>
                <a:spcPct val="20000"/>
              </a:spcBef>
              <a:buClr>
                <a:srgbClr val="333333"/>
              </a:buClr>
              <a:defRPr/>
            </a:pPr>
            <a:r>
              <a:rPr lang="en-US" sz="2400" b="1" kern="0" dirty="0">
                <a:latin typeface="Arial" panose="020B0604020202020204" pitchFamily="34" charset="0"/>
                <a:cs typeface="Arial" panose="020B0604020202020204" pitchFamily="34" charset="0"/>
              </a:rPr>
              <a:t>October 31, 2016 </a:t>
            </a:r>
          </a:p>
        </p:txBody>
      </p:sp>
      <p:pic>
        <p:nvPicPr>
          <p:cNvPr id="3075" name="Picture 3" descr="C:\Users\fld82196\Pictures\media interview.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984375"/>
            <a:ext cx="1951352" cy="1673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317685449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Grp="1" noChangeArrowheads="1"/>
          </p:cNvSpPr>
          <p:nvPr>
            <p:ph type="title"/>
          </p:nvPr>
        </p:nvSpPr>
        <p:spPr/>
        <p:txBody>
          <a:bodyPr>
            <a:noAutofit/>
          </a:bodyPr>
          <a:lstStyle/>
          <a:p>
            <a:pPr eaLnBrk="1" hangingPunct="1"/>
            <a:r>
              <a:rPr lang="en-US" sz="3200" dirty="0" smtClean="0"/>
              <a:t>Module 3: New “Tupperware” Policy</a:t>
            </a:r>
            <a:endParaRPr lang="en-US" sz="2000" dirty="0" smtClean="0"/>
          </a:p>
        </p:txBody>
      </p:sp>
      <p:sp>
        <p:nvSpPr>
          <p:cNvPr id="5" name="Content Placeholder 5"/>
          <p:cNvSpPr>
            <a:spLocks noGrp="1"/>
          </p:cNvSpPr>
          <p:nvPr>
            <p:ph idx="1"/>
          </p:nvPr>
        </p:nvSpPr>
        <p:spPr bwMode="auto">
          <a:xfrm>
            <a:off x="457200" y="1371600"/>
            <a:ext cx="8001000" cy="4495800"/>
          </a:xfrm>
          <a:noFill/>
          <a:ln>
            <a:miter lim="800000"/>
            <a:headEnd/>
            <a:tailEnd/>
          </a:ln>
        </p:spPr>
        <p:txBody>
          <a:bodyPr vert="horz" wrap="square" lIns="91440" tIns="45720" rIns="91440" bIns="45720" numCol="1" anchor="t" anchorCtr="0" compatLnSpc="1">
            <a:prstTxWarp prst="textNoShape">
              <a:avLst/>
            </a:prstTxWarp>
            <a:noAutofit/>
          </a:bodyPr>
          <a:lstStyle/>
          <a:p>
            <a:pPr marL="0" indent="0">
              <a:spcAft>
                <a:spcPts val="600"/>
              </a:spcAft>
              <a:buNone/>
            </a:pPr>
            <a:r>
              <a:rPr lang="en-US" sz="2400" dirty="0"/>
              <a:t>Our community and the region needs to now address this nationally </a:t>
            </a:r>
            <a:r>
              <a:rPr lang="en-US" sz="2400" dirty="0" smtClean="0"/>
              <a:t>publicized </a:t>
            </a:r>
            <a:r>
              <a:rPr lang="en-US" sz="2400" dirty="0"/>
              <a:t>outbreak on the public stage. What are the next steps for the community? </a:t>
            </a:r>
            <a:endParaRPr lang="en-US" sz="2400" dirty="0" smtClean="0"/>
          </a:p>
          <a:p>
            <a:pPr marL="0" indent="0">
              <a:spcAft>
                <a:spcPts val="600"/>
              </a:spcAft>
              <a:buNone/>
            </a:pPr>
            <a:r>
              <a:rPr lang="en-US" sz="2400" dirty="0" smtClean="0"/>
              <a:t>All </a:t>
            </a:r>
            <a:r>
              <a:rPr lang="en-US" sz="2400" dirty="0"/>
              <a:t>players </a:t>
            </a:r>
            <a:r>
              <a:rPr lang="en-US" sz="2400" dirty="0" smtClean="0"/>
              <a:t>must establish additional plans related </a:t>
            </a:r>
            <a:r>
              <a:rPr lang="en-US" sz="2400" dirty="0"/>
              <a:t>to the following</a:t>
            </a:r>
            <a:r>
              <a:rPr lang="en-US" sz="2400" dirty="0" smtClean="0"/>
              <a:t>:</a:t>
            </a:r>
            <a:endParaRPr lang="en-US" sz="2400" dirty="0"/>
          </a:p>
          <a:p>
            <a:pPr>
              <a:spcAft>
                <a:spcPts val="600"/>
              </a:spcAft>
            </a:pPr>
            <a:r>
              <a:rPr lang="en-US" sz="2000" dirty="0"/>
              <a:t>Harm reduction initiatives</a:t>
            </a:r>
          </a:p>
          <a:p>
            <a:pPr>
              <a:spcAft>
                <a:spcPts val="600"/>
              </a:spcAft>
            </a:pPr>
            <a:r>
              <a:rPr lang="en-US" sz="2000" dirty="0"/>
              <a:t>Hepatitis C treatment</a:t>
            </a:r>
          </a:p>
          <a:p>
            <a:pPr>
              <a:spcAft>
                <a:spcPts val="600"/>
              </a:spcAft>
            </a:pPr>
            <a:r>
              <a:rPr lang="en-US" sz="2000" dirty="0"/>
              <a:t>Naloxone </a:t>
            </a:r>
          </a:p>
          <a:p>
            <a:pPr>
              <a:spcAft>
                <a:spcPts val="600"/>
              </a:spcAft>
            </a:pPr>
            <a:r>
              <a:rPr lang="en-US" sz="2000" dirty="0"/>
              <a:t>Sharing of injection equipment</a:t>
            </a:r>
          </a:p>
          <a:p>
            <a:pPr>
              <a:spcAft>
                <a:spcPts val="600"/>
              </a:spcAft>
            </a:pPr>
            <a:r>
              <a:rPr lang="en-US" sz="2000" dirty="0"/>
              <a:t>Non-US </a:t>
            </a:r>
            <a:r>
              <a:rPr lang="en-US" sz="2000" dirty="0" smtClean="0"/>
              <a:t>residents</a:t>
            </a:r>
            <a:endParaRPr lang="en-US" sz="2000" dirty="0"/>
          </a:p>
          <a:p>
            <a:pPr>
              <a:spcAft>
                <a:spcPts val="600"/>
              </a:spcAft>
            </a:pPr>
            <a:r>
              <a:rPr lang="en-US" sz="2000" dirty="0"/>
              <a:t>Non-Virginia </a:t>
            </a:r>
            <a:r>
              <a:rPr lang="en-US" sz="2000" dirty="0" smtClean="0"/>
              <a:t>residents</a:t>
            </a:r>
            <a:endParaRPr lang="en-US" sz="2000" dirty="0"/>
          </a:p>
        </p:txBody>
      </p:sp>
      <p:pic>
        <p:nvPicPr>
          <p:cNvPr id="3" name="Picture 2"/>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xmlns="" val="0"/>
              </a:ext>
            </a:extLst>
          </a:blip>
          <a:srcRect l="4583" t="14488" b="23844"/>
          <a:stretch/>
        </p:blipFill>
        <p:spPr>
          <a:xfrm>
            <a:off x="4572000" y="3662896"/>
            <a:ext cx="3962400" cy="1920639"/>
          </a:xfrm>
          <a:prstGeom prst="rect">
            <a:avLst/>
          </a:prstGeom>
          <a:ln>
            <a:noFill/>
          </a:ln>
          <a:effectLst>
            <a:softEdge rad="50800"/>
          </a:effectLst>
        </p:spPr>
      </p:pic>
    </p:spTree>
    <p:extLst>
      <p:ext uri="{BB962C8B-B14F-4D97-AF65-F5344CB8AC3E}">
        <p14:creationId xmlns:p14="http://schemas.microsoft.com/office/powerpoint/2010/main" xmlns="" val="1329086297"/>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r>
              <a:rPr lang="en-US" sz="4400" dirty="0" smtClean="0"/>
              <a:t>Break Out Sessions</a:t>
            </a:r>
            <a:endParaRPr lang="en-US" sz="4400" dirty="0"/>
          </a:p>
        </p:txBody>
      </p:sp>
      <p:sp>
        <p:nvSpPr>
          <p:cNvPr id="3" name="Content Placeholder 2"/>
          <p:cNvSpPr>
            <a:spLocks noGrp="1"/>
          </p:cNvSpPr>
          <p:nvPr>
            <p:ph idx="1"/>
          </p:nvPr>
        </p:nvSpPr>
        <p:spPr>
          <a:xfrm>
            <a:off x="457200" y="1371600"/>
            <a:ext cx="8229600" cy="4648200"/>
          </a:xfrm>
        </p:spPr>
        <p:txBody>
          <a:bodyPr>
            <a:normAutofit/>
          </a:bodyPr>
          <a:lstStyle/>
          <a:p>
            <a:r>
              <a:rPr lang="en-US" sz="2800" dirty="0" smtClean="0"/>
              <a:t>After each module, the participants were divided into cross-functional teams and discussed each module and the how each participant would participate in managing that aspect of the outbreak.</a:t>
            </a:r>
          </a:p>
          <a:p>
            <a:r>
              <a:rPr lang="en-US" sz="2800" dirty="0" smtClean="0"/>
              <a:t>Handouts were filled out detailing each of the group’s answers.</a:t>
            </a:r>
          </a:p>
          <a:p>
            <a:r>
              <a:rPr lang="en-US" sz="2800" dirty="0" smtClean="0"/>
              <a:t>A spokesperson from each group presented a summary of their suggested actions to the entire group for comparison.</a:t>
            </a:r>
          </a:p>
          <a:p>
            <a:endParaRPr lang="en-US" sz="2800" dirty="0"/>
          </a:p>
        </p:txBody>
      </p:sp>
    </p:spTree>
    <p:extLst>
      <p:ext uri="{BB962C8B-B14F-4D97-AF65-F5344CB8AC3E}">
        <p14:creationId xmlns:p14="http://schemas.microsoft.com/office/powerpoint/2010/main" xmlns="" val="21396258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Project status</a:t>
            </a:r>
            <a:r>
              <a:rPr lang="en-US" dirty="0"/>
              <a:t/>
            </a:r>
            <a:br>
              <a:rPr lang="en-US" dirty="0"/>
            </a:br>
            <a:endParaRPr lang="en-US" dirty="0"/>
          </a:p>
        </p:txBody>
      </p:sp>
      <p:sp>
        <p:nvSpPr>
          <p:cNvPr id="3" name="Text Placeholder 2"/>
          <p:cNvSpPr>
            <a:spLocks noGrp="1"/>
          </p:cNvSpPr>
          <p:nvPr>
            <p:ph type="body" idx="1"/>
          </p:nvPr>
        </p:nvSpPr>
        <p:spPr/>
        <p:txBody>
          <a:bodyPr/>
          <a:lstStyle/>
          <a:p>
            <a:r>
              <a:rPr lang="en-US" dirty="0" smtClean="0"/>
              <a:t>Open Items, Next Steps and Conclusions</a:t>
            </a:r>
          </a:p>
          <a:p>
            <a:endParaRPr lang="en-US" dirty="0"/>
          </a:p>
        </p:txBody>
      </p:sp>
    </p:spTree>
    <p:extLst>
      <p:ext uri="{BB962C8B-B14F-4D97-AF65-F5344CB8AC3E}">
        <p14:creationId xmlns:p14="http://schemas.microsoft.com/office/powerpoint/2010/main" xmlns="" val="39893506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Status of Key Steps of the Project</a:t>
            </a:r>
            <a:endParaRPr lang="en-US" dirty="0"/>
          </a:p>
        </p:txBody>
      </p:sp>
      <p:sp>
        <p:nvSpPr>
          <p:cNvPr id="3" name="Content Placeholder 2"/>
          <p:cNvSpPr>
            <a:spLocks noGrp="1"/>
          </p:cNvSpPr>
          <p:nvPr>
            <p:ph idx="1"/>
          </p:nvPr>
        </p:nvSpPr>
        <p:spPr>
          <a:xfrm>
            <a:off x="457200" y="1143000"/>
            <a:ext cx="7924800" cy="5257800"/>
          </a:xfrm>
        </p:spPr>
        <p:txBody>
          <a:bodyPr>
            <a:noAutofit/>
          </a:bodyPr>
          <a:lstStyle/>
          <a:p>
            <a:pPr marL="219075" indent="0">
              <a:spcBef>
                <a:spcPts val="0"/>
              </a:spcBef>
              <a:spcAft>
                <a:spcPts val="600"/>
              </a:spcAft>
              <a:buNone/>
            </a:pPr>
            <a:r>
              <a:rPr lang="en-US" sz="2800" dirty="0" smtClean="0"/>
              <a:t>Objective 1 - Outbreak Response Tabletop </a:t>
            </a:r>
          </a:p>
          <a:p>
            <a:pPr marL="1076325" lvl="1" indent="-457200">
              <a:spcBef>
                <a:spcPts val="0"/>
              </a:spcBef>
              <a:spcAft>
                <a:spcPts val="600"/>
              </a:spcAft>
            </a:pPr>
            <a:r>
              <a:rPr lang="en-US" sz="2400" dirty="0" smtClean="0"/>
              <a:t>Complete. </a:t>
            </a:r>
          </a:p>
          <a:p>
            <a:pPr marL="219075" indent="0">
              <a:spcBef>
                <a:spcPts val="0"/>
              </a:spcBef>
              <a:spcAft>
                <a:spcPts val="600"/>
              </a:spcAft>
              <a:buNone/>
            </a:pPr>
            <a:r>
              <a:rPr lang="en-US" sz="2800" dirty="0" smtClean="0"/>
              <a:t>Objective 2 - Outbreak Response Plan </a:t>
            </a:r>
          </a:p>
          <a:p>
            <a:pPr marL="1076325" lvl="1" indent="-457200">
              <a:spcBef>
                <a:spcPts val="0"/>
              </a:spcBef>
              <a:spcAft>
                <a:spcPts val="600"/>
              </a:spcAft>
            </a:pPr>
            <a:r>
              <a:rPr lang="en-US" sz="2400" dirty="0" smtClean="0"/>
              <a:t>A final draft is complete and circulated for review.</a:t>
            </a:r>
          </a:p>
          <a:p>
            <a:pPr marL="219075" indent="0">
              <a:spcBef>
                <a:spcPts val="0"/>
              </a:spcBef>
              <a:spcAft>
                <a:spcPts val="600"/>
              </a:spcAft>
              <a:buNone/>
            </a:pPr>
            <a:r>
              <a:rPr lang="en-US" sz="2800" dirty="0"/>
              <a:t>Objective 3 - Town Hall Meetings</a:t>
            </a:r>
          </a:p>
          <a:p>
            <a:pPr marL="962025" lvl="1" indent="-342900">
              <a:spcBef>
                <a:spcPts val="0"/>
              </a:spcBef>
              <a:spcAft>
                <a:spcPts val="600"/>
              </a:spcAft>
            </a:pPr>
            <a:r>
              <a:rPr lang="en-US" sz="2400" dirty="0" smtClean="0"/>
              <a:t>Meetings have been conducted and were considered effective in educating and engaging </a:t>
            </a:r>
            <a:r>
              <a:rPr lang="en-US" sz="2400" dirty="0"/>
              <a:t>the </a:t>
            </a:r>
            <a:r>
              <a:rPr lang="en-US" sz="2400" dirty="0" smtClean="0"/>
              <a:t>public.</a:t>
            </a:r>
            <a:endParaRPr lang="en-US" sz="2400" dirty="0"/>
          </a:p>
          <a:p>
            <a:pPr marL="219075" indent="0">
              <a:spcBef>
                <a:spcPts val="0"/>
              </a:spcBef>
              <a:spcAft>
                <a:spcPts val="600"/>
              </a:spcAft>
              <a:buNone/>
            </a:pPr>
            <a:r>
              <a:rPr lang="en-US" sz="2800" dirty="0"/>
              <a:t>Objective 4 – </a:t>
            </a:r>
            <a:r>
              <a:rPr lang="en-US" sz="2800" dirty="0" smtClean="0"/>
              <a:t>Associated Educational Materials </a:t>
            </a:r>
            <a:endParaRPr lang="en-US" sz="2800" dirty="0"/>
          </a:p>
          <a:p>
            <a:pPr marL="962025" lvl="1">
              <a:spcBef>
                <a:spcPts val="0"/>
              </a:spcBef>
              <a:spcAft>
                <a:spcPts val="600"/>
              </a:spcAft>
            </a:pPr>
            <a:r>
              <a:rPr lang="en-US" sz="2400" dirty="0"/>
              <a:t>Modifications to existing educational materials are </a:t>
            </a:r>
            <a:r>
              <a:rPr lang="en-US" sz="2400" dirty="0" smtClean="0"/>
              <a:t>underway and will be distributed in the near future.</a:t>
            </a:r>
            <a:endParaRPr lang="en-US" sz="2400" dirty="0"/>
          </a:p>
          <a:p>
            <a:pPr marL="219075" indent="0">
              <a:spcBef>
                <a:spcPts val="0"/>
              </a:spcBef>
              <a:spcAft>
                <a:spcPts val="600"/>
              </a:spcAft>
              <a:buNone/>
            </a:pPr>
            <a:endParaRPr lang="en-US" sz="2800" dirty="0" smtClean="0"/>
          </a:p>
        </p:txBody>
      </p:sp>
    </p:spTree>
    <p:extLst>
      <p:ext uri="{BB962C8B-B14F-4D97-AF65-F5344CB8AC3E}">
        <p14:creationId xmlns:p14="http://schemas.microsoft.com/office/powerpoint/2010/main" xmlns="" val="30817374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Next Steps</a:t>
            </a:r>
            <a:endParaRPr lang="en-US" dirty="0"/>
          </a:p>
        </p:txBody>
      </p:sp>
      <p:sp>
        <p:nvSpPr>
          <p:cNvPr id="3" name="Content Placeholder 2"/>
          <p:cNvSpPr>
            <a:spLocks noGrp="1"/>
          </p:cNvSpPr>
          <p:nvPr>
            <p:ph idx="1"/>
          </p:nvPr>
        </p:nvSpPr>
        <p:spPr>
          <a:xfrm>
            <a:off x="304800" y="1295400"/>
            <a:ext cx="8077200" cy="5105400"/>
          </a:xfrm>
        </p:spPr>
        <p:txBody>
          <a:bodyPr>
            <a:noAutofit/>
          </a:bodyPr>
          <a:lstStyle/>
          <a:p>
            <a:pPr marL="219075" indent="0">
              <a:spcBef>
                <a:spcPts val="0"/>
              </a:spcBef>
              <a:spcAft>
                <a:spcPts val="600"/>
              </a:spcAft>
              <a:buNone/>
            </a:pPr>
            <a:r>
              <a:rPr lang="en-US" sz="2800" dirty="0" smtClean="0"/>
              <a:t>This project has been funded by the National </a:t>
            </a:r>
            <a:r>
              <a:rPr lang="en-US" sz="2800" dirty="0"/>
              <a:t>Association of County and City Health Officials </a:t>
            </a:r>
            <a:r>
              <a:rPr lang="en-US" sz="2800" dirty="0" smtClean="0"/>
              <a:t>(NACCHO) via a grant from the Centers for Disease Control (CDC).</a:t>
            </a:r>
          </a:p>
          <a:p>
            <a:pPr marL="219075" indent="0">
              <a:spcBef>
                <a:spcPts val="0"/>
              </a:spcBef>
              <a:spcAft>
                <a:spcPts val="600"/>
              </a:spcAft>
              <a:buNone/>
            </a:pPr>
            <a:r>
              <a:rPr lang="en-US" sz="2800" dirty="0" smtClean="0"/>
              <a:t/>
            </a:r>
            <a:br>
              <a:rPr lang="en-US" sz="2800" dirty="0" smtClean="0"/>
            </a:br>
            <a:r>
              <a:rPr lang="en-US" sz="2800" dirty="0" smtClean="0"/>
              <a:t>NACCHO and the CDC have been so pleased with the project, they have asked that the work flow used for developing the Response Plan be provided to the CDC so that a “Toolkit” can be created and posted on the CDC website for other counties to use to establish similar Response Plans.</a:t>
            </a:r>
            <a:endParaRPr lang="en-US" sz="2800" dirty="0"/>
          </a:p>
        </p:txBody>
      </p:sp>
    </p:spTree>
    <p:extLst>
      <p:ext uri="{BB962C8B-B14F-4D97-AF65-F5344CB8AC3E}">
        <p14:creationId xmlns:p14="http://schemas.microsoft.com/office/powerpoint/2010/main" xmlns="" val="17395085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Conclusions</a:t>
            </a:r>
            <a:endParaRPr lang="en-US" dirty="0"/>
          </a:p>
        </p:txBody>
      </p:sp>
      <p:sp>
        <p:nvSpPr>
          <p:cNvPr id="3" name="Content Placeholder 2"/>
          <p:cNvSpPr>
            <a:spLocks noGrp="1"/>
          </p:cNvSpPr>
          <p:nvPr>
            <p:ph idx="1"/>
          </p:nvPr>
        </p:nvSpPr>
        <p:spPr>
          <a:xfrm>
            <a:off x="457200" y="1219200"/>
            <a:ext cx="8229600" cy="4876800"/>
          </a:xfrm>
        </p:spPr>
        <p:txBody>
          <a:bodyPr>
            <a:noAutofit/>
          </a:bodyPr>
          <a:lstStyle/>
          <a:p>
            <a:pPr>
              <a:spcAft>
                <a:spcPts val="1200"/>
              </a:spcAft>
            </a:pPr>
            <a:r>
              <a:rPr lang="en-US" sz="2800" dirty="0" smtClean="0"/>
              <a:t>Based on the  information obtained from the tabletop exercise and the collaborative efforts with Scott County, IN, it is believed that utilizing a simulation of an HIV/HCV outbreak is more effective an Outbreak </a:t>
            </a:r>
            <a:r>
              <a:rPr lang="en-US" sz="2800" dirty="0"/>
              <a:t>Response </a:t>
            </a:r>
            <a:r>
              <a:rPr lang="en-US" sz="2800" dirty="0" smtClean="0"/>
              <a:t>Plan.</a:t>
            </a:r>
          </a:p>
          <a:p>
            <a:pPr>
              <a:spcAft>
                <a:spcPts val="1200"/>
              </a:spcAft>
            </a:pPr>
            <a:r>
              <a:rPr lang="en-US" sz="2800" dirty="0" smtClean="0"/>
              <a:t>Based on feedback received from Scott County, IN, a formal plan detailing an established strategy for managing their outbreak would have been welcomed and possibly resulted in a more timely response to the outbreak and thus reduced harm to the community.</a:t>
            </a:r>
            <a:endParaRPr lang="en-US" sz="2800" dirty="0"/>
          </a:p>
        </p:txBody>
      </p:sp>
    </p:spTree>
    <p:extLst>
      <p:ext uri="{BB962C8B-B14F-4D97-AF65-F5344CB8AC3E}">
        <p14:creationId xmlns:p14="http://schemas.microsoft.com/office/powerpoint/2010/main" xmlns="" val="14716680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Acknowledgements</a:t>
            </a:r>
            <a:endParaRPr lang="en-US" dirty="0"/>
          </a:p>
        </p:txBody>
      </p:sp>
      <p:sp>
        <p:nvSpPr>
          <p:cNvPr id="3" name="Content Placeholder 2"/>
          <p:cNvSpPr>
            <a:spLocks noGrp="1"/>
          </p:cNvSpPr>
          <p:nvPr>
            <p:ph idx="1"/>
          </p:nvPr>
        </p:nvSpPr>
        <p:spPr>
          <a:xfrm>
            <a:off x="457200" y="1371600"/>
            <a:ext cx="8229600" cy="5257800"/>
          </a:xfrm>
        </p:spPr>
        <p:txBody>
          <a:bodyPr>
            <a:normAutofit/>
          </a:bodyPr>
          <a:lstStyle/>
          <a:p>
            <a:r>
              <a:rPr lang="en-US" dirty="0" smtClean="0"/>
              <a:t>Wise County, VA </a:t>
            </a:r>
            <a:r>
              <a:rPr lang="en-US" dirty="0"/>
              <a:t>Health Department</a:t>
            </a:r>
          </a:p>
          <a:p>
            <a:r>
              <a:rPr lang="en-US" dirty="0" smtClean="0"/>
              <a:t>Scott County, IN Health </a:t>
            </a:r>
            <a:r>
              <a:rPr lang="en-US" dirty="0"/>
              <a:t>Department</a:t>
            </a:r>
          </a:p>
          <a:p>
            <a:r>
              <a:rPr lang="en-US" dirty="0"/>
              <a:t>CDC Division of HIV/AIDS Prevention (DHAP)</a:t>
            </a:r>
          </a:p>
          <a:p>
            <a:r>
              <a:rPr lang="en-US" dirty="0"/>
              <a:t>Division of Viral Hepatitis (DVH)</a:t>
            </a:r>
          </a:p>
          <a:p>
            <a:r>
              <a:rPr lang="en-US" dirty="0"/>
              <a:t>The Centers for Disease Control and Prevention (CDC)</a:t>
            </a:r>
          </a:p>
          <a:p>
            <a:r>
              <a:rPr lang="en-US" dirty="0"/>
              <a:t>National Association of City and County Health Officials (NACCHO)</a:t>
            </a:r>
          </a:p>
          <a:p>
            <a:r>
              <a:rPr lang="en-US" dirty="0"/>
              <a:t>Wellmont Family Medicine Residency Program</a:t>
            </a:r>
          </a:p>
          <a:p>
            <a:r>
              <a:rPr lang="en-US" dirty="0" smtClean="0"/>
              <a:t>Foundations Family Medicine </a:t>
            </a:r>
          </a:p>
          <a:p>
            <a:r>
              <a:rPr lang="en-US" dirty="0" smtClean="0"/>
              <a:t>LifeSpring</a:t>
            </a:r>
          </a:p>
          <a:p>
            <a:endParaRPr lang="en-US" dirty="0"/>
          </a:p>
        </p:txBody>
      </p:sp>
    </p:spTree>
    <p:extLst>
      <p:ext uri="{BB962C8B-B14F-4D97-AF65-F5344CB8AC3E}">
        <p14:creationId xmlns:p14="http://schemas.microsoft.com/office/powerpoint/2010/main" xmlns="" val="5998779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Users\cmh23\AppData\Local\Microsoft\Windows\Temporary Internet Files\Content.IE5\JYEJO612\question-marks[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433138"/>
            <a:ext cx="6629399" cy="628048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914400" y="4724400"/>
            <a:ext cx="4343400" cy="923330"/>
          </a:xfrm>
          <a:prstGeom prst="rect">
            <a:avLst/>
          </a:prstGeom>
          <a:noFill/>
        </p:spPr>
        <p:txBody>
          <a:bodyPr wrap="square" lIns="91440" tIns="45720" rIns="91440" bIns="45720">
            <a:spAutoFit/>
          </a:bodyPr>
          <a:lstStyle/>
          <a:p>
            <a:pPr algn="ctr"/>
            <a:r>
              <a:rPr lang="en-US" sz="5400" b="1" cap="none" spc="0" dirty="0" smtClean="0">
                <a:ln w="1905"/>
                <a:solidFill>
                  <a:srgbClr val="0D40B3"/>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xmlns="" val="4384812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 Logos of the United States Department of Health and Human Services and Centers for Disease Control and Prevention&#10;"/>
          <p:cNvPicPr>
            <a:picLocks noChangeAspect="1"/>
          </p:cNvPicPr>
          <p:nvPr/>
        </p:nvPicPr>
        <p:blipFill>
          <a:blip r:embed="rId2" cstate="print"/>
          <a:stretch>
            <a:fillRect/>
          </a:stretch>
        </p:blipFill>
        <p:spPr>
          <a:xfrm>
            <a:off x="152400" y="6515100"/>
            <a:ext cx="190500" cy="190500"/>
          </a:xfrm>
          <a:prstGeom prst="rect">
            <a:avLst/>
          </a:prstGeom>
        </p:spPr>
      </p:pic>
      <p:sp>
        <p:nvSpPr>
          <p:cNvPr id="8" name="Title 2"/>
          <p:cNvSpPr txBox="1">
            <a:spLocks/>
          </p:cNvSpPr>
          <p:nvPr/>
        </p:nvSpPr>
        <p:spPr>
          <a:xfrm>
            <a:off x="566816" y="2921508"/>
            <a:ext cx="763905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latin typeface="Arial" panose="020B0604020202020204" pitchFamily="34" charset="0"/>
                <a:cs typeface="Arial" panose="020B0604020202020204" pitchFamily="34" charset="0"/>
              </a:rPr>
              <a:t>Thank You!</a:t>
            </a:r>
            <a:endParaRPr lang="en-US" sz="5400" b="1" dirty="0">
              <a:latin typeface="Arial" panose="020B0604020202020204" pitchFamily="34" charset="0"/>
              <a:cs typeface="Arial" panose="020B0604020202020204" pitchFamily="34" charset="0"/>
            </a:endParaRPr>
          </a:p>
        </p:txBody>
      </p:sp>
      <p:sp>
        <p:nvSpPr>
          <p:cNvPr id="9" name="Content Placeholder 3"/>
          <p:cNvSpPr txBox="1">
            <a:spLocks/>
          </p:cNvSpPr>
          <p:nvPr/>
        </p:nvSpPr>
        <p:spPr>
          <a:xfrm>
            <a:off x="1371600" y="1228926"/>
            <a:ext cx="8229600" cy="4191000"/>
          </a:xfrm>
          <a:prstGeom prst="rect">
            <a:avLst/>
          </a:prstGeom>
        </p:spPr>
        <p:txBody>
          <a:bodyPr/>
          <a:lstStyle>
            <a:lvl1pPr marL="0" indent="0" algn="ctr" defTabSz="914400" rtl="0" eaLnBrk="1" latinLnBrk="0" hangingPunct="1">
              <a:spcBef>
                <a:spcPct val="20000"/>
              </a:spcBef>
              <a:buFont typeface="Arial" pitchFamily="34" charset="0"/>
              <a:buNone/>
              <a:defRPr sz="2800" b="1" kern="1200" baseline="0">
                <a:solidFill>
                  <a:schemeClr val="bg2"/>
                </a:solidFill>
                <a:effectLst/>
                <a:latin typeface="Calibri" pitchFamily="34"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2000" dirty="0"/>
          </a:p>
        </p:txBody>
      </p:sp>
    </p:spTree>
    <p:extLst>
      <p:ext uri="{BB962C8B-B14F-4D97-AF65-F5344CB8AC3E}">
        <p14:creationId xmlns:p14="http://schemas.microsoft.com/office/powerpoint/2010/main" xmlns="" val="22936815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References</a:t>
            </a:r>
            <a:endParaRPr lang="en-US" dirty="0"/>
          </a:p>
        </p:txBody>
      </p:sp>
      <p:sp>
        <p:nvSpPr>
          <p:cNvPr id="3" name="Content Placeholder 2"/>
          <p:cNvSpPr>
            <a:spLocks noGrp="1"/>
          </p:cNvSpPr>
          <p:nvPr>
            <p:ph idx="1"/>
          </p:nvPr>
        </p:nvSpPr>
        <p:spPr>
          <a:xfrm>
            <a:off x="457200" y="1409075"/>
            <a:ext cx="8229600" cy="5067925"/>
          </a:xfrm>
        </p:spPr>
        <p:txBody>
          <a:bodyPr>
            <a:normAutofit/>
          </a:bodyPr>
          <a:lstStyle/>
          <a:p>
            <a:r>
              <a:rPr lang="en-US" sz="1800" dirty="0" smtClean="0"/>
              <a:t>Wall Street Journal Online, CDC </a:t>
            </a:r>
            <a:r>
              <a:rPr lang="en-US" sz="1800" dirty="0"/>
              <a:t>Identifies Counties at Risk of HIV </a:t>
            </a:r>
            <a:r>
              <a:rPr lang="en-US" sz="1800" dirty="0" smtClean="0"/>
              <a:t>Outbreaks, A. Campo-Flores, B. McKay, 6/3/16.</a:t>
            </a:r>
          </a:p>
          <a:p>
            <a:r>
              <a:rPr lang="en-US" sz="1800" dirty="0" smtClean="0"/>
              <a:t>The Guardian Online. A </a:t>
            </a:r>
            <a:r>
              <a:rPr lang="en-US" sz="1800" dirty="0"/>
              <a:t>deadly crisis: mapping the spread of America's drug overdose </a:t>
            </a:r>
            <a:r>
              <a:rPr lang="en-US" sz="1800" dirty="0" smtClean="0"/>
              <a:t>epidemic. N. Popovich. 2016.</a:t>
            </a:r>
          </a:p>
          <a:p>
            <a:r>
              <a:rPr lang="en-US" sz="1800" dirty="0"/>
              <a:t>JAIDS Journal of Acquired Immune Deficiency </a:t>
            </a:r>
            <a:r>
              <a:rPr lang="en-US" sz="1800" dirty="0" smtClean="0"/>
              <a:t>Syndromes. County-Level </a:t>
            </a:r>
            <a:r>
              <a:rPr lang="en-US" sz="1800" dirty="0"/>
              <a:t>Vulnerability Assessment for Rapid Dissemination of HIV or HCV Infections Among Persons Who Inject Drugs, United States. </a:t>
            </a:r>
            <a:r>
              <a:rPr lang="en-US" sz="1800" dirty="0" smtClean="0"/>
              <a:t>1 Nov 2016 </a:t>
            </a:r>
            <a:r>
              <a:rPr lang="en-US" sz="1800" dirty="0"/>
              <a:t>- </a:t>
            </a:r>
            <a:r>
              <a:rPr lang="en-US" sz="1800" dirty="0" smtClean="0"/>
              <a:t>Vol </a:t>
            </a:r>
            <a:r>
              <a:rPr lang="en-US" sz="1800" dirty="0"/>
              <a:t>73 - Issue 3 - p </a:t>
            </a:r>
            <a:r>
              <a:rPr lang="en-US" sz="1800" dirty="0" smtClean="0"/>
              <a:t>323–331.</a:t>
            </a:r>
            <a:endParaRPr lang="en-US" sz="1800" dirty="0"/>
          </a:p>
          <a:p>
            <a:r>
              <a:rPr lang="en-US" sz="1800" dirty="0" smtClean="0"/>
              <a:t>cdc.gov/hepatitis/pdfs/dvh-strategicplan2016-2020</a:t>
            </a:r>
          </a:p>
          <a:p>
            <a:r>
              <a:rPr lang="fr-FR" sz="1800" dirty="0"/>
              <a:t>National Notifiable Diseases Surveillance System (NNDSS</a:t>
            </a:r>
            <a:r>
              <a:rPr lang="fr-FR" sz="1800" dirty="0" smtClean="0"/>
              <a:t>) Online.</a:t>
            </a:r>
            <a:endParaRPr lang="en-US" sz="1800" dirty="0"/>
          </a:p>
          <a:p>
            <a:endParaRPr lang="en-US" sz="1800" dirty="0" smtClean="0"/>
          </a:p>
          <a:p>
            <a:endParaRPr lang="en-US" sz="1800" dirty="0"/>
          </a:p>
        </p:txBody>
      </p:sp>
    </p:spTree>
    <p:extLst>
      <p:ext uri="{BB962C8B-B14F-4D97-AF65-F5344CB8AC3E}">
        <p14:creationId xmlns:p14="http://schemas.microsoft.com/office/powerpoint/2010/main" xmlns="" val="30431901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6469</TotalTime>
  <Words>3617</Words>
  <Application>Microsoft Office PowerPoint</Application>
  <PresentationFormat>On-screen Show (4:3)</PresentationFormat>
  <Paragraphs>303</Paragraphs>
  <Slides>53</Slides>
  <Notes>24</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Clarity</vt:lpstr>
      <vt:lpstr>Preparing for an HIV/HCV Outbreak  in a Rural Community</vt:lpstr>
      <vt:lpstr>Disclosures</vt:lpstr>
      <vt:lpstr>Project introduction </vt:lpstr>
      <vt:lpstr>Introduction</vt:lpstr>
      <vt:lpstr>Why Is This Important?</vt:lpstr>
      <vt:lpstr>Why Is This Important?</vt:lpstr>
      <vt:lpstr>Why Is This Important?</vt:lpstr>
      <vt:lpstr>Why Is This Important?</vt:lpstr>
      <vt:lpstr>Why Is This Important?</vt:lpstr>
      <vt:lpstr>Why Is This Important?</vt:lpstr>
      <vt:lpstr>Why Is This Important?</vt:lpstr>
      <vt:lpstr>Lenowisco HIV/HCV Outbreak Response Plan</vt:lpstr>
      <vt:lpstr>Project Description</vt:lpstr>
      <vt:lpstr>Project Description</vt:lpstr>
      <vt:lpstr>Work Plan</vt:lpstr>
      <vt:lpstr>Work Plan</vt:lpstr>
      <vt:lpstr>Work Plan</vt:lpstr>
      <vt:lpstr>Work Plan</vt:lpstr>
      <vt:lpstr>Collaboration with Scott County, IN</vt:lpstr>
      <vt:lpstr>Collaboration Efforts</vt:lpstr>
      <vt:lpstr>Features of Scott Co. IN Outbreak</vt:lpstr>
      <vt:lpstr>Features of Scott Co. IN Outbreak</vt:lpstr>
      <vt:lpstr>Scott Co. IN Outbreak Challenges</vt:lpstr>
      <vt:lpstr>Scott Co. IN Outbreak Management</vt:lpstr>
      <vt:lpstr>Scott Co. IN Outbreak Management</vt:lpstr>
      <vt:lpstr>Scott Co. IN Outbreak Management</vt:lpstr>
      <vt:lpstr>Scott Co. IN Outbreak Conclusions</vt:lpstr>
      <vt:lpstr>Implementation of the Appalachian H.E.A.R.T Initiative (HEP/HIV Emergency Action Response Tabletop)</vt:lpstr>
      <vt:lpstr>H.E.A.R.T. Exercise Purpose </vt:lpstr>
      <vt:lpstr>H.E.A.R.T.</vt:lpstr>
      <vt:lpstr>H.E.A.R.T. Objectives</vt:lpstr>
      <vt:lpstr>Participant Roles and Responsibilities</vt:lpstr>
      <vt:lpstr>H.E.A.R.T. Exercise Structure</vt:lpstr>
      <vt:lpstr>Module 1: Recipe for Disaster </vt:lpstr>
      <vt:lpstr>Module 1: Recipe for Disaster </vt:lpstr>
      <vt:lpstr>Module 1: Recipe for Disaster </vt:lpstr>
      <vt:lpstr>Module 1: Recipe for Disaster </vt:lpstr>
      <vt:lpstr>Module 2: The “Tupperware” Party</vt:lpstr>
      <vt:lpstr>Module 2: “Tupperware” Party </vt:lpstr>
      <vt:lpstr>Module 2: “Tupperware” Party </vt:lpstr>
      <vt:lpstr>Module 2: “Tupperware” Party</vt:lpstr>
      <vt:lpstr>A New “Tupperware” Policy </vt:lpstr>
      <vt:lpstr>Module 3: New “Tupperware” Policy</vt:lpstr>
      <vt:lpstr>Module 3: New “Tupperware” Policy</vt:lpstr>
      <vt:lpstr>Break Out Sessions</vt:lpstr>
      <vt:lpstr>Current Project status </vt:lpstr>
      <vt:lpstr>Status of Key Steps of the Project</vt:lpstr>
      <vt:lpstr>Next Steps</vt:lpstr>
      <vt:lpstr>Conclusions</vt:lpstr>
      <vt:lpstr>Acknowledgements</vt:lpstr>
      <vt:lpstr>Slide 51</vt:lpstr>
      <vt:lpstr>Slide 52</vt:lpstr>
      <vt:lpstr>References</vt:lpstr>
    </vt:vector>
  </TitlesOfParts>
  <Company>Wellmont Health System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an HIV Outbreak in a Rural Community</dc:title>
  <dc:creator>Helton, Charles M</dc:creator>
  <cp:lastModifiedBy>boconnor</cp:lastModifiedBy>
  <cp:revision>83</cp:revision>
  <dcterms:created xsi:type="dcterms:W3CDTF">2017-04-25T15:48:54Z</dcterms:created>
  <dcterms:modified xsi:type="dcterms:W3CDTF">2005-06-29T15:34:30Z</dcterms:modified>
</cp:coreProperties>
</file>