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7"/>
  </p:notesMasterIdLst>
  <p:sldIdLst>
    <p:sldId id="259" r:id="rId2"/>
    <p:sldId id="472" r:id="rId3"/>
    <p:sldId id="473" r:id="rId4"/>
    <p:sldId id="474" r:id="rId5"/>
    <p:sldId id="475" r:id="rId6"/>
    <p:sldId id="428" r:id="rId7"/>
    <p:sldId id="429" r:id="rId8"/>
    <p:sldId id="430" r:id="rId9"/>
    <p:sldId id="431" r:id="rId10"/>
    <p:sldId id="432" r:id="rId11"/>
    <p:sldId id="433" r:id="rId12"/>
    <p:sldId id="476" r:id="rId13"/>
    <p:sldId id="477" r:id="rId14"/>
    <p:sldId id="478" r:id="rId15"/>
    <p:sldId id="479" r:id="rId16"/>
    <p:sldId id="480" r:id="rId17"/>
    <p:sldId id="481" r:id="rId18"/>
    <p:sldId id="486" r:id="rId19"/>
    <p:sldId id="495" r:id="rId20"/>
    <p:sldId id="487" r:id="rId21"/>
    <p:sldId id="488" r:id="rId22"/>
    <p:sldId id="489" r:id="rId23"/>
    <p:sldId id="490" r:id="rId24"/>
    <p:sldId id="491" r:id="rId25"/>
    <p:sldId id="492" r:id="rId26"/>
    <p:sldId id="493" r:id="rId27"/>
    <p:sldId id="494" r:id="rId28"/>
    <p:sldId id="508" r:id="rId29"/>
    <p:sldId id="482" r:id="rId30"/>
    <p:sldId id="483" r:id="rId31"/>
    <p:sldId id="484" r:id="rId32"/>
    <p:sldId id="485" r:id="rId33"/>
    <p:sldId id="501" r:id="rId34"/>
    <p:sldId id="502" r:id="rId35"/>
    <p:sldId id="503" r:id="rId36"/>
    <p:sldId id="504" r:id="rId37"/>
    <p:sldId id="506" r:id="rId38"/>
    <p:sldId id="505" r:id="rId39"/>
    <p:sldId id="514" r:id="rId40"/>
    <p:sldId id="518" r:id="rId41"/>
    <p:sldId id="519" r:id="rId42"/>
    <p:sldId id="515" r:id="rId43"/>
    <p:sldId id="517" r:id="rId44"/>
    <p:sldId id="516" r:id="rId45"/>
    <p:sldId id="520" r:id="rId46"/>
    <p:sldId id="511" r:id="rId47"/>
    <p:sldId id="512" r:id="rId48"/>
    <p:sldId id="522" r:id="rId49"/>
    <p:sldId id="513" r:id="rId50"/>
    <p:sldId id="524" r:id="rId51"/>
    <p:sldId id="525" r:id="rId52"/>
    <p:sldId id="526" r:id="rId53"/>
    <p:sldId id="496" r:id="rId54"/>
    <p:sldId id="497" r:id="rId55"/>
    <p:sldId id="498" r:id="rId56"/>
    <p:sldId id="499" r:id="rId57"/>
    <p:sldId id="500" r:id="rId58"/>
    <p:sldId id="527" r:id="rId59"/>
    <p:sldId id="528" r:id="rId60"/>
    <p:sldId id="444" r:id="rId61"/>
    <p:sldId id="257" r:id="rId62"/>
    <p:sldId id="458" r:id="rId63"/>
    <p:sldId id="399" r:id="rId64"/>
    <p:sldId id="401" r:id="rId65"/>
    <p:sldId id="258"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00"/>
    <a:srgbClr val="6699B2"/>
    <a:srgbClr val="50849E"/>
    <a:srgbClr val="6F5C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142" autoAdjust="0"/>
  </p:normalViewPr>
  <p:slideViewPr>
    <p:cSldViewPr>
      <p:cViewPr>
        <p:scale>
          <a:sx n="84" d="100"/>
          <a:sy n="84" d="100"/>
        </p:scale>
        <p:origin x="-370" y="14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D98801-B5F0-4952-8F65-5F02E38F411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71167E0-2BCE-4409-88C7-DFE4678B46AE}">
      <dgm:prSet/>
      <dgm:spPr>
        <a:solidFill>
          <a:srgbClr val="4765A7"/>
        </a:solidFill>
      </dgm:spPr>
      <dgm:t>
        <a:bodyPr/>
        <a:lstStyle/>
        <a:p>
          <a:pPr algn="ctr" rtl="0"/>
          <a:r>
            <a:rPr lang="en-US" b="1" dirty="0" smtClean="0"/>
            <a:t>www.facebook.com/MATRC</a:t>
          </a:r>
          <a:endParaRPr lang="en-US" dirty="0"/>
        </a:p>
      </dgm:t>
    </dgm:pt>
    <dgm:pt modelId="{902DCB79-D919-412E-AEC7-12AB0C37582C}" type="parTrans" cxnId="{0435824E-56D2-4A42-9FDE-14B231AB8188}">
      <dgm:prSet/>
      <dgm:spPr/>
      <dgm:t>
        <a:bodyPr/>
        <a:lstStyle/>
        <a:p>
          <a:endParaRPr lang="en-US"/>
        </a:p>
      </dgm:t>
    </dgm:pt>
    <dgm:pt modelId="{25E09EB6-2522-4B64-9D9D-191D85C57F85}" type="sibTrans" cxnId="{0435824E-56D2-4A42-9FDE-14B231AB8188}">
      <dgm:prSet/>
      <dgm:spPr/>
      <dgm:t>
        <a:bodyPr/>
        <a:lstStyle/>
        <a:p>
          <a:endParaRPr lang="en-US"/>
        </a:p>
      </dgm:t>
    </dgm:pt>
    <dgm:pt modelId="{C9A6C579-D50A-44D1-A3E9-00CEC85EAF6C}" type="pres">
      <dgm:prSet presAssocID="{A3D98801-B5F0-4952-8F65-5F02E38F4119}" presName="linear" presStyleCnt="0">
        <dgm:presLayoutVars>
          <dgm:animLvl val="lvl"/>
          <dgm:resizeHandles val="exact"/>
        </dgm:presLayoutVars>
      </dgm:prSet>
      <dgm:spPr/>
      <dgm:t>
        <a:bodyPr/>
        <a:lstStyle/>
        <a:p>
          <a:endParaRPr lang="en-US"/>
        </a:p>
      </dgm:t>
    </dgm:pt>
    <dgm:pt modelId="{E2DF8647-BDF7-48B0-8D63-947625C8D86E}" type="pres">
      <dgm:prSet presAssocID="{F71167E0-2BCE-4409-88C7-DFE4678B46AE}" presName="parentText" presStyleLbl="node1" presStyleIdx="0" presStyleCnt="1" custScaleX="100000" custLinFactNeighborX="3788" custLinFactNeighborY="-2130">
        <dgm:presLayoutVars>
          <dgm:chMax val="0"/>
          <dgm:bulletEnabled val="1"/>
        </dgm:presLayoutVars>
      </dgm:prSet>
      <dgm:spPr/>
      <dgm:t>
        <a:bodyPr/>
        <a:lstStyle/>
        <a:p>
          <a:endParaRPr lang="en-US"/>
        </a:p>
      </dgm:t>
    </dgm:pt>
  </dgm:ptLst>
  <dgm:cxnLst>
    <dgm:cxn modelId="{0435824E-56D2-4A42-9FDE-14B231AB8188}" srcId="{A3D98801-B5F0-4952-8F65-5F02E38F4119}" destId="{F71167E0-2BCE-4409-88C7-DFE4678B46AE}" srcOrd="0" destOrd="0" parTransId="{902DCB79-D919-412E-AEC7-12AB0C37582C}" sibTransId="{25E09EB6-2522-4B64-9D9D-191D85C57F85}"/>
    <dgm:cxn modelId="{742318ED-6F7A-6048-9299-5B6A630BFA3E}" type="presOf" srcId="{F71167E0-2BCE-4409-88C7-DFE4678B46AE}" destId="{E2DF8647-BDF7-48B0-8D63-947625C8D86E}" srcOrd="0" destOrd="0" presId="urn:microsoft.com/office/officeart/2005/8/layout/vList2"/>
    <dgm:cxn modelId="{4B39508A-D52A-EF46-B8CD-F692BC70F911}" type="presOf" srcId="{A3D98801-B5F0-4952-8F65-5F02E38F4119}" destId="{C9A6C579-D50A-44D1-A3E9-00CEC85EAF6C}" srcOrd="0" destOrd="0" presId="urn:microsoft.com/office/officeart/2005/8/layout/vList2"/>
    <dgm:cxn modelId="{51FF1653-FD5B-DB47-B33A-9724647CEB77}" type="presParOf" srcId="{C9A6C579-D50A-44D1-A3E9-00CEC85EAF6C}" destId="{E2DF8647-BDF7-48B0-8D63-947625C8D86E}"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DF8647-BDF7-48B0-8D63-947625C8D86E}">
      <dsp:nvSpPr>
        <dsp:cNvPr id="0" name=""/>
        <dsp:cNvSpPr/>
      </dsp:nvSpPr>
      <dsp:spPr>
        <a:xfrm>
          <a:off x="0" y="0"/>
          <a:ext cx="3812153" cy="383760"/>
        </a:xfrm>
        <a:prstGeom prst="roundRect">
          <a:avLst/>
        </a:prstGeom>
        <a:solidFill>
          <a:srgbClr val="4765A7"/>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b="1" kern="1200" dirty="0" smtClean="0"/>
            <a:t>www.facebook.com/MATRC</a:t>
          </a:r>
          <a:endParaRPr lang="en-US" sz="1600" kern="1200" dirty="0"/>
        </a:p>
      </dsp:txBody>
      <dsp:txXfrm>
        <a:off x="18734" y="18734"/>
        <a:ext cx="3774685" cy="3462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2E49F7-5FEE-4BB4-8807-80AA650B7CA6}" type="datetimeFigureOut">
              <a:rPr lang="en-US" smtClean="0"/>
              <a:t>9/30/2016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118C81-F3AF-438F-BBE3-0380AA594EC9}" type="slidenum">
              <a:rPr lang="en-US" smtClean="0"/>
              <a:t>‹#›</a:t>
            </a:fld>
            <a:endParaRPr lang="en-US"/>
          </a:p>
        </p:txBody>
      </p:sp>
    </p:spTree>
    <p:extLst>
      <p:ext uri="{BB962C8B-B14F-4D97-AF65-F5344CB8AC3E}">
        <p14:creationId xmlns:p14="http://schemas.microsoft.com/office/powerpoint/2010/main" val="2346228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fcc.gov/reports/2015-broadband-progress-report"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www.fcc.gov/document/fcc-takes-steps-modernize-and-reform-lifeline-broadband"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230681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dirty="0" smtClean="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2</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Until the 1940s, the majority of physicians in America saw their patients in their homes. This meant the physician would spend the majority of time on the road, in car or buggy, and considerable amount of time would be spent with each family.  A physician from Kentucky chronicled a house call he made in the early 20th century: </a:t>
            </a:r>
            <a:r>
              <a:rPr lang="en-US" sz="1200" b="0" i="1" u="none" strike="noStrike" kern="1200" baseline="0" dirty="0" smtClean="0">
                <a:solidFill>
                  <a:schemeClr val="tx1"/>
                </a:solidFill>
                <a:latin typeface="+mn-lt"/>
                <a:ea typeface="+mn-ea"/>
                <a:cs typeface="+mn-cs"/>
              </a:rPr>
              <a:t>“I recall an experience I had one winter day with the thermometer near zero and about five inches of snow on the ground. I was called about eight miles from home and found a young farm boy with a well marked case of appendicitis with apparent abscess formation. I called a very fine, competent surgeon from Henderson, Kentucky, to come prepared to operate in the home. . . . The patient being satisfactorily anesthetized, the surgeon removed the appendix and sutured the wound in about forty minutes. After [the] operation, the surgeon got in his buggy and started home, a distance of about twenty-five miles. I spent the night with the family and saw the patient daily for several days. He made a very rapid and satisfactory recovery. </a:t>
            </a:r>
            <a:r>
              <a:rPr lang="en-US" sz="1200" b="0" i="0" u="none" strike="noStrike" kern="1200" baseline="0" dirty="0" smtClean="0">
                <a:solidFill>
                  <a:schemeClr val="tx1"/>
                </a:solidFill>
                <a:latin typeface="+mn-lt"/>
                <a:ea typeface="+mn-ea"/>
                <a:cs typeface="+mn-cs"/>
              </a:rPr>
              <a:t>Not only was the amount of time spent with each patient drastically different, but also the frequency of visits was astonishingly higher. Towards the end of the 1920s, American Family Physicians were making 3.6 calls for the average illness, 2.4 calls for a cold, 3.6 calls for a typical case of mumps or other “communicable disease”, 4.7 calls for a “nervous disease,” etc. Of American physicians practicing in 1928, high percentage, 74, were general practitioners (GPs). By 1942, the percentage of GPs had fallen to below half. This decline continued, as in 1980, while there were 403,000 practicing physicians in America, only 15% comprised family physicians.</a:t>
            </a:r>
            <a:endParaRPr lang="en-US" baseline="0" dirty="0" smtClean="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3</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trend of declining home visits has persisted over the decades, and has certainly played a role in the changing doctor-patient relationship. Whereas once a physician visited a patient in their home, often multiple times for a single complaint, now the patient may be placed in a ten minute block in a clinic setting, clearly altering the doctor patient</a:t>
            </a:r>
          </a:p>
          <a:p>
            <a:r>
              <a:rPr lang="en-US" sz="1200" b="0" i="0" u="none" strike="noStrike" kern="1200" baseline="0" dirty="0" smtClean="0">
                <a:solidFill>
                  <a:schemeClr val="tx1"/>
                </a:solidFill>
                <a:latin typeface="+mn-lt"/>
                <a:ea typeface="+mn-ea"/>
                <a:cs typeface="+mn-cs"/>
              </a:rPr>
              <a:t>dynamic.  In 2000, </a:t>
            </a:r>
            <a:r>
              <a:rPr lang="en-US" sz="1200" b="0" i="1" u="none" strike="noStrike" kern="1200" baseline="0" dirty="0" smtClean="0">
                <a:solidFill>
                  <a:schemeClr val="tx1"/>
                </a:solidFill>
                <a:latin typeface="+mn-lt"/>
                <a:ea typeface="+mn-ea"/>
                <a:cs typeface="+mn-cs"/>
              </a:rPr>
              <a:t>Canadian Family Physician </a:t>
            </a:r>
            <a:r>
              <a:rPr lang="en-US" sz="1200" b="0" i="0" u="none" strike="noStrike" kern="1200" baseline="0" dirty="0" smtClean="0">
                <a:solidFill>
                  <a:schemeClr val="tx1"/>
                </a:solidFill>
                <a:latin typeface="+mn-lt"/>
                <a:ea typeface="+mn-ea"/>
                <a:cs typeface="+mn-cs"/>
              </a:rPr>
              <a:t>noted that most commonly cited reasons for practitioners’ being unable to do house calls were the lack of efficiency, the time required, and poor reimbursement.</a:t>
            </a:r>
            <a:r>
              <a:rPr lang="en-US" sz="8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Further reasons noted by the </a:t>
            </a:r>
            <a:r>
              <a:rPr lang="en-US" sz="1200" b="0" i="1" u="none" strike="noStrike" kern="1200" baseline="0" dirty="0" smtClean="0">
                <a:solidFill>
                  <a:schemeClr val="tx1"/>
                </a:solidFill>
                <a:latin typeface="+mn-lt"/>
                <a:ea typeface="+mn-ea"/>
                <a:cs typeface="+mn-cs"/>
              </a:rPr>
              <a:t>Journal of American Geriatric Society </a:t>
            </a:r>
            <a:r>
              <a:rPr lang="en-US" sz="1200" b="0" i="0" u="none" strike="noStrike" kern="1200" baseline="0" dirty="0" smtClean="0">
                <a:solidFill>
                  <a:schemeClr val="tx1"/>
                </a:solidFill>
                <a:latin typeface="+mn-lt"/>
                <a:ea typeface="+mn-ea"/>
                <a:cs typeface="+mn-cs"/>
              </a:rPr>
              <a:t>were the result of an explosion access of patients to a growing medical system, the growth of third-party payers, and heightened liability concerns.</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4</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5</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But before we jump into how we got to where we are today, I want to make sure we have a common understanding of what we mean by telehealth.  First of all, telehealth is </a:t>
            </a:r>
            <a:r>
              <a:rPr lang="en-US" dirty="0" smtClean="0"/>
              <a:t>not about technology.  Rather, telehealth is </a:t>
            </a:r>
            <a:r>
              <a:rPr lang="en-US" b="1" dirty="0" smtClean="0"/>
              <a:t>the use of electronic information and telecommunications technology</a:t>
            </a:r>
            <a:r>
              <a:rPr lang="en-US" dirty="0" smtClean="0"/>
              <a:t> to support and enhance the delivery of health care, public health, health administration, and patient and professional health related education.  It is a mechanism</a:t>
            </a:r>
            <a:r>
              <a:rPr lang="en-US" baseline="0" dirty="0" smtClean="0"/>
              <a:t> or tool for service delivery and not a service line in and of itself.   Right now, telehealth is primarily delivered in four ways:</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6A3F8F7C-51A0-4D79-988F-5B2F2F3103E3}" type="slidenum">
              <a:rPr lang="en-US" smtClean="0"/>
              <a:t>6</a:t>
            </a:fld>
            <a:endParaRPr lang="en-US"/>
          </a:p>
        </p:txBody>
      </p:sp>
    </p:spTree>
    <p:extLst>
      <p:ext uri="{BB962C8B-B14F-4D97-AF65-F5344CB8AC3E}">
        <p14:creationId xmlns:p14="http://schemas.microsoft.com/office/powerpoint/2010/main" val="2896845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is live videoconferencing which synchronous.  This is what most people think</a:t>
            </a:r>
            <a:r>
              <a:rPr lang="en-US" baseline="0" dirty="0" smtClean="0"/>
              <a:t> of.  L</a:t>
            </a:r>
            <a:r>
              <a:rPr lang="en-US" dirty="0" smtClean="0"/>
              <a:t>ive, two-way interaction between a person and a provider using audio-visual telecommunications technology and supported by digitally transmitted sounds,</a:t>
            </a:r>
            <a:r>
              <a:rPr lang="en-US" baseline="0" dirty="0" smtClean="0"/>
              <a:t> images and other data</a:t>
            </a:r>
            <a:r>
              <a:rPr lang="en-US" dirty="0" smtClean="0"/>
              <a:t>.  Virtual visits are accomplished using high speed connections and high definition monitors.   Kind of what people think of as “Skype” on steroids</a:t>
            </a:r>
            <a:r>
              <a:rPr lang="en-US" baseline="0" dirty="0" smtClean="0"/>
              <a:t> and within the framework of HIPAA.</a:t>
            </a:r>
            <a:r>
              <a:rPr lang="en-US" dirty="0" smtClean="0"/>
              <a:t> </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7</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Second is store and forward or what is considered asynchronous.</a:t>
            </a:r>
            <a:r>
              <a:rPr lang="en-US" baseline="0" dirty="0" smtClean="0"/>
              <a:t>  This is t</a:t>
            </a:r>
            <a:r>
              <a:rPr lang="en-US" dirty="0" smtClean="0"/>
              <a:t>ransmission of recorded health history through an electronic communications system to a practitioner, who uses the information to evaluate the case or render a service without having real time</a:t>
            </a:r>
            <a:r>
              <a:rPr lang="en-US" baseline="0" dirty="0" smtClean="0"/>
              <a:t> interaction with the patient</a:t>
            </a:r>
            <a:r>
              <a:rPr lang="en-US" dirty="0" smtClean="0"/>
              <a:t>.  </a:t>
            </a:r>
            <a:r>
              <a:rPr lang="en-US" baseline="0" dirty="0" smtClean="0"/>
              <a:t>Applications in the pictures include things like tele-radiology, tele-dermatology, diabetic retinopathy screening, mammography and </a:t>
            </a:r>
            <a:r>
              <a:rPr lang="en-US" baseline="0" dirty="0" err="1" smtClean="0"/>
              <a:t>teledentistry</a:t>
            </a:r>
            <a:endParaRPr lang="en-US" baseline="0" dirty="0" smtClean="0"/>
          </a:p>
        </p:txBody>
      </p:sp>
      <p:sp>
        <p:nvSpPr>
          <p:cNvPr id="4" name="Slide Number Placeholder 3"/>
          <p:cNvSpPr>
            <a:spLocks noGrp="1"/>
          </p:cNvSpPr>
          <p:nvPr>
            <p:ph type="sldNum" sz="quarter" idx="10"/>
          </p:nvPr>
        </p:nvSpPr>
        <p:spPr/>
        <p:txBody>
          <a:bodyPr/>
          <a:lstStyle/>
          <a:p>
            <a:fld id="{0173FFC4-9973-4E6F-BA4D-B12AAF9C03DF}" type="slidenum">
              <a:rPr lang="en-US" smtClean="0"/>
              <a:t>8</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0" dirty="0" smtClean="0"/>
              <a:t>Third is Remote Patient Monitoring (RPM). This is where p</a:t>
            </a:r>
            <a:r>
              <a:rPr lang="en-US" dirty="0" smtClean="0"/>
              <a:t>ersonal health and medical data is collected from an individual in one location via electronic communication technologies and transmitted to a provider in a different location for use in patient care and chronic disease</a:t>
            </a:r>
            <a:r>
              <a:rPr lang="en-US" baseline="0" dirty="0" smtClean="0"/>
              <a:t> management</a:t>
            </a:r>
            <a:r>
              <a:rPr lang="en-US" dirty="0" smtClean="0"/>
              <a:t>.  The types</a:t>
            </a:r>
            <a:r>
              <a:rPr lang="en-US" baseline="0" dirty="0" smtClean="0"/>
              <a:t> of information transmitted wirelessly can includes things like blood pressure, glucose, weight, pulse, ECG, blood oxygen, peak flow, temperature and more!  The information is collected daily (occasionally more frequently) and most frequently monitored by a clinician managed call center.  The system alerts the call center staff if readings are outside the “normal” range for that particular patient.  Should this alert take place, the patient would get either a phone call or video call.  This is an opportune time for patient education and engagement.    There are some devices that are wearables that also do continuous monitoring.</a:t>
            </a:r>
            <a:br>
              <a:rPr lang="en-US" baseline="0" dirty="0" smtClean="0"/>
            </a:b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9</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Fourth</a:t>
            </a:r>
            <a:r>
              <a:rPr lang="en-US" b="0" baseline="0" dirty="0" smtClean="0"/>
              <a:t> is </a:t>
            </a:r>
            <a:r>
              <a:rPr lang="en-US" b="0" dirty="0" smtClean="0"/>
              <a:t>Mobile Health (</a:t>
            </a:r>
            <a:r>
              <a:rPr lang="en-US" b="0" dirty="0" err="1" smtClean="0"/>
              <a:t>mHealth</a:t>
            </a:r>
            <a:r>
              <a:rPr lang="en-US" b="0" dirty="0" smtClean="0"/>
              <a:t>).  This is where h</a:t>
            </a:r>
            <a:r>
              <a:rPr lang="en-US" dirty="0" smtClean="0"/>
              <a:t>ealth care and public health practice is supported by mobile communication devices such as cell phones, and tablet computers.  Applications can range from targeted text messages that promote healthy behaviors to applications that help people make</a:t>
            </a:r>
            <a:r>
              <a:rPr lang="en-US" baseline="0" dirty="0" smtClean="0"/>
              <a:t> healthy choices to mental health and physical health assessment</a:t>
            </a:r>
            <a:r>
              <a:rPr lang="en-US" dirty="0" smtClean="0"/>
              <a:t> to secure videoconferencing for medical services to wide-scale alerts about disease outbreaks. </a:t>
            </a:r>
          </a:p>
          <a:p>
            <a:pPr marL="0" indent="0">
              <a:buNone/>
            </a:pPr>
            <a:endParaRPr lang="en-US" baseline="0" dirty="0" smtClean="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10</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aseline="0" dirty="0" smtClean="0"/>
              <a:t>Also included in mobile health is the gamification of health (making healthy behaviors fun) and the evolution of the wearables for personal health monitoring and tracking.</a:t>
            </a:r>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11</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12</a:t>
            </a:fld>
            <a:endParaRPr lang="en-US" dirty="0"/>
          </a:p>
        </p:txBody>
      </p:sp>
    </p:spTree>
    <p:extLst>
      <p:ext uri="{BB962C8B-B14F-4D97-AF65-F5344CB8AC3E}">
        <p14:creationId xmlns:p14="http://schemas.microsoft.com/office/powerpoint/2010/main" val="4203903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telehealth began, the model looked primarily like this.  It was a purely hub and spoke model. </a:t>
            </a:r>
            <a:r>
              <a:rPr lang="en-US" baseline="0" dirty="0" smtClean="0"/>
              <a:t> It was almost all hospital to hospital specialty care consults from an urban tertiary care center to a smaller rural community hospital.  The beginnings were rough.  Prices were high, bandwidth was low, and best practices had not been developed.  In spite of that, we saw some incredible rural successes.  Things like telestroke, </a:t>
            </a:r>
            <a:r>
              <a:rPr lang="en-US" baseline="0" dirty="0" err="1" smtClean="0"/>
              <a:t>teleradiology</a:t>
            </a:r>
            <a:r>
              <a:rPr lang="en-US" baseline="0" dirty="0" smtClean="0"/>
              <a:t>, </a:t>
            </a:r>
            <a:r>
              <a:rPr lang="en-US" baseline="0" dirty="0" err="1" smtClean="0"/>
              <a:t>telepsychiatry</a:t>
            </a:r>
            <a:r>
              <a:rPr lang="en-US" baseline="0" dirty="0" smtClean="0"/>
              <a:t>/mental health, </a:t>
            </a:r>
            <a:r>
              <a:rPr lang="en-US" baseline="0" dirty="0" err="1" smtClean="0"/>
              <a:t>teledermatology</a:t>
            </a:r>
            <a:r>
              <a:rPr lang="en-US" baseline="0" dirty="0" smtClean="0"/>
              <a:t> all took shape during this era and has in many cases become the standard of care.</a:t>
            </a:r>
            <a:endParaRPr lang="en-US" dirty="0"/>
          </a:p>
        </p:txBody>
      </p:sp>
      <p:sp>
        <p:nvSpPr>
          <p:cNvPr id="4" name="Slide Number Placeholder 3"/>
          <p:cNvSpPr>
            <a:spLocks noGrp="1"/>
          </p:cNvSpPr>
          <p:nvPr>
            <p:ph type="sldNum" sz="quarter" idx="10"/>
          </p:nvPr>
        </p:nvSpPr>
        <p:spPr/>
        <p:txBody>
          <a:bodyPr/>
          <a:lstStyle/>
          <a:p>
            <a:fld id="{D5118C81-F3AF-438F-BBE3-0380AA594EC9}" type="slidenum">
              <a:rPr lang="en-US" smtClean="0"/>
              <a:t>13</a:t>
            </a:fld>
            <a:endParaRPr lang="en-US"/>
          </a:p>
        </p:txBody>
      </p:sp>
    </p:spTree>
    <p:extLst>
      <p:ext uri="{BB962C8B-B14F-4D97-AF65-F5344CB8AC3E}">
        <p14:creationId xmlns:p14="http://schemas.microsoft.com/office/powerpoint/2010/main" val="1198353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Fast forward about a decade and our focus in our country really to move in the direction of cost, chronic</a:t>
            </a:r>
            <a:r>
              <a:rPr lang="en-US" baseline="0" dirty="0" smtClean="0"/>
              <a:t> disease, life style disease.  In addition, bandwidth increased and technology improvements and data availability got to a point where people could start imagining how it could be better used to address some of these major challenges.   </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14</a:t>
            </a:fld>
            <a:endParaRPr lang="en-US" dirty="0"/>
          </a:p>
        </p:txBody>
      </p:sp>
    </p:spTree>
    <p:extLst>
      <p:ext uri="{BB962C8B-B14F-4D97-AF65-F5344CB8AC3E}">
        <p14:creationId xmlns:p14="http://schemas.microsoft.com/office/powerpoint/2010/main" val="417129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shift from volume based to value based care</a:t>
            </a:r>
            <a:r>
              <a:rPr lang="en-US" baseline="0" dirty="0" smtClean="0"/>
              <a:t> started to take place, albeit slowly</a:t>
            </a:r>
            <a:r>
              <a:rPr lang="en-US" dirty="0" smtClean="0"/>
              <a:t>.  </a:t>
            </a:r>
            <a:endParaRPr lang="en-US" dirty="0"/>
          </a:p>
        </p:txBody>
      </p:sp>
      <p:sp>
        <p:nvSpPr>
          <p:cNvPr id="4" name="Slide Number Placeholder 3"/>
          <p:cNvSpPr>
            <a:spLocks noGrp="1"/>
          </p:cNvSpPr>
          <p:nvPr>
            <p:ph type="sldNum" sz="quarter" idx="10"/>
          </p:nvPr>
        </p:nvSpPr>
        <p:spPr/>
        <p:txBody>
          <a:bodyPr/>
          <a:lstStyle/>
          <a:p>
            <a:fld id="{D5118C81-F3AF-438F-BBE3-0380AA594EC9}" type="slidenum">
              <a:rPr lang="en-US" smtClean="0"/>
              <a:t>15</a:t>
            </a:fld>
            <a:endParaRPr lang="en-US"/>
          </a:p>
        </p:txBody>
      </p:sp>
    </p:spTree>
    <p:extLst>
      <p:ext uri="{BB962C8B-B14F-4D97-AF65-F5344CB8AC3E}">
        <p14:creationId xmlns:p14="http://schemas.microsoft.com/office/powerpoint/2010/main" val="1198353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The patient centered medical home concept began</a:t>
            </a:r>
            <a:r>
              <a:rPr lang="en-US" baseline="0" dirty="0" smtClean="0"/>
              <a:t> to evolve, albeit slowly.</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16</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 result, telehealth</a:t>
            </a:r>
            <a:r>
              <a:rPr lang="en-US" baseline="0" dirty="0" smtClean="0"/>
              <a:t> began to take this direction…where health facilities began to connect to other facilities, and these facilities began to connect to other facilities, both inside the communities and to other communities.  For the most part, however, these were still facility to facility connections.</a:t>
            </a:r>
            <a:endParaRPr lang="en-US" dirty="0"/>
          </a:p>
        </p:txBody>
      </p:sp>
      <p:sp>
        <p:nvSpPr>
          <p:cNvPr id="4" name="Slide Number Placeholder 3"/>
          <p:cNvSpPr>
            <a:spLocks noGrp="1"/>
          </p:cNvSpPr>
          <p:nvPr>
            <p:ph type="sldNum" sz="quarter" idx="10"/>
          </p:nvPr>
        </p:nvSpPr>
        <p:spPr/>
        <p:txBody>
          <a:bodyPr/>
          <a:lstStyle/>
          <a:p>
            <a:fld id="{D5118C81-F3AF-438F-BBE3-0380AA594EC9}" type="slidenum">
              <a:rPr lang="en-US" smtClean="0"/>
              <a:t>17</a:t>
            </a:fld>
            <a:endParaRPr lang="en-US"/>
          </a:p>
        </p:txBody>
      </p:sp>
    </p:spTree>
    <p:extLst>
      <p:ext uri="{BB962C8B-B14F-4D97-AF65-F5344CB8AC3E}">
        <p14:creationId xmlns:p14="http://schemas.microsoft.com/office/powerpoint/2010/main" val="1198353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73">
              <a:defRPr/>
            </a:pP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24565505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73">
              <a:defRPr/>
            </a:pP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24565505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73">
              <a:defRPr/>
            </a:pP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24565505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24565505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2456550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Everything from acute care, oral health, mental health,</a:t>
            </a:r>
            <a:r>
              <a:rPr lang="en-US" baseline="0" dirty="0" smtClean="0"/>
              <a:t> well visits, speech, health education to functional analysis and communication training for kids with autism.  </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24565505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839" indent="-172839">
              <a:buFont typeface="Arial" panose="020B0604020202020204" pitchFamily="34" charset="0"/>
              <a:buChar char="•"/>
            </a:pPr>
            <a:r>
              <a:rPr lang="en-US" dirty="0" smtClean="0"/>
              <a:t>45% of pregnancy women referred to on-site care at UVA did not keep</a:t>
            </a:r>
            <a:r>
              <a:rPr lang="en-US" baseline="0" dirty="0" smtClean="0"/>
              <a:t> their appointments</a:t>
            </a:r>
          </a:p>
          <a:p>
            <a:pPr marL="172839" indent="-172839">
              <a:buFont typeface="Arial" panose="020B0604020202020204" pitchFamily="34" charset="0"/>
              <a:buChar char="•"/>
            </a:pPr>
            <a:r>
              <a:rPr lang="en-US" baseline="0" dirty="0" smtClean="0"/>
              <a:t>collaborative high risk prenatal care telemedicine clinics were initiated in 5 rural locations between 2009 – 2012 at public health departments and FQHCs</a:t>
            </a:r>
          </a:p>
          <a:p>
            <a:pPr marL="172839" indent="-172839">
              <a:buFont typeface="Arial" panose="020B0604020202020204" pitchFamily="34" charset="0"/>
              <a:buChar char="•"/>
            </a:pPr>
            <a:r>
              <a:rPr lang="en-US" baseline="0" dirty="0" smtClean="0"/>
              <a:t>Training was provided for advanced practice nurses </a:t>
            </a:r>
          </a:p>
          <a:p>
            <a:pPr marL="172839" indent="-172839">
              <a:buFont typeface="Arial" panose="020B0604020202020204" pitchFamily="34" charset="0"/>
              <a:buChar char="•"/>
            </a:pPr>
            <a:r>
              <a:rPr lang="en-US" baseline="0" dirty="0" smtClean="0"/>
              <a:t>Research Questions:  1) Does the use of telemedicine improve access to subspecialty prenatal care for at-risk in rural areas? 2) Does use of telemedicine for high risk prenatal care improve perinatal outcomes?  3) Are pregnancy women satisfied receiving high risk care through telemedicine?</a:t>
            </a:r>
          </a:p>
          <a:p>
            <a:pPr marL="172839" indent="-172839">
              <a:buFont typeface="Arial" panose="020B0604020202020204" pitchFamily="34" charset="0"/>
              <a:buChar char="•"/>
            </a:pPr>
            <a:endParaRPr lang="en-US" baseline="0" dirty="0" smtClean="0"/>
          </a:p>
          <a:p>
            <a:pPr marL="172839" indent="-172839">
              <a:buFont typeface="Arial" panose="020B0604020202020204" pitchFamily="34" charset="0"/>
              <a:buChar char="•"/>
            </a:pPr>
            <a:r>
              <a:rPr lang="en-US" baseline="0" dirty="0" err="1" smtClean="0"/>
              <a:t>Pretelemedicine</a:t>
            </a:r>
            <a:r>
              <a:rPr lang="en-US" baseline="0" dirty="0" smtClean="0"/>
              <a:t>: N-181</a:t>
            </a:r>
          </a:p>
          <a:p>
            <a:pPr marL="172839" indent="-172839">
              <a:buFont typeface="Arial" panose="020B0604020202020204" pitchFamily="34" charset="0"/>
              <a:buChar char="•"/>
            </a:pPr>
            <a:r>
              <a:rPr lang="en-US" baseline="0" dirty="0" smtClean="0"/>
              <a:t>Telemedicine: N = 323</a:t>
            </a:r>
          </a:p>
          <a:p>
            <a:pPr marL="172839" indent="-172839">
              <a:buFont typeface="Arial" panose="020B0604020202020204" pitchFamily="34" charset="0"/>
              <a:buChar char="•"/>
            </a:pPr>
            <a:endParaRPr lang="en-US" baseline="0" dirty="0" smtClean="0"/>
          </a:p>
          <a:p>
            <a:pPr marL="172839" indent="-172839">
              <a:buFont typeface="Arial" panose="020B0604020202020204" pitchFamily="34" charset="0"/>
              <a:buChar char="•"/>
            </a:pPr>
            <a:r>
              <a:rPr lang="en-US" baseline="0" dirty="0" smtClean="0"/>
              <a:t>Findings:  </a:t>
            </a:r>
          </a:p>
          <a:p>
            <a:pPr marL="172839" indent="-172839">
              <a:buFont typeface="Arial" panose="020B0604020202020204" pitchFamily="34" charset="0"/>
              <a:buChar char="•"/>
            </a:pPr>
            <a:r>
              <a:rPr lang="en-US" baseline="0" dirty="0" smtClean="0"/>
              <a:t>Improved access to care – 21.3% missed visits vs. 57.1%, increase of 1.2 </a:t>
            </a:r>
            <a:r>
              <a:rPr lang="en-US" baseline="0" dirty="0" err="1" smtClean="0"/>
              <a:t>avg</a:t>
            </a:r>
            <a:r>
              <a:rPr lang="en-US" baseline="0" dirty="0" smtClean="0"/>
              <a:t> visits and 162,126 miles of travel saved</a:t>
            </a:r>
          </a:p>
          <a:p>
            <a:pPr marL="172839" indent="-172839">
              <a:buFont typeface="Arial" panose="020B0604020202020204" pitchFamily="34" charset="0"/>
              <a:buChar char="•"/>
            </a:pPr>
            <a:r>
              <a:rPr lang="en-US" baseline="0" dirty="0" smtClean="0"/>
              <a:t>Comparable rates for prematurity, birth weight and NICU admissions, HOWEVER, reduced the mean NICU stay by 8 - 9 days</a:t>
            </a:r>
          </a:p>
          <a:p>
            <a:pPr marL="172839" indent="-172839">
              <a:buFont typeface="Arial" panose="020B0604020202020204" pitchFamily="34" charset="0"/>
              <a:buChar char="•"/>
            </a:pPr>
            <a:r>
              <a:rPr lang="en-US" baseline="0" dirty="0" smtClean="0"/>
              <a:t>High patient acceptance and satisfaction</a:t>
            </a:r>
          </a:p>
          <a:p>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2456550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24565505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24565505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Project ECHO (Extension for Community Healthcare Outcomes) is a collaborative model of medical education and care management that empowers clinicians everywhere to provide better care to more people, right where they live.</a:t>
            </a:r>
          </a:p>
          <a:p>
            <a:r>
              <a:rPr lang="en-US" dirty="0" smtClean="0"/>
              <a:t>The ECHO model</a:t>
            </a:r>
            <a:r>
              <a:rPr lang="en-US" baseline="30000" dirty="0" smtClean="0"/>
              <a:t>™</a:t>
            </a:r>
            <a:r>
              <a:rPr lang="en-US" dirty="0" smtClean="0"/>
              <a:t> does not actually “provide” care to patients. Instead, it dramatically increases access to specialty treatment in rural and underserved areas by providing front-line clinicians with the knowledge and support they need to manage patients with complex conditions such as hepatitis C, rheumatoid arthritis, chronic pain, and behavioral health disorders among many others.  It does this by engaging clinicians in a continuous learning system and partnering them with specialist mentors at an academic medical center or hub.</a:t>
            </a:r>
          </a:p>
          <a:p>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24565505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mj-lt"/>
              </a:rPr>
              <a:t>Telehealth is a paradigm shift for most of us.  </a:t>
            </a:r>
            <a:endParaRPr lang="en-US" dirty="0">
              <a:latin typeface="+mj-lt"/>
            </a:endParaRPr>
          </a:p>
        </p:txBody>
      </p:sp>
      <p:sp>
        <p:nvSpPr>
          <p:cNvPr id="4" name="Slide Number Placeholder 3"/>
          <p:cNvSpPr>
            <a:spLocks noGrp="1"/>
          </p:cNvSpPr>
          <p:nvPr>
            <p:ph type="sldNum" sz="quarter" idx="10"/>
          </p:nvPr>
        </p:nvSpPr>
        <p:spPr/>
        <p:txBody>
          <a:bodyPr/>
          <a:lstStyle/>
          <a:p>
            <a:fld id="{0173FFC4-9973-4E6F-BA4D-B12AAF9C03DF}" type="slidenum">
              <a:rPr lang="en-US" smtClean="0"/>
              <a:t>28</a:t>
            </a:fld>
            <a:endParaRPr lang="en-US" dirty="0"/>
          </a:p>
        </p:txBody>
      </p:sp>
    </p:spTree>
    <p:extLst>
      <p:ext uri="{BB962C8B-B14F-4D97-AF65-F5344CB8AC3E}">
        <p14:creationId xmlns:p14="http://schemas.microsoft.com/office/powerpoint/2010/main" val="15658122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on the cusp of a whole new revolution in telehealth,</a:t>
            </a:r>
            <a:r>
              <a:rPr lang="en-US" baseline="0" dirty="0" smtClean="0"/>
              <a:t> the direct to consumer revolution.</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29</a:t>
            </a:fld>
            <a:endParaRPr lang="en-US" dirty="0"/>
          </a:p>
        </p:txBody>
      </p:sp>
    </p:spTree>
    <p:extLst>
      <p:ext uri="{BB962C8B-B14F-4D97-AF65-F5344CB8AC3E}">
        <p14:creationId xmlns:p14="http://schemas.microsoft.com/office/powerpoint/2010/main" val="19624584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of you </a:t>
            </a:r>
            <a:r>
              <a:rPr lang="en-US" baseline="0" dirty="0" smtClean="0"/>
              <a:t>have already seen many of these companies.</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30</a:t>
            </a:fld>
            <a:endParaRPr lang="en-US" dirty="0"/>
          </a:p>
        </p:txBody>
      </p:sp>
    </p:spTree>
    <p:extLst>
      <p:ext uri="{BB962C8B-B14F-4D97-AF65-F5344CB8AC3E}">
        <p14:creationId xmlns:p14="http://schemas.microsoft.com/office/powerpoint/2010/main" val="19624584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118C81-F3AF-438F-BBE3-0380AA594EC9}" type="slidenum">
              <a:rPr lang="en-US" smtClean="0"/>
              <a:t>31</a:t>
            </a:fld>
            <a:endParaRPr lang="en-US"/>
          </a:p>
        </p:txBody>
      </p:sp>
    </p:spTree>
    <p:extLst>
      <p:ext uri="{BB962C8B-B14F-4D97-AF65-F5344CB8AC3E}">
        <p14:creationId xmlns:p14="http://schemas.microsoft.com/office/powerpoint/2010/main" val="11983532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A3F8F7C-51A0-4D79-988F-5B2F2F3103E3}" type="slidenum">
              <a:rPr lang="en-US" smtClean="0"/>
              <a:t>32</a:t>
            </a:fld>
            <a:endParaRPr lang="en-US"/>
          </a:p>
        </p:txBody>
      </p:sp>
    </p:spTree>
    <p:extLst>
      <p:ext uri="{BB962C8B-B14F-4D97-AF65-F5344CB8AC3E}">
        <p14:creationId xmlns:p14="http://schemas.microsoft.com/office/powerpoint/2010/main" val="28968454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A3F8F7C-51A0-4D79-988F-5B2F2F3103E3}" type="slidenum">
              <a:rPr lang="en-US" smtClean="0"/>
              <a:t>33</a:t>
            </a:fld>
            <a:endParaRPr lang="en-US"/>
          </a:p>
        </p:txBody>
      </p:sp>
    </p:spTree>
    <p:extLst>
      <p:ext uri="{BB962C8B-B14F-4D97-AF65-F5344CB8AC3E}">
        <p14:creationId xmlns:p14="http://schemas.microsoft.com/office/powerpoint/2010/main" val="28968454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Successful virtual health strategies will help us achieve four important objectives: better outcomes, improved access and patient experience, reduced costs, and revenue growth. They can also improve retention among both patients and clinicians.  Most people have lots of needs.  </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34</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Most people have areas of frustration because you just can’t get a handle on some aspect of patient care so health outcomes don’t seem to improve</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35</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Most people have financial viability issues if they don’t get a handle on some major cost drivers.  </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36</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A3F8F7C-51A0-4D79-988F-5B2F2F3103E3}" type="slidenum">
              <a:rPr lang="en-US" smtClean="0"/>
              <a:t>37</a:t>
            </a:fld>
            <a:endParaRPr lang="en-US"/>
          </a:p>
        </p:txBody>
      </p:sp>
    </p:spTree>
    <p:extLst>
      <p:ext uri="{BB962C8B-B14F-4D97-AF65-F5344CB8AC3E}">
        <p14:creationId xmlns:p14="http://schemas.microsoft.com/office/powerpoint/2010/main" val="28968454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Virtual health has the potential to transform the healthcare industry. Although the concept of virtual medicine has existed for decades, the U.S. healthcare industry has failed to make a large-scale transition to virtual health thus far. Adopting virtual health is not easy. Health systems will have to make significant investments in technology and overhaul their fundamental operating models. </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38</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is telehealth appropriate?   This is the question that many have been grappling with.  The Federation of State Medical Boards in 2014 came up with a Model</a:t>
            </a:r>
            <a:r>
              <a:rPr lang="en-US" baseline="0" dirty="0" smtClean="0"/>
              <a:t> Policy for the Appropriate Use of Telemedicine Technologies in the Practice of Medicine.  In that policy, they explicitly say “</a:t>
            </a:r>
            <a:r>
              <a:rPr lang="en-US" sz="1200" b="0" i="0" u="none" strike="noStrike" kern="1200" baseline="0" dirty="0" smtClean="0">
                <a:solidFill>
                  <a:schemeClr val="tx1"/>
                </a:solidFill>
                <a:latin typeface="+mn-lt"/>
                <a:ea typeface="+mn-ea"/>
                <a:cs typeface="+mn-cs"/>
              </a:rPr>
              <a:t>Generally, telemedicine is not an audio-only, telephone conversation, e-mail/instant messaging conversation, or fax.“.  This has been an issue of heated debate.  Is phone only considered telemedicine?  Can diagnostics take place without seeing the patient?  Should you be able to prescribe?  </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39</a:t>
            </a:fld>
            <a:endParaRPr lang="en-US" dirty="0"/>
          </a:p>
        </p:txBody>
      </p:sp>
    </p:spTree>
    <p:extLst>
      <p:ext uri="{BB962C8B-B14F-4D97-AF65-F5344CB8AC3E}">
        <p14:creationId xmlns:p14="http://schemas.microsoft.com/office/powerpoint/2010/main" val="42039038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states require it, others do not.  No matter, it is good practice.   Informed consent should include:</a:t>
            </a:r>
          </a:p>
          <a:p>
            <a:pPr marL="171450" indent="-171450">
              <a:buFont typeface="Arial" panose="020B0604020202020204" pitchFamily="34" charset="0"/>
              <a:buChar char="•"/>
            </a:pPr>
            <a:r>
              <a:rPr lang="en-US" dirty="0" smtClean="0"/>
              <a:t>Identification of the patient,</a:t>
            </a:r>
            <a:r>
              <a:rPr lang="en-US" baseline="0" dirty="0" smtClean="0"/>
              <a:t> the physician and the physician’s credentials</a:t>
            </a:r>
          </a:p>
          <a:p>
            <a:pPr marL="171450" indent="-171450">
              <a:buFont typeface="Arial" panose="020B0604020202020204" pitchFamily="34" charset="0"/>
              <a:buChar char="•"/>
            </a:pPr>
            <a:r>
              <a:rPr lang="en-US" baseline="0" dirty="0" smtClean="0"/>
              <a:t>Types of transmissions permitted via technology</a:t>
            </a:r>
          </a:p>
          <a:p>
            <a:pPr marL="171450" indent="-171450">
              <a:buFont typeface="Arial" panose="020B0604020202020204" pitchFamily="34" charset="0"/>
              <a:buChar char="•"/>
            </a:pPr>
            <a:r>
              <a:rPr lang="en-US" baseline="0" dirty="0" smtClean="0"/>
              <a:t>Physician determines if diagnoses and/or treatment is appropriate for the telemedicine encounter</a:t>
            </a:r>
          </a:p>
          <a:p>
            <a:pPr marL="171450" indent="-171450">
              <a:buFont typeface="Arial" panose="020B0604020202020204" pitchFamily="34" charset="0"/>
              <a:buChar char="•"/>
            </a:pPr>
            <a:r>
              <a:rPr lang="en-US" baseline="0" dirty="0" smtClean="0"/>
              <a:t>Security and privacy</a:t>
            </a:r>
          </a:p>
          <a:p>
            <a:pPr marL="171450" indent="-171450">
              <a:buFont typeface="Arial" panose="020B0604020202020204" pitchFamily="34" charset="0"/>
              <a:buChar char="•"/>
            </a:pPr>
            <a:r>
              <a:rPr lang="en-US" baseline="0" dirty="0" smtClean="0"/>
              <a:t>Hold harmless clause if there is a technical failure</a:t>
            </a:r>
          </a:p>
          <a:p>
            <a:pPr marL="171450" indent="-171450">
              <a:buFont typeface="Arial" panose="020B0604020202020204" pitchFamily="34" charset="0"/>
              <a:buChar char="•"/>
            </a:pPr>
            <a:r>
              <a:rPr lang="en-US" baseline="0" dirty="0" smtClean="0"/>
              <a:t>Disposition of medical record</a:t>
            </a:r>
          </a:p>
          <a:p>
            <a:pPr marL="0" indent="0">
              <a:buFont typeface="Arial" panose="020B0604020202020204" pitchFamily="34" charset="0"/>
              <a:buNone/>
            </a:pPr>
            <a:r>
              <a:rPr lang="en-US" baseline="0" dirty="0" smtClean="0"/>
              <a:t>Informed consent is not just a signature.  The patient must really understand.</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5118C81-F3AF-438F-BBE3-0380AA594EC9}" type="slidenum">
              <a:rPr lang="en-US" smtClean="0"/>
              <a:t>40</a:t>
            </a:fld>
            <a:endParaRPr lang="en-US" dirty="0"/>
          </a:p>
        </p:txBody>
      </p:sp>
    </p:spTree>
    <p:extLst>
      <p:ext uri="{BB962C8B-B14F-4D97-AF65-F5344CB8AC3E}">
        <p14:creationId xmlns:p14="http://schemas.microsoft.com/office/powerpoint/2010/main" val="13971356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medicine is good medicine.  Bad medicine is bad medicine.  There is no such thing as bad telemedicine.  As a clinician,</a:t>
            </a:r>
            <a:r>
              <a:rPr lang="en-US" baseline="0" dirty="0" smtClean="0"/>
              <a:t> you are responsible for maintaining acceptable and appropriate standards of care.  If a patient is in your office experiencing heart issues and your stethoscope or ECG device is malfunctioning, you would not proceed to diagnose the patient.  This is no different than with telemedicine.  If you cannot get a clear image, you are unable to hear clearly, etc…you do not proceed.  The standard of care should not be compromised.  You must use good clinical judgment.  </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41</a:t>
            </a:fld>
            <a:endParaRPr lang="en-US" dirty="0"/>
          </a:p>
        </p:txBody>
      </p:sp>
    </p:spTree>
    <p:extLst>
      <p:ext uri="{BB962C8B-B14F-4D97-AF65-F5344CB8AC3E}">
        <p14:creationId xmlns:p14="http://schemas.microsoft.com/office/powerpoint/2010/main" val="42039038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At what point is the doctor-patient relationship established? </a:t>
            </a:r>
            <a:r>
              <a:rPr lang="en-US" dirty="0" smtClean="0"/>
              <a:t>Who is liable? Some states</a:t>
            </a:r>
            <a:r>
              <a:rPr lang="en-US" baseline="0" dirty="0" smtClean="0"/>
              <a:t> have malpractice caps and others don’t.  Can I be sued if I don’t use telemedicine when I could/should have?  Do I need special insurance?   We have a fractured legal framework and there are so many moving parts.  </a:t>
            </a:r>
            <a:r>
              <a:rPr lang="en-US" sz="1200" b="0" i="0" u="none" strike="noStrike" kern="1200" baseline="0" dirty="0" smtClean="0">
                <a:solidFill>
                  <a:schemeClr val="tx1"/>
                </a:solidFill>
                <a:latin typeface="+mn-lt"/>
                <a:ea typeface="+mn-ea"/>
                <a:cs typeface="+mn-cs"/>
              </a:rPr>
              <a:t>In February, </a:t>
            </a:r>
            <a:r>
              <a:rPr lang="en-US" sz="1200" b="1" i="0" u="none" strike="noStrike" kern="1200" baseline="0" dirty="0" smtClean="0">
                <a:solidFill>
                  <a:schemeClr val="tx1"/>
                </a:solidFill>
                <a:latin typeface="+mn-lt"/>
                <a:ea typeface="+mn-ea"/>
                <a:cs typeface="+mn-cs"/>
              </a:rPr>
              <a:t>more than one hundred </a:t>
            </a:r>
            <a:r>
              <a:rPr lang="en-US" sz="1200" b="0" i="0" u="none" strike="noStrike" kern="1200" baseline="0" dirty="0" smtClean="0">
                <a:solidFill>
                  <a:schemeClr val="tx1"/>
                </a:solidFill>
                <a:latin typeface="+mn-lt"/>
                <a:ea typeface="+mn-ea"/>
                <a:cs typeface="+mn-cs"/>
              </a:rPr>
              <a:t>telemedicine-related bills were introduced in state legislatures across the country </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42</a:t>
            </a:fld>
            <a:endParaRPr lang="en-US" dirty="0"/>
          </a:p>
        </p:txBody>
      </p:sp>
    </p:spTree>
    <p:extLst>
      <p:ext uri="{BB962C8B-B14F-4D97-AF65-F5344CB8AC3E}">
        <p14:creationId xmlns:p14="http://schemas.microsoft.com/office/powerpoint/2010/main" val="42039038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does not change when it comes to telehealth,</a:t>
            </a:r>
            <a:r>
              <a:rPr lang="en-US" baseline="0" dirty="0" smtClean="0"/>
              <a:t> but you should make sure your medical malpractice carrier covers you at all practice sights.</a:t>
            </a:r>
            <a:r>
              <a:rPr lang="en-US" dirty="0" smtClean="0"/>
              <a:t>?</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43</a:t>
            </a:fld>
            <a:endParaRPr lang="en-US" dirty="0"/>
          </a:p>
        </p:txBody>
      </p:sp>
    </p:spTree>
    <p:extLst>
      <p:ext uri="{BB962C8B-B14F-4D97-AF65-F5344CB8AC3E}">
        <p14:creationId xmlns:p14="http://schemas.microsoft.com/office/powerpoint/2010/main" val="42039038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direct to consumer market, how do I coordinate</a:t>
            </a:r>
            <a:r>
              <a:rPr lang="en-US" baseline="0" dirty="0" smtClean="0"/>
              <a:t> care?  Anyone can come in and see my patients and I would never know it.  How do telehealth consults make it into the patient’s medical record?  Will the direct to consumer market destroy the PCMH?  </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44</a:t>
            </a:fld>
            <a:endParaRPr lang="en-US" dirty="0"/>
          </a:p>
        </p:txBody>
      </p:sp>
    </p:spTree>
    <p:extLst>
      <p:ext uri="{BB962C8B-B14F-4D97-AF65-F5344CB8AC3E}">
        <p14:creationId xmlns:p14="http://schemas.microsoft.com/office/powerpoint/2010/main" val="42039038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Document everything and establish a patient record.  Patients should be able to seek, with relative ease, follow-up care or information from the physician [or physician’s designee] who conducts an encounter using telemedicine technologies. Physicians solely providing services using telemedicine technologies with no existing physician-patient relationship prior to the encounter must make documentation of the encounter using telemedicine technologies easily available to the patient, and subject to the patient’s consent, any identified care provider of the patient immediately after the encounter.</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45</a:t>
            </a:fld>
            <a:endParaRPr lang="en-US" dirty="0"/>
          </a:p>
        </p:txBody>
      </p:sp>
    </p:spTree>
    <p:extLst>
      <p:ext uri="{BB962C8B-B14F-4D97-AF65-F5344CB8AC3E}">
        <p14:creationId xmlns:p14="http://schemas.microsoft.com/office/powerpoint/2010/main" val="42039038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FSMB released</a:t>
            </a:r>
            <a:r>
              <a:rPr lang="en-US" baseline="0" dirty="0" smtClean="0"/>
              <a:t> a final version of its interstate medical licensing compact in September 2014.  The compact streamlines the process for applying for medical licenses in multiple states while keeping the responsibility for licensing and disciplining physicians within the state boards.   You must have a license in the State where your practice AND where the patient is receiving care.  This may be done via the full licensing process, licensure by endorsement, reciprocity, special purpose telemedicine license or mutual recognition.  Find out!   You must abide by the scope of practice as it pertains to your license in the State where the patient is receiving care.   There are a few exceptions – provider to provider consultation, emergencies and some border states.  </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46</a:t>
            </a:fld>
            <a:endParaRPr lang="en-US" dirty="0"/>
          </a:p>
        </p:txBody>
      </p:sp>
    </p:spTree>
    <p:extLst>
      <p:ext uri="{BB962C8B-B14F-4D97-AF65-F5344CB8AC3E}">
        <p14:creationId xmlns:p14="http://schemas.microsoft.com/office/powerpoint/2010/main" val="42039038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need to learn the various policies</a:t>
            </a:r>
            <a:r>
              <a:rPr lang="en-US" baseline="0" dirty="0" smtClean="0"/>
              <a:t> pertaining to telehealth reimbursement.  Medicare reimburses for a limited set of services, requires live interactive (no store and forward) with the exception of chronic disease management through RPM, has limits on types of eligible providers, and has geographic restrictions (originating site must be rural and HPSA).  Google Medicare Telehealth Payment Eligibility Analyzer.   Medicaid and private payors vary by state as to who and what can be reimbursed.  </a:t>
            </a:r>
            <a:endParaRPr lang="en-US" dirty="0"/>
          </a:p>
        </p:txBody>
      </p:sp>
      <p:sp>
        <p:nvSpPr>
          <p:cNvPr id="4" name="Slide Number Placeholder 3"/>
          <p:cNvSpPr>
            <a:spLocks noGrp="1"/>
          </p:cNvSpPr>
          <p:nvPr>
            <p:ph type="sldNum" sz="quarter" idx="10"/>
          </p:nvPr>
        </p:nvSpPr>
        <p:spPr/>
        <p:txBody>
          <a:bodyPr/>
          <a:lstStyle/>
          <a:p>
            <a:fld id="{D5118C81-F3AF-438F-BBE3-0380AA594EC9}" type="slidenum">
              <a:rPr lang="en-US" smtClean="0"/>
              <a:t>47</a:t>
            </a:fld>
            <a:endParaRPr lang="en-US" dirty="0"/>
          </a:p>
        </p:txBody>
      </p:sp>
    </p:spTree>
    <p:extLst>
      <p:ext uri="{BB962C8B-B14F-4D97-AF65-F5344CB8AC3E}">
        <p14:creationId xmlns:p14="http://schemas.microsoft.com/office/powerpoint/2010/main" val="29783563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27 states</a:t>
            </a:r>
            <a:r>
              <a:rPr lang="en-US" baseline="0" dirty="0" smtClean="0"/>
              <a:t> and DC have enacted parity laws mandating coverage of telehealth services under private health insurance plans.  7 states have proposed/pending legislation.  To find out what the policies are in your state, visit the National Telehealth Policy Resource Center website for a searchable database.</a:t>
            </a:r>
            <a:endParaRPr lang="en-US" dirty="0"/>
          </a:p>
        </p:txBody>
      </p:sp>
      <p:sp>
        <p:nvSpPr>
          <p:cNvPr id="4" name="Slide Number Placeholder 3"/>
          <p:cNvSpPr>
            <a:spLocks noGrp="1"/>
          </p:cNvSpPr>
          <p:nvPr>
            <p:ph type="sldNum" sz="quarter" idx="10"/>
          </p:nvPr>
        </p:nvSpPr>
        <p:spPr/>
        <p:txBody>
          <a:bodyPr/>
          <a:lstStyle/>
          <a:p>
            <a:fld id="{D5118C81-F3AF-438F-BBE3-0380AA594EC9}" type="slidenum">
              <a:rPr lang="en-US" smtClean="0"/>
              <a:t>48</a:t>
            </a:fld>
            <a:endParaRPr lang="en-US" dirty="0"/>
          </a:p>
        </p:txBody>
      </p:sp>
    </p:spTree>
    <p:extLst>
      <p:ext uri="{BB962C8B-B14F-4D97-AF65-F5344CB8AC3E}">
        <p14:creationId xmlns:p14="http://schemas.microsoft.com/office/powerpoint/2010/main" val="29783563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Everyone claims</a:t>
            </a:r>
            <a:r>
              <a:rPr lang="en-US" baseline="0" dirty="0" smtClean="0"/>
              <a:t> to be HIPAA client.  What does this even mean where telehealth is concerned?  What about FDA regulations?  FCC regulations?  ONC?  Meaningful use?  OCR?   HIPAA applies to you if you transmit PHI in electronic form.  There are 18 types of identifiers considered PHI.  In telehealth, this could mean names, phone numbers, birthdates, IP addresses, email addresses, device identifiers and photos and images.  You have a business associate if anyone creates, receives, maintains or transmits PHI on your behalf or has the ability to come in contact with PHI in your practice.   If you have a business associate, your compliance is dependent on their practices.  You can protect yourself by having a Business Associates Agreement (BAA) and performing due diligence to verify their security practices.   Encryption alone is not compliance.  Technology alone cannot guarantee compliance.  </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49</a:t>
            </a:fld>
            <a:endParaRPr lang="en-US" dirty="0"/>
          </a:p>
        </p:txBody>
      </p:sp>
    </p:spTree>
    <p:extLst>
      <p:ext uri="{BB962C8B-B14F-4D97-AF65-F5344CB8AC3E}">
        <p14:creationId xmlns:p14="http://schemas.microsoft.com/office/powerpoint/2010/main" val="42039038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50</a:t>
            </a:fld>
            <a:endParaRPr lang="en-US" dirty="0"/>
          </a:p>
        </p:txBody>
      </p:sp>
    </p:spTree>
    <p:extLst>
      <p:ext uri="{BB962C8B-B14F-4D97-AF65-F5344CB8AC3E}">
        <p14:creationId xmlns:p14="http://schemas.microsoft.com/office/powerpoint/2010/main" val="42039038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51</a:t>
            </a:fld>
            <a:endParaRPr lang="en-US" dirty="0"/>
          </a:p>
        </p:txBody>
      </p:sp>
    </p:spTree>
    <p:extLst>
      <p:ext uri="{BB962C8B-B14F-4D97-AF65-F5344CB8AC3E}">
        <p14:creationId xmlns:p14="http://schemas.microsoft.com/office/powerpoint/2010/main" val="42039038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52</a:t>
            </a:fld>
            <a:endParaRPr lang="en-US" dirty="0"/>
          </a:p>
        </p:txBody>
      </p:sp>
    </p:spTree>
    <p:extLst>
      <p:ext uri="{BB962C8B-B14F-4D97-AF65-F5344CB8AC3E}">
        <p14:creationId xmlns:p14="http://schemas.microsoft.com/office/powerpoint/2010/main" val="42039038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Telemedicine infrastructure is lagging in rural on two fronts. First, many rural clinics have Internet access that is still too slow and unreliable. </a:t>
            </a:r>
            <a:endParaRPr lang="en-US" dirty="0"/>
          </a:p>
        </p:txBody>
      </p:sp>
      <p:sp>
        <p:nvSpPr>
          <p:cNvPr id="4" name="Slide Number Placeholder 3"/>
          <p:cNvSpPr>
            <a:spLocks noGrp="1"/>
          </p:cNvSpPr>
          <p:nvPr>
            <p:ph type="sldNum" sz="quarter" idx="10"/>
          </p:nvPr>
        </p:nvSpPr>
        <p:spPr/>
        <p:txBody>
          <a:bodyPr/>
          <a:lstStyle/>
          <a:p>
            <a:fld id="{D5118C81-F3AF-438F-BBE3-0380AA594EC9}" type="slidenum">
              <a:rPr lang="en-US" smtClean="0"/>
              <a:t>53</a:t>
            </a:fld>
            <a:endParaRPr lang="en-US"/>
          </a:p>
        </p:txBody>
      </p:sp>
    </p:spTree>
    <p:extLst>
      <p:ext uri="{BB962C8B-B14F-4D97-AF65-F5344CB8AC3E}">
        <p14:creationId xmlns:p14="http://schemas.microsoft.com/office/powerpoint/2010/main" val="11983532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Second, telemedicine is increasingly moving from the clinic into the home, with at-home monitoring and mobile apps. Here, the facts on the ground are even worse: According to the FCC’s </a:t>
            </a:r>
            <a:r>
              <a:rPr lang="en-US" dirty="0" smtClean="0">
                <a:hlinkClick r:id="rId3"/>
              </a:rPr>
              <a:t>2015 Broadband Progress Report</a:t>
            </a:r>
            <a:r>
              <a:rPr lang="en-US" dirty="0" smtClean="0"/>
              <a:t>, 55 million Americans still do not have access to broadband speed Internet access, which includes more than half of rural Americans.</a:t>
            </a:r>
          </a:p>
          <a:p>
            <a:endParaRPr lang="en-US" dirty="0" smtClean="0"/>
          </a:p>
          <a:p>
            <a:r>
              <a:rPr lang="en-US" dirty="0" smtClean="0"/>
              <a:t>On this map, the blue shows rural areas without access to fixed 25 Mbps/3</a:t>
            </a:r>
            <a:r>
              <a:rPr lang="en-US" baseline="0" dirty="0" smtClean="0"/>
              <a:t> Mbps Broadband.  The yellow shows rural areas with that access.  </a:t>
            </a:r>
            <a:r>
              <a:rPr lang="en-US" dirty="0" smtClean="0"/>
              <a:t>Rural clinics do have usually have broadband connections now, but they can be T1 lines, which top out at just 1.544 Mbps. (In comparison, Comcast offers cable Internet up to 150 Mbps in the San Francisco area.)  “There are significant rural areas that still do not have the speed necessary to do the telemedicine they would like,” says Alan Morgan, CEO of the National Rural Health Association.</a:t>
            </a:r>
            <a:endParaRPr lang="en-US" dirty="0"/>
          </a:p>
        </p:txBody>
      </p:sp>
      <p:sp>
        <p:nvSpPr>
          <p:cNvPr id="4" name="Slide Number Placeholder 3"/>
          <p:cNvSpPr>
            <a:spLocks noGrp="1"/>
          </p:cNvSpPr>
          <p:nvPr>
            <p:ph type="sldNum" sz="quarter" idx="10"/>
          </p:nvPr>
        </p:nvSpPr>
        <p:spPr/>
        <p:txBody>
          <a:bodyPr/>
          <a:lstStyle/>
          <a:p>
            <a:fld id="{D5118C81-F3AF-438F-BBE3-0380AA594EC9}" type="slidenum">
              <a:rPr lang="en-US" smtClean="0"/>
              <a:t>54</a:t>
            </a:fld>
            <a:endParaRPr lang="en-US"/>
          </a:p>
        </p:txBody>
      </p:sp>
    </p:spTree>
    <p:extLst>
      <p:ext uri="{BB962C8B-B14F-4D97-AF65-F5344CB8AC3E}">
        <p14:creationId xmlns:p14="http://schemas.microsoft.com/office/powerpoint/2010/main" val="11983532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rural respondents were just as likely as urban ones -- 88 percent -- to say they use a cellphone, they were much less likely to use a smartphone: only 43 percent, compared to 64 percent in urban areas and 60 percent in suburbs. Americans living in rural and urban areas adopt broadband at similar rates where that service is available.</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55</a:t>
            </a:fld>
            <a:endParaRPr lang="en-US" dirty="0"/>
          </a:p>
        </p:txBody>
      </p:sp>
    </p:spTree>
    <p:extLst>
      <p:ext uri="{BB962C8B-B14F-4D97-AF65-F5344CB8AC3E}">
        <p14:creationId xmlns:p14="http://schemas.microsoft.com/office/powerpoint/2010/main" val="4171299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bright spot is the FCC’s recently </a:t>
            </a:r>
            <a:r>
              <a:rPr lang="en-US" dirty="0" smtClean="0">
                <a:hlinkClick r:id="rId3"/>
              </a:rPr>
              <a:t>proposed changes to its Lifeline program</a:t>
            </a:r>
            <a:r>
              <a:rPr lang="en-US" dirty="0" smtClean="0"/>
              <a:t>. Lifeline has given millions of low-income Americans a $9.25 per month subsidy to pay for a mobile or landline phone, and the FCC is now considering broadening the program to include broadband. </a:t>
            </a:r>
            <a:endParaRPr lang="en-US" dirty="0"/>
          </a:p>
        </p:txBody>
      </p:sp>
      <p:sp>
        <p:nvSpPr>
          <p:cNvPr id="4" name="Slide Number Placeholder 3"/>
          <p:cNvSpPr>
            <a:spLocks noGrp="1"/>
          </p:cNvSpPr>
          <p:nvPr>
            <p:ph type="sldNum" sz="quarter" idx="10"/>
          </p:nvPr>
        </p:nvSpPr>
        <p:spPr/>
        <p:txBody>
          <a:bodyPr/>
          <a:lstStyle/>
          <a:p>
            <a:fld id="{D5118C81-F3AF-438F-BBE3-0380AA594EC9}" type="slidenum">
              <a:rPr lang="en-US" smtClean="0"/>
              <a:t>56</a:t>
            </a:fld>
            <a:endParaRPr lang="en-US"/>
          </a:p>
        </p:txBody>
      </p:sp>
    </p:spTree>
    <p:extLst>
      <p:ext uri="{BB962C8B-B14F-4D97-AF65-F5344CB8AC3E}">
        <p14:creationId xmlns:p14="http://schemas.microsoft.com/office/powerpoint/2010/main" val="11983532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bright spot is the new</a:t>
            </a:r>
            <a:r>
              <a:rPr lang="en-US" baseline="0" dirty="0" smtClean="0"/>
              <a:t> focus on deployment of wireless infrastructure…</a:t>
            </a:r>
            <a:endParaRPr lang="en-US" dirty="0"/>
          </a:p>
        </p:txBody>
      </p:sp>
      <p:sp>
        <p:nvSpPr>
          <p:cNvPr id="4" name="Slide Number Placeholder 3"/>
          <p:cNvSpPr>
            <a:spLocks noGrp="1"/>
          </p:cNvSpPr>
          <p:nvPr>
            <p:ph type="sldNum" sz="quarter" idx="10"/>
          </p:nvPr>
        </p:nvSpPr>
        <p:spPr/>
        <p:txBody>
          <a:bodyPr/>
          <a:lstStyle/>
          <a:p>
            <a:fld id="{D5118C81-F3AF-438F-BBE3-0380AA594EC9}" type="slidenum">
              <a:rPr lang="en-US" smtClean="0"/>
              <a:t>57</a:t>
            </a:fld>
            <a:endParaRPr lang="en-US"/>
          </a:p>
        </p:txBody>
      </p:sp>
    </p:spTree>
    <p:extLst>
      <p:ext uri="{BB962C8B-B14F-4D97-AF65-F5344CB8AC3E}">
        <p14:creationId xmlns:p14="http://schemas.microsoft.com/office/powerpoint/2010/main" val="11983532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WHAT DO WE WANT FOR OUR OWN HEALTH CARE AND HOW CAN WE BE INTENTIONAL ABOUT ITS DESIGN?</a:t>
            </a:r>
            <a:endParaRPr lang="en-US" dirty="0" smtClean="0"/>
          </a:p>
          <a:p>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58</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WHAT DO WE WANT FOR OUR OWN HEALTH CARE AND HOW CAN WE BE INTENTIONAL ABOUT ITS DESIGN?</a:t>
            </a:r>
            <a:endParaRPr lang="en-US" dirty="0" smtClean="0"/>
          </a:p>
          <a:p>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59</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537268-812B-49AE-B89E-E1CF1C1C31B6}"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37539163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9986">
              <a:defRPr/>
            </a:pPr>
            <a:endParaRPr lang="en-US" b="0" dirty="0"/>
          </a:p>
        </p:txBody>
      </p:sp>
      <p:sp>
        <p:nvSpPr>
          <p:cNvPr id="4" name="Slide Number Placeholder 3"/>
          <p:cNvSpPr>
            <a:spLocks noGrp="1"/>
          </p:cNvSpPr>
          <p:nvPr>
            <p:ph type="sldNum" sz="quarter" idx="10"/>
          </p:nvPr>
        </p:nvSpPr>
        <p:spPr/>
        <p:txBody>
          <a:bodyPr/>
          <a:lstStyle/>
          <a:p>
            <a:fld id="{43537268-812B-49AE-B89E-E1CF1C1C31B6}" type="slidenum">
              <a:rPr lang="en-US" smtClean="0">
                <a:solidFill>
                  <a:prstClr val="black"/>
                </a:solidFill>
              </a:rPr>
              <a:pPr/>
              <a:t>61</a:t>
            </a:fld>
            <a:endParaRPr lang="en-US" dirty="0">
              <a:solidFill>
                <a:prstClr val="black"/>
              </a:solidFill>
            </a:endParaRPr>
          </a:p>
        </p:txBody>
      </p:sp>
    </p:spTree>
    <p:extLst>
      <p:ext uri="{BB962C8B-B14F-4D97-AF65-F5344CB8AC3E}">
        <p14:creationId xmlns:p14="http://schemas.microsoft.com/office/powerpoint/2010/main" val="34621888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One place to start is to visit our website where you will find a host of resources on different use cases, payment and reimbursement mechanisms, evidence base and more.  You can also request technical assistance.</a:t>
            </a:r>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t>62</a:t>
            </a:fld>
            <a:endParaRPr lang="en-US" dirty="0"/>
          </a:p>
        </p:txBody>
      </p:sp>
    </p:spTree>
    <p:extLst>
      <p:ext uri="{BB962C8B-B14F-4D97-AF65-F5344CB8AC3E}">
        <p14:creationId xmlns:p14="http://schemas.microsoft.com/office/powerpoint/2010/main" val="33649965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 indent="0" algn="l">
              <a:buNone/>
            </a:pPr>
            <a:endParaRPr lang="en-US" sz="1200" b="0" dirty="0"/>
          </a:p>
        </p:txBody>
      </p:sp>
      <p:sp>
        <p:nvSpPr>
          <p:cNvPr id="4" name="Slide Number Placeholder 3"/>
          <p:cNvSpPr>
            <a:spLocks noGrp="1"/>
          </p:cNvSpPr>
          <p:nvPr>
            <p:ph type="sldNum" sz="quarter" idx="10"/>
          </p:nvPr>
        </p:nvSpPr>
        <p:spPr/>
        <p:txBody>
          <a:bodyPr/>
          <a:lstStyle/>
          <a:p>
            <a:fld id="{6A3F8F7C-51A0-4D79-988F-5B2F2F3103E3}"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31035937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9986">
              <a:defRPr/>
            </a:pPr>
            <a:endParaRPr lang="en-US" b="0" dirty="0"/>
          </a:p>
        </p:txBody>
      </p:sp>
      <p:sp>
        <p:nvSpPr>
          <p:cNvPr id="4" name="Slide Number Placeholder 3"/>
          <p:cNvSpPr>
            <a:spLocks noGrp="1"/>
          </p:cNvSpPr>
          <p:nvPr>
            <p:ph type="sldNum" sz="quarter" idx="10"/>
          </p:nvPr>
        </p:nvSpPr>
        <p:spPr/>
        <p:txBody>
          <a:bodyPr/>
          <a:lstStyle/>
          <a:p>
            <a:fld id="{43537268-812B-49AE-B89E-E1CF1C1C31B6}" type="slidenum">
              <a:rPr lang="en-US" smtClean="0">
                <a:solidFill>
                  <a:prstClr val="black"/>
                </a:solidFill>
              </a:rPr>
              <a:pPr/>
              <a:t>64</a:t>
            </a:fld>
            <a:endParaRPr lang="en-US" dirty="0">
              <a:solidFill>
                <a:prstClr val="black"/>
              </a:solidFill>
            </a:endParaRPr>
          </a:p>
        </p:txBody>
      </p:sp>
    </p:spTree>
    <p:extLst>
      <p:ext uri="{BB962C8B-B14F-4D97-AF65-F5344CB8AC3E}">
        <p14:creationId xmlns:p14="http://schemas.microsoft.com/office/powerpoint/2010/main" val="34621888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3FFC4-9973-4E6F-BA4D-B12AAF9C03DF}" type="slidenum">
              <a:rPr lang="en-US" smtClean="0">
                <a:solidFill>
                  <a:prstClr val="black"/>
                </a:solidFill>
              </a:rPr>
              <a:pPr/>
              <a:t>65</a:t>
            </a:fld>
            <a:endParaRPr lang="en-US" dirty="0">
              <a:solidFill>
                <a:prstClr val="black"/>
              </a:solidFill>
            </a:endParaRPr>
          </a:p>
        </p:txBody>
      </p:sp>
    </p:spTree>
    <p:extLst>
      <p:ext uri="{BB962C8B-B14F-4D97-AF65-F5344CB8AC3E}">
        <p14:creationId xmlns:p14="http://schemas.microsoft.com/office/powerpoint/2010/main" val="2640126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3315C0E-ABC7-4EE0-A182-FD52C21F72F9}" type="datetimeFigureOut">
              <a:rPr lang="en-US" smtClean="0"/>
              <a:pPr/>
              <a:t>9/30/2016</a:t>
            </a:fld>
            <a:endParaRPr lang="en-US" dirty="0"/>
          </a:p>
        </p:txBody>
      </p:sp>
      <p:sp>
        <p:nvSpPr>
          <p:cNvPr id="5" name="Footer Placeholder 4"/>
          <p:cNvSpPr>
            <a:spLocks noGrp="1"/>
          </p:cNvSpPr>
          <p:nvPr>
            <p:ph type="ftr" sz="quarter" idx="11"/>
          </p:nvPr>
        </p:nvSpPr>
        <p:spPr/>
        <p:txBody>
          <a:bodyPr/>
          <a:lstStyle/>
          <a:p>
            <a:endParaRPr lang="en-US" dirty="0">
              <a:solidFill>
                <a:srgbClr val="4D8AA1"/>
              </a:solidFill>
            </a:endParaRPr>
          </a:p>
        </p:txBody>
      </p:sp>
      <p:sp>
        <p:nvSpPr>
          <p:cNvPr id="6" name="Slide Number Placeholder 5"/>
          <p:cNvSpPr>
            <a:spLocks noGrp="1"/>
          </p:cNvSpPr>
          <p:nvPr>
            <p:ph type="sldNum" sz="quarter" idx="12"/>
          </p:nvPr>
        </p:nvSpPr>
        <p:spPr/>
        <p:txBody>
          <a:bodyPr/>
          <a:lstStyle/>
          <a:p>
            <a:fld id="{05E86ED3-4F54-4DDE-A1A1-3753F33887E6}"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43" name="Group 42"/>
          <p:cNvGrpSpPr/>
          <p:nvPr/>
        </p:nvGrpSpPr>
        <p:grpSpPr>
          <a:xfrm>
            <a:off x="-317070" y="38595"/>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23315C0E-ABC7-4EE0-A182-FD52C21F72F9}" type="datetimeFigureOut">
              <a:rPr lang="en-US" smtClean="0"/>
              <a:pPr/>
              <a:t>9/30/2016</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4D8AA1"/>
              </a:solidFill>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5E86ED3-4F54-4DDE-A1A1-3753F33887E6}" type="slidenum">
              <a:rPr lang="en-US" smtClean="0">
                <a:solidFill>
                  <a:srgbClr val="4D8AA1"/>
                </a:solidFill>
              </a:rPr>
              <a:pPr/>
              <a:t>‹#›</a:t>
            </a:fld>
            <a:endParaRPr lang="en-US" dirty="0">
              <a:solidFill>
                <a:srgbClr val="4D8AA1"/>
              </a:solidFill>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72"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0" y="0"/>
            <a:ext cx="4572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23315C0E-ABC7-4EE0-A182-FD52C21F72F9}" type="datetimeFigureOut">
              <a:rPr lang="en-US" smtClean="0"/>
              <a:t>9/30/2016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5E86ED3-4F54-4DDE-A1A1-3753F33887E6}" type="slidenum">
              <a:rPr lang="en-US" smtClean="0"/>
              <a:t>‹#›</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5470781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315C0E-ABC7-4EE0-A182-FD52C21F72F9}" type="datetimeFigureOut">
              <a:rPr lang="en-US" smtClean="0"/>
              <a:t>9/30/2016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5E86ED3-4F54-4DDE-A1A1-3753F33887E6}" type="slidenum">
              <a:rPr lang="en-US" smtClean="0"/>
              <a:t>‹#›</a:t>
            </a:fld>
            <a:endParaRPr lang="en-US" dirty="0"/>
          </a:p>
        </p:txBody>
      </p:sp>
    </p:spTree>
    <p:extLst>
      <p:ext uri="{BB962C8B-B14F-4D97-AF65-F5344CB8AC3E}">
        <p14:creationId xmlns:p14="http://schemas.microsoft.com/office/powerpoint/2010/main" val="224240275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23315C0E-ABC7-4EE0-A182-FD52C21F72F9}" type="datetimeFigureOut">
              <a:rPr lang="en-US" smtClean="0"/>
              <a:pPr/>
              <a:t>9/30/2016</a:t>
            </a:fld>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solidFill>
                <a:srgbClr val="4D8AA1"/>
              </a:solidFill>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5E86ED3-4F54-4DDE-A1A1-3753F33887E6}" type="slidenum">
              <a:rPr lang="en-US" smtClean="0"/>
              <a:pPr/>
              <a:t>‹#›</a:t>
            </a:fld>
            <a:endParaRPr lang="en-US" dirty="0"/>
          </a:p>
        </p:txBody>
      </p:sp>
      <p:pic>
        <p:nvPicPr>
          <p:cNvPr id="61" name="Picture 3"/>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a:stretch/>
        </p:blipFill>
        <p:spPr bwMode="auto">
          <a:xfrm>
            <a:off x="0" y="333487"/>
            <a:ext cx="457200" cy="6185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iming>
    <p:tnLst>
      <p:par>
        <p:cTn id="1" dur="indefinite" restart="never" nodeType="tmRoot"/>
      </p:par>
    </p:tnLst>
  </p:timing>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jpeg"/><Relationship Id="rId12" Type="http://schemas.openxmlformats.org/officeDocument/2006/relationships/image" Target="../media/image47.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1.jpe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jpeg"/><Relationship Id="rId4" Type="http://schemas.openxmlformats.org/officeDocument/2006/relationships/image" Target="../media/image39.png"/><Relationship Id="rId9" Type="http://schemas.openxmlformats.org/officeDocument/2006/relationships/image" Target="../media/image44.jpeg"/></Relationships>
</file>

<file path=ppt/slides/_rels/slide11.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3.gif"/><Relationship Id="rId9" Type="http://schemas.openxmlformats.org/officeDocument/2006/relationships/image" Target="../media/image59.png"/></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61.jpeg"/></Relationships>
</file>

<file path=ppt/slides/_rels/slide1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65.png"/><Relationship Id="rId4" Type="http://schemas.openxmlformats.org/officeDocument/2006/relationships/image" Target="../media/image64.png"/></Relationships>
</file>

<file path=ppt/slides/_rels/slide1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68.jpeg"/></Relationships>
</file>

<file path=ppt/slides/_rels/slide1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70.jpeg"/></Relationships>
</file>

<file path=ppt/slides/_rels/slide19.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2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79.png"/><Relationship Id="rId4" Type="http://schemas.openxmlformats.org/officeDocument/2006/relationships/image" Target="../media/image78.png"/></Relationships>
</file>

<file path=ppt/slides/_rels/slide2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82.jpeg"/><Relationship Id="rId4" Type="http://schemas.openxmlformats.org/officeDocument/2006/relationships/image" Target="../media/image81.jpeg"/></Relationships>
</file>

<file path=ppt/slides/_rels/slide2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4.png"/><Relationship Id="rId7" Type="http://schemas.openxmlformats.org/officeDocument/2006/relationships/image" Target="../media/image88.jpe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png"/></Relationships>
</file>

<file path=ppt/slides/_rels/slide2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92.jpeg"/></Relationships>
</file>

<file path=ppt/slides/_rels/slide26.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7.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02.jpeg"/></Relationships>
</file>

<file path=ppt/slides/_rels/slide31.xml.rels><?xml version="1.0" encoding="UTF-8" standalone="yes"?>
<Relationships xmlns="http://schemas.openxmlformats.org/package/2006/relationships"><Relationship Id="rId3" Type="http://schemas.openxmlformats.org/officeDocument/2006/relationships/image" Target="../media/image103.gif"/><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04.jpeg"/></Relationships>
</file>

<file path=ppt/slides/_rels/slide3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hyperlink" Target="https://www.accenture.com/us-en/insight-virtual-health.aspx"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111.png"/></Relationships>
</file>

<file path=ppt/slides/_rels/slide40.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114.jpeg"/><Relationship Id="rId4" Type="http://schemas.openxmlformats.org/officeDocument/2006/relationships/image" Target="../media/image113.jpeg"/></Relationships>
</file>

<file path=ppt/slides/_rels/slide4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115.jpeg"/></Relationships>
</file>

<file path=ppt/slides/_rels/slide4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117.png"/><Relationship Id="rId4" Type="http://schemas.openxmlformats.org/officeDocument/2006/relationships/image" Target="../media/image116.jpeg"/></Relationships>
</file>

<file path=ppt/slides/_rels/slide4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image" Target="../media/image119.jpeg"/><Relationship Id="rId4" Type="http://schemas.openxmlformats.org/officeDocument/2006/relationships/image" Target="../media/image118.jpeg"/></Relationships>
</file>

<file path=ppt/slides/_rels/slide4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image" Target="../media/image122.jpeg"/><Relationship Id="rId4" Type="http://schemas.openxmlformats.org/officeDocument/2006/relationships/image" Target="../media/image121.jpeg"/></Relationships>
</file>

<file path=ppt/slides/_rels/slide4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126.jpeg"/><Relationship Id="rId5" Type="http://schemas.openxmlformats.org/officeDocument/2006/relationships/image" Target="../media/image125.png"/><Relationship Id="rId4" Type="http://schemas.openxmlformats.org/officeDocument/2006/relationships/image" Target="../media/image124.png"/></Relationships>
</file>

<file path=ppt/slides/_rels/slide46.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28.jpeg"/><Relationship Id="rId7" Type="http://schemas.openxmlformats.org/officeDocument/2006/relationships/image" Target="../media/image132.jpeg"/><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image" Target="../media/image131.png"/><Relationship Id="rId5" Type="http://schemas.openxmlformats.org/officeDocument/2006/relationships/image" Target="../media/image130.jpeg"/><Relationship Id="rId4" Type="http://schemas.openxmlformats.org/officeDocument/2006/relationships/image" Target="../media/image129.png"/></Relationships>
</file>

<file path=ppt/slides/_rels/slide4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134.jpeg"/></Relationships>
</file>

<file path=ppt/slides/_rels/slide5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53.xml"/><Relationship Id="rId1" Type="http://schemas.openxmlformats.org/officeDocument/2006/relationships/slideLayout" Target="../slideLayouts/slideLayout4.xml"/><Relationship Id="rId4" Type="http://schemas.openxmlformats.org/officeDocument/2006/relationships/image" Target="../media/image139.png"/></Relationships>
</file>

<file path=ppt/slides/_rels/slide5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image" Target="../media/image143.png"/><Relationship Id="rId5" Type="http://schemas.openxmlformats.org/officeDocument/2006/relationships/image" Target="../media/image142.jpeg"/><Relationship Id="rId4" Type="http://schemas.openxmlformats.org/officeDocument/2006/relationships/image" Target="../media/image141.png"/></Relationships>
</file>

<file path=ppt/slides/_rels/slide56.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56.xml"/><Relationship Id="rId1" Type="http://schemas.openxmlformats.org/officeDocument/2006/relationships/slideLayout" Target="../slideLayouts/slideLayout4.xml"/><Relationship Id="rId4" Type="http://schemas.openxmlformats.org/officeDocument/2006/relationships/image" Target="../media/image145.png"/></Relationships>
</file>

<file path=ppt/slides/_rels/slide5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57.xml"/><Relationship Id="rId1" Type="http://schemas.openxmlformats.org/officeDocument/2006/relationships/slideLayout" Target="../slideLayouts/slideLayout4.xml"/><Relationship Id="rId5" Type="http://schemas.openxmlformats.org/officeDocument/2006/relationships/image" Target="../media/image148.png"/><Relationship Id="rId4" Type="http://schemas.openxmlformats.org/officeDocument/2006/relationships/image" Target="../media/image147.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150.png"/></Relationships>
</file>

<file path=ppt/slides/_rels/slide6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151.png"/></Relationships>
</file>

<file path=ppt/slides/_rels/slide6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2.xml"/><Relationship Id="rId1" Type="http://schemas.openxmlformats.org/officeDocument/2006/relationships/slideLayout" Target="../slideLayouts/slideLayout1.xml"/><Relationship Id="rId5" Type="http://schemas.openxmlformats.org/officeDocument/2006/relationships/image" Target="../media/image152.png"/><Relationship Id="rId4" Type="http://schemas.openxmlformats.org/officeDocument/2006/relationships/hyperlink" Target="http://matrc.org/"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4.xml"/><Relationship Id="rId1" Type="http://schemas.openxmlformats.org/officeDocument/2006/relationships/slideLayout" Target="../slideLayouts/slideLayout1.xml"/><Relationship Id="rId5" Type="http://schemas.openxmlformats.org/officeDocument/2006/relationships/image" Target="../media/image154.png"/><Relationship Id="rId4" Type="http://schemas.openxmlformats.org/officeDocument/2006/relationships/image" Target="../media/image153.png"/></Relationships>
</file>

<file path=ppt/slides/_rels/slide6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gif"/><Relationship Id="rId7" Type="http://schemas.openxmlformats.org/officeDocument/2006/relationships/diagramColors" Target="../diagrams/colors1.xml"/><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24400" y="2514600"/>
            <a:ext cx="3352800" cy="3352800"/>
          </a:xfrm>
        </p:spPr>
        <p:txBody>
          <a:bodyPr anchor="ctr">
            <a:noAutofit/>
          </a:bodyPr>
          <a:lstStyle/>
          <a:p>
            <a:pPr algn="ctr"/>
            <a:r>
              <a:rPr lang="en-US" sz="3200" b="1" dirty="0" smtClean="0"/>
              <a:t>What Doctors Need to Know About Telehealth</a:t>
            </a:r>
            <a:endParaRPr lang="en-US" sz="3200" b="1" dirty="0"/>
          </a:p>
        </p:txBody>
      </p:sp>
      <p:sp>
        <p:nvSpPr>
          <p:cNvPr id="3" name="Subtitle 2"/>
          <p:cNvSpPr>
            <a:spLocks noGrp="1"/>
          </p:cNvSpPr>
          <p:nvPr>
            <p:ph type="subTitle" idx="1"/>
          </p:nvPr>
        </p:nvSpPr>
        <p:spPr>
          <a:xfrm>
            <a:off x="821932" y="4876800"/>
            <a:ext cx="3537735" cy="914400"/>
          </a:xfrm>
        </p:spPr>
        <p:txBody>
          <a:bodyPr>
            <a:normAutofit fontScale="85000" lnSpcReduction="10000"/>
          </a:bodyPr>
          <a:lstStyle/>
          <a:p>
            <a:pPr algn="ctr"/>
            <a:r>
              <a:rPr lang="en-US" b="1" dirty="0" smtClean="0">
                <a:solidFill>
                  <a:schemeClr val="accent1"/>
                </a:solidFill>
              </a:rPr>
              <a:t>Serving Delaware, Kentucky, Maryland, New Jersey, North Carolina, Pennsylvania, Virginia, Washington DC and West Virginia</a:t>
            </a:r>
            <a:endParaRPr lang="en-US" b="1" dirty="0">
              <a:solidFill>
                <a:schemeClr val="accent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135" y="588288"/>
            <a:ext cx="3657600" cy="1111197"/>
          </a:xfrm>
          <a:prstGeom prst="rect">
            <a:avLst/>
          </a:prstGeom>
        </p:spPr>
      </p:pic>
      <p:sp>
        <p:nvSpPr>
          <p:cNvPr id="5" name="TextBox 4"/>
          <p:cNvSpPr txBox="1"/>
          <p:nvPr/>
        </p:nvSpPr>
        <p:spPr>
          <a:xfrm>
            <a:off x="4708988" y="194608"/>
            <a:ext cx="3444411" cy="1938992"/>
          </a:xfrm>
          <a:prstGeom prst="rect">
            <a:avLst/>
          </a:prstGeom>
          <a:noFill/>
        </p:spPr>
        <p:txBody>
          <a:bodyPr wrap="square" rtlCol="0">
            <a:spAutoFit/>
          </a:bodyPr>
          <a:lstStyle/>
          <a:p>
            <a:pPr algn="ctr"/>
            <a:r>
              <a:rPr lang="en-US" sz="4000" b="1" dirty="0" smtClean="0">
                <a:solidFill>
                  <a:srgbClr val="6F5C84">
                    <a:lumMod val="20000"/>
                    <a:lumOff val="80000"/>
                  </a:srgbClr>
                </a:solidFill>
              </a:rPr>
              <a:t>Head for </a:t>
            </a:r>
            <a:br>
              <a:rPr lang="en-US" sz="4000" b="1" dirty="0" smtClean="0">
                <a:solidFill>
                  <a:srgbClr val="6F5C84">
                    <a:lumMod val="20000"/>
                    <a:lumOff val="80000"/>
                  </a:srgbClr>
                </a:solidFill>
              </a:rPr>
            </a:br>
            <a:r>
              <a:rPr lang="en-US" sz="4000" b="1" dirty="0" smtClean="0">
                <a:solidFill>
                  <a:srgbClr val="6F5C84">
                    <a:lumMod val="20000"/>
                    <a:lumOff val="80000"/>
                  </a:srgbClr>
                </a:solidFill>
              </a:rPr>
              <a:t>the Hills</a:t>
            </a:r>
            <a:endParaRPr lang="en-US" sz="4000" b="1" dirty="0">
              <a:solidFill>
                <a:srgbClr val="6F5C84">
                  <a:lumMod val="20000"/>
                  <a:lumOff val="80000"/>
                </a:srgbClr>
              </a:solidFill>
            </a:endParaRPr>
          </a:p>
          <a:p>
            <a:pPr algn="r"/>
            <a:endParaRPr lang="en-US" b="1" dirty="0" smtClean="0">
              <a:solidFill>
                <a:srgbClr val="6F5C84">
                  <a:lumMod val="20000"/>
                  <a:lumOff val="80000"/>
                </a:srgbClr>
              </a:solidFill>
            </a:endParaRPr>
          </a:p>
          <a:p>
            <a:pPr algn="ctr"/>
            <a:r>
              <a:rPr lang="en-US" sz="2200" b="1" dirty="0" smtClean="0">
                <a:solidFill>
                  <a:srgbClr val="6F5C84">
                    <a:lumMod val="20000"/>
                    <a:lumOff val="80000"/>
                  </a:srgbClr>
                </a:solidFill>
              </a:rPr>
              <a:t>October 1, </a:t>
            </a:r>
            <a:r>
              <a:rPr lang="en-US" sz="2200" b="1" dirty="0" smtClean="0">
                <a:solidFill>
                  <a:srgbClr val="6F5C84">
                    <a:lumMod val="20000"/>
                    <a:lumOff val="80000"/>
                  </a:srgbClr>
                </a:solidFill>
              </a:rPr>
              <a:t>2016</a:t>
            </a:r>
            <a:endParaRPr lang="en-US" sz="2200" b="1" dirty="0">
              <a:solidFill>
                <a:srgbClr val="6F5C84">
                  <a:lumMod val="20000"/>
                  <a:lumOff val="80000"/>
                </a:srgbClr>
              </a:solidFill>
            </a:endParaRPr>
          </a:p>
        </p:txBody>
      </p:sp>
      <p:pic>
        <p:nvPicPr>
          <p:cNvPr id="7" name="Picture 6"/>
          <p:cNvPicPr>
            <a:picLocks noChangeAspect="1"/>
          </p:cNvPicPr>
          <p:nvPr/>
        </p:nvPicPr>
        <p:blipFill>
          <a:blip r:embed="rId4"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762000" y="2133600"/>
            <a:ext cx="3657600" cy="2429533"/>
          </a:xfrm>
          <a:prstGeom prst="rect">
            <a:avLst/>
          </a:prstGeom>
        </p:spPr>
      </p:pic>
    </p:spTree>
    <p:extLst>
      <p:ext uri="{BB962C8B-B14F-4D97-AF65-F5344CB8AC3E}">
        <p14:creationId xmlns:p14="http://schemas.microsoft.com/office/powerpoint/2010/main" val="26967261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93332" y="779968"/>
            <a:ext cx="7328030" cy="646331"/>
          </a:xfrm>
          <a:prstGeom prst="rect">
            <a:avLst/>
          </a:prstGeom>
          <a:noFill/>
        </p:spPr>
        <p:txBody>
          <a:bodyPr wrap="square" rtlCol="0">
            <a:spAutoFit/>
          </a:bodyPr>
          <a:lstStyle/>
          <a:p>
            <a:pPr algn="ctr">
              <a:lnSpc>
                <a:spcPct val="100000"/>
              </a:lnSpc>
              <a:spcBef>
                <a:spcPts val="0"/>
              </a:spcBef>
              <a:spcAft>
                <a:spcPts val="0"/>
              </a:spcAft>
            </a:pPr>
            <a:r>
              <a:rPr lang="en-US" sz="3600" b="1" dirty="0" smtClean="0"/>
              <a:t>How </a:t>
            </a:r>
            <a:r>
              <a:rPr lang="en-US" sz="3600" b="1" dirty="0"/>
              <a:t>We Got Here</a:t>
            </a:r>
          </a:p>
        </p:txBody>
      </p:sp>
      <p:pic>
        <p:nvPicPr>
          <p:cNvPr id="2054" name="Picture 6" descr="https://historyundusted.files.wordpress.com/2013/07/history-repeat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98060" y="1456265"/>
            <a:ext cx="4318574" cy="455552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83635" y="14475"/>
            <a:ext cx="3469765" cy="523220"/>
          </a:xfrm>
          <a:prstGeom prst="rect">
            <a:avLst/>
          </a:prstGeom>
          <a:noFill/>
        </p:spPr>
        <p:txBody>
          <a:bodyPr wrap="square" rtlCol="0">
            <a:spAutoFit/>
          </a:bodyPr>
          <a:lstStyle/>
          <a:p>
            <a:pPr algn="ctr"/>
            <a:r>
              <a:rPr lang="en-US" sz="2800" b="1" dirty="0" smtClean="0">
                <a:solidFill>
                  <a:prstClr val="white"/>
                </a:solidFill>
              </a:rPr>
              <a:t>Looking Back</a:t>
            </a:r>
            <a:endParaRPr lang="en-US" sz="2800" b="1" dirty="0">
              <a:solidFill>
                <a:prstClr val="white"/>
              </a:solidFill>
            </a:endParaRPr>
          </a:p>
        </p:txBody>
      </p:sp>
    </p:spTree>
    <p:extLst>
      <p:ext uri="{BB962C8B-B14F-4D97-AF65-F5344CB8AC3E}">
        <p14:creationId xmlns:p14="http://schemas.microsoft.com/office/powerpoint/2010/main" val="4233162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93332" y="722304"/>
            <a:ext cx="7328030" cy="646331"/>
          </a:xfrm>
          <a:prstGeom prst="rect">
            <a:avLst/>
          </a:prstGeom>
          <a:noFill/>
        </p:spPr>
        <p:txBody>
          <a:bodyPr wrap="square" rtlCol="0">
            <a:spAutoFit/>
          </a:bodyPr>
          <a:lstStyle/>
          <a:p>
            <a:pPr algn="ctr">
              <a:lnSpc>
                <a:spcPct val="100000"/>
              </a:lnSpc>
              <a:spcBef>
                <a:spcPts val="0"/>
              </a:spcBef>
              <a:spcAft>
                <a:spcPts val="0"/>
              </a:spcAft>
            </a:pPr>
            <a:r>
              <a:rPr lang="en-US" sz="3600" b="1" dirty="0" smtClean="0"/>
              <a:t>Health Care - Past</a:t>
            </a:r>
            <a:endParaRPr lang="en-US" sz="3600" b="1" dirty="0"/>
          </a:p>
        </p:txBody>
      </p:sp>
      <p:pic>
        <p:nvPicPr>
          <p:cNvPr id="5122" name="Picture 2" descr="http://pioneer-sentinel.com/wp-content/uploads/2014/12/DrAlbertGreer.jpg?w=693&amp;h=40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40109" y="1458097"/>
            <a:ext cx="7181253" cy="41890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83635" y="14475"/>
            <a:ext cx="3469765" cy="523220"/>
          </a:xfrm>
          <a:prstGeom prst="rect">
            <a:avLst/>
          </a:prstGeom>
          <a:noFill/>
        </p:spPr>
        <p:txBody>
          <a:bodyPr wrap="square" rtlCol="0">
            <a:spAutoFit/>
          </a:bodyPr>
          <a:lstStyle/>
          <a:p>
            <a:pPr algn="ctr"/>
            <a:r>
              <a:rPr lang="en-US" sz="2800" b="1" dirty="0" smtClean="0">
                <a:solidFill>
                  <a:prstClr val="white"/>
                </a:solidFill>
              </a:rPr>
              <a:t>Looking Back</a:t>
            </a:r>
            <a:endParaRPr lang="en-US" sz="2800" b="1" dirty="0">
              <a:solidFill>
                <a:prstClr val="white"/>
              </a:solidFill>
            </a:endParaRPr>
          </a:p>
        </p:txBody>
      </p:sp>
    </p:spTree>
    <p:extLst>
      <p:ext uri="{BB962C8B-B14F-4D97-AF65-F5344CB8AC3E}">
        <p14:creationId xmlns:p14="http://schemas.microsoft.com/office/powerpoint/2010/main" val="4982112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Medical Records &#10; Electronic health &#10;records 1980s-present &#10; HIPAA 1996; patient &#10;access to records &#10; Patient portals ~..."/>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09600" y="1143000"/>
            <a:ext cx="3245508" cy="367210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ealth Care Today &#10;Forward-thinking practices &#10;establishing patient-family &#10;advisory boards &#10;Patient increasingly able to ..."/>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428999" y="2590800"/>
            <a:ext cx="5142199" cy="34151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683635" y="14475"/>
            <a:ext cx="3469765" cy="523220"/>
          </a:xfrm>
          <a:prstGeom prst="rect">
            <a:avLst/>
          </a:prstGeom>
          <a:noFill/>
        </p:spPr>
        <p:txBody>
          <a:bodyPr wrap="square" rtlCol="0">
            <a:spAutoFit/>
          </a:bodyPr>
          <a:lstStyle/>
          <a:p>
            <a:pPr algn="ctr"/>
            <a:r>
              <a:rPr lang="en-US" sz="2800" b="1" dirty="0" smtClean="0">
                <a:solidFill>
                  <a:prstClr val="white"/>
                </a:solidFill>
              </a:rPr>
              <a:t>Today</a:t>
            </a:r>
            <a:endParaRPr lang="en-US" sz="2800" b="1" dirty="0">
              <a:solidFill>
                <a:prstClr val="white"/>
              </a:solidFill>
            </a:endParaRPr>
          </a:p>
        </p:txBody>
      </p:sp>
      <p:sp>
        <p:nvSpPr>
          <p:cNvPr id="7" name="TextBox 6"/>
          <p:cNvSpPr txBox="1"/>
          <p:nvPr/>
        </p:nvSpPr>
        <p:spPr>
          <a:xfrm>
            <a:off x="893332" y="722304"/>
            <a:ext cx="7328030" cy="646331"/>
          </a:xfrm>
          <a:prstGeom prst="rect">
            <a:avLst/>
          </a:prstGeom>
          <a:noFill/>
        </p:spPr>
        <p:txBody>
          <a:bodyPr wrap="square" rtlCol="0">
            <a:spAutoFit/>
          </a:bodyPr>
          <a:lstStyle/>
          <a:p>
            <a:pPr algn="ctr">
              <a:lnSpc>
                <a:spcPct val="100000"/>
              </a:lnSpc>
              <a:spcBef>
                <a:spcPts val="0"/>
              </a:spcBef>
              <a:spcAft>
                <a:spcPts val="0"/>
              </a:spcAft>
            </a:pPr>
            <a:r>
              <a:rPr lang="en-US" sz="3600" b="1" dirty="0" smtClean="0"/>
              <a:t>Health Care - </a:t>
            </a:r>
            <a:r>
              <a:rPr lang="en-US" sz="3600" b="1" dirty="0" smtClean="0"/>
              <a:t>Present</a:t>
            </a:r>
            <a:endParaRPr lang="en-US" sz="3600" b="1" dirty="0"/>
          </a:p>
        </p:txBody>
      </p:sp>
    </p:spTree>
    <p:extLst>
      <p:ext uri="{BB962C8B-B14F-4D97-AF65-F5344CB8AC3E}">
        <p14:creationId xmlns:p14="http://schemas.microsoft.com/office/powerpoint/2010/main" val="1999867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862890039"/>
              </p:ext>
            </p:extLst>
          </p:nvPr>
        </p:nvGraphicFramePr>
        <p:xfrm>
          <a:off x="896978" y="1190680"/>
          <a:ext cx="7690495" cy="3075129"/>
        </p:xfrm>
        <a:graphic>
          <a:graphicData uri="http://schemas.openxmlformats.org/drawingml/2006/table">
            <a:tbl>
              <a:tblPr firstRow="1" bandRow="1">
                <a:tableStyleId>{5C22544A-7EE6-4342-B048-85BDC9FD1C3A}</a:tableStyleId>
              </a:tblPr>
              <a:tblGrid>
                <a:gridCol w="2889623"/>
                <a:gridCol w="2423190"/>
                <a:gridCol w="2377682"/>
              </a:tblGrid>
              <a:tr h="551935">
                <a:tc>
                  <a:txBody>
                    <a:bodyPr/>
                    <a:lstStyle/>
                    <a:p>
                      <a:r>
                        <a:rPr lang="en-US" dirty="0" smtClean="0"/>
                        <a:t>CARE</a:t>
                      </a:r>
                      <a:endParaRPr lang="en-US" dirty="0"/>
                    </a:p>
                  </a:txBody>
                  <a:tcPr/>
                </a:tc>
                <a:tc>
                  <a:txBody>
                    <a:bodyPr/>
                    <a:lstStyle/>
                    <a:p>
                      <a:pPr algn="ctr"/>
                      <a:r>
                        <a:rPr lang="en-US" dirty="0" smtClean="0"/>
                        <a:t>PAST</a:t>
                      </a:r>
                      <a:endParaRPr lang="en-US" dirty="0"/>
                    </a:p>
                  </a:txBody>
                  <a:tcPr/>
                </a:tc>
                <a:tc>
                  <a:txBody>
                    <a:bodyPr/>
                    <a:lstStyle/>
                    <a:p>
                      <a:pPr algn="ctr"/>
                      <a:r>
                        <a:rPr lang="en-US" dirty="0" smtClean="0"/>
                        <a:t>PRESENT</a:t>
                      </a:r>
                      <a:endParaRPr lang="en-US" dirty="0"/>
                    </a:p>
                  </a:txBody>
                  <a:tcPr/>
                </a:tc>
              </a:tr>
              <a:tr h="370840">
                <a:tc>
                  <a:txBody>
                    <a:bodyPr/>
                    <a:lstStyle/>
                    <a:p>
                      <a:r>
                        <a:rPr lang="en-US" b="1" dirty="0" smtClean="0"/>
                        <a:t>Location</a:t>
                      </a:r>
                      <a:endParaRPr lang="en-US" b="1" dirty="0"/>
                    </a:p>
                  </a:txBody>
                  <a:tcPr/>
                </a:tc>
                <a:tc>
                  <a:txBody>
                    <a:bodyPr/>
                    <a:lstStyle/>
                    <a:p>
                      <a:r>
                        <a:rPr lang="en-US" dirty="0" smtClean="0"/>
                        <a:t>Home</a:t>
                      </a:r>
                      <a:endParaRPr lang="en-US" dirty="0"/>
                    </a:p>
                  </a:txBody>
                  <a:tcPr/>
                </a:tc>
                <a:tc>
                  <a:txBody>
                    <a:bodyPr/>
                    <a:lstStyle/>
                    <a:p>
                      <a:r>
                        <a:rPr lang="en-US" dirty="0" smtClean="0"/>
                        <a:t>Clinic/Hospital</a:t>
                      </a:r>
                      <a:endParaRPr lang="en-US"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Provider</a:t>
                      </a:r>
                    </a:p>
                  </a:txBody>
                  <a:tcPr/>
                </a:tc>
                <a:tc>
                  <a:txBody>
                    <a:bodyPr/>
                    <a:lstStyle/>
                    <a:p>
                      <a:r>
                        <a:rPr lang="en-US" dirty="0" smtClean="0"/>
                        <a:t>Generalists</a:t>
                      </a:r>
                      <a:endParaRPr lang="en-US" dirty="0"/>
                    </a:p>
                  </a:txBody>
                  <a:tcPr/>
                </a:tc>
                <a:tc>
                  <a:txBody>
                    <a:bodyPr/>
                    <a:lstStyle/>
                    <a:p>
                      <a:r>
                        <a:rPr lang="en-US" dirty="0" smtClean="0"/>
                        <a:t>Specialists</a:t>
                      </a:r>
                      <a:endParaRPr lang="en-US" dirty="0"/>
                    </a:p>
                  </a:txBody>
                  <a:tcPr/>
                </a:tc>
              </a:tr>
              <a:tr h="370840">
                <a:tc>
                  <a:txBody>
                    <a:bodyPr/>
                    <a:lstStyle/>
                    <a:p>
                      <a:r>
                        <a:rPr lang="en-US" b="1" dirty="0" smtClean="0"/>
                        <a:t>Interaction</a:t>
                      </a:r>
                      <a:endParaRPr lang="en-US" b="1" dirty="0"/>
                    </a:p>
                  </a:txBody>
                  <a:tcPr/>
                </a:tc>
                <a:tc>
                  <a:txBody>
                    <a:bodyPr/>
                    <a:lstStyle/>
                    <a:p>
                      <a:r>
                        <a:rPr lang="en-US" dirty="0" smtClean="0"/>
                        <a:t>Frequent</a:t>
                      </a:r>
                      <a:endParaRPr lang="en-US" dirty="0"/>
                    </a:p>
                  </a:txBody>
                  <a:tcPr/>
                </a:tc>
                <a:tc>
                  <a:txBody>
                    <a:bodyPr/>
                    <a:lstStyle/>
                    <a:p>
                      <a:r>
                        <a:rPr lang="en-US" dirty="0" smtClean="0"/>
                        <a:t>Episodic/Periodic</a:t>
                      </a:r>
                      <a:endParaRPr lang="en-US" dirty="0"/>
                    </a:p>
                  </a:txBody>
                  <a:tcPr/>
                </a:tc>
              </a:tr>
              <a:tr h="352936">
                <a:tc>
                  <a:txBody>
                    <a:bodyPr/>
                    <a:lstStyle/>
                    <a:p>
                      <a:r>
                        <a:rPr lang="en-US" b="1" dirty="0" smtClean="0"/>
                        <a:t>Relationship</a:t>
                      </a:r>
                    </a:p>
                  </a:txBody>
                  <a:tcPr/>
                </a:tc>
                <a:tc>
                  <a:txBody>
                    <a:bodyPr/>
                    <a:lstStyle/>
                    <a:p>
                      <a:r>
                        <a:rPr lang="en-US" dirty="0" smtClean="0"/>
                        <a:t>Personal</a:t>
                      </a:r>
                      <a:endParaRPr lang="en-US" dirty="0"/>
                    </a:p>
                  </a:txBody>
                  <a:tcPr/>
                </a:tc>
                <a:tc>
                  <a:txBody>
                    <a:bodyPr/>
                    <a:lstStyle/>
                    <a:p>
                      <a:r>
                        <a:rPr lang="en-US" dirty="0" smtClean="0"/>
                        <a:t>Impersonal</a:t>
                      </a:r>
                      <a:endParaRPr lang="en-US" dirty="0"/>
                    </a:p>
                  </a:txBody>
                  <a:tcPr/>
                </a:tc>
              </a:tr>
              <a:tr h="352936">
                <a:tc>
                  <a:txBody>
                    <a:bodyPr/>
                    <a:lstStyle/>
                    <a:p>
                      <a:r>
                        <a:rPr lang="en-US" b="1" dirty="0" smtClean="0"/>
                        <a:t>Unit</a:t>
                      </a:r>
                    </a:p>
                  </a:txBody>
                  <a:tcPr/>
                </a:tc>
                <a:tc>
                  <a:txBody>
                    <a:bodyPr/>
                    <a:lstStyle/>
                    <a:p>
                      <a:r>
                        <a:rPr lang="en-US" dirty="0" smtClean="0"/>
                        <a:t>Family/Community</a:t>
                      </a:r>
                      <a:endParaRPr lang="en-US" dirty="0"/>
                    </a:p>
                  </a:txBody>
                  <a:tcPr/>
                </a:tc>
                <a:tc>
                  <a:txBody>
                    <a:bodyPr/>
                    <a:lstStyle/>
                    <a:p>
                      <a:r>
                        <a:rPr lang="en-US" dirty="0" smtClean="0"/>
                        <a:t>Individual</a:t>
                      </a:r>
                      <a:endParaRPr lang="en-US" dirty="0"/>
                    </a:p>
                  </a:txBody>
                  <a:tcPr/>
                </a:tc>
              </a:tr>
              <a:tr h="679154">
                <a:tc>
                  <a:txBody>
                    <a:bodyPr/>
                    <a:lstStyle/>
                    <a:p>
                      <a:r>
                        <a:rPr lang="en-US" b="1" dirty="0" smtClean="0"/>
                        <a:t>Focus</a:t>
                      </a:r>
                      <a:endParaRPr 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Health</a:t>
                      </a:r>
                      <a:endParaRPr lang="en-US" dirty="0"/>
                    </a:p>
                  </a:txBody>
                  <a:tcPr/>
                </a:tc>
                <a:tc>
                  <a:txBody>
                    <a:bodyPr/>
                    <a:lstStyle/>
                    <a:p>
                      <a:r>
                        <a:rPr lang="en-US" dirty="0" smtClean="0"/>
                        <a:t>Disease</a:t>
                      </a:r>
                      <a:endParaRPr lang="en-US" dirty="0"/>
                    </a:p>
                  </a:txBody>
                  <a:tcPr/>
                </a:tc>
              </a:tr>
            </a:tbl>
          </a:graphicData>
        </a:graphic>
      </p:graphicFrame>
      <p:pic>
        <p:nvPicPr>
          <p:cNvPr id="6" name="Picture 2" descr="http://www.tomahaiku.com/wp-content/uploads/2013/04/thoery-of-human-de-evolution.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824208" y="4191000"/>
            <a:ext cx="5342712" cy="20370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683635" y="14475"/>
            <a:ext cx="3469765" cy="523220"/>
          </a:xfrm>
          <a:prstGeom prst="rect">
            <a:avLst/>
          </a:prstGeom>
          <a:noFill/>
        </p:spPr>
        <p:txBody>
          <a:bodyPr wrap="square" rtlCol="0">
            <a:spAutoFit/>
          </a:bodyPr>
          <a:lstStyle/>
          <a:p>
            <a:pPr algn="ctr"/>
            <a:r>
              <a:rPr lang="en-US" sz="2800" b="1" dirty="0" smtClean="0">
                <a:solidFill>
                  <a:prstClr val="white"/>
                </a:solidFill>
              </a:rPr>
              <a:t>Progress?</a:t>
            </a:r>
            <a:endParaRPr lang="en-US" sz="2800" b="1" dirty="0">
              <a:solidFill>
                <a:prstClr val="white"/>
              </a:solidFill>
            </a:endParaRPr>
          </a:p>
        </p:txBody>
      </p:sp>
    </p:spTree>
    <p:extLst>
      <p:ext uri="{BB962C8B-B14F-4D97-AF65-F5344CB8AC3E}">
        <p14:creationId xmlns:p14="http://schemas.microsoft.com/office/powerpoint/2010/main" val="14685695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96980" y="1348442"/>
            <a:ext cx="8656612" cy="4912400"/>
            <a:chOff x="196980" y="1348442"/>
            <a:chExt cx="8656612" cy="4912400"/>
          </a:xfrm>
        </p:grpSpPr>
        <p:sp>
          <p:nvSpPr>
            <p:cNvPr id="4" name="Content Placeholder 2"/>
            <p:cNvSpPr txBox="1">
              <a:spLocks/>
            </p:cNvSpPr>
            <p:nvPr/>
          </p:nvSpPr>
          <p:spPr>
            <a:xfrm>
              <a:off x="1140335" y="2093328"/>
              <a:ext cx="7086600" cy="1905000"/>
            </a:xfrm>
            <a:prstGeom prst="rect">
              <a:avLst/>
            </a:prstGeom>
          </p:spPr>
          <p:txBody>
            <a:bodyPr>
              <a:normAutofit lnSpcReduction="10000"/>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68580" indent="0" algn="ctr">
                <a:buNone/>
              </a:pPr>
              <a:r>
                <a:rPr lang="en-US" sz="2600" b="1" dirty="0"/>
                <a:t>A mechanism for enhancing health care, public health, </a:t>
              </a:r>
              <a:r>
                <a:rPr lang="en-US" sz="2600" b="1" dirty="0" smtClean="0"/>
                <a:t>health administration and health </a:t>
              </a:r>
              <a:r>
                <a:rPr lang="en-US" sz="2600" b="1" dirty="0"/>
                <a:t>education delivery and support, using electronic communication and </a:t>
              </a:r>
              <a:r>
                <a:rPr lang="en-US" sz="2600" b="1" dirty="0" smtClean="0"/>
                <a:t>information technology.  </a:t>
              </a:r>
              <a:endParaRPr lang="en-US" sz="2600" b="1" dirty="0"/>
            </a:p>
          </p:txBody>
        </p:sp>
        <p:pic>
          <p:nvPicPr>
            <p:cNvPr id="5" name="Picture 6" descr="LifeSize Desktop High Definition video Conferencing"/>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642436">
              <a:off x="547919" y="4519658"/>
              <a:ext cx="1686891" cy="140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airstrip.jpg"/>
            <p:cNvPicPr>
              <a:picLocks noChangeAspect="1"/>
            </p:cNvPicPr>
            <p:nvPr/>
          </p:nvPicPr>
          <p:blipFill>
            <a:blip r:embed="rId4" cstate="email">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rot="20076470">
              <a:off x="2370871" y="4281415"/>
              <a:ext cx="930275"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http://www.allinahealth.org/ahs/news.nsf/page/telehealth.jpg/$FILE/telehealth.jpg?OpenElement"/>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rot="20742007">
              <a:off x="7872895" y="1476646"/>
              <a:ext cx="980697" cy="206329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8" descr="http://www.crunchbase.com/assets/images/original/0007/5132/75132v1.jpg"/>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368024">
              <a:off x="6907121" y="4639296"/>
              <a:ext cx="1452303" cy="1412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descr="https://encrypted-tbn2.gstatic.com/images?q=tbn:ANd9GcRp7glFCu3jwiWOmcxDZkYFE5HwsX9jth48a_h9qVLaFFv5JUKi"/>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rot="21223220">
              <a:off x="3846352" y="4995298"/>
              <a:ext cx="1526284" cy="126554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https://encrypted-tbn2.gstatic.com/images?q=tbn:ANd9GcS4-vTD2MxVHZAUCjxR-ThzqLvwhgnz3RSfemgSoq8cXo_KTs2Zlg"/>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a:stretch/>
          </p:blipFill>
          <p:spPr bwMode="auto">
            <a:xfrm rot="798730">
              <a:off x="5836931" y="4379677"/>
              <a:ext cx="910691" cy="8725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rotWithShape="1">
            <a:blip r:embed="rId9" cstate="email">
              <a:extLst>
                <a:ext uri="{28A0092B-C50C-407E-A947-70E740481C1C}">
                  <a14:useLocalDpi xmlns:a14="http://schemas.microsoft.com/office/drawing/2010/main" val="0"/>
                </a:ext>
              </a:extLst>
            </a:blip>
            <a:srcRect/>
            <a:stretch/>
          </p:blipFill>
          <p:spPr bwMode="auto">
            <a:xfrm rot="19702248">
              <a:off x="7904063" y="3744824"/>
              <a:ext cx="918360" cy="459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5"/>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rot="21270147">
              <a:off x="196980" y="1348442"/>
              <a:ext cx="1186106" cy="22289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 name="Picture 4" descr="https://encrypted-tbn1.gstatic.com/images?q=tbn:ANd9GcRj9L6baGUQTV2sxQQQHf8YNCL62aH82DMGuTn_kvvoRJSRF_Wq"/>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a:stretch/>
          </p:blipFill>
          <p:spPr bwMode="auto">
            <a:xfrm rot="20732304">
              <a:off x="406828" y="3817176"/>
              <a:ext cx="894990" cy="570967"/>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p:cNvSpPr txBox="1"/>
          <p:nvPr/>
        </p:nvSpPr>
        <p:spPr>
          <a:xfrm>
            <a:off x="4683635" y="14475"/>
            <a:ext cx="3469765" cy="523220"/>
          </a:xfrm>
          <a:prstGeom prst="rect">
            <a:avLst/>
          </a:prstGeom>
          <a:noFill/>
        </p:spPr>
        <p:txBody>
          <a:bodyPr wrap="square" rtlCol="0">
            <a:spAutoFit/>
          </a:bodyPr>
          <a:lstStyle/>
          <a:p>
            <a:pPr algn="ctr"/>
            <a:r>
              <a:rPr lang="en-US" sz="2800" b="1" dirty="0" smtClean="0">
                <a:solidFill>
                  <a:prstClr val="white"/>
                </a:solidFill>
              </a:rPr>
              <a:t>Telehealth</a:t>
            </a:r>
            <a:endParaRPr lang="en-US" sz="2800" b="1" dirty="0">
              <a:solidFill>
                <a:prstClr val="white"/>
              </a:solidFill>
            </a:endParaRPr>
          </a:p>
        </p:txBody>
      </p:sp>
      <p:sp>
        <p:nvSpPr>
          <p:cNvPr id="15" name="Title 1"/>
          <p:cNvSpPr txBox="1">
            <a:spLocks/>
          </p:cNvSpPr>
          <p:nvPr/>
        </p:nvSpPr>
        <p:spPr>
          <a:xfrm>
            <a:off x="349712" y="896183"/>
            <a:ext cx="8382000" cy="801136"/>
          </a:xfrm>
          <a:prstGeom prst="rect">
            <a:avLst/>
          </a:prstGeom>
        </p:spPr>
        <p:txBody>
          <a:bodyPr>
            <a:norm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pPr>
            <a:r>
              <a:rPr lang="en-US" dirty="0" smtClean="0"/>
              <a:t>The Promise of Telehealth</a:t>
            </a:r>
            <a:endParaRPr lang="en-US" dirty="0"/>
          </a:p>
        </p:txBody>
      </p:sp>
    </p:spTree>
    <p:extLst>
      <p:ext uri="{BB962C8B-B14F-4D97-AF65-F5344CB8AC3E}">
        <p14:creationId xmlns:p14="http://schemas.microsoft.com/office/powerpoint/2010/main" val="40315762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http://www.lifebot.us.com/prototyp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6434" y="4419953"/>
            <a:ext cx="3162300" cy="1905000"/>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data:image/jpeg;base64,/9j/4AAQSkZJRgABAQAAAQABAAD/2wCEAAkGBxQTEBQUExQUFhUVGBUXFhcYFxcXFxcXFxcWGBUVFRQYHCggGBolHBQUITEhJSkrLi4uGB8zODMsNygtLisBCgoKDg0OGxAQGiwkHyQsLCwsLCwsLCwsLCwsLCwsLCwsLCwsLCwsLCwsLCwsLCwsLCwsLCwsLCwsLCwsLCwsLP/AABEIALcBEwMBIgACEQEDEQH/xAAcAAACAgMBAQAAAAAAAAAAAAAFBgMEAAIHAQj/xABCEAABAwIEAwYDAwkIAgMAAAABAgMRACEEBRIxBkFREyJhcYGRMqGxB0LBFCNSYnKCktHwFTNDorLC4fFTkyTD0//EABkBAAIDAQAAAAAAAAAAAAAAAAECAAMEBf/EACsRAAICAgIBAwMEAgMAAAAAAAABAhEDIRIxQQQTUSJh0RQykcFxoUKBsf/aAAwDAQACEQMRAD8AZU17NeCsFZy0kQKgx24HiPrVlsVUxRlxI8fpRAy+ipBWje1SCgFLRsK2ArwVuKhCRG1SA0KxuctNOJaUpPaLEpQTpm8DvGwJO071ay7HB0HurQpJ0qSsQUmx8iLi4JFNxkldCWrovA1Ik1CDWwNCyFgKrYKquFVtqqWCixrrVa6h11otdEBo+ukvjJUqbH7R+lNjy6TeKDLwHRI+ZNQgDCa90VKEVuEULIQaKzRVjRWaKlkK+is0VZ0V72dGyFbRWaas9nWaKhCtprwpqwUVqU0QEBTXhTUxFalNMQhKa1KanKa801CFcprUoqzorzRUslFbRWVY0VlSyUFMv4xZWLiPFJCh8tqOYXMGnPgWk+EwfY0Ex3AGEXdKC0r9JtRTHpt8qEYjgXEt3YxIWOSXU3/9ib00vTyXQVlR0Fuqbl3h4T9KQxi8ywvxsuKSObZDqf4NxWo48k96ELFrpIPqlVV8JLsfkmdPb2FSCuZM/aiGyEuNlwdUjSfnFMOV/aLgXYCnFMqPJxMD+MSn50jixlJDeK3FQYV9DiQptaVpOxSQoe4qalGOb8RZUrEZoUKOlGhK1LOyWkjvGT4yPM0y5DnSMS+Oy1AMlTVyTraUiUuEHnrajrB8auZ5kScU0UFSkH9JPMb6VD7yZvHWoeE+FU4MqUXC4tQiY0pAmbCTfxrY80JYqb2lSX9mX25LJrp7Ye/KIUQZjlby96mbdB2NVxq7wMEXIJv4gR/W1U0Yxs/H3FCx5CRcxPIRWZKy4LzXs1TlQkiCLnr/AFyqVp2eURagQm1VGtVYTUajUJRC6aUs5u+rwgfKmp00rY27qz4n5VLA0UwittFTBNe6KFgoi0VmipwmvQmpZKINFZoqxprNNSwlfRWaKsaazRRIU3YAk0Cxmb3KWwCepNv+ak4kUvWE3ggBI6nnQdzDdmbifGq5Ta0i7HiTVsr4vNXZhSiPAW+lV/7WdB7qz63Hzohny09mkxyF+lKbjvjUhcthmlHQ7ZPnushDgAUTAUPhJ6EcqPaa5ey+QZBMg2PjT7kGZlxqVxqTZR69DVyb8lEkvAT01qU1VxGbtJTOoHwFzQbEcTHXCU2tH1v0tUsFDFprKWlZ69P+F7K/nXlDkh+DO0hFbBupAmpAmuoYiqpmh+PyVl4Q62hY/WSD9aNaa1KKlEPn/wC0PKmsPjuyZTpToQogEkalE7TtYCl9TW0X68rydutoo/8AaFiCrM8Sr9FaUD9xAB+c0IwLKnSGkJKnHFAIA3JM92TtWOXZfHoO8NY0YZIVocupX5xs6haLHQZEeIp/yTjhpdlOlXgdJP4K+tKPDPDr+FL6n0FEsmEkiTKtM90mN49a1xGWtObpBPiPxqexyVje5R1zAZk0v4XEk9Jg+xogK4o1kqkf3bzqCBMTrT7K9KMIxuY4aIUh1PQEoP8ACqU1VL0810OssTqgNauMpVuAfr71z/C/aIU2xDK0eJSQP4kyn6Uy5ZxdhXh3XB8j8xVTUo9jJpl5WVxOhak+HIGSZHvV1EwJuYE+fOvGnkqEpII8CDXpNByb7DRhqNRrcmo1mhZKK7ppaXck9SfrTBiF2PkaT3c+w6VlCnUhQ3mY94ipt9CsIBNbRUOHxja/gcQryUD9KsRQAeAV6E1sBXoFQhrFeRUkVkUbIaaa901tFbAUSATiJ1KW9XdJQZuCYtyjY0AzJ1RUEmAnSDdMmT93wp1xK4HwJV4GL+ZpcwuNUVqUpsJBJMEg97mR4VVJ76NeGLcNMCMM60qC2yU9dJA+dKuPwoDxSgGJtP8AOnfMsetVuXIC1LzzGpZJ6GT+iOtHHKmHLC0kDcPhAFQVDra48quIUtIIBsd4onk2T609uqyNm+qgLFfqbCosyKbgbCrOduilwVAh0wZ3v9RW6T3vAwfnVd5yom349Ks42VcqCBe/qayqQxEVlDgHmfTCRUgFRpqVNdQwnumvNNbiqeNzRpoHUoSkEkDewmgQE5zwTgsUsrdYGtW60lSFG0SSkifWheUfZphcNikYhtbxLZJShRSUyQQL6ZtM0WwXFSF3KQlPI6hMWuRRzDYlKxKfY2PtS1Fsb6kKnEuHW4t4Np1KCGhFuatR38qTMTg1pEqQpB5iD8zXSsyyJLiy4HHEKMXSbWEC1DXcqxKfheSsdFp/ETTJ0TTE7KEFRMmQdCR6rH8jR/MW+8KkawTvap1MoSNUlaIgwDEjzNTYxvv0y2wPSB6MMDyqljuHsOrvLbSD+knuq/iTejzbVZicJrAExcH2qNWKmJeZ4B7CoK2MQ4IEhKu8PIKsoe9dOytKgynWoqVFyaU+IGZDaf0nWU+inEg/ImnQVz/VRiukasLb7PSaicNq3JqJ02rIaAVmLsCkv7PsqaxT+KL6QpICAJAN1FZO4PhTNxC9pbWeiVH5GlDgvLlraUtK1t/nVCUrKSYSgAWPevNaMDSdspyJvSD7/wBmzC1kJCmt4VMjwtNDGuC8UkkMYlxOkEwomIHhYUwIzR1lXZKfK3TGhBAMg7alnY+Hzq2nPMUn48MT5Af7VH6VesienTr5j/aoxfps8KfJ/PzaFzLBjUJUHEKfgzqQUggRYFGm95vNaZhxKtrT/wDGeMzqBGkp2iIJ1TfptRTF8epwyvz2Feb1EAKToIVaecbXrZ/7SMMvDuraSp1TYSS2tBTZS0o+KCPvfKioYpfujv7P83/6PjeZKpPf+PwwMxxvhz8YdbP6yP5TRXC59hnPhebJ6FUH2MVXyvibB4wK1YKCDCo0cxIvI6H2NRY3LcoUQHNTBVtrSpH+YiPnSv0+PxJr/K/H4Luc14X8h9BBuCD5XrcCk/JstZazMpwzmtoMa5CtSdSlRG8bCnKss48XVlqdoAZxmCEvIaUT3zFrRvcnle1B32G2jqK5PQKUR/mJqjx/IeSoWhP/ADQnhx5TpUlZmACJ33IN/aqpRbVmnFNL6S1jcbGwuaX8XqWtKRuqRHiRAt60xY7Cc+lUsiSBi0qgEolQCtpEXPuKMKXQctvQ65i2G2UtiwSAkDwAgUgZk6Qo0/5i+l0ahCTzFK+aYAL/AANDG6exskbWhUcXUSlDlU+JYKTVVda0YWbhVZUc1lGiH1Mg1Mk1VSamSqt5lIs4x4Yw7jp+6kkeJ2SPciuLOZu4tRUTdRJJncnc+VdO+0Fz/wCA4OpT/qFciR19qg8Q1gkIWFd+NI2IgKmxA6b014DMexbaVJKhE3kFI+ID05Uk4dEDzq266Q3blceYpWrLDszTwWkKGygCPI7VC8oCJIE7X38utC+EcQV4Jom1iPYx+FQ4468Y2kEdwEkfukz9KjdFajboIuChbqJUaKrockSaZCMxtutyitwnxrCaIANmCZfwqerwP8CFr/2Uzmlw97HYcfopeX7JCP8A7KYSa53q3s14Fow1C8bVITUL5tWQ0CdxvjS2yoD7/cNpgEX8vOk/LnVJLDaSQTpP7zh1f7gPSmrjIa0pbmNa0g+AElR9hSzhHpxCnI+EKIHS2lPtI9qaT+mh8KfJv/ondxSjjNcklJsTc27op3w2PeAhUH0/nSLlKJdSVc1p36A3p7xWZNo0g/e59AN/P/ijilVt/YsyQUqRpmCPyhtTbraSlW8zI8QeR8aH8HcLJwqnlBZUVBCbgWEqPL0rMRn7abJPqbfKjHDuJ7RlS+qyB6JT/M1txr6kYcvFRdF/+ysOtIKmgVfpBImesgSKCZlwvh3oC0rtMd9dpibE+ApiIhHp4f8AYqv51oSMrYmcKZelrGYxKJ0N9m2km52KlSfM0YzrMlNNlSU6rhP7xslM9TyG9UeDu9+VOf8AkxLkeSYAonxplbzuCaW3KuxXr7PaRsFDqRf3rmZnc2bMS0jn/GzC0KCnFhSlG4GybbAdPrVDgdkqxJA20Kn3EVcfyHF4lHaBhSW0/G6vuJF4HxQTcxAFdB4E4PVhmdbie85BKiIEcgCaqnNRhXkvhC534AOa5UrslKMAx3RNzYkqjpAN6V8pwDgWpYSCZCU6gTJUDMQRsPrXV8wytIhRM3vq2IIIIuZJvvyoa4W20ggABPwjkP5nxqtTrRdwc9ghnKSlALkA9BVHFtCpczzQqmgmIxpopNlmkgZmuHvNLbm9MGOeMGl01rxmDNVnoFeVhNZVhSfUKVVKg1TSqp0KroGYFcb4JTuCdCPiACgOukgn5A1y999KAAANhXbYkVyviPA9m+4iLSSP2TcR9PSgPECqxFpA3q7lxQoKDoXEWCdIJPmZj2NUnDtAq/lzetaU9SB6c6hadE4WdR+SICVEhMg6txeYPoRSy9jD+UrcBIgmCNxO3yr3LceGsO6kbqIj1EH5UNZxhQSbEHcf15mlAlTsfMPju0bDkRqBPUWsSPUVXacvVHJ1j8nJTsZjw8KF51nZaIQiCvczcAcvWmiimXY1p+GtSqlXJ+IHFr0r0xHIQfeaYEvUaaAytgFFWYkn7jCv87iP/wA6YJpeyAA4vFKGwQyj1l1R/wBQo+a5fqn9Zswr6TCa2abBPe2ud45cz0qFxcAkCSAYA5+FAF8RMvAtkrbMjUDZVjccqyOVGmMHLoDcataMQ2kkX7VYAO0IIE/xUrYQwh23T60yZzhipfaKMqPbHzKikADwifahmVrSjWmAdVjUyS1otwR7sl4Ww6XcQ2hz4SDJNrBJUT8qN4HJ0YrGKQkkNNIPPxhIne8k+lC8rDbjiVAaVpCk+BkWnypt4PwakpdXpIUpekkfqid/36f0y9zIodeSv1TePHKffjQKzT7Oyf7vQfNR+sGivDWTrw+GQy4AFytRggjvKJF9topoZnTffxpJ4szfFNYhYbZKmwlGk9m4rUqO8AtBtyrrYoXNpeDl19KfyMK1yNIBn02G/Kap4hyEKV0BPsJpWXxs4klK2EgJK7ytK4SFGTqTBHd6868d4rS/hcVpQUltlSp1JUO8CAJTz86veKUVbQt2WOBkRgWid1laz+8tR/lXQcrOpIbKe6UC/Q+PnNJnDrGnDYdscm2x6wK6RgMMEogiJj5bCuHJ22zfBArMcGU4RxnkVI0noCtMz9feoDmCwTpA0pgJkTAAphxDYIgwZIHj1/CsGCR0F6TyW3qjjOP4lcQ6pOJaWoyYUUnSf2SN6rZhjZiLCAQPOuo8ZKCMI5DWpMDUYmBIlQT4Tvy3rlGKdS4NaTzi39eNCkujRGbaBbyiTUK0Wq4pqoXtqdAYCzYwg0CFFs8cuBQo1ph0Ysr+o8rK1mvacqPpRLlSJdql2lCMfnyQCGykqFjfb0ropWZG6D2JzxtpQStSUkybkDbz/q1JfFmctPuJLZnSmCqIBvIAneL+9Leb4grUSqZ6zNDkPlPpuPOo40NF2EXFKPO3lRDKnghYUrYfjb8aFJM7bVK64UoJvy28xtQoub0H8Y3pWpPQke1U1GptcoRZQVpAOrckc/KIqBrTssG/MGPaahFtB04l5hiC23oSJJDhk85jTv60oqxBWoqO6jJo/wARY0qZIauiBrJ+IXAA09PH6UqIcNWRK6DuSL/O+kU3NOWpR4dalRNMuqEzQYrLfB9zildXgB5Jab/EmiOcY/s21EGPGCb9ABufChfCToThFrP3nXz7LKR8kUMx+YJW4suKKEthJmCYBnUrSLm0bVx8+8jNuPUUgrl+bKToL6gEuplJVCVBU/CQORFx0qjxnlocZ7cDvJIBI3KTznwOn3oVjcNqeQhSgtJ7LYzbWoEeBAVtyimJpwqwi2t1pQpMT3jpIgxz+771Q0WRbsVspeLjZQT3gCEnnBiQJ52F/avWcuSkGPi5RqKbciVC/pVHAvJbcOrY22+RFMDLCFEFKleAKiR6A7VmyWn9jfBpx+4Ga1JJKRzuOYq8rNccgtjCrhKyQUnkoSVKIPKIvVl/CwZqXLbuTyQmP3lnUfZKUfxVb6fI4z5RKPUxvHT+TE8RZujdDa/Iorccc49P95gp8hP0NECutdVbf1k/KX8I5/sx+/8ALKB+0f8A8uBcHoofUUM4m4wwmIwi2WWih14to+GLFaZkwJtPvTGDWdmCdgT5Ci/WWq4r/f5IsO+3/otYEQpAHIgegppezZMCVRQLJsEVLva1hzPWBXmNeDThGkKG4nkKypo0qLDhzNcpCdKknVceEbfOrrGOknVaKTsbmfwFslI7wUE90SY6f1at28coTJJ86mg0w5xXmq0MnsiASQhSokhJCiYBtPwj1rlWLwqUFKUAAEyqOtrnxtTVm+YnQqeZH0H8qT3MVKiTSPsux/tIsU5FCsU7apMS/ehuIdqyKBOQJx65UaqKqV8yahVWpdGKT2YBWVtqrKIDsnEeIGgIKiNV5B6deov8qVXMKkbLnwIotxK5LiR0T9Sf5UvKZB6+P/ddVdGB9kbtrX/ConE8/fyqVTcbKJ/rxrVLajyt4fyoDpljLroV1Rf05mswhW66lCSQkmZjYC5VVSVIJEEFSY97Uz5dheyZBUIWsC3MJ5T0J39qR6Lk7NsY7e9xULg5bjodxUOOcsa0RiSpKSoX5eVFINkqjpST1EX6GxFVkYZs9Unw2+dSOmQfAVXQurYVRXPsY8gZAJEzRLGLAaT5Gfel7JsVDkdQf51czXFQ0s+BPypJKmAJYNcZbhwP8SD/AOxRV/uoXxanQ4DycRo9ZAH4UYxLBTg8OhIlTbbSgOugJkDxgGhfFzyXMMFpIlKkEH1AIjrXEm7mb4qommTMDWhWw1OLPq4pVGmNAxCnE/FPuJCoI8wKBZA5qbbMgDsxzuVEyTp3jpRrDNpSVLW5pBCgUaZVeNKpm33reIquWhoqwLxDl4EKMd6TYzBBvPyodluOKDBMirz+JDiVBKipLaigE2tEzHiVfKgzTKlKiY9qratbL/2vQ24jFpKLETbfqf8AurGEYCEBIvzJ6k7mknO21oLaATBk+oi3zmn3CMILaA2qYSLKsbAc+dVx4wXfY2ZOa14PJrBXpTBg1Din9CSrSpQG+kaj/DufSrTITisLwTc8vwqhhs3acBKVxp+IKBSU/tBQEVqXkvNS2qQZg3APvUaHhSabDSntTjZ1lMa1wDpJIIASCOXe+VWVKBWFKAXaJkkxSDifyrtEhkkEJglUhCbyYjraiSMwfbIKocAFyE3843iqvaktxZueXG9MdsU3h0t6zeY7osZ6R+NUvyt1Qth0AcidW3veg2A4lbWe9A9aizPOWO0CiVdqIAIPcgk/F4gHYWMCmjKXTRTOEUrTJseFLBStJvtA2igLuRPE91Mzty+Rrp3BWcMulxCdMgBfLbY/7aO41YBSbCJ5eFMna6EdxdHDF8LYmYLLkn9W3vQbiTKHcKQl1JSSJHQjwIru7+cNRAUQrla3nPpXGPtOz0PvBAj83Mqkkk/0J9qshbYknoRFVpW6q0Na0ZTysqXs6ypZKOh8Rk60KHQj2P8AzQjVNeLz5a1DUEhIPIbepqyvEDoK6cZJoxSi0yEREkAeZipEJTPM+AmT6ATHpVTG4szY7bWFvI1LhsUGkzqGpV1GRtySPGpyROLDeCwzRcK13LVkgfCVWsf0tMz7VvjMTqJJoG3nTSRpCpubAEkyZ/Gtm3nXP7rDvr8m1R71XPJDuy3GmlRvmDvdNbtrERp07G4M/wCYzFbp4WzB42wxQP11pT+M0VY4Dxyh+cew7d53U4b+gqt+pxryP7UmwYTaOtUA7Tg19ng/xcY6fBtCUj3M1YHBeAQJUl108tbpAJ8Qmk/XRXSH9lsSsLj0ocBUoACbk+BqXMM0S8gttErUru90ExNrkC1PvD+XYJbQcbwrAIUtJ7uuChRSYUrfafWir+J0CEwkfqgJ+lUz9c34GXp/uD88aEBM6SkCDXPuIMyaSlSFuanLQEieYPePK1XuMeJCnUlo94yC5vfmlJ5q8dhXP8M0HHUpUsJ1TK1XixMnrt86zwi3tlkmlpHVuGkp7BpYEq7JIB5wQJHyFRZjqtuCQZMTMedZwU4FYZoDkFp9AshPyii2MlCAAJkxttIN6ql2PFidhHewU5rV3VDVeAARa3nPyFWGs4ZLWpsGZUJJCQNIQSTuSO/0+6a9wfCPbrUhaihCSVKKYJIMCBNknupvf1pty7gfDoKSwh0H9PWpU79TpBlJEgSDUcItWx/calSOb4niBxx3s3EpHZlQNiSkgkGT0tR/J84W0ZInl1t0ArrGV5GltIS22lsDnAkzFzO5uevKuT8T5WhjHPNoP5sKBSLgAKAVpHgCSPIUk1FqqHxSl5YxYXMdd1JMbahyPQjmK0xmMA7oMKmL7AH708xVTLcRcWFxcDZQ6j9YdOYolj8tDrfcKdcfm1HbqAqOU+1UQmoupdD5MfJXHsHYrL2VNq1lK9QiT3zJFtIM38qAZllL/wCTttpcV+bgJnu2Gw+K3WrmNQWkJDtnkwSlN77SB03vUOJzct6QdV/Ijl1862Rj8GGUq7An5ZjsOCSVKSN5hSY8edHsq4pacSkqIQuIUk7T1B6VXz/MCMM4FaZUCkWvcVz01ao32DlR03ENoc78IlUnlNzNzQvGZSJ1JVB6Tb50n4AOKWhttZSpakoT3ikSogCY2uacM8yR/BobcOK7VvtEoctGmfMmRAPQ0OFeR+dljhPNlYXFocsRdCgFC4V/yEn0p1zHjYmyUgTtNx6jnXJn8aqJJRzuAjlsZCah/t9Z3SPQx7UPbsnuMdc94qAbUezKXI2mUHoRzpW4qbaQ6lDRKoQkuLJkrcUJJ6DlYVQxWMLoFoHnUXZk3NFKiN2VdJJ8akS3Hn8hVgwkf1JrTQSb+3Ief9TTcgcSvH7R8havau9oBavKHInEbE8DY51RUUtN6iSQVG0mbQD9aKYf7OXTHaYsAdEJ/Gfwp5BmpEpNK88/kntxFPD/AGcYUf3jr7n7wA+QBotheDsAjbDJV4rJX/qmjWjrA87V7qT19hVbyP5HUUaYbBtN/wB2y0jyQKth09fa1QB4cgT51hxP7I+dI5B0WBJ6msKesDzMVTXi/E1WcxsECJJ2A3P8h40LCW8W6EpJJAA3NJJLuJxRUlehtpJGkgq1FQnUQCIIAFr70ezBZCCtRBUASP0U2+74/rH5bUvcI4uWXnVgDvdegA3p11YH3QwcNYEMNFtKioaiuTAMrJJ2G1CuPMcW8OdG6iAYMHTzg8jR/A4lCwpSTKdgZB28RvSjxmrUkjzqR3LZJaRzXEocJTrBEjujwB2SnkL1ElIqynHLTIBCeRISkE+sVBNazOP32e4g9mocgY9SLf6VUfx2JCe8Y6SZ+lK3AjkNOgmxUPQAT9SaOtYjt1FsIJRGrXBgkGI1C0wT41nf72W/8QhhcQhJVoUHCUGVD4QZAKNMfO/pV/CKxR7qHVIHQGBVDLGiHQgiE/oxAuI+lNDMgd1PUEx5RbpvRQp7lreKQQS4Vp+8CSZHPegX2l4OEs4hCQoaksui3wrPcXPIhZjx1+UNpSFJO5mRHmZ5dKidyorbUhaQUq38DOoH0VeklVlsbo5i2SyqDcT9KYsFiARKTM7jnPUUH4nSphUrEtgEr2kKFrDc2SD70PYxOiFJMpNwRsR1rPPHZoxZb7OjZdlTOLQtDyZA06VCy0nvXSr8DalXifgh1oBaUdugbFIunn+cSDIFtxItTFw5j9LN7KUb/vWAv4AU4YPGiI8qsx3CJVlUZys+b+JkFCEgkyo3EEAAX7oIsJildW9fSPGf2eYfMO8lamHkiykiUGd9Tc9RuCD51xXibgLHYIKW6zLSTHaoIUgzsbd5I/aArVCaZnlBoWEqIIIJBFwRYgjYg0b4kz5/EJaQ6tRCUJJBjvLM98wBeCKEMtg7qgdYn5Cp8ckkhWpKpAFiSbC0hQBFWeRSlFbpTU2Ewy3FaUIUtW8JSVGOsCurcLfZ002lK8WNbhg9lqIQjwWRdSusQOV6WUqCo2cxRCQJImpksuK+FCj5JJ/Cu/4J9hgENMNiNglCUbeQk+s1ZYz1dvzFuUcvKq2yw+fm8mxBuMPiD49i5fy7tqJYHgvHPQEYdaQfvL/NpHj3r/Ku+tZ02o6e8lX6Kreg8ancbJEpMkbTypeTDSOONfY/iSkFTzIPMd4x6xesrqyVuixJJ5mB/Kso7+SUgF+UnoB/XjWqsT1Uf68KEB6vS9VIQirEio1YyhqsRUZxFSiBT8qJ516X6CuYmLk7VSwebl1akokITbtIkKVzSmTy8jUoljE9i4sLqOw/EnkPGvcKL6iZJ3P4Ach4UPYgdb7k3J8zUyn7UrCVOKsZpYVHQ9edBMkwTasKhTq9IGoxqAB1QZJPSKj4pWpxOhCVKUSAEpBJPoLmp8n4JxbjJStHYpII1OkCxHJIM+8Vd1EW6loYcCpKG9Lfwbje83m9Cc2wylg2ovil4RgFsYhDjyUzoTOgJTEgqTzjYTNM3CWYYd9slpCUrRAWLkiRYgm5G/saVWthk0zizHBWNfXLbCgk/eX3E/5rn0Bo2j7KsXAl1kHmO+Y9YvXbSms0UzyyE4I59wfwMrDJX2pbcKiCAAYECPvbmmJ3AH9Eek0wBFZopeTuw8RJRhSh64I2I8qZMK/INhqi3iKnzDKkvJjUpBGykxI9wQR6UDzB78mSCVEhMIB0pK3SLGE2A8TsKZOwVQYwzx12Hyq9+Ui99t/Dz6UJwKlPAFxwIm4ZHdRHiR8XrbwoicKUqSVHVuAlPwDoAIIn2oNWOmcy+1JhYckA9m404Sr7vaJgBPgdJnxg0j8GY/8APFpfeRdSU/rC50+kmP1a7pxJkCcWwpsoDS4PZriwVBjUBuL3r5yxGGdw2IWhYKHWVKB6hQ2IPMbEHmCKfGk00JO07Ot4HE96RsLdL+NM2BzLaRXJcg4vSSEvgJJsVj4T0JH3T8vKnZGLKLWVO3gOoNCUWGLHzAZjcnkbe3l60VS9rTBSFJIVqBggzAgg2IMmknA4wRY+h3+e9MmBc7usGRHofI+FVtDpi/x5wCxjmQvDpaZxINlRoS4BMoc0jwsqJEdKFcJfZQw20fy5AeeXBhK3EpaFu73SNSpJkm1rcyXt7ECUBN/+0yfaTWyXSqDsCoSTsdQ0iPWKKk6oDirsD5Xw4zg2w1h06UklSlG61qm2pW5AvHp41YYwraVy4okk/eTYeV6vuYrQohaASOY6eFenEtOgi3kaJDxzLkKEpgjqIoHmeDbaOpaCRyUklPooCx9qzHtKaMtLVExa8E9RVA5q4BGIQFjYkbx1qxIVshVnrCzDzaxEQeYjoaJ4TOWhAQ7rHIKsRQ5LDbg/NKSsc21WV6UKzHJo7zZPik7io9gtoek5uiNz7VlczGYPJte1ZQ4De4WO0qNx6srKpIV1v1QzDNktDvTJ2A5+vKvKynirYG6QI7RzEEFZhHJAO48T/XpTHgGUpSAABFZWVMnwCHyGcFhtYUoqCEIEqUQTAFzCRc1QYxYxCiMMBoBgvPTH7rSL/wARrKygkqsLbug3huGFqF8RiD1DRbw6D6Jk1OOAmlfHqP7Trjh+ZA+VZWULYaCuF4MwiIIaGoCAqSlXjBSRFFMtylljV2TYRqjUbkqjaVEknc1lZUIXYr0Jr2sqEPQmvdNeVlAJsE0hcQScxCVfChMpm4EgEmOtzWVlPDsWXQfw+WBexgD4lfeMbgdBVhGXKKYZ7g/TUdR9E1lZRbCi7h8IsCyyrkSo+9haua/bXkqRh2sQEJC0rLa1cyhaVEAnmApIjpJjesrKEdTJLcTjK6bOEuIgkBh2dwG13MT9xXh09q9rK0ySaKU6OgZblL74JbTIuNRUAB15z8qacm4RWhWp10g8w0SJ81Wt4RWVlZmy5INNBAhRQIkhNgTAm5PvWZjjCgJUnbmOoMVlZUQWeOupeRqTuNxS5jHdZhswbwrYggxEc6ysqyOhGQozIokLEzufGtMRi0qEisrKhADjkAmRKVdRah39pPNrkq1efOsrKYVlwcQNG5RfnWVlZUoFn//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http://d1bb041l1ipbcm.cloudfront.net/user_media/diveimage/Telehealth_telemedicine_an-operation-using-Ciscos-HealthPresence-tools-in-session.jpg"/>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776111" y="762000"/>
            <a:ext cx="3045603" cy="20288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ediltd.com/cmsimages/Telehealth_lg.jpg"/>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56355" y="3028244"/>
            <a:ext cx="25146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www.muskogee.va.gov/images/Redesign_Updates/clinical_video_telehealth.jpg"/>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3449454" y="3028244"/>
            <a:ext cx="2560866" cy="176059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memd.me/wp-content/uploads/2014/10/blog-tele-dentistry-300x3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619" y="793044"/>
            <a:ext cx="1990549" cy="199054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media-cache-ec0.pinimg.com/236x/19/81/05/198105670f201d23fec264c919aad87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2200" y="2590800"/>
            <a:ext cx="2247900" cy="168592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www.dartmouth-hitchcock.org/dhmc-internet-upload/file_collection/telehealthExt10302013.jpg"/>
          <p:cNvPicPr>
            <a:picLocks noChangeAspect="1"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2209800" y="4882183"/>
            <a:ext cx="3042572" cy="144276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683635" y="14475"/>
            <a:ext cx="3469765" cy="523220"/>
          </a:xfrm>
          <a:prstGeom prst="rect">
            <a:avLst/>
          </a:prstGeom>
          <a:noFill/>
        </p:spPr>
        <p:txBody>
          <a:bodyPr wrap="square" rtlCol="0">
            <a:spAutoFit/>
          </a:bodyPr>
          <a:lstStyle/>
          <a:p>
            <a:pPr algn="ctr"/>
            <a:r>
              <a:rPr lang="en-US" sz="2800" b="1" dirty="0" smtClean="0">
                <a:solidFill>
                  <a:prstClr val="white"/>
                </a:solidFill>
              </a:rPr>
              <a:t>Synchronous</a:t>
            </a:r>
            <a:endParaRPr lang="en-US" sz="2800" b="1" dirty="0">
              <a:solidFill>
                <a:prstClr val="white"/>
              </a:solidFill>
            </a:endParaRPr>
          </a:p>
        </p:txBody>
      </p:sp>
      <p:sp>
        <p:nvSpPr>
          <p:cNvPr id="2" name="AutoShape 2" descr="data:image/jpeg;base64,/9j/4AAQSkZJRgABAQAAAQABAAD/2wCEAAkGBxMTEhUTExIVFhUXFx8YFhcXGBoYHhsYHRkaGhgaGhgZHSggHR0lHhsbIjEhJSkrLi8uGB8zODMsNygtLisBCgoKDg0OGxAQGyslHyYtLS0tLS0tLy0tLS0tLS0tLS0tLS0tLS0tLS0tLS0tLS0tLS0tLS0tLS0tLS0tLS0tLf/AABEIAMIBAwMBIgACEQEDEQH/xAAcAAABBQEBAQAAAAAAAAAAAAAFAAIDBAYBBwj/xABKEAACAQIEAgUFDQcCBQQDAAABAhEDIQAEEjEFQQYTIlFhFDJTcYEjQlJicpGSk6GxstHwBxUzQ4LB0hajY6LT4fEkVHPCNETD/8QAGQEBAQEBAQEAAAAAAAAAAAAAAAECAwQF/8QAJxEAAgICAgICAgIDAQAAAAAAAAECEQMSITEEUSJBEzKx8GGBkRT/2gAMAwEAAhEDEQA/AMnmc4VYIlhMEixYzBuLxOwHd44n4PUNXX1maSjp0xqUtqkkGO2D2YHfvgdnV90B5Qs7es74lyecppTKNQpOSZDnRqAlTEkHuP0jjMm10rNU2Ec/FMDTnKdSUZrJEMpXSh90MagSQfi7XnFLI56o7aZOolVQDmzuFAJLW9eJzx/Lap8jyvvbHRFn1GQANxC2iwvIMYB0syabq9N6YKsrCSCAyNqW03ExiQlJ9qhTDvHVzWV0dapTrHdF1X/h1OrfZttWx2IuJGIkz0JqqVGBZZRVTVqOplgsag0js7wTfbaaHFuM1s0aflFamwpvUdYgGalTrHHnbarDuFsPzXEw6U0XSnVqVDK4kqwhwb877W7TDnjZKYQWrU8mOYNVQes6sU4aWgKSwOr420e9OFSq1mpioiVXA88qhYKdRAFjOw+3AqvndVOlTlAtMNEMLlmLEm/iB7MR0c/WSOrr6NJkaXiCQRNm3gkT3YCmGWOa1aeor6to6ppmYOx3mB7RgTW45WUM2hiqtpJCnsmGMNexhWPqU92HfvrN/wDvG5/zW57++54oaDB92uW1NpKjtDUAbzcB2vaNRwFMJpxLNkArla5BCkEU2MhpKkQbg4iPGszBbyevCjUx6toCgKxJM2EMpnuYd+OHimYgjyyrBmR1iRBJkRFhfl4DkMNPE695zlQgiCC9MgiFWCpEEQoEHx7zIUyf955uFIy1Yh1DKVRmkGYIgnuPzHDKvGcyqNUbL1VRG0sWUjSxixk23HzjvxXy2bq00FNM3UVFIIUVEgFSSpiO8/qMcr5io6srZhirAAqWpwdKJTUxG4RFGre29zgKZH/q89x/X9WF/q89x/X9WKP7opfDP00wv3RS+GfppgKZe/1ee4/r+rBvo3xHypoaqtIGwZ7KCL9o6rDl6yMZU8IpfD/50xay9EKhRHWDvLKe7uPhgKZtEyb7HNZZTAMNVANwjCQTbsupv4je2BvEa9am6JTZK7OLLRY1DMgRY2N57rHuOO1ellZyWq08jUJUqCaYtZoM6jzYtHM4DVMwxrGv1lOm+rUvVaVCtIPZBJAFtr4WKZaHFM3E+S5iBueqeLb3x1eJ5skr5LX1CCR1bAgGYJBNh2TfaxxGOK5iZGcqAgR/ETbq1p92+hQJ337zPBxPMai/llTUQFJ1pcKWKjbkWb58BTLHl2cmPJMxPd1bTytE73Ft7jFWtx6uia3o1VSQuplIGpl1KJJ3K39WJqfE80BbN1YmfOpm9rm19ueKmfNWsgp1cxVdQQQGdTdU0KduS2wFMj/1ee4/r+rC/wBXnuP6/qxT/cifCP0l/LC/cifCP0l/LAUy5/q89x/X9WJsr0maoYEi03/84GfuRPhH6S/libLcMVDqUmYi7LgKZ6xkugVZ6SVf3gq6qdOoV8nJjrB2Vk1wCeXLEOd6HtTo1Kz8TXSis5/9MZKoCSQBmOcGPVh+S/aTSp0qaHL1SyU6an3SnBNNQAY3iRPtxXznT6hUUqctUggAxUpg9mIvvyxeBTKeX6O2DfvNATq7L0DPZLKT2cwQRKNBBIOkxOA3FmegaZFbrVqUxUUlGpgqSRDU2du7wN8Ex0nysmMtUvMjrlgsTUJY386arme9p5CA/SXiq5l0ZEKhKYTtOpJgkzb1jE4FMtUKYqKHUgA8jyPMfPOFgRlFJQEHmfvOO4hbG8S88fJX7sR5Pzx+uWJOJef/AEj7sR5Pzx7fuOKZKDcXrj+YPq6X+GFS43Xm9QR/8dL/AAxSoMDZu7HepExM4Uhyej9ESGD9aEqTTp1ASiCNbMpFh3of+2AHEOGK/FKtM02NMqzDSCoBGW1rBFvOGDv7PNlm80GX6utUP3VVwVziPRr1HFNTSKA6hGsdltd5nTAiIJkj2Z+wzyXJ5StUUMlN2BtIBibSB3m4t4jGg6PdDqmbodetdUXUVgqTYECZ1DmcbL9liEcNq3AVK9YEkbjqKZBB5TPtnxwH6EsKOVoVHqU+rqdZqDVAhR0YlDpO4YCPWfVjXIMJQy7vq0KWC+cRy8T82Hpk6hp9boPVTGvlMxG8zY4vcCromWrFmiobIOZ9ziIjvO/hizU4vTOQy+UQs1RajVKi+9k6oi0sb9+AKXA6GrM0lkntyR8UKWPPwx6P04pDL5VHphEqGoqCKaGR1bF5DKe4X9WMv0H4TUbNAvSdFVDp1KyzqZVkahe07d+NF+12sR5PSG2h6hPizBR9iH58LIY/hdd69ZEYrpLdrsUxCC7GQvIAnEHEuLqqmlQVRqPbqQCYgLCnkDEyPhW8RRZh2VntCLcwbEer88TtwioBLKf1345yn7OsMbfSKCn14k14ZUeLDDQMZNdcBDgnGHy9QMArr79HUMGAM89iIsQRsOUg+1/uXKVlRylN1ZQVJpoTpIkdoAPt448IVcfQ/wCzKmtXhGXJB1DXTF9ytR1G4MCPmg41GTMSQGzv7N8o6FqdQ04Em9h3z1mo/aMed5rgYlglVTEnt0ylhcmVLchzAx7NxnJAVHoLJApB6jLChVZiiqb+cxDQADZD4T5b0qrU8sr6Tq2sYN90S3KRqPgg78W2RJGLzuZ6uQdOocpBg+IxWoUxoIaZPO9u6Dgc7kksbkmSe8nc4d1kC0r4gkY0Q0eTWKSXmAb/ANb/AJAYmBJsJJ7v+2IOHtNBJ7v/AL1MEgnU9VVFSKoK1VCpIQzqplmYwWMA6Y+fFIV1bS6ioGgMutJKkrILLO4JEieWCxzeSGrXQzOswUAYU1ghd1NV2E3Ignzu6AIqfHK1RKlKpXPVilpM00ZiCQILHtSYEtqkxecW63STOIi1etYCprKN1NEaipC1CCBMggSe/AEIzeQ1fwc3oGnVNRCff6tiACSUiTHZa3fVyOZywoqtalVNUI2p6bRNQsxUy1SNIQqunRYpMtqIxaz/AB6s1JUeszBkOodXTAgysAgA+aMAzMwQRYNcRYxB9RkEHuIwAdbOZCbZfNAavSAnRpHx4J1g2Edkm8xFLilahFPqadamdI19awIbsoNS35sHMwB2thsHcNOW0gVUqvUNQABCqjRa0kiGJJjlYTG+ND+/VpvpBzQpimtIU2OVcrphQAxcgDQCLAQSTJLNgDG9Z4/bjuo9+NjU6Sg215gIZ1gLkhedSFRtYs/jdb2xn1bJmntmBU6uP5ejrRN+Z0zaMANyA7A9bfiOOY7kPM9rfiOFgaIeJef/AEr92I8n549v3HEnEvPHyV+7EeT88e37jgZAYQEHwxHSRptsMPRTizSoE32GMWbo2n7NWJdfA10j5SZdh+Fvtxd6Q5eo2cQ+VinTCr7kSx1HWwPZ8ztWEkzaYsMDv2eArXQcuuX/AJqOYU/aFwU6ccNZq9MqASU0xtcOx5nxxU+TnOlHkyg4Xk/5lXNVT8VadId3vjUPhtyxao0cmNsmWPfVruZ9YpdWMVqtPQxU8j+tsSUjhszSSKdLiVV2HV5XLUhMyMsjED5VYOZHrxveiWdqux1VSCQdInQgAZfepA2LfNjBcEoFmctUpqTsWIAvchnA9QE402WpVEqUFqIQpYQQQysYIBVgYYSynF2Diz0DLgPmAyixa3iAJJ9sTjEftKpVcxXJWlppKFVajmNQVeSecBqJ3AnHonRugDUk7KhYnu2E/NOPBuN9JMzmahNaqW+KoCr7Au/znFT4MtGt6LcPXqyWCsyvAMbWXv8AHngtxaioptabYo9G84qA04knTTprMAuqktJ8S2/fHfIL0syXbqnRQYkgHVA+NaBjwZY/Oz6fjzX40jyHO0IYwDGL3A+CNWMkkLMCLkmJtNgBzJ8MajpzwwKBUAAGxj7MP4Plg9GgywoUFmJvcAiB6ySZ8DvjoslxMLCt+THcdyHUOApJVhI1CGBBghvGefjj1X9m3TrKZTKZXLZioabe6Pr06kXXXqAayLrIG8QBuRIxjOlWULoGF4O0Xjv+75sDOjvRmtmczSpsjLSPaqPyFNY1Q20myjxbHXE7OHkR1fB7/wBL+MKKUowZYDAqQQ5MaACN9xfxBx829KeKnMVjBlVJg8mYntOPCwA8FGPRf2k8aVE6imQgCFVAnsqBpsACBaUE97XtI8vp8LchGI0o8QT8HmZ225b+GOhw+iGllzF9KzcamAkeHzb7Y5Sy7VCQNlBZjyAG5n7MMz1bU7GIkkie7l9kDEmQBDBw5QA3fu9Q5nw5+rFIG8h/AT1H8dTBzo/0jXK1WZqaV6dSkKVWk5EFewZuCNSxaRzOA2XaaSkCJkgd01KhAgY0OR4Jms0WOWyutEADFQAAQoO7MJbnAk3FsUAGnVQNW0tKxCkgKSNR0yASASBtJjvwQ4x0iFbJ5bLdkeTipeAPOaRBmTbewk4p5haiVHp1FamyFZRgVKkgm6m4JEH1Rhmo95wBd4fxGnRrUqrqKnVrqFMhSGcatAcNsskEkAm1oNxDxTirZrM1q7RqqSxAuANSBVHgFAHsxf4dkK+YKJQodY8dsgTdnYAuxMAWiT3YqcXyOYy9Xqq9JqTaZ0nmJEGxIYb3BOAK1Hzl+UPvwlpaqgUbs+n5zGOUllgJiSBI5X3wc4X0dp1JqCuRpYkAgknSwvAbafHEbpGoxbdIB5uhodkmdJiYK/Yf1bEVDzR7fxHBninBFTU7VDcarc9p523wHpkQIEC/4jc4J2hJUwlkPM9rfiOFhZDzPa34jhYoIeJef/Sv3Yjyfnj2/ccScS88fJX7sN4es1FA5mB82Bkp5XI7Ftu7fFhzNtMEfrbG/wAh+zqu16tWnSHcoNRv7L8xONBkegWTpdp1asRu1VrfRWFj1g45nQ866FV9OZVQGYl6VlUtHuySTpBgBC9zbBb9sxNNsuRuesHfsaZ9XPG3zXSfI5UdWrLb+XQQED1xCjed+eGdP+DUaq0euZQAzBdRABLBbSfk4N0rJVnjlMMYkQSASINpAO3txfy3D2blj0TJ9CFq3UlI3eAQ3qEgknv2ti/Q6JUkaHqsw+CoAJ9txjDky6nnB4AW2jV7ZPhI35bgmwxo+A9DM0oV6gWlTU71JBuf5YHaMk7ECTyvJ9F4ZRSmWVMsaIVo6xipaoNM2ILMBfmQbbYq9IaHXo6ByrECGkmIuJ8O/wAMZlBL5M7x8ieunFf5QG49nKWV4bndGYFWu1I04EagzdjsqCZjXMidseAZJSWBiwP3Y3uezhCk1W1WI1HZ4vPeTc3O4b5q2X4BVrZdc1RXrUI7YTtMhEjtr5wmJmOeNxm39HGcFH7HdGM3RWtSaq+kUwzSebEGB65+7HoFGprBcEEe9IO62IPeMeR1KWNV0L4vpmjUbsx7mWJ3kDQLxHMDHOcL5O2HJrww1xjLpVBDiV7r/wBsUMtl1WFUAACw5DntglmGkEwQAYE7t6hzw/JZAg633iy/B8T3nEx4ZTdI6zzxgrB9XLKoNSrZR5qnn8qfu+fwEU+lFdswiZaQk+6R5pGxJ7oF5ty8AYOOipnMwaaMVy9Lsuwi77so72AjwF5vGNTkOF5eiuimCB8ognxJEE+3Ht/DSpLg8Esu7uR53xsGrX0slQwyisRdVdwRRpTsBYAsfOOs8hh3SOqtFzR7LOkCFkjWRcXAJ0ggWtvzYx6PSzlOmzKNAlgx1aZ1BQFadywEQT3DHjueyVSjVYV0uSSIaxkzqVryPn8b4xVSNObcaL+U4UApNS7m5vtPLuOKfFaKrF/kp3Cd+77L4Z1iqpYVqgeAII38B4DFjKZGvIraUdiJhjcfcAcdKs5XRfy4YUk1iDp27hqePsjFgnMKxZEqoWUAlWKErGxggkHu8cMqMxUa10tF1mY7T88F+AcHOcrOHrijTp0xUq1X2VRpWLkCTNpPI4yzSAWXyzDUNBG3ZEEgCZJC7C4ucSMh+CfmP5Y7l6kVKxTUoKGAWkhS1gWAAJiLgCe7BTj/AAnqcplK3WAnMUnZgGY3D2sRAhWVT8YN68QAwpV9zdKdQFbo69kzqJ1K0gg+I7sRMlQuWqBpIuWYFmMr4ydt8FuG5ZK1WjRqVeqV6ZVajMAqPLFS07qSNJAIPakG0GlxTINQzNag5lqepZ7wHTSw8GEMPXgCGk0EHxH3403R+qD1aAqQyValxN+tVAR42+3Gao+csiRqFjsb7HGl4QiVErsQoKU9haG61+Q5adP24xPo6Y+yrxMTUqCw9waO86SjEfZjO0D2QfX+JsaTP5VUSi5MGpQdyD3mnKqPUxA8YPfjOo5IBJJN9/lED2RiwGTsJZDzPa34jhYWQ8z2t+I4WNGSHiXnj5K/djvCWitTPcwOOcS88fJX7sN4efdF9f8AbAyeucd6VOtJnpaKd4BYayZ7hIAPr1YxtPivWPqzVd2i41Nb2IOyPYO7AHiefNTTpc6R5gINyd2I5erx8Tge7F2VV1O0QALk95PIX/tjhJnWK+g30h4nSdtYXlC8iR3kd3gfHHtfRvNJmkRnQFkCujFZElYJXuYSRPcfXjyDo50JatVXypoQ+8Q3bwLcvZ8+Pccjw9aaKqqFVRAUWgcttoxiE9nUeTc4ar5FkiJiIPfvvilXQsxJAtYXA9vqxPWdl866/CG49YH9sdWnqFtxuNx7MdXyckVa9E6dxbfGV6SZfMOhSgEOoHUGcKSPgie/vn++NY1IkxO/67sNp5a5UiY87fnsJ9V/aMZcdjcZUfPueyNetUfL1KLUnWAbggbEEFSQRHs9uPVejnD8vQSkoTQVUAVacq475N9QJuVaRfBDjfBwAzqg2A1QAYnzQe659pwOpvYerHbEklRwzSk3bMv04zmTq1HRYbMKCespKUNtxXpMBptfrFtzOGdCeEBKaZioo6yp2qayCEpQR1hO17Ge6ALk4m6T9GqVTOUsy5AUL7sh2fT5gnuMkN4KBzwZ4TXp12NjYSQwI1i2lu7SNgvLwx6MWP5Wc5TuIyhTXrDafgMd4vMAiZ2v4nAvj2bdj1NBgGmKrg3QRMKPhEEXO0g3O1ziOcY5hctl9PWWeu5GoU6cyF7tTXge3vI5XorTACKN4BMm5MkkC7uSZjmSb49PDZz5QKp5QU0CIAFFh4nnHeZ3P6BL93JzJPtxaynR+uxLGmJ/4zwSPkU1bSPAqIxX4nl85RBd6VI0hu9Ooz6flAopHriBzxic7dRZuMK5ZXfJLckKdtwO4eBwO4rw+lVpNTKAAi0Xg8iB3+rF4ZktujLPODH24p1ahO0R3zjyzTT5OqPMM/wt6VVlf3vm+I5HCo13p3DFefh82xxtOP5cVUIBHWLdT49x8MYN8wGhXBEG8Hn44sXRJIP0syalNHbcj7mcD7sMKH4Zi1onbbnh1JgaSlQIiwHynwbfIZIm2dKiwg0KjzZdRmEtJYARsoPO2H2VdAShl2JbQWYkX0oTCjnAJ588OrUqpUKzVNKghQabQoJLGL2kkn24u5inTQuKNY1V0HtaGpndPeknnI35eOFxjhqU6SumZpVdSrKKe0pZNR1CSLEFfm2mBClSrQdoIFTTEKeqJBE98wee2GhNMyGLEASylYURZR7FvPIC18GeHcMp1qY6zN06LKAqrUgA6naWJLAhQd9IaJkwL4HcTyS0qiha9OtNNiTTIIUioV0zJmyhptZx6yBBTmRAJMiANzfYeOCHDq1Sl5QHpuoekwuPfagVHhz3xQoecvyh9+HgkmsLnUjzzsDrM/RxH0aj2XOL13qU8ui02mlSCsNo2A39W+BdNCFAO95vMdonli3xE/wv/hX72jFOh5o9v4jhHoSfITyHme1vxHHMdyHme1vxHCwBDxLzx8lfuxHk/PHt+44k4l54+Sv3Y5w4+6pG82+bFMneEdH69ddVRuoTuKnU3qXu8WPz42nD8tlcqsbkmBzZm5AAXJsYAxnaVXMZovVqVmSmoLMVTciOyCT5xnutj1H9j9Okcl1ikMWrPrk6nVgYVXPfp0keBHfOPHLBkn+zpej2RzY4fqrfsOdFeDFVFaqpV2HZQ7oPjfGPdy23xozfEgxG6cwYP63HPHphjUFUTzTm5u2cZcV1pwezy5d3h8n7j9kprabOI+Nuvz8vbis+oGUIYdxMH2NsR68VkRLmKQbtCzd/9mHPCyyntSLlj7e77I+bHKWYB3Uqecj+4xaQgi2CX2SwTxMLMuRHIGwn++Mhnc1SpGZkA7T/AHOBfT7ynMl3p12FBTppU0dqYYr2XepEE9vUAL2UHnjG8OzGYeKeY2ptdmIOpd1BM9ozInu38fPObUrT6PRDFsqaNH0prmpT1UzqKntDmP6eQxD0OzVVcpmKxBUIdKdnVB7OptAu3aqKT6r74A8a4v1TGojQYv4+BGC37Mc7Wr0azVGIpCrOm0FoUmLTyEjwGPV4uTJKOr/6c/Lx44u0HeGcLqZfL6QQcxVYPWcye2xGo+IRZgcyPE40/R3IKQKkXbVpJ3CA6YB5FrkkcoGM5meK02JGtPAMSCfYR92LvAeP6dFKQSmrSBfWjHVAtJZdtO8BSAe1HuyQelRPHBrbk2mmBAEDFXN27UXFj4qdwe+1x6vXhlLjNBhOseo7jwtzuLeIxX4lxBApYnRTXtO7dkQDMQft8LCZt4HB2eqzzfjOXFHMV8uPMVgUE7I6hgvqEkeoDA96o2i3d+ueJ85XfM5itmI0rUbshtwigKs+sCY8cU8xm6VK0635KL/+Mdmmcr5GNlwvaO3vV+4HGK6QUVV6hjtMZHt3I7rzjXdc79upYC4Ufee/GS6RAtUW9isn2E4w+C9lrhv8Cn6v/vUxNhmQA6qmAbbf7jj9f2xap0NTaVBm+5UWAkkkwAAASSbAAk4yUgne8SItjj5RtIY6wrSFbTAaLNpMQY5xtgmOB5gtpGWrzMeY294vpjkTPge7F7IPxCmFp0qeYWOyvuNxLsY1NTmNWvc27e18AZ8oWIALdygAExMgbXN8dOWKwzBxqXsEiAQTuLdoW3Hjgr/qrOBRpzDwLgdk85+D3/2xzh3H8xTWKdZkAVVGlUBhVKpLaZOlRAmTEDAAoHuw6jVZdWlyNalWst1O42xostxXiFRWdHrOoOk6QjXYOxGnTJsXJIFgTywMfg+YLGctmNRO3VPM2m2n4w+kO/EBQquWCqW80QDAmJmCfCcMVQAAJ9veSSdvXi3mOH1UXU9GqimAGZGUGRIuVi4v6sU2a48cUBLIDse1vxHCwsj5ntb8RxzA0RcS8/8ApX7sc4a0VUPcZx3iXnj5K/dhmQE1F9f9sDJqRkaiZfMUlYNTLrUokEEw7Mzrbls3t8cVOi3SKrwvN1DoLUSwWtT2n4LrNtYuO47HvBHob0mCP5NmCXUDTT1AWiwBJvcW2tykxi10m4AlWp1lKqqVVNuSgi422Nx/3MnHWS2XxMJ6vk9iyXEEqr1lJgymQfBgYZWG6sDIINwRfFhK4Npg9xt83f7Jx4Tw/phmOHGnqoyFhaoVtaOoAAIaSUaPhc+ZBIHqeT4/l8xQ66gRWpkAtTBXXSJg9pSZX/t3Xxxdrs6KmaVmwLzdRQbKs94EH7MUctxgRCliOQdTI8NQmcU+K8VWm6U9QFaoJXVGlFG9RybAC8A7keBgmmHaCNBOsYgWVTDx32OmT4G8fC8DgrUzYQXG3sxmj0vyFCKIrgkACQGcG0XcCGNt8Y3pv0/p01IpN1jv2VC3AWfmJP5YzPKv1iax4pXtJBzpPmBUBZbAkkD23+2ceV9I2amTUk6dj65tj0jhWXL5OhqnV1Y1TvMkkevGf4nwvrGNPTKkdonuP98fN31yWz6kY3j1R5rwzJZjiFcUqQkwWgmAqjdmbkP7kY9l6KcFfJ5YUXdWPPTMA84Jubk8hjvQ7gVHKUCtMHUzTUY3ZonSJHvQDt4nBeq1sfe8eKcVJfZ8TM2pOLKmZEgggH1icAM1lKLG9CkSPiKD84GDtVsCc/piSYOPSjiUMzn2WBBtsSSSIsIJM2Ft8CuKcQq1o19oAyA2pgDyIVjpn2Ys5nNDkCxxUbLu93Ole4f3OK69FTfsFVKlaqSusx4WH2YsJlUpLfc7n8vHE+YzaUxpQSe4f3wJqh3Opz7By9WOWt9GrLFfMBvVyH5957+7GY6RKZRosQQPYRP3g40K5e1+yv2n88VOJ5Y1qRVYBVgyz3eaR9oPsx5c3xpe+DtDmyvw0+4Uz4f/ANKmLVOvURgyrUVhsVJUj1EXGI8rQNNKatEiJg/8Rzvgjk6tAJUFWk7ufMZWjR2XuRs3b0WPIN6jzZSA8VzPw8xvP8R9xJB33ufnPfhLxjNjarmR6qrjvPf8ZvpHvODYqcMIdjTzCkRoRWB1TYnUSYI865AvHajEFCvw++ujmI1yNJWdELCmXjcNeNiLjlCmbqFojRHrsMWspl6jdmnTeoYkqiljbnCg2v8AdjvEjSk9UHCaR/EKlp0jV5to1THhGNn+ylv/AMkTcrSj1DrZ+8fZikM1Qy+fpyEy+dQHfSlVZtF4A5SPbianX4muqKed7QIMpVJgxMFlJU9kXEHsjHpmZp1tTFXXTHZUiIOmxLQffeG3zYpVEzEt2qYEEKADYydJJO8CAbezFoWecZinn3AV6OcdRsHFVgIsIDCLDA6vlqqsvWUnp8wHUqT6gQMepKtfV2jT0c4DTEH2TMewHGc6et2KI59Z9mhp/thRLAGQ8z2t+I4WFkB2Pa34jhYhsh4l54+Sv3DHeE/xqfyhjnEvP/pX7sLhf8ZPlD9erAyanj/Q3S5qoSiEmFPvbm3WHszziR4YGeS1aZANVgQZk8+6Qd//ADjb5rSjOCmkuCDpY6WU3U2MGQY9ayL4zefKoIUjR8EQyjvhW29VrHe2O/COfJWzjll7aoxt2goPIybbf9xgDxPONSCVKR0VEqyrqIIhSQCOY3kGx2M4svxugDDIy9xQE/Oj3/5jirxrq6tOn1VVXmreFIbzYurQf7YzPkseD0ror04yVSlrMpXi+Xgks/dS+EpPdcDfxq9OOt6ukzrqZ6jM5YFQpIAVApEwoAF4O+M5wDjdDh1B36tKuZeFpqQ00zsweQNU2IVbnmQIxZ4p02WrRZMzSamwdQ5ADQQBLaZBW52Exp9mPLmxtKoq/Z38fJcrk6A9ZU6pjBXS/YJ3Ijn7PvxnKHFBTqlypYgHq1i2rkTPKJ8dsEeJZukx0UqhcABtRBUGdgAbiPHfAeqgIPeBf2m/2YzhwOtpHfPn5qJ7J+zbiBzGQRmjUHdTHyiR9jDB18lHtOMd+xusOqzFHmlUPHxXUCfnQ/OMek1EEY82TF8mjtjyfFMFJRi8YrZhsXq1UDAjPZgY9XieR+L4y6/g4+T47y/KPf8AJSzlQnbbAqvSG5+3EmdzW5Bjx7hgK1V6pIRT4sdvn7/DH2o1JWj5LuPDJsxm6aeJ8MC8xmqlSw7IxL5De5Orv5H2csTGj3jHRYvZlz9AxMohuQCRzAv8+HwB5o+fF4qeQA9eKdbSNzqPcNvbiyikgmypXbcz6zyHgPHFDy6mqmH7QEaY993T68W6zTJNlUSe63LADIUesM97SfWb4+V5cU6PZglVhys+pVJi6j73xVNId334LcJoHraSdSa5j+EDBa1TYwdvO2I7N7TglWaikv8Auuqqzu1WoVABBbenazKN7W78c7vllBHC+BderFalJSpA01KmgmQTIm0WxPT6LsxgVctvF6wHwhz8UP2cjOCOZyiiqpHD6lNSQWRuscEGpdFMEjslVDWM92oDD8guXhteU1lZd+2U00+xdl0SADIuR52+0C0DKPRfUSBXy0h9F6hE9kNqEi6wYnvtGJH4BUpsg8ooDU60wyVpjVJDHT2gtr4tKMvTZWq5cFSpYrrA7LVPc2XSkkBexvcyfAOzFGkQzLk6ih6M0oV2GqKgNQnq7rOkxt2DyMYCiI9Hq9//AFlGwJgZljIEbEdm89/I4jzvAMxSTrGroV06hpzBOoQT2e/zftvzi/n8tSKg08g66lJBio9mT3NrJyYqb7ie+wnK8GzFRQ9OlqVrKwpGCQJIB0XMCfVgAZ1rfDf6bfnhrXMkknxJP34Jpw2sZhV7JggoAZLBRYrJliF9ZjCzfDqtIxVVVJUkKVAJENcSveN/DAUMyHme1vxHCwsj5ntb8RwsQpDxLzx8lfuwuFn3ZPlYdnkJewJ7K7CeQxHRRlYNoaxmCpvimT0HiOcUSrdlRJUyDBJ5d3s9cYx3Fs7BPb9RGkj27csGGVAaA9wIrBC5moepLsgIqDrbaAxJmPMbbATNPSLtGVVwGOlvd1DCbNpZ5Ei8ESMdNkYUWCWL1aipTp9axuAqmSI3AF//ADgpX43SyuXCKtOpmHEtVNMBqc706Zv5vwogeJ2P5DKgUlen5HTNVdDq1WpTdVD6QrNr1AGSTtbecVKfCKSVHVqWTVtCEMWq1FJLDSgbUdBBgk7AXNr4zsXUymSpQ7vmmFNwoamrhiTq7QKoLmQQZ+NPjgnxLTXao2nSWUArIJHZG5HObxymOWDnFuHAk13XJ1XVAOzWqFjoCqFVQ/aIBEHnpJm2OJwmlTKaRlNLkAkVahKkozkspq2AI06iQNTKDEzhCbXD6DgrtdmCyKzNFrOk6G8OY8RzjHa1QhwGtP3xBHq/PG4HA6LuzaMmHRwqsa1VVYaS2sN1kadhtuYOB3FqVFHKPlqDgHssr1Sp8Qes+w3xdkWir0F46MrnhUqHTTcGnUN4AhSrW3AYfMTj2BuP0nHYqow5aWB9Wxx45OX/APaU7/Hrf9XCZssf/wBOl9Kt/wBTHHJjU3Z3xZdFTVnpvEOMqJJYD1mMZtOkCV6vVU6iFiCd7W3g8zF4HccZYnLHfJ0/pVv+pjtN8urBlylMMCCCHrAggyCD1vfjEMEU/lydZ+XJqoqjcUuFKp1OesJ9i/R5+3ErKAIAGnaMZsdLHFuqp/8AN/lhp6VN6Kn/AM/+WPrY/Iw41UU/7/s+XkxZJu5MM16U/wBjihVqkW2OKZ6Sn0NP/n/zxG3H5uaFP/c/zxv/ANsPTMLx5Eta+5JxXNInwGO/vwf+3p/PU/zw1+MqRBoU/nqD7nxh+XB/TOiwtArjOYAQothzI78SdHMtQVdRYuxuRtB+/Fh8zQIg5WnHyqv/AFMMo1aCGVylMHwet/1MeLJLeVneKpEuYzDLUDIzIwFinZIuymNMRYkH145X4rXdSj5isykaSrOxBW0iC21hbwxXzVcMZChR3CYHzknmeeLPDeI9WrU+ppVQ70yRUEghHDaTyIMRfaTjBSX9/ZqZ8oq7zY8yQTImDsLG1o2xDl+I1ELFWMsuhzftLNw3ag7fZgk3GqJB1ZDKkgBU7KwqhyxsU86DHcZJYMIXHE41RPn5DKn3JUGkAHUq6Q0srGIAEGYAsZvgANUrz3TpC89lgAXblpA9mLdDjWYQaVzFXSF0hS0gLp0gBSSBAsI25Ys0OOstPqzQoMOrCMWElmCGn1hkecVFMGPRzYsTiPifFUqgBcpl6WnSFKCCoV3dgIAsxe42ttgCGlxrMKAq5msABAAqNYCwAGqwxyjxbMIoVMxVRV80KxUC0cjvFp3iBsBi5k+PaKdOk+Wy9VE31rJcQRDmDNhR+oHwjhZfjyprjJZSXImE2TSivT281irEj/iMOQgCmvEquosWJYmdRmZkNaCI7QBEbHCz3EqlVtVQl2AIBOowDJIHagXY8ueJX4xSioPIcqNalVIQShJc6lMSGAYDl5giIAAvAF/h/mD1t+I4WO5DzPa34jjmBoG9Lf4f9VP8D4s5dQlbrHy9KuhpUgA9akhBWnRJs5PwSpBXZu7e+3BFzlQUDVFInSVJUvLBGIUKvaJImAATbbAXivEatKqaaVTppxokIpsi30uNQJk28TiEG8RVKj1Gp0qFBWRVFMZiiwkFJM6hvE7cryZJn4vXpVaNOnTymWoukTUXM0CXAp6CCJBue1JY3nAikOsqMWIJIqOSeqJJCl5PrIxFl41Lt5w9F8Lwv+u7AWG+HVKdKtUepQy+YVmlQ2YoLHaJm5axFiCPmxQoZTSKc9SwV9TL19Eal7Fp12nSRzxXyNAO4W1wfRHYMeXqxAsW2/2u4/q+As0HFa1KtWpvSy+Xyyqe0FzNFge3qmAViL8jvGwAEXBKiUA+vL5asW0aS9fL9jSxLDSxYEODpO0bi8QN4ZSDuqW7RCn+HsYHK/P9HFYxfb/a7h+rYCwlwqkKThnp5equkqUatQvI3B6zsmffcpOLlNUBqaTSRWqalU16BIX+lgPYBba++AtFAzqtrmP5XMjuw+ugUMtrVCP5fIxt+vmwJYZgeko/XUv88KB6Sj9dS/zxn7eHL0XecTZyiqVGS3ZYr/K5Ejn/AHxRYbgeko/XUv8APHIHpKP11L/PAKpGldtv+F8bv/Xtw/O0QjEW81T/ACvfU1b+/LEFhqB6Sj9dS/zwoHpKP11L/PGfMeHP0Phi1xKiFfl2gG/l++udxJxRYWgeko/XUv8APCgeko/XUv8APGft8X/Z7ziyKQXqzbtUy38vvqL3fF/PAWF4HpKP11L/ADwoHpKP11L/ADxnrQNv9ru/X/nFjMUAERrdrV6LkY/UYgsMwPSUfrqX+eFA9JR+upf54BgjSfN3Hou4+z9evHXpAU1e13Zf5XvdB/8At+hiiw3A9JR+upf54dEQ0qVMiVZXEgCbqTtI+fGdt4f7XfjQcHp6qVJRzquN1300ua2/vgUIcM4xSpAh6NGrLAy8SNrTE8uUC7SGtDqfHKSinFDLlkBksAwb3MoNSx2rnXeTqAuMS1OjmYA1GhpXUF1FgAC1Tq1kFpjXbbx2vib/AEfm5gUAeVnXcyAplrEkEXt44gGHpHl4A8jy9gBuLkMpJMKJJggzyaNpBjTpDRDs3kuWIJEKQvZAXSQOzBkhWkgkEH4RxU4Rl1NSqtVJ6tSdJJFwVEGCDzIwZy3DqD/yRvHn1P8ALEbo0oNlCr0goyhXK5dSmqxCsGlGUa10jVBYN61G2HDpDl7f+jy9goueYKkk2gzpiD8I95BKtwOkP5I+k/8AniFOD0mq06a01GuR5z7yoEnVYdrE2L+NmRLglQDN/wC2J8abPcHpIKgFMalDbM57QB2k3uO7ATM8Lr011VKFVFBglkZQDymRbe0740nZmUaJch5ntb8RwsLIeZ7W/EcLFBMOKrlqq1Xd1XsqxRBUJBRwQFNRBcWnVbuO2AnGM3RaowIqBQFKQ1OQpprbSwtyNibzGHdLf4f9VP8AA+OVuC5iqdVNWIKoBFRVk9Wg80+P3YhllbL5ygp81xYrq62mbNZiRpiQCYAxyjmqR0pDhdQIIqUydWo3ICjeeXJVwxOG1TpIJg7E1gL6lWDK2MsLG+/ccTZPgtdtLLJUw492XzdQMxAOxmN/CbYUiUcyecoI6nS9vfGpTmDIuoWLeB535DEaZqjASHCbg9ZSJ1d5GmNrb+ycV87l2osFqMykqGA6wm0n4KGNtj/fFYVRb3Rvpt3H4mFCgrlM3RUyEc6e0CalMGRsCAsR44bUzdGXUB9BJk9ZSk7RC6YtFr++bFCjVEN7o2x983d8jEZqi/ujfTbuHxMKFBGnmaCsDpcwZk1KQNiDsFi/j3Wi+Jqmco9qA5RnOrt0+ZJEDTFiZueQwJ64ekb6beHxMP60aP4jed8Nv8Pb+owoUW+uoCRpczFzUpKRvEQpG+88sWK/EaRcsqt241TUpi2mCANJm5m53VcCeuHpG5e/bv8AkYS1Rb3Rvpt3H4mFCgg9agAOzUaRzqU1je4hTJ+y/fiWvxCkHLorkwoINSmBAVRAhSTIUA+tsDKlUaV90bb4Td5+J7Ps8cMNUX90b6bXsPiYUKL/AF1Acqjb71KS+2wN+7li1m+IUgwKh9QGm9SmIhjzKEkx4bE4DmqPSNz9+3h8TD69Uam90bzj79h77u0YUKLhr0ASQrn4pqUgNzzAJt+U4nXO0oTSH1IrBfdKdpBOokJvLN6oE4E9cPSN9Nu/5GH0Kon+I3mn37fBb4n68cKFFx8zQJ1aXJJnT1lILMbSFmOXf7cTPn6OlIV5QtA6ylFyCDOn7hy54E9aLe6N9Nu75GEaov7o302vb5GFCgocxRILEOTIka6UEwZ7QXmfCbmOeOjO0NEaGtU1hespEE8xOnzZA5SRgeKo0n3Rtx79u4/E/X3xdaPSNv8ADbv+R7cKFBB8zRbtN1mq0xUpEGLTqKzPM2wTy7hqKGmpX3R4GoPfTSsCAPmN8Z3rh6Rvpt3/ACMHeGOOoTtT7o4kkn3tO1wMCpE5rVoZZMNGoS0NBJXUNjBJInYnEWqp+tWDh8hKVP46v1bmnMaes0r1amCxI1aiSYt8wfWzXD5bTl6oEHSCSSGgQSeu2mbQd5uOyBQVwNnVn0p1jMpBHICVn7o9uDAzGZG2XA9Qj7jgZ0bBNSsBv1ZA9cpzxo8rTIHak37ybW78Yl2dYJ0UPKcz6D9fPiNsxX1qTR5EATEzE/NA+fBxtHIN4YqrHXU5BIhpA5iUkfNhZqn7B2YzlbQ00YGkydWwgyfZgQ+eqkEGrUINiC7EEc5BONXxIArVIUqpV4FzCwYF94GAGcoZMKTSrVi/IPTAB8CQ1j441E55ER5DzPa34jhYWQ8z2t+I4WNGTmbftgXuF99pExHLHamYZSV6zzbWrPFrWxDxQFHBI7JujciJnTPwhtHqwP8AKDq1aZvMErG83viEtoK+Wt6Q/XPheWN6Q/XPiWt0qLEsclldbatTFAZLSCR27dkxcnabWApcQ4yaqhfJcvThtWqkio3PsltZ7N9vijuwouzJH4kwtrc87VX5e3E9fMOrFTVMjurucBFkmYgBTuy+HKZwXynSJqSugy9CqjPrIqqHvAA2cWETHeThRNmd8tb0p+ufC8tb0p+ufHaHSd06wDKZQrUKlkNMFRoFtK9ZadzvJw2n0iI2yWT3BvSU7abefsdN/lN34UXZjX4iwjtuZ7qrnlPfg1k+DZ2oiuofSwDD3d9iJHPGaz+dNeqKhpUqVu0KelFNj2oLGWJPLf58egcL6ZZUUKCVGrI1Kkqe5sqyQFGozzEEDwc72iM3Dl8gr/Tue+C3174X+nM98Fvr3xosr04yaR7rmmABENUUiCgS9uUavWScczHTXJMSwq5pCWZhoqKI1AAgW2BkgGYLnwicnTWP9aMnxPh2boJrqB9Mxas539uB5zTgKTUPakgdc8iCRcctjjVdI+lmXq5d6NNqrF2B91dSFgyY2ie7Hn9WtsAJgRuO8nv8cVHPJS6ChzzelP1z4XlrelP1z4r8C47UytQ1adOmxK6YqAMsa0cGA4vKC/rx3iPGBVpogylCkVMl6SqhbshQD2trSe8km22LRjZklXiLKCesYx3VnxKM0+kN1jAEkQazzIAJt3XwCqksCAtza7KPvOLNetyAmCbgjnHefDChswl5a3pT9c+F5a3pT9c+FS6T1AULZbLOUVVXXSQwFChbhgSZUmTzqNygL2j0lKkEZLJyIgmkNxEH+Jv2Z9p78KGzGtn2AnrG9lZ8OpZx2TX1jASBBrODcEiBPhgXnc2ajFuqRJAGmnpVbACY1G5iT4k4RqQoWJIiYK8hBvMfNhQ2YT8tb0p+ufEdarr89g3yqrH174ZkeOPTp9X1NKomvXFVQ97fGFiBHqZu/Fluk7GR5Fk7gD+EOQAH8zkBbu5RhRNmUjQp/BT6Z/LCy+XpurMEQACTqcibxbvxHxLPCrVaotFaStEU0K6VhQLbbxO25OIqb6U0xJIGxW153mMWhZbVEAiEA+WfywtCdyfTP5Yi4XxNqFQVFpI5AIC1IZe0CpkBxNiefPBNuljTPkWSsAv8FdgumP4kxFo2xKGzKBpp3L9P/thZVFckAAQCSS8CBveMVK+ZLMzaAupi2ldIUSZhRNlGwHIY7RfSpkXabSvM87xyxpLkbMIjJMU6zQdHwpbTvHnaY3tiqHWTANjvqm/tGLjcf/8ATeTChaBLdZ74Nq1adWk3wLy890szdlQQSbAbAnFa46IpS+wrw7+GPWfxHCwQydFKaBGEsPOi4kmSPZMezCxg0WOGiWKm6kXBuD7MXDkaXok+iPywsLAp0ZGl6JN/gj8scGRpeiT6I/LCwsALyGl6JPoj8sLyGl6JPoj8sLCwAvIaXok+iPywvIaXok+iPywsLAC8hpeiT6I/LC8hpeiT6I/LCwsALyGl6JPoj8sLyGl6JPoj8sLCwILyGl6JPoj8sLyGl6JPoj8sLCwKLyGl6JPoj8sLyGl6JPoj8sLCwAvIaXok+iPywvIaXok+iPywsLACORpeiT6I/LC8hpeiT6I/LCwsALyGl6JPoj8sI5Gl6JPoj8sLCwAvIaXok+iPywvIaXok+iPywsLAC8hpeiT6I/LCORpeiT6I/LCwsALyGl6JPoj8sLyGl6JPoj8sLCwB3yGl6JPoj8sLyGl6JPoj8sLCwBzyGl6JPoj8sMzNFUQlFCnaVAFvZhYWABeFhYWAP//Z"/>
          <p:cNvSpPr>
            <a:spLocks noChangeAspect="1" noChangeArrowheads="1"/>
          </p:cNvSpPr>
          <p:nvPr/>
        </p:nvSpPr>
        <p:spPr bwMode="auto">
          <a:xfrm>
            <a:off x="155575" y="-8842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data:image/jpeg;base64,/9j/4AAQSkZJRgABAQAAAQABAAD/2wCEAAkGBxMTEhUTExIVFhUXFx8YFhcXGBoYHhsYHRkaGhgaGhgZHSggHR0lHhsbIjEhJSkrLi8uGB8zODMsNygtLisBCgoKDg0OGxAQGyslHyYtLS0tLS0tLy0tLS0tLS0tLS0tLS0tLS0tLS0tLS0tLS0tLS0tLS0tLS0tLS0tLS0tLf/AABEIAMIBAwMBIgACEQEDEQH/xAAcAAABBQEBAQAAAAAAAAAAAAAFAAIDBAYBBwj/xABKEAACAQIEAgUFDQcCBQQDAAABAhEDIQAEEjEFQQYTIlFhFDJTcYEjQlJicpGSk6GxstHwBxUzQ4LB0hajY6LT4fEkVHPCNETD/8QAGQEBAQEBAQEAAAAAAAAAAAAAAAECAwQF/8QAJxEAAgICAgICAgIDAQAAAAAAAAECEQMSITEEUSJBEzKx8GGBkRT/2gAMAwEAAhEDEQA/AMnmc4VYIlhMEixYzBuLxOwHd44n4PUNXX1maSjp0xqUtqkkGO2D2YHfvgdnV90B5Qs7es74lyecppTKNQpOSZDnRqAlTEkHuP0jjMm10rNU2Ec/FMDTnKdSUZrJEMpXSh90MagSQfi7XnFLI56o7aZOolVQDmzuFAJLW9eJzx/Lap8jyvvbHRFn1GQANxC2iwvIMYB0syabq9N6YKsrCSCAyNqW03ExiQlJ9qhTDvHVzWV0dapTrHdF1X/h1OrfZttWx2IuJGIkz0JqqVGBZZRVTVqOplgsag0js7wTfbaaHFuM1s0aflFamwpvUdYgGalTrHHnbarDuFsPzXEw6U0XSnVqVDK4kqwhwb877W7TDnjZKYQWrU8mOYNVQes6sU4aWgKSwOr420e9OFSq1mpioiVXA88qhYKdRAFjOw+3AqvndVOlTlAtMNEMLlmLEm/iB7MR0c/WSOrr6NJkaXiCQRNm3gkT3YCmGWOa1aeor6to6ppmYOx3mB7RgTW45WUM2hiqtpJCnsmGMNexhWPqU92HfvrN/wDvG5/zW57++54oaDB92uW1NpKjtDUAbzcB2vaNRwFMJpxLNkArla5BCkEU2MhpKkQbg4iPGszBbyevCjUx6toCgKxJM2EMpnuYd+OHimYgjyyrBmR1iRBJkRFhfl4DkMNPE695zlQgiCC9MgiFWCpEEQoEHx7zIUyf955uFIy1Yh1DKVRmkGYIgnuPzHDKvGcyqNUbL1VRG0sWUjSxixk23HzjvxXy2bq00FNM3UVFIIUVEgFSSpiO8/qMcr5io6srZhirAAqWpwdKJTUxG4RFGre29zgKZH/q89x/X9WF/q89x/X9WKP7opfDP00wv3RS+GfppgKZe/1ee4/r+rBvo3xHypoaqtIGwZ7KCL9o6rDl6yMZU8IpfD/50xay9EKhRHWDvLKe7uPhgKZtEyb7HNZZTAMNVANwjCQTbsupv4je2BvEa9am6JTZK7OLLRY1DMgRY2N57rHuOO1ellZyWq08jUJUqCaYtZoM6jzYtHM4DVMwxrGv1lOm+rUvVaVCtIPZBJAFtr4WKZaHFM3E+S5iBueqeLb3x1eJ5skr5LX1CCR1bAgGYJBNh2TfaxxGOK5iZGcqAgR/ETbq1p92+hQJ337zPBxPMai/llTUQFJ1pcKWKjbkWb58BTLHl2cmPJMxPd1bTytE73Ft7jFWtx6uia3o1VSQuplIGpl1KJJ3K39WJqfE80BbN1YmfOpm9rm19ueKmfNWsgp1cxVdQQQGdTdU0KduS2wFMj/1ee4/r+rC/wBXnuP6/qxT/cifCP0l/LC/cifCP0l/LAUy5/q89x/X9WJsr0maoYEi03/84GfuRPhH6S/libLcMVDqUmYi7LgKZ6xkugVZ6SVf3gq6qdOoV8nJjrB2Vk1wCeXLEOd6HtTo1Kz8TXSis5/9MZKoCSQBmOcGPVh+S/aTSp0qaHL1SyU6an3SnBNNQAY3iRPtxXznT6hUUqctUggAxUpg9mIvvyxeBTKeX6O2DfvNATq7L0DPZLKT2cwQRKNBBIOkxOA3FmegaZFbrVqUxUUlGpgqSRDU2du7wN8Ex0nysmMtUvMjrlgsTUJY386arme9p5CA/SXiq5l0ZEKhKYTtOpJgkzb1jE4FMtUKYqKHUgA8jyPMfPOFgRlFJQEHmfvOO4hbG8S88fJX7sR5Pzx+uWJOJef/AEj7sR5Pzx7fuOKZKDcXrj+YPq6X+GFS43Xm9QR/8dL/AAxSoMDZu7HepExM4Uhyej9ESGD9aEqTTp1ASiCNbMpFh3of+2AHEOGK/FKtM02NMqzDSCoBGW1rBFvOGDv7PNlm80GX6utUP3VVwVziPRr1HFNTSKA6hGsdltd5nTAiIJkj2Z+wzyXJ5StUUMlN2BtIBibSB3m4t4jGg6PdDqmbodetdUXUVgqTYECZ1DmcbL9liEcNq3AVK9YEkbjqKZBB5TPtnxwH6EsKOVoVHqU+rqdZqDVAhR0YlDpO4YCPWfVjXIMJQy7vq0KWC+cRy8T82Hpk6hp9boPVTGvlMxG8zY4vcCromWrFmiobIOZ9ziIjvO/hizU4vTOQy+UQs1RajVKi+9k6oi0sb9+AKXA6GrM0lkntyR8UKWPPwx6P04pDL5VHphEqGoqCKaGR1bF5DKe4X9WMv0H4TUbNAvSdFVDp1KyzqZVkahe07d+NF+12sR5PSG2h6hPizBR9iH58LIY/hdd69ZEYrpLdrsUxCC7GQvIAnEHEuLqqmlQVRqPbqQCYgLCnkDEyPhW8RRZh2VntCLcwbEer88TtwioBLKf1345yn7OsMbfSKCn14k14ZUeLDDQMZNdcBDgnGHy9QMArr79HUMGAM89iIsQRsOUg+1/uXKVlRylN1ZQVJpoTpIkdoAPt448IVcfQ/wCzKmtXhGXJB1DXTF9ytR1G4MCPmg41GTMSQGzv7N8o6FqdQ04Em9h3z1mo/aMed5rgYlglVTEnt0ylhcmVLchzAx7NxnJAVHoLJApB6jLChVZiiqb+cxDQADZD4T5b0qrU8sr6Tq2sYN90S3KRqPgg78W2RJGLzuZ6uQdOocpBg+IxWoUxoIaZPO9u6Dgc7kksbkmSe8nc4d1kC0r4gkY0Q0eTWKSXmAb/ANb/AJAYmBJsJJ7v+2IOHtNBJ7v/AL1MEgnU9VVFSKoK1VCpIQzqplmYwWMA6Y+fFIV1bS6ioGgMutJKkrILLO4JEieWCxzeSGrXQzOswUAYU1ghd1NV2E3Ignzu6AIqfHK1RKlKpXPVilpM00ZiCQILHtSYEtqkxecW63STOIi1etYCprKN1NEaipC1CCBMggSe/AEIzeQ1fwc3oGnVNRCff6tiACSUiTHZa3fVyOZywoqtalVNUI2p6bRNQsxUy1SNIQqunRYpMtqIxaz/AB6s1JUeszBkOodXTAgysAgA+aMAzMwQRYNcRYxB9RkEHuIwAdbOZCbZfNAavSAnRpHx4J1g2Edkm8xFLilahFPqadamdI19awIbsoNS35sHMwB2thsHcNOW0gVUqvUNQABCqjRa0kiGJJjlYTG+ND+/VpvpBzQpimtIU2OVcrphQAxcgDQCLAQSTJLNgDG9Z4/bjuo9+NjU6Sg215gIZ1gLkhedSFRtYs/jdb2xn1bJmntmBU6uP5ejrRN+Z0zaMANyA7A9bfiOOY7kPM9rfiOFgaIeJef/AEr92I8n549v3HEnEvPHyV+7EeT88e37jgZAYQEHwxHSRptsMPRTizSoE32GMWbo2n7NWJdfA10j5SZdh+Fvtxd6Q5eo2cQ+VinTCr7kSx1HWwPZ8ztWEkzaYsMDv2eArXQcuuX/AJqOYU/aFwU6ccNZq9MqASU0xtcOx5nxxU+TnOlHkyg4Xk/5lXNVT8VadId3vjUPhtyxao0cmNsmWPfVruZ9YpdWMVqtPQxU8j+tsSUjhszSSKdLiVV2HV5XLUhMyMsjED5VYOZHrxveiWdqux1VSCQdInQgAZfepA2LfNjBcEoFmctUpqTsWIAvchnA9QE402WpVEqUFqIQpYQQQysYIBVgYYSynF2Diz0DLgPmAyixa3iAJJ9sTjEftKpVcxXJWlppKFVajmNQVeSecBqJ3AnHonRugDUk7KhYnu2E/NOPBuN9JMzmahNaqW+KoCr7Au/znFT4MtGt6LcPXqyWCsyvAMbWXv8AHngtxaioptabYo9G84qA04knTTprMAuqktJ8S2/fHfIL0syXbqnRQYkgHVA+NaBjwZY/Oz6fjzX40jyHO0IYwDGL3A+CNWMkkLMCLkmJtNgBzJ8MajpzwwKBUAAGxj7MP4Plg9GgywoUFmJvcAiB6ySZ8DvjoslxMLCt+THcdyHUOApJVhI1CGBBghvGefjj1X9m3TrKZTKZXLZioabe6Pr06kXXXqAayLrIG8QBuRIxjOlWULoGF4O0Xjv+75sDOjvRmtmczSpsjLSPaqPyFNY1Q20myjxbHXE7OHkR1fB7/wBL+MKKUowZYDAqQQ5MaACN9xfxBx829KeKnMVjBlVJg8mYntOPCwA8FGPRf2k8aVE6imQgCFVAnsqBpsACBaUE97XtI8vp8LchGI0o8QT8HmZ225b+GOhw+iGllzF9KzcamAkeHzb7Y5Sy7VCQNlBZjyAG5n7MMz1bU7GIkkie7l9kDEmQBDBw5QA3fu9Q5nw5+rFIG8h/AT1H8dTBzo/0jXK1WZqaV6dSkKVWk5EFewZuCNSxaRzOA2XaaSkCJkgd01KhAgY0OR4Jms0WOWyutEADFQAAQoO7MJbnAk3FsUAGnVQNW0tKxCkgKSNR0yASASBtJjvwQ4x0iFbJ5bLdkeTipeAPOaRBmTbewk4p5haiVHp1FamyFZRgVKkgm6m4JEH1Rhmo95wBd4fxGnRrUqrqKnVrqFMhSGcatAcNsskEkAm1oNxDxTirZrM1q7RqqSxAuANSBVHgFAHsxf4dkK+YKJQodY8dsgTdnYAuxMAWiT3YqcXyOYy9Xqq9JqTaZ0nmJEGxIYb3BOAK1Hzl+UPvwlpaqgUbs+n5zGOUllgJiSBI5X3wc4X0dp1JqCuRpYkAgknSwvAbafHEbpGoxbdIB5uhodkmdJiYK/Yf1bEVDzR7fxHBninBFTU7VDcarc9p523wHpkQIEC/4jc4J2hJUwlkPM9rfiOFhZDzPa34jhYoIeJef/Sv3Yjyfnj2/ccScS88fJX7sN4es1FA5mB82Bkp5XI7Ftu7fFhzNtMEfrbG/wAh+zqu16tWnSHcoNRv7L8xONBkegWTpdp1asRu1VrfRWFj1g45nQ866FV9OZVQGYl6VlUtHuySTpBgBC9zbBb9sxNNsuRuesHfsaZ9XPG3zXSfI5UdWrLb+XQQED1xCjed+eGdP+DUaq0euZQAzBdRABLBbSfk4N0rJVnjlMMYkQSASINpAO3txfy3D2blj0TJ9CFq3UlI3eAQ3qEgknv2ti/Q6JUkaHqsw+CoAJ9txjDky6nnB4AW2jV7ZPhI35bgmwxo+A9DM0oV6gWlTU71JBuf5YHaMk7ECTyvJ9F4ZRSmWVMsaIVo6xipaoNM2ILMBfmQbbYq9IaHXo6ByrECGkmIuJ8O/wAMZlBL5M7x8ieunFf5QG49nKWV4bndGYFWu1I04EagzdjsqCZjXMidseAZJSWBiwP3Y3uezhCk1W1WI1HZ4vPeTc3O4b5q2X4BVrZdc1RXrUI7YTtMhEjtr5wmJmOeNxm39HGcFH7HdGM3RWtSaq+kUwzSebEGB65+7HoFGprBcEEe9IO62IPeMeR1KWNV0L4vpmjUbsx7mWJ3kDQLxHMDHOcL5O2HJrww1xjLpVBDiV7r/wBsUMtl1WFUAACw5DntglmGkEwQAYE7t6hzw/JZAg633iy/B8T3nEx4ZTdI6zzxgrB9XLKoNSrZR5qnn8qfu+fwEU+lFdswiZaQk+6R5pGxJ7oF5ty8AYOOipnMwaaMVy9Lsuwi77so72AjwF5vGNTkOF5eiuimCB8ognxJEE+3Ht/DSpLg8Esu7uR53xsGrX0slQwyisRdVdwRRpTsBYAsfOOs8hh3SOqtFzR7LOkCFkjWRcXAJ0ggWtvzYx6PSzlOmzKNAlgx1aZ1BQFadywEQT3DHjueyVSjVYV0uSSIaxkzqVryPn8b4xVSNObcaL+U4UApNS7m5vtPLuOKfFaKrF/kp3Cd+77L4Z1iqpYVqgeAII38B4DFjKZGvIraUdiJhjcfcAcdKs5XRfy4YUk1iDp27hqePsjFgnMKxZEqoWUAlWKErGxggkHu8cMqMxUa10tF1mY7T88F+AcHOcrOHrijTp0xUq1X2VRpWLkCTNpPI4yzSAWXyzDUNBG3ZEEgCZJC7C4ucSMh+CfmP5Y7l6kVKxTUoKGAWkhS1gWAAJiLgCe7BTj/AAnqcplK3WAnMUnZgGY3D2sRAhWVT8YN68QAwpV9zdKdQFbo69kzqJ1K0gg+I7sRMlQuWqBpIuWYFmMr4ydt8FuG5ZK1WjRqVeqV6ZVajMAqPLFS07qSNJAIPakG0GlxTINQzNag5lqepZ7wHTSw8GEMPXgCGk0EHxH3403R+qD1aAqQyValxN+tVAR42+3Gao+csiRqFjsb7HGl4QiVErsQoKU9haG61+Q5adP24xPo6Y+yrxMTUqCw9waO86SjEfZjO0D2QfX+JsaTP5VUSi5MGpQdyD3mnKqPUxA8YPfjOo5IBJJN9/lED2RiwGTsJZDzPa34jhYWQ8z2t+I4WNGSHiXnj5K/djvCWitTPcwOOcS88fJX7sN4efdF9f8AbAyeucd6VOtJnpaKd4BYayZ7hIAPr1YxtPivWPqzVd2i41Nb2IOyPYO7AHiefNTTpc6R5gINyd2I5erx8Tge7F2VV1O0QALk95PIX/tjhJnWK+g30h4nSdtYXlC8iR3kd3gfHHtfRvNJmkRnQFkCujFZElYJXuYSRPcfXjyDo50JatVXypoQ+8Q3bwLcvZ8+Pccjw9aaKqqFVRAUWgcttoxiE9nUeTc4ar5FkiJiIPfvvilXQsxJAtYXA9vqxPWdl866/CG49YH9sdWnqFtxuNx7MdXyckVa9E6dxbfGV6SZfMOhSgEOoHUGcKSPgie/vn++NY1IkxO/67sNp5a5UiY87fnsJ9V/aMZcdjcZUfPueyNetUfL1KLUnWAbggbEEFSQRHs9uPVejnD8vQSkoTQVUAVacq475N9QJuVaRfBDjfBwAzqg2A1QAYnzQe659pwOpvYerHbEklRwzSk3bMv04zmTq1HRYbMKCespKUNtxXpMBptfrFtzOGdCeEBKaZioo6yp2qayCEpQR1hO17Ge6ALk4m6T9GqVTOUsy5AUL7sh2fT5gnuMkN4KBzwZ4TXp12NjYSQwI1i2lu7SNgvLwx6MWP5Wc5TuIyhTXrDafgMd4vMAiZ2v4nAvj2bdj1NBgGmKrg3QRMKPhEEXO0g3O1ziOcY5hctl9PWWeu5GoU6cyF7tTXge3vI5XorTACKN4BMm5MkkC7uSZjmSb49PDZz5QKp5QU0CIAFFh4nnHeZ3P6BL93JzJPtxaynR+uxLGmJ/4zwSPkU1bSPAqIxX4nl85RBd6VI0hu9Ooz6flAopHriBzxic7dRZuMK5ZXfJLckKdtwO4eBwO4rw+lVpNTKAAi0Xg8iB3+rF4ZktujLPODH24p1ahO0R3zjyzTT5OqPMM/wt6VVlf3vm+I5HCo13p3DFefh82xxtOP5cVUIBHWLdT49x8MYN8wGhXBEG8Hn44sXRJIP0syalNHbcj7mcD7sMKH4Zi1onbbnh1JgaSlQIiwHynwbfIZIm2dKiwg0KjzZdRmEtJYARsoPO2H2VdAShl2JbQWYkX0oTCjnAJ588OrUqpUKzVNKghQabQoJLGL2kkn24u5inTQuKNY1V0HtaGpndPeknnI35eOFxjhqU6SumZpVdSrKKe0pZNR1CSLEFfm2mBClSrQdoIFTTEKeqJBE98wee2GhNMyGLEASylYURZR7FvPIC18GeHcMp1qY6zN06LKAqrUgA6naWJLAhQd9IaJkwL4HcTyS0qiha9OtNNiTTIIUioV0zJmyhptZx6yBBTmRAJMiANzfYeOCHDq1Sl5QHpuoekwuPfagVHhz3xQoecvyh9+HgkmsLnUjzzsDrM/RxH0aj2XOL13qU8ui02mlSCsNo2A39W+BdNCFAO95vMdonli3xE/wv/hX72jFOh5o9v4jhHoSfITyHme1vxHHMdyHme1vxHCwBDxLzx8lfuxHk/PHt+44k4l54+Sv3Y5w4+6pG82+bFMneEdH69ddVRuoTuKnU3qXu8WPz42nD8tlcqsbkmBzZm5AAXJsYAxnaVXMZovVqVmSmoLMVTciOyCT5xnutj1H9j9Okcl1ikMWrPrk6nVgYVXPfp0keBHfOPHLBkn+zpej2RzY4fqrfsOdFeDFVFaqpV2HZQ7oPjfGPdy23xozfEgxG6cwYP63HPHphjUFUTzTm5u2cZcV1pwezy5d3h8n7j9kprabOI+Nuvz8vbis+oGUIYdxMH2NsR68VkRLmKQbtCzd/9mHPCyyntSLlj7e77I+bHKWYB3Uqecj+4xaQgi2CX2SwTxMLMuRHIGwn++Mhnc1SpGZkA7T/AHOBfT7ynMl3p12FBTppU0dqYYr2XepEE9vUAL2UHnjG8OzGYeKeY2ptdmIOpd1BM9ozInu38fPObUrT6PRDFsqaNH0prmpT1UzqKntDmP6eQxD0OzVVcpmKxBUIdKdnVB7OptAu3aqKT6r74A8a4v1TGojQYv4+BGC37Mc7Wr0azVGIpCrOm0FoUmLTyEjwGPV4uTJKOr/6c/Lx44u0HeGcLqZfL6QQcxVYPWcye2xGo+IRZgcyPE40/R3IKQKkXbVpJ3CA6YB5FrkkcoGM5meK02JGtPAMSCfYR92LvAeP6dFKQSmrSBfWjHVAtJZdtO8BSAe1HuyQelRPHBrbk2mmBAEDFXN27UXFj4qdwe+1x6vXhlLjNBhOseo7jwtzuLeIxX4lxBApYnRTXtO7dkQDMQft8LCZt4HB2eqzzfjOXFHMV8uPMVgUE7I6hgvqEkeoDA96o2i3d+ueJ85XfM5itmI0rUbshtwigKs+sCY8cU8xm6VK0635KL/+Mdmmcr5GNlwvaO3vV+4HGK6QUVV6hjtMZHt3I7rzjXdc79upYC4Ufee/GS6RAtUW9isn2E4w+C9lrhv8Cn6v/vUxNhmQA6qmAbbf7jj9f2xap0NTaVBm+5UWAkkkwAAASSbAAk4yUgne8SItjj5RtIY6wrSFbTAaLNpMQY5xtgmOB5gtpGWrzMeY294vpjkTPge7F7IPxCmFp0qeYWOyvuNxLsY1NTmNWvc27e18AZ8oWIALdygAExMgbXN8dOWKwzBxqXsEiAQTuLdoW3Hjgr/qrOBRpzDwLgdk85+D3/2xzh3H8xTWKdZkAVVGlUBhVKpLaZOlRAmTEDAAoHuw6jVZdWlyNalWst1O42xostxXiFRWdHrOoOk6QjXYOxGnTJsXJIFgTywMfg+YLGctmNRO3VPM2m2n4w+kO/EBQquWCqW80QDAmJmCfCcMVQAAJ9veSSdvXi3mOH1UXU9GqimAGZGUGRIuVi4v6sU2a48cUBLIDse1vxHCwsj5ntb8RxzA0RcS8/8ApX7sc4a0VUPcZx3iXnj5K/dhmQE1F9f9sDJqRkaiZfMUlYNTLrUokEEw7Mzrbls3t8cVOi3SKrwvN1DoLUSwWtT2n4LrNtYuO47HvBHob0mCP5NmCXUDTT1AWiwBJvcW2tykxi10m4AlWp1lKqqVVNuSgi422Nx/3MnHWS2XxMJ6vk9iyXEEqr1lJgymQfBgYZWG6sDIINwRfFhK4Npg9xt83f7Jx4Tw/phmOHGnqoyFhaoVtaOoAAIaSUaPhc+ZBIHqeT4/l8xQ66gRWpkAtTBXXSJg9pSZX/t3Xxxdrs6KmaVmwLzdRQbKs94EH7MUctxgRCliOQdTI8NQmcU+K8VWm6U9QFaoJXVGlFG9RybAC8A7keBgmmHaCNBOsYgWVTDx32OmT4G8fC8DgrUzYQXG3sxmj0vyFCKIrgkACQGcG0XcCGNt8Y3pv0/p01IpN1jv2VC3AWfmJP5YzPKv1iax4pXtJBzpPmBUBZbAkkD23+2ceV9I2amTUk6dj65tj0jhWXL5OhqnV1Y1TvMkkevGf4nwvrGNPTKkdonuP98fN31yWz6kY3j1R5rwzJZjiFcUqQkwWgmAqjdmbkP7kY9l6KcFfJ5YUXdWPPTMA84Jubk8hjvQ7gVHKUCtMHUzTUY3ZonSJHvQDt4nBeq1sfe8eKcVJfZ8TM2pOLKmZEgggH1icAM1lKLG9CkSPiKD84GDtVsCc/piSYOPSjiUMzn2WBBtsSSSIsIJM2Ft8CuKcQq1o19oAyA2pgDyIVjpn2Ys5nNDkCxxUbLu93Ole4f3OK69FTfsFVKlaqSusx4WH2YsJlUpLfc7n8vHE+YzaUxpQSe4f3wJqh3Opz7By9WOWt9GrLFfMBvVyH5957+7GY6RKZRosQQPYRP3g40K5e1+yv2n88VOJ5Y1qRVYBVgyz3eaR9oPsx5c3xpe+DtDmyvw0+4Uz4f/ANKmLVOvURgyrUVhsVJUj1EXGI8rQNNKatEiJg/8Rzvgjk6tAJUFWk7ufMZWjR2XuRs3b0WPIN6jzZSA8VzPw8xvP8R9xJB33ufnPfhLxjNjarmR6qrjvPf8ZvpHvODYqcMIdjTzCkRoRWB1TYnUSYI865AvHajEFCvw++ujmI1yNJWdELCmXjcNeNiLjlCmbqFojRHrsMWspl6jdmnTeoYkqiljbnCg2v8AdjvEjSk9UHCaR/EKlp0jV5to1THhGNn+ylv/AMkTcrSj1DrZ+8fZikM1Qy+fpyEy+dQHfSlVZtF4A5SPbianX4muqKed7QIMpVJgxMFlJU9kXEHsjHpmZp1tTFXXTHZUiIOmxLQffeG3zYpVEzEt2qYEEKADYydJJO8CAbezFoWecZinn3AV6OcdRsHFVgIsIDCLDA6vlqqsvWUnp8wHUqT6gQMepKtfV2jT0c4DTEH2TMewHGc6et2KI59Z9mhp/thRLAGQ8z2t+I4WFkB2Pa34jhYhsh4l54+Sv3DHeE/xqfyhjnEvP/pX7sLhf8ZPlD9erAyanj/Q3S5qoSiEmFPvbm3WHszziR4YGeS1aZANVgQZk8+6Qd//ADjb5rSjOCmkuCDpY6WU3U2MGQY9ayL4zefKoIUjR8EQyjvhW29VrHe2O/COfJWzjll7aoxt2goPIybbf9xgDxPONSCVKR0VEqyrqIIhSQCOY3kGx2M4svxugDDIy9xQE/Oj3/5jirxrq6tOn1VVXmreFIbzYurQf7YzPkseD0ror04yVSlrMpXi+Xgks/dS+EpPdcDfxq9OOt6ukzrqZ6jM5YFQpIAVApEwoAF4O+M5wDjdDh1B36tKuZeFpqQ00zsweQNU2IVbnmQIxZ4p02WrRZMzSamwdQ5ADQQBLaZBW52Exp9mPLmxtKoq/Z38fJcrk6A9ZU6pjBXS/YJ3Ijn7PvxnKHFBTqlypYgHq1i2rkTPKJ8dsEeJZukx0UqhcABtRBUGdgAbiPHfAeqgIPeBf2m/2YzhwOtpHfPn5qJ7J+zbiBzGQRmjUHdTHyiR9jDB18lHtOMd+xusOqzFHmlUPHxXUCfnQ/OMek1EEY82TF8mjtjyfFMFJRi8YrZhsXq1UDAjPZgY9XieR+L4y6/g4+T47y/KPf8AJSzlQnbbAqvSG5+3EmdzW5Bjx7hgK1V6pIRT4sdvn7/DH2o1JWj5LuPDJsxm6aeJ8MC8xmqlSw7IxL5De5Orv5H2csTGj3jHRYvZlz9AxMohuQCRzAv8+HwB5o+fF4qeQA9eKdbSNzqPcNvbiyikgmypXbcz6zyHgPHFDy6mqmH7QEaY993T68W6zTJNlUSe63LADIUesM97SfWb4+V5cU6PZglVhys+pVJi6j73xVNId334LcJoHraSdSa5j+EDBa1TYwdvO2I7N7TglWaikv8Auuqqzu1WoVABBbenazKN7W78c7vllBHC+BderFalJSpA01KmgmQTIm0WxPT6LsxgVctvF6wHwhz8UP2cjOCOZyiiqpHD6lNSQWRuscEGpdFMEjslVDWM92oDD8guXhteU1lZd+2U00+xdl0SADIuR52+0C0DKPRfUSBXy0h9F6hE9kNqEi6wYnvtGJH4BUpsg8ooDU60wyVpjVJDHT2gtr4tKMvTZWq5cFSpYrrA7LVPc2XSkkBexvcyfAOzFGkQzLk6ih6M0oV2GqKgNQnq7rOkxt2DyMYCiI9Hq9//AFlGwJgZljIEbEdm89/I4jzvAMxSTrGroV06hpzBOoQT2e/zftvzi/n8tSKg08g66lJBio9mT3NrJyYqb7ie+wnK8GzFRQ9OlqVrKwpGCQJIB0XMCfVgAZ1rfDf6bfnhrXMkknxJP34Jpw2sZhV7JggoAZLBRYrJliF9ZjCzfDqtIxVVVJUkKVAJENcSveN/DAUMyHme1vxHCwsj5ntb8RwsQpDxLzx8lfuwuFn3ZPlYdnkJewJ7K7CeQxHRRlYNoaxmCpvimT0HiOcUSrdlRJUyDBJ5d3s9cYx3Fs7BPb9RGkj27csGGVAaA9wIrBC5moepLsgIqDrbaAxJmPMbbATNPSLtGVVwGOlvd1DCbNpZ5Ei8ESMdNkYUWCWL1aipTp9axuAqmSI3AF//ADgpX43SyuXCKtOpmHEtVNMBqc706Zv5vwogeJ2P5DKgUlen5HTNVdDq1WpTdVD6QrNr1AGSTtbecVKfCKSVHVqWTVtCEMWq1FJLDSgbUdBBgk7AXNr4zsXUymSpQ7vmmFNwoamrhiTq7QKoLmQQZ+NPjgnxLTXao2nSWUArIJHZG5HObxymOWDnFuHAk13XJ1XVAOzWqFjoCqFVQ/aIBEHnpJm2OJwmlTKaRlNLkAkVahKkozkspq2AI06iQNTKDEzhCbXD6DgrtdmCyKzNFrOk6G8OY8RzjHa1QhwGtP3xBHq/PG4HA6LuzaMmHRwqsa1VVYaS2sN1kadhtuYOB3FqVFHKPlqDgHssr1Sp8Qes+w3xdkWir0F46MrnhUqHTTcGnUN4AhSrW3AYfMTj2BuP0nHYqow5aWB9Wxx45OX/APaU7/Hrf9XCZssf/wBOl9Kt/wBTHHJjU3Z3xZdFTVnpvEOMqJJYD1mMZtOkCV6vVU6iFiCd7W3g8zF4HccZYnLHfJ0/pVv+pjtN8urBlylMMCCCHrAggyCD1vfjEMEU/lydZ+XJqoqjcUuFKp1OesJ9i/R5+3ErKAIAGnaMZsdLHFuqp/8AN/lhp6VN6Kn/AM/+WPrY/Iw41UU/7/s+XkxZJu5MM16U/wBjihVqkW2OKZ6Sn0NP/n/zxG3H5uaFP/c/zxv/ANsPTMLx5Eta+5JxXNInwGO/vwf+3p/PU/zw1+MqRBoU/nqD7nxh+XB/TOiwtArjOYAQothzI78SdHMtQVdRYuxuRtB+/Fh8zQIg5WnHyqv/AFMMo1aCGVylMHwet/1MeLJLeVneKpEuYzDLUDIzIwFinZIuymNMRYkH145X4rXdSj5isykaSrOxBW0iC21hbwxXzVcMZChR3CYHzknmeeLPDeI9WrU+ppVQ70yRUEghHDaTyIMRfaTjBSX9/ZqZ8oq7zY8yQTImDsLG1o2xDl+I1ELFWMsuhzftLNw3ag7fZgk3GqJB1ZDKkgBU7KwqhyxsU86DHcZJYMIXHE41RPn5DKn3JUGkAHUq6Q0srGIAEGYAsZvgANUrz3TpC89lgAXblpA9mLdDjWYQaVzFXSF0hS0gLp0gBSSBAsI25Ys0OOstPqzQoMOrCMWElmCGn1hkecVFMGPRzYsTiPifFUqgBcpl6WnSFKCCoV3dgIAsxe42ttgCGlxrMKAq5msABAAqNYCwAGqwxyjxbMIoVMxVRV80KxUC0cjvFp3iBsBi5k+PaKdOk+Wy9VE31rJcQRDmDNhR+oHwjhZfjyprjJZSXImE2TSivT281irEj/iMOQgCmvEquosWJYmdRmZkNaCI7QBEbHCz3EqlVtVQl2AIBOowDJIHagXY8ueJX4xSioPIcqNalVIQShJc6lMSGAYDl5giIAAvAF/h/mD1t+I4WO5DzPa34jjmBoG9Lf4f9VP8D4s5dQlbrHy9KuhpUgA9akhBWnRJs5PwSpBXZu7e+3BFzlQUDVFInSVJUvLBGIUKvaJImAATbbAXivEatKqaaVTppxokIpsi30uNQJk28TiEG8RVKj1Gp0qFBWRVFMZiiwkFJM6hvE7cryZJn4vXpVaNOnTymWoukTUXM0CXAp6CCJBue1JY3nAikOsqMWIJIqOSeqJJCl5PrIxFl41Lt5w9F8Lwv+u7AWG+HVKdKtUepQy+YVmlQ2YoLHaJm5axFiCPmxQoZTSKc9SwV9TL19Eal7Fp12nSRzxXyNAO4W1wfRHYMeXqxAsW2/2u4/q+As0HFa1KtWpvSy+Xyyqe0FzNFge3qmAViL8jvGwAEXBKiUA+vL5asW0aS9fL9jSxLDSxYEODpO0bi8QN4ZSDuqW7RCn+HsYHK/P9HFYxfb/a7h+rYCwlwqkKThnp5equkqUatQvI3B6zsmffcpOLlNUBqaTSRWqalU16BIX+lgPYBba++AtFAzqtrmP5XMjuw+ugUMtrVCP5fIxt+vmwJYZgeko/XUv88KB6Sj9dS/zxn7eHL0XecTZyiqVGS3ZYr/K5Ejn/AHxRYbgeko/XUv8APHIHpKP11L/PAKpGldtv+F8bv/Xtw/O0QjEW81T/ACvfU1b+/LEFhqB6Sj9dS/zwoHpKP11L/PGfMeHP0Phi1xKiFfl2gG/l++udxJxRYWgeko/XUv8APCgeko/XUv8APGft8X/Z7ziyKQXqzbtUy38vvqL3fF/PAWF4HpKP11L/ADwoHpKP11L/ADxnrQNv9ru/X/nFjMUAERrdrV6LkY/UYgsMwPSUfrqX+eFA9JR+upf54BgjSfN3Hou4+z9evHXpAU1e13Zf5XvdB/8At+hiiw3A9JR+upf54dEQ0qVMiVZXEgCbqTtI+fGdt4f7XfjQcHp6qVJRzquN1300ua2/vgUIcM4xSpAh6NGrLAy8SNrTE8uUC7SGtDqfHKSinFDLlkBksAwb3MoNSx2rnXeTqAuMS1OjmYA1GhpXUF1FgAC1Tq1kFpjXbbx2vib/AEfm5gUAeVnXcyAplrEkEXt44gGHpHl4A8jy9gBuLkMpJMKJJggzyaNpBjTpDRDs3kuWIJEKQvZAXSQOzBkhWkgkEH4RxU4Rl1NSqtVJ6tSdJJFwVEGCDzIwZy3DqD/yRvHn1P8ALEbo0oNlCr0goyhXK5dSmqxCsGlGUa10jVBYN61G2HDpDl7f+jy9goueYKkk2gzpiD8I95BKtwOkP5I+k/8AniFOD0mq06a01GuR5z7yoEnVYdrE2L+NmRLglQDN/wC2J8abPcHpIKgFMalDbM57QB2k3uO7ATM8Lr011VKFVFBglkZQDymRbe0740nZmUaJch5ntb8RwsLIeZ7W/EcLFBMOKrlqq1Xd1XsqxRBUJBRwQFNRBcWnVbuO2AnGM3RaowIqBQFKQ1OQpprbSwtyNibzGHdLf4f9VP8AA+OVuC5iqdVNWIKoBFRVk9Wg80+P3YhllbL5ygp81xYrq62mbNZiRpiQCYAxyjmqR0pDhdQIIqUydWo3ICjeeXJVwxOG1TpIJg7E1gL6lWDK2MsLG+/ccTZPgtdtLLJUw492XzdQMxAOxmN/CbYUiUcyecoI6nS9vfGpTmDIuoWLeB535DEaZqjASHCbg9ZSJ1d5GmNrb+ycV87l2osFqMykqGA6wm0n4KGNtj/fFYVRb3Rvpt3H4mFCgrlM3RUyEc6e0CalMGRsCAsR44bUzdGXUB9BJk9ZSk7RC6YtFr++bFCjVEN7o2x983d8jEZqi/ujfTbuHxMKFBGnmaCsDpcwZk1KQNiDsFi/j3Wi+Jqmco9qA5RnOrt0+ZJEDTFiZueQwJ64ekb6beHxMP60aP4jed8Nv8Pb+owoUW+uoCRpczFzUpKRvEQpG+88sWK/EaRcsqt241TUpi2mCANJm5m53VcCeuHpG5e/bv8AkYS1Rb3Rvpt3H4mFCgg9agAOzUaRzqU1je4hTJ+y/fiWvxCkHLorkwoINSmBAVRAhSTIUA+tsDKlUaV90bb4Td5+J7Ps8cMNUX90b6bXsPiYUKL/AF1Acqjb71KS+2wN+7li1m+IUgwKh9QGm9SmIhjzKEkx4bE4DmqPSNz9+3h8TD69Uam90bzj79h77u0YUKLhr0ASQrn4pqUgNzzAJt+U4nXO0oTSH1IrBfdKdpBOokJvLN6oE4E9cPSN9Nu/5GH0Kon+I3mn37fBb4n68cKFFx8zQJ1aXJJnT1lILMbSFmOXf7cTPn6OlIV5QtA6ylFyCDOn7hy54E9aLe6N9Nu75GEaov7o302vb5GFCgocxRILEOTIka6UEwZ7QXmfCbmOeOjO0NEaGtU1hespEE8xOnzZA5SRgeKo0n3Rtx79u4/E/X3xdaPSNv8ADbv+R7cKFBB8zRbtN1mq0xUpEGLTqKzPM2wTy7hqKGmpX3R4GoPfTSsCAPmN8Z3rh6Rvpt3/ACMHeGOOoTtT7o4kkn3tO1wMCpE5rVoZZMNGoS0NBJXUNjBJInYnEWqp+tWDh8hKVP46v1bmnMaes0r1amCxI1aiSYt8wfWzXD5bTl6oEHSCSSGgQSeu2mbQd5uOyBQVwNnVn0p1jMpBHICVn7o9uDAzGZG2XA9Qj7jgZ0bBNSsBv1ZA9cpzxo8rTIHak37ybW78Yl2dYJ0UPKcz6D9fPiNsxX1qTR5EATEzE/NA+fBxtHIN4YqrHXU5BIhpA5iUkfNhZqn7B2YzlbQ00YGkydWwgyfZgQ+eqkEGrUINiC7EEc5BONXxIArVIUqpV4FzCwYF94GAGcoZMKTSrVi/IPTAB8CQ1j441E55ER5DzPa34jhYWQ8z2t+I4WNGTmbftgXuF99pExHLHamYZSV6zzbWrPFrWxDxQFHBI7JujciJnTPwhtHqwP8AKDq1aZvMErG83viEtoK+Wt6Q/XPheWN6Q/XPiWt0qLEsclldbatTFAZLSCR27dkxcnabWApcQ4yaqhfJcvThtWqkio3PsltZ7N9vijuwouzJH4kwtrc87VX5e3E9fMOrFTVMjurucBFkmYgBTuy+HKZwXynSJqSugy9CqjPrIqqHvAA2cWETHeThRNmd8tb0p+ufC8tb0p+ufHaHSd06wDKZQrUKlkNMFRoFtK9ZadzvJw2n0iI2yWT3BvSU7abefsdN/lN34UXZjX4iwjtuZ7qrnlPfg1k+DZ2oiuofSwDD3d9iJHPGaz+dNeqKhpUqVu0KelFNj2oLGWJPLf58egcL6ZZUUKCVGrI1Kkqe5sqyQFGozzEEDwc72iM3Dl8gr/Tue+C3174X+nM98Fvr3xosr04yaR7rmmABENUUiCgS9uUavWScczHTXJMSwq5pCWZhoqKI1AAgW2BkgGYLnwicnTWP9aMnxPh2boJrqB9Mxas539uB5zTgKTUPakgdc8iCRcctjjVdI+lmXq5d6NNqrF2B91dSFgyY2ie7Hn9WtsAJgRuO8nv8cVHPJS6ChzzelP1z4XlrelP1z4r8C47UytQ1adOmxK6YqAMsa0cGA4vKC/rx3iPGBVpogylCkVMl6SqhbshQD2trSe8km22LRjZklXiLKCesYx3VnxKM0+kN1jAEkQazzIAJt3XwCqksCAtza7KPvOLNetyAmCbgjnHefDChswl5a3pT9c+F5a3pT9c+FS6T1AULZbLOUVVXXSQwFChbhgSZUmTzqNygL2j0lKkEZLJyIgmkNxEH+Jv2Z9p78KGzGtn2AnrG9lZ8OpZx2TX1jASBBrODcEiBPhgXnc2ajFuqRJAGmnpVbACY1G5iT4k4RqQoWJIiYK8hBvMfNhQ2YT8tb0p+ufEdarr89g3yqrH174ZkeOPTp9X1NKomvXFVQ97fGFiBHqZu/Fluk7GR5Fk7gD+EOQAH8zkBbu5RhRNmUjQp/BT6Z/LCy+XpurMEQACTqcibxbvxHxLPCrVaotFaStEU0K6VhQLbbxO25OIqb6U0xJIGxW153mMWhZbVEAiEA+WfywtCdyfTP5Yi4XxNqFQVFpI5AIC1IZe0CpkBxNiefPBNuljTPkWSsAv8FdgumP4kxFo2xKGzKBpp3L9P/thZVFckAAQCSS8CBveMVK+ZLMzaAupi2ldIUSZhRNlGwHIY7RfSpkXabSvM87xyxpLkbMIjJMU6zQdHwpbTvHnaY3tiqHWTANjvqm/tGLjcf/8ATeTChaBLdZ74Nq1adWk3wLy890szdlQQSbAbAnFa46IpS+wrw7+GPWfxHCwQydFKaBGEsPOi4kmSPZMezCxg0WOGiWKm6kXBuD7MXDkaXok+iPywsLAp0ZGl6JN/gj8scGRpeiT6I/LCwsALyGl6JPoj8sLyGl6JPoj8sLCwAvIaXok+iPywvIaXok+iPywsLAC8hpeiT6I/LC8hpeiT6I/LCwsALyGl6JPoj8sLyGl6JPoj8sLCwILyGl6JPoj8sLyGl6JPoj8sLCwKLyGl6JPoj8sLyGl6JPoj8sLCwAvIaXok+iPywvIaXok+iPywsLACORpeiT6I/LC8hpeiT6I/LCwsALyGl6JPoj8sI5Gl6JPoj8sLCwAvIaXok+iPywvIaXok+iPywsLAC8hpeiT6I/LCORpeiT6I/LCwsALyGl6JPoj8sLyGl6JPoj8sLCwB3yGl6JPoj8sLyGl6JPoj8sLCwBzyGl6JPoj8sMzNFUQlFCnaVAFvZhYWABeFhYWAP//Z"/>
          <p:cNvSpPr>
            <a:spLocks noChangeAspect="1" noChangeArrowheads="1"/>
          </p:cNvSpPr>
          <p:nvPr/>
        </p:nvSpPr>
        <p:spPr bwMode="auto">
          <a:xfrm>
            <a:off x="307975" y="-7318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783681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nras.org.uk/data/images/About%20RA/How%20is%20RA%20managed/telemed1.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057400" y="914400"/>
            <a:ext cx="2447996" cy="15716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encrypted-tbn2.gstatic.com/images?q=tbn:ANd9GcT1yH0X0aBKYpToRQguaERJiTfE6k4xmFvR8w2m4ioHmNbwTZ2jl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3602" y="2667000"/>
            <a:ext cx="3619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retinamaine.com/images/patient-ed/cscr-1.jpg"/>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4789658" y="1295400"/>
            <a:ext cx="2421173" cy="196250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alma-medical.com/wp-content/uploads/2014/06/mammo_41.jpg"/>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3888446" y="4045461"/>
            <a:ext cx="1787014" cy="178701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jeed.in/articles/2012/2/2/images/JEducEthicsDent_2012_2_2_61_121258_f1.jpg"/>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6000245" y="3505200"/>
            <a:ext cx="2166773" cy="23272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683635" y="14475"/>
            <a:ext cx="3469765" cy="523220"/>
          </a:xfrm>
          <a:prstGeom prst="rect">
            <a:avLst/>
          </a:prstGeom>
          <a:noFill/>
        </p:spPr>
        <p:txBody>
          <a:bodyPr wrap="square" rtlCol="0">
            <a:spAutoFit/>
          </a:bodyPr>
          <a:lstStyle/>
          <a:p>
            <a:pPr algn="ctr"/>
            <a:r>
              <a:rPr lang="en-US" sz="2800" b="1" dirty="0" smtClean="0">
                <a:solidFill>
                  <a:prstClr val="white"/>
                </a:solidFill>
              </a:rPr>
              <a:t>Asynchronous</a:t>
            </a:r>
            <a:endParaRPr lang="en-US" sz="2800" b="1" dirty="0">
              <a:solidFill>
                <a:prstClr val="white"/>
              </a:solidFill>
            </a:endParaRPr>
          </a:p>
        </p:txBody>
      </p:sp>
    </p:spTree>
    <p:extLst>
      <p:ext uri="{BB962C8B-B14F-4D97-AF65-F5344CB8AC3E}">
        <p14:creationId xmlns:p14="http://schemas.microsoft.com/office/powerpoint/2010/main" val="3802483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C:\Users\Kathy Wibberly\Pictures\STAR Training\DSC_8241.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004995" y="2604286"/>
            <a:ext cx="2133395" cy="145280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C:\Users\Kathy Wibberly\Pictures\STAR Training\DSC_8247.JPG"/>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6553200" y="1243795"/>
            <a:ext cx="1752600" cy="353559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www.asdreports.com/media/PR_430.png"/>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3343508" y="1207106"/>
            <a:ext cx="2988148" cy="240351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https://encrypted-tbn2.gstatic.com/images?q=tbn:ANd9GcRp7glFCu3jwiWOmcxDZkYFE5HwsX9jth48a_h9qVLaFFv5JUK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556638">
            <a:off x="1212293" y="4526729"/>
            <a:ext cx="1800045" cy="149253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descr="new_watc.png"/>
          <p:cNvPicPr>
            <a:picLocks noChangeAspect="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6838323" y="4779386"/>
            <a:ext cx="1205010" cy="129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6" descr="http://www.p-wholesale.com/upimg/10/450a2/fingertip-oximeter-jax-207-30.jpg"/>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rot="20660682">
            <a:off x="1036409" y="1140787"/>
            <a:ext cx="1800358" cy="115178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p:cNvPicPr/>
          <p:nvPr/>
        </p:nvPicPr>
        <p:blipFill rotWithShape="1">
          <a:blip r:embed="rId9" cstate="screen">
            <a:extLst>
              <a:ext uri="{28A0092B-C50C-407E-A947-70E740481C1C}">
                <a14:useLocalDpi xmlns:a14="http://schemas.microsoft.com/office/drawing/2010/main" val="0"/>
              </a:ext>
            </a:extLst>
          </a:blip>
          <a:srcRect/>
          <a:stretch/>
        </p:blipFill>
        <p:spPr bwMode="auto">
          <a:xfrm>
            <a:off x="3531831" y="3752750"/>
            <a:ext cx="2611501" cy="1827494"/>
          </a:xfrm>
          <a:prstGeom prst="rect">
            <a:avLst/>
          </a:prstGeom>
          <a:noFill/>
        </p:spPr>
      </p:pic>
      <p:sp>
        <p:nvSpPr>
          <p:cNvPr id="11" name="TextBox 10"/>
          <p:cNvSpPr txBox="1"/>
          <p:nvPr/>
        </p:nvSpPr>
        <p:spPr>
          <a:xfrm>
            <a:off x="4683635" y="14475"/>
            <a:ext cx="3469765" cy="523220"/>
          </a:xfrm>
          <a:prstGeom prst="rect">
            <a:avLst/>
          </a:prstGeom>
          <a:noFill/>
        </p:spPr>
        <p:txBody>
          <a:bodyPr wrap="square" rtlCol="0">
            <a:spAutoFit/>
          </a:bodyPr>
          <a:lstStyle/>
          <a:p>
            <a:pPr algn="ctr"/>
            <a:r>
              <a:rPr lang="en-US" sz="2800" b="1" dirty="0" smtClean="0">
                <a:solidFill>
                  <a:prstClr val="white"/>
                </a:solidFill>
              </a:rPr>
              <a:t>Remote Monitoring</a:t>
            </a:r>
            <a:endParaRPr lang="en-US" sz="2800" b="1" dirty="0">
              <a:solidFill>
                <a:prstClr val="white"/>
              </a:solidFill>
            </a:endParaRPr>
          </a:p>
        </p:txBody>
      </p:sp>
    </p:spTree>
    <p:extLst>
      <p:ext uri="{BB962C8B-B14F-4D97-AF65-F5344CB8AC3E}">
        <p14:creationId xmlns:p14="http://schemas.microsoft.com/office/powerpoint/2010/main" val="24095793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thelaughingstork.com/wp-content/uploads/2011/09/Text4Baby.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76985" y="590184"/>
            <a:ext cx="2514601" cy="17427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rot="383738">
            <a:off x="5671382" y="914986"/>
            <a:ext cx="2638285" cy="1973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6513" y="3396341"/>
            <a:ext cx="1523376"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4683635" y="14475"/>
            <a:ext cx="3469765" cy="523220"/>
          </a:xfrm>
          <a:prstGeom prst="rect">
            <a:avLst/>
          </a:prstGeom>
          <a:noFill/>
        </p:spPr>
        <p:txBody>
          <a:bodyPr wrap="square" rtlCol="0">
            <a:spAutoFit/>
          </a:bodyPr>
          <a:lstStyle/>
          <a:p>
            <a:pPr algn="ctr"/>
            <a:r>
              <a:rPr lang="en-US" sz="2800" b="1" dirty="0" err="1" smtClean="0">
                <a:solidFill>
                  <a:prstClr val="white"/>
                </a:solidFill>
              </a:rPr>
              <a:t>mHealth</a:t>
            </a:r>
            <a:endParaRPr lang="en-US" sz="2800" b="1" dirty="0">
              <a:solidFill>
                <a:prstClr val="white"/>
              </a:solidFill>
            </a:endParaRPr>
          </a:p>
        </p:txBody>
      </p:sp>
      <p:pic>
        <p:nvPicPr>
          <p:cNvPr id="3074" name="Picture 2" descr="http://thepu.sh/wp-content/uploads/sonicgram.jpg"/>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676985" y="2819400"/>
            <a:ext cx="2362200" cy="132825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politic365.com/wp-content/blogs.dir/1/files/2013/06/sys-con.jpg"/>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663307" y="4464121"/>
            <a:ext cx="2375878" cy="147117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telepresenceoptions.com/iphone_telemedicin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62800" y="3976822"/>
            <a:ext cx="1286250" cy="233362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a4.mzstatic.com/us/r30/Purple/v4/e6/00/a0/e600a0d2-af24-2872-246f-6629441636cc/screen568x568.jpeg"/>
          <p:cNvPicPr>
            <a:picLocks noChangeAspect="1"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3657600" y="870031"/>
            <a:ext cx="1600200" cy="283871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p:cNvPicPr>
            <a:picLocks noChangeAspect="1" noChangeArrowheads="1"/>
          </p:cNvPicPr>
          <p:nvPr/>
        </p:nvPicPr>
        <p:blipFill>
          <a:blip r:embed="rId10" cstate="screen">
            <a:extLst>
              <a:ext uri="{28A0092B-C50C-407E-A947-70E740481C1C}">
                <a14:useLocalDpi xmlns:a14="http://schemas.microsoft.com/office/drawing/2010/main" val="0"/>
              </a:ext>
            </a:extLst>
          </a:blip>
          <a:srcRect/>
          <a:stretch>
            <a:fillRect/>
          </a:stretch>
        </p:blipFill>
        <p:spPr bwMode="auto">
          <a:xfrm>
            <a:off x="3191586" y="3029349"/>
            <a:ext cx="2742933" cy="1700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2" name="Picture 10" descr="https://www.multicare.org/files/library/832b2bf7838ae541.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91586" y="4854410"/>
            <a:ext cx="1122398" cy="1602536"/>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http://assets.imedicalapps.com/wp-content/uploads/2016/07/FI_SmartphoneEKG-300x229.jpeg"/>
          <p:cNvPicPr>
            <a:picLocks noChangeAspect="1" noChangeArrowheads="1"/>
          </p:cNvPicPr>
          <p:nvPr/>
        </p:nvPicPr>
        <p:blipFill>
          <a:blip r:embed="rId12" cstate="screen">
            <a:extLst>
              <a:ext uri="{28A0092B-C50C-407E-A947-70E740481C1C}">
                <a14:useLocalDpi xmlns:a14="http://schemas.microsoft.com/office/drawing/2010/main" val="0"/>
              </a:ext>
            </a:extLst>
          </a:blip>
          <a:srcRect/>
          <a:stretch>
            <a:fillRect/>
          </a:stretch>
        </p:blipFill>
        <p:spPr bwMode="auto">
          <a:xfrm>
            <a:off x="4390962" y="5000909"/>
            <a:ext cx="1715551" cy="1309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8893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media.gizmodo.co.uk/wp-content/uploads/2014/03/wii-fit-u.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876800" y="2577101"/>
            <a:ext cx="3386022" cy="190500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7" descr="http://static5.businessinsider.com/image/4e09f41549e2ae48311f0000/this-ad-agency-says-gamification-is-the-key-to-saving-the-healthcare-industr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639755">
            <a:off x="890273" y="692753"/>
            <a:ext cx="2623056" cy="196729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549571" y="0"/>
            <a:ext cx="3733799" cy="523220"/>
          </a:xfrm>
          <a:prstGeom prst="rect">
            <a:avLst/>
          </a:prstGeom>
          <a:noFill/>
        </p:spPr>
        <p:txBody>
          <a:bodyPr wrap="square" rtlCol="0">
            <a:spAutoFit/>
          </a:bodyPr>
          <a:lstStyle/>
          <a:p>
            <a:pPr algn="ctr"/>
            <a:r>
              <a:rPr lang="en-US" sz="2800" b="1" dirty="0" err="1" smtClean="0">
                <a:solidFill>
                  <a:prstClr val="white"/>
                </a:solidFill>
              </a:rPr>
              <a:t>mHealth</a:t>
            </a:r>
            <a:endParaRPr lang="en-US" sz="2800" b="1" dirty="0">
              <a:solidFill>
                <a:prstClr val="white"/>
              </a:solidFill>
            </a:endParaRPr>
          </a:p>
        </p:txBody>
      </p:sp>
      <p:pic>
        <p:nvPicPr>
          <p:cNvPr id="2050" name="Picture 2" descr="https://i.ytimg.com/vi/56iFYNtoDoI/maxresdefault.jpg"/>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rot="21007737">
            <a:off x="5328219" y="4565272"/>
            <a:ext cx="2986864" cy="167878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az803832.vo.msecnd.net/images/News/Wearable-Health-Blog-Post.jpg"/>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rot="20879784">
            <a:off x="936052" y="4779383"/>
            <a:ext cx="3962401" cy="125056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assets.imedicalapps.com/wp-content/uploads/2016/03/american-red-cross-monster-guard-app.png"/>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212175" y="829638"/>
            <a:ext cx="2997979" cy="16764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wareable.com/media/images/2015/12/3-underarmour-1449774740-0FjI-column-width-inline.jpg"/>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rot="20683586">
            <a:off x="1232106" y="2925537"/>
            <a:ext cx="2918126" cy="1646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023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6" name="Picture 8" descr="http://www.raconline.org/racmaps/mapfiles/hpsa_denta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9865" y="4828303"/>
            <a:ext cx="1944270" cy="156769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87949" y="685800"/>
            <a:ext cx="7509630" cy="685800"/>
          </a:xfrm>
        </p:spPr>
        <p:txBody>
          <a:bodyPr>
            <a:noAutofit/>
          </a:bodyPr>
          <a:lstStyle/>
          <a:p>
            <a:r>
              <a:rPr lang="en-US" sz="3400" b="1" dirty="0" smtClean="0"/>
              <a:t>Necessity Breeds Invention</a:t>
            </a:r>
            <a:endParaRPr lang="en-US" sz="3400" b="1" dirty="0"/>
          </a:p>
        </p:txBody>
      </p:sp>
      <p:sp>
        <p:nvSpPr>
          <p:cNvPr id="5" name="TextBox 4"/>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It Started With This</a:t>
            </a:r>
            <a:endParaRPr lang="en-US" sz="2600" b="1" dirty="0">
              <a:solidFill>
                <a:schemeClr val="bg1"/>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86718" y="5562600"/>
            <a:ext cx="2743200" cy="833398"/>
          </a:xfrm>
          <a:prstGeom prst="rect">
            <a:avLst/>
          </a:prstGeom>
        </p:spPr>
      </p:pic>
      <p:pic>
        <p:nvPicPr>
          <p:cNvPr id="6146" name="Picture 2" descr="https://encrypted-tbn0.gstatic.com/images?q=tbn:ANd9GcQCQIcO-fhmmw97P8lY_eH8cczwtnkUhvisxtIAEPf9GpKdfAK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5736" y="1445470"/>
            <a:ext cx="2558277" cy="3293200"/>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8571" y="1359859"/>
            <a:ext cx="3461172" cy="1708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1359859"/>
            <a:ext cx="904875" cy="212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8" name="Picture 10" descr="http://www.raconline.org/racmaps/mapfiles/hpsa_mental.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99865" y="3068258"/>
            <a:ext cx="1944270" cy="1571789"/>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http://www.raconline.org/racmaps/mapfiles/hpsa_primary.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987" y="3732801"/>
            <a:ext cx="2259196" cy="1814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9314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01193" y="11242"/>
            <a:ext cx="3335767" cy="523220"/>
          </a:xfrm>
          <a:prstGeom prst="rect">
            <a:avLst/>
          </a:prstGeom>
          <a:noFill/>
        </p:spPr>
        <p:txBody>
          <a:bodyPr wrap="square" rtlCol="0">
            <a:spAutoFit/>
          </a:bodyPr>
          <a:lstStyle/>
          <a:p>
            <a:r>
              <a:rPr lang="en-US" sz="2800" b="1" dirty="0" smtClean="0">
                <a:solidFill>
                  <a:schemeClr val="bg1"/>
                </a:solidFill>
              </a:rPr>
              <a:t>It Looked Like This</a:t>
            </a:r>
            <a:endParaRPr lang="en-US" sz="2800" b="1" dirty="0">
              <a:solidFill>
                <a:schemeClr val="bg1"/>
              </a:solidFill>
            </a:endParaRPr>
          </a:p>
        </p:txBody>
      </p:sp>
      <p:pic>
        <p:nvPicPr>
          <p:cNvPr id="2050" name="Picture 2" descr="http://ux.artu.tv/wp-content/uploads/hubandspokes.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4400" y="838200"/>
            <a:ext cx="4286250" cy="37814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activase.com/images/sub/img-model-hub-spoke.jpg"/>
          <p:cNvPicPr>
            <a:picLocks noChangeAspect="1" noChangeArrowheads="1"/>
          </p:cNvPicPr>
          <p:nvPr/>
        </p:nvPicPr>
        <p:blipFill>
          <a:blip r:embed="rId4">
            <a:duotone>
              <a:prstClr val="black"/>
              <a:srgbClr val="669900">
                <a:tint val="45000"/>
                <a:satMod val="400000"/>
              </a:srgbClr>
            </a:duotone>
            <a:extLst>
              <a:ext uri="{28A0092B-C50C-407E-A947-70E740481C1C}">
                <a14:useLocalDpi xmlns:a14="http://schemas.microsoft.com/office/drawing/2010/main"/>
              </a:ext>
            </a:extLst>
          </a:blip>
          <a:srcRect/>
          <a:stretch>
            <a:fillRect/>
          </a:stretch>
        </p:blipFill>
        <p:spPr bwMode="auto">
          <a:xfrm>
            <a:off x="4705474" y="3429000"/>
            <a:ext cx="3068408" cy="1952625"/>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72981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16380" y="990600"/>
            <a:ext cx="6511239"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572000" y="0"/>
            <a:ext cx="3657600" cy="523220"/>
          </a:xfrm>
          <a:prstGeom prst="rect">
            <a:avLst/>
          </a:prstGeom>
          <a:noFill/>
        </p:spPr>
        <p:txBody>
          <a:bodyPr wrap="square" rtlCol="0">
            <a:spAutoFit/>
          </a:bodyPr>
          <a:lstStyle/>
          <a:p>
            <a:pPr algn="ctr"/>
            <a:r>
              <a:rPr lang="en-US" sz="2800" b="1" dirty="0" smtClean="0">
                <a:solidFill>
                  <a:schemeClr val="bg1"/>
                </a:solidFill>
              </a:rPr>
              <a:t>Things Changed</a:t>
            </a:r>
            <a:endParaRPr lang="en-US" sz="2800" b="1" dirty="0">
              <a:solidFill>
                <a:schemeClr val="bg1"/>
              </a:solidFill>
            </a:endParaRPr>
          </a:p>
        </p:txBody>
      </p:sp>
    </p:spTree>
    <p:extLst>
      <p:ext uri="{BB962C8B-B14F-4D97-AF65-F5344CB8AC3E}">
        <p14:creationId xmlns:p14="http://schemas.microsoft.com/office/powerpoint/2010/main" val="34117492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Things Changed</a:t>
            </a:r>
            <a:endParaRPr lang="en-US" sz="2800" b="1" dirty="0">
              <a:solidFill>
                <a:schemeClr val="bg1"/>
              </a:solidFill>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6482" y="1371600"/>
            <a:ext cx="5601507" cy="39322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03170" y="1676400"/>
            <a:ext cx="2316480" cy="1828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303170" y="3718729"/>
            <a:ext cx="2320515" cy="2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97872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48200" y="15030"/>
            <a:ext cx="3429000" cy="523220"/>
          </a:xfrm>
          <a:prstGeom prst="rect">
            <a:avLst/>
          </a:prstGeom>
          <a:noFill/>
        </p:spPr>
        <p:txBody>
          <a:bodyPr wrap="square" rtlCol="0">
            <a:spAutoFit/>
          </a:bodyPr>
          <a:lstStyle/>
          <a:p>
            <a:pPr algn="ctr"/>
            <a:r>
              <a:rPr lang="en-US" sz="2800" b="1" dirty="0" smtClean="0">
                <a:solidFill>
                  <a:schemeClr val="bg1"/>
                </a:solidFill>
              </a:rPr>
              <a:t>Things Changed</a:t>
            </a:r>
            <a:endParaRPr lang="en-US" sz="2800" b="1" dirty="0">
              <a:solidFill>
                <a:schemeClr val="bg1"/>
              </a:solidFill>
            </a:endParaRPr>
          </a:p>
        </p:txBody>
      </p:sp>
      <p:pic>
        <p:nvPicPr>
          <p:cNvPr id="5124" name="Picture 4" descr="http://parkwaymedicalgroup.com/wp-content/uploads/2013/04/PCMH.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3000" y="1219200"/>
            <a:ext cx="6741318"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8350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82721" y="2438400"/>
            <a:ext cx="4026613" cy="3503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Things Changed</a:t>
            </a:r>
            <a:endParaRPr lang="en-US" sz="2800" b="1" dirty="0">
              <a:solidFill>
                <a:schemeClr val="bg1"/>
              </a:solidFill>
            </a:endParaRPr>
          </a:p>
        </p:txBody>
      </p:sp>
      <p:pic>
        <p:nvPicPr>
          <p:cNvPr id="6146" name="Picture 2" descr="http://cdn.medgadget.com/img/connectedgraphic.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335064" y="1676400"/>
            <a:ext cx="3701896" cy="2286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004877" y="773987"/>
            <a:ext cx="7086600" cy="685800"/>
          </a:xfrm>
          <a:prstGeom prst="rect">
            <a:avLst/>
          </a:prstGeom>
        </p:spPr>
        <p:txBody>
          <a:bodyPr>
            <a:no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00" b="1" dirty="0" smtClean="0"/>
              <a:t>It Now Looks Like This</a:t>
            </a:r>
            <a:endParaRPr lang="en-US" sz="3400" b="1" dirty="0"/>
          </a:p>
        </p:txBody>
      </p:sp>
    </p:spTree>
    <p:extLst>
      <p:ext uri="{BB962C8B-B14F-4D97-AF65-F5344CB8AC3E}">
        <p14:creationId xmlns:p14="http://schemas.microsoft.com/office/powerpoint/2010/main" val="5500949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4845076" y="1063501"/>
            <a:ext cx="3048000" cy="1563687"/>
          </a:xfrm>
          <a:prstGeom prst="rect">
            <a:avLst/>
          </a:prstGeom>
        </p:spPr>
        <p:txBody>
          <a:bodyPr vert="horz" lIns="91440" tIns="45720" rIns="91440" bIns="45720" rtlCol="0" anchor="b">
            <a:noAutofit/>
          </a:bodyPr>
          <a:lstStyle>
            <a:lvl1pPr algn="l" defTabSz="9144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00" b="1" dirty="0" smtClean="0">
                <a:solidFill>
                  <a:srgbClr val="4D8AA1"/>
                </a:solidFill>
              </a:rPr>
              <a:t>A Tool in the Toolbox for Rural</a:t>
            </a:r>
            <a:endParaRPr lang="en-US" sz="3400" b="1" dirty="0">
              <a:solidFill>
                <a:srgbClr val="4D8AA1"/>
              </a:solidFill>
            </a:endParaRPr>
          </a:p>
        </p:txBody>
      </p:sp>
      <p:sp>
        <p:nvSpPr>
          <p:cNvPr id="10" name="TextBox 9"/>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Telehealth</a:t>
            </a:r>
            <a:endParaRPr lang="en-US" sz="2800" b="1" dirty="0">
              <a:solidFill>
                <a:schemeClr val="bg1"/>
              </a:solidFill>
            </a:endParaRPr>
          </a:p>
        </p:txBody>
      </p:sp>
      <p:sp>
        <p:nvSpPr>
          <p:cNvPr id="3" name="AutoShape 2" descr="Image result for telehealth"/>
          <p:cNvSpPr>
            <a:spLocks noChangeAspect="1" noChangeArrowheads="1"/>
          </p:cNvSpPr>
          <p:nvPr/>
        </p:nvSpPr>
        <p:spPr bwMode="auto">
          <a:xfrm>
            <a:off x="155575" y="-8302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telehealth"/>
          <p:cNvSpPr>
            <a:spLocks noChangeAspect="1" noChangeArrowheads="1"/>
          </p:cNvSpPr>
          <p:nvPr/>
        </p:nvSpPr>
        <p:spPr bwMode="auto">
          <a:xfrm>
            <a:off x="307975" y="-6778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Image result for telehealth"/>
          <p:cNvSpPr>
            <a:spLocks noChangeAspect="1" noChangeArrowheads="1"/>
          </p:cNvSpPr>
          <p:nvPr/>
        </p:nvSpPr>
        <p:spPr bwMode="auto">
          <a:xfrm>
            <a:off x="460375" y="-5254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Image result for rur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2950231"/>
            <a:ext cx="8226425" cy="363333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blogs.einstein.yu.edu/wp-content/uploads/2013/04/toolbox1.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0101" y="513057"/>
            <a:ext cx="3673043" cy="2437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9283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2248088" y="784653"/>
            <a:ext cx="5562600" cy="685800"/>
          </a:xfrm>
          <a:prstGeom prst="rect">
            <a:avLst/>
          </a:prstGeom>
        </p:spPr>
        <p:txBody>
          <a:bodyPr vert="horz" lIns="91440" tIns="45720" rIns="91440" bIns="45720" rtlCol="0" anchor="b">
            <a:noAutofit/>
          </a:bodyPr>
          <a:lstStyle>
            <a:lvl1pPr algn="l" defTabSz="9144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400" b="1" dirty="0" smtClean="0">
                <a:solidFill>
                  <a:srgbClr val="4D8AA1"/>
                </a:solidFill>
              </a:rPr>
              <a:t>Telestroke – Time is Brain</a:t>
            </a:r>
            <a:endParaRPr lang="en-US" sz="3400" b="1" dirty="0">
              <a:solidFill>
                <a:srgbClr val="4D8AA1"/>
              </a:solidFill>
            </a:endParaRPr>
          </a:p>
        </p:txBody>
      </p:sp>
      <p:pic>
        <p:nvPicPr>
          <p:cNvPr id="1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59371" y="461319"/>
            <a:ext cx="1047178" cy="1085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descr="ASA Recommendations for the implementation of telemedicine within stroke systems of care, 2009"/>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63071" y="1713745"/>
            <a:ext cx="8077200" cy="204504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Thumb"/>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810000" y="5395179"/>
            <a:ext cx="1905000" cy="97155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encrypted-tbn3.gstatic.com/images?q=tbn:ANd9GcRSYbI7PGzh8bENZ97u-7NsyyF8_bKXUj5oB8FKZIgJWjQ9uaz9ww"/>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971800" y="3822074"/>
            <a:ext cx="2651880" cy="153294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715000" y="3844535"/>
            <a:ext cx="2658382" cy="2631490"/>
          </a:xfrm>
          <a:prstGeom prst="rect">
            <a:avLst/>
          </a:prstGeom>
          <a:ln>
            <a:solidFill>
              <a:schemeClr val="tx1"/>
            </a:solidFill>
          </a:ln>
        </p:spPr>
        <p:txBody>
          <a:bodyPr wrap="square">
            <a:spAutoFit/>
          </a:bodyPr>
          <a:lstStyle/>
          <a:p>
            <a:pPr marL="285750" indent="-285750">
              <a:buFont typeface="Arial" panose="020B0604020202020204" pitchFamily="34" charset="0"/>
              <a:buChar char="•"/>
            </a:pPr>
            <a:r>
              <a:rPr lang="en-US" sz="1500" b="1" dirty="0">
                <a:solidFill>
                  <a:prstClr val="black"/>
                </a:solidFill>
              </a:rPr>
              <a:t>Administration of tPA at stroke centers  =   10% - 20% of ischemic stroke patients</a:t>
            </a:r>
          </a:p>
          <a:p>
            <a:pPr marL="285750" indent="-285750">
              <a:buFont typeface="Arial" panose="020B0604020202020204" pitchFamily="34" charset="0"/>
              <a:buChar char="•"/>
            </a:pPr>
            <a:endParaRPr lang="en-US" sz="1500" b="1" dirty="0">
              <a:solidFill>
                <a:prstClr val="black"/>
              </a:solidFill>
            </a:endParaRPr>
          </a:p>
          <a:p>
            <a:pPr marL="285750" indent="-285750">
              <a:buFont typeface="Arial" panose="020B0604020202020204" pitchFamily="34" charset="0"/>
              <a:buChar char="•"/>
            </a:pPr>
            <a:r>
              <a:rPr lang="en-US" sz="1500" b="1" dirty="0">
                <a:solidFill>
                  <a:prstClr val="black"/>
                </a:solidFill>
              </a:rPr>
              <a:t>Administration of tPA outside of stroke centers = 1% - 2% (without telestroke) and 10% - 20% (with telestroke)</a:t>
            </a:r>
          </a:p>
        </p:txBody>
      </p:sp>
      <p:pic>
        <p:nvPicPr>
          <p:cNvPr id="10242"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48424" y="5637978"/>
            <a:ext cx="3399328" cy="485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Rural Successes</a:t>
            </a:r>
            <a:endParaRPr lang="en-US" sz="2800" b="1" dirty="0">
              <a:solidFill>
                <a:schemeClr val="bg1"/>
              </a:solidFill>
            </a:endParaRPr>
          </a:p>
        </p:txBody>
      </p:sp>
      <p:sp>
        <p:nvSpPr>
          <p:cNvPr id="3" name="AutoShape 2" descr="Image result for telehealth"/>
          <p:cNvSpPr>
            <a:spLocks noChangeAspect="1" noChangeArrowheads="1"/>
          </p:cNvSpPr>
          <p:nvPr/>
        </p:nvSpPr>
        <p:spPr bwMode="auto">
          <a:xfrm>
            <a:off x="155575" y="-8302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telehealth"/>
          <p:cNvSpPr>
            <a:spLocks noChangeAspect="1" noChangeArrowheads="1"/>
          </p:cNvSpPr>
          <p:nvPr/>
        </p:nvSpPr>
        <p:spPr bwMode="auto">
          <a:xfrm>
            <a:off x="307975" y="-6778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Image result for telehealth"/>
          <p:cNvSpPr>
            <a:spLocks noChangeAspect="1" noChangeArrowheads="1"/>
          </p:cNvSpPr>
          <p:nvPr/>
        </p:nvSpPr>
        <p:spPr bwMode="auto">
          <a:xfrm>
            <a:off x="460375" y="-5254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6" name="Picture 8" descr="https://blog.pokitdok.com/wp-content/uploads/2015/04/drsoutherland_rev.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9613" y="3891086"/>
            <a:ext cx="2256140" cy="1504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5009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1138749" y="722313"/>
            <a:ext cx="7124888" cy="685800"/>
          </a:xfrm>
          <a:prstGeom prst="rect">
            <a:avLst/>
          </a:prstGeom>
        </p:spPr>
        <p:txBody>
          <a:bodyPr vert="horz" lIns="91440" tIns="45720" rIns="91440" bIns="45720" rtlCol="0" anchor="b">
            <a:noAutofit/>
          </a:bodyPr>
          <a:lstStyle>
            <a:lvl1pPr algn="l" defTabSz="9144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400" b="1" dirty="0" smtClean="0">
                <a:solidFill>
                  <a:srgbClr val="4D8AA1"/>
                </a:solidFill>
              </a:rPr>
              <a:t>Mobile Pre-Hospital Telestroke</a:t>
            </a:r>
            <a:endParaRPr lang="en-US" sz="3400" b="1" dirty="0">
              <a:solidFill>
                <a:srgbClr val="4D8AA1"/>
              </a:solidFill>
            </a:endParaRPr>
          </a:p>
        </p:txBody>
      </p:sp>
      <p:sp>
        <p:nvSpPr>
          <p:cNvPr id="10" name="TextBox 9"/>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Rural Successes</a:t>
            </a:r>
            <a:endParaRPr lang="en-US" sz="2800" b="1" dirty="0">
              <a:solidFill>
                <a:schemeClr val="bg1"/>
              </a:solidFill>
            </a:endParaRPr>
          </a:p>
        </p:txBody>
      </p:sp>
      <p:sp>
        <p:nvSpPr>
          <p:cNvPr id="3" name="AutoShape 2" descr="Image result for telehealth"/>
          <p:cNvSpPr>
            <a:spLocks noChangeAspect="1" noChangeArrowheads="1"/>
          </p:cNvSpPr>
          <p:nvPr/>
        </p:nvSpPr>
        <p:spPr bwMode="auto">
          <a:xfrm>
            <a:off x="155575" y="-8302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telehealth"/>
          <p:cNvSpPr>
            <a:spLocks noChangeAspect="1" noChangeArrowheads="1"/>
          </p:cNvSpPr>
          <p:nvPr/>
        </p:nvSpPr>
        <p:spPr bwMode="auto">
          <a:xfrm>
            <a:off x="307975" y="-6778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Image result for telehealth"/>
          <p:cNvSpPr>
            <a:spLocks noChangeAspect="1" noChangeArrowheads="1"/>
          </p:cNvSpPr>
          <p:nvPr/>
        </p:nvSpPr>
        <p:spPr bwMode="auto">
          <a:xfrm>
            <a:off x="460375" y="-5254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5262" y="4191000"/>
            <a:ext cx="2598265" cy="1970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5106" y="1408113"/>
            <a:ext cx="4038600" cy="2654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4194039"/>
            <a:ext cx="3075876" cy="1967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55601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64176" y="1108336"/>
            <a:ext cx="3526824" cy="492443"/>
          </a:xfrm>
          <a:prstGeom prst="rect">
            <a:avLst/>
          </a:prstGeom>
          <a:noFill/>
        </p:spPr>
        <p:txBody>
          <a:bodyPr wrap="square" rtlCol="0">
            <a:spAutoFit/>
          </a:bodyPr>
          <a:lstStyle/>
          <a:p>
            <a:pPr algn="ctr"/>
            <a:r>
              <a:rPr lang="en-US" sz="2600" b="1" dirty="0" smtClean="0"/>
              <a:t>Parkinson’s Care</a:t>
            </a:r>
            <a:endParaRPr lang="en-US" sz="2600" b="1" dirty="0"/>
          </a:p>
        </p:txBody>
      </p:sp>
      <p:pic>
        <p:nvPicPr>
          <p:cNvPr id="9" name="Picture 2" descr="http://students.cis.uab.edu/kelseycp/parkinson%27s%20man.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2991" y="1752600"/>
            <a:ext cx="3133725"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diseasespictures.com/wp-content/uploads/2012/11/Parkinsons-Disease-3.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38600" y="736315"/>
            <a:ext cx="3720348" cy="278130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38600" y="3657600"/>
            <a:ext cx="4692340" cy="2855991"/>
          </a:xfrm>
          <a:prstGeom prst="rect">
            <a:avLst/>
          </a:prstGeom>
        </p:spPr>
      </p:pic>
      <p:sp>
        <p:nvSpPr>
          <p:cNvPr id="16" name="Text Box 3"/>
          <p:cNvSpPr txBox="1">
            <a:spLocks noChangeArrowheads="1"/>
          </p:cNvSpPr>
          <p:nvPr/>
        </p:nvSpPr>
        <p:spPr bwMode="auto">
          <a:xfrm>
            <a:off x="4191000" y="3810000"/>
            <a:ext cx="4114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b="1" dirty="0" smtClean="0">
                <a:solidFill>
                  <a:schemeClr val="bg1"/>
                </a:solidFill>
              </a:rPr>
              <a:t>This program has saved patients roughly 20,000 miles of travel</a:t>
            </a:r>
            <a:endParaRPr lang="en-US" b="1" dirty="0">
              <a:solidFill>
                <a:schemeClr val="bg1"/>
              </a:solidFill>
            </a:endParaRPr>
          </a:p>
        </p:txBody>
      </p:sp>
      <p:sp>
        <p:nvSpPr>
          <p:cNvPr id="7" name="TextBox 6"/>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Rural Successes</a:t>
            </a:r>
            <a:endParaRPr lang="en-US" sz="2800" b="1" dirty="0">
              <a:solidFill>
                <a:schemeClr val="bg1"/>
              </a:solidFill>
            </a:endParaRPr>
          </a:p>
        </p:txBody>
      </p:sp>
    </p:spTree>
    <p:extLst>
      <p:ext uri="{BB962C8B-B14F-4D97-AF65-F5344CB8AC3E}">
        <p14:creationId xmlns:p14="http://schemas.microsoft.com/office/powerpoint/2010/main" val="26319789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524000" y="827831"/>
            <a:ext cx="6041424" cy="492443"/>
          </a:xfrm>
          <a:prstGeom prst="rect">
            <a:avLst/>
          </a:prstGeom>
          <a:noFill/>
        </p:spPr>
        <p:txBody>
          <a:bodyPr wrap="square" rtlCol="0">
            <a:spAutoFit/>
          </a:bodyPr>
          <a:lstStyle/>
          <a:p>
            <a:pPr algn="ctr"/>
            <a:r>
              <a:rPr lang="en-US" sz="2600" b="1" dirty="0" smtClean="0"/>
              <a:t>Retinopathy Screening</a:t>
            </a:r>
            <a:endParaRPr lang="en-US" sz="2600" b="1" dirty="0"/>
          </a:p>
        </p:txBody>
      </p:sp>
      <p:sp>
        <p:nvSpPr>
          <p:cNvPr id="7" name="TextBox 6"/>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Rural Successes</a:t>
            </a:r>
            <a:endParaRPr lang="en-US" sz="2800" b="1" dirty="0">
              <a:solidFill>
                <a:schemeClr val="bg1"/>
              </a:solidFill>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400" y="1447800"/>
            <a:ext cx="7683500" cy="46037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165011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469" y="2609241"/>
            <a:ext cx="2562225" cy="2901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34517" y="1824392"/>
            <a:ext cx="6457950" cy="4019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6" descr="http://telehealth.med.miami.edu/images/homepage-displays/md_school_oto_exa1.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06071" y="901062"/>
            <a:ext cx="1805585" cy="15151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33600" y="735324"/>
            <a:ext cx="4332606" cy="923330"/>
          </a:xfrm>
          <a:prstGeom prst="rect">
            <a:avLst/>
          </a:prstGeom>
          <a:noFill/>
        </p:spPr>
        <p:txBody>
          <a:bodyPr wrap="square" rtlCol="0">
            <a:spAutoFit/>
          </a:bodyPr>
          <a:lstStyle/>
          <a:p>
            <a:pPr algn="ctr"/>
            <a:r>
              <a:rPr lang="en-US" b="1" dirty="0">
                <a:solidFill>
                  <a:prstClr val="black"/>
                </a:solidFill>
              </a:rPr>
              <a:t>Types of School Based Telemedicine Care Provided – 2011 Survey of 46 Organizations</a:t>
            </a:r>
          </a:p>
        </p:txBody>
      </p:sp>
      <p:sp>
        <p:nvSpPr>
          <p:cNvPr id="8" name="TextBox 7"/>
          <p:cNvSpPr txBox="1"/>
          <p:nvPr/>
        </p:nvSpPr>
        <p:spPr>
          <a:xfrm>
            <a:off x="4648200" y="0"/>
            <a:ext cx="3429000" cy="492443"/>
          </a:xfrm>
          <a:prstGeom prst="rect">
            <a:avLst/>
          </a:prstGeom>
          <a:noFill/>
        </p:spPr>
        <p:txBody>
          <a:bodyPr wrap="square" rtlCol="0">
            <a:spAutoFit/>
          </a:bodyPr>
          <a:lstStyle/>
          <a:p>
            <a:pPr algn="ctr"/>
            <a:r>
              <a:rPr lang="en-US" sz="2600" b="1" dirty="0" smtClean="0">
                <a:solidFill>
                  <a:schemeClr val="bg1"/>
                </a:solidFill>
              </a:rPr>
              <a:t>Rural Successes</a:t>
            </a:r>
            <a:endParaRPr lang="en-US" sz="2600" b="1" dirty="0">
              <a:solidFill>
                <a:schemeClr val="bg1"/>
              </a:solidFill>
            </a:endParaRPr>
          </a:p>
        </p:txBody>
      </p:sp>
      <p:pic>
        <p:nvPicPr>
          <p:cNvPr id="1026" name="Picture 2" descr="North can control medical devices and a camera from his offi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990333"/>
            <a:ext cx="1901217" cy="142591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telepractic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4600" y="5147636"/>
            <a:ext cx="2057400" cy="137719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r. David Wacker &amp; Dr. Alyssa Suess (former ILEND trainee) discussing telehealth cas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57536" y="5147636"/>
            <a:ext cx="1866900" cy="1400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5255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648200" y="0"/>
            <a:ext cx="3429000" cy="492443"/>
          </a:xfrm>
          <a:prstGeom prst="rect">
            <a:avLst/>
          </a:prstGeom>
          <a:noFill/>
        </p:spPr>
        <p:txBody>
          <a:bodyPr wrap="square" rtlCol="0">
            <a:spAutoFit/>
          </a:bodyPr>
          <a:lstStyle/>
          <a:p>
            <a:pPr algn="ctr"/>
            <a:r>
              <a:rPr lang="en-US" sz="2600" b="1" dirty="0" smtClean="0">
                <a:solidFill>
                  <a:schemeClr val="bg1"/>
                </a:solidFill>
              </a:rPr>
              <a:t>Rural Successes</a:t>
            </a:r>
            <a:endParaRPr lang="en-US" sz="2600" b="1" dirty="0">
              <a:solidFill>
                <a:schemeClr val="bg1"/>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300" y="1219200"/>
            <a:ext cx="7543800" cy="5010650"/>
          </a:xfrm>
          <a:prstGeom prst="rect">
            <a:avLst/>
          </a:prstGeom>
        </p:spPr>
      </p:pic>
      <p:sp>
        <p:nvSpPr>
          <p:cNvPr id="11" name="TextBox 10"/>
          <p:cNvSpPr txBox="1"/>
          <p:nvPr/>
        </p:nvSpPr>
        <p:spPr>
          <a:xfrm>
            <a:off x="1543692" y="726757"/>
            <a:ext cx="6041424" cy="461665"/>
          </a:xfrm>
          <a:prstGeom prst="rect">
            <a:avLst/>
          </a:prstGeom>
          <a:noFill/>
        </p:spPr>
        <p:txBody>
          <a:bodyPr wrap="square" rtlCol="0">
            <a:spAutoFit/>
          </a:bodyPr>
          <a:lstStyle/>
          <a:p>
            <a:pPr algn="ctr"/>
            <a:r>
              <a:rPr lang="en-US" sz="2400" b="1" dirty="0" smtClean="0"/>
              <a:t>High Risk OB</a:t>
            </a:r>
            <a:endParaRPr lang="en-US" sz="2400" b="1" dirty="0"/>
          </a:p>
        </p:txBody>
      </p:sp>
    </p:spTree>
    <p:extLst>
      <p:ext uri="{BB962C8B-B14F-4D97-AF65-F5344CB8AC3E}">
        <p14:creationId xmlns:p14="http://schemas.microsoft.com/office/powerpoint/2010/main" val="40924849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71803" y="685800"/>
            <a:ext cx="8809003" cy="646331"/>
          </a:xfrm>
          <a:prstGeom prst="rect">
            <a:avLst/>
          </a:prstGeom>
          <a:noFill/>
        </p:spPr>
        <p:txBody>
          <a:bodyPr wrap="square" rtlCol="0">
            <a:spAutoFit/>
          </a:bodyPr>
          <a:lstStyle/>
          <a:p>
            <a:pPr algn="ctr"/>
            <a:r>
              <a:rPr lang="en-US" b="1" dirty="0">
                <a:solidFill>
                  <a:prstClr val="black"/>
                </a:solidFill>
              </a:rPr>
              <a:t>Remote Patient Monitoring: Real Patients/Real Outcomes – </a:t>
            </a:r>
          </a:p>
          <a:p>
            <a:pPr algn="ctr"/>
            <a:r>
              <a:rPr lang="en-US" b="1" dirty="0">
                <a:solidFill>
                  <a:prstClr val="black"/>
                </a:solidFill>
              </a:rPr>
              <a:t>Medium Sized Rural Health System</a:t>
            </a:r>
          </a:p>
        </p:txBody>
      </p:sp>
      <p:pic>
        <p:nvPicPr>
          <p:cNvPr id="1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45732" y="1447800"/>
            <a:ext cx="5661143" cy="4259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6" descr="https://encrypted-tbn0.gstatic.com/images?q=tbn:ANd9GcSfWcQ_FL_ryFsOCtZUIGS28wP64c2Gd-rAKvBYL9sOwotcQI1i"/>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1907"/>
          <a:stretch/>
        </p:blipFill>
        <p:spPr bwMode="auto">
          <a:xfrm rot="687978">
            <a:off x="6856039" y="1293636"/>
            <a:ext cx="1684447" cy="168265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Rural Successes</a:t>
            </a:r>
            <a:endParaRPr lang="en-US" sz="2800" b="1" dirty="0">
              <a:solidFill>
                <a:schemeClr val="bg1"/>
              </a:solidFill>
            </a:endParaRPr>
          </a:p>
        </p:txBody>
      </p:sp>
    </p:spTree>
    <p:extLst>
      <p:ext uri="{BB962C8B-B14F-4D97-AF65-F5344CB8AC3E}">
        <p14:creationId xmlns:p14="http://schemas.microsoft.com/office/powerpoint/2010/main" val="12625454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1803" y="633884"/>
            <a:ext cx="8809003" cy="646331"/>
          </a:xfrm>
          <a:prstGeom prst="rect">
            <a:avLst/>
          </a:prstGeom>
          <a:noFill/>
        </p:spPr>
        <p:txBody>
          <a:bodyPr wrap="square" rtlCol="0">
            <a:spAutoFit/>
          </a:bodyPr>
          <a:lstStyle/>
          <a:p>
            <a:pPr algn="ctr"/>
            <a:r>
              <a:rPr lang="en-US" b="1" dirty="0">
                <a:solidFill>
                  <a:prstClr val="black"/>
                </a:solidFill>
              </a:rPr>
              <a:t>Remote Patient Monitoring: Real Patients/Real Outcomes – </a:t>
            </a:r>
          </a:p>
          <a:p>
            <a:pPr algn="ctr"/>
            <a:r>
              <a:rPr lang="en-US" b="1" dirty="0">
                <a:solidFill>
                  <a:prstClr val="black"/>
                </a:solidFill>
              </a:rPr>
              <a:t>Small Rural FQHC Look-Alike</a:t>
            </a:r>
          </a:p>
        </p:txBody>
      </p:sp>
      <p:pic>
        <p:nvPicPr>
          <p:cNvPr id="10" name="Picture 3" descr="rc com h_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31786" y="1472084"/>
            <a:ext cx="1680834"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a:endCxn id="4101" idx="1"/>
          </p:cNvCxnSpPr>
          <p:nvPr/>
        </p:nvCxnSpPr>
        <p:spPr>
          <a:xfrm>
            <a:off x="4800600" y="2396412"/>
            <a:ext cx="1219200" cy="1"/>
          </a:xfrm>
          <a:prstGeom prst="straightConnector1">
            <a:avLst/>
          </a:prstGeom>
          <a:ln w="57150">
            <a:solidFill>
              <a:srgbClr val="2B39C3"/>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13"/>
          <p:cNvPicPr/>
          <p:nvPr/>
        </p:nvPicPr>
        <p:blipFill rotWithShape="1">
          <a:blip r:embed="rId4" cstate="email">
            <a:extLst>
              <a:ext uri="{28A0092B-C50C-407E-A947-70E740481C1C}">
                <a14:useLocalDpi xmlns:a14="http://schemas.microsoft.com/office/drawing/2010/main"/>
              </a:ext>
            </a:extLst>
          </a:blip>
          <a:srcRect/>
          <a:stretch/>
        </p:blipFill>
        <p:spPr bwMode="auto">
          <a:xfrm>
            <a:off x="360299" y="3454590"/>
            <a:ext cx="2611501" cy="1827494"/>
          </a:xfrm>
          <a:prstGeom prst="rect">
            <a:avLst/>
          </a:prstGeom>
          <a:noFill/>
        </p:spPr>
      </p:pic>
      <p:pic>
        <p:nvPicPr>
          <p:cNvPr id="4099"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543800" y="1228299"/>
            <a:ext cx="1260095" cy="2240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191000" y="3346196"/>
            <a:ext cx="2895600" cy="369332"/>
          </a:xfrm>
          <a:prstGeom prst="rect">
            <a:avLst/>
          </a:prstGeom>
          <a:noFill/>
        </p:spPr>
        <p:txBody>
          <a:bodyPr wrap="square" rtlCol="0">
            <a:spAutoFit/>
          </a:bodyPr>
          <a:lstStyle/>
          <a:p>
            <a:r>
              <a:rPr lang="en-US" b="1" dirty="0">
                <a:solidFill>
                  <a:prstClr val="black"/>
                </a:solidFill>
              </a:rPr>
              <a:t>Replication Underway</a:t>
            </a:r>
          </a:p>
        </p:txBody>
      </p:sp>
      <p:pic>
        <p:nvPicPr>
          <p:cNvPr id="4101" name="Picture 5" descr="logo"/>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019800" y="1474624"/>
            <a:ext cx="1772670" cy="184357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352800" y="3834284"/>
            <a:ext cx="5219734" cy="1844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647509" y="5873726"/>
            <a:ext cx="6381396" cy="369332"/>
          </a:xfrm>
          <a:prstGeom prst="rect">
            <a:avLst/>
          </a:prstGeom>
        </p:spPr>
        <p:txBody>
          <a:bodyPr wrap="square">
            <a:spAutoFit/>
          </a:bodyPr>
          <a:lstStyle/>
          <a:p>
            <a:r>
              <a:rPr lang="en-US" b="1" dirty="0">
                <a:solidFill>
                  <a:prstClr val="black"/>
                </a:solidFill>
              </a:rPr>
              <a:t>http://cotnexperience.blogspot.com/p/blog-page.html</a:t>
            </a:r>
          </a:p>
        </p:txBody>
      </p:sp>
      <p:sp>
        <p:nvSpPr>
          <p:cNvPr id="8" name="TextBox 7"/>
          <p:cNvSpPr txBox="1"/>
          <p:nvPr/>
        </p:nvSpPr>
        <p:spPr>
          <a:xfrm>
            <a:off x="304800" y="1474624"/>
            <a:ext cx="2667000" cy="1754326"/>
          </a:xfrm>
          <a:prstGeom prst="rect">
            <a:avLst/>
          </a:prstGeom>
          <a:noFill/>
          <a:ln>
            <a:solidFill>
              <a:srgbClr val="002060"/>
            </a:solidFill>
          </a:ln>
        </p:spPr>
        <p:txBody>
          <a:bodyPr wrap="square" rtlCol="0">
            <a:spAutoFit/>
          </a:bodyPr>
          <a:lstStyle/>
          <a:p>
            <a:pPr marL="285750" indent="-285750">
              <a:buFont typeface="Arial" panose="020B0604020202020204" pitchFamily="34" charset="0"/>
              <a:buChar char="•"/>
            </a:pPr>
            <a:r>
              <a:rPr lang="en-US" b="1" dirty="0">
                <a:solidFill>
                  <a:prstClr val="black"/>
                </a:solidFill>
              </a:rPr>
              <a:t>72% decrease in costs</a:t>
            </a:r>
          </a:p>
          <a:p>
            <a:pPr marL="285750" indent="-285750">
              <a:buFont typeface="Arial" panose="020B0604020202020204" pitchFamily="34" charset="0"/>
              <a:buChar char="•"/>
            </a:pPr>
            <a:r>
              <a:rPr lang="en-US" b="1" dirty="0">
                <a:solidFill>
                  <a:prstClr val="black"/>
                </a:solidFill>
              </a:rPr>
              <a:t>50% decrease in hospital bed days</a:t>
            </a:r>
          </a:p>
          <a:p>
            <a:pPr marL="285750" indent="-285750">
              <a:buFont typeface="Arial" panose="020B0604020202020204" pitchFamily="34" charset="0"/>
              <a:buChar char="•"/>
            </a:pPr>
            <a:r>
              <a:rPr lang="en-US" b="1" dirty="0">
                <a:solidFill>
                  <a:prstClr val="black"/>
                </a:solidFill>
              </a:rPr>
              <a:t>81% decrease in ER visits</a:t>
            </a:r>
          </a:p>
        </p:txBody>
      </p:sp>
      <p:sp>
        <p:nvSpPr>
          <p:cNvPr id="12" name="TextBox 11"/>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Rural Successes</a:t>
            </a:r>
            <a:endParaRPr lang="en-US" sz="2800" b="1" dirty="0">
              <a:solidFill>
                <a:schemeClr val="bg1"/>
              </a:solidFill>
            </a:endParaRPr>
          </a:p>
        </p:txBody>
      </p:sp>
    </p:spTree>
    <p:extLst>
      <p:ext uri="{BB962C8B-B14F-4D97-AF65-F5344CB8AC3E}">
        <p14:creationId xmlns:p14="http://schemas.microsoft.com/office/powerpoint/2010/main" val="32992377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Rural Successes</a:t>
            </a:r>
            <a:endParaRPr lang="en-US" sz="2800" b="1" dirty="0">
              <a:solidFill>
                <a:schemeClr val="bg1"/>
              </a:solidFill>
            </a:endParaRPr>
          </a:p>
        </p:txBody>
      </p:sp>
      <p:pic>
        <p:nvPicPr>
          <p:cNvPr id="3076" name="Picture 4" descr="http://www.tedeytan.com/wp-content/uploads/2011/06/ECHO-Clinic-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670" y="838200"/>
            <a:ext cx="5718168" cy="46742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239838" y="838200"/>
            <a:ext cx="2362200" cy="590931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Chronic Pain</a:t>
            </a:r>
          </a:p>
          <a:p>
            <a:pPr marL="285750" indent="-285750">
              <a:buFont typeface="Arial" panose="020B0604020202020204" pitchFamily="34" charset="0"/>
              <a:buChar char="•"/>
            </a:pPr>
            <a:r>
              <a:rPr lang="en-US" dirty="0" smtClean="0"/>
              <a:t>Palliative Care</a:t>
            </a:r>
          </a:p>
          <a:p>
            <a:pPr marL="285750" indent="-285750">
              <a:buFont typeface="Arial" panose="020B0604020202020204" pitchFamily="34" charset="0"/>
              <a:buChar char="•"/>
            </a:pPr>
            <a:r>
              <a:rPr lang="en-US" dirty="0" smtClean="0"/>
              <a:t>Dementia Care</a:t>
            </a:r>
          </a:p>
          <a:p>
            <a:pPr marL="285750" indent="-285750">
              <a:buFont typeface="Arial" panose="020B0604020202020204" pitchFamily="34" charset="0"/>
              <a:buChar char="•"/>
            </a:pPr>
            <a:r>
              <a:rPr lang="en-US" dirty="0" smtClean="0"/>
              <a:t>HIV/AIDS</a:t>
            </a:r>
          </a:p>
          <a:p>
            <a:pPr marL="285750" indent="-285750">
              <a:buFont typeface="Arial" panose="020B0604020202020204" pitchFamily="34" charset="0"/>
              <a:buChar char="•"/>
            </a:pPr>
            <a:r>
              <a:rPr lang="en-US" dirty="0" smtClean="0"/>
              <a:t>Epilepsy</a:t>
            </a:r>
          </a:p>
          <a:p>
            <a:pPr marL="285750" indent="-285750">
              <a:buFont typeface="Arial" panose="020B0604020202020204" pitchFamily="34" charset="0"/>
              <a:buChar char="•"/>
            </a:pPr>
            <a:r>
              <a:rPr lang="en-US" dirty="0" smtClean="0"/>
              <a:t>Rheumatology</a:t>
            </a:r>
          </a:p>
          <a:p>
            <a:pPr marL="285750" indent="-285750">
              <a:buFont typeface="Arial" panose="020B0604020202020204" pitchFamily="34" charset="0"/>
              <a:buChar char="•"/>
            </a:pPr>
            <a:r>
              <a:rPr lang="en-US" dirty="0" smtClean="0"/>
              <a:t>Addictions</a:t>
            </a:r>
          </a:p>
          <a:p>
            <a:pPr marL="285750" indent="-285750">
              <a:buFont typeface="Arial" panose="020B0604020202020204" pitchFamily="34" charset="0"/>
              <a:buChar char="•"/>
            </a:pPr>
            <a:r>
              <a:rPr lang="en-US" dirty="0" smtClean="0"/>
              <a:t>Hepatitis C</a:t>
            </a:r>
          </a:p>
          <a:p>
            <a:pPr marL="285750" indent="-285750">
              <a:buFont typeface="Arial" panose="020B0604020202020204" pitchFamily="34" charset="0"/>
              <a:buChar char="•"/>
            </a:pPr>
            <a:r>
              <a:rPr lang="en-US" dirty="0" smtClean="0"/>
              <a:t>Diabetes</a:t>
            </a:r>
          </a:p>
          <a:p>
            <a:pPr marL="285750" indent="-285750">
              <a:buFont typeface="Arial" panose="020B0604020202020204" pitchFamily="34" charset="0"/>
              <a:buChar char="•"/>
            </a:pPr>
            <a:r>
              <a:rPr lang="en-US" dirty="0" smtClean="0"/>
              <a:t>Weight Management</a:t>
            </a:r>
          </a:p>
          <a:p>
            <a:pPr marL="285750" indent="-285750">
              <a:buFont typeface="Arial" panose="020B0604020202020204" pitchFamily="34" charset="0"/>
              <a:buChar char="•"/>
            </a:pPr>
            <a:r>
              <a:rPr lang="en-US" dirty="0" smtClean="0"/>
              <a:t>Osteoporosis</a:t>
            </a:r>
          </a:p>
          <a:p>
            <a:pPr marL="285750" indent="-285750">
              <a:buFont typeface="Arial" panose="020B0604020202020204" pitchFamily="34" charset="0"/>
              <a:buChar char="•"/>
            </a:pPr>
            <a:r>
              <a:rPr lang="en-US" dirty="0" smtClean="0"/>
              <a:t>Developmental Pediatrics</a:t>
            </a:r>
          </a:p>
          <a:p>
            <a:pPr marL="285750" indent="-285750">
              <a:buFont typeface="Arial" panose="020B0604020202020204" pitchFamily="34" charset="0"/>
              <a:buChar char="•"/>
            </a:pPr>
            <a:r>
              <a:rPr lang="en-US" dirty="0" smtClean="0"/>
              <a:t>Psychiatry</a:t>
            </a:r>
          </a:p>
          <a:p>
            <a:pPr marL="285750" indent="-285750">
              <a:buFont typeface="Arial" panose="020B0604020202020204" pitchFamily="34" charset="0"/>
              <a:buChar char="•"/>
            </a:pPr>
            <a:r>
              <a:rPr lang="en-US" dirty="0" smtClean="0"/>
              <a:t>High Risk Pregnancy</a:t>
            </a:r>
          </a:p>
          <a:p>
            <a:pPr marL="285750" indent="-285750">
              <a:buFont typeface="Arial" panose="020B0604020202020204" pitchFamily="34" charset="0"/>
              <a:buChar char="•"/>
            </a:pPr>
            <a:r>
              <a:rPr lang="en-US" dirty="0" smtClean="0"/>
              <a:t>And Many More…</a:t>
            </a:r>
          </a:p>
          <a:p>
            <a:endParaRPr lang="en-US" dirty="0" smtClean="0"/>
          </a:p>
          <a:p>
            <a:endParaRPr lang="en-US" dirty="0"/>
          </a:p>
        </p:txBody>
      </p:sp>
    </p:spTree>
    <p:extLst>
      <p:ext uri="{BB962C8B-B14F-4D97-AF65-F5344CB8AC3E}">
        <p14:creationId xmlns:p14="http://schemas.microsoft.com/office/powerpoint/2010/main" val="39913229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3">
            <a:extLst>
              <a:ext uri="{28A0092B-C50C-407E-A947-70E740481C1C}">
                <a14:useLocalDpi xmlns:a14="http://schemas.microsoft.com/office/drawing/2010/main" val="0"/>
              </a:ext>
            </a:extLst>
          </a:blip>
          <a:srcRect t="7343" b="1548"/>
          <a:stretch/>
        </p:blipFill>
        <p:spPr bwMode="auto">
          <a:xfrm>
            <a:off x="1295285" y="1369199"/>
            <a:ext cx="6438900" cy="4610100"/>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4514735" y="16823"/>
            <a:ext cx="3746352" cy="523220"/>
          </a:xfrm>
          <a:prstGeom prst="rect">
            <a:avLst/>
          </a:prstGeom>
          <a:noFill/>
        </p:spPr>
        <p:txBody>
          <a:bodyPr wrap="square" rtlCol="0">
            <a:spAutoFit/>
          </a:bodyPr>
          <a:lstStyle/>
          <a:p>
            <a:pPr algn="ctr"/>
            <a:r>
              <a:rPr lang="en-US" sz="2800" b="1" dirty="0" smtClean="0">
                <a:solidFill>
                  <a:schemeClr val="bg1"/>
                </a:solidFill>
              </a:rPr>
              <a:t>Paradigm Shift</a:t>
            </a:r>
            <a:endParaRPr lang="en-US" sz="2800" b="1" dirty="0">
              <a:solidFill>
                <a:schemeClr val="bg1"/>
              </a:solidFill>
            </a:endParaRPr>
          </a:p>
        </p:txBody>
      </p:sp>
      <p:sp>
        <p:nvSpPr>
          <p:cNvPr id="3" name="Title 2"/>
          <p:cNvSpPr>
            <a:spLocks noGrp="1"/>
          </p:cNvSpPr>
          <p:nvPr>
            <p:ph type="title"/>
          </p:nvPr>
        </p:nvSpPr>
        <p:spPr>
          <a:xfrm>
            <a:off x="719531" y="609600"/>
            <a:ext cx="7565008" cy="685800"/>
          </a:xfrm>
        </p:spPr>
        <p:txBody>
          <a:bodyPr>
            <a:normAutofit/>
          </a:bodyPr>
          <a:lstStyle/>
          <a:p>
            <a:r>
              <a:rPr lang="en-US" sz="3200" b="1" dirty="0" smtClean="0"/>
              <a:t>Telehealth </a:t>
            </a:r>
            <a:r>
              <a:rPr lang="en-US" sz="3200" b="1" dirty="0"/>
              <a:t>flips the paradigm </a:t>
            </a:r>
          </a:p>
        </p:txBody>
      </p:sp>
    </p:spTree>
    <p:extLst>
      <p:ext uri="{BB962C8B-B14F-4D97-AF65-F5344CB8AC3E}">
        <p14:creationId xmlns:p14="http://schemas.microsoft.com/office/powerpoint/2010/main" val="5836504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2" descr="C:\Users\Jay's Laptop\Documents\SELFIE CARTOON.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17455" y="1295400"/>
            <a:ext cx="5295901" cy="427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Around the Bend</a:t>
            </a:r>
            <a:endParaRPr lang="en-US" sz="2800" b="1" dirty="0">
              <a:solidFill>
                <a:schemeClr val="bg1"/>
              </a:solidFill>
            </a:endParaRPr>
          </a:p>
        </p:txBody>
      </p:sp>
    </p:spTree>
    <p:extLst>
      <p:ext uri="{BB962C8B-B14F-4D97-AF65-F5344CB8AC3E}">
        <p14:creationId xmlns:p14="http://schemas.microsoft.com/office/powerpoint/2010/main" val="39615897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Around the Bend</a:t>
            </a:r>
            <a:endParaRPr lang="en-US" sz="2800" b="1" dirty="0">
              <a:solidFill>
                <a:schemeClr val="bg1"/>
              </a:solidFill>
            </a:endParaRPr>
          </a:p>
        </p:txBody>
      </p:sp>
      <p:pic>
        <p:nvPicPr>
          <p:cNvPr id="5" name="Picture 2" descr="http://healthpopuli.com/wp-content/uploads/2015/09/Growing-Telehealth-Options-%E2%80%93-On-Demand-Medicine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1999" y="1981200"/>
            <a:ext cx="7720125" cy="4343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1800pharmacy.com/Images/Design/VHC-Billboard.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471806" y="914400"/>
            <a:ext cx="3897270" cy="1235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6453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a.parsons.edu/~limam240/blogimages/25.gif"/>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14400" y="533400"/>
            <a:ext cx="3962400" cy="406146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nap.edu/images/cover.php?id=13021&amp;type=covers45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57800" y="1905000"/>
            <a:ext cx="2524478" cy="38035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Around the Bend</a:t>
            </a:r>
            <a:endParaRPr lang="en-US" sz="2800" b="1" dirty="0">
              <a:solidFill>
                <a:schemeClr val="bg1"/>
              </a:solidFill>
            </a:endParaRPr>
          </a:p>
        </p:txBody>
      </p:sp>
    </p:spTree>
    <p:extLst>
      <p:ext uri="{BB962C8B-B14F-4D97-AF65-F5344CB8AC3E}">
        <p14:creationId xmlns:p14="http://schemas.microsoft.com/office/powerpoint/2010/main" val="38560546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56270" y="652271"/>
            <a:ext cx="7682523" cy="1143138"/>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68580" indent="0" algn="ctr">
              <a:buNone/>
            </a:pPr>
            <a:r>
              <a:rPr lang="en-US" sz="3200" b="1" dirty="0" smtClean="0"/>
              <a:t>Integration of telehealth into mainstream care delivery</a:t>
            </a:r>
            <a:endParaRPr lang="en-US" sz="3200" b="1" dirty="0"/>
          </a:p>
        </p:txBody>
      </p:sp>
      <p:pic>
        <p:nvPicPr>
          <p:cNvPr id="8" name="Picture 2" descr="Well designed, succinct and compelling analysis from Accenture Consulting on virtual health and its ability (in conjunction with in-person patient care) to address cost and capacity challenges. The infographic above illustrates three common primary care scenarios and how virtual (digital) health can result in time savings that translate into avoided costs. Too often a focus on virtual (digital) health’s ability to improve patient outcomes and satisfaction neglects the economic value of time savings from increased efficiency. Not only does this lead to real economic value, but also greater quality of care as clinicians are afforded more time to focus on patient care for those that need it the mos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57470" y="1752600"/>
            <a:ext cx="4087445" cy="411195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924713" y="6006813"/>
            <a:ext cx="7396101" cy="276999"/>
          </a:xfrm>
          <a:prstGeom prst="rect">
            <a:avLst/>
          </a:prstGeom>
        </p:spPr>
        <p:txBody>
          <a:bodyPr wrap="square">
            <a:spAutoFit/>
          </a:bodyPr>
          <a:lstStyle/>
          <a:p>
            <a:pPr algn="ctr"/>
            <a:r>
              <a:rPr lang="en-US" sz="1200" dirty="0">
                <a:hlinkClick r:id="rId4"/>
              </a:rPr>
              <a:t>https://</a:t>
            </a:r>
            <a:r>
              <a:rPr lang="en-US" sz="1200" dirty="0" smtClean="0">
                <a:hlinkClick r:id="rId4"/>
              </a:rPr>
              <a:t>www.accenture.com/us-en/insight-virtual-health.aspx</a:t>
            </a:r>
            <a:r>
              <a:rPr lang="en-US" sz="1200" dirty="0" smtClean="0"/>
              <a:t> </a:t>
            </a:r>
            <a:endParaRPr lang="en-US" sz="1200" dirty="0"/>
          </a:p>
        </p:txBody>
      </p:sp>
      <p:sp>
        <p:nvSpPr>
          <p:cNvPr id="6" name="TextBox 5"/>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Around the Bend</a:t>
            </a:r>
            <a:endParaRPr lang="en-US" sz="2800" b="1" dirty="0">
              <a:solidFill>
                <a:schemeClr val="bg1"/>
              </a:solidFill>
            </a:endParaRPr>
          </a:p>
        </p:txBody>
      </p:sp>
    </p:spTree>
    <p:extLst>
      <p:ext uri="{BB962C8B-B14F-4D97-AF65-F5344CB8AC3E}">
        <p14:creationId xmlns:p14="http://schemas.microsoft.com/office/powerpoint/2010/main" val="20127956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Show of Hands</a:t>
            </a:r>
            <a:endParaRPr lang="en-US" sz="2800" b="1" dirty="0">
              <a:solidFill>
                <a:schemeClr val="bg1"/>
              </a:solidFill>
            </a:endParaRPr>
          </a:p>
        </p:txBody>
      </p:sp>
      <p:sp>
        <p:nvSpPr>
          <p:cNvPr id="7" name="Title 1"/>
          <p:cNvSpPr txBox="1">
            <a:spLocks/>
          </p:cNvSpPr>
          <p:nvPr/>
        </p:nvSpPr>
        <p:spPr>
          <a:xfrm>
            <a:off x="793080" y="990600"/>
            <a:ext cx="7467600" cy="1792916"/>
          </a:xfrm>
          <a:prstGeom prst="rect">
            <a:avLst/>
          </a:prstGeom>
        </p:spPr>
        <p:txBody>
          <a:bodyPr>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100" b="1" dirty="0" smtClean="0"/>
              <a:t>What percent of outpatient care can be effectively done virtually?</a:t>
            </a:r>
            <a:endParaRPr lang="en-US" b="1" dirty="0"/>
          </a:p>
        </p:txBody>
      </p:sp>
      <p:sp>
        <p:nvSpPr>
          <p:cNvPr id="10" name="Subtitle 2"/>
          <p:cNvSpPr txBox="1">
            <a:spLocks/>
          </p:cNvSpPr>
          <p:nvPr/>
        </p:nvSpPr>
        <p:spPr>
          <a:xfrm>
            <a:off x="766448" y="2859716"/>
            <a:ext cx="7869490" cy="3421412"/>
          </a:xfrm>
          <a:prstGeom prst="rect">
            <a:avLst/>
          </a:prstGeom>
        </p:spPr>
        <p:txBody>
          <a:bodyPr>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742950" indent="-742950">
              <a:buFont typeface="+mj-lt"/>
              <a:buAutoNum type="alphaLcPeriod"/>
            </a:pPr>
            <a:r>
              <a:rPr lang="en-US" sz="3200" b="1" dirty="0" smtClean="0">
                <a:solidFill>
                  <a:schemeClr val="accent1"/>
                </a:solidFill>
                <a:latin typeface="+mj-lt"/>
                <a:ea typeface="+mj-ea"/>
                <a:cs typeface="+mj-cs"/>
              </a:rPr>
              <a:t>15% or less</a:t>
            </a:r>
            <a:endParaRPr lang="en-US" sz="3200" b="1" dirty="0">
              <a:solidFill>
                <a:schemeClr val="accent1"/>
              </a:solidFill>
              <a:latin typeface="+mj-lt"/>
              <a:ea typeface="+mj-ea"/>
              <a:cs typeface="+mj-cs"/>
            </a:endParaRPr>
          </a:p>
          <a:p>
            <a:pPr marL="742950" indent="-742950">
              <a:buFont typeface="+mj-lt"/>
              <a:buAutoNum type="alphaLcPeriod"/>
            </a:pPr>
            <a:r>
              <a:rPr lang="en-US" sz="3200" b="1" dirty="0" smtClean="0">
                <a:solidFill>
                  <a:schemeClr val="accent1"/>
                </a:solidFill>
                <a:latin typeface="+mj-lt"/>
                <a:ea typeface="+mj-ea"/>
                <a:cs typeface="+mj-cs"/>
              </a:rPr>
              <a:t>50% or less</a:t>
            </a:r>
            <a:endParaRPr lang="en-US" sz="3200" b="1" dirty="0">
              <a:solidFill>
                <a:schemeClr val="accent1"/>
              </a:solidFill>
              <a:latin typeface="+mj-lt"/>
              <a:ea typeface="+mj-ea"/>
              <a:cs typeface="+mj-cs"/>
            </a:endParaRPr>
          </a:p>
          <a:p>
            <a:pPr marL="742950" indent="-742950">
              <a:buFont typeface="+mj-lt"/>
              <a:buAutoNum type="alphaLcPeriod"/>
            </a:pPr>
            <a:r>
              <a:rPr lang="en-US" sz="3200" b="1" dirty="0" smtClean="0">
                <a:solidFill>
                  <a:schemeClr val="accent1"/>
                </a:solidFill>
                <a:latin typeface="+mj-lt"/>
                <a:ea typeface="+mj-ea"/>
                <a:cs typeface="+mj-cs"/>
              </a:rPr>
              <a:t>70% or less</a:t>
            </a:r>
          </a:p>
          <a:p>
            <a:pPr marL="742950" indent="-742950">
              <a:buFont typeface="+mj-lt"/>
              <a:buAutoNum type="alphaLcPeriod"/>
            </a:pPr>
            <a:r>
              <a:rPr lang="en-US" sz="3200" b="1" dirty="0" smtClean="0">
                <a:solidFill>
                  <a:schemeClr val="accent1"/>
                </a:solidFill>
                <a:latin typeface="+mj-lt"/>
                <a:ea typeface="+mj-ea"/>
                <a:cs typeface="+mj-cs"/>
              </a:rPr>
              <a:t>More than 70%</a:t>
            </a:r>
            <a:endParaRPr lang="en-US" sz="3200" b="1" dirty="0">
              <a:solidFill>
                <a:schemeClr val="accent1"/>
              </a:solidFill>
              <a:latin typeface="+mj-lt"/>
              <a:ea typeface="+mj-ea"/>
              <a:cs typeface="+mj-cs"/>
            </a:endParaRPr>
          </a:p>
          <a:p>
            <a:endParaRPr lang="en-US" b="1" dirty="0"/>
          </a:p>
        </p:txBody>
      </p:sp>
    </p:spTree>
    <p:extLst>
      <p:ext uri="{BB962C8B-B14F-4D97-AF65-F5344CB8AC3E}">
        <p14:creationId xmlns:p14="http://schemas.microsoft.com/office/powerpoint/2010/main" val="9236853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638040" y="51128"/>
            <a:ext cx="3468744" cy="523220"/>
          </a:xfrm>
          <a:prstGeom prst="rect">
            <a:avLst/>
          </a:prstGeom>
        </p:spPr>
        <p:txBody>
          <a:bodyPr wrap="square">
            <a:spAutoFit/>
          </a:bodyPr>
          <a:lstStyle/>
          <a:p>
            <a:pPr algn="ctr"/>
            <a:r>
              <a:rPr lang="en-US" sz="2800" b="1" dirty="0" smtClean="0">
                <a:solidFill>
                  <a:schemeClr val="bg1"/>
                </a:solidFill>
              </a:rPr>
              <a:t>Access</a:t>
            </a:r>
            <a:endParaRPr lang="en-US" sz="2800" b="1" dirty="0">
              <a:solidFill>
                <a:schemeClr val="bg1"/>
              </a:solidFill>
            </a:endParaRPr>
          </a:p>
        </p:txBody>
      </p:sp>
      <p:sp>
        <p:nvSpPr>
          <p:cNvPr id="8" name="Title 1"/>
          <p:cNvSpPr>
            <a:spLocks noGrp="1"/>
          </p:cNvSpPr>
          <p:nvPr>
            <p:ph type="title"/>
          </p:nvPr>
        </p:nvSpPr>
        <p:spPr>
          <a:xfrm>
            <a:off x="965596" y="696097"/>
            <a:ext cx="7344888" cy="685800"/>
          </a:xfrm>
        </p:spPr>
        <p:txBody>
          <a:bodyPr>
            <a:noAutofit/>
          </a:bodyPr>
          <a:lstStyle/>
          <a:p>
            <a:pPr algn="ctr"/>
            <a:r>
              <a:rPr lang="en-US" sz="3400" b="1" dirty="0" smtClean="0"/>
              <a:t>Reasons for Adoption Abound</a:t>
            </a:r>
            <a:endParaRPr lang="en-US" sz="3400" b="1" dirty="0"/>
          </a:p>
        </p:txBody>
      </p:sp>
      <p:pic>
        <p:nvPicPr>
          <p:cNvPr id="5126" name="Picture 6" descr="http://youthfellowship.org/wp-content/uploads/20130422-Filling-the-Void-A.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26080" y="2802805"/>
            <a:ext cx="3124200" cy="1784350"/>
          </a:xfrm>
          <a:prstGeom prst="rect">
            <a:avLst/>
          </a:prstGeom>
          <a:noFill/>
          <a:extLst>
            <a:ext uri="{909E8E84-426E-40DD-AFC4-6F175D3DCCD1}">
              <a14:hiddenFill xmlns:a14="http://schemas.microsoft.com/office/drawing/2010/main">
                <a:solidFill>
                  <a:srgbClr val="FFFFFF"/>
                </a:solidFill>
              </a14:hiddenFill>
            </a:ext>
          </a:extLst>
        </p:spPr>
      </p:pic>
      <p:sp>
        <p:nvSpPr>
          <p:cNvPr id="2" name="Oval Callout 1"/>
          <p:cNvSpPr/>
          <p:nvPr/>
        </p:nvSpPr>
        <p:spPr>
          <a:xfrm rot="616582">
            <a:off x="5523536" y="1777124"/>
            <a:ext cx="2522052" cy="1140656"/>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 need a psychiatrist</a:t>
            </a:r>
            <a:endParaRPr lang="en-US" dirty="0">
              <a:solidFill>
                <a:schemeClr val="tx1"/>
              </a:solidFill>
            </a:endParaRPr>
          </a:p>
        </p:txBody>
      </p:sp>
      <p:sp>
        <p:nvSpPr>
          <p:cNvPr id="10" name="Oval Callout 9"/>
          <p:cNvSpPr/>
          <p:nvPr/>
        </p:nvSpPr>
        <p:spPr>
          <a:xfrm rot="20864824">
            <a:off x="3018394" y="1407516"/>
            <a:ext cx="2522052" cy="1140656"/>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 need a dermatologist</a:t>
            </a:r>
            <a:endParaRPr lang="en-US" dirty="0">
              <a:solidFill>
                <a:schemeClr val="tx1"/>
              </a:solidFill>
            </a:endParaRPr>
          </a:p>
        </p:txBody>
      </p:sp>
      <p:sp>
        <p:nvSpPr>
          <p:cNvPr id="11" name="Oval Callout 10"/>
          <p:cNvSpPr/>
          <p:nvPr/>
        </p:nvSpPr>
        <p:spPr>
          <a:xfrm rot="20369923">
            <a:off x="509711" y="2563266"/>
            <a:ext cx="2522052" cy="1140656"/>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 need a clinician after hours</a:t>
            </a:r>
            <a:endParaRPr lang="en-US" dirty="0">
              <a:solidFill>
                <a:schemeClr val="tx1"/>
              </a:solidFill>
            </a:endParaRPr>
          </a:p>
        </p:txBody>
      </p:sp>
      <p:sp>
        <p:nvSpPr>
          <p:cNvPr id="12" name="Oval Callout 11"/>
          <p:cNvSpPr/>
          <p:nvPr/>
        </p:nvSpPr>
        <p:spPr>
          <a:xfrm rot="1135083">
            <a:off x="5734314" y="3679239"/>
            <a:ext cx="2522052" cy="1140656"/>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 need a pediatrician</a:t>
            </a:r>
            <a:endParaRPr lang="en-US" dirty="0">
              <a:solidFill>
                <a:schemeClr val="tx1"/>
              </a:solidFill>
            </a:endParaRPr>
          </a:p>
        </p:txBody>
      </p:sp>
      <p:sp>
        <p:nvSpPr>
          <p:cNvPr id="13" name="Oval Callout 12"/>
          <p:cNvSpPr/>
          <p:nvPr/>
        </p:nvSpPr>
        <p:spPr>
          <a:xfrm rot="20372157">
            <a:off x="810531" y="4213014"/>
            <a:ext cx="2522052" cy="1140656"/>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 need an OB/GYN</a:t>
            </a:r>
            <a:endParaRPr lang="en-US" dirty="0">
              <a:solidFill>
                <a:schemeClr val="tx1"/>
              </a:solidFill>
            </a:endParaRPr>
          </a:p>
        </p:txBody>
      </p:sp>
      <p:sp>
        <p:nvSpPr>
          <p:cNvPr id="14" name="Oval Callout 13"/>
          <p:cNvSpPr/>
          <p:nvPr/>
        </p:nvSpPr>
        <p:spPr>
          <a:xfrm rot="571709">
            <a:off x="3377014" y="4627604"/>
            <a:ext cx="2522052" cy="1140656"/>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 need a cardiologist</a:t>
            </a:r>
            <a:endParaRPr lang="en-US" dirty="0">
              <a:solidFill>
                <a:schemeClr val="tx1"/>
              </a:solidFill>
            </a:endParaRPr>
          </a:p>
        </p:txBody>
      </p:sp>
    </p:spTree>
    <p:extLst>
      <p:ext uri="{BB962C8B-B14F-4D97-AF65-F5344CB8AC3E}">
        <p14:creationId xmlns:p14="http://schemas.microsoft.com/office/powerpoint/2010/main" val="14828497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638040" y="51128"/>
            <a:ext cx="3468744" cy="523220"/>
          </a:xfrm>
          <a:prstGeom prst="rect">
            <a:avLst/>
          </a:prstGeom>
        </p:spPr>
        <p:txBody>
          <a:bodyPr wrap="square">
            <a:spAutoFit/>
          </a:bodyPr>
          <a:lstStyle/>
          <a:p>
            <a:pPr algn="ctr"/>
            <a:r>
              <a:rPr lang="en-US" sz="2800" b="1" dirty="0" smtClean="0">
                <a:solidFill>
                  <a:schemeClr val="bg1"/>
                </a:solidFill>
              </a:rPr>
              <a:t>Outcomes</a:t>
            </a:r>
            <a:endParaRPr lang="en-US" sz="2800" b="1" dirty="0">
              <a:solidFill>
                <a:schemeClr val="bg1"/>
              </a:solidFill>
            </a:endParaRPr>
          </a:p>
        </p:txBody>
      </p:sp>
      <p:sp>
        <p:nvSpPr>
          <p:cNvPr id="14" name="Oval Callout 13"/>
          <p:cNvSpPr/>
          <p:nvPr/>
        </p:nvSpPr>
        <p:spPr>
          <a:xfrm rot="21041417">
            <a:off x="3504654" y="4539886"/>
            <a:ext cx="2522052" cy="1140656"/>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Access to Clinician Continuing Ed</a:t>
            </a:r>
            <a:endParaRPr lang="en-US" dirty="0">
              <a:solidFill>
                <a:schemeClr val="tx1"/>
              </a:solidFill>
            </a:endParaRPr>
          </a:p>
        </p:txBody>
      </p:sp>
      <p:pic>
        <p:nvPicPr>
          <p:cNvPr id="7170" name="Picture 2" descr="http://cheyenneregional.org/toolkit/uploads/2013/02/How_Improve.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57400" y="2672492"/>
            <a:ext cx="4210050" cy="1815604"/>
          </a:xfrm>
          <a:prstGeom prst="rect">
            <a:avLst/>
          </a:prstGeom>
          <a:noFill/>
          <a:extLst>
            <a:ext uri="{909E8E84-426E-40DD-AFC4-6F175D3DCCD1}">
              <a14:hiddenFill xmlns:a14="http://schemas.microsoft.com/office/drawing/2010/main">
                <a:solidFill>
                  <a:srgbClr val="FFFFFF"/>
                </a:solidFill>
              </a14:hiddenFill>
            </a:ext>
          </a:extLst>
        </p:spPr>
      </p:pic>
      <p:sp>
        <p:nvSpPr>
          <p:cNvPr id="2" name="Oval Callout 1"/>
          <p:cNvSpPr/>
          <p:nvPr/>
        </p:nvSpPr>
        <p:spPr>
          <a:xfrm rot="616582">
            <a:off x="5953430" y="1954424"/>
            <a:ext cx="2522052" cy="1140656"/>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Access to Preventive Screening</a:t>
            </a:r>
            <a:endParaRPr lang="en-US" dirty="0">
              <a:solidFill>
                <a:schemeClr val="tx1"/>
              </a:solidFill>
            </a:endParaRPr>
          </a:p>
        </p:txBody>
      </p:sp>
      <p:sp>
        <p:nvSpPr>
          <p:cNvPr id="10" name="Oval Callout 9"/>
          <p:cNvSpPr/>
          <p:nvPr/>
        </p:nvSpPr>
        <p:spPr>
          <a:xfrm rot="20864824">
            <a:off x="3070024" y="1529639"/>
            <a:ext cx="2726041" cy="1294635"/>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Improved Chronic Disease Management</a:t>
            </a:r>
            <a:endParaRPr lang="en-US" dirty="0">
              <a:solidFill>
                <a:schemeClr val="tx1"/>
              </a:solidFill>
            </a:endParaRPr>
          </a:p>
        </p:txBody>
      </p:sp>
      <p:sp>
        <p:nvSpPr>
          <p:cNvPr id="11" name="Oval Callout 10"/>
          <p:cNvSpPr/>
          <p:nvPr/>
        </p:nvSpPr>
        <p:spPr>
          <a:xfrm rot="20369923">
            <a:off x="502921" y="1837029"/>
            <a:ext cx="2522052" cy="1375449"/>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Access to Patient Education</a:t>
            </a:r>
            <a:endParaRPr lang="en-US" dirty="0">
              <a:solidFill>
                <a:schemeClr val="tx1"/>
              </a:solidFill>
            </a:endParaRPr>
          </a:p>
        </p:txBody>
      </p:sp>
      <p:sp>
        <p:nvSpPr>
          <p:cNvPr id="13" name="Oval Callout 12"/>
          <p:cNvSpPr/>
          <p:nvPr/>
        </p:nvSpPr>
        <p:spPr>
          <a:xfrm rot="641080">
            <a:off x="686467" y="4261799"/>
            <a:ext cx="2522052" cy="122266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Access to Best Practices for Patient Safety</a:t>
            </a:r>
            <a:endParaRPr lang="en-US" dirty="0">
              <a:solidFill>
                <a:schemeClr val="tx1"/>
              </a:solidFill>
            </a:endParaRPr>
          </a:p>
        </p:txBody>
      </p:sp>
      <p:sp>
        <p:nvSpPr>
          <p:cNvPr id="12" name="Oval Callout 11"/>
          <p:cNvSpPr/>
          <p:nvPr/>
        </p:nvSpPr>
        <p:spPr>
          <a:xfrm rot="1135083">
            <a:off x="6014108" y="3591522"/>
            <a:ext cx="2522052" cy="1140656"/>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Increased Treatment Compliance</a:t>
            </a:r>
            <a:endParaRPr lang="en-US" dirty="0">
              <a:solidFill>
                <a:schemeClr val="tx1"/>
              </a:solidFill>
            </a:endParaRPr>
          </a:p>
        </p:txBody>
      </p:sp>
      <p:sp>
        <p:nvSpPr>
          <p:cNvPr id="15" name="Title 1"/>
          <p:cNvSpPr txBox="1">
            <a:spLocks/>
          </p:cNvSpPr>
          <p:nvPr/>
        </p:nvSpPr>
        <p:spPr>
          <a:xfrm>
            <a:off x="885463" y="685800"/>
            <a:ext cx="7344888" cy="685800"/>
          </a:xfrm>
          <a:prstGeom prst="rect">
            <a:avLst/>
          </a:prstGeom>
        </p:spPr>
        <p:txBody>
          <a:bodyPr vert="horz" lIns="0" tIns="45720" rIns="91440" bIns="45720" rtlCol="0" anchor="ctr">
            <a:noAutofit/>
          </a:bodyPr>
          <a:lstStyle>
            <a:lvl1pPr algn="l" defTabSz="457200" rtl="0" eaLnBrk="1" latinLnBrk="0" hangingPunct="1">
              <a:spcBef>
                <a:spcPct val="0"/>
              </a:spcBef>
              <a:buNone/>
              <a:defRPr sz="2800" b="1" i="0" kern="1200">
                <a:solidFill>
                  <a:srgbClr val="3F4F2D"/>
                </a:solidFill>
                <a:latin typeface="Verdana"/>
                <a:ea typeface="+mj-ea"/>
                <a:cs typeface="Verdana"/>
              </a:defRPr>
            </a:lvl1pPr>
          </a:lstStyle>
          <a:p>
            <a:pPr algn="ctr"/>
            <a:r>
              <a:rPr lang="en-US" sz="3400" dirty="0" smtClean="0"/>
              <a:t>Reasons for Adoption Abound</a:t>
            </a:r>
            <a:endParaRPr lang="en-US" sz="3400" dirty="0"/>
          </a:p>
        </p:txBody>
      </p:sp>
    </p:spTree>
    <p:extLst>
      <p:ext uri="{BB962C8B-B14F-4D97-AF65-F5344CB8AC3E}">
        <p14:creationId xmlns:p14="http://schemas.microsoft.com/office/powerpoint/2010/main" val="16736646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638040" y="51128"/>
            <a:ext cx="3468744" cy="523220"/>
          </a:xfrm>
          <a:prstGeom prst="rect">
            <a:avLst/>
          </a:prstGeom>
        </p:spPr>
        <p:txBody>
          <a:bodyPr wrap="square">
            <a:spAutoFit/>
          </a:bodyPr>
          <a:lstStyle/>
          <a:p>
            <a:pPr algn="ctr"/>
            <a:r>
              <a:rPr lang="en-US" sz="2800" b="1" dirty="0" smtClean="0">
                <a:solidFill>
                  <a:schemeClr val="bg1"/>
                </a:solidFill>
              </a:rPr>
              <a:t>Costs</a:t>
            </a:r>
            <a:endParaRPr lang="en-US" sz="2800" b="1" dirty="0">
              <a:solidFill>
                <a:schemeClr val="bg1"/>
              </a:solidFill>
            </a:endParaRPr>
          </a:p>
        </p:txBody>
      </p:sp>
      <p:sp>
        <p:nvSpPr>
          <p:cNvPr id="14" name="Oval Callout 13"/>
          <p:cNvSpPr/>
          <p:nvPr/>
        </p:nvSpPr>
        <p:spPr>
          <a:xfrm rot="21041417">
            <a:off x="3070636" y="4509508"/>
            <a:ext cx="2522052" cy="1140656"/>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Medical Errors</a:t>
            </a:r>
            <a:endParaRPr lang="en-US" dirty="0">
              <a:solidFill>
                <a:schemeClr val="tx1"/>
              </a:solidFill>
            </a:endParaRPr>
          </a:p>
        </p:txBody>
      </p:sp>
      <p:sp>
        <p:nvSpPr>
          <p:cNvPr id="2" name="Oval Callout 1"/>
          <p:cNvSpPr/>
          <p:nvPr/>
        </p:nvSpPr>
        <p:spPr>
          <a:xfrm rot="616582">
            <a:off x="6009336" y="2578013"/>
            <a:ext cx="2522052" cy="1140656"/>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Unnecessary Transfers</a:t>
            </a:r>
            <a:endParaRPr lang="en-US" dirty="0">
              <a:solidFill>
                <a:schemeClr val="tx1"/>
              </a:solidFill>
            </a:endParaRPr>
          </a:p>
        </p:txBody>
      </p:sp>
      <p:sp>
        <p:nvSpPr>
          <p:cNvPr id="10" name="Oval Callout 9"/>
          <p:cNvSpPr/>
          <p:nvPr/>
        </p:nvSpPr>
        <p:spPr>
          <a:xfrm rot="20864824">
            <a:off x="4437992" y="1417524"/>
            <a:ext cx="2726041" cy="1294635"/>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Recruitment and Retention</a:t>
            </a:r>
            <a:endParaRPr lang="en-US" dirty="0">
              <a:solidFill>
                <a:schemeClr val="tx1"/>
              </a:solidFill>
            </a:endParaRPr>
          </a:p>
        </p:txBody>
      </p:sp>
      <p:sp>
        <p:nvSpPr>
          <p:cNvPr id="11" name="Oval Callout 10"/>
          <p:cNvSpPr/>
          <p:nvPr/>
        </p:nvSpPr>
        <p:spPr>
          <a:xfrm rot="20369923">
            <a:off x="502921" y="1837029"/>
            <a:ext cx="2522052" cy="1375449"/>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Readmission Penalties</a:t>
            </a:r>
            <a:endParaRPr lang="en-US" dirty="0">
              <a:solidFill>
                <a:schemeClr val="tx1"/>
              </a:solidFill>
            </a:endParaRPr>
          </a:p>
        </p:txBody>
      </p:sp>
      <p:sp>
        <p:nvSpPr>
          <p:cNvPr id="13" name="Oval Callout 12"/>
          <p:cNvSpPr/>
          <p:nvPr/>
        </p:nvSpPr>
        <p:spPr>
          <a:xfrm rot="641080">
            <a:off x="624880" y="3833768"/>
            <a:ext cx="2522052" cy="122266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Meaningful Use Penalties</a:t>
            </a:r>
            <a:endParaRPr lang="en-US" dirty="0">
              <a:solidFill>
                <a:schemeClr val="tx1"/>
              </a:solidFill>
            </a:endParaRPr>
          </a:p>
        </p:txBody>
      </p:sp>
      <p:sp>
        <p:nvSpPr>
          <p:cNvPr id="12" name="Oval Callout 11"/>
          <p:cNvSpPr/>
          <p:nvPr/>
        </p:nvSpPr>
        <p:spPr>
          <a:xfrm rot="1135083">
            <a:off x="5755593" y="4033748"/>
            <a:ext cx="2522052" cy="1140656"/>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Reputation and Patient Satisfaction</a:t>
            </a:r>
            <a:endParaRPr lang="en-US" dirty="0">
              <a:solidFill>
                <a:schemeClr val="tx1"/>
              </a:solidFill>
            </a:endParaRPr>
          </a:p>
        </p:txBody>
      </p:sp>
      <p:pic>
        <p:nvPicPr>
          <p:cNvPr id="8194" name="Picture 2" descr="http://www.vctechnologysolutions.net/images/reduceCost.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35564" y="2143125"/>
            <a:ext cx="3571875" cy="2200275"/>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p:cNvSpPr>
            <a:spLocks noGrp="1"/>
          </p:cNvSpPr>
          <p:nvPr>
            <p:ph type="title"/>
          </p:nvPr>
        </p:nvSpPr>
        <p:spPr>
          <a:xfrm>
            <a:off x="1049550" y="727803"/>
            <a:ext cx="7344888" cy="685800"/>
          </a:xfrm>
        </p:spPr>
        <p:txBody>
          <a:bodyPr>
            <a:noAutofit/>
          </a:bodyPr>
          <a:lstStyle/>
          <a:p>
            <a:pPr algn="ctr"/>
            <a:r>
              <a:rPr lang="en-US" sz="3400" b="1" dirty="0" smtClean="0"/>
              <a:t>Reasons for Adoption Abound</a:t>
            </a:r>
            <a:endParaRPr lang="en-US" sz="3400" b="1" dirty="0"/>
          </a:p>
        </p:txBody>
      </p:sp>
    </p:spTree>
    <p:extLst>
      <p:ext uri="{BB962C8B-B14F-4D97-AF65-F5344CB8AC3E}">
        <p14:creationId xmlns:p14="http://schemas.microsoft.com/office/powerpoint/2010/main" val="1765124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701193" y="11242"/>
            <a:ext cx="3335767" cy="523220"/>
          </a:xfrm>
          <a:prstGeom prst="rect">
            <a:avLst/>
          </a:prstGeom>
          <a:noFill/>
        </p:spPr>
        <p:txBody>
          <a:bodyPr wrap="square" rtlCol="0">
            <a:spAutoFit/>
          </a:bodyPr>
          <a:lstStyle/>
          <a:p>
            <a:pPr algn="ctr"/>
            <a:r>
              <a:rPr lang="en-US" sz="2800" b="1" dirty="0" smtClean="0">
                <a:solidFill>
                  <a:schemeClr val="bg1"/>
                </a:solidFill>
              </a:rPr>
              <a:t>Show of Hands</a:t>
            </a:r>
            <a:endParaRPr lang="en-US" sz="2800" b="1" dirty="0">
              <a:solidFill>
                <a:schemeClr val="bg1"/>
              </a:solidFill>
            </a:endParaRPr>
          </a:p>
        </p:txBody>
      </p:sp>
      <p:sp>
        <p:nvSpPr>
          <p:cNvPr id="7" name="Title 1"/>
          <p:cNvSpPr txBox="1">
            <a:spLocks/>
          </p:cNvSpPr>
          <p:nvPr/>
        </p:nvSpPr>
        <p:spPr>
          <a:xfrm>
            <a:off x="793080" y="1066800"/>
            <a:ext cx="7467600" cy="1792916"/>
          </a:xfrm>
          <a:prstGeom prst="rect">
            <a:avLst/>
          </a:prstGeom>
        </p:spPr>
        <p:txBody>
          <a:bodyPr>
            <a:normAutofit fontScale="82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100" b="1" dirty="0" smtClean="0"/>
              <a:t>House calls are better than virtual care because the provider:</a:t>
            </a:r>
            <a:r>
              <a:rPr lang="en-US" b="1" dirty="0" smtClean="0"/>
              <a:t/>
            </a:r>
            <a:br>
              <a:rPr lang="en-US" b="1" dirty="0" smtClean="0"/>
            </a:br>
            <a:endParaRPr lang="en-US" b="1" dirty="0"/>
          </a:p>
        </p:txBody>
      </p:sp>
      <p:sp>
        <p:nvSpPr>
          <p:cNvPr id="10" name="Subtitle 2"/>
          <p:cNvSpPr txBox="1">
            <a:spLocks/>
          </p:cNvSpPr>
          <p:nvPr/>
        </p:nvSpPr>
        <p:spPr>
          <a:xfrm>
            <a:off x="766448" y="2286000"/>
            <a:ext cx="7869490" cy="3421412"/>
          </a:xfrm>
          <a:prstGeom prst="rect">
            <a:avLst/>
          </a:prstGeom>
        </p:spPr>
        <p:txBody>
          <a:bodyPr>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742950" indent="-742950">
              <a:buFont typeface="+mj-lt"/>
              <a:buAutoNum type="alphaLcPeriod"/>
            </a:pPr>
            <a:r>
              <a:rPr lang="en-US" sz="3200" b="1" dirty="0">
                <a:solidFill>
                  <a:schemeClr val="accent1"/>
                </a:solidFill>
                <a:latin typeface="+mj-lt"/>
                <a:ea typeface="+mj-ea"/>
                <a:cs typeface="+mj-cs"/>
              </a:rPr>
              <a:t>Has patient's medical </a:t>
            </a:r>
            <a:r>
              <a:rPr lang="en-US" sz="3200" b="1" dirty="0" smtClean="0">
                <a:solidFill>
                  <a:schemeClr val="accent1"/>
                </a:solidFill>
                <a:latin typeface="+mj-lt"/>
                <a:ea typeface="+mj-ea"/>
                <a:cs typeface="+mj-cs"/>
              </a:rPr>
              <a:t>history</a:t>
            </a:r>
            <a:endParaRPr lang="en-US" sz="3200" b="1" dirty="0">
              <a:solidFill>
                <a:schemeClr val="accent1"/>
              </a:solidFill>
              <a:latin typeface="+mj-lt"/>
              <a:ea typeface="+mj-ea"/>
              <a:cs typeface="+mj-cs"/>
            </a:endParaRPr>
          </a:p>
          <a:p>
            <a:pPr marL="742950" indent="-742950">
              <a:buFont typeface="+mj-lt"/>
              <a:buAutoNum type="alphaLcPeriod"/>
            </a:pPr>
            <a:r>
              <a:rPr lang="en-US" sz="3200" b="1" dirty="0">
                <a:solidFill>
                  <a:schemeClr val="accent1"/>
                </a:solidFill>
                <a:latin typeface="+mj-lt"/>
                <a:ea typeface="+mj-ea"/>
                <a:cs typeface="+mj-cs"/>
              </a:rPr>
              <a:t>Can touch the </a:t>
            </a:r>
            <a:r>
              <a:rPr lang="en-US" sz="3200" b="1" dirty="0" smtClean="0">
                <a:solidFill>
                  <a:schemeClr val="accent1"/>
                </a:solidFill>
                <a:latin typeface="+mj-lt"/>
                <a:ea typeface="+mj-ea"/>
                <a:cs typeface="+mj-cs"/>
              </a:rPr>
              <a:t>patient</a:t>
            </a:r>
            <a:endParaRPr lang="en-US" sz="3200" b="1" dirty="0">
              <a:solidFill>
                <a:schemeClr val="accent1"/>
              </a:solidFill>
              <a:latin typeface="+mj-lt"/>
              <a:ea typeface="+mj-ea"/>
              <a:cs typeface="+mj-cs"/>
            </a:endParaRPr>
          </a:p>
          <a:p>
            <a:pPr marL="742950" indent="-742950">
              <a:buFont typeface="+mj-lt"/>
              <a:buAutoNum type="alphaLcPeriod"/>
            </a:pPr>
            <a:r>
              <a:rPr lang="en-US" sz="3200" b="1" dirty="0">
                <a:solidFill>
                  <a:schemeClr val="accent1"/>
                </a:solidFill>
                <a:latin typeface="+mj-lt"/>
                <a:ea typeface="+mj-ea"/>
                <a:cs typeface="+mj-cs"/>
              </a:rPr>
              <a:t>Can use medical </a:t>
            </a:r>
            <a:r>
              <a:rPr lang="en-US" sz="3200" b="1" dirty="0" smtClean="0">
                <a:solidFill>
                  <a:schemeClr val="accent1"/>
                </a:solidFill>
                <a:latin typeface="+mj-lt"/>
                <a:ea typeface="+mj-ea"/>
                <a:cs typeface="+mj-cs"/>
              </a:rPr>
              <a:t>devices</a:t>
            </a:r>
          </a:p>
          <a:p>
            <a:pPr marL="742950" indent="-742950">
              <a:buFont typeface="+mj-lt"/>
              <a:buAutoNum type="alphaLcPeriod"/>
            </a:pPr>
            <a:r>
              <a:rPr lang="en-US" sz="3200" b="1" dirty="0" smtClean="0">
                <a:solidFill>
                  <a:schemeClr val="accent1"/>
                </a:solidFill>
                <a:latin typeface="+mj-lt"/>
                <a:ea typeface="+mj-ea"/>
                <a:cs typeface="+mj-cs"/>
              </a:rPr>
              <a:t>Virtual </a:t>
            </a:r>
            <a:r>
              <a:rPr lang="en-US" sz="3200" b="1" dirty="0">
                <a:solidFill>
                  <a:schemeClr val="accent1"/>
                </a:solidFill>
                <a:latin typeface="+mj-lt"/>
                <a:ea typeface="+mj-ea"/>
                <a:cs typeface="+mj-cs"/>
              </a:rPr>
              <a:t>care is equivalent</a:t>
            </a:r>
          </a:p>
          <a:p>
            <a:endParaRPr lang="en-US" b="1" dirty="0"/>
          </a:p>
        </p:txBody>
      </p:sp>
    </p:spTree>
    <p:extLst>
      <p:ext uri="{BB962C8B-B14F-4D97-AF65-F5344CB8AC3E}">
        <p14:creationId xmlns:p14="http://schemas.microsoft.com/office/powerpoint/2010/main" val="34361111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cdn2.hubspot.net/hub/207145/file-2443238043-jpg/Cartoons/RH_1114_MSC_RHLogoInComic5_NAM_ENG.jpg?t=142310884244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255023" y="1482810"/>
            <a:ext cx="4766034" cy="443529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638040" y="51128"/>
            <a:ext cx="3468744" cy="523220"/>
          </a:xfrm>
          <a:prstGeom prst="rect">
            <a:avLst/>
          </a:prstGeom>
        </p:spPr>
        <p:txBody>
          <a:bodyPr wrap="square">
            <a:spAutoFit/>
          </a:bodyPr>
          <a:lstStyle/>
          <a:p>
            <a:pPr algn="ctr"/>
            <a:r>
              <a:rPr lang="en-US" sz="2800" b="1" dirty="0" smtClean="0">
                <a:solidFill>
                  <a:schemeClr val="bg1"/>
                </a:solidFill>
              </a:rPr>
              <a:t>Challenges</a:t>
            </a:r>
            <a:endParaRPr lang="en-US" sz="2800" b="1" dirty="0">
              <a:solidFill>
                <a:schemeClr val="bg1"/>
              </a:solidFill>
            </a:endParaRPr>
          </a:p>
        </p:txBody>
      </p:sp>
      <p:sp>
        <p:nvSpPr>
          <p:cNvPr id="8" name="Title 1"/>
          <p:cNvSpPr>
            <a:spLocks noGrp="1"/>
          </p:cNvSpPr>
          <p:nvPr>
            <p:ph type="title"/>
          </p:nvPr>
        </p:nvSpPr>
        <p:spPr>
          <a:xfrm>
            <a:off x="761896" y="685800"/>
            <a:ext cx="7344888" cy="685800"/>
          </a:xfrm>
        </p:spPr>
        <p:txBody>
          <a:bodyPr>
            <a:noAutofit/>
          </a:bodyPr>
          <a:lstStyle/>
          <a:p>
            <a:pPr algn="ctr"/>
            <a:r>
              <a:rPr lang="en-US" sz="3400" dirty="0" smtClean="0"/>
              <a:t>But The Struggle Is Real</a:t>
            </a:r>
            <a:endParaRPr lang="en-US" sz="3400" b="1" dirty="0"/>
          </a:p>
        </p:txBody>
      </p:sp>
    </p:spTree>
    <p:extLst>
      <p:ext uri="{BB962C8B-B14F-4D97-AF65-F5344CB8AC3E}">
        <p14:creationId xmlns:p14="http://schemas.microsoft.com/office/powerpoint/2010/main" val="39401376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uofmhealth.org/sites/default/files/quality_safety/images/quality-safety-excellenc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177" y="1066800"/>
            <a:ext cx="7294245" cy="2667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Quality and Safety?</a:t>
            </a:r>
            <a:endParaRPr lang="en-US" sz="2600" b="1" dirty="0">
              <a:solidFill>
                <a:schemeClr val="bg1"/>
              </a:solidFill>
            </a:endParaRPr>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886200"/>
            <a:ext cx="5029200" cy="2173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62743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Informed Consent</a:t>
            </a:r>
            <a:endParaRPr lang="en-US" sz="2600" b="1" dirty="0">
              <a:solidFill>
                <a:schemeClr val="bg1"/>
              </a:solidFill>
            </a:endParaRPr>
          </a:p>
        </p:txBody>
      </p:sp>
      <p:pic>
        <p:nvPicPr>
          <p:cNvPr id="2050" name="Picture 2" descr="http://www.ictph.org.in/gip-2009/images/paper-3-annexure-6-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762000"/>
            <a:ext cx="2857500" cy="33623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techhealthperspectives.com/files/2013/06/pe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2057400"/>
            <a:ext cx="5105400" cy="34036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d2gg9evh47fn9z.cloudfront.net/thumb_COLOURBOX1005008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3119" y="762000"/>
            <a:ext cx="1905000" cy="1905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6730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Standard of Care</a:t>
            </a:r>
            <a:endParaRPr lang="en-US" sz="2600" b="1" dirty="0">
              <a:solidFill>
                <a:schemeClr val="bg1"/>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6718" y="5562600"/>
            <a:ext cx="2743200" cy="833398"/>
          </a:xfrm>
          <a:prstGeom prst="rect">
            <a:avLst/>
          </a:prstGeom>
        </p:spPr>
      </p:pic>
      <p:pic>
        <p:nvPicPr>
          <p:cNvPr id="3074" name="Picture 2" descr="http://www.irdesigns.net/images/content/demo-only/portfolio/sample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1918" y="990600"/>
            <a:ext cx="54864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68363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Liability?</a:t>
            </a:r>
            <a:endParaRPr lang="en-US" sz="2600" b="1" dirty="0">
              <a:solidFill>
                <a:schemeClr val="bg1"/>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6718" y="5562600"/>
            <a:ext cx="2743200" cy="833398"/>
          </a:xfrm>
          <a:prstGeom prst="rect">
            <a:avLst/>
          </a:prstGeom>
        </p:spPr>
      </p:pic>
      <p:pic>
        <p:nvPicPr>
          <p:cNvPr id="4098" name="Picture 2" descr="http://www.ncsl.org/portals/1/ImageLibrary/Hero/finserv-medm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1647" y="1090773"/>
            <a:ext cx="4668802" cy="250673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2866" r="2092" b="-4350"/>
          <a:stretch/>
        </p:blipFill>
        <p:spPr bwMode="auto">
          <a:xfrm>
            <a:off x="2000739" y="3821986"/>
            <a:ext cx="5125044" cy="1818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27547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Medical Malpractice</a:t>
            </a:r>
            <a:endParaRPr lang="en-US" sz="2600" b="1" dirty="0">
              <a:solidFill>
                <a:schemeClr val="bg1"/>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6718" y="5562600"/>
            <a:ext cx="2743200" cy="833398"/>
          </a:xfrm>
          <a:prstGeom prst="rect">
            <a:avLst/>
          </a:prstGeom>
        </p:spPr>
      </p:pic>
      <p:pic>
        <p:nvPicPr>
          <p:cNvPr id="6148" name="Picture 4" descr="http://www.equotemd.com/wp-content/uploads/medical-liability-insurance-polic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990600"/>
            <a:ext cx="4057650" cy="268605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2808342" y="2772154"/>
            <a:ext cx="5638800" cy="2286000"/>
            <a:chOff x="1219200" y="1828800"/>
            <a:chExt cx="6629398" cy="2743200"/>
          </a:xfrm>
        </p:grpSpPr>
        <p:pic>
          <p:nvPicPr>
            <p:cNvPr id="6146" name="Picture 2" descr="https://insurance1.knoji.com/images/user/Braden_Galea/negligence-diagram-6596877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05000"/>
              <a:ext cx="2136068" cy="2667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561199" y="1828800"/>
              <a:ext cx="4287399" cy="2308324"/>
            </a:xfrm>
            <a:prstGeom prst="rect">
              <a:avLst/>
            </a:prstGeom>
            <a:noFill/>
          </p:spPr>
          <p:txBody>
            <a:bodyPr wrap="square" rtlCol="0">
              <a:spAutoFit/>
            </a:bodyPr>
            <a:lstStyle/>
            <a:p>
              <a:r>
                <a:rPr lang="en-US" b="1" dirty="0" smtClean="0"/>
                <a:t>Physician Patient Relationship Exists</a:t>
              </a:r>
            </a:p>
            <a:p>
              <a:endParaRPr lang="en-US" b="1" dirty="0"/>
            </a:p>
            <a:p>
              <a:r>
                <a:rPr lang="en-US" b="1" dirty="0" smtClean="0"/>
                <a:t>Standard of Care is Breached</a:t>
              </a:r>
            </a:p>
            <a:p>
              <a:endParaRPr lang="en-US" b="1" dirty="0"/>
            </a:p>
            <a:p>
              <a:r>
                <a:rPr lang="en-US" b="1" dirty="0" smtClean="0"/>
                <a:t>The Breach Causes Injury</a:t>
              </a:r>
            </a:p>
            <a:p>
              <a:endParaRPr lang="en-US" b="1" dirty="0" smtClean="0"/>
            </a:p>
            <a:p>
              <a:r>
                <a:rPr lang="en-US" b="1" dirty="0" smtClean="0"/>
                <a:t>Medical Expenses, Lost Wages, Pain and Suffering</a:t>
              </a:r>
              <a:endParaRPr lang="en-US" b="1" dirty="0"/>
            </a:p>
          </p:txBody>
        </p:sp>
      </p:grpSp>
    </p:spTree>
    <p:extLst>
      <p:ext uri="{BB962C8B-B14F-4D97-AF65-F5344CB8AC3E}">
        <p14:creationId xmlns:p14="http://schemas.microsoft.com/office/powerpoint/2010/main" val="29155903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0"/>
            <a:ext cx="3733800" cy="492443"/>
          </a:xfrm>
          <a:prstGeom prst="rect">
            <a:avLst/>
          </a:prstGeom>
          <a:noFill/>
        </p:spPr>
        <p:txBody>
          <a:bodyPr wrap="square" rtlCol="0">
            <a:spAutoFit/>
          </a:bodyPr>
          <a:lstStyle/>
          <a:p>
            <a:pPr algn="ctr"/>
            <a:r>
              <a:rPr lang="en-US" sz="2600" b="1" dirty="0" smtClean="0">
                <a:solidFill>
                  <a:schemeClr val="bg1"/>
                </a:solidFill>
              </a:rPr>
              <a:t>My Patients?</a:t>
            </a:r>
            <a:endParaRPr lang="en-US" sz="2600" b="1" dirty="0">
              <a:solidFill>
                <a:schemeClr val="bg1"/>
              </a:solidFill>
            </a:endParaRPr>
          </a:p>
        </p:txBody>
      </p:sp>
      <p:pic>
        <p:nvPicPr>
          <p:cNvPr id="5124" name="Picture 4" descr="http://3.bp.blogspot.com/_AOOnCVI7bus/SQ-oSedQzAI/AAAAAAAAAF4/CkVKSw0ldqQ/s1600/Branche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3895949"/>
            <a:ext cx="2743200" cy="20588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consultingexpertsonline.com/wp-content/uploads/2011/12/market-competitions-586x23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7356" y="838200"/>
            <a:ext cx="6729287" cy="271009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drreginaldoneal.com/images/patientcentere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4539" y="3928188"/>
            <a:ext cx="3137460" cy="2026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353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Help Patients Know</a:t>
            </a:r>
            <a:endParaRPr lang="en-US" sz="2600" b="1" dirty="0">
              <a:solidFill>
                <a:schemeClr val="bg1"/>
              </a:solidFill>
            </a:endParaRPr>
          </a:p>
        </p:txBody>
      </p:sp>
      <p:pic>
        <p:nvPicPr>
          <p:cNvPr id="4098" name="Picture 2" descr="https://www.pvhmc.org/asp/admin/getFile.asp?RID=1&amp;TID=457&amp;FN=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8448" y="1295400"/>
            <a:ext cx="2819400" cy="188181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267" y="762000"/>
            <a:ext cx="4648200" cy="3080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0773" y="3429000"/>
            <a:ext cx="371475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descr="Image result for lab test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3125" y="4038600"/>
            <a:ext cx="2970554" cy="135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5068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Licensure</a:t>
            </a:r>
            <a:endParaRPr lang="en-US" sz="2600" b="1" dirty="0">
              <a:solidFill>
                <a:schemeClr val="bg1"/>
              </a:solidFill>
            </a:endParaRPr>
          </a:p>
        </p:txBody>
      </p:sp>
      <p:pic>
        <p:nvPicPr>
          <p:cNvPr id="7170" name="Picture 2" descr="http://img.medscape.com/news/2014/ts_140729_usa_map_800x6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612" y="838200"/>
            <a:ext cx="5259940" cy="39449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28918" y="5105400"/>
            <a:ext cx="5257800" cy="1200329"/>
          </a:xfrm>
          <a:prstGeom prst="rect">
            <a:avLst/>
          </a:prstGeom>
          <a:noFill/>
        </p:spPr>
        <p:txBody>
          <a:bodyPr wrap="square" rtlCol="0">
            <a:spAutoFit/>
          </a:bodyPr>
          <a:lstStyle/>
          <a:p>
            <a:r>
              <a:rPr lang="en-US" b="1" dirty="0" smtClean="0"/>
              <a:t>Ask yourself:</a:t>
            </a:r>
          </a:p>
          <a:p>
            <a:pPr marL="285750" indent="-285750">
              <a:buFont typeface="Arial" panose="020B0604020202020204" pitchFamily="34" charset="0"/>
              <a:buChar char="•"/>
            </a:pPr>
            <a:r>
              <a:rPr lang="en-US" b="1" dirty="0" smtClean="0"/>
              <a:t>Am I licensed in the state I am practicing?</a:t>
            </a:r>
          </a:p>
          <a:p>
            <a:pPr marL="285750" indent="-285750">
              <a:buFont typeface="Arial" panose="020B0604020202020204" pitchFamily="34" charset="0"/>
              <a:buChar char="•"/>
            </a:pPr>
            <a:r>
              <a:rPr lang="en-US" b="1" dirty="0" smtClean="0"/>
              <a:t>Am I licensed in the state where the patient is located?</a:t>
            </a:r>
            <a:endParaRPr lang="en-US" b="1" dirty="0"/>
          </a:p>
        </p:txBody>
      </p:sp>
    </p:spTree>
    <p:extLst>
      <p:ext uri="{BB962C8B-B14F-4D97-AF65-F5344CB8AC3E}">
        <p14:creationId xmlns:p14="http://schemas.microsoft.com/office/powerpoint/2010/main" val="12424594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Reimbursement</a:t>
            </a:r>
            <a:endParaRPr lang="en-US" sz="2600" b="1" dirty="0">
              <a:solidFill>
                <a:schemeClr val="bg1"/>
              </a:solidFill>
            </a:endParaRPr>
          </a:p>
        </p:txBody>
      </p:sp>
      <p:pic>
        <p:nvPicPr>
          <p:cNvPr id="9220" name="Picture 4" descr="http://vtdigger.org/vtdNewsMachine/wp-content/uploads/2013/10/Medicai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958172"/>
            <a:ext cx="2692400" cy="201930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insurancecare.net/sites/insurancecare.net/files/MedicareCard2Detai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3000" y="4495800"/>
            <a:ext cx="3505200" cy="1875004"/>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ttps://www.linkdayton.org/images/librariesprovider38/default-album/anthem-bcbs-pms-black-blue-horz-vector-10-11.jpg?sfvrsn=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0600" y="3086101"/>
            <a:ext cx="6629400" cy="1260135"/>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https://upload.wikimedia.org/wikipedia/en/thumb/2/20/Aetna.svg/220px-Aetna.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1967822"/>
            <a:ext cx="2095500" cy="695325"/>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http://www.trivedieffect.com/wp-content/uploads/2014/12/confusio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609600"/>
            <a:ext cx="2343150" cy="2476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744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Reimbursement</a:t>
            </a:r>
            <a:endParaRPr lang="en-US" sz="2600" b="1" dirty="0">
              <a:solidFill>
                <a:schemeClr val="bg1"/>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547" y="977764"/>
            <a:ext cx="8048905" cy="4984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11311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Privacy + Security</a:t>
            </a:r>
            <a:endParaRPr lang="en-US" sz="2600" b="1" dirty="0">
              <a:solidFill>
                <a:schemeClr val="bg1"/>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6718" y="5562600"/>
            <a:ext cx="2743200" cy="833398"/>
          </a:xfrm>
          <a:prstGeom prst="rect">
            <a:avLst/>
          </a:prstGeom>
        </p:spPr>
      </p:pic>
      <p:pic>
        <p:nvPicPr>
          <p:cNvPr id="6148" name="Picture 4" descr="http://www.synergyconsultingsvc.com/wp-content/uploads/2015/02/Security-Risk-Analysis-and-HIPA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497" y="1676400"/>
            <a:ext cx="6913468"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0631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HIPAA</a:t>
            </a:r>
            <a:endParaRPr lang="en-US" sz="2600" b="1" dirty="0">
              <a:solidFill>
                <a:schemeClr val="bg1"/>
              </a:solidFill>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825" y="1143000"/>
            <a:ext cx="7372350" cy="383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66378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HIPAA</a:t>
            </a:r>
            <a:endParaRPr lang="en-US" sz="2600" b="1" dirty="0">
              <a:solidFill>
                <a:schemeClr val="bg1"/>
              </a:solidFill>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288" y="990600"/>
            <a:ext cx="7877175"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015704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0"/>
            <a:ext cx="3608238" cy="492443"/>
          </a:xfrm>
          <a:prstGeom prst="rect">
            <a:avLst/>
          </a:prstGeom>
          <a:noFill/>
        </p:spPr>
        <p:txBody>
          <a:bodyPr wrap="square" rtlCol="0">
            <a:spAutoFit/>
          </a:bodyPr>
          <a:lstStyle/>
          <a:p>
            <a:pPr algn="ctr"/>
            <a:r>
              <a:rPr lang="en-US" sz="2600" b="1" dirty="0" smtClean="0">
                <a:solidFill>
                  <a:schemeClr val="bg1"/>
                </a:solidFill>
              </a:rPr>
              <a:t>HIPAA</a:t>
            </a:r>
            <a:endParaRPr lang="en-US" sz="2600" b="1" dirty="0">
              <a:solidFill>
                <a:schemeClr val="bg1"/>
              </a:solidFill>
            </a:endParaRP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548" y="1066800"/>
            <a:ext cx="76200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08721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1" y="11243"/>
            <a:ext cx="3581399" cy="523220"/>
          </a:xfrm>
          <a:prstGeom prst="rect">
            <a:avLst/>
          </a:prstGeom>
          <a:noFill/>
        </p:spPr>
        <p:txBody>
          <a:bodyPr wrap="square" rtlCol="0">
            <a:spAutoFit/>
          </a:bodyPr>
          <a:lstStyle/>
          <a:p>
            <a:r>
              <a:rPr lang="en-US" sz="2800" b="1" dirty="0" smtClean="0">
                <a:solidFill>
                  <a:schemeClr val="bg1"/>
                </a:solidFill>
              </a:rPr>
              <a:t> What About Rural?</a:t>
            </a:r>
            <a:endParaRPr lang="en-US" sz="2800" b="1" dirty="0">
              <a:solidFill>
                <a:schemeClr val="bg1"/>
              </a:solidFill>
            </a:endParaRP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7061" y="609600"/>
            <a:ext cx="3012939" cy="390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97061" y="4617544"/>
            <a:ext cx="2743200" cy="646331"/>
          </a:xfrm>
          <a:prstGeom prst="rect">
            <a:avLst/>
          </a:prstGeom>
          <a:noFill/>
        </p:spPr>
        <p:txBody>
          <a:bodyPr wrap="square" rtlCol="0">
            <a:spAutoFit/>
          </a:bodyPr>
          <a:lstStyle/>
          <a:p>
            <a:pPr algn="ctr"/>
            <a:r>
              <a:rPr lang="en-US" dirty="0" smtClean="0"/>
              <a:t>U.S. Chamber of Commerce, April 2009</a:t>
            </a:r>
            <a:endParaRPr lang="en-US" dirty="0"/>
          </a:p>
        </p:txBody>
      </p:sp>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38600" y="963612"/>
            <a:ext cx="3219091" cy="3554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5093796" y="1676400"/>
            <a:ext cx="2743200" cy="369332"/>
          </a:xfrm>
          <a:prstGeom prst="rect">
            <a:avLst/>
          </a:prstGeom>
          <a:noFill/>
        </p:spPr>
        <p:txBody>
          <a:bodyPr wrap="square" rtlCol="0">
            <a:spAutoFit/>
          </a:bodyPr>
          <a:lstStyle/>
          <a:p>
            <a:pPr algn="ctr"/>
            <a:r>
              <a:rPr lang="en-US" dirty="0" smtClean="0"/>
              <a:t>WIRED, August 2015</a:t>
            </a:r>
            <a:endParaRPr lang="en-US" dirty="0"/>
          </a:p>
        </p:txBody>
      </p:sp>
      <p:sp>
        <p:nvSpPr>
          <p:cNvPr id="4" name="Rectangle 3"/>
          <p:cNvSpPr/>
          <p:nvPr/>
        </p:nvSpPr>
        <p:spPr>
          <a:xfrm>
            <a:off x="3733800" y="4617544"/>
            <a:ext cx="4191000" cy="1754326"/>
          </a:xfrm>
          <a:prstGeom prst="rect">
            <a:avLst/>
          </a:prstGeom>
        </p:spPr>
        <p:txBody>
          <a:bodyPr wrap="square">
            <a:spAutoFit/>
          </a:bodyPr>
          <a:lstStyle/>
          <a:p>
            <a:pPr algn="ctr"/>
            <a:r>
              <a:rPr lang="en-US" dirty="0" smtClean="0"/>
              <a:t>“Telemedicine </a:t>
            </a:r>
            <a:r>
              <a:rPr lang="en-US" dirty="0"/>
              <a:t>has been a buzzword for years now, but the rural communities that could benefit most from it also have the least access to fast and reliable Internet—an obvious prerequisite</a:t>
            </a:r>
            <a:r>
              <a:rPr lang="en-US" dirty="0" smtClean="0"/>
              <a:t>.”</a:t>
            </a:r>
            <a:endParaRPr lang="en-US" dirty="0"/>
          </a:p>
        </p:txBody>
      </p:sp>
    </p:spTree>
    <p:extLst>
      <p:ext uri="{BB962C8B-B14F-4D97-AF65-F5344CB8AC3E}">
        <p14:creationId xmlns:p14="http://schemas.microsoft.com/office/powerpoint/2010/main" val="73539355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01193" y="11243"/>
            <a:ext cx="3528407" cy="523220"/>
          </a:xfrm>
          <a:prstGeom prst="rect">
            <a:avLst/>
          </a:prstGeom>
          <a:noFill/>
        </p:spPr>
        <p:txBody>
          <a:bodyPr wrap="square" rtlCol="0">
            <a:spAutoFit/>
          </a:bodyPr>
          <a:lstStyle/>
          <a:p>
            <a:r>
              <a:rPr lang="en-US" sz="2800" b="1" dirty="0" smtClean="0">
                <a:solidFill>
                  <a:schemeClr val="bg1"/>
                </a:solidFill>
              </a:rPr>
              <a:t>Rural Disparities?</a:t>
            </a:r>
            <a:endParaRPr lang="en-US" sz="2800" b="1" dirty="0">
              <a:solidFill>
                <a:schemeClr val="bg1"/>
              </a:solidFill>
            </a:endParaRPr>
          </a:p>
        </p:txBody>
      </p:sp>
      <p:pic>
        <p:nvPicPr>
          <p:cNvPr id="2052"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0535" y="914400"/>
            <a:ext cx="7548562" cy="4574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762374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86718" y="5562600"/>
            <a:ext cx="2743200" cy="833398"/>
          </a:xfrm>
          <a:prstGeom prst="rect">
            <a:avLst/>
          </a:prstGeom>
        </p:spPr>
      </p:pic>
      <p:sp>
        <p:nvSpPr>
          <p:cNvPr id="9" name="Rectangle 8"/>
          <p:cNvSpPr/>
          <p:nvPr/>
        </p:nvSpPr>
        <p:spPr>
          <a:xfrm>
            <a:off x="4800600" y="0"/>
            <a:ext cx="3306184" cy="523220"/>
          </a:xfrm>
          <a:prstGeom prst="rect">
            <a:avLst/>
          </a:prstGeom>
        </p:spPr>
        <p:txBody>
          <a:bodyPr wrap="square">
            <a:spAutoFit/>
          </a:bodyPr>
          <a:lstStyle/>
          <a:p>
            <a:r>
              <a:rPr lang="en-US" sz="2800" b="1" dirty="0" smtClean="0">
                <a:solidFill>
                  <a:schemeClr val="bg1"/>
                </a:solidFill>
              </a:rPr>
              <a:t>Rural Disparities?</a:t>
            </a:r>
            <a:endParaRPr lang="en-US" sz="2800" b="1" dirty="0">
              <a:solidFill>
                <a:schemeClr val="bg1"/>
              </a:solidFill>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22671" y="838200"/>
            <a:ext cx="7254240" cy="1204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descr="https://s-media-cache-ak0.pinimg.com/236x/8a/3a/cc/8a3accfd82b482eaecaef1df22fa8711.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731949">
            <a:off x="5782111" y="2734573"/>
            <a:ext cx="2247900" cy="155257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cdn.techinasia.com/wp-content/uploads/2016/01/wearesocial-2016-indonesia-217.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055" y="2268020"/>
            <a:ext cx="4691145" cy="3518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5579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24400" y="11243"/>
            <a:ext cx="3505200" cy="523220"/>
          </a:xfrm>
          <a:prstGeom prst="rect">
            <a:avLst/>
          </a:prstGeom>
          <a:noFill/>
        </p:spPr>
        <p:txBody>
          <a:bodyPr wrap="square" rtlCol="0">
            <a:spAutoFit/>
          </a:bodyPr>
          <a:lstStyle/>
          <a:p>
            <a:pPr algn="ctr"/>
            <a:r>
              <a:rPr lang="en-US" sz="2800" b="1" dirty="0" smtClean="0">
                <a:solidFill>
                  <a:schemeClr val="bg1"/>
                </a:solidFill>
              </a:rPr>
              <a:t>Policy Changes</a:t>
            </a:r>
            <a:endParaRPr lang="en-US" sz="2800" b="1" dirty="0">
              <a:solidFill>
                <a:schemeClr val="bg1"/>
              </a:solidFill>
            </a:endParaRPr>
          </a:p>
        </p:txBody>
      </p:sp>
      <p:pic>
        <p:nvPicPr>
          <p:cNvPr id="512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33168" y="2177786"/>
            <a:ext cx="6689003" cy="3788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52641" y="800846"/>
            <a:ext cx="7381875" cy="2385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302218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24400" y="11243"/>
            <a:ext cx="3505200" cy="523220"/>
          </a:xfrm>
          <a:prstGeom prst="rect">
            <a:avLst/>
          </a:prstGeom>
          <a:noFill/>
        </p:spPr>
        <p:txBody>
          <a:bodyPr wrap="square" rtlCol="0">
            <a:spAutoFit/>
          </a:bodyPr>
          <a:lstStyle/>
          <a:p>
            <a:pPr algn="ctr"/>
            <a:r>
              <a:rPr lang="en-US" sz="2800" b="1" dirty="0" smtClean="0">
                <a:solidFill>
                  <a:schemeClr val="bg1"/>
                </a:solidFill>
              </a:rPr>
              <a:t>Policy Changes</a:t>
            </a:r>
            <a:endParaRPr lang="en-US" sz="2800" b="1" dirty="0">
              <a:solidFill>
                <a:schemeClr val="bg1"/>
              </a:solidFill>
            </a:endParaRPr>
          </a:p>
        </p:txBody>
      </p:sp>
      <p:pic>
        <p:nvPicPr>
          <p:cNvPr id="307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0458" y="765879"/>
            <a:ext cx="7434262" cy="2980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descr="http://r2.emsworld.com/files/base/image/EMSR/2013/06/16x9/640x360/psmc-ems-tele_1095746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66800" y="3857165"/>
            <a:ext cx="4011729" cy="225742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www.general-devices.com/files/images/pic-ems-photo.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334000" y="4134465"/>
            <a:ext cx="2029537" cy="1516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9668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8291" y="761999"/>
            <a:ext cx="7967409" cy="646331"/>
          </a:xfrm>
          <a:prstGeom prst="rect">
            <a:avLst/>
          </a:prstGeom>
          <a:noFill/>
        </p:spPr>
        <p:txBody>
          <a:bodyPr wrap="square" rtlCol="0">
            <a:spAutoFit/>
          </a:bodyPr>
          <a:lstStyle/>
          <a:p>
            <a:pPr algn="ctr">
              <a:lnSpc>
                <a:spcPct val="100000"/>
              </a:lnSpc>
              <a:spcBef>
                <a:spcPts val="0"/>
              </a:spcBef>
              <a:spcAft>
                <a:spcPts val="0"/>
              </a:spcAft>
            </a:pPr>
            <a:r>
              <a:rPr lang="en-US" sz="3600" b="1" dirty="0">
                <a:latin typeface="Arial" pitchFamily="34" charset="0"/>
                <a:cs typeface="Arial" pitchFamily="34" charset="0"/>
              </a:rPr>
              <a:t>Intentional </a:t>
            </a:r>
            <a:r>
              <a:rPr lang="en-US" sz="3600" b="1" dirty="0" smtClean="0">
                <a:latin typeface="Arial" pitchFamily="34" charset="0"/>
                <a:cs typeface="Arial" pitchFamily="34" charset="0"/>
              </a:rPr>
              <a:t>Design</a:t>
            </a:r>
            <a:endParaRPr lang="en-US" sz="3600" b="1" dirty="0"/>
          </a:p>
        </p:txBody>
      </p:sp>
      <p:graphicFrame>
        <p:nvGraphicFramePr>
          <p:cNvPr id="2" name="Table 1"/>
          <p:cNvGraphicFramePr>
            <a:graphicFrameLocks noGrp="1"/>
          </p:cNvGraphicFramePr>
          <p:nvPr>
            <p:extLst>
              <p:ext uri="{D42A27DB-BD31-4B8C-83A1-F6EECF244321}">
                <p14:modId xmlns:p14="http://schemas.microsoft.com/office/powerpoint/2010/main" val="129527435"/>
              </p:ext>
            </p:extLst>
          </p:nvPr>
        </p:nvGraphicFramePr>
        <p:xfrm>
          <a:off x="595242" y="1418605"/>
          <a:ext cx="8063166" cy="3618689"/>
        </p:xfrm>
        <a:graphic>
          <a:graphicData uri="http://schemas.openxmlformats.org/drawingml/2006/table">
            <a:tbl>
              <a:tblPr firstRow="1" bandRow="1">
                <a:tableStyleId>{5C22544A-7EE6-4342-B048-85BDC9FD1C3A}</a:tableStyleId>
              </a:tblPr>
              <a:tblGrid>
                <a:gridCol w="1593295"/>
                <a:gridCol w="2142570"/>
                <a:gridCol w="1888328"/>
                <a:gridCol w="2438973"/>
              </a:tblGrid>
              <a:tr h="551935">
                <a:tc>
                  <a:txBody>
                    <a:bodyPr/>
                    <a:lstStyle/>
                    <a:p>
                      <a:r>
                        <a:rPr lang="en-US" dirty="0" smtClean="0"/>
                        <a:t>CARE</a:t>
                      </a:r>
                      <a:endParaRPr lang="en-US" dirty="0"/>
                    </a:p>
                  </a:txBody>
                  <a:tcPr/>
                </a:tc>
                <a:tc>
                  <a:txBody>
                    <a:bodyPr/>
                    <a:lstStyle/>
                    <a:p>
                      <a:pPr algn="ctr"/>
                      <a:r>
                        <a:rPr lang="en-US" dirty="0" smtClean="0"/>
                        <a:t>PAST</a:t>
                      </a:r>
                      <a:endParaRPr lang="en-US" dirty="0"/>
                    </a:p>
                  </a:txBody>
                  <a:tcPr/>
                </a:tc>
                <a:tc>
                  <a:txBody>
                    <a:bodyPr/>
                    <a:lstStyle/>
                    <a:p>
                      <a:pPr algn="ctr"/>
                      <a:r>
                        <a:rPr lang="en-US" dirty="0" smtClean="0"/>
                        <a:t>PRESENT</a:t>
                      </a:r>
                      <a:endParaRPr lang="en-US" dirty="0"/>
                    </a:p>
                  </a:txBody>
                  <a:tcPr/>
                </a:tc>
                <a:tc>
                  <a:txBody>
                    <a:bodyPr/>
                    <a:lstStyle/>
                    <a:p>
                      <a:pPr algn="ctr"/>
                      <a:r>
                        <a:rPr lang="en-US" dirty="0" smtClean="0"/>
                        <a:t>FUTURE</a:t>
                      </a:r>
                      <a:endParaRPr lang="en-US" dirty="0"/>
                    </a:p>
                  </a:txBody>
                  <a:tcPr/>
                </a:tc>
              </a:tr>
              <a:tr h="370840">
                <a:tc>
                  <a:txBody>
                    <a:bodyPr/>
                    <a:lstStyle/>
                    <a:p>
                      <a:r>
                        <a:rPr lang="en-US" b="1" dirty="0" smtClean="0"/>
                        <a:t>Location</a:t>
                      </a:r>
                      <a:endParaRPr lang="en-US" b="1" dirty="0"/>
                    </a:p>
                  </a:txBody>
                  <a:tcPr/>
                </a:tc>
                <a:tc>
                  <a:txBody>
                    <a:bodyPr/>
                    <a:lstStyle/>
                    <a:p>
                      <a:r>
                        <a:rPr lang="en-US" dirty="0" smtClean="0"/>
                        <a:t>Home</a:t>
                      </a:r>
                      <a:endParaRPr lang="en-US" dirty="0"/>
                    </a:p>
                  </a:txBody>
                  <a:tcPr/>
                </a:tc>
                <a:tc>
                  <a:txBody>
                    <a:bodyPr/>
                    <a:lstStyle/>
                    <a:p>
                      <a:r>
                        <a:rPr lang="en-US" dirty="0" smtClean="0"/>
                        <a:t>Clinic/Hospital</a:t>
                      </a:r>
                      <a:endParaRPr lang="en-US" dirty="0"/>
                    </a:p>
                  </a:txBody>
                  <a:tcPr/>
                </a:tc>
                <a:tc>
                  <a:txBody>
                    <a:bodyPr/>
                    <a:lstStyle/>
                    <a:p>
                      <a:r>
                        <a:rPr lang="en-US" b="1" i="0" dirty="0" smtClean="0">
                          <a:solidFill>
                            <a:srgbClr val="00B050"/>
                          </a:solidFill>
                        </a:rPr>
                        <a:t>Anytime/</a:t>
                      </a:r>
                      <a:r>
                        <a:rPr lang="en-US" b="1" i="0" baseline="0" dirty="0" smtClean="0">
                          <a:solidFill>
                            <a:srgbClr val="00B050"/>
                          </a:solidFill>
                        </a:rPr>
                        <a:t>Anywhere</a:t>
                      </a:r>
                      <a:endParaRPr lang="en-US" b="1" i="0" dirty="0">
                        <a:solidFill>
                          <a:srgbClr val="00B050"/>
                        </a:solidFill>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Provider</a:t>
                      </a:r>
                    </a:p>
                  </a:txBody>
                  <a:tcPr/>
                </a:tc>
                <a:tc>
                  <a:txBody>
                    <a:bodyPr/>
                    <a:lstStyle/>
                    <a:p>
                      <a:r>
                        <a:rPr lang="en-US" dirty="0" smtClean="0"/>
                        <a:t>Generalists</a:t>
                      </a:r>
                      <a:endParaRPr lang="en-US" dirty="0"/>
                    </a:p>
                  </a:txBody>
                  <a:tcPr/>
                </a:tc>
                <a:tc>
                  <a:txBody>
                    <a:bodyPr/>
                    <a:lstStyle/>
                    <a:p>
                      <a:r>
                        <a:rPr lang="en-US" dirty="0" smtClean="0"/>
                        <a:t>Specialists</a:t>
                      </a:r>
                      <a:endParaRPr lang="en-US" dirty="0"/>
                    </a:p>
                  </a:txBody>
                  <a:tcPr/>
                </a:tc>
                <a:tc>
                  <a:txBody>
                    <a:bodyPr/>
                    <a:lstStyle/>
                    <a:p>
                      <a:r>
                        <a:rPr lang="en-US" b="1" i="0" dirty="0" smtClean="0">
                          <a:solidFill>
                            <a:srgbClr val="00B050"/>
                          </a:solidFill>
                        </a:rPr>
                        <a:t>Team</a:t>
                      </a:r>
                      <a:endParaRPr lang="en-US" b="1" i="0" dirty="0">
                        <a:solidFill>
                          <a:srgbClr val="00B050"/>
                        </a:solidFill>
                      </a:endParaRPr>
                    </a:p>
                  </a:txBody>
                  <a:tcPr/>
                </a:tc>
              </a:tr>
              <a:tr h="370840">
                <a:tc>
                  <a:txBody>
                    <a:bodyPr/>
                    <a:lstStyle/>
                    <a:p>
                      <a:r>
                        <a:rPr lang="en-US" b="1" dirty="0" smtClean="0"/>
                        <a:t>Interaction</a:t>
                      </a:r>
                      <a:endParaRPr lang="en-US" b="1" dirty="0"/>
                    </a:p>
                  </a:txBody>
                  <a:tcPr/>
                </a:tc>
                <a:tc>
                  <a:txBody>
                    <a:bodyPr/>
                    <a:lstStyle/>
                    <a:p>
                      <a:r>
                        <a:rPr lang="en-US" dirty="0" smtClean="0"/>
                        <a:t>Frequent</a:t>
                      </a:r>
                      <a:endParaRPr lang="en-US" dirty="0"/>
                    </a:p>
                  </a:txBody>
                  <a:tcPr/>
                </a:tc>
                <a:tc>
                  <a:txBody>
                    <a:bodyPr/>
                    <a:lstStyle/>
                    <a:p>
                      <a:r>
                        <a:rPr lang="en-US" dirty="0" smtClean="0"/>
                        <a:t>Episodic</a:t>
                      </a:r>
                      <a:r>
                        <a:rPr lang="en-US" dirty="0" smtClean="0"/>
                        <a:t>/</a:t>
                      </a:r>
                      <a:br>
                        <a:rPr lang="en-US" dirty="0" smtClean="0"/>
                      </a:br>
                      <a:r>
                        <a:rPr lang="en-US" dirty="0" smtClean="0"/>
                        <a:t>Periodic</a:t>
                      </a:r>
                      <a:endParaRPr lang="en-US" dirty="0"/>
                    </a:p>
                  </a:txBody>
                  <a:tcPr/>
                </a:tc>
                <a:tc>
                  <a:txBody>
                    <a:bodyPr/>
                    <a:lstStyle/>
                    <a:p>
                      <a:r>
                        <a:rPr lang="en-US" b="1" i="0" dirty="0" smtClean="0">
                          <a:solidFill>
                            <a:srgbClr val="00B050"/>
                          </a:solidFill>
                        </a:rPr>
                        <a:t>Continuous</a:t>
                      </a:r>
                      <a:endParaRPr lang="en-US" b="1" i="0" dirty="0">
                        <a:solidFill>
                          <a:srgbClr val="00B050"/>
                        </a:solidFill>
                      </a:endParaRPr>
                    </a:p>
                  </a:txBody>
                  <a:tcPr/>
                </a:tc>
              </a:tr>
              <a:tr h="352936">
                <a:tc>
                  <a:txBody>
                    <a:bodyPr/>
                    <a:lstStyle/>
                    <a:p>
                      <a:r>
                        <a:rPr lang="en-US" b="1" dirty="0" smtClean="0"/>
                        <a:t>Relationship</a:t>
                      </a:r>
                    </a:p>
                  </a:txBody>
                  <a:tcPr/>
                </a:tc>
                <a:tc>
                  <a:txBody>
                    <a:bodyPr/>
                    <a:lstStyle/>
                    <a:p>
                      <a:r>
                        <a:rPr lang="en-US" dirty="0" smtClean="0"/>
                        <a:t>Personal</a:t>
                      </a:r>
                      <a:endParaRPr lang="en-US" dirty="0"/>
                    </a:p>
                  </a:txBody>
                  <a:tcPr/>
                </a:tc>
                <a:tc>
                  <a:txBody>
                    <a:bodyPr/>
                    <a:lstStyle/>
                    <a:p>
                      <a:r>
                        <a:rPr lang="en-US" dirty="0" smtClean="0"/>
                        <a:t>Impersonal</a:t>
                      </a:r>
                      <a:endParaRPr lang="en-US" dirty="0"/>
                    </a:p>
                  </a:txBody>
                  <a:tcPr/>
                </a:tc>
                <a:tc>
                  <a:txBody>
                    <a:bodyPr/>
                    <a:lstStyle/>
                    <a:p>
                      <a:r>
                        <a:rPr lang="en-US" b="1" i="0" dirty="0" smtClean="0">
                          <a:solidFill>
                            <a:srgbClr val="00B050"/>
                          </a:solidFill>
                        </a:rPr>
                        <a:t>Personal</a:t>
                      </a:r>
                      <a:endParaRPr lang="en-US" b="1" i="0" dirty="0">
                        <a:solidFill>
                          <a:srgbClr val="00B050"/>
                        </a:solidFill>
                      </a:endParaRPr>
                    </a:p>
                  </a:txBody>
                  <a:tcPr/>
                </a:tc>
              </a:tr>
              <a:tr h="352936">
                <a:tc>
                  <a:txBody>
                    <a:bodyPr/>
                    <a:lstStyle/>
                    <a:p>
                      <a:r>
                        <a:rPr lang="en-US" b="1" dirty="0" smtClean="0"/>
                        <a:t>Unit</a:t>
                      </a:r>
                    </a:p>
                  </a:txBody>
                  <a:tcPr/>
                </a:tc>
                <a:tc>
                  <a:txBody>
                    <a:bodyPr/>
                    <a:lstStyle/>
                    <a:p>
                      <a:r>
                        <a:rPr lang="en-US" dirty="0" smtClean="0"/>
                        <a:t>Family/Community</a:t>
                      </a:r>
                      <a:endParaRPr lang="en-US" dirty="0"/>
                    </a:p>
                  </a:txBody>
                  <a:tcPr/>
                </a:tc>
                <a:tc>
                  <a:txBody>
                    <a:bodyPr/>
                    <a:lstStyle/>
                    <a:p>
                      <a:r>
                        <a:rPr lang="en-US" dirty="0" smtClean="0"/>
                        <a:t>Individual</a:t>
                      </a:r>
                      <a:endParaRPr lang="en-US" dirty="0"/>
                    </a:p>
                  </a:txBody>
                  <a:tcPr/>
                </a:tc>
                <a:tc>
                  <a:txBody>
                    <a:bodyPr/>
                    <a:lstStyle/>
                    <a:p>
                      <a:r>
                        <a:rPr lang="en-US" b="1" i="0" dirty="0" smtClean="0">
                          <a:solidFill>
                            <a:srgbClr val="00B050"/>
                          </a:solidFill>
                        </a:rPr>
                        <a:t>Population</a:t>
                      </a:r>
                      <a:endParaRPr lang="en-US" b="1" i="0" dirty="0">
                        <a:solidFill>
                          <a:srgbClr val="00B050"/>
                        </a:solidFill>
                      </a:endParaRPr>
                    </a:p>
                  </a:txBody>
                  <a:tcPr/>
                </a:tc>
              </a:tr>
              <a:tr h="679154">
                <a:tc>
                  <a:txBody>
                    <a:bodyPr/>
                    <a:lstStyle/>
                    <a:p>
                      <a:r>
                        <a:rPr lang="en-US" b="1" dirty="0" smtClean="0"/>
                        <a:t>Focus</a:t>
                      </a:r>
                      <a:endParaRPr 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Health</a:t>
                      </a:r>
                      <a:endParaRPr lang="en-US" dirty="0"/>
                    </a:p>
                  </a:txBody>
                  <a:tcPr/>
                </a:tc>
                <a:tc>
                  <a:txBody>
                    <a:bodyPr/>
                    <a:lstStyle/>
                    <a:p>
                      <a:r>
                        <a:rPr lang="en-US" dirty="0" smtClean="0"/>
                        <a:t>Disease</a:t>
                      </a:r>
                      <a:endParaRPr lang="en-US" dirty="0"/>
                    </a:p>
                  </a:txBody>
                  <a:tcPr/>
                </a:tc>
                <a:tc>
                  <a:txBody>
                    <a:bodyPr/>
                    <a:lstStyle/>
                    <a:p>
                      <a:r>
                        <a:rPr lang="en-US" b="1" i="0" dirty="0" smtClean="0">
                          <a:solidFill>
                            <a:srgbClr val="00B050"/>
                          </a:solidFill>
                        </a:rPr>
                        <a:t>Prevention</a:t>
                      </a:r>
                      <a:endParaRPr lang="en-US" b="1" i="0" dirty="0">
                        <a:solidFill>
                          <a:srgbClr val="00B050"/>
                        </a:solidFill>
                      </a:endParaRPr>
                    </a:p>
                  </a:txBody>
                  <a:tcPr/>
                </a:tc>
              </a:tr>
            </a:tbl>
          </a:graphicData>
        </a:graphic>
      </p:graphicFrame>
      <p:sp>
        <p:nvSpPr>
          <p:cNvPr id="6" name="TextBox 5"/>
          <p:cNvSpPr txBox="1"/>
          <p:nvPr/>
        </p:nvSpPr>
        <p:spPr>
          <a:xfrm>
            <a:off x="4724400" y="11243"/>
            <a:ext cx="3505200" cy="523220"/>
          </a:xfrm>
          <a:prstGeom prst="rect">
            <a:avLst/>
          </a:prstGeom>
          <a:noFill/>
        </p:spPr>
        <p:txBody>
          <a:bodyPr wrap="square" rtlCol="0">
            <a:spAutoFit/>
          </a:bodyPr>
          <a:lstStyle/>
          <a:p>
            <a:pPr algn="ctr"/>
            <a:r>
              <a:rPr lang="en-US" sz="2800" b="1" dirty="0" smtClean="0">
                <a:solidFill>
                  <a:schemeClr val="bg1"/>
                </a:solidFill>
              </a:rPr>
              <a:t>Back to the Future</a:t>
            </a:r>
            <a:endParaRPr lang="en-US" sz="2800" b="1" dirty="0">
              <a:solidFill>
                <a:schemeClr val="bg1"/>
              </a:solidFill>
            </a:endParaRPr>
          </a:p>
        </p:txBody>
      </p:sp>
    </p:spTree>
    <p:extLst>
      <p:ext uri="{BB962C8B-B14F-4D97-AF65-F5344CB8AC3E}">
        <p14:creationId xmlns:p14="http://schemas.microsoft.com/office/powerpoint/2010/main" val="368916593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1" y="761999"/>
            <a:ext cx="8198500" cy="646331"/>
          </a:xfrm>
          <a:prstGeom prst="rect">
            <a:avLst/>
          </a:prstGeom>
          <a:noFill/>
        </p:spPr>
        <p:txBody>
          <a:bodyPr wrap="square" rtlCol="0">
            <a:spAutoFit/>
          </a:bodyPr>
          <a:lstStyle/>
          <a:p>
            <a:pPr algn="ctr">
              <a:lnSpc>
                <a:spcPct val="100000"/>
              </a:lnSpc>
              <a:spcBef>
                <a:spcPts val="0"/>
              </a:spcBef>
              <a:spcAft>
                <a:spcPts val="0"/>
              </a:spcAft>
            </a:pPr>
            <a:r>
              <a:rPr lang="en-US" sz="3600" b="1" dirty="0" smtClean="0">
                <a:latin typeface="Arial" pitchFamily="34" charset="0"/>
                <a:cs typeface="Arial" pitchFamily="34" charset="0"/>
              </a:rPr>
              <a:t>Telehealth Is Here to Stay</a:t>
            </a:r>
            <a:endParaRPr lang="en-US" sz="3600" b="1" dirty="0"/>
          </a:p>
        </p:txBody>
      </p:sp>
      <p:sp>
        <p:nvSpPr>
          <p:cNvPr id="7" name="TextBox 6"/>
          <p:cNvSpPr txBox="1"/>
          <p:nvPr/>
        </p:nvSpPr>
        <p:spPr>
          <a:xfrm>
            <a:off x="585825" y="1905000"/>
            <a:ext cx="8028778" cy="3539430"/>
          </a:xfrm>
          <a:prstGeom prst="rect">
            <a:avLst/>
          </a:prstGeom>
          <a:noFill/>
        </p:spPr>
        <p:txBody>
          <a:bodyPr wrap="square" rtlCol="0">
            <a:spAutoFit/>
          </a:bodyPr>
          <a:lstStyle/>
          <a:p>
            <a:pPr marL="571500" indent="-571500">
              <a:lnSpc>
                <a:spcPct val="100000"/>
              </a:lnSpc>
              <a:spcBef>
                <a:spcPts val="0"/>
              </a:spcBef>
              <a:spcAft>
                <a:spcPts val="0"/>
              </a:spcAft>
              <a:buFont typeface="Arial" panose="020B0604020202020204" pitchFamily="34" charset="0"/>
              <a:buChar char="•"/>
            </a:pPr>
            <a:r>
              <a:rPr lang="en-US" sz="3200" b="1" dirty="0" smtClean="0">
                <a:latin typeface="Arial" pitchFamily="34" charset="0"/>
                <a:cs typeface="Arial" pitchFamily="34" charset="0"/>
              </a:rPr>
              <a:t>What Do You Want YOUR Health Care to Be Like</a:t>
            </a:r>
            <a:r>
              <a:rPr lang="en-US" sz="3200" b="1" dirty="0" smtClean="0">
                <a:latin typeface="Arial" pitchFamily="34" charset="0"/>
                <a:cs typeface="Arial" pitchFamily="34" charset="0"/>
              </a:rPr>
              <a:t>?</a:t>
            </a:r>
            <a:br>
              <a:rPr lang="en-US" sz="3200" b="1" dirty="0" smtClean="0">
                <a:latin typeface="Arial" pitchFamily="34" charset="0"/>
                <a:cs typeface="Arial" pitchFamily="34" charset="0"/>
              </a:rPr>
            </a:br>
            <a:endParaRPr lang="en-US" sz="3200" b="1" dirty="0" smtClean="0">
              <a:latin typeface="Arial" pitchFamily="34" charset="0"/>
              <a:cs typeface="Arial" pitchFamily="34" charset="0"/>
            </a:endParaRPr>
          </a:p>
          <a:p>
            <a:pPr marL="571500" indent="-571500">
              <a:lnSpc>
                <a:spcPct val="100000"/>
              </a:lnSpc>
              <a:spcBef>
                <a:spcPts val="0"/>
              </a:spcBef>
              <a:spcAft>
                <a:spcPts val="0"/>
              </a:spcAft>
              <a:buFont typeface="Arial" panose="020B0604020202020204" pitchFamily="34" charset="0"/>
              <a:buChar char="•"/>
            </a:pPr>
            <a:r>
              <a:rPr lang="en-US" sz="3200" b="1" dirty="0" smtClean="0">
                <a:latin typeface="Arial" pitchFamily="34" charset="0"/>
                <a:cs typeface="Arial" pitchFamily="34" charset="0"/>
              </a:rPr>
              <a:t>What do you want for YOUR patients?  </a:t>
            </a:r>
            <a:br>
              <a:rPr lang="en-US" sz="3200" b="1" dirty="0" smtClean="0">
                <a:latin typeface="Arial" pitchFamily="34" charset="0"/>
                <a:cs typeface="Arial" pitchFamily="34" charset="0"/>
              </a:rPr>
            </a:br>
            <a:endParaRPr lang="en-US" sz="3200" b="1" dirty="0" smtClean="0">
              <a:latin typeface="Arial" pitchFamily="34" charset="0"/>
              <a:cs typeface="Arial" pitchFamily="34" charset="0"/>
            </a:endParaRPr>
          </a:p>
          <a:p>
            <a:pPr marL="571500" indent="-571500">
              <a:lnSpc>
                <a:spcPct val="100000"/>
              </a:lnSpc>
              <a:spcBef>
                <a:spcPts val="0"/>
              </a:spcBef>
              <a:spcAft>
                <a:spcPts val="0"/>
              </a:spcAft>
              <a:buFont typeface="Arial" panose="020B0604020202020204" pitchFamily="34" charset="0"/>
              <a:buChar char="•"/>
            </a:pPr>
            <a:r>
              <a:rPr lang="en-US" sz="3200" b="1" dirty="0" smtClean="0">
                <a:latin typeface="Arial" pitchFamily="34" charset="0"/>
                <a:cs typeface="Arial" pitchFamily="34" charset="0"/>
              </a:rPr>
              <a:t>What do your PATIENTS want?</a:t>
            </a:r>
            <a:endParaRPr lang="en-US" sz="3200" b="1" dirty="0"/>
          </a:p>
        </p:txBody>
      </p:sp>
      <p:sp>
        <p:nvSpPr>
          <p:cNvPr id="6" name="TextBox 5"/>
          <p:cNvSpPr txBox="1"/>
          <p:nvPr/>
        </p:nvSpPr>
        <p:spPr>
          <a:xfrm>
            <a:off x="4724400" y="11243"/>
            <a:ext cx="3505200" cy="523220"/>
          </a:xfrm>
          <a:prstGeom prst="rect">
            <a:avLst/>
          </a:prstGeom>
          <a:noFill/>
        </p:spPr>
        <p:txBody>
          <a:bodyPr wrap="square" rtlCol="0">
            <a:spAutoFit/>
          </a:bodyPr>
          <a:lstStyle/>
          <a:p>
            <a:pPr algn="ctr"/>
            <a:r>
              <a:rPr lang="en-US" sz="2800" b="1" dirty="0" smtClean="0">
                <a:solidFill>
                  <a:schemeClr val="bg1"/>
                </a:solidFill>
              </a:rPr>
              <a:t>Back to the Future</a:t>
            </a:r>
            <a:endParaRPr lang="en-US" sz="2800" b="1" dirty="0">
              <a:solidFill>
                <a:schemeClr val="bg1"/>
              </a:solidFill>
            </a:endParaRPr>
          </a:p>
        </p:txBody>
      </p:sp>
    </p:spTree>
    <p:extLst>
      <p:ext uri="{BB962C8B-B14F-4D97-AF65-F5344CB8AC3E}">
        <p14:creationId xmlns:p14="http://schemas.microsoft.com/office/powerpoint/2010/main" val="4517062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066800" y="2071686"/>
            <a:ext cx="6858000" cy="2871789"/>
          </a:xfrm>
          <a:prstGeom prst="rect">
            <a:avLst/>
          </a:prstGeom>
        </p:spPr>
        <p:txBody>
          <a:bodyPr>
            <a:noAutofit/>
          </a:bodyPr>
          <a:lstStyle/>
          <a:p>
            <a:pPr marL="68580" indent="0" algn="ctr">
              <a:buNone/>
            </a:pPr>
            <a:r>
              <a:rPr lang="en-US" sz="2600" b="1" dirty="0" smtClean="0"/>
              <a:t>TRCs are funded </a:t>
            </a:r>
            <a:r>
              <a:rPr lang="en-US" sz="2600" b="1" dirty="0"/>
              <a:t>by the U.S. Department of Health and Human </a:t>
            </a:r>
            <a:r>
              <a:rPr lang="en-US" sz="2600" b="1" dirty="0" smtClean="0"/>
              <a:t>Service’s </a:t>
            </a:r>
            <a:r>
              <a:rPr lang="en-US" sz="2600" b="1" dirty="0"/>
              <a:t>Health Resources and Services Administration (HRSA) Office for the Advancement of Telehealth, which is part of the Office of Rural Health </a:t>
            </a:r>
            <a:r>
              <a:rPr lang="en-US" sz="2600" b="1" dirty="0" smtClean="0"/>
              <a:t>Policy. </a:t>
            </a:r>
          </a:p>
          <a:p>
            <a:endParaRPr lang="en-US" sz="2600" b="1" dirty="0"/>
          </a:p>
        </p:txBody>
      </p:sp>
      <p:pic>
        <p:nvPicPr>
          <p:cNvPr id="1026" name="Picture 2" descr="http://upload.wikimedia.org/wikipedia/commons/9/9b/HRSA_Logo.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819400" y="4800600"/>
            <a:ext cx="3105150" cy="9620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990600" y="914400"/>
            <a:ext cx="7010400" cy="1060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800600" y="14475"/>
            <a:ext cx="3200400" cy="523220"/>
          </a:xfrm>
          <a:prstGeom prst="rect">
            <a:avLst/>
          </a:prstGeom>
          <a:noFill/>
        </p:spPr>
        <p:txBody>
          <a:bodyPr wrap="square" rtlCol="0">
            <a:spAutoFit/>
          </a:bodyPr>
          <a:lstStyle/>
          <a:p>
            <a:pPr algn="ctr"/>
            <a:r>
              <a:rPr lang="en-US" sz="2800" b="1" dirty="0" smtClean="0">
                <a:solidFill>
                  <a:prstClr val="white"/>
                </a:solidFill>
              </a:rPr>
              <a:t>Who We Are?</a:t>
            </a:r>
            <a:endParaRPr lang="en-US" sz="2800" b="1" dirty="0">
              <a:solidFill>
                <a:prstClr val="white"/>
              </a:solidFill>
            </a:endParaRPr>
          </a:p>
        </p:txBody>
      </p:sp>
    </p:spTree>
    <p:extLst>
      <p:ext uri="{BB962C8B-B14F-4D97-AF65-F5344CB8AC3E}">
        <p14:creationId xmlns:p14="http://schemas.microsoft.com/office/powerpoint/2010/main" val="27944819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5886" y="5562600"/>
            <a:ext cx="2743200" cy="833398"/>
          </a:xfrm>
          <a:prstGeom prst="rect">
            <a:avLst/>
          </a:prstGeom>
        </p:spPr>
      </p:pic>
      <p:sp>
        <p:nvSpPr>
          <p:cNvPr id="8" name="TextBox 7"/>
          <p:cNvSpPr txBox="1"/>
          <p:nvPr/>
        </p:nvSpPr>
        <p:spPr>
          <a:xfrm>
            <a:off x="4800600" y="14475"/>
            <a:ext cx="3200400" cy="523220"/>
          </a:xfrm>
          <a:prstGeom prst="rect">
            <a:avLst/>
          </a:prstGeom>
          <a:noFill/>
        </p:spPr>
        <p:txBody>
          <a:bodyPr wrap="square" rtlCol="0">
            <a:spAutoFit/>
          </a:bodyPr>
          <a:lstStyle/>
          <a:p>
            <a:pPr algn="ctr"/>
            <a:r>
              <a:rPr lang="en-US" sz="2800" b="1" dirty="0" smtClean="0">
                <a:solidFill>
                  <a:prstClr val="white"/>
                </a:solidFill>
              </a:rPr>
              <a:t>Who We Are?</a:t>
            </a:r>
            <a:endParaRPr lang="en-US" sz="2800" b="1" dirty="0">
              <a:solidFill>
                <a:prstClr val="white"/>
              </a:solidFill>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838200"/>
            <a:ext cx="6477000" cy="4573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422961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48200" y="0"/>
            <a:ext cx="3429000" cy="492443"/>
          </a:xfrm>
          <a:prstGeom prst="rect">
            <a:avLst/>
          </a:prstGeom>
          <a:noFill/>
        </p:spPr>
        <p:txBody>
          <a:bodyPr wrap="square" rtlCol="0">
            <a:spAutoFit/>
          </a:bodyPr>
          <a:lstStyle/>
          <a:p>
            <a:pPr algn="ctr"/>
            <a:r>
              <a:rPr lang="en-US" sz="2600" b="1" dirty="0" smtClean="0">
                <a:solidFill>
                  <a:schemeClr val="bg1"/>
                </a:solidFill>
              </a:rPr>
              <a:t>On the Web</a:t>
            </a:r>
            <a:endParaRPr lang="en-US" sz="2600" b="1" dirty="0">
              <a:solidFill>
                <a:schemeClr val="bg1"/>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1200" y="5562600"/>
            <a:ext cx="2743200" cy="833398"/>
          </a:xfrm>
          <a:prstGeom prst="rect">
            <a:avLst/>
          </a:prstGeom>
        </p:spPr>
      </p:pic>
      <p:sp>
        <p:nvSpPr>
          <p:cNvPr id="2" name="TextBox 1"/>
          <p:cNvSpPr txBox="1"/>
          <p:nvPr/>
        </p:nvSpPr>
        <p:spPr>
          <a:xfrm>
            <a:off x="1905000" y="5515176"/>
            <a:ext cx="3200400" cy="461665"/>
          </a:xfrm>
          <a:prstGeom prst="rect">
            <a:avLst/>
          </a:prstGeom>
          <a:noFill/>
        </p:spPr>
        <p:txBody>
          <a:bodyPr wrap="square" rtlCol="0">
            <a:spAutoFit/>
          </a:bodyPr>
          <a:lstStyle/>
          <a:p>
            <a:r>
              <a:rPr lang="en-US" sz="2400" b="1" dirty="0" smtClean="0">
                <a:hlinkClick r:id="rId4"/>
              </a:rPr>
              <a:t>http://matrc.org/</a:t>
            </a:r>
            <a:endParaRPr lang="en-US" sz="2400" b="1" dirty="0"/>
          </a:p>
        </p:txBody>
      </p:sp>
      <p:pic>
        <p:nvPicPr>
          <p:cNvPr id="1026"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69557" y="846823"/>
            <a:ext cx="7964843" cy="450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898120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990600"/>
            <a:ext cx="7402997" cy="1120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53498" y="2286000"/>
            <a:ext cx="7924800" cy="3862596"/>
          </a:xfrm>
          <a:prstGeom prst="rect">
            <a:avLst/>
          </a:prstGeom>
          <a:noFill/>
        </p:spPr>
        <p:txBody>
          <a:bodyPr wrap="square">
            <a:spAutoFit/>
          </a:bodyPr>
          <a:lstStyle/>
          <a:p>
            <a:pPr marL="514350" indent="-514350">
              <a:spcAft>
                <a:spcPts val="600"/>
              </a:spcAft>
              <a:buFont typeface="Wingdings" pitchFamily="2" charset="2"/>
              <a:buChar char="v"/>
              <a:defRPr/>
            </a:pPr>
            <a:r>
              <a:rPr lang="en-US" sz="2000" b="1" dirty="0">
                <a:solidFill>
                  <a:prstClr val="black">
                    <a:lumMod val="75000"/>
                    <a:lumOff val="25000"/>
                  </a:prstClr>
                </a:solidFill>
              </a:rPr>
              <a:t>How To Get </a:t>
            </a:r>
            <a:r>
              <a:rPr lang="en-US" sz="2000" b="1" dirty="0" smtClean="0">
                <a:solidFill>
                  <a:prstClr val="black">
                    <a:lumMod val="75000"/>
                    <a:lumOff val="25000"/>
                  </a:prstClr>
                </a:solidFill>
              </a:rPr>
              <a:t>Started/Strategic </a:t>
            </a:r>
            <a:r>
              <a:rPr lang="en-US" sz="2000" b="1" dirty="0">
                <a:solidFill>
                  <a:prstClr val="black">
                    <a:lumMod val="75000"/>
                    <a:lumOff val="25000"/>
                  </a:prstClr>
                </a:solidFill>
              </a:rPr>
              <a:t>Planning </a:t>
            </a:r>
          </a:p>
          <a:p>
            <a:pPr marL="514350" indent="-514350">
              <a:spcAft>
                <a:spcPts val="600"/>
              </a:spcAft>
              <a:buFont typeface="Wingdings" pitchFamily="2" charset="2"/>
              <a:buChar char="v"/>
              <a:defRPr/>
            </a:pPr>
            <a:r>
              <a:rPr lang="en-US" sz="2000" b="1" dirty="0" smtClean="0">
                <a:solidFill>
                  <a:prstClr val="black">
                    <a:lumMod val="75000"/>
                    <a:lumOff val="25000"/>
                  </a:prstClr>
                </a:solidFill>
              </a:rPr>
              <a:t>Program/Protocol Development</a:t>
            </a:r>
          </a:p>
          <a:p>
            <a:pPr marL="514350" indent="-514350">
              <a:spcAft>
                <a:spcPts val="600"/>
              </a:spcAft>
              <a:buFont typeface="Wingdings" pitchFamily="2" charset="2"/>
              <a:buChar char="v"/>
              <a:defRPr/>
            </a:pPr>
            <a:r>
              <a:rPr lang="en-US" sz="2000" b="1" dirty="0" smtClean="0">
                <a:solidFill>
                  <a:prstClr val="black">
                    <a:lumMod val="75000"/>
                    <a:lumOff val="25000"/>
                  </a:prstClr>
                </a:solidFill>
              </a:rPr>
              <a:t>Business Model Development/Reimbursement</a:t>
            </a:r>
            <a:endParaRPr lang="en-US" sz="2000" b="1" dirty="0">
              <a:solidFill>
                <a:prstClr val="black">
                  <a:lumMod val="75000"/>
                  <a:lumOff val="25000"/>
                </a:prstClr>
              </a:solidFill>
            </a:endParaRPr>
          </a:p>
          <a:p>
            <a:pPr marL="514350" indent="-514350">
              <a:spcAft>
                <a:spcPts val="600"/>
              </a:spcAft>
              <a:buFont typeface="Wingdings" pitchFamily="2" charset="2"/>
              <a:buChar char="v"/>
              <a:defRPr/>
            </a:pPr>
            <a:r>
              <a:rPr lang="en-US" sz="2000" b="1" dirty="0" smtClean="0">
                <a:solidFill>
                  <a:prstClr val="black">
                    <a:lumMod val="75000"/>
                    <a:lumOff val="25000"/>
                  </a:prstClr>
                </a:solidFill>
              </a:rPr>
              <a:t>Program Evaluation/Quality Assessment</a:t>
            </a:r>
          </a:p>
          <a:p>
            <a:pPr marL="514350" indent="-514350">
              <a:spcAft>
                <a:spcPts val="600"/>
              </a:spcAft>
              <a:buFont typeface="Wingdings" pitchFamily="2" charset="2"/>
              <a:buChar char="v"/>
              <a:defRPr/>
            </a:pPr>
            <a:r>
              <a:rPr lang="en-US" sz="2000" b="1" dirty="0" smtClean="0">
                <a:solidFill>
                  <a:prstClr val="black">
                    <a:lumMod val="75000"/>
                    <a:lumOff val="25000"/>
                  </a:prstClr>
                </a:solidFill>
              </a:rPr>
              <a:t>Best Practices/Networking</a:t>
            </a:r>
            <a:endParaRPr lang="en-US" sz="2000" b="1" dirty="0">
              <a:solidFill>
                <a:prstClr val="black">
                  <a:lumMod val="75000"/>
                  <a:lumOff val="25000"/>
                </a:prstClr>
              </a:solidFill>
            </a:endParaRPr>
          </a:p>
          <a:p>
            <a:pPr marL="514350" indent="-514350">
              <a:spcAft>
                <a:spcPts val="600"/>
              </a:spcAft>
              <a:buFont typeface="Wingdings" pitchFamily="2" charset="2"/>
              <a:buChar char="v"/>
              <a:defRPr/>
            </a:pPr>
            <a:r>
              <a:rPr lang="en-US" sz="2000" b="1" dirty="0">
                <a:solidFill>
                  <a:prstClr val="black">
                    <a:lumMod val="75000"/>
                    <a:lumOff val="25000"/>
                  </a:prstClr>
                </a:solidFill>
              </a:rPr>
              <a:t>National Telehealth Technology Assessment Resource Center</a:t>
            </a:r>
          </a:p>
          <a:p>
            <a:pPr marL="1428750" lvl="2" indent="-514350">
              <a:spcAft>
                <a:spcPts val="600"/>
              </a:spcAft>
              <a:buFont typeface="Wingdings" pitchFamily="2" charset="2"/>
              <a:buChar char="v"/>
              <a:defRPr/>
            </a:pPr>
            <a:r>
              <a:rPr lang="en-US" sz="2000" b="1" dirty="0">
                <a:solidFill>
                  <a:prstClr val="black">
                    <a:lumMod val="75000"/>
                    <a:lumOff val="25000"/>
                  </a:prstClr>
                </a:solidFill>
              </a:rPr>
              <a:t>Guidance on selecting appropriate technology</a:t>
            </a:r>
          </a:p>
          <a:p>
            <a:pPr marL="514350" indent="-514350">
              <a:spcAft>
                <a:spcPts val="600"/>
              </a:spcAft>
              <a:buFont typeface="Wingdings" pitchFamily="2" charset="2"/>
              <a:buChar char="v"/>
              <a:defRPr/>
            </a:pPr>
            <a:r>
              <a:rPr lang="en-US" sz="2000" b="1" dirty="0">
                <a:solidFill>
                  <a:prstClr val="black">
                    <a:lumMod val="75000"/>
                    <a:lumOff val="25000"/>
                  </a:prstClr>
                </a:solidFill>
              </a:rPr>
              <a:t>National Telehealth Policy Resource Center</a:t>
            </a:r>
          </a:p>
          <a:p>
            <a:pPr marL="1428750" lvl="2" indent="-514350">
              <a:spcAft>
                <a:spcPts val="600"/>
              </a:spcAft>
              <a:buFont typeface="Wingdings" pitchFamily="2" charset="2"/>
              <a:buChar char="v"/>
              <a:defRPr/>
            </a:pPr>
            <a:r>
              <a:rPr lang="en-US" sz="2000" b="1" dirty="0">
                <a:solidFill>
                  <a:prstClr val="black">
                    <a:lumMod val="75000"/>
                    <a:lumOff val="25000"/>
                  </a:prstClr>
                </a:solidFill>
              </a:rPr>
              <a:t>Guidance on legal, regulatory and other policy issues</a:t>
            </a:r>
          </a:p>
          <a:p>
            <a:pPr marL="514350" indent="-514350">
              <a:spcAft>
                <a:spcPts val="600"/>
              </a:spcAft>
              <a:buFont typeface="Wingdings" pitchFamily="2" charset="2"/>
              <a:buChar char="v"/>
              <a:defRPr/>
            </a:pPr>
            <a:endParaRPr lang="en-US" sz="2000" dirty="0">
              <a:solidFill>
                <a:prstClr val="black"/>
              </a:solidFill>
            </a:endParaRPr>
          </a:p>
        </p:txBody>
      </p:sp>
      <p:sp>
        <p:nvSpPr>
          <p:cNvPr id="8" name="TextBox 7"/>
          <p:cNvSpPr txBox="1"/>
          <p:nvPr/>
        </p:nvSpPr>
        <p:spPr>
          <a:xfrm>
            <a:off x="4800600" y="14475"/>
            <a:ext cx="3200400" cy="523220"/>
          </a:xfrm>
          <a:prstGeom prst="rect">
            <a:avLst/>
          </a:prstGeom>
          <a:noFill/>
        </p:spPr>
        <p:txBody>
          <a:bodyPr wrap="square" rtlCol="0">
            <a:spAutoFit/>
          </a:bodyPr>
          <a:lstStyle/>
          <a:p>
            <a:pPr algn="ctr"/>
            <a:r>
              <a:rPr lang="en-US" sz="2800" b="1" dirty="0" smtClean="0">
                <a:solidFill>
                  <a:prstClr val="white"/>
                </a:solidFill>
              </a:rPr>
              <a:t>TRC Services</a:t>
            </a:r>
            <a:endParaRPr lang="en-US" sz="2800" b="1" dirty="0">
              <a:solidFill>
                <a:prstClr val="white"/>
              </a:solidFill>
            </a:endParaRPr>
          </a:p>
        </p:txBody>
      </p:sp>
    </p:spTree>
    <p:extLst>
      <p:ext uri="{BB962C8B-B14F-4D97-AF65-F5344CB8AC3E}">
        <p14:creationId xmlns:p14="http://schemas.microsoft.com/office/powerpoint/2010/main" val="264928688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5886" y="5562600"/>
            <a:ext cx="2743200" cy="833398"/>
          </a:xfrm>
          <a:prstGeom prst="rect">
            <a:avLst/>
          </a:prstGeom>
        </p:spPr>
      </p:pic>
      <p:sp>
        <p:nvSpPr>
          <p:cNvPr id="8" name="TextBox 7"/>
          <p:cNvSpPr txBox="1"/>
          <p:nvPr/>
        </p:nvSpPr>
        <p:spPr>
          <a:xfrm>
            <a:off x="4822861" y="14475"/>
            <a:ext cx="3200400" cy="523220"/>
          </a:xfrm>
          <a:prstGeom prst="rect">
            <a:avLst/>
          </a:prstGeom>
          <a:noFill/>
        </p:spPr>
        <p:txBody>
          <a:bodyPr wrap="square" rtlCol="0">
            <a:spAutoFit/>
          </a:bodyPr>
          <a:lstStyle/>
          <a:p>
            <a:pPr algn="ctr"/>
            <a:r>
              <a:rPr lang="en-US" sz="2800" b="1" dirty="0" smtClean="0">
                <a:solidFill>
                  <a:prstClr val="white"/>
                </a:solidFill>
              </a:rPr>
              <a:t>TRC Services</a:t>
            </a:r>
            <a:endParaRPr lang="en-US" sz="2800" b="1" dirty="0">
              <a:solidFill>
                <a:prstClr val="white"/>
              </a:solidFill>
            </a:endParaRPr>
          </a:p>
        </p:txBody>
      </p:sp>
      <p:sp>
        <p:nvSpPr>
          <p:cNvPr id="5" name="Subtitle 4"/>
          <p:cNvSpPr txBox="1">
            <a:spLocks/>
          </p:cNvSpPr>
          <p:nvPr/>
        </p:nvSpPr>
        <p:spPr>
          <a:xfrm>
            <a:off x="1295400" y="3077110"/>
            <a:ext cx="3048000" cy="2514600"/>
          </a:xfrm>
          <a:prstGeom prst="rect">
            <a:avLst/>
          </a:prstGeom>
        </p:spPr>
        <p:txBody>
          <a:bodyPr vert="horz" lIns="91440" tIns="45720" rIns="91440" bIns="45720" rtlCol="0">
            <a:normAutofit fontScale="92500" lnSpcReduction="20000"/>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r>
              <a:rPr lang="en-US" b="1" dirty="0" smtClean="0">
                <a:solidFill>
                  <a:schemeClr val="tx2">
                    <a:lumMod val="75000"/>
                  </a:schemeClr>
                </a:solidFill>
              </a:rPr>
              <a:t>3</a:t>
            </a:r>
            <a:r>
              <a:rPr lang="en-US" b="1" baseline="30000" dirty="0" smtClean="0">
                <a:solidFill>
                  <a:schemeClr val="tx2">
                    <a:lumMod val="75000"/>
                  </a:schemeClr>
                </a:solidFill>
              </a:rPr>
              <a:t>rd</a:t>
            </a:r>
            <a:r>
              <a:rPr lang="en-US" b="1" dirty="0" smtClean="0">
                <a:solidFill>
                  <a:schemeClr val="tx2">
                    <a:lumMod val="75000"/>
                  </a:schemeClr>
                </a:solidFill>
              </a:rPr>
              <a:t> Thursday of every month </a:t>
            </a:r>
          </a:p>
          <a:p>
            <a:pPr lvl="1"/>
            <a:r>
              <a:rPr lang="en-US" b="1" dirty="0" smtClean="0">
                <a:solidFill>
                  <a:schemeClr val="tx1"/>
                </a:solidFill>
              </a:rPr>
              <a:t>9:00 AM HST</a:t>
            </a:r>
          </a:p>
          <a:p>
            <a:pPr lvl="1"/>
            <a:r>
              <a:rPr lang="en-US" b="1" dirty="0" smtClean="0">
                <a:solidFill>
                  <a:schemeClr val="tx1"/>
                </a:solidFill>
              </a:rPr>
              <a:t>10:00 AM AKST</a:t>
            </a:r>
          </a:p>
          <a:p>
            <a:pPr lvl="1"/>
            <a:r>
              <a:rPr lang="en-US" b="1" dirty="0" smtClean="0">
                <a:solidFill>
                  <a:schemeClr val="tx1"/>
                </a:solidFill>
              </a:rPr>
              <a:t>11:00 AM PST</a:t>
            </a:r>
          </a:p>
          <a:p>
            <a:pPr lvl="1"/>
            <a:r>
              <a:rPr lang="en-US" b="1" dirty="0" smtClean="0">
                <a:solidFill>
                  <a:schemeClr val="tx1"/>
                </a:solidFill>
              </a:rPr>
              <a:t>12:00 PM MST</a:t>
            </a:r>
          </a:p>
          <a:p>
            <a:pPr lvl="1"/>
            <a:r>
              <a:rPr lang="en-US" b="1" dirty="0" smtClean="0">
                <a:solidFill>
                  <a:schemeClr val="tx1"/>
                </a:solidFill>
              </a:rPr>
              <a:t>1:00 PM CST</a:t>
            </a:r>
          </a:p>
          <a:p>
            <a:pPr lvl="1"/>
            <a:r>
              <a:rPr lang="en-US" b="1" dirty="0" smtClean="0">
                <a:solidFill>
                  <a:schemeClr val="tx1"/>
                </a:solidFill>
              </a:rPr>
              <a:t>2:00 PM EST</a:t>
            </a:r>
          </a:p>
        </p:txBody>
      </p:sp>
      <p:sp>
        <p:nvSpPr>
          <p:cNvPr id="7" name="Title 1"/>
          <p:cNvSpPr txBox="1">
            <a:spLocks/>
          </p:cNvSpPr>
          <p:nvPr/>
        </p:nvSpPr>
        <p:spPr>
          <a:xfrm>
            <a:off x="847008" y="2122255"/>
            <a:ext cx="7391400" cy="937090"/>
          </a:xfrm>
          <a:prstGeom prst="rect">
            <a:avLst/>
          </a:prstGeom>
        </p:spPr>
        <p:txBody>
          <a:bodyPr vert="horz" lIns="91440" tIns="45720" rIns="91440" bIns="45720" rtlCol="0" anchor="b">
            <a:normAutofit fontScale="92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82880" algn="ctr"/>
            <a:r>
              <a:rPr lang="en-US" sz="3200" b="1" dirty="0" smtClean="0">
                <a:solidFill>
                  <a:srgbClr val="000000"/>
                </a:solidFill>
              </a:rPr>
              <a:t>The National Telehealth Resource Center Webinar Series</a:t>
            </a:r>
            <a:endParaRPr lang="en-US" sz="3200" dirty="0">
              <a:solidFill>
                <a:srgbClr val="000000"/>
              </a:solidFill>
            </a:endParaRP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914400"/>
            <a:ext cx="7010400" cy="1060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609600" y="5579724"/>
            <a:ext cx="4800600" cy="830997"/>
          </a:xfrm>
          <a:prstGeom prst="rect">
            <a:avLst/>
          </a:prstGeom>
          <a:noFill/>
        </p:spPr>
        <p:txBody>
          <a:bodyPr wrap="square" rtlCol="0">
            <a:spAutoFit/>
          </a:bodyPr>
          <a:lstStyle/>
          <a:p>
            <a:r>
              <a:rPr lang="en-US" sz="1600" dirty="0" smtClean="0">
                <a:solidFill>
                  <a:prstClr val="black"/>
                </a:solidFill>
              </a:rPr>
              <a:t>All past webinars recorded and available at:  http</a:t>
            </a:r>
            <a:r>
              <a:rPr lang="en-US" sz="1600" dirty="0">
                <a:solidFill>
                  <a:prstClr val="black"/>
                </a:solidFill>
              </a:rPr>
              <a:t>://www.telehealthresourcecenter.org/past-webinars</a:t>
            </a: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3231" y="3083959"/>
            <a:ext cx="2828398" cy="2359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99388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10200" y="17610"/>
            <a:ext cx="2091466" cy="523220"/>
          </a:xfrm>
          <a:prstGeom prst="rect">
            <a:avLst/>
          </a:prstGeom>
          <a:noFill/>
        </p:spPr>
        <p:txBody>
          <a:bodyPr wrap="square" rtlCol="0">
            <a:spAutoFit/>
          </a:bodyPr>
          <a:lstStyle/>
          <a:p>
            <a:r>
              <a:rPr lang="en-US" sz="2800" b="1" dirty="0">
                <a:solidFill>
                  <a:prstClr val="white"/>
                </a:solidFill>
              </a:rPr>
              <a:t>Contact</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1200" y="5562600"/>
            <a:ext cx="2743200" cy="833398"/>
          </a:xfrm>
          <a:prstGeom prst="rect">
            <a:avLst/>
          </a:prstGeom>
        </p:spPr>
      </p:pic>
      <p:sp>
        <p:nvSpPr>
          <p:cNvPr id="2" name="Title 1"/>
          <p:cNvSpPr>
            <a:spLocks noGrp="1"/>
          </p:cNvSpPr>
          <p:nvPr>
            <p:ph type="title"/>
          </p:nvPr>
        </p:nvSpPr>
        <p:spPr>
          <a:xfrm>
            <a:off x="1193801" y="838200"/>
            <a:ext cx="7024744" cy="724936"/>
          </a:xfrm>
        </p:spPr>
        <p:txBody>
          <a:bodyPr/>
          <a:lstStyle/>
          <a:p>
            <a:r>
              <a:rPr lang="en-US" b="1" dirty="0" smtClean="0"/>
              <a:t>For More Information:</a:t>
            </a:r>
            <a:endParaRPr lang="en-US" b="1" dirty="0"/>
          </a:p>
        </p:txBody>
      </p:sp>
      <p:graphicFrame>
        <p:nvGraphicFramePr>
          <p:cNvPr id="7" name="Diagram 6"/>
          <p:cNvGraphicFramePr/>
          <p:nvPr>
            <p:extLst>
              <p:ext uri="{D42A27DB-BD31-4B8C-83A1-F6EECF244321}">
                <p14:modId xmlns:p14="http://schemas.microsoft.com/office/powerpoint/2010/main" val="435753279"/>
              </p:ext>
            </p:extLst>
          </p:nvPr>
        </p:nvGraphicFramePr>
        <p:xfrm>
          <a:off x="1598047" y="4579876"/>
          <a:ext cx="3812153" cy="4001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048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83641" y="1676400"/>
            <a:ext cx="6131560" cy="2661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p:nvPr/>
        </p:nvGrpSpPr>
        <p:grpSpPr>
          <a:xfrm>
            <a:off x="1598047" y="5129626"/>
            <a:ext cx="3812153" cy="383760"/>
            <a:chOff x="0" y="0"/>
            <a:chExt cx="3812153" cy="383760"/>
          </a:xfrm>
        </p:grpSpPr>
        <p:sp>
          <p:nvSpPr>
            <p:cNvPr id="12" name="Rounded Rectangle 11"/>
            <p:cNvSpPr/>
            <p:nvPr/>
          </p:nvSpPr>
          <p:spPr>
            <a:xfrm>
              <a:off x="0" y="0"/>
              <a:ext cx="3812153" cy="383760"/>
            </a:xfrm>
            <a:prstGeom prst="roundRect">
              <a:avLst/>
            </a:prstGeom>
            <a:solidFill>
              <a:srgbClr val="4765A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Rounded Rectangle 4"/>
            <p:cNvSpPr/>
            <p:nvPr/>
          </p:nvSpPr>
          <p:spPr>
            <a:xfrm>
              <a:off x="18734" y="18734"/>
              <a:ext cx="3774685"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Bef>
                  <a:spcPct val="0"/>
                </a:spcBef>
                <a:spcAft>
                  <a:spcPct val="35000"/>
                </a:spcAft>
              </a:pPr>
              <a:r>
                <a:rPr lang="en-US" sz="1600" b="1" dirty="0">
                  <a:solidFill>
                    <a:prstClr val="white"/>
                  </a:solidFill>
                </a:rPr>
                <a:t>www.MATRC.org</a:t>
              </a:r>
              <a:endParaRPr lang="en-US" sz="1600" dirty="0">
                <a:solidFill>
                  <a:prstClr val="white"/>
                </a:solidFill>
              </a:endParaRPr>
            </a:p>
          </p:txBody>
        </p:sp>
      </p:grpSp>
    </p:spTree>
    <p:extLst>
      <p:ext uri="{BB962C8B-B14F-4D97-AF65-F5344CB8AC3E}">
        <p14:creationId xmlns:p14="http://schemas.microsoft.com/office/powerpoint/2010/main" val="26983610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Custom 1">
      <a:dk1>
        <a:sysClr val="windowText" lastClr="000000"/>
      </a:dk1>
      <a:lt1>
        <a:sysClr val="window" lastClr="FFFFFF"/>
      </a:lt1>
      <a:dk2>
        <a:srgbClr val="3E3D2D"/>
      </a:dk2>
      <a:lt2>
        <a:srgbClr val="CAF278"/>
      </a:lt2>
      <a:accent1>
        <a:srgbClr val="4D8AA1"/>
      </a:accent1>
      <a:accent2>
        <a:srgbClr val="6F5C84"/>
      </a:accent2>
      <a:accent3>
        <a:srgbClr val="8C9B3F"/>
      </a:accent3>
      <a:accent4>
        <a:srgbClr val="F2981E"/>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2362</TotalTime>
  <Words>3684</Words>
  <Application>Microsoft Office PowerPoint</Application>
  <PresentationFormat>On-screen Show (4:3)</PresentationFormat>
  <Paragraphs>365</Paragraphs>
  <Slides>65</Slides>
  <Notes>65</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Austin</vt:lpstr>
      <vt:lpstr>What Doctors Need to Know About Telehealth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Necessity Breeds Invention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Telehealth flips the paradigm </vt:lpstr>
      <vt:lpstr>PowerPoint Presentation</vt:lpstr>
      <vt:lpstr>PowerPoint Presentation</vt:lpstr>
      <vt:lpstr>PowerPoint Presentation</vt:lpstr>
      <vt:lpstr>PowerPoint Presentation</vt:lpstr>
      <vt:lpstr>PowerPoint Presentation</vt:lpstr>
      <vt:lpstr>Reasons for Adoption Abound</vt:lpstr>
      <vt:lpstr>PowerPoint Presentation</vt:lpstr>
      <vt:lpstr>Reasons for Adoption Abound</vt:lpstr>
      <vt:lpstr>PowerPoint Presentation</vt:lpstr>
      <vt:lpstr>But The Struggle Is Real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More Information: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Telehealth and the Patient Centered Medical Home</dc:title>
  <dc:creator>Kathy Wibberly</dc:creator>
  <cp:lastModifiedBy>Kathy Wibberly</cp:lastModifiedBy>
  <cp:revision>115</cp:revision>
  <dcterms:created xsi:type="dcterms:W3CDTF">2014-10-24T03:44:23Z</dcterms:created>
  <dcterms:modified xsi:type="dcterms:W3CDTF">2016-09-30T07:02:03Z</dcterms:modified>
</cp:coreProperties>
</file>