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58" r:id="rId4"/>
    <p:sldId id="260" r:id="rId5"/>
    <p:sldId id="261" r:id="rId6"/>
    <p:sldId id="266" r:id="rId7"/>
    <p:sldId id="269" r:id="rId8"/>
    <p:sldId id="270" r:id="rId9"/>
    <p:sldId id="271" r:id="rId10"/>
    <p:sldId id="272" r:id="rId11"/>
    <p:sldId id="268" r:id="rId1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116" d="100"/>
          <a:sy n="116" d="100"/>
        </p:scale>
        <p:origin x="39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9/28/2016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9/28/2016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b="1" dirty="0" smtClean="0"/>
              <a:t>Clinical Documentation Tool Box </a:t>
            </a:r>
            <a:endParaRPr lang="en-US" b="1" dirty="0"/>
          </a:p>
        </p:txBody>
      </p:sp>
      <p:sp>
        <p:nvSpPr>
          <p:cNvPr id="7" name="Content Placeholder 6"/>
          <p:cNvSpPr>
            <a:spLocks noGrp="1"/>
          </p:cNvSpPr>
          <p:nvPr>
            <p:ph idx="1"/>
          </p:nvPr>
        </p:nvSpPr>
        <p:spPr/>
        <p:txBody>
          <a:bodyPr/>
          <a:lstStyle/>
          <a:p>
            <a:pPr marL="0" indent="0">
              <a:buNone/>
            </a:pPr>
            <a:r>
              <a:rPr lang="en-US" dirty="0" smtClean="0"/>
              <a:t>Nora Blankenbecler – Director – Health Information Management, Mountain Empire Community College </a:t>
            </a:r>
          </a:p>
          <a:p>
            <a:endParaRPr lang="en-US" dirty="0"/>
          </a:p>
          <a:p>
            <a:endParaRPr lang="en-US" dirty="0"/>
          </a:p>
        </p:txBody>
      </p:sp>
      <p:pic>
        <p:nvPicPr>
          <p:cNvPr id="8" name="Content Placeholder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4725" y="2928551"/>
            <a:ext cx="6672648" cy="2804984"/>
          </a:xfrm>
          <a:prstGeom prst="rect">
            <a:avLst/>
          </a:prstGeom>
        </p:spPr>
      </p:pic>
    </p:spTree>
    <p:extLst>
      <p:ext uri="{BB962C8B-B14F-4D97-AF65-F5344CB8AC3E}">
        <p14:creationId xmlns:p14="http://schemas.microsoft.com/office/powerpoint/2010/main" val="2281050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Criteria </a:t>
            </a:r>
            <a:r>
              <a:rPr lang="en-US" dirty="0" smtClean="0"/>
              <a:t>for High Quality Clinical Documentation</a:t>
            </a:r>
            <a:endParaRPr lang="en-US" dirty="0"/>
          </a:p>
        </p:txBody>
      </p:sp>
      <p:sp>
        <p:nvSpPr>
          <p:cNvPr id="3" name="Content Placeholder 2"/>
          <p:cNvSpPr>
            <a:spLocks noGrp="1"/>
          </p:cNvSpPr>
          <p:nvPr>
            <p:ph idx="1"/>
          </p:nvPr>
        </p:nvSpPr>
        <p:spPr/>
        <p:txBody>
          <a:bodyPr>
            <a:normAutofit/>
          </a:bodyPr>
          <a:lstStyle/>
          <a:p>
            <a:r>
              <a:rPr lang="en-US" dirty="0" smtClean="0"/>
              <a:t>Legibility</a:t>
            </a:r>
            <a:endParaRPr lang="en-US" dirty="0" smtClean="0"/>
          </a:p>
          <a:p>
            <a:r>
              <a:rPr lang="en-US" dirty="0" smtClean="0"/>
              <a:t>Reliable</a:t>
            </a:r>
            <a:endParaRPr lang="en-US" dirty="0"/>
          </a:p>
          <a:p>
            <a:r>
              <a:rPr lang="en-US" dirty="0" smtClean="0"/>
              <a:t>Precise</a:t>
            </a:r>
            <a:endParaRPr lang="en-US" dirty="0" smtClean="0"/>
          </a:p>
          <a:p>
            <a:r>
              <a:rPr lang="en-US" dirty="0" smtClean="0"/>
              <a:t>Complete </a:t>
            </a:r>
            <a:endParaRPr lang="en-US" dirty="0" smtClean="0"/>
          </a:p>
          <a:p>
            <a:r>
              <a:rPr lang="en-US" dirty="0" smtClean="0"/>
              <a:t>Consistent</a:t>
            </a:r>
            <a:endParaRPr lang="en-US" dirty="0"/>
          </a:p>
          <a:p>
            <a:r>
              <a:rPr lang="en-US" dirty="0" smtClean="0"/>
              <a:t>Clear </a:t>
            </a:r>
            <a:endParaRPr lang="en-US" dirty="0" smtClean="0"/>
          </a:p>
          <a:p>
            <a:r>
              <a:rPr lang="en-US" dirty="0" smtClean="0"/>
              <a:t>Timely</a:t>
            </a:r>
          </a:p>
          <a:p>
            <a:r>
              <a:rPr lang="en-US" dirty="0" smtClean="0"/>
              <a:t>If it wasn’t documented – it didn’t happen!</a:t>
            </a:r>
            <a:endParaRPr lang="en-US" dirty="0"/>
          </a:p>
        </p:txBody>
      </p:sp>
    </p:spTree>
    <p:extLst>
      <p:ext uri="{BB962C8B-B14F-4D97-AF65-F5344CB8AC3E}">
        <p14:creationId xmlns:p14="http://schemas.microsoft.com/office/powerpoint/2010/main" val="3325901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47351"/>
          </a:xfrm>
        </p:spPr>
        <p:txBody>
          <a:bodyPr>
            <a:normAutofit fontScale="90000"/>
          </a:bodyPr>
          <a:lstStyle/>
          <a:p>
            <a:r>
              <a:rPr lang="en-US" dirty="0" smtClean="0"/>
              <a:t> </a:t>
            </a:r>
            <a:r>
              <a:rPr lang="en-US" dirty="0" smtClean="0"/>
              <a:t>– Legibility – HIPAA gives patients right to clarification </a:t>
            </a:r>
            <a:endParaRPr lang="en-US" dirty="0"/>
          </a:p>
        </p:txBody>
      </p:sp>
      <p:pic>
        <p:nvPicPr>
          <p:cNvPr id="4" name="Picture 2" descr="http://i.dawn.com/large/2014/04/53450f8b82083.jpg?r=16602152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26508" y="2187146"/>
            <a:ext cx="7055708" cy="3918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6052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Reliable, Clear and Timely </a:t>
            </a:r>
            <a:endParaRPr lang="en-US" dirty="0"/>
          </a:p>
        </p:txBody>
      </p:sp>
      <p:sp>
        <p:nvSpPr>
          <p:cNvPr id="3" name="Content Placeholder 2"/>
          <p:cNvSpPr>
            <a:spLocks noGrp="1"/>
          </p:cNvSpPr>
          <p:nvPr>
            <p:ph idx="1"/>
          </p:nvPr>
        </p:nvSpPr>
        <p:spPr>
          <a:xfrm>
            <a:off x="677334" y="1532587"/>
            <a:ext cx="8596668" cy="4508776"/>
          </a:xfrm>
        </p:spPr>
        <p:txBody>
          <a:bodyPr>
            <a:normAutofit/>
          </a:bodyPr>
          <a:lstStyle/>
          <a:p>
            <a:endParaRPr lang="en-US" dirty="0" smtClean="0"/>
          </a:p>
          <a:p>
            <a:r>
              <a:rPr lang="en-US" dirty="0" smtClean="0"/>
              <a:t>Treatment provided without documented diagnosis</a:t>
            </a:r>
            <a:endParaRPr lang="en-US" dirty="0" smtClean="0"/>
          </a:p>
          <a:p>
            <a:r>
              <a:rPr lang="en-US" dirty="0" smtClean="0"/>
              <a:t>Vague/ambiguous documentation</a:t>
            </a:r>
            <a:r>
              <a:rPr lang="en-US" dirty="0"/>
              <a:t> : Chest Pain vs GERD</a:t>
            </a:r>
          </a:p>
          <a:p>
            <a:pPr lvl="1"/>
            <a:r>
              <a:rPr lang="en-US" dirty="0" smtClean="0"/>
              <a:t>Is </a:t>
            </a:r>
            <a:r>
              <a:rPr lang="en-US" dirty="0"/>
              <a:t>there a working or final diagnosis documented?</a:t>
            </a:r>
          </a:p>
          <a:p>
            <a:pPr lvl="1"/>
            <a:r>
              <a:rPr lang="en-US" dirty="0"/>
              <a:t>Did the clinician document the reason for the diagnostic test?</a:t>
            </a:r>
          </a:p>
          <a:p>
            <a:pPr lvl="1"/>
            <a:r>
              <a:rPr lang="en-US" dirty="0"/>
              <a:t>Did the physician document the clinical significance of abnormal test result</a:t>
            </a:r>
            <a:r>
              <a:rPr lang="en-US" dirty="0" smtClean="0"/>
              <a:t>?</a:t>
            </a:r>
          </a:p>
          <a:p>
            <a:pPr lvl="1"/>
            <a:r>
              <a:rPr lang="en-US" dirty="0" smtClean="0"/>
              <a:t>Clinical evidence for diagnosis </a:t>
            </a:r>
          </a:p>
          <a:p>
            <a:pPr indent="-285750"/>
            <a:r>
              <a:rPr lang="en-US" dirty="0" smtClean="0"/>
              <a:t>Sign off your records at the end of the encounter! </a:t>
            </a:r>
            <a:endParaRPr lang="en-US" dirty="0"/>
          </a:p>
        </p:txBody>
      </p:sp>
    </p:spTree>
    <p:extLst>
      <p:ext uri="{BB962C8B-B14F-4D97-AF65-F5344CB8AC3E}">
        <p14:creationId xmlns:p14="http://schemas.microsoft.com/office/powerpoint/2010/main" val="1540391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37286"/>
          </a:xfrm>
        </p:spPr>
        <p:txBody>
          <a:bodyPr/>
          <a:lstStyle/>
          <a:p>
            <a:r>
              <a:rPr lang="en-US" dirty="0" smtClean="0"/>
              <a:t> Precise, Complete and Consistent</a:t>
            </a:r>
            <a:endParaRPr lang="en-US" dirty="0"/>
          </a:p>
        </p:txBody>
      </p:sp>
      <p:sp>
        <p:nvSpPr>
          <p:cNvPr id="3" name="Content Placeholder 2"/>
          <p:cNvSpPr>
            <a:spLocks noGrp="1"/>
          </p:cNvSpPr>
          <p:nvPr>
            <p:ph idx="1"/>
          </p:nvPr>
        </p:nvSpPr>
        <p:spPr>
          <a:xfrm>
            <a:off x="677334" y="1445741"/>
            <a:ext cx="8596668" cy="4967416"/>
          </a:xfrm>
        </p:spPr>
        <p:txBody>
          <a:bodyPr>
            <a:noAutofit/>
          </a:bodyPr>
          <a:lstStyle/>
          <a:p>
            <a:r>
              <a:rPr lang="en-US" dirty="0" smtClean="0"/>
              <a:t>The record is accurate, detailed and clinically appropriate. </a:t>
            </a:r>
            <a:endParaRPr lang="en-US" dirty="0" smtClean="0"/>
          </a:p>
          <a:p>
            <a:pPr lvl="1"/>
            <a:r>
              <a:rPr lang="en-US" dirty="0" smtClean="0"/>
              <a:t>More specific diagnosis appears to be supported</a:t>
            </a:r>
          </a:p>
          <a:p>
            <a:pPr lvl="1"/>
            <a:r>
              <a:rPr lang="en-US" dirty="0" smtClean="0"/>
              <a:t>Is there a working and/or final diagnosis?</a:t>
            </a:r>
          </a:p>
          <a:p>
            <a:pPr lvl="1"/>
            <a:r>
              <a:rPr lang="en-US" dirty="0" smtClean="0"/>
              <a:t>Is there a documented reason for tests?</a:t>
            </a:r>
          </a:p>
          <a:p>
            <a:pPr lvl="1"/>
            <a:r>
              <a:rPr lang="en-US" dirty="0" smtClean="0"/>
              <a:t>Documentation deficiency – when the progress note of one physician is not consistent with the attending physician. </a:t>
            </a:r>
          </a:p>
          <a:p>
            <a:r>
              <a:rPr lang="en-US" sz="2000" dirty="0" smtClean="0"/>
              <a:t>Here’s </a:t>
            </a:r>
            <a:r>
              <a:rPr lang="en-US" sz="2000" dirty="0" smtClean="0"/>
              <a:t>a tip: </a:t>
            </a:r>
            <a:r>
              <a:rPr lang="en-US" sz="2000" dirty="0" smtClean="0"/>
              <a:t>For Unstable Angina/Circulatory Disorder – Consider: </a:t>
            </a:r>
          </a:p>
          <a:p>
            <a:pPr lvl="1"/>
            <a:r>
              <a:rPr lang="en-US" dirty="0" smtClean="0"/>
              <a:t>Document unstable angina and if pain is or isn’t controlled</a:t>
            </a:r>
          </a:p>
          <a:p>
            <a:pPr lvl="1"/>
            <a:r>
              <a:rPr lang="en-US" dirty="0" smtClean="0"/>
              <a:t>Document the type of angina (Rest angina, New onset, Worsening Class III+</a:t>
            </a:r>
          </a:p>
          <a:p>
            <a:pPr lvl="1"/>
            <a:r>
              <a:rPr lang="en-US" dirty="0" smtClean="0"/>
              <a:t>Note ECG findings</a:t>
            </a:r>
          </a:p>
          <a:p>
            <a:pPr lvl="1"/>
            <a:r>
              <a:rPr lang="en-US" dirty="0" smtClean="0"/>
              <a:t>Include any positive diagnostic testing such as:</a:t>
            </a:r>
          </a:p>
          <a:p>
            <a:pPr lvl="2"/>
            <a:r>
              <a:rPr lang="en-US" dirty="0" smtClean="0"/>
              <a:t>Stress Tests or CCTA</a:t>
            </a:r>
          </a:p>
          <a:p>
            <a:pPr lvl="2"/>
            <a:r>
              <a:rPr lang="en-US" dirty="0" smtClean="0"/>
              <a:t>Chest pain/angina in the past 24 hours</a:t>
            </a:r>
          </a:p>
          <a:p>
            <a:pPr lvl="2"/>
            <a:r>
              <a:rPr lang="en-US" dirty="0" smtClean="0"/>
              <a:t>Continuous cardiac monitoring</a:t>
            </a:r>
          </a:p>
          <a:p>
            <a:pPr marL="0" indent="0">
              <a:buNone/>
            </a:pPr>
            <a:endParaRPr lang="en-US" dirty="0" smtClean="0"/>
          </a:p>
          <a:p>
            <a:pPr lvl="1"/>
            <a:endParaRPr lang="en-US" sz="1800" dirty="0"/>
          </a:p>
          <a:p>
            <a:pPr marL="57150" indent="0">
              <a:buNone/>
            </a:pPr>
            <a:r>
              <a:rPr lang="en-US" dirty="0"/>
              <a:t> </a:t>
            </a:r>
          </a:p>
        </p:txBody>
      </p:sp>
    </p:spTree>
    <p:extLst>
      <p:ext uri="{BB962C8B-B14F-4D97-AF65-F5344CB8AC3E}">
        <p14:creationId xmlns:p14="http://schemas.microsoft.com/office/powerpoint/2010/main" val="4225437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34530"/>
          </a:xfrm>
        </p:spPr>
        <p:txBody>
          <a:bodyPr/>
          <a:lstStyle/>
          <a:p>
            <a:r>
              <a:rPr lang="en-US" dirty="0" smtClean="0"/>
              <a:t>Documentation Requirements – If It Wasn’t </a:t>
            </a:r>
            <a:r>
              <a:rPr lang="en-US" dirty="0"/>
              <a:t>D</a:t>
            </a:r>
            <a:r>
              <a:rPr lang="en-US" dirty="0" smtClean="0"/>
              <a:t>ocumented, It Didn’t Happen!</a:t>
            </a:r>
            <a:endParaRPr lang="en-US" dirty="0"/>
          </a:p>
        </p:txBody>
      </p:sp>
      <p:sp>
        <p:nvSpPr>
          <p:cNvPr id="3" name="Content Placeholder 2"/>
          <p:cNvSpPr>
            <a:spLocks noGrp="1"/>
          </p:cNvSpPr>
          <p:nvPr>
            <p:ph idx="1"/>
          </p:nvPr>
        </p:nvSpPr>
        <p:spPr/>
        <p:txBody>
          <a:bodyPr/>
          <a:lstStyle/>
          <a:p>
            <a:r>
              <a:rPr lang="en-US" sz="2000" dirty="0"/>
              <a:t>Complete and legible record </a:t>
            </a:r>
            <a:endParaRPr lang="en-US" sz="2000" dirty="0" smtClean="0"/>
          </a:p>
          <a:p>
            <a:r>
              <a:rPr lang="en-US" sz="2000" dirty="0" smtClean="0"/>
              <a:t> </a:t>
            </a:r>
            <a:r>
              <a:rPr lang="en-US" sz="2000" dirty="0"/>
              <a:t>Documentation for each encounter should include; </a:t>
            </a:r>
          </a:p>
          <a:p>
            <a:pPr lvl="1"/>
            <a:r>
              <a:rPr lang="en-US" sz="2000" dirty="0" smtClean="0"/>
              <a:t>Reason </a:t>
            </a:r>
            <a:r>
              <a:rPr lang="en-US" sz="2000" dirty="0"/>
              <a:t>for the encounter, relevant history, exam and prior diagnostic test results; reports if applicable</a:t>
            </a:r>
            <a:r>
              <a:rPr lang="en-US" sz="2000" dirty="0" smtClean="0"/>
              <a:t>;</a:t>
            </a:r>
          </a:p>
          <a:p>
            <a:pPr lvl="1"/>
            <a:r>
              <a:rPr lang="en-US" sz="2000" dirty="0" smtClean="0"/>
              <a:t> Assessment</a:t>
            </a:r>
            <a:r>
              <a:rPr lang="en-US" sz="2000" dirty="0"/>
              <a:t>, clinical impression; </a:t>
            </a:r>
            <a:endParaRPr lang="en-US" sz="2000" dirty="0" smtClean="0"/>
          </a:p>
          <a:p>
            <a:pPr lvl="1"/>
            <a:r>
              <a:rPr lang="en-US" sz="2000" dirty="0" smtClean="0"/>
              <a:t>Plan </a:t>
            </a:r>
            <a:r>
              <a:rPr lang="en-US" sz="2000" dirty="0"/>
              <a:t>for care</a:t>
            </a:r>
            <a:r>
              <a:rPr lang="en-US" sz="2000" dirty="0" smtClean="0"/>
              <a:t>; patient education/instructions</a:t>
            </a:r>
          </a:p>
          <a:p>
            <a:pPr lvl="1"/>
            <a:r>
              <a:rPr lang="en-US" sz="2000" dirty="0" smtClean="0"/>
              <a:t>Date </a:t>
            </a:r>
            <a:r>
              <a:rPr lang="en-US" sz="2000" dirty="0"/>
              <a:t>and legible identity of the provider; signature required; </a:t>
            </a:r>
            <a:endParaRPr lang="en-US" sz="2000" dirty="0" smtClean="0"/>
          </a:p>
          <a:p>
            <a:pPr lvl="1"/>
            <a:r>
              <a:rPr lang="en-US" sz="2000" dirty="0" smtClean="0"/>
              <a:t>Rationale </a:t>
            </a:r>
            <a:r>
              <a:rPr lang="en-US" sz="2000" dirty="0"/>
              <a:t>for ordering diagnostic &amp; other ancillary services should be documented or easily </a:t>
            </a:r>
            <a:r>
              <a:rPr lang="en-US" sz="2000" dirty="0" smtClean="0"/>
              <a:t>understood</a:t>
            </a:r>
            <a:endParaRPr lang="en-US" sz="2000" dirty="0"/>
          </a:p>
        </p:txBody>
      </p:sp>
    </p:spTree>
    <p:extLst>
      <p:ext uri="{BB962C8B-B14F-4D97-AF65-F5344CB8AC3E}">
        <p14:creationId xmlns:p14="http://schemas.microsoft.com/office/powerpoint/2010/main" val="1396510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Documentation Requirements</a:t>
            </a:r>
            <a:endParaRPr lang="en-US" dirty="0"/>
          </a:p>
        </p:txBody>
      </p:sp>
      <p:sp>
        <p:nvSpPr>
          <p:cNvPr id="3" name="Content Placeholder 2"/>
          <p:cNvSpPr>
            <a:spLocks noGrp="1"/>
          </p:cNvSpPr>
          <p:nvPr>
            <p:ph idx="1"/>
          </p:nvPr>
        </p:nvSpPr>
        <p:spPr/>
        <p:txBody>
          <a:bodyPr>
            <a:normAutofit/>
          </a:bodyPr>
          <a:lstStyle/>
          <a:p>
            <a:r>
              <a:rPr lang="en-US" sz="2000" dirty="0" smtClean="0"/>
              <a:t>Past &amp; </a:t>
            </a:r>
            <a:r>
              <a:rPr lang="en-US" sz="2000" dirty="0"/>
              <a:t>present diagnoses should be accessible to the </a:t>
            </a:r>
            <a:r>
              <a:rPr lang="en-US" sz="2000" dirty="0" smtClean="0"/>
              <a:t>treating and/or </a:t>
            </a:r>
            <a:r>
              <a:rPr lang="en-US" sz="2000" dirty="0"/>
              <a:t>consulting </a:t>
            </a:r>
            <a:r>
              <a:rPr lang="en-US" sz="2000" dirty="0" smtClean="0"/>
              <a:t>physician</a:t>
            </a:r>
          </a:p>
          <a:p>
            <a:r>
              <a:rPr lang="en-US" sz="2000" dirty="0" smtClean="0"/>
              <a:t>Identify </a:t>
            </a:r>
            <a:r>
              <a:rPr lang="en-US" sz="2000" dirty="0"/>
              <a:t>health risk </a:t>
            </a:r>
            <a:r>
              <a:rPr lang="en-US" sz="2000" dirty="0" smtClean="0"/>
              <a:t>factors</a:t>
            </a:r>
          </a:p>
          <a:p>
            <a:r>
              <a:rPr lang="en-US" sz="2000" dirty="0" smtClean="0"/>
              <a:t>Patient’s </a:t>
            </a:r>
            <a:r>
              <a:rPr lang="en-US" sz="2000" dirty="0"/>
              <a:t>progress, response to treatment, changes in treatment or revisions in diagnoses should be </a:t>
            </a:r>
            <a:r>
              <a:rPr lang="en-US" sz="2000" dirty="0" smtClean="0"/>
              <a:t>documented</a:t>
            </a:r>
            <a:endParaRPr lang="en-US" sz="2000" dirty="0"/>
          </a:p>
          <a:p>
            <a:r>
              <a:rPr lang="en-US" sz="2000" dirty="0" smtClean="0"/>
              <a:t>Document </a:t>
            </a:r>
            <a:r>
              <a:rPr lang="en-US" sz="2000" dirty="0"/>
              <a:t>any revisions to the plan of treatment </a:t>
            </a:r>
            <a:endParaRPr lang="en-US" sz="2000" dirty="0" smtClean="0"/>
          </a:p>
          <a:p>
            <a:r>
              <a:rPr lang="en-US" sz="2000" dirty="0" smtClean="0"/>
              <a:t>Services </a:t>
            </a:r>
            <a:r>
              <a:rPr lang="en-US" sz="2000" dirty="0"/>
              <a:t>billed should be supported by medical record documentation; code correctly</a:t>
            </a:r>
          </a:p>
        </p:txBody>
      </p:sp>
    </p:spTree>
    <p:extLst>
      <p:ext uri="{BB962C8B-B14F-4D97-AF65-F5344CB8AC3E}">
        <p14:creationId xmlns:p14="http://schemas.microsoft.com/office/powerpoint/2010/main" val="1787955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Documentation Requirements</a:t>
            </a:r>
            <a:endParaRPr lang="en-US" dirty="0"/>
          </a:p>
        </p:txBody>
      </p:sp>
      <p:sp>
        <p:nvSpPr>
          <p:cNvPr id="3" name="Content Placeholder 2"/>
          <p:cNvSpPr>
            <a:spLocks noGrp="1"/>
          </p:cNvSpPr>
          <p:nvPr>
            <p:ph idx="1"/>
          </p:nvPr>
        </p:nvSpPr>
        <p:spPr/>
        <p:txBody>
          <a:bodyPr>
            <a:normAutofit lnSpcReduction="10000"/>
          </a:bodyPr>
          <a:lstStyle/>
          <a:p>
            <a:r>
              <a:rPr lang="en-US" dirty="0"/>
              <a:t>The medical record must contain information such as notes, documentation, records, reports, recordings, test results, assessments, </a:t>
            </a:r>
            <a:r>
              <a:rPr lang="en-US" dirty="0" smtClean="0"/>
              <a:t>etc.</a:t>
            </a:r>
          </a:p>
          <a:p>
            <a:r>
              <a:rPr lang="en-US" dirty="0" smtClean="0"/>
              <a:t>Justify admission</a:t>
            </a:r>
          </a:p>
          <a:p>
            <a:r>
              <a:rPr lang="en-US" dirty="0" smtClean="0"/>
              <a:t>Justify </a:t>
            </a:r>
            <a:r>
              <a:rPr lang="en-US" dirty="0"/>
              <a:t>continued </a:t>
            </a:r>
            <a:r>
              <a:rPr lang="en-US" dirty="0" smtClean="0"/>
              <a:t>hospitalization</a:t>
            </a:r>
            <a:endParaRPr lang="en-US" dirty="0"/>
          </a:p>
          <a:p>
            <a:r>
              <a:rPr lang="en-US" dirty="0" smtClean="0"/>
              <a:t>Support </a:t>
            </a:r>
            <a:r>
              <a:rPr lang="en-US" dirty="0"/>
              <a:t>the </a:t>
            </a:r>
            <a:r>
              <a:rPr lang="en-US" dirty="0" smtClean="0"/>
              <a:t>diagnosis</a:t>
            </a:r>
          </a:p>
          <a:p>
            <a:r>
              <a:rPr lang="en-US" dirty="0" smtClean="0"/>
              <a:t>Describe </a:t>
            </a:r>
            <a:r>
              <a:rPr lang="en-US" dirty="0"/>
              <a:t>the patient’s </a:t>
            </a:r>
            <a:r>
              <a:rPr lang="en-US" dirty="0" smtClean="0"/>
              <a:t>progress and the </a:t>
            </a:r>
            <a:r>
              <a:rPr lang="en-US" dirty="0"/>
              <a:t>patient’s response to </a:t>
            </a:r>
            <a:r>
              <a:rPr lang="en-US" dirty="0" smtClean="0"/>
              <a:t>medications</a:t>
            </a:r>
          </a:p>
          <a:p>
            <a:r>
              <a:rPr lang="en-US" dirty="0" smtClean="0"/>
              <a:t>Describe </a:t>
            </a:r>
            <a:r>
              <a:rPr lang="en-US" dirty="0"/>
              <a:t>the patient’s response to services such as interventions, care, treatments, etc</a:t>
            </a:r>
            <a:r>
              <a:rPr lang="en-US" dirty="0" smtClean="0"/>
              <a:t>.</a:t>
            </a:r>
          </a:p>
          <a:p>
            <a:r>
              <a:rPr lang="en-US" dirty="0" smtClean="0"/>
              <a:t>All </a:t>
            </a:r>
            <a:r>
              <a:rPr lang="en-US" dirty="0"/>
              <a:t>patient medical record entries must be legible, complete, dated, timed, and authenticated in written or electronic form by the person responsible for providing or evaluating the service provided, consistent with hospital policies and procedures. </a:t>
            </a:r>
          </a:p>
        </p:txBody>
      </p:sp>
    </p:spTree>
    <p:extLst>
      <p:ext uri="{BB962C8B-B14F-4D97-AF65-F5344CB8AC3E}">
        <p14:creationId xmlns:p14="http://schemas.microsoft.com/office/powerpoint/2010/main" val="3115729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Documentation Reminders – Critical Care</a:t>
            </a:r>
            <a:endParaRPr lang="en-US" dirty="0"/>
          </a:p>
        </p:txBody>
      </p:sp>
      <p:sp>
        <p:nvSpPr>
          <p:cNvPr id="3" name="Content Placeholder 2"/>
          <p:cNvSpPr>
            <a:spLocks noGrp="1"/>
          </p:cNvSpPr>
          <p:nvPr>
            <p:ph idx="1"/>
          </p:nvPr>
        </p:nvSpPr>
        <p:spPr/>
        <p:txBody>
          <a:bodyPr/>
          <a:lstStyle/>
          <a:p>
            <a:r>
              <a:rPr lang="en-US" dirty="0"/>
              <a:t>Critical Care (CPT 99291 - first 30 – 74 minutes) Critical Care </a:t>
            </a:r>
            <a:r>
              <a:rPr lang="en-US" dirty="0" smtClean="0"/>
              <a:t>Services</a:t>
            </a:r>
          </a:p>
          <a:p>
            <a:r>
              <a:rPr lang="en-US" dirty="0" smtClean="0"/>
              <a:t>Documentation </a:t>
            </a:r>
            <a:r>
              <a:rPr lang="en-US" dirty="0"/>
              <a:t>must support the critical care E&amp;M </a:t>
            </a:r>
            <a:r>
              <a:rPr lang="en-US" dirty="0" smtClean="0"/>
              <a:t>service</a:t>
            </a:r>
          </a:p>
          <a:p>
            <a:r>
              <a:rPr lang="en-US" dirty="0" smtClean="0"/>
              <a:t>Document </a:t>
            </a:r>
            <a:r>
              <a:rPr lang="en-US" dirty="0"/>
              <a:t>medical necessity of services with the total time the physician and/or hospital staff were engaged in active </a:t>
            </a:r>
            <a:r>
              <a:rPr lang="en-US" dirty="0" smtClean="0"/>
              <a:t>face-to face </a:t>
            </a:r>
            <a:r>
              <a:rPr lang="en-US" dirty="0"/>
              <a:t>critical care of a critically ill or critically injured patient </a:t>
            </a:r>
          </a:p>
          <a:p>
            <a:r>
              <a:rPr lang="en-US" dirty="0" smtClean="0"/>
              <a:t>Critical </a:t>
            </a:r>
            <a:r>
              <a:rPr lang="en-US" dirty="0"/>
              <a:t>care services/the patient Critical care services/the </a:t>
            </a:r>
            <a:r>
              <a:rPr lang="en-US" dirty="0" smtClean="0"/>
              <a:t>patients </a:t>
            </a:r>
            <a:r>
              <a:rPr lang="en-US" dirty="0"/>
              <a:t>condition warranted the type condition warranted the type and amount of services provided </a:t>
            </a:r>
          </a:p>
        </p:txBody>
      </p:sp>
    </p:spTree>
    <p:extLst>
      <p:ext uri="{BB962C8B-B14F-4D97-AF65-F5344CB8AC3E}">
        <p14:creationId xmlns:p14="http://schemas.microsoft.com/office/powerpoint/2010/main" val="1350596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Hospital Observation vs inpatient admission</a:t>
            </a:r>
            <a:endParaRPr lang="en-US" dirty="0"/>
          </a:p>
        </p:txBody>
      </p:sp>
      <p:sp>
        <p:nvSpPr>
          <p:cNvPr id="3" name="Content Placeholder 2"/>
          <p:cNvSpPr>
            <a:spLocks noGrp="1"/>
          </p:cNvSpPr>
          <p:nvPr>
            <p:ph idx="1"/>
          </p:nvPr>
        </p:nvSpPr>
        <p:spPr/>
        <p:txBody>
          <a:bodyPr>
            <a:normAutofit/>
          </a:bodyPr>
          <a:lstStyle/>
          <a:p>
            <a:r>
              <a:rPr lang="en-US" dirty="0"/>
              <a:t>You have a patient comes in the ED that is having a COPD exacerbation.  Patient has 02 sat of 91% on room air.  Patient has complaints of dyspnea that have continued to worsen and today she felt like she needed to come to the </a:t>
            </a:r>
            <a:r>
              <a:rPr lang="en-US" dirty="0" err="1"/>
              <a:t>er</a:t>
            </a:r>
            <a:r>
              <a:rPr lang="en-US" dirty="0"/>
              <a:t>.  </a:t>
            </a:r>
          </a:p>
          <a:p>
            <a:r>
              <a:rPr lang="en-US" dirty="0"/>
              <a:t>Same patient after all records had been scanned</a:t>
            </a:r>
          </a:p>
          <a:p>
            <a:r>
              <a:rPr lang="en-US" dirty="0"/>
              <a:t>Patient presents to ED with worsening dyspnea despite treatment of </a:t>
            </a:r>
            <a:r>
              <a:rPr lang="en-US" dirty="0" err="1"/>
              <a:t>proair</a:t>
            </a:r>
            <a:r>
              <a:rPr lang="en-US" dirty="0"/>
              <a:t> x 2 prior to arrival to </a:t>
            </a:r>
            <a:r>
              <a:rPr lang="en-US" dirty="0" smtClean="0"/>
              <a:t>ED </a:t>
            </a:r>
            <a:r>
              <a:rPr lang="en-US" dirty="0"/>
              <a:t>and then </a:t>
            </a:r>
            <a:r>
              <a:rPr lang="en-US" dirty="0" err="1"/>
              <a:t>xopenex</a:t>
            </a:r>
            <a:r>
              <a:rPr lang="en-US" dirty="0"/>
              <a:t> and albuterol in </a:t>
            </a:r>
            <a:r>
              <a:rPr lang="en-US" dirty="0" smtClean="0"/>
              <a:t>ED.</a:t>
            </a:r>
            <a:r>
              <a:rPr lang="en-US" dirty="0"/>
              <a:t>  Pt is using accessory muscles and having to sit in </a:t>
            </a:r>
            <a:r>
              <a:rPr lang="en-US" dirty="0" err="1"/>
              <a:t>orthopneic</a:t>
            </a:r>
            <a:r>
              <a:rPr lang="en-US" dirty="0"/>
              <a:t> position.  Patient cannot speak in complete sentences.  02 sat </a:t>
            </a:r>
            <a:r>
              <a:rPr lang="en-US" dirty="0" smtClean="0"/>
              <a:t>91%ra</a:t>
            </a:r>
            <a:endParaRPr lang="en-US" dirty="0"/>
          </a:p>
          <a:p>
            <a:r>
              <a:rPr lang="en-US" dirty="0"/>
              <a:t>Second example would be the documentation that would justify inpatient admission.</a:t>
            </a:r>
          </a:p>
          <a:p>
            <a:endParaRPr lang="en-US" dirty="0"/>
          </a:p>
        </p:txBody>
      </p:sp>
    </p:spTree>
    <p:extLst>
      <p:ext uri="{BB962C8B-B14F-4D97-AF65-F5344CB8AC3E}">
        <p14:creationId xmlns:p14="http://schemas.microsoft.com/office/powerpoint/2010/main" val="3356315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Documentation is all about Relationships and Teamwork</a:t>
            </a:r>
            <a:endParaRPr lang="en-US" dirty="0"/>
          </a:p>
        </p:txBody>
      </p:sp>
      <p:sp>
        <p:nvSpPr>
          <p:cNvPr id="3" name="Content Placeholder 2"/>
          <p:cNvSpPr>
            <a:spLocks noGrp="1"/>
          </p:cNvSpPr>
          <p:nvPr>
            <p:ph idx="1"/>
          </p:nvPr>
        </p:nvSpPr>
        <p:spPr/>
        <p:txBody>
          <a:bodyPr/>
          <a:lstStyle/>
          <a:p>
            <a:r>
              <a:rPr lang="en-US" sz="2400" dirty="0"/>
              <a:t>It’s more than a process – It’s team work</a:t>
            </a:r>
          </a:p>
          <a:p>
            <a:r>
              <a:rPr lang="en-US" sz="2400" dirty="0"/>
              <a:t>Long term benefit is better data and improved research</a:t>
            </a:r>
          </a:p>
          <a:p>
            <a:r>
              <a:rPr lang="en-US" sz="2400" dirty="0"/>
              <a:t>You can’t do it alone!</a:t>
            </a:r>
          </a:p>
          <a:p>
            <a:pPr lvl="1"/>
            <a:r>
              <a:rPr lang="en-US" sz="2200" dirty="0"/>
              <a:t>Partner with a nurse with strong documentation knowledge</a:t>
            </a:r>
          </a:p>
          <a:p>
            <a:pPr lvl="1"/>
            <a:r>
              <a:rPr lang="en-US" sz="2200" dirty="0"/>
              <a:t>Ask the CDI specialist or HIM professional for advice</a:t>
            </a:r>
          </a:p>
          <a:p>
            <a:pPr lvl="1"/>
            <a:r>
              <a:rPr lang="en-US" sz="2200" dirty="0"/>
              <a:t>Encourage your organization to form a CDI “huddle” to discuss top twenty diagnosis and tips for documentation. </a:t>
            </a:r>
          </a:p>
          <a:p>
            <a:pPr lvl="1"/>
            <a:r>
              <a:rPr lang="en-US" sz="2200" dirty="0"/>
              <a:t>Make a “cheat sheet” for documentation you can share</a:t>
            </a:r>
          </a:p>
          <a:p>
            <a:endParaRPr lang="en-US" dirty="0"/>
          </a:p>
        </p:txBody>
      </p:sp>
    </p:spTree>
    <p:extLst>
      <p:ext uri="{BB962C8B-B14F-4D97-AF65-F5344CB8AC3E}">
        <p14:creationId xmlns:p14="http://schemas.microsoft.com/office/powerpoint/2010/main" val="8192612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1996</TotalTime>
  <Words>653</Words>
  <Application>Microsoft Office PowerPoint</Application>
  <PresentationFormat>Widescreen</PresentationFormat>
  <Paragraphs>78</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Trebuchet MS</vt:lpstr>
      <vt:lpstr>Wingdings 3</vt:lpstr>
      <vt:lpstr>Facet</vt:lpstr>
      <vt:lpstr>Clinical Documentation Tool Box </vt:lpstr>
      <vt:lpstr>Criteria for High Quality Clinical Documentation</vt:lpstr>
      <vt:lpstr> – Legibility – HIPAA gives patients right to clarification </vt:lpstr>
      <vt:lpstr> Reliable, Clear and Timely </vt:lpstr>
      <vt:lpstr> Precise, Complete and Consistent</vt:lpstr>
      <vt:lpstr>Documentation Requirements – If It Wasn’t Documented, It Didn’t Happen!</vt:lpstr>
      <vt:lpstr>Clinical Documentation Requirements</vt:lpstr>
      <vt:lpstr>Clinical Documentation Requirements</vt:lpstr>
      <vt:lpstr>Documentation Reminders – Critical Care</vt:lpstr>
      <vt:lpstr>Hospital Observation vs inpatient admission</vt:lpstr>
      <vt:lpstr>Clinical Documentation is all about Relationships and Teamwork</vt:lpstr>
    </vt:vector>
  </TitlesOfParts>
  <Company>Mountain Empire Community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Clinical Documentation Tool Box</dc:title>
  <dc:creator>Nora Blankenbecler</dc:creator>
  <cp:lastModifiedBy>Nora Blankenbecler</cp:lastModifiedBy>
  <cp:revision>37</cp:revision>
  <cp:lastPrinted>2016-09-29T14:43:20Z</cp:lastPrinted>
  <dcterms:created xsi:type="dcterms:W3CDTF">2016-09-12T17:57:22Z</dcterms:created>
  <dcterms:modified xsi:type="dcterms:W3CDTF">2016-09-29T20:36:46Z</dcterms:modified>
</cp:coreProperties>
</file>